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3"/>
    <p:sldMasterId id="2147483820" r:id="rId4"/>
  </p:sldMasterIdLst>
  <p:notesMasterIdLst>
    <p:notesMasterId r:id="rId48"/>
  </p:notesMasterIdLst>
  <p:handoutMasterIdLst>
    <p:handoutMasterId r:id="rId49"/>
  </p:handoutMasterIdLst>
  <p:sldIdLst>
    <p:sldId id="554" r:id="rId5"/>
    <p:sldId id="569" r:id="rId6"/>
    <p:sldId id="700" r:id="rId7"/>
    <p:sldId id="689" r:id="rId8"/>
    <p:sldId id="633" r:id="rId9"/>
    <p:sldId id="575" r:id="rId10"/>
    <p:sldId id="685" r:id="rId11"/>
    <p:sldId id="701" r:id="rId12"/>
    <p:sldId id="626" r:id="rId13"/>
    <p:sldId id="694" r:id="rId14"/>
    <p:sldId id="702" r:id="rId15"/>
    <p:sldId id="576" r:id="rId16"/>
    <p:sldId id="501" r:id="rId17"/>
    <p:sldId id="580" r:id="rId18"/>
    <p:sldId id="634" r:id="rId19"/>
    <p:sldId id="644" r:id="rId20"/>
    <p:sldId id="704" r:id="rId21"/>
    <p:sldId id="593" r:id="rId22"/>
    <p:sldId id="648" r:id="rId23"/>
    <p:sldId id="719" r:id="rId24"/>
    <p:sldId id="655" r:id="rId25"/>
    <p:sldId id="712" r:id="rId26"/>
    <p:sldId id="713" r:id="rId27"/>
    <p:sldId id="683" r:id="rId28"/>
    <p:sldId id="616" r:id="rId29"/>
    <p:sldId id="595" r:id="rId30"/>
    <p:sldId id="673" r:id="rId31"/>
    <p:sldId id="707" r:id="rId32"/>
    <p:sldId id="592" r:id="rId33"/>
    <p:sldId id="706" r:id="rId34"/>
    <p:sldId id="621" r:id="rId35"/>
    <p:sldId id="693" r:id="rId36"/>
    <p:sldId id="717" r:id="rId37"/>
    <p:sldId id="611" r:id="rId38"/>
    <p:sldId id="709" r:id="rId39"/>
    <p:sldId id="603" r:id="rId40"/>
    <p:sldId id="690" r:id="rId41"/>
    <p:sldId id="605" r:id="rId42"/>
    <p:sldId id="686" r:id="rId43"/>
    <p:sldId id="711" r:id="rId44"/>
    <p:sldId id="696" r:id="rId45"/>
    <p:sldId id="718" r:id="rId46"/>
    <p:sldId id="270"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3128"/>
    <a:srgbClr val="C5AA39"/>
    <a:srgbClr val="F67B00"/>
    <a:srgbClr val="0D78A6"/>
    <a:srgbClr val="407E84"/>
    <a:srgbClr val="746422"/>
    <a:srgbClr val="E3F5FD"/>
    <a:srgbClr val="93C3A6"/>
    <a:srgbClr val="A7D588"/>
    <a:srgbClr val="A7D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8" autoAdjust="0"/>
    <p:restoredTop sz="94343" autoAdjust="0"/>
  </p:normalViewPr>
  <p:slideViewPr>
    <p:cSldViewPr snapToGrid="0">
      <p:cViewPr varScale="1">
        <p:scale>
          <a:sx n="92" d="100"/>
          <a:sy n="92" d="100"/>
        </p:scale>
        <p:origin x="930" y="78"/>
      </p:cViewPr>
      <p:guideLst>
        <p:guide orient="horz" pos="1620"/>
        <p:guide pos="2880"/>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614684\OneDrive%20-%20Cognizant\RFP\TGF\Snow%20tickets%20for%20RFP_Ticket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[Snow tickets for RFP_TicketAnalysis.XLSX]Ticket Analysis!PivotTable3</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dLbl>
          <c:idx val="0"/>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1"/>
        <c:spPr>
          <a:solidFill>
            <a:schemeClr val="accent1"/>
          </a:solidFill>
          <a:ln>
            <a:noFill/>
          </a:ln>
          <a:effectLst/>
        </c:spPr>
        <c:dLbl>
          <c:idx val="0"/>
          <c:layout>
            <c:manualLayout>
              <c:x val="-6.7796604137496858E-2"/>
              <c:y val="8.510593418596124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4"/>
          </a:solidFill>
          <a:ln>
            <a:noFill/>
          </a:ln>
          <a:effectLst/>
        </c:spPr>
      </c:pivotFmt>
      <c:pivotFmt>
        <c:idx val="5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6"/>
        <c:dLbl>
          <c:idx val="0"/>
          <c:layout>
            <c:manualLayout>
              <c:x val="-0.11073445342457822"/>
              <c:y val="-4.4646884190691816E-17"/>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7"/>
        <c:dLbl>
          <c:idx val="0"/>
          <c:layout>
            <c:manualLayout>
              <c:x val="-9.265535898791237E-2"/>
              <c:y val="-3.16590654228547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8"/>
        <c:spPr>
          <a:solidFill>
            <a:schemeClr val="accent1">
              <a:lumMod val="60000"/>
            </a:schemeClr>
          </a:solidFill>
          <a:ln>
            <a:noFill/>
          </a:ln>
          <a:effectLst/>
        </c:spPr>
        <c:dLbl>
          <c:idx val="0"/>
          <c:layout>
            <c:manualLayout>
              <c:x val="-6.6666660735205233E-2"/>
              <c:y val="-9.010657081889406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9"/>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0"/>
        <c:dLbl>
          <c:idx val="0"/>
          <c:layout>
            <c:manualLayout>
              <c:x val="-0.11290357780714398"/>
              <c:y val="-3.3410011365193004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1"/>
        <c:dLbl>
          <c:idx val="0"/>
          <c:layout>
            <c:manualLayout>
              <c:x val="-0.10169490620624527"/>
              <c:y val="5.357687994636933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2"/>
        <c:spPr>
          <a:solidFill>
            <a:schemeClr val="accent5"/>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3"/>
        <c:spPr>
          <a:solidFill>
            <a:schemeClr val="accent3"/>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5"/>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6"/>
        <c:spPr>
          <a:solidFill>
            <a:schemeClr val="accent1"/>
          </a:solidFill>
          <a:ln>
            <a:noFill/>
          </a:ln>
          <a:effectLst/>
        </c:spPr>
      </c:pivotFmt>
      <c:pivotFmt>
        <c:idx val="67"/>
        <c:spPr>
          <a:solidFill>
            <a:schemeClr val="accent1"/>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8"/>
        <c:spPr>
          <a:solidFill>
            <a:schemeClr val="accent1"/>
          </a:solidFill>
          <a:ln>
            <a:noFill/>
          </a:ln>
          <a:effectLst/>
        </c:spPr>
      </c:pivotFmt>
      <c:pivotFmt>
        <c:idx val="69"/>
        <c:spPr>
          <a:solidFill>
            <a:schemeClr val="accent1"/>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70"/>
        <c:spPr>
          <a:solidFill>
            <a:schemeClr val="accent1"/>
          </a:solidFill>
          <a:ln>
            <a:noFill/>
          </a:ln>
          <a:effectLst/>
        </c:spPr>
      </c:pivotFmt>
      <c:pivotFmt>
        <c:idx val="71"/>
        <c:spPr>
          <a:solidFill>
            <a:schemeClr val="accent1"/>
          </a:solidFill>
          <a:ln>
            <a:noFill/>
          </a:ln>
          <a:effectLst/>
        </c:spPr>
        <c:dLbl>
          <c:idx val="0"/>
          <c:layout>
            <c:manualLayout>
              <c:x val="-6.6666660735205233E-2"/>
              <c:y val="-9.010657081889406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72"/>
        <c:spPr>
          <a:solidFill>
            <a:schemeClr val="accent1"/>
          </a:solidFill>
          <a:ln>
            <a:noFill/>
          </a:ln>
          <a:effectLst/>
        </c:spPr>
      </c:pivotFmt>
      <c:pivotFmt>
        <c:idx val="7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4"/>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75"/>
        <c:spPr>
          <a:solidFill>
            <a:schemeClr val="accent1"/>
          </a:solidFill>
          <a:ln>
            <a:noFill/>
          </a:ln>
          <a:effectLst/>
        </c:spPr>
      </c:pivotFmt>
      <c:pivotFmt>
        <c:idx val="76"/>
        <c:spPr>
          <a:solidFill>
            <a:schemeClr val="accent1"/>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77"/>
        <c:spPr>
          <a:solidFill>
            <a:schemeClr val="accent1"/>
          </a:solidFill>
          <a:ln>
            <a:noFill/>
          </a:ln>
          <a:effectLst/>
        </c:spPr>
      </c:pivotFmt>
      <c:pivotFmt>
        <c:idx val="78"/>
        <c:spPr>
          <a:solidFill>
            <a:schemeClr val="accent1"/>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79"/>
        <c:spPr>
          <a:solidFill>
            <a:schemeClr val="accent1"/>
          </a:solidFill>
          <a:ln>
            <a:noFill/>
          </a:ln>
          <a:effectLst/>
        </c:spPr>
      </c:pivotFmt>
      <c:pivotFmt>
        <c:idx val="80"/>
        <c:spPr>
          <a:solidFill>
            <a:schemeClr val="accent1"/>
          </a:solidFill>
          <a:ln>
            <a:noFill/>
          </a:ln>
          <a:effectLst/>
        </c:spPr>
        <c:dLbl>
          <c:idx val="0"/>
          <c:layout>
            <c:manualLayout>
              <c:x val="-6.6666660735205233E-2"/>
              <c:y val="-9.010657081889406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81"/>
        <c:spPr>
          <a:solidFill>
            <a:schemeClr val="accent1"/>
          </a:solidFill>
          <a:ln>
            <a:noFill/>
          </a:ln>
          <a:effectLst/>
        </c:spPr>
      </c:pivotFmt>
      <c:pivotFmt>
        <c:idx val="82"/>
        <c:marker>
          <c:symbol val="none"/>
        </c:marker>
        <c:dLbl>
          <c:idx val="0"/>
          <c:delete val="1"/>
          <c:extLst>
            <c:ext xmlns:c15="http://schemas.microsoft.com/office/drawing/2012/chart" uri="{CE6537A1-D6FC-4f65-9D91-7224C49458BB}"/>
          </c:extLst>
        </c:dLbl>
      </c:pivotFmt>
      <c:pivotFmt>
        <c:idx val="83"/>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84"/>
        <c:spPr>
          <a:solidFill>
            <a:schemeClr val="accent2"/>
          </a:solidFill>
          <a:ln>
            <a:noFill/>
          </a:ln>
          <a:effectLst/>
        </c:spPr>
      </c:pivotFmt>
      <c:pivotFmt>
        <c:idx val="85"/>
        <c:spPr>
          <a:solidFill>
            <a:schemeClr val="accent3"/>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86"/>
        <c:spPr>
          <a:solidFill>
            <a:schemeClr val="accent4"/>
          </a:solidFill>
          <a:ln>
            <a:noFill/>
          </a:ln>
          <a:effectLst/>
        </c:spPr>
      </c:pivotFmt>
      <c:pivotFmt>
        <c:idx val="87"/>
        <c:spPr>
          <a:solidFill>
            <a:schemeClr val="accent5"/>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88"/>
        <c:spPr>
          <a:solidFill>
            <a:schemeClr val="accent6"/>
          </a:solidFill>
          <a:ln>
            <a:noFill/>
          </a:ln>
          <a:effectLst/>
        </c:spPr>
      </c:pivotFmt>
      <c:pivotFmt>
        <c:idx val="89"/>
        <c:spPr>
          <a:solidFill>
            <a:schemeClr val="accent1">
              <a:lumMod val="60000"/>
            </a:schemeClr>
          </a:solidFill>
          <a:ln>
            <a:noFill/>
          </a:ln>
          <a:effectLst/>
        </c:spPr>
        <c:dLbl>
          <c:idx val="0"/>
          <c:layout>
            <c:manualLayout>
              <c:x val="-6.6666660735205233E-2"/>
              <c:y val="-9.010657081889406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90"/>
        <c:spPr>
          <a:solidFill>
            <a:schemeClr val="accent2">
              <a:lumMod val="60000"/>
            </a:schemeClr>
          </a:solidFill>
          <a:ln>
            <a:noFill/>
          </a:ln>
          <a:effectLst/>
        </c:spPr>
      </c:pivotFmt>
      <c:pivotFmt>
        <c:idx val="91"/>
        <c:marker>
          <c:symbol val="none"/>
        </c:marker>
        <c:dLbl>
          <c:idx val="0"/>
          <c:delete val="1"/>
          <c:extLst>
            <c:ext xmlns:c15="http://schemas.microsoft.com/office/drawing/2012/chart" uri="{CE6537A1-D6FC-4f65-9D91-7224C49458BB}"/>
          </c:extLst>
        </c:dLbl>
      </c:pivotFmt>
      <c:pivotFmt>
        <c:idx val="92"/>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93"/>
        <c:spPr>
          <a:solidFill>
            <a:schemeClr val="accent2"/>
          </a:solidFill>
          <a:ln>
            <a:noFill/>
          </a:ln>
          <a:effectLst/>
        </c:spPr>
      </c:pivotFmt>
      <c:pivotFmt>
        <c:idx val="94"/>
        <c:spPr>
          <a:solidFill>
            <a:schemeClr val="accent3"/>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95"/>
        <c:spPr>
          <a:solidFill>
            <a:schemeClr val="accent4"/>
          </a:solidFill>
          <a:ln>
            <a:noFill/>
          </a:ln>
          <a:effectLst/>
        </c:spPr>
      </c:pivotFmt>
      <c:pivotFmt>
        <c:idx val="96"/>
        <c:spPr>
          <a:solidFill>
            <a:schemeClr val="accent5"/>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97"/>
        <c:spPr>
          <a:solidFill>
            <a:schemeClr val="accent6"/>
          </a:solidFill>
          <a:ln>
            <a:noFill/>
          </a:ln>
          <a:effectLst/>
        </c:spPr>
      </c:pivotFmt>
      <c:pivotFmt>
        <c:idx val="98"/>
        <c:spPr>
          <a:solidFill>
            <a:schemeClr val="accent1">
              <a:lumMod val="60000"/>
            </a:schemeClr>
          </a:solidFill>
          <a:ln>
            <a:noFill/>
          </a:ln>
          <a:effectLst/>
        </c:spPr>
        <c:dLbl>
          <c:idx val="0"/>
          <c:layout>
            <c:manualLayout>
              <c:x val="-6.6666660735205233E-2"/>
              <c:y val="-9.010657081889406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99"/>
        <c:spPr>
          <a:solidFill>
            <a:schemeClr val="accent2">
              <a:lumMod val="60000"/>
            </a:schemeClr>
          </a:solidFill>
          <a:ln>
            <a:noFill/>
          </a:ln>
          <a:effectLst/>
        </c:spPr>
      </c:pivotFmt>
      <c:pivotFmt>
        <c:idx val="100"/>
        <c:marker>
          <c:symbol val="none"/>
        </c:marker>
        <c:dLbl>
          <c:idx val="0"/>
          <c:delete val="1"/>
          <c:extLst>
            <c:ext xmlns:c15="http://schemas.microsoft.com/office/drawing/2012/chart" uri="{CE6537A1-D6FC-4f65-9D91-7224C49458BB}"/>
          </c:extLst>
        </c:dLbl>
      </c:pivotFmt>
      <c:pivotFmt>
        <c:idx val="101"/>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02"/>
        <c:spPr>
          <a:solidFill>
            <a:schemeClr val="accent2"/>
          </a:solidFill>
          <a:ln>
            <a:noFill/>
          </a:ln>
          <a:effectLst/>
        </c:spPr>
      </c:pivotFmt>
      <c:pivotFmt>
        <c:idx val="103"/>
        <c:spPr>
          <a:solidFill>
            <a:schemeClr val="accent3"/>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04"/>
        <c:spPr>
          <a:solidFill>
            <a:schemeClr val="accent4"/>
          </a:solidFill>
          <a:ln>
            <a:noFill/>
          </a:ln>
          <a:effectLst/>
        </c:spPr>
      </c:pivotFmt>
      <c:pivotFmt>
        <c:idx val="105"/>
        <c:spPr>
          <a:solidFill>
            <a:schemeClr val="accent5"/>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06"/>
        <c:spPr>
          <a:solidFill>
            <a:schemeClr val="accent6"/>
          </a:solidFill>
          <a:ln>
            <a:noFill/>
          </a:ln>
          <a:effectLst/>
        </c:spPr>
      </c:pivotFmt>
      <c:pivotFmt>
        <c:idx val="107"/>
        <c:spPr>
          <a:solidFill>
            <a:schemeClr val="accent1">
              <a:lumMod val="60000"/>
            </a:schemeClr>
          </a:solidFill>
          <a:ln>
            <a:noFill/>
          </a:ln>
          <a:effectLst/>
        </c:spPr>
        <c:dLbl>
          <c:idx val="0"/>
          <c:layout>
            <c:manualLayout>
              <c:x val="-6.6666660735205233E-2"/>
              <c:y val="-9.010657081889406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08"/>
        <c:spPr>
          <a:solidFill>
            <a:schemeClr val="accent2">
              <a:lumMod val="60000"/>
            </a:schemeClr>
          </a:solidFill>
          <a:ln>
            <a:noFill/>
          </a:ln>
          <a:effectLst/>
        </c:spPr>
      </c:pivotFmt>
      <c:pivotFmt>
        <c:idx val="109"/>
        <c:marker>
          <c:symbol val="none"/>
        </c:marker>
        <c:dLbl>
          <c:idx val="0"/>
          <c:delete val="1"/>
          <c:extLst>
            <c:ext xmlns:c15="http://schemas.microsoft.com/office/drawing/2012/chart" uri="{CE6537A1-D6FC-4f65-9D91-7224C49458BB}"/>
          </c:extLst>
        </c:dLbl>
      </c:pivotFmt>
      <c:pivotFmt>
        <c:idx val="110"/>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11"/>
        <c:spPr>
          <a:solidFill>
            <a:schemeClr val="accent2"/>
          </a:solidFill>
          <a:ln>
            <a:noFill/>
          </a:ln>
          <a:effectLst/>
        </c:spPr>
      </c:pivotFmt>
      <c:pivotFmt>
        <c:idx val="112"/>
        <c:spPr>
          <a:solidFill>
            <a:schemeClr val="accent3"/>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13"/>
        <c:spPr>
          <a:solidFill>
            <a:schemeClr val="accent4"/>
          </a:solidFill>
          <a:ln>
            <a:noFill/>
          </a:ln>
          <a:effectLst/>
        </c:spPr>
      </c:pivotFmt>
      <c:pivotFmt>
        <c:idx val="114"/>
        <c:spPr>
          <a:solidFill>
            <a:schemeClr val="accent5"/>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15"/>
        <c:spPr>
          <a:solidFill>
            <a:schemeClr val="accent6"/>
          </a:solidFill>
          <a:ln>
            <a:noFill/>
          </a:ln>
          <a:effectLst/>
        </c:spPr>
      </c:pivotFmt>
      <c:pivotFmt>
        <c:idx val="116"/>
        <c:spPr>
          <a:solidFill>
            <a:schemeClr val="accent1">
              <a:lumMod val="60000"/>
            </a:schemeClr>
          </a:solidFill>
          <a:ln>
            <a:noFill/>
          </a:ln>
          <a:effectLst/>
        </c:spPr>
        <c:dLbl>
          <c:idx val="0"/>
          <c:layout>
            <c:manualLayout>
              <c:x val="-6.6666660735205233E-2"/>
              <c:y val="-9.010657081889406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17"/>
        <c:spPr>
          <a:solidFill>
            <a:schemeClr val="accent2">
              <a:lumMod val="60000"/>
            </a:schemeClr>
          </a:solidFill>
          <a:ln>
            <a:noFill/>
          </a:ln>
          <a:effectLst/>
        </c:spPr>
      </c:pivotFmt>
      <c:pivotFmt>
        <c:idx val="118"/>
        <c:marker>
          <c:symbol val="none"/>
        </c:marker>
        <c:dLbl>
          <c:idx val="0"/>
          <c:delete val="1"/>
          <c:extLst>
            <c:ext xmlns:c15="http://schemas.microsoft.com/office/drawing/2012/chart" uri="{CE6537A1-D6FC-4f65-9D91-7224C49458BB}"/>
          </c:extLst>
        </c:dLbl>
      </c:pivotFmt>
      <c:pivotFmt>
        <c:idx val="119"/>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20"/>
        <c:spPr>
          <a:solidFill>
            <a:schemeClr val="accent2"/>
          </a:solidFill>
          <a:ln>
            <a:noFill/>
          </a:ln>
          <a:effectLst/>
        </c:spPr>
      </c:pivotFmt>
      <c:pivotFmt>
        <c:idx val="121"/>
        <c:spPr>
          <a:solidFill>
            <a:schemeClr val="accent3"/>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22"/>
        <c:spPr>
          <a:solidFill>
            <a:schemeClr val="accent4"/>
          </a:solidFill>
          <a:ln>
            <a:noFill/>
          </a:ln>
          <a:effectLst/>
        </c:spPr>
      </c:pivotFmt>
      <c:pivotFmt>
        <c:idx val="123"/>
        <c:spPr>
          <a:solidFill>
            <a:schemeClr val="accent5"/>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24"/>
        <c:spPr>
          <a:solidFill>
            <a:schemeClr val="accent6"/>
          </a:solidFill>
          <a:ln>
            <a:noFill/>
          </a:ln>
          <a:effectLst/>
        </c:spPr>
      </c:pivotFmt>
      <c:pivotFmt>
        <c:idx val="125"/>
        <c:spPr>
          <a:solidFill>
            <a:schemeClr val="accent1">
              <a:lumMod val="60000"/>
            </a:schemeClr>
          </a:solidFill>
          <a:ln>
            <a:noFill/>
          </a:ln>
          <a:effectLst/>
        </c:spPr>
        <c:dLbl>
          <c:idx val="0"/>
          <c:layout>
            <c:manualLayout>
              <c:x val="-6.6666660735205233E-2"/>
              <c:y val="-9.010657081889406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26"/>
        <c:spPr>
          <a:solidFill>
            <a:schemeClr val="accent2">
              <a:lumMod val="60000"/>
            </a:schemeClr>
          </a:solidFill>
          <a:ln>
            <a:noFill/>
          </a:ln>
          <a:effectLst/>
        </c:spPr>
      </c:pivotFmt>
      <c:pivotFmt>
        <c:idx val="127"/>
        <c:marker>
          <c:symbol val="none"/>
        </c:marker>
        <c:dLbl>
          <c:idx val="0"/>
          <c:delete val="1"/>
          <c:extLst>
            <c:ext xmlns:c15="http://schemas.microsoft.com/office/drawing/2012/chart" uri="{CE6537A1-D6FC-4f65-9D91-7224C49458BB}"/>
          </c:extLst>
        </c:dLbl>
      </c:pivotFmt>
      <c:pivotFmt>
        <c:idx val="128"/>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29"/>
        <c:spPr>
          <a:solidFill>
            <a:schemeClr val="accent2"/>
          </a:solidFill>
          <a:ln>
            <a:noFill/>
          </a:ln>
          <a:effectLst/>
        </c:spPr>
      </c:pivotFmt>
      <c:pivotFmt>
        <c:idx val="130"/>
        <c:spPr>
          <a:solidFill>
            <a:schemeClr val="accent3"/>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31"/>
        <c:spPr>
          <a:solidFill>
            <a:schemeClr val="accent4"/>
          </a:solidFill>
          <a:ln>
            <a:noFill/>
          </a:ln>
          <a:effectLst/>
        </c:spPr>
      </c:pivotFmt>
      <c:pivotFmt>
        <c:idx val="132"/>
        <c:spPr>
          <a:solidFill>
            <a:schemeClr val="accent5"/>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33"/>
        <c:spPr>
          <a:solidFill>
            <a:schemeClr val="accent6"/>
          </a:solidFill>
          <a:ln>
            <a:noFill/>
          </a:ln>
          <a:effectLst/>
        </c:spPr>
      </c:pivotFmt>
      <c:pivotFmt>
        <c:idx val="134"/>
        <c:spPr>
          <a:solidFill>
            <a:schemeClr val="accent1">
              <a:lumMod val="60000"/>
            </a:schemeClr>
          </a:solidFill>
          <a:ln>
            <a:noFill/>
          </a:ln>
          <a:effectLst/>
        </c:spPr>
        <c:dLbl>
          <c:idx val="0"/>
          <c:layout>
            <c:manualLayout>
              <c:x val="-6.6666660735205233E-2"/>
              <c:y val="-9.0106570818894061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35"/>
        <c:spPr>
          <a:solidFill>
            <a:schemeClr val="accent2">
              <a:lumMod val="60000"/>
            </a:schemeClr>
          </a:solidFill>
          <a:ln>
            <a:noFill/>
          </a:ln>
          <a:effectLst/>
        </c:spPr>
      </c:pivotFmt>
      <c:pivotFmt>
        <c:idx val="136"/>
        <c:marker>
          <c:symbol val="none"/>
        </c:marker>
        <c:dLbl>
          <c:idx val="0"/>
          <c:delete val="1"/>
          <c:extLst>
            <c:ext xmlns:c15="http://schemas.microsoft.com/office/drawing/2012/chart" uri="{CE6537A1-D6FC-4f65-9D91-7224C49458BB}"/>
          </c:extLst>
        </c:dLbl>
      </c:pivotFmt>
      <c:pivotFmt>
        <c:idx val="137"/>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38"/>
        <c:spPr>
          <a:solidFill>
            <a:schemeClr val="accent2"/>
          </a:solidFill>
          <a:ln>
            <a:noFill/>
          </a:ln>
          <a:effectLst/>
        </c:spPr>
      </c:pivotFmt>
      <c:pivotFmt>
        <c:idx val="139"/>
        <c:spPr>
          <a:solidFill>
            <a:schemeClr val="accent3"/>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40"/>
        <c:spPr>
          <a:solidFill>
            <a:schemeClr val="accent4"/>
          </a:solidFill>
          <a:ln>
            <a:noFill/>
          </a:ln>
          <a:effectLst/>
        </c:spPr>
      </c:pivotFmt>
      <c:pivotFmt>
        <c:idx val="141"/>
        <c:spPr>
          <a:solidFill>
            <a:schemeClr val="accent5"/>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42"/>
        <c:spPr>
          <a:solidFill>
            <a:schemeClr val="accent6"/>
          </a:solidFill>
          <a:ln>
            <a:noFill/>
          </a:ln>
          <a:effectLst/>
        </c:spPr>
      </c:pivotFmt>
      <c:pivotFmt>
        <c:idx val="143"/>
        <c:spPr>
          <a:solidFill>
            <a:schemeClr val="accent1">
              <a:lumMod val="60000"/>
            </a:schemeClr>
          </a:solidFill>
          <a:ln>
            <a:noFill/>
          </a:ln>
          <a:effectLst/>
        </c:spPr>
        <c:dLbl>
          <c:idx val="0"/>
          <c:layout>
            <c:manualLayout>
              <c:x val="-0.13614294818894032"/>
              <c:y val="-7.8293036875793625E-3"/>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44"/>
        <c:spPr>
          <a:solidFill>
            <a:schemeClr val="accent2">
              <a:lumMod val="60000"/>
            </a:schemeClr>
          </a:solidFill>
          <a:ln>
            <a:noFill/>
          </a:ln>
          <a:effectLst/>
        </c:spPr>
      </c:pivotFmt>
      <c:pivotFmt>
        <c:idx val="145"/>
        <c:marker>
          <c:symbol val="none"/>
        </c:marker>
        <c:dLbl>
          <c:idx val="0"/>
          <c:delete val="1"/>
          <c:extLst>
            <c:ext xmlns:c15="http://schemas.microsoft.com/office/drawing/2012/chart" uri="{CE6537A1-D6FC-4f65-9D91-7224C49458BB}"/>
          </c:extLst>
        </c:dLbl>
      </c:pivotFmt>
      <c:pivotFmt>
        <c:idx val="146"/>
        <c:spPr>
          <a:solidFill>
            <a:schemeClr val="accent1"/>
          </a:solidFill>
          <a:ln>
            <a:noFill/>
          </a:ln>
          <a:effectLst/>
        </c:spPr>
        <c:dLbl>
          <c:idx val="0"/>
          <c:layout>
            <c:manualLayout>
              <c:x val="1.1299434022916141E-3"/>
              <c:y val="-0.1607306398391083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47"/>
        <c:spPr>
          <a:solidFill>
            <a:schemeClr val="accent2"/>
          </a:solidFill>
          <a:ln>
            <a:noFill/>
          </a:ln>
          <a:effectLst/>
        </c:spPr>
      </c:pivotFmt>
      <c:pivotFmt>
        <c:idx val="148"/>
        <c:spPr>
          <a:solidFill>
            <a:schemeClr val="accent3"/>
          </a:solidFill>
          <a:ln>
            <a:noFill/>
          </a:ln>
          <a:effectLst/>
        </c:spPr>
        <c:dLbl>
          <c:idx val="0"/>
          <c:layout>
            <c:manualLayout>
              <c:x val="-5.6497170114580796E-2"/>
              <c:y val="0.1193303235169137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49"/>
        <c:spPr>
          <a:solidFill>
            <a:schemeClr val="accent4"/>
          </a:solidFill>
          <a:ln>
            <a:noFill/>
          </a:ln>
          <a:effectLst/>
        </c:spPr>
      </c:pivotFmt>
      <c:pivotFmt>
        <c:idx val="150"/>
        <c:spPr>
          <a:solidFill>
            <a:schemeClr val="accent5"/>
          </a:solidFill>
          <a:ln>
            <a:noFill/>
          </a:ln>
          <a:effectLst/>
        </c:spPr>
        <c:dLbl>
          <c:idx val="0"/>
          <c:layout>
            <c:manualLayout>
              <c:x val="-0.12051064556973914"/>
              <c:y val="7.120783865128108E-2"/>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51"/>
        <c:spPr>
          <a:solidFill>
            <a:schemeClr val="accent6"/>
          </a:solidFill>
          <a:ln>
            <a:noFill/>
          </a:ln>
          <a:effectLst/>
        </c:spPr>
      </c:pivotFmt>
      <c:pivotFmt>
        <c:idx val="152"/>
        <c:spPr>
          <a:solidFill>
            <a:schemeClr val="accent1">
              <a:lumMod val="60000"/>
            </a:schemeClr>
          </a:solidFill>
          <a:ln>
            <a:noFill/>
          </a:ln>
          <a:effectLst/>
        </c:spPr>
        <c:dLbl>
          <c:idx val="0"/>
          <c:layout>
            <c:manualLayout>
              <c:x val="-0.13614294818894032"/>
              <c:y val="-7.8293036875793625E-3"/>
            </c:manualLayout>
          </c:layout>
          <c:spPr>
            <a:solidFill>
              <a:sysClr val="window" lastClr="FFFFFF">
                <a:lumMod val="8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53"/>
        <c:spPr>
          <a:solidFill>
            <a:schemeClr val="accent2">
              <a:lumMod val="60000"/>
            </a:schemeClr>
          </a:solidFill>
          <a:ln>
            <a:noFill/>
          </a:ln>
          <a:effectLst/>
        </c:spPr>
      </c:pivotFmt>
      <c:pivotFmt>
        <c:idx val="154"/>
        <c:marker>
          <c:symbol val="none"/>
        </c:marker>
        <c:dLbl>
          <c:idx val="0"/>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55"/>
        <c:spPr>
          <a:solidFill>
            <a:schemeClr val="accent1"/>
          </a:solidFill>
          <a:ln>
            <a:noFill/>
          </a:ln>
          <a:effectLst/>
        </c:spPr>
        <c:dLbl>
          <c:idx val="0"/>
          <c:layout>
            <c:manualLayout>
              <c:x val="-7.4571215510812805E-2"/>
              <c:y val="-0.1200428724544480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56"/>
        <c:spPr>
          <a:solidFill>
            <a:schemeClr val="accent2"/>
          </a:solidFill>
          <a:ln>
            <a:noFill/>
          </a:ln>
          <a:effectLst/>
        </c:spPr>
        <c:dLbl>
          <c:idx val="0"/>
          <c:layout>
            <c:manualLayout>
              <c:x val="0.12826249067859807"/>
              <c:y val="8.5744908896033516E-3"/>
            </c:manualLayout>
          </c:layout>
          <c:tx>
            <c:rich>
              <a:bodyPr wrap="square" lIns="38100" tIns="19050" rIns="38100" bIns="19050" anchor="ctr">
                <a:noAutofit/>
              </a:bodyPr>
              <a:lstStyle/>
              <a:p>
                <a:pPr>
                  <a:defRPr sz="600" b="1"/>
                </a:pPr>
                <a:fld id="{F75C1492-0C59-4096-A55C-8BF6778629F5}" type="CATEGORYNAME">
                  <a:rPr lang="en-US" sz="700"/>
                  <a:pPr>
                    <a:defRPr sz="600" b="1"/>
                  </a:pPr>
                  <a:t>[CATEGORY NAME]</a:t>
                </a:fld>
                <a:r>
                  <a:rPr lang="en-US" sz="700" baseline="0"/>
                  <a:t>
</a:t>
                </a:r>
                <a:fld id="{CC2F3484-C94E-45CF-95B9-8FB6D41F1C64}" type="PERCENTAGE">
                  <a:rPr lang="en-US" sz="700" baseline="0"/>
                  <a:pPr>
                    <a:defRPr sz="600" b="1"/>
                  </a:pPr>
                  <a:t>[PERCENTAGE]</a:t>
                </a:fld>
                <a:endParaRPr lang="en-US" sz="700" baseline="0"/>
              </a:p>
            </c:rich>
          </c:tx>
          <c:spPr>
            <a:solidFill>
              <a:srgbClr val="44546A">
                <a:lumMod val="20000"/>
                <a:lumOff val="80000"/>
              </a:srgbClr>
            </a:solidFill>
            <a:ln>
              <a:solidFill>
                <a:sysClr val="windowText" lastClr="000000">
                  <a:lumMod val="65000"/>
                  <a:lumOff val="35000"/>
                </a:sysClr>
              </a:solidFill>
            </a:ln>
            <a:effectLst/>
          </c:sp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layout>
                <c:manualLayout>
                  <c:w val="0.11152330790865907"/>
                  <c:h val="9.3557822957017839E-2"/>
                </c:manualLayout>
              </c15:layout>
              <c15:dlblFieldTable/>
              <c15:showDataLabelsRange val="0"/>
            </c:ext>
          </c:extLst>
        </c:dLbl>
      </c:pivotFmt>
      <c:pivotFmt>
        <c:idx val="157"/>
        <c:spPr>
          <a:solidFill>
            <a:schemeClr val="accent3"/>
          </a:solidFill>
          <a:ln>
            <a:noFill/>
          </a:ln>
          <a:effectLst/>
        </c:spPr>
        <c:dLbl>
          <c:idx val="0"/>
          <c:layout>
            <c:manualLayout>
              <c:x val="-6.2639821029082804E-2"/>
              <c:y val="0.13719185423365471"/>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58"/>
        <c:spPr>
          <a:solidFill>
            <a:schemeClr val="accent4"/>
          </a:solidFill>
          <a:ln>
            <a:noFill/>
          </a:ln>
          <a:effectLst/>
        </c:spPr>
        <c:dLbl>
          <c:idx val="0"/>
          <c:layout>
            <c:manualLayout>
              <c:x val="-0.13422818791946309"/>
              <c:y val="7.7170418006430874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59"/>
        <c:spPr>
          <a:solidFill>
            <a:schemeClr val="accent5"/>
          </a:solidFill>
          <a:ln>
            <a:noFill/>
          </a:ln>
          <a:effectLst/>
        </c:spPr>
        <c:dLbl>
          <c:idx val="0"/>
          <c:layout>
            <c:manualLayout>
              <c:x val="-0.1150625634882888"/>
              <c:y val="6.5657307306039969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0"/>
        <c:spPr>
          <a:solidFill>
            <a:schemeClr val="accent6"/>
          </a:solidFill>
          <a:ln>
            <a:noFill/>
          </a:ln>
          <a:effectLst/>
        </c:spPr>
        <c:dLbl>
          <c:idx val="0"/>
          <c:layout>
            <c:manualLayout>
              <c:x val="-0.10738255033557047"/>
              <c:y val="2.1436227224008574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1"/>
        <c:spPr>
          <a:solidFill>
            <a:schemeClr val="accent1">
              <a:lumMod val="60000"/>
            </a:schemeClr>
          </a:solidFill>
          <a:ln>
            <a:noFill/>
          </a:ln>
          <a:effectLst/>
        </c:spPr>
        <c:dLbl>
          <c:idx val="0"/>
          <c:layout>
            <c:manualLayout>
              <c:x val="-0.10738255033557047"/>
              <c:y val="-3.4297963558413719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2"/>
        <c:spPr>
          <a:solidFill>
            <a:schemeClr val="accent2">
              <a:lumMod val="60000"/>
            </a:schemeClr>
          </a:solidFill>
          <a:ln>
            <a:noFill/>
          </a:ln>
          <a:effectLst/>
        </c:spPr>
        <c:dLbl>
          <c:idx val="0"/>
          <c:layout>
            <c:manualLayout>
              <c:x val="-0.16107382550335575"/>
              <c:y val="-7.2883172561629156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3"/>
        <c:marker>
          <c:symbol val="none"/>
        </c:marker>
        <c:dLbl>
          <c:idx val="0"/>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4"/>
        <c:spPr>
          <a:solidFill>
            <a:schemeClr val="accent1"/>
          </a:solidFill>
          <a:ln>
            <a:noFill/>
          </a:ln>
          <a:effectLst/>
        </c:spPr>
        <c:dLbl>
          <c:idx val="0"/>
          <c:layout>
            <c:manualLayout>
              <c:x val="-7.4571215510812805E-2"/>
              <c:y val="-0.1200428724544480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5"/>
        <c:spPr>
          <a:solidFill>
            <a:schemeClr val="accent2"/>
          </a:solidFill>
          <a:ln>
            <a:noFill/>
          </a:ln>
          <a:effectLst/>
        </c:spPr>
        <c:dLbl>
          <c:idx val="0"/>
          <c:layout>
            <c:manualLayout>
              <c:x val="0.12826249067859807"/>
              <c:y val="8.5744908896033516E-3"/>
            </c:manualLayout>
          </c:layout>
          <c:tx>
            <c:rich>
              <a:bodyPr wrap="square" lIns="38100" tIns="19050" rIns="38100" bIns="19050" anchor="ctr">
                <a:noAutofit/>
              </a:bodyPr>
              <a:lstStyle/>
              <a:p>
                <a:pPr>
                  <a:defRPr sz="600" b="1"/>
                </a:pPr>
                <a:fld id="{F75C1492-0C59-4096-A55C-8BF6778629F5}" type="CATEGORYNAME">
                  <a:rPr lang="en-US" sz="700"/>
                  <a:pPr>
                    <a:defRPr sz="600" b="1"/>
                  </a:pPr>
                  <a:t>[CATEGORY NAME]</a:t>
                </a:fld>
                <a:r>
                  <a:rPr lang="en-US" sz="700" baseline="0"/>
                  <a:t>
</a:t>
                </a:r>
                <a:fld id="{CC2F3484-C94E-45CF-95B9-8FB6D41F1C64}" type="PERCENTAGE">
                  <a:rPr lang="en-US" sz="700" baseline="0"/>
                  <a:pPr>
                    <a:defRPr sz="600" b="1"/>
                  </a:pPr>
                  <a:t>[PERCENTAGE]</a:t>
                </a:fld>
                <a:endParaRPr lang="en-US" sz="700" baseline="0"/>
              </a:p>
            </c:rich>
          </c:tx>
          <c:spPr>
            <a:solidFill>
              <a:srgbClr val="44546A">
                <a:lumMod val="20000"/>
                <a:lumOff val="80000"/>
              </a:srgbClr>
            </a:solidFill>
            <a:ln>
              <a:solidFill>
                <a:sysClr val="windowText" lastClr="000000">
                  <a:lumMod val="65000"/>
                  <a:lumOff val="35000"/>
                </a:sysClr>
              </a:solidFill>
            </a:ln>
            <a:effectLst/>
          </c:sp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layout>
                <c:manualLayout>
                  <c:w val="0.11152330790865907"/>
                  <c:h val="9.3557822957017839E-2"/>
                </c:manualLayout>
              </c15:layout>
              <c15:dlblFieldTable/>
              <c15:showDataLabelsRange val="0"/>
            </c:ext>
          </c:extLst>
        </c:dLbl>
      </c:pivotFmt>
      <c:pivotFmt>
        <c:idx val="166"/>
        <c:spPr>
          <a:solidFill>
            <a:schemeClr val="accent3"/>
          </a:solidFill>
          <a:ln>
            <a:noFill/>
          </a:ln>
          <a:effectLst/>
        </c:spPr>
        <c:dLbl>
          <c:idx val="0"/>
          <c:layout>
            <c:manualLayout>
              <c:x val="-6.2639821029082804E-2"/>
              <c:y val="0.13719185423365471"/>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7"/>
        <c:spPr>
          <a:solidFill>
            <a:schemeClr val="accent4"/>
          </a:solidFill>
          <a:ln>
            <a:noFill/>
          </a:ln>
          <a:effectLst/>
        </c:spPr>
        <c:dLbl>
          <c:idx val="0"/>
          <c:layout>
            <c:manualLayout>
              <c:x val="-0.13422818791946309"/>
              <c:y val="7.7170418006430874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8"/>
        <c:spPr>
          <a:solidFill>
            <a:schemeClr val="accent5"/>
          </a:solidFill>
          <a:ln>
            <a:noFill/>
          </a:ln>
          <a:effectLst/>
        </c:spPr>
        <c:dLbl>
          <c:idx val="0"/>
          <c:layout>
            <c:manualLayout>
              <c:x val="-0.1150625634882888"/>
              <c:y val="6.5657307306039969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9"/>
        <c:spPr>
          <a:solidFill>
            <a:schemeClr val="accent6"/>
          </a:solidFill>
          <a:ln>
            <a:noFill/>
          </a:ln>
          <a:effectLst/>
        </c:spPr>
        <c:dLbl>
          <c:idx val="0"/>
          <c:layout>
            <c:manualLayout>
              <c:x val="-0.10738255033557047"/>
              <c:y val="2.1436227224008574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0"/>
        <c:spPr>
          <a:solidFill>
            <a:schemeClr val="accent1">
              <a:lumMod val="60000"/>
            </a:schemeClr>
          </a:solidFill>
          <a:ln>
            <a:noFill/>
          </a:ln>
          <a:effectLst/>
        </c:spPr>
        <c:dLbl>
          <c:idx val="0"/>
          <c:layout>
            <c:manualLayout>
              <c:x val="-0.10738255033557047"/>
              <c:y val="-3.4297963558413719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1"/>
        <c:spPr>
          <a:solidFill>
            <a:schemeClr val="accent2">
              <a:lumMod val="60000"/>
            </a:schemeClr>
          </a:solidFill>
          <a:ln>
            <a:noFill/>
          </a:ln>
          <a:effectLst/>
        </c:spPr>
        <c:dLbl>
          <c:idx val="0"/>
          <c:layout>
            <c:manualLayout>
              <c:x val="-0.16107382550335575"/>
              <c:y val="-7.2883172561629156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2"/>
        <c:marker>
          <c:symbol val="none"/>
        </c:marker>
        <c:dLbl>
          <c:idx val="0"/>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3"/>
        <c:spPr>
          <a:solidFill>
            <a:schemeClr val="accent1"/>
          </a:solidFill>
          <a:ln>
            <a:noFill/>
          </a:ln>
          <a:effectLst/>
        </c:spPr>
        <c:dLbl>
          <c:idx val="0"/>
          <c:layout>
            <c:manualLayout>
              <c:x val="-7.4571215510812805E-2"/>
              <c:y val="-0.1200428724544480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4"/>
        <c:spPr>
          <a:solidFill>
            <a:schemeClr val="accent2"/>
          </a:solidFill>
          <a:ln>
            <a:noFill/>
          </a:ln>
          <a:effectLst/>
        </c:spPr>
        <c:dLbl>
          <c:idx val="0"/>
          <c:layout>
            <c:manualLayout>
              <c:x val="0.12826249067859807"/>
              <c:y val="8.5744908896033516E-3"/>
            </c:manualLayout>
          </c:layout>
          <c:tx>
            <c:rich>
              <a:bodyPr wrap="square" lIns="38100" tIns="19050" rIns="38100" bIns="19050" anchor="ctr">
                <a:noAutofit/>
              </a:bodyPr>
              <a:lstStyle/>
              <a:p>
                <a:pPr>
                  <a:defRPr sz="600" b="1"/>
                </a:pPr>
                <a:fld id="{F75C1492-0C59-4096-A55C-8BF6778629F5}" type="CATEGORYNAME">
                  <a:rPr lang="en-US" sz="700"/>
                  <a:pPr>
                    <a:defRPr sz="600" b="1"/>
                  </a:pPr>
                  <a:t>[CATEGORY NAME]</a:t>
                </a:fld>
                <a:r>
                  <a:rPr lang="en-US" sz="700" baseline="0"/>
                  <a:t>
</a:t>
                </a:r>
                <a:fld id="{CC2F3484-C94E-45CF-95B9-8FB6D41F1C64}" type="PERCENTAGE">
                  <a:rPr lang="en-US" sz="700" baseline="0"/>
                  <a:pPr>
                    <a:defRPr sz="600" b="1"/>
                  </a:pPr>
                  <a:t>[PERCENTAGE]</a:t>
                </a:fld>
                <a:endParaRPr lang="en-US" sz="700" baseline="0"/>
              </a:p>
            </c:rich>
          </c:tx>
          <c:spPr>
            <a:solidFill>
              <a:srgbClr val="44546A">
                <a:lumMod val="20000"/>
                <a:lumOff val="80000"/>
              </a:srgbClr>
            </a:solidFill>
            <a:ln>
              <a:solidFill>
                <a:sysClr val="windowText" lastClr="000000">
                  <a:lumMod val="65000"/>
                  <a:lumOff val="35000"/>
                </a:sysClr>
              </a:solidFill>
            </a:ln>
            <a:effectLst/>
          </c:sp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layout>
                <c:manualLayout>
                  <c:w val="0.11152330790865907"/>
                  <c:h val="9.3557822957017839E-2"/>
                </c:manualLayout>
              </c15:layout>
              <c15:dlblFieldTable/>
              <c15:showDataLabelsRange val="0"/>
            </c:ext>
          </c:extLst>
        </c:dLbl>
      </c:pivotFmt>
      <c:pivotFmt>
        <c:idx val="175"/>
        <c:spPr>
          <a:solidFill>
            <a:schemeClr val="accent3"/>
          </a:solidFill>
          <a:ln>
            <a:noFill/>
          </a:ln>
          <a:effectLst/>
        </c:spPr>
        <c:dLbl>
          <c:idx val="0"/>
          <c:layout>
            <c:manualLayout>
              <c:x val="-6.2639821029082804E-2"/>
              <c:y val="0.13719185423365471"/>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6"/>
        <c:spPr>
          <a:solidFill>
            <a:schemeClr val="accent4"/>
          </a:solidFill>
          <a:ln>
            <a:noFill/>
          </a:ln>
          <a:effectLst/>
        </c:spPr>
        <c:dLbl>
          <c:idx val="0"/>
          <c:layout>
            <c:manualLayout>
              <c:x val="-0.13422818791946309"/>
              <c:y val="7.7170418006430874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7"/>
        <c:spPr>
          <a:solidFill>
            <a:schemeClr val="accent5"/>
          </a:solidFill>
          <a:ln>
            <a:noFill/>
          </a:ln>
          <a:effectLst/>
        </c:spPr>
        <c:dLbl>
          <c:idx val="0"/>
          <c:layout>
            <c:manualLayout>
              <c:x val="-0.1150625634882888"/>
              <c:y val="6.5657307306039969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8"/>
        <c:spPr>
          <a:solidFill>
            <a:schemeClr val="accent6"/>
          </a:solidFill>
          <a:ln>
            <a:noFill/>
          </a:ln>
          <a:effectLst/>
        </c:spPr>
        <c:dLbl>
          <c:idx val="0"/>
          <c:layout>
            <c:manualLayout>
              <c:x val="-0.10738255033557047"/>
              <c:y val="2.1436227224008574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9"/>
        <c:spPr>
          <a:solidFill>
            <a:schemeClr val="accent1">
              <a:lumMod val="60000"/>
            </a:schemeClr>
          </a:solidFill>
          <a:ln>
            <a:noFill/>
          </a:ln>
          <a:effectLst/>
        </c:spPr>
        <c:dLbl>
          <c:idx val="0"/>
          <c:layout>
            <c:manualLayout>
              <c:x val="-0.10738255033557047"/>
              <c:y val="-3.4297963558413719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80"/>
        <c:spPr>
          <a:solidFill>
            <a:schemeClr val="accent2">
              <a:lumMod val="60000"/>
            </a:schemeClr>
          </a:solidFill>
          <a:ln>
            <a:noFill/>
          </a:ln>
          <a:effectLst/>
        </c:spPr>
        <c:dLbl>
          <c:idx val="0"/>
          <c:layout>
            <c:manualLayout>
              <c:x val="-0.16107382550335575"/>
              <c:y val="-7.2883172561629156E-2"/>
            </c:manualLayout>
          </c:layout>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600" b="1"/>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s>
    <c:plotArea>
      <c:layout/>
      <c:doughnutChart>
        <c:varyColors val="1"/>
        <c:ser>
          <c:idx val="0"/>
          <c:order val="0"/>
          <c:tx>
            <c:strRef>
              <c:f>'Ticket Analysis'!$M$12</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2F0B-463D-A199-4A0ADC25679C}"/>
              </c:ext>
            </c:extLst>
          </c:dPt>
          <c:dPt>
            <c:idx val="1"/>
            <c:bubble3D val="0"/>
            <c:spPr>
              <a:solidFill>
                <a:schemeClr val="accent2"/>
              </a:solidFill>
              <a:ln>
                <a:noFill/>
              </a:ln>
              <a:effectLst/>
            </c:spPr>
            <c:extLst>
              <c:ext xmlns:c16="http://schemas.microsoft.com/office/drawing/2014/chart" uri="{C3380CC4-5D6E-409C-BE32-E72D297353CC}">
                <c16:uniqueId val="{00000003-2F0B-463D-A199-4A0ADC25679C}"/>
              </c:ext>
            </c:extLst>
          </c:dPt>
          <c:dPt>
            <c:idx val="2"/>
            <c:bubble3D val="0"/>
            <c:spPr>
              <a:solidFill>
                <a:schemeClr val="accent3"/>
              </a:solidFill>
              <a:ln>
                <a:noFill/>
              </a:ln>
              <a:effectLst/>
            </c:spPr>
            <c:extLst>
              <c:ext xmlns:c16="http://schemas.microsoft.com/office/drawing/2014/chart" uri="{C3380CC4-5D6E-409C-BE32-E72D297353CC}">
                <c16:uniqueId val="{00000005-2F0B-463D-A199-4A0ADC25679C}"/>
              </c:ext>
            </c:extLst>
          </c:dPt>
          <c:dPt>
            <c:idx val="3"/>
            <c:bubble3D val="0"/>
            <c:spPr>
              <a:solidFill>
                <a:schemeClr val="accent4"/>
              </a:solidFill>
              <a:ln>
                <a:noFill/>
              </a:ln>
              <a:effectLst/>
            </c:spPr>
            <c:extLst>
              <c:ext xmlns:c16="http://schemas.microsoft.com/office/drawing/2014/chart" uri="{C3380CC4-5D6E-409C-BE32-E72D297353CC}">
                <c16:uniqueId val="{00000007-2F0B-463D-A199-4A0ADC25679C}"/>
              </c:ext>
            </c:extLst>
          </c:dPt>
          <c:dPt>
            <c:idx val="4"/>
            <c:bubble3D val="0"/>
            <c:spPr>
              <a:solidFill>
                <a:schemeClr val="accent5"/>
              </a:solidFill>
              <a:ln>
                <a:noFill/>
              </a:ln>
              <a:effectLst/>
            </c:spPr>
            <c:extLst>
              <c:ext xmlns:c16="http://schemas.microsoft.com/office/drawing/2014/chart" uri="{C3380CC4-5D6E-409C-BE32-E72D297353CC}">
                <c16:uniqueId val="{00000009-2F0B-463D-A199-4A0ADC25679C}"/>
              </c:ext>
            </c:extLst>
          </c:dPt>
          <c:dPt>
            <c:idx val="5"/>
            <c:bubble3D val="0"/>
            <c:spPr>
              <a:solidFill>
                <a:schemeClr val="accent6"/>
              </a:solidFill>
              <a:ln>
                <a:noFill/>
              </a:ln>
              <a:effectLst/>
            </c:spPr>
            <c:extLst>
              <c:ext xmlns:c16="http://schemas.microsoft.com/office/drawing/2014/chart" uri="{C3380CC4-5D6E-409C-BE32-E72D297353CC}">
                <c16:uniqueId val="{0000000B-2F0B-463D-A199-4A0ADC25679C}"/>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2F0B-463D-A199-4A0ADC25679C}"/>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2F0B-463D-A199-4A0ADC25679C}"/>
              </c:ext>
            </c:extLst>
          </c:dPt>
          <c:dPt>
            <c:idx val="8"/>
            <c:bubble3D val="0"/>
            <c:extLst>
              <c:ext xmlns:c16="http://schemas.microsoft.com/office/drawing/2014/chart" uri="{C3380CC4-5D6E-409C-BE32-E72D297353CC}">
                <c16:uniqueId val="{00000010-2F0B-463D-A199-4A0ADC25679C}"/>
              </c:ext>
            </c:extLst>
          </c:dPt>
          <c:dPt>
            <c:idx val="9"/>
            <c:bubble3D val="0"/>
            <c:extLst>
              <c:ext xmlns:c16="http://schemas.microsoft.com/office/drawing/2014/chart" uri="{C3380CC4-5D6E-409C-BE32-E72D297353CC}">
                <c16:uniqueId val="{00000011-2F0B-463D-A199-4A0ADC25679C}"/>
              </c:ext>
            </c:extLst>
          </c:dPt>
          <c:dPt>
            <c:idx val="10"/>
            <c:bubble3D val="0"/>
            <c:extLst>
              <c:ext xmlns:c16="http://schemas.microsoft.com/office/drawing/2014/chart" uri="{C3380CC4-5D6E-409C-BE32-E72D297353CC}">
                <c16:uniqueId val="{00000012-2F0B-463D-A199-4A0ADC25679C}"/>
              </c:ext>
            </c:extLst>
          </c:dPt>
          <c:dPt>
            <c:idx val="11"/>
            <c:bubble3D val="0"/>
            <c:extLst>
              <c:ext xmlns:c16="http://schemas.microsoft.com/office/drawing/2014/chart" uri="{C3380CC4-5D6E-409C-BE32-E72D297353CC}">
                <c16:uniqueId val="{00000013-2F0B-463D-A199-4A0ADC25679C}"/>
              </c:ext>
            </c:extLst>
          </c:dPt>
          <c:dPt>
            <c:idx val="12"/>
            <c:bubble3D val="0"/>
            <c:extLst>
              <c:ext xmlns:c16="http://schemas.microsoft.com/office/drawing/2014/chart" uri="{C3380CC4-5D6E-409C-BE32-E72D297353CC}">
                <c16:uniqueId val="{00000014-2F0B-463D-A199-4A0ADC25679C}"/>
              </c:ext>
            </c:extLst>
          </c:dPt>
          <c:dPt>
            <c:idx val="13"/>
            <c:bubble3D val="0"/>
            <c:extLst>
              <c:ext xmlns:c16="http://schemas.microsoft.com/office/drawing/2014/chart" uri="{C3380CC4-5D6E-409C-BE32-E72D297353CC}">
                <c16:uniqueId val="{00000015-2F0B-463D-A199-4A0ADC25679C}"/>
              </c:ext>
            </c:extLst>
          </c:dPt>
          <c:dPt>
            <c:idx val="14"/>
            <c:bubble3D val="0"/>
            <c:extLst>
              <c:ext xmlns:c16="http://schemas.microsoft.com/office/drawing/2014/chart" uri="{C3380CC4-5D6E-409C-BE32-E72D297353CC}">
                <c16:uniqueId val="{00000016-2F0B-463D-A199-4A0ADC25679C}"/>
              </c:ext>
            </c:extLst>
          </c:dPt>
          <c:dPt>
            <c:idx val="15"/>
            <c:bubble3D val="0"/>
            <c:extLst>
              <c:ext xmlns:c16="http://schemas.microsoft.com/office/drawing/2014/chart" uri="{C3380CC4-5D6E-409C-BE32-E72D297353CC}">
                <c16:uniqueId val="{00000017-2F0B-463D-A199-4A0ADC25679C}"/>
              </c:ext>
            </c:extLst>
          </c:dPt>
          <c:dPt>
            <c:idx val="16"/>
            <c:bubble3D val="0"/>
            <c:extLst>
              <c:ext xmlns:c16="http://schemas.microsoft.com/office/drawing/2014/chart" uri="{C3380CC4-5D6E-409C-BE32-E72D297353CC}">
                <c16:uniqueId val="{00000018-2F0B-463D-A199-4A0ADC25679C}"/>
              </c:ext>
            </c:extLst>
          </c:dPt>
          <c:dPt>
            <c:idx val="17"/>
            <c:bubble3D val="0"/>
            <c:extLst>
              <c:ext xmlns:c16="http://schemas.microsoft.com/office/drawing/2014/chart" uri="{C3380CC4-5D6E-409C-BE32-E72D297353CC}">
                <c16:uniqueId val="{00000019-2F0B-463D-A199-4A0ADC25679C}"/>
              </c:ext>
            </c:extLst>
          </c:dPt>
          <c:dPt>
            <c:idx val="18"/>
            <c:bubble3D val="0"/>
            <c:extLst>
              <c:ext xmlns:c16="http://schemas.microsoft.com/office/drawing/2014/chart" uri="{C3380CC4-5D6E-409C-BE32-E72D297353CC}">
                <c16:uniqueId val="{0000001A-2F0B-463D-A199-4A0ADC25679C}"/>
              </c:ext>
            </c:extLst>
          </c:dPt>
          <c:dPt>
            <c:idx val="19"/>
            <c:bubble3D val="0"/>
            <c:extLst>
              <c:ext xmlns:c16="http://schemas.microsoft.com/office/drawing/2014/chart" uri="{C3380CC4-5D6E-409C-BE32-E72D297353CC}">
                <c16:uniqueId val="{0000001B-2F0B-463D-A199-4A0ADC25679C}"/>
              </c:ext>
            </c:extLst>
          </c:dPt>
          <c:dPt>
            <c:idx val="20"/>
            <c:bubble3D val="0"/>
            <c:extLst>
              <c:ext xmlns:c16="http://schemas.microsoft.com/office/drawing/2014/chart" uri="{C3380CC4-5D6E-409C-BE32-E72D297353CC}">
                <c16:uniqueId val="{0000001C-2F0B-463D-A199-4A0ADC25679C}"/>
              </c:ext>
            </c:extLst>
          </c:dPt>
          <c:dPt>
            <c:idx val="21"/>
            <c:bubble3D val="0"/>
            <c:extLst>
              <c:ext xmlns:c16="http://schemas.microsoft.com/office/drawing/2014/chart" uri="{C3380CC4-5D6E-409C-BE32-E72D297353CC}">
                <c16:uniqueId val="{0000001D-2F0B-463D-A199-4A0ADC25679C}"/>
              </c:ext>
            </c:extLst>
          </c:dPt>
          <c:dPt>
            <c:idx val="22"/>
            <c:bubble3D val="0"/>
            <c:extLst>
              <c:ext xmlns:c16="http://schemas.microsoft.com/office/drawing/2014/chart" uri="{C3380CC4-5D6E-409C-BE32-E72D297353CC}">
                <c16:uniqueId val="{0000001E-2F0B-463D-A199-4A0ADC25679C}"/>
              </c:ext>
            </c:extLst>
          </c:dPt>
          <c:dLbls>
            <c:dLbl>
              <c:idx val="0"/>
              <c:layout>
                <c:manualLayout>
                  <c:x val="-5.2653119389509583E-2"/>
                  <c:y val="-0.16110907563827076"/>
                </c:manualLayout>
              </c:layout>
              <c:spPr>
                <a:solidFill>
                  <a:srgbClr val="44546A">
                    <a:lumMod val="20000"/>
                    <a:lumOff val="80000"/>
                  </a:srgbClr>
                </a:solidFill>
                <a:ln w="9525" cap="flat" cmpd="sng" algn="ctr">
                  <a:solidFill>
                    <a:sysClr val="windowText" lastClr="000000">
                      <a:lumMod val="65000"/>
                      <a:lumOff val="35000"/>
                    </a:sysClr>
                  </a:solidFill>
                  <a:prstDash val="solid"/>
                  <a:round/>
                  <a:headEnd type="none" w="med" len="med"/>
                  <a:tailEnd type="none" w="med" len="med"/>
                </a:ln>
                <a:effectLst/>
              </c:spPr>
              <c:txPr>
                <a:bodyPr wrap="square" lIns="38100" tIns="19050" rIns="38100" bIns="19050" anchor="ctr">
                  <a:spAutoFit/>
                </a:bodyPr>
                <a:lstStyle/>
                <a:p>
                  <a:pPr>
                    <a:defRPr sz="700" b="1">
                      <a:latin typeface="Calibri" panose="020F0502020204030204" pitchFamily="34" charset="0"/>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1348"/>
                        <a:gd name="adj2" fmla="val 134899"/>
                      </a:avLst>
                    </a:prstGeom>
                  </c15:spPr>
                </c:ext>
                <c:ext xmlns:c16="http://schemas.microsoft.com/office/drawing/2014/chart" uri="{C3380CC4-5D6E-409C-BE32-E72D297353CC}">
                  <c16:uniqueId val="{00000001-2F0B-463D-A199-4A0ADC25679C}"/>
                </c:ext>
              </c:extLst>
            </c:dLbl>
            <c:dLbl>
              <c:idx val="1"/>
              <c:layout>
                <c:manualLayout>
                  <c:x val="0.13452473037631196"/>
                  <c:y val="-8.8603302284493091E-2"/>
                </c:manualLayout>
              </c:layout>
              <c:tx>
                <c:rich>
                  <a:bodyPr wrap="square" lIns="38100" tIns="19050" rIns="38100" bIns="19050" anchor="ctr">
                    <a:noAutofit/>
                  </a:bodyPr>
                  <a:lstStyle/>
                  <a:p>
                    <a:pPr>
                      <a:defRPr sz="700" b="1">
                        <a:latin typeface="Calibri" panose="020F0502020204030204" pitchFamily="34" charset="0"/>
                      </a:defRPr>
                    </a:pPr>
                    <a:fld id="{F75C1492-0C59-4096-A55C-8BF6778629F5}" type="CATEGORYNAME">
                      <a:rPr lang="en-US" sz="700">
                        <a:latin typeface="Calibri" panose="020F0502020204030204" pitchFamily="34" charset="0"/>
                      </a:rPr>
                      <a:pPr>
                        <a:defRPr sz="700" b="1">
                          <a:latin typeface="Calibri" panose="020F0502020204030204" pitchFamily="34" charset="0"/>
                        </a:defRPr>
                      </a:pPr>
                      <a:t>[CATEGORY NAME]</a:t>
                    </a:fld>
                    <a:r>
                      <a:rPr lang="en-US" sz="700" baseline="0">
                        <a:latin typeface="Calibri" panose="020F0502020204030204" pitchFamily="34" charset="0"/>
                      </a:rPr>
                      <a:t>
</a:t>
                    </a:r>
                    <a:fld id="{CC2F3484-C94E-45CF-95B9-8FB6D41F1C64}" type="PERCENTAGE">
                      <a:rPr lang="en-US" sz="700" baseline="0">
                        <a:latin typeface="Calibri" panose="020F0502020204030204" pitchFamily="34" charset="0"/>
                      </a:rPr>
                      <a:pPr>
                        <a:defRPr sz="700" b="1">
                          <a:latin typeface="Calibri" panose="020F0502020204030204" pitchFamily="34" charset="0"/>
                        </a:defRPr>
                      </a:pPr>
                      <a:t>[PERCENTAGE]</a:t>
                    </a:fld>
                    <a:endParaRPr lang="en-US" sz="700" baseline="0">
                      <a:latin typeface="Calibri" panose="020F0502020204030204" pitchFamily="34" charset="0"/>
                    </a:endParaRPr>
                  </a:p>
                </c:rich>
              </c:tx>
              <c:spPr>
                <a:solidFill>
                  <a:srgbClr val="44546A">
                    <a:lumMod val="20000"/>
                    <a:lumOff val="80000"/>
                  </a:srgbClr>
                </a:solidFill>
                <a:ln>
                  <a:solidFill>
                    <a:sysClr val="windowText" lastClr="000000">
                      <a:lumMod val="65000"/>
                      <a:lumOff val="35000"/>
                    </a:sysClr>
                  </a:solidFill>
                </a:ln>
                <a:effectLst/>
              </c:sp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layout>
                    <c:manualLayout>
                      <c:w val="0.15535951763527678"/>
                      <c:h val="0.16215376832038084"/>
                    </c:manualLayout>
                  </c15:layout>
                  <c15:dlblFieldTable/>
                  <c15:showDataLabelsRange val="0"/>
                </c:ext>
                <c:ext xmlns:c16="http://schemas.microsoft.com/office/drawing/2014/chart" uri="{C3380CC4-5D6E-409C-BE32-E72D297353CC}">
                  <c16:uniqueId val="{00000003-2F0B-463D-A199-4A0ADC25679C}"/>
                </c:ext>
              </c:extLst>
            </c:dLbl>
            <c:dLbl>
              <c:idx val="2"/>
              <c:layout>
                <c:manualLayout>
                  <c:x val="0.3506720137829763"/>
                  <c:y val="0.13719186967132474"/>
                </c:manualLayout>
              </c:layout>
              <c:spPr>
                <a:solidFill>
                  <a:srgbClr val="44546A">
                    <a:lumMod val="20000"/>
                    <a:lumOff val="80000"/>
                  </a:srgbClr>
                </a:solidFill>
                <a:ln w="9525" cap="flat" cmpd="sng" algn="ctr">
                  <a:solidFill>
                    <a:sysClr val="windowText" lastClr="000000">
                      <a:lumMod val="65000"/>
                      <a:lumOff val="35000"/>
                    </a:sysClr>
                  </a:solidFill>
                  <a:prstDash val="solid"/>
                  <a:round/>
                  <a:headEnd type="none" w="med" len="med"/>
                  <a:tailEnd type="none" w="med" len="med"/>
                </a:ln>
                <a:effectLst/>
              </c:spPr>
              <c:txPr>
                <a:bodyPr wrap="square" lIns="38100" tIns="19050" rIns="38100" bIns="19050" anchor="ctr">
                  <a:spAutoFit/>
                </a:bodyPr>
                <a:lstStyle/>
                <a:p>
                  <a:pPr>
                    <a:defRPr sz="700" b="1">
                      <a:latin typeface="Calibri" panose="020F0502020204030204" pitchFamily="34" charset="0"/>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09151"/>
                        <a:gd name="adj2" fmla="val -114274"/>
                      </a:avLst>
                    </a:prstGeom>
                  </c15:spPr>
                </c:ext>
                <c:ext xmlns:c16="http://schemas.microsoft.com/office/drawing/2014/chart" uri="{C3380CC4-5D6E-409C-BE32-E72D297353CC}">
                  <c16:uniqueId val="{00000005-2F0B-463D-A199-4A0ADC25679C}"/>
                </c:ext>
              </c:extLst>
            </c:dLbl>
            <c:dLbl>
              <c:idx val="3"/>
              <c:layout>
                <c:manualLayout>
                  <c:x val="-5.8510588463857906E-3"/>
                  <c:y val="0.180064328943613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F0B-463D-A199-4A0ADC25679C}"/>
                </c:ext>
              </c:extLst>
            </c:dLbl>
            <c:dLbl>
              <c:idx val="4"/>
              <c:layout>
                <c:manualLayout>
                  <c:x val="-0.1150625634882888"/>
                  <c:y val="6.5657307306039969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2F0B-463D-A199-4A0ADC25679C}"/>
                </c:ext>
              </c:extLst>
            </c:dLbl>
            <c:dLbl>
              <c:idx val="5"/>
              <c:layout>
                <c:manualLayout>
                  <c:x val="-0.10738255033557047"/>
                  <c:y val="2.143622722400857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2F0B-463D-A199-4A0ADC25679C}"/>
                </c:ext>
              </c:extLst>
            </c:dLbl>
            <c:dLbl>
              <c:idx val="6"/>
              <c:layout>
                <c:manualLayout>
                  <c:x val="-0.13869415766892554"/>
                  <c:y val="1.714898370891558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F0B-463D-A199-4A0ADC25679C}"/>
                </c:ext>
              </c:extLst>
            </c:dLbl>
            <c:dLbl>
              <c:idx val="7"/>
              <c:layout>
                <c:manualLayout>
                  <c:x val="-0.20177869033125592"/>
                  <c:y val="-2.715255753911633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2F0B-463D-A199-4A0ADC25679C}"/>
                </c:ext>
              </c:extLst>
            </c:dLbl>
            <c:spPr>
              <a:solidFill>
                <a:srgbClr val="44546A">
                  <a:lumMod val="20000"/>
                  <a:lumOff val="80000"/>
                </a:srgbClr>
              </a:solidFill>
              <a:ln>
                <a:solidFill>
                  <a:sysClr val="windowText" lastClr="000000">
                    <a:lumMod val="65000"/>
                    <a:lumOff val="35000"/>
                  </a:sysClr>
                </a:solidFill>
              </a:ln>
              <a:effectLst/>
            </c:spPr>
            <c:txPr>
              <a:bodyPr wrap="square" lIns="38100" tIns="19050" rIns="38100" bIns="19050" anchor="ctr">
                <a:spAutoFit/>
              </a:bodyPr>
              <a:lstStyle/>
              <a:p>
                <a:pPr>
                  <a:defRPr sz="700" b="1">
                    <a:latin typeface="Calibri" panose="020F0502020204030204" pitchFamily="34" charset="0"/>
                  </a:defRPr>
                </a:pPr>
                <a:endParaRPr lang="en-US"/>
              </a:p>
            </c:txPr>
            <c:showLegendKey val="0"/>
            <c:showVal val="0"/>
            <c:showCatName val="1"/>
            <c:showSerName val="0"/>
            <c:showPercent val="1"/>
            <c:showBubbleSize val="0"/>
            <c:showLeaderLines val="1"/>
            <c:extLst>
              <c:ext xmlns:c15="http://schemas.microsoft.com/office/drawing/2012/chart" uri="{CE6537A1-D6FC-4f65-9D91-7224C49458BB}">
                <c15:spPr xmlns:c15="http://schemas.microsoft.com/office/drawing/2012/chart">
                  <a:prstGeom prst="wedgeRectCallout">
                    <a:avLst/>
                  </a:prstGeom>
                </c15:spPr>
              </c:ext>
            </c:extLst>
          </c:dLbls>
          <c:cat>
            <c:strRef>
              <c:f>'Ticket Analysis'!$L$13:$L$21</c:f>
              <c:strCache>
                <c:ptCount val="8"/>
                <c:pt idx="0">
                  <c:v>Code Change</c:v>
                </c:pt>
                <c:pt idx="1">
                  <c:v>data</c:v>
                </c:pt>
                <c:pt idx="2">
                  <c:v>data_fix_extract</c:v>
                </c:pt>
                <c:pt idx="3">
                  <c:v>Enhancement Request</c:v>
                </c:pt>
                <c:pt idx="4">
                  <c:v>Maintenance</c:v>
                </c:pt>
                <c:pt idx="5">
                  <c:v>software</c:v>
                </c:pt>
                <c:pt idx="6">
                  <c:v>Others</c:v>
                </c:pt>
                <c:pt idx="7">
                  <c:v>Administration</c:v>
                </c:pt>
              </c:strCache>
            </c:strRef>
          </c:cat>
          <c:val>
            <c:numRef>
              <c:f>'Ticket Analysis'!$M$13:$M$21</c:f>
              <c:numCache>
                <c:formatCode>General</c:formatCode>
                <c:ptCount val="8"/>
                <c:pt idx="0">
                  <c:v>51</c:v>
                </c:pt>
                <c:pt idx="1">
                  <c:v>3858</c:v>
                </c:pt>
                <c:pt idx="2">
                  <c:v>783</c:v>
                </c:pt>
                <c:pt idx="3">
                  <c:v>362</c:v>
                </c:pt>
                <c:pt idx="4">
                  <c:v>512</c:v>
                </c:pt>
                <c:pt idx="5">
                  <c:v>757</c:v>
                </c:pt>
                <c:pt idx="6">
                  <c:v>1164</c:v>
                </c:pt>
                <c:pt idx="7">
                  <c:v>557</c:v>
                </c:pt>
              </c:numCache>
            </c:numRef>
          </c:val>
          <c:extLst>
            <c:ext xmlns:c16="http://schemas.microsoft.com/office/drawing/2014/chart" uri="{C3380CC4-5D6E-409C-BE32-E72D297353CC}">
              <c16:uniqueId val="{0000001F-2F0B-463D-A199-4A0ADC25679C}"/>
            </c:ext>
          </c:extLst>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70173159981045452"/>
          <c:y val="0.12537977572190021"/>
          <c:w val="0.2419077035654181"/>
          <c:h val="0.674469824857564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Calibri" panose="020F0502020204030204" pitchFamily="34" charset="0"/>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3/3/2020</a:t>
            </a:fld>
            <a:endParaRPr lang="en-US" dirty="0"/>
          </a:p>
        </p:txBody>
      </p:sp>
      <p:sp>
        <p:nvSpPr>
          <p:cNvPr id="4" name="Footer Placeholder 3"/>
          <p:cNvSpPr>
            <a:spLocks noGrp="1"/>
          </p:cNvSpPr>
          <p:nvPr>
            <p:ph type="ftr" sz="quarter" idx="2"/>
          </p:nvPr>
        </p:nvSpPr>
        <p:spPr>
          <a:xfrm>
            <a:off x="0" y="8685213"/>
            <a:ext cx="6858000" cy="457200"/>
          </a:xfrm>
          <a:prstGeom prst="rect">
            <a:avLst/>
          </a:prstGeom>
        </p:spPr>
        <p:txBody>
          <a:bodyPr vert="horz" lIns="91440" tIns="45720" rIns="91440" bIns="45720" rtlCol="0" anchor="b"/>
          <a:lstStyle>
            <a:lvl1pPr algn="l">
              <a:defRPr sz="1200"/>
            </a:lvl1pPr>
          </a:lstStyle>
          <a:p>
            <a:pPr algn="ct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3/3/2020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6858000" cy="457200"/>
          </a:xfrm>
          <a:prstGeom prst="rect">
            <a:avLst/>
          </a:prstGeom>
        </p:spPr>
        <p:txBody>
          <a:bodyPr vert="horz" lIns="91440" tIns="45720" rIns="91440" bIns="45720" rtlCol="0" anchor="b"/>
          <a:lstStyle>
            <a:lvl1pPr algn="ctr">
              <a:defRPr lang="en-US"/>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C76F-9660-40F5-8478-4C52257B4A6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490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hidden="1"/>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2D6E04-3A2F-4B48-A297-666578EDF1B3}" type="slidenum">
              <a:rPr lang="en-US" smtClean="0"/>
              <a:t>43</a:t>
            </a:fld>
            <a:endParaRPr lang="en-US" dirty="0"/>
          </a:p>
        </p:txBody>
      </p:sp>
    </p:spTree>
    <p:extLst>
      <p:ext uri="{BB962C8B-B14F-4D97-AF65-F5344CB8AC3E}">
        <p14:creationId xmlns:p14="http://schemas.microsoft.com/office/powerpoint/2010/main" val="23453170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0" y="4676485"/>
            <a:ext cx="9144000" cy="276999"/>
          </a:xfrm>
        </p:spPr>
        <p:txBody>
          <a:bodyPr>
            <a:spAutoFit/>
          </a:bodyPr>
          <a:lstStyle>
            <a:lvl1pPr>
              <a:defRPr lang="en-US"/>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FDBE1B8B-BDB3-41FC-958B-CF1D90CA2543}" type="datetime1">
              <a:rPr lang="en-US" smtClean="0"/>
              <a:t>3/3/2020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lvl1pPr>
              <a:defRPr lang="en-US"/>
            </a:lvl1pPr>
          </a:lstStyle>
          <a:p>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8143677" y="4822898"/>
            <a:ext cx="620398" cy="133150"/>
          </a:xfrm>
          <a:prstGeom prst="rect">
            <a:avLst/>
          </a:prstGeom>
        </p:spPr>
      </p:pic>
      <p:pic>
        <p:nvPicPr>
          <p:cNvPr id="13" name="Picture 2" descr="Image result for the global fund logo&quot;"/>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49137" y="4822898"/>
            <a:ext cx="823610" cy="106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61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8F6FD9FE-477E-44D2-A398-DCF79E5860BB}" type="datetime1">
              <a:rPr lang="en-US" smtClean="0"/>
              <a:t>3/3/2020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0" y="4800600"/>
            <a:ext cx="9144000" cy="155448"/>
          </a:xfrm>
        </p:spPr>
        <p:txBody>
          <a:bodyPr/>
          <a:lstStyle>
            <a:lvl1pPr>
              <a:defRPr lang="en-US"/>
            </a:lvl1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8013843" y="4794104"/>
            <a:ext cx="754562" cy="161944"/>
          </a:xfrm>
          <a:prstGeom prst="rect">
            <a:avLst/>
          </a:prstGeom>
        </p:spPr>
      </p:pic>
      <p:pic>
        <p:nvPicPr>
          <p:cNvPr id="11" name="Picture 2" descr="Image result for the global fund logo&quot;"/>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12128" y="4800600"/>
            <a:ext cx="1027055" cy="13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60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pic>
        <p:nvPicPr>
          <p:cNvPr id="10" name="Picture 2" descr="Image result for the global fund logo&quot;"/>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803" y="329747"/>
            <a:ext cx="3958747" cy="51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735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1"/>
            <a:ext cx="9144000" cy="5143501"/>
          </a:xfrm>
          <a:prstGeom prst="rect">
            <a:avLst/>
          </a:prstGeom>
        </p:spPr>
      </p:pic>
      <p:pic>
        <p:nvPicPr>
          <p:cNvPr id="9" name="Picture 8">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7289515" y="174659"/>
            <a:ext cx="1587356" cy="340679"/>
          </a:xfrm>
          <a:prstGeom prst="rect">
            <a:avLst/>
          </a:prstGeom>
        </p:spPr>
      </p:pic>
      <p:pic>
        <p:nvPicPr>
          <p:cNvPr id="5" name="Picture 2" descr="Image result for the global fund logo&quot;"/>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656" y="174659"/>
            <a:ext cx="1823611" cy="23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87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5"/>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2019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1" y="384048"/>
            <a:ext cx="2385905" cy="512064"/>
          </a:xfrm>
          <a:prstGeom prst="rect">
            <a:avLst/>
          </a:prstGeom>
        </p:spPr>
      </p:pic>
      <p:sp>
        <p:nvSpPr>
          <p:cNvPr id="15" name="Freeform 14"/>
          <p:cNvSpPr/>
          <p:nvPr userDrawn="1"/>
        </p:nvSpPr>
        <p:spPr>
          <a:xfrm>
            <a:off x="5763466" y="1"/>
            <a:ext cx="3084611" cy="1221665"/>
          </a:xfrm>
          <a:custGeom>
            <a:avLst/>
            <a:gdLst>
              <a:gd name="connsiteX0" fmla="*/ 0 w 4112814"/>
              <a:gd name="connsiteY0" fmla="*/ 0 h 1628887"/>
              <a:gd name="connsiteX1" fmla="*/ 4112814 w 4112814"/>
              <a:gd name="connsiteY1" fmla="*/ 0 h 1628887"/>
              <a:gd name="connsiteX2" fmla="*/ 4112814 w 4112814"/>
              <a:gd name="connsiteY2" fmla="*/ 1538850 h 1628887"/>
              <a:gd name="connsiteX3" fmla="*/ 4022777 w 4112814"/>
              <a:gd name="connsiteY3" fmla="*/ 1628887 h 1628887"/>
              <a:gd name="connsiteX4" fmla="*/ 90037 w 4112814"/>
              <a:gd name="connsiteY4" fmla="*/ 1628887 h 1628887"/>
              <a:gd name="connsiteX5" fmla="*/ 0 w 4112814"/>
              <a:gd name="connsiteY5" fmla="*/ 1538850 h 1628887"/>
              <a:gd name="connsiteX6" fmla="*/ 0 w 4112814"/>
              <a:gd name="connsiteY6" fmla="*/ 0 h 162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2814" h="1628887">
                <a:moveTo>
                  <a:pt x="0" y="0"/>
                </a:moveTo>
                <a:lnTo>
                  <a:pt x="4112814" y="0"/>
                </a:lnTo>
                <a:lnTo>
                  <a:pt x="4112814" y="1538850"/>
                </a:lnTo>
                <a:cubicBezTo>
                  <a:pt x="4112814" y="1588576"/>
                  <a:pt x="4072503" y="1628887"/>
                  <a:pt x="4022777" y="1628887"/>
                </a:cubicBezTo>
                <a:lnTo>
                  <a:pt x="90037" y="1628887"/>
                </a:lnTo>
                <a:cubicBezTo>
                  <a:pt x="40311" y="1628887"/>
                  <a:pt x="0" y="1588576"/>
                  <a:pt x="0" y="1538850"/>
                </a:cubicBezTo>
                <a:lnTo>
                  <a:pt x="0" y="0"/>
                </a:lnTo>
                <a:close/>
              </a:path>
            </a:pathLst>
          </a:custGeom>
          <a:gradFill flip="none" rotWithShape="1">
            <a:gsLst>
              <a:gs pos="0">
                <a:schemeClr val="tx1"/>
              </a:gs>
              <a:gs pos="5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279141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373705E-D659-4AAF-AAC8-E7D047353090}" type="datetime1">
              <a:rPr lang="en-US" smtClean="0"/>
              <a:t>3/3/2020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0" y="4800600"/>
            <a:ext cx="9144000" cy="155448"/>
          </a:xfrm>
          <a:prstGeom prst="rect">
            <a:avLst/>
          </a:prstGeom>
        </p:spPr>
        <p:txBody>
          <a:bodyPr vert="horz" lIns="0" tIns="0" rIns="0" bIns="0" rtlCol="0" anchor="ctr"/>
          <a:lstStyle>
            <a:lvl1pPr algn="ctr">
              <a:defRPr lang="en-US"/>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709" r:id="rId2"/>
    <p:sldLayoutId id="2147483797" r:id="rId3"/>
    <p:sldLayoutId id="2147483672" r:id="rId4"/>
    <p:sldLayoutId id="2147483828" r:id="rId5"/>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2019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75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685418602"/>
      </p:ext>
    </p:extLst>
  </p:cSld>
  <p:clrMap bg1="lt1" tx1="dk1" bg2="lt2" tx2="dk2" accent1="accent1" accent2="accent2" accent3="accent3" accent4="accent4" accent5="accent5" accent6="accent6" hlink="hlink" folHlink="folHlink"/>
  <p:sldLayoutIdLst>
    <p:sldLayoutId id="2147483821" r:id="rId1"/>
  </p:sldLayoutIdLst>
  <p:hf hdr="0" dt="0"/>
  <p:txStyles>
    <p:titleStyle>
      <a:lvl1pPr algn="l" defTabSz="914378"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image" Target="../media/image46.jpe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48.png"/><Relationship Id="rId4" Type="http://schemas.microsoft.com/office/2007/relationships/hdphoto" Target="../media/hdphoto2.wdp"/><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19.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8" Type="http://schemas.openxmlformats.org/officeDocument/2006/relationships/tags" Target="../tags/tag8.xml"/><Relationship Id="rId3"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0.emf"/></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614878"/>
            <a:ext cx="7678882" cy="1578894"/>
          </a:xfrm>
        </p:spPr>
        <p:txBody>
          <a:bodyPr/>
          <a:lstStyle/>
          <a:p>
            <a:r>
              <a:rPr lang="en-US" sz="2800" dirty="0">
                <a:latin typeface="Calibri" panose="020F0502020204030204" pitchFamily="34" charset="0"/>
              </a:rPr>
              <a:t>Professional services for Salesforce Maintenance, Minor Enhancement and Support Services</a:t>
            </a:r>
            <a:br>
              <a:rPr lang="en-US" sz="2800" dirty="0">
                <a:latin typeface="Calibri" panose="020F0502020204030204" pitchFamily="34" charset="0"/>
              </a:rPr>
            </a:br>
            <a:r>
              <a:rPr lang="en-US" sz="2800" dirty="0">
                <a:latin typeface="Calibri" panose="020F0502020204030204" pitchFamily="34" charset="0"/>
              </a:rPr>
              <a:t/>
            </a:r>
            <a:br>
              <a:rPr lang="en-US" sz="2800" dirty="0">
                <a:latin typeface="Calibri" panose="020F0502020204030204" pitchFamily="34" charset="0"/>
              </a:rPr>
            </a:br>
            <a:r>
              <a:rPr lang="en-US" sz="3000" b="1" dirty="0">
                <a:latin typeface="Calibri" panose="020F0502020204030204" pitchFamily="34" charset="0"/>
              </a:rPr>
              <a:t>Cognizant</a:t>
            </a:r>
            <a:r>
              <a:rPr lang="en-US" sz="2800" dirty="0">
                <a:latin typeface="Calibri" panose="020F0502020204030204" pitchFamily="34" charset="0"/>
              </a:rPr>
              <a:t> </a:t>
            </a:r>
            <a:r>
              <a:rPr lang="en-US" sz="3000" b="1" dirty="0">
                <a:latin typeface="Calibri" panose="020F0502020204030204" pitchFamily="34" charset="0"/>
              </a:rPr>
              <a:t>Presentation</a:t>
            </a:r>
            <a:endParaRPr lang="en-US" sz="3000" dirty="0">
              <a:latin typeface="Calibri" panose="020F0502020204030204" pitchFamily="34" charset="0"/>
            </a:endParaRPr>
          </a:p>
        </p:txBody>
      </p:sp>
      <p:sp>
        <p:nvSpPr>
          <p:cNvPr id="3" name="Subtitle 2"/>
          <p:cNvSpPr>
            <a:spLocks noGrp="1"/>
          </p:cNvSpPr>
          <p:nvPr>
            <p:ph type="subTitle" idx="1"/>
          </p:nvPr>
        </p:nvSpPr>
        <p:spPr>
          <a:xfrm>
            <a:off x="457199" y="3581983"/>
            <a:ext cx="7211291" cy="276999"/>
          </a:xfrm>
        </p:spPr>
        <p:txBody>
          <a:bodyPr anchor="ctr"/>
          <a:lstStyle/>
          <a:p>
            <a:r>
              <a:rPr lang="en-US" dirty="0">
                <a:latin typeface="Calibri" panose="020F0502020204030204" pitchFamily="34" charset="0"/>
              </a:rPr>
              <a:t>March 2020</a:t>
            </a:r>
          </a:p>
        </p:txBody>
      </p:sp>
      <p:pic>
        <p:nvPicPr>
          <p:cNvPr id="4098" name="Picture 2" descr="Image result for the global fund log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237" y="701516"/>
            <a:ext cx="2770435" cy="35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776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81" y="106243"/>
            <a:ext cx="8651654" cy="392521"/>
          </a:xfrm>
        </p:spPr>
        <p:txBody>
          <a:bodyPr vert="horz" lIns="0" tIns="0" rIns="0" bIns="0" rtlCol="0" anchor="ctr" anchorCtr="0">
            <a:normAutofit/>
          </a:bodyPr>
          <a:lstStyle/>
          <a:p>
            <a:r>
              <a:rPr lang="en-US" sz="1800" b="1" dirty="0">
                <a:latin typeface="Calibri" panose="020F0502020204030204" pitchFamily="34" charset="0"/>
              </a:rPr>
              <a:t>We have </a:t>
            </a:r>
            <a:r>
              <a:rPr lang="en-US" sz="1800" b="1" dirty="0" smtClean="0">
                <a:latin typeface="Calibri" panose="020F0502020204030204" pitchFamily="34" charset="0"/>
              </a:rPr>
              <a:t>deep </a:t>
            </a:r>
            <a:r>
              <a:rPr lang="en-US" sz="1800" b="1" dirty="0">
                <a:latin typeface="Calibri" panose="020F0502020204030204" pitchFamily="34" charset="0"/>
              </a:rPr>
              <a:t>expertise in building and supporting custom Salesforce Applications</a:t>
            </a:r>
            <a:endParaRPr lang="en-GB" sz="1800" b="1"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pPr/>
              <a:t>10</a:t>
            </a:fld>
            <a:endParaRPr lang="en-US" dirty="0"/>
          </a:p>
        </p:txBody>
      </p:sp>
      <p:sp>
        <p:nvSpPr>
          <p:cNvPr id="79" name="Rounded Rectangle 78">
            <a:extLst>
              <a:ext uri="{FF2B5EF4-FFF2-40B4-BE49-F238E27FC236}">
                <a16:creationId xmlns:a16="http://schemas.microsoft.com/office/drawing/2014/main" id="{59C39DAF-F49C-814C-AEF2-3FF48B9A2D06}"/>
              </a:ext>
            </a:extLst>
          </p:cNvPr>
          <p:cNvSpPr/>
          <p:nvPr/>
        </p:nvSpPr>
        <p:spPr>
          <a:xfrm>
            <a:off x="107880" y="1168763"/>
            <a:ext cx="2697664" cy="730186"/>
          </a:xfrm>
          <a:prstGeom prst="roundRect">
            <a:avLst>
              <a:gd name="adj" fmla="val 50000"/>
            </a:avLst>
          </a:prstGeom>
          <a:solidFill>
            <a:schemeClr val="bg1">
              <a:lumMod val="95000"/>
            </a:schemeClr>
          </a:solidFill>
          <a:ln w="6350" cap="flat" cmpd="sng" algn="ctr">
            <a:solidFill>
              <a:srgbClr val="00B342"/>
            </a:solidFill>
            <a:prstDash val="solid"/>
            <a:miter lim="800000"/>
          </a:ln>
          <a:effectLst/>
        </p:spPr>
        <p:txBody>
          <a:bodyPr lIns="68580" tIns="0" rIns="68580" bIns="0" rtlCol="0" anchor="ctr"/>
          <a:lstStyle/>
          <a:p>
            <a:pPr algn="ctr" defTabSz="685783">
              <a:defRPr/>
            </a:pPr>
            <a:r>
              <a:rPr lang="en-GB" sz="1100" b="1" kern="0" dirty="0">
                <a:solidFill>
                  <a:srgbClr val="E7E6E6">
                    <a:lumMod val="25000"/>
                  </a:srgbClr>
                </a:solidFill>
                <a:latin typeface="Calibri" panose="020F0502020204030204" pitchFamily="34" charset="0"/>
                <a:cs typeface="Calibri" panose="020F0502020204030204" pitchFamily="34" charset="0"/>
              </a:rPr>
              <a:t>Global Salesforce Support for a leading Agrochemical company with 65+ </a:t>
            </a:r>
            <a:r>
              <a:rPr lang="en-GB" sz="1100" b="1" kern="0" dirty="0" smtClean="0">
                <a:solidFill>
                  <a:srgbClr val="E7E6E6">
                    <a:lumMod val="25000"/>
                  </a:srgbClr>
                </a:solidFill>
                <a:latin typeface="Calibri" panose="020F0502020204030204" pitchFamily="34" charset="0"/>
                <a:cs typeface="Calibri" panose="020F0502020204030204" pitchFamily="34" charset="0"/>
              </a:rPr>
              <a:t>Applications</a:t>
            </a:r>
            <a:endParaRPr lang="en-GB" sz="1100" b="1" kern="0" dirty="0">
              <a:solidFill>
                <a:srgbClr val="E7E6E6">
                  <a:lumMod val="25000"/>
                </a:srgbClr>
              </a:solidFill>
              <a:latin typeface="Calibri" panose="020F0502020204030204" pitchFamily="34" charset="0"/>
              <a:cs typeface="Calibri" panose="020F0502020204030204" pitchFamily="34" charset="0"/>
            </a:endParaRPr>
          </a:p>
        </p:txBody>
      </p:sp>
      <p:sp>
        <p:nvSpPr>
          <p:cNvPr id="96" name="Rounded Rectangle 95">
            <a:extLst>
              <a:ext uri="{FF2B5EF4-FFF2-40B4-BE49-F238E27FC236}">
                <a16:creationId xmlns:a16="http://schemas.microsoft.com/office/drawing/2014/main" id="{59C39DAF-F49C-814C-AEF2-3FF48B9A2D06}"/>
              </a:ext>
            </a:extLst>
          </p:cNvPr>
          <p:cNvSpPr/>
          <p:nvPr/>
        </p:nvSpPr>
        <p:spPr>
          <a:xfrm>
            <a:off x="107880" y="2445166"/>
            <a:ext cx="2697665" cy="450433"/>
          </a:xfrm>
          <a:prstGeom prst="roundRect">
            <a:avLst>
              <a:gd name="adj" fmla="val 50000"/>
            </a:avLst>
          </a:prstGeom>
          <a:solidFill>
            <a:schemeClr val="bg1">
              <a:lumMod val="95000"/>
            </a:schemeClr>
          </a:solidFill>
          <a:ln w="6350" cap="flat" cmpd="sng" algn="ctr">
            <a:solidFill>
              <a:srgbClr val="00B342"/>
            </a:solidFill>
            <a:prstDash val="solid"/>
            <a:miter lim="800000"/>
          </a:ln>
          <a:effectLst/>
        </p:spPr>
        <p:txBody>
          <a:bodyPr lIns="68580" tIns="0" rIns="68580" bIns="0" rtlCol="0" anchor="ctr"/>
          <a:lstStyle/>
          <a:p>
            <a:pPr algn="ctr" defTabSz="685783">
              <a:defRPr/>
            </a:pPr>
            <a:r>
              <a:rPr lang="en-US" sz="1050" b="1" kern="0" dirty="0">
                <a:solidFill>
                  <a:srgbClr val="E7E6E6">
                    <a:lumMod val="25000"/>
                  </a:srgbClr>
                </a:solidFill>
                <a:latin typeface="Calibri" panose="020F0502020204030204" pitchFamily="34" charset="0"/>
                <a:cs typeface="Calibri" panose="020F0502020204030204" pitchFamily="34" charset="0"/>
              </a:rPr>
              <a:t>Maintenance &amp; Support of 25+ Salesforce Applications for a Health Care major</a:t>
            </a:r>
            <a:endParaRPr lang="en-GB" sz="1050" b="1" kern="0" dirty="0">
              <a:solidFill>
                <a:srgbClr val="E7E6E6">
                  <a:lumMod val="25000"/>
                </a:srgbClr>
              </a:solidFill>
              <a:latin typeface="Calibri" panose="020F0502020204030204" pitchFamily="34" charset="0"/>
              <a:cs typeface="Calibri" panose="020F0502020204030204" pitchFamily="34" charset="0"/>
            </a:endParaRPr>
          </a:p>
        </p:txBody>
      </p:sp>
      <p:sp>
        <p:nvSpPr>
          <p:cNvPr id="97" name="Rounded Rectangle 96">
            <a:extLst>
              <a:ext uri="{FF2B5EF4-FFF2-40B4-BE49-F238E27FC236}">
                <a16:creationId xmlns:a16="http://schemas.microsoft.com/office/drawing/2014/main" id="{59C39DAF-F49C-814C-AEF2-3FF48B9A2D06}"/>
              </a:ext>
            </a:extLst>
          </p:cNvPr>
          <p:cNvSpPr/>
          <p:nvPr/>
        </p:nvSpPr>
        <p:spPr>
          <a:xfrm>
            <a:off x="107880" y="3482712"/>
            <a:ext cx="2697664" cy="594094"/>
          </a:xfrm>
          <a:prstGeom prst="roundRect">
            <a:avLst>
              <a:gd name="adj" fmla="val 50000"/>
            </a:avLst>
          </a:prstGeom>
          <a:solidFill>
            <a:schemeClr val="bg1">
              <a:lumMod val="95000"/>
            </a:schemeClr>
          </a:solidFill>
          <a:ln w="6350" cap="flat" cmpd="sng" algn="ctr">
            <a:solidFill>
              <a:srgbClr val="00B342"/>
            </a:solidFill>
            <a:prstDash val="solid"/>
            <a:miter lim="800000"/>
          </a:ln>
          <a:effectLst/>
        </p:spPr>
        <p:txBody>
          <a:bodyPr lIns="68580" tIns="0" rIns="68580" bIns="0" rtlCol="0" anchor="ctr"/>
          <a:lstStyle/>
          <a:p>
            <a:pPr algn="ctr" defTabSz="685783">
              <a:defRPr/>
            </a:pPr>
            <a:r>
              <a:rPr lang="en-US" sz="1050" b="1" kern="0" dirty="0">
                <a:solidFill>
                  <a:srgbClr val="E7E6E6">
                    <a:lumMod val="25000"/>
                  </a:srgbClr>
                </a:solidFill>
                <a:latin typeface="Calibri" panose="020F0502020204030204" pitchFamily="34" charset="0"/>
                <a:cs typeface="Calibri" panose="020F0502020204030204" pitchFamily="34" charset="0"/>
              </a:rPr>
              <a:t>Application Support for a custom Salesforce application for a Global Manufacturing corporation</a:t>
            </a:r>
            <a:endParaRPr lang="en-GB" sz="1050" b="1" kern="0" dirty="0">
              <a:solidFill>
                <a:srgbClr val="E7E6E6">
                  <a:lumMod val="25000"/>
                </a:srgbClr>
              </a:solidFill>
              <a:latin typeface="Calibri" panose="020F0502020204030204" pitchFamily="34" charset="0"/>
              <a:cs typeface="Calibri" panose="020F0502020204030204" pitchFamily="34" charset="0"/>
            </a:endParaRPr>
          </a:p>
        </p:txBody>
      </p:sp>
      <p:sp>
        <p:nvSpPr>
          <p:cNvPr id="24" name="Rectangle 23"/>
          <p:cNvSpPr/>
          <p:nvPr/>
        </p:nvSpPr>
        <p:spPr>
          <a:xfrm>
            <a:off x="3270671" y="1222447"/>
            <a:ext cx="968829" cy="442073"/>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rtlCol="0" anchor="t" anchorCtr="0">
            <a:noAutofit/>
          </a:bodyPr>
          <a:lstStyle/>
          <a:p>
            <a:pPr algn="ctr" defTabSz="444500">
              <a:lnSpc>
                <a:spcPct val="90000"/>
              </a:lnSpc>
              <a:spcBef>
                <a:spcPct val="0"/>
              </a:spcBef>
              <a:spcAft>
                <a:spcPct val="35000"/>
              </a:spcAft>
            </a:pPr>
            <a:r>
              <a:rPr lang="en-US" sz="2400" b="1" dirty="0">
                <a:solidFill>
                  <a:schemeClr val="tx2"/>
                </a:solidFill>
                <a:latin typeface="Calibri" panose="020F0502020204030204" pitchFamily="34" charset="0"/>
              </a:rPr>
              <a:t>30%</a:t>
            </a:r>
          </a:p>
        </p:txBody>
      </p:sp>
      <p:sp>
        <p:nvSpPr>
          <p:cNvPr id="25" name="TextBox 24"/>
          <p:cNvSpPr txBox="1"/>
          <p:nvPr/>
        </p:nvSpPr>
        <p:spPr>
          <a:xfrm>
            <a:off x="3188794" y="1533856"/>
            <a:ext cx="1029918" cy="529376"/>
          </a:xfrm>
          <a:prstGeom prst="rect">
            <a:avLst/>
          </a:prstGeom>
          <a:ln>
            <a:noFill/>
          </a:ln>
        </p:spPr>
        <p:txBody>
          <a:bodyPr vert="horz" wrap="square" lIns="91440" tIns="91440" rIns="91440" bIns="91440" rtlCol="0" anchor="ctr">
            <a:spAutoFit/>
          </a:bodyPr>
          <a:lstStyle/>
          <a:p>
            <a:pPr algn="ctr"/>
            <a:r>
              <a:rPr lang="en-US" sz="1120" dirty="0">
                <a:solidFill>
                  <a:schemeClr val="accent4">
                    <a:lumMod val="75000"/>
                  </a:schemeClr>
                </a:solidFill>
                <a:latin typeface="Calibri" panose="020F0502020204030204" pitchFamily="34" charset="0"/>
              </a:rPr>
              <a:t>Improvement in MTTR</a:t>
            </a:r>
            <a:endParaRPr lang="en-US" sz="1120" dirty="0">
              <a:solidFill>
                <a:schemeClr val="accent4">
                  <a:lumMod val="75000"/>
                </a:schemeClr>
              </a:solidFill>
              <a:latin typeface="Calibri" panose="020F0502020204030204" pitchFamily="34" charset="0"/>
              <a:ea typeface="Segoe UI" pitchFamily="34" charset="0"/>
              <a:cs typeface="Segoe UI" pitchFamily="34" charset="0"/>
            </a:endParaRPr>
          </a:p>
        </p:txBody>
      </p:sp>
      <p:sp>
        <p:nvSpPr>
          <p:cNvPr id="26" name="Rectangle 25"/>
          <p:cNvSpPr/>
          <p:nvPr/>
        </p:nvSpPr>
        <p:spPr>
          <a:xfrm>
            <a:off x="4560382" y="1222447"/>
            <a:ext cx="968829" cy="442073"/>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rtlCol="0" anchor="t" anchorCtr="0">
            <a:noAutofit/>
          </a:bodyPr>
          <a:lstStyle/>
          <a:p>
            <a:pPr algn="ctr" defTabSz="444500">
              <a:lnSpc>
                <a:spcPct val="90000"/>
              </a:lnSpc>
              <a:spcBef>
                <a:spcPct val="0"/>
              </a:spcBef>
              <a:spcAft>
                <a:spcPct val="35000"/>
              </a:spcAft>
            </a:pPr>
            <a:r>
              <a:rPr lang="en-US" sz="2400" b="1" dirty="0" smtClean="0">
                <a:solidFill>
                  <a:schemeClr val="tx2"/>
                </a:solidFill>
                <a:latin typeface="Calibri" panose="020F0502020204030204" pitchFamily="34" charset="0"/>
              </a:rPr>
              <a:t>9.9</a:t>
            </a:r>
            <a:endParaRPr lang="en-US" sz="2400" b="1" dirty="0">
              <a:solidFill>
                <a:schemeClr val="tx2"/>
              </a:solidFill>
              <a:latin typeface="Calibri" panose="020F0502020204030204" pitchFamily="34" charset="0"/>
            </a:endParaRPr>
          </a:p>
        </p:txBody>
      </p:sp>
      <p:sp>
        <p:nvSpPr>
          <p:cNvPr id="27" name="TextBox 26"/>
          <p:cNvSpPr txBox="1"/>
          <p:nvPr/>
        </p:nvSpPr>
        <p:spPr>
          <a:xfrm>
            <a:off x="4457714" y="1533003"/>
            <a:ext cx="1174163" cy="529376"/>
          </a:xfrm>
          <a:prstGeom prst="rect">
            <a:avLst/>
          </a:prstGeom>
          <a:ln>
            <a:noFill/>
          </a:ln>
        </p:spPr>
        <p:txBody>
          <a:bodyPr vert="horz" wrap="square" lIns="91440" tIns="91440" rIns="91440" bIns="91440" rtlCol="0" anchor="ctr">
            <a:spAutoFit/>
          </a:bodyPr>
          <a:lstStyle/>
          <a:p>
            <a:pPr algn="ctr"/>
            <a:r>
              <a:rPr lang="en-US" sz="1120" dirty="0">
                <a:solidFill>
                  <a:schemeClr val="accent4">
                    <a:lumMod val="75000"/>
                  </a:schemeClr>
                </a:solidFill>
                <a:latin typeface="Calibri" panose="020F0502020204030204" pitchFamily="34" charset="0"/>
              </a:rPr>
              <a:t>Engagement CSAT</a:t>
            </a:r>
            <a:endParaRPr lang="en-US" sz="1120" dirty="0">
              <a:solidFill>
                <a:schemeClr val="accent4">
                  <a:lumMod val="75000"/>
                </a:schemeClr>
              </a:solidFill>
              <a:latin typeface="Calibri" panose="020F0502020204030204" pitchFamily="34" charset="0"/>
              <a:ea typeface="Segoe UI" pitchFamily="34" charset="0"/>
              <a:cs typeface="Segoe UI" pitchFamily="34" charset="0"/>
            </a:endParaRPr>
          </a:p>
        </p:txBody>
      </p:sp>
      <p:sp>
        <p:nvSpPr>
          <p:cNvPr id="28" name="Rectangle 27"/>
          <p:cNvSpPr/>
          <p:nvPr/>
        </p:nvSpPr>
        <p:spPr>
          <a:xfrm>
            <a:off x="5952759" y="1219105"/>
            <a:ext cx="968829" cy="442073"/>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rtlCol="0" anchor="t" anchorCtr="0">
            <a:noAutofit/>
          </a:bodyPr>
          <a:lstStyle/>
          <a:p>
            <a:pPr algn="ctr" defTabSz="444500">
              <a:lnSpc>
                <a:spcPct val="90000"/>
              </a:lnSpc>
              <a:spcBef>
                <a:spcPct val="0"/>
              </a:spcBef>
              <a:spcAft>
                <a:spcPct val="35000"/>
              </a:spcAft>
            </a:pPr>
            <a:r>
              <a:rPr lang="en-US" sz="2400" b="1" dirty="0">
                <a:solidFill>
                  <a:schemeClr val="tx2"/>
                </a:solidFill>
                <a:latin typeface="Calibri" panose="020F0502020204030204" pitchFamily="34" charset="0"/>
              </a:rPr>
              <a:t>25%</a:t>
            </a:r>
          </a:p>
        </p:txBody>
      </p:sp>
      <p:sp>
        <p:nvSpPr>
          <p:cNvPr id="29" name="TextBox 28"/>
          <p:cNvSpPr txBox="1"/>
          <p:nvPr/>
        </p:nvSpPr>
        <p:spPr>
          <a:xfrm>
            <a:off x="5756576" y="1524282"/>
            <a:ext cx="1289711" cy="529376"/>
          </a:xfrm>
          <a:prstGeom prst="rect">
            <a:avLst/>
          </a:prstGeom>
          <a:ln>
            <a:noFill/>
          </a:ln>
        </p:spPr>
        <p:txBody>
          <a:bodyPr vert="horz" wrap="square" lIns="91440" tIns="91440" rIns="91440" bIns="91440" rtlCol="0" anchor="ctr">
            <a:spAutoFit/>
          </a:bodyPr>
          <a:lstStyle/>
          <a:p>
            <a:pPr algn="ctr"/>
            <a:r>
              <a:rPr lang="en-US" sz="1120" dirty="0">
                <a:solidFill>
                  <a:schemeClr val="accent4">
                    <a:lumMod val="75000"/>
                  </a:schemeClr>
                </a:solidFill>
                <a:latin typeface="Calibri" panose="020F0502020204030204" pitchFamily="34" charset="0"/>
              </a:rPr>
              <a:t>YOY Productivity Savings</a:t>
            </a:r>
          </a:p>
        </p:txBody>
      </p:sp>
      <p:sp>
        <p:nvSpPr>
          <p:cNvPr id="30" name="Rectangle 29"/>
          <p:cNvSpPr/>
          <p:nvPr/>
        </p:nvSpPr>
        <p:spPr>
          <a:xfrm>
            <a:off x="7542567" y="1215763"/>
            <a:ext cx="1040340" cy="442073"/>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rtlCol="0" anchor="t" anchorCtr="0">
            <a:noAutofit/>
          </a:bodyPr>
          <a:lstStyle/>
          <a:p>
            <a:pPr algn="ctr" defTabSz="444500">
              <a:lnSpc>
                <a:spcPct val="90000"/>
              </a:lnSpc>
              <a:spcBef>
                <a:spcPct val="0"/>
              </a:spcBef>
              <a:spcAft>
                <a:spcPct val="35000"/>
              </a:spcAft>
            </a:pPr>
            <a:r>
              <a:rPr lang="en-US" sz="2400" b="1" dirty="0">
                <a:solidFill>
                  <a:srgbClr val="141414"/>
                </a:solidFill>
                <a:latin typeface="Calibri" panose="020F0502020204030204" pitchFamily="34" charset="0"/>
                <a:cs typeface="Arial" panose="020B0604020202020204" pitchFamily="34" charset="0"/>
              </a:rPr>
              <a:t>€5Mn+</a:t>
            </a:r>
            <a:endParaRPr lang="en-US" sz="2400" b="1" dirty="0">
              <a:solidFill>
                <a:schemeClr val="tx2"/>
              </a:solidFill>
              <a:latin typeface="Calibri" panose="020F0502020204030204" pitchFamily="34" charset="0"/>
            </a:endParaRPr>
          </a:p>
        </p:txBody>
      </p:sp>
      <p:sp>
        <p:nvSpPr>
          <p:cNvPr id="31" name="TextBox 30"/>
          <p:cNvSpPr txBox="1"/>
          <p:nvPr/>
        </p:nvSpPr>
        <p:spPr>
          <a:xfrm>
            <a:off x="7562120" y="1524282"/>
            <a:ext cx="789706" cy="529376"/>
          </a:xfrm>
          <a:prstGeom prst="rect">
            <a:avLst/>
          </a:prstGeom>
          <a:ln>
            <a:noFill/>
          </a:ln>
        </p:spPr>
        <p:txBody>
          <a:bodyPr vert="horz" wrap="square" lIns="91440" tIns="91440" rIns="91440" bIns="91440" rtlCol="0" anchor="ctr">
            <a:spAutoFit/>
          </a:bodyPr>
          <a:lstStyle/>
          <a:p>
            <a:pPr algn="ctr"/>
            <a:r>
              <a:rPr lang="en-US" sz="1120" dirty="0">
                <a:solidFill>
                  <a:schemeClr val="accent4">
                    <a:lumMod val="75000"/>
                  </a:schemeClr>
                </a:solidFill>
                <a:latin typeface="Calibri" panose="020F0502020204030204" pitchFamily="34" charset="0"/>
              </a:rPr>
              <a:t>Savings over 3 yrs.</a:t>
            </a:r>
          </a:p>
        </p:txBody>
      </p:sp>
      <p:sp>
        <p:nvSpPr>
          <p:cNvPr id="32" name="Rectangle 31"/>
          <p:cNvSpPr/>
          <p:nvPr/>
        </p:nvSpPr>
        <p:spPr>
          <a:xfrm>
            <a:off x="3949293" y="2328587"/>
            <a:ext cx="968829" cy="442073"/>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rtlCol="0" anchor="t" anchorCtr="0">
            <a:noAutofit/>
          </a:bodyPr>
          <a:lstStyle/>
          <a:p>
            <a:pPr algn="ctr" defTabSz="444500">
              <a:lnSpc>
                <a:spcPct val="90000"/>
              </a:lnSpc>
              <a:spcBef>
                <a:spcPct val="0"/>
              </a:spcBef>
              <a:spcAft>
                <a:spcPct val="35000"/>
              </a:spcAft>
            </a:pPr>
            <a:r>
              <a:rPr lang="en-US" sz="2400" b="1" dirty="0">
                <a:solidFill>
                  <a:schemeClr val="tx2"/>
                </a:solidFill>
                <a:latin typeface="Calibri" panose="020F0502020204030204" pitchFamily="34" charset="0"/>
              </a:rPr>
              <a:t>12%</a:t>
            </a:r>
          </a:p>
        </p:txBody>
      </p:sp>
      <p:sp>
        <p:nvSpPr>
          <p:cNvPr id="33" name="TextBox 32"/>
          <p:cNvSpPr txBox="1"/>
          <p:nvPr/>
        </p:nvSpPr>
        <p:spPr>
          <a:xfrm>
            <a:off x="3628411" y="2640930"/>
            <a:ext cx="1610592" cy="357021"/>
          </a:xfrm>
          <a:prstGeom prst="rect">
            <a:avLst/>
          </a:prstGeom>
          <a:ln>
            <a:noFill/>
          </a:ln>
        </p:spPr>
        <p:txBody>
          <a:bodyPr vert="horz" wrap="square" lIns="91440" tIns="91440" rIns="91440" bIns="91440" rtlCol="0" anchor="ctr">
            <a:spAutoFit/>
          </a:bodyPr>
          <a:lstStyle/>
          <a:p>
            <a:pPr algn="ctr"/>
            <a:r>
              <a:rPr lang="en-US" sz="1120" dirty="0">
                <a:solidFill>
                  <a:schemeClr val="accent4">
                    <a:lumMod val="75000"/>
                  </a:schemeClr>
                </a:solidFill>
                <a:latin typeface="Calibri" panose="020F0502020204030204" pitchFamily="34" charset="0"/>
              </a:rPr>
              <a:t>Less Tickets</a:t>
            </a:r>
            <a:endParaRPr lang="en-US" sz="1120" dirty="0">
              <a:solidFill>
                <a:schemeClr val="accent4">
                  <a:lumMod val="75000"/>
                </a:schemeClr>
              </a:solidFill>
              <a:latin typeface="Calibri" panose="020F0502020204030204" pitchFamily="34" charset="0"/>
              <a:ea typeface="Segoe UI" pitchFamily="34" charset="0"/>
              <a:cs typeface="Segoe UI" pitchFamily="34" charset="0"/>
            </a:endParaRPr>
          </a:p>
        </p:txBody>
      </p:sp>
      <p:sp>
        <p:nvSpPr>
          <p:cNvPr id="36" name="Rectangle 35"/>
          <p:cNvSpPr/>
          <p:nvPr/>
        </p:nvSpPr>
        <p:spPr>
          <a:xfrm>
            <a:off x="5985174" y="2333271"/>
            <a:ext cx="968829" cy="442073"/>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rtlCol="0" anchor="t" anchorCtr="0">
            <a:noAutofit/>
          </a:bodyPr>
          <a:lstStyle/>
          <a:p>
            <a:pPr algn="ctr" defTabSz="444500">
              <a:lnSpc>
                <a:spcPct val="90000"/>
              </a:lnSpc>
              <a:spcBef>
                <a:spcPct val="0"/>
              </a:spcBef>
              <a:spcAft>
                <a:spcPct val="35000"/>
              </a:spcAft>
            </a:pPr>
            <a:r>
              <a:rPr lang="en-US" sz="2400" b="1" dirty="0">
                <a:solidFill>
                  <a:schemeClr val="tx2"/>
                </a:solidFill>
                <a:latin typeface="Calibri" panose="020F0502020204030204" pitchFamily="34" charset="0"/>
              </a:rPr>
              <a:t>15%</a:t>
            </a:r>
          </a:p>
        </p:txBody>
      </p:sp>
      <p:sp>
        <p:nvSpPr>
          <p:cNvPr id="37" name="TextBox 36"/>
          <p:cNvSpPr txBox="1"/>
          <p:nvPr/>
        </p:nvSpPr>
        <p:spPr>
          <a:xfrm>
            <a:off x="5425300" y="2648230"/>
            <a:ext cx="2388663" cy="357021"/>
          </a:xfrm>
          <a:prstGeom prst="rect">
            <a:avLst/>
          </a:prstGeom>
          <a:ln>
            <a:noFill/>
          </a:ln>
        </p:spPr>
        <p:txBody>
          <a:bodyPr vert="horz" wrap="square" lIns="91440" tIns="91440" rIns="91440" bIns="91440" rtlCol="0" anchor="ctr">
            <a:spAutoFit/>
          </a:bodyPr>
          <a:lstStyle/>
          <a:p>
            <a:pPr algn="ctr"/>
            <a:r>
              <a:rPr lang="en-US" sz="1120" dirty="0">
                <a:solidFill>
                  <a:schemeClr val="accent4">
                    <a:lumMod val="75000"/>
                  </a:schemeClr>
                </a:solidFill>
                <a:latin typeface="Calibri" panose="020F0502020204030204" pitchFamily="34" charset="0"/>
              </a:rPr>
              <a:t>Reduction in Incident Resolution Time</a:t>
            </a:r>
          </a:p>
        </p:txBody>
      </p:sp>
      <p:sp>
        <p:nvSpPr>
          <p:cNvPr id="40" name="Rectangle 39"/>
          <p:cNvSpPr/>
          <p:nvPr/>
        </p:nvSpPr>
        <p:spPr>
          <a:xfrm>
            <a:off x="3314835" y="3431014"/>
            <a:ext cx="968829" cy="442073"/>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rtlCol="0" anchor="t" anchorCtr="0">
            <a:noAutofit/>
          </a:bodyPr>
          <a:lstStyle/>
          <a:p>
            <a:pPr algn="ctr" defTabSz="444500">
              <a:lnSpc>
                <a:spcPct val="90000"/>
              </a:lnSpc>
              <a:spcBef>
                <a:spcPct val="0"/>
              </a:spcBef>
              <a:spcAft>
                <a:spcPct val="35000"/>
              </a:spcAft>
            </a:pPr>
            <a:r>
              <a:rPr lang="en-US" sz="2400" b="1" dirty="0">
                <a:solidFill>
                  <a:schemeClr val="tx2"/>
                </a:solidFill>
                <a:latin typeface="Calibri" panose="020F0502020204030204" pitchFamily="34" charset="0"/>
              </a:rPr>
              <a:t>99%+</a:t>
            </a:r>
          </a:p>
        </p:txBody>
      </p:sp>
      <p:sp>
        <p:nvSpPr>
          <p:cNvPr id="41" name="TextBox 40"/>
          <p:cNvSpPr txBox="1"/>
          <p:nvPr/>
        </p:nvSpPr>
        <p:spPr>
          <a:xfrm>
            <a:off x="3110229" y="3750657"/>
            <a:ext cx="1289711" cy="529376"/>
          </a:xfrm>
          <a:prstGeom prst="rect">
            <a:avLst/>
          </a:prstGeom>
          <a:ln>
            <a:noFill/>
          </a:ln>
        </p:spPr>
        <p:txBody>
          <a:bodyPr vert="horz" wrap="square" lIns="91440" tIns="91440" rIns="91440" bIns="91440" rtlCol="0" anchor="ctr">
            <a:spAutoFit/>
          </a:bodyPr>
          <a:lstStyle/>
          <a:p>
            <a:pPr algn="ctr"/>
            <a:r>
              <a:rPr lang="en-US" sz="1120" dirty="0">
                <a:solidFill>
                  <a:schemeClr val="accent4">
                    <a:lumMod val="75000"/>
                  </a:schemeClr>
                </a:solidFill>
                <a:latin typeface="Calibri" panose="020F0502020204030204" pitchFamily="34" charset="0"/>
              </a:rPr>
              <a:t>Response Time SLA Adherence</a:t>
            </a:r>
            <a:endParaRPr lang="en-US" sz="1120" dirty="0">
              <a:solidFill>
                <a:schemeClr val="accent4">
                  <a:lumMod val="75000"/>
                </a:schemeClr>
              </a:solidFill>
              <a:latin typeface="Calibri" panose="020F0502020204030204" pitchFamily="34" charset="0"/>
              <a:ea typeface="Segoe UI" pitchFamily="34" charset="0"/>
              <a:cs typeface="Segoe UI" pitchFamily="34" charset="0"/>
            </a:endParaRPr>
          </a:p>
        </p:txBody>
      </p:sp>
      <p:sp>
        <p:nvSpPr>
          <p:cNvPr id="42" name="Rectangle 41"/>
          <p:cNvSpPr/>
          <p:nvPr/>
        </p:nvSpPr>
        <p:spPr>
          <a:xfrm>
            <a:off x="4963162" y="3422637"/>
            <a:ext cx="968829" cy="442073"/>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rtlCol="0" anchor="t" anchorCtr="0">
            <a:noAutofit/>
          </a:bodyPr>
          <a:lstStyle/>
          <a:p>
            <a:pPr algn="ctr" defTabSz="444500">
              <a:lnSpc>
                <a:spcPct val="90000"/>
              </a:lnSpc>
              <a:spcBef>
                <a:spcPct val="0"/>
              </a:spcBef>
              <a:spcAft>
                <a:spcPct val="35000"/>
              </a:spcAft>
            </a:pPr>
            <a:r>
              <a:rPr lang="en-US" sz="2400" b="1" dirty="0">
                <a:solidFill>
                  <a:schemeClr val="tx2"/>
                </a:solidFill>
                <a:latin typeface="Calibri" panose="020F0502020204030204" pitchFamily="34" charset="0"/>
              </a:rPr>
              <a:t>6%</a:t>
            </a:r>
          </a:p>
        </p:txBody>
      </p:sp>
      <p:sp>
        <p:nvSpPr>
          <p:cNvPr id="43" name="TextBox 42"/>
          <p:cNvSpPr txBox="1"/>
          <p:nvPr/>
        </p:nvSpPr>
        <p:spPr>
          <a:xfrm>
            <a:off x="4967489" y="3746023"/>
            <a:ext cx="965734" cy="529376"/>
          </a:xfrm>
          <a:prstGeom prst="rect">
            <a:avLst/>
          </a:prstGeom>
          <a:ln>
            <a:noFill/>
          </a:ln>
        </p:spPr>
        <p:txBody>
          <a:bodyPr vert="horz" wrap="square" lIns="91440" tIns="91440" rIns="91440" bIns="91440" rtlCol="0" anchor="ctr">
            <a:spAutoFit/>
          </a:bodyPr>
          <a:lstStyle/>
          <a:p>
            <a:pPr algn="ctr"/>
            <a:r>
              <a:rPr lang="en-US" sz="1120" dirty="0">
                <a:solidFill>
                  <a:schemeClr val="accent4">
                    <a:lumMod val="75000"/>
                  </a:schemeClr>
                </a:solidFill>
                <a:latin typeface="Calibri" panose="020F0502020204030204" pitchFamily="34" charset="0"/>
              </a:rPr>
              <a:t>Reduction in P1 Tickets</a:t>
            </a:r>
          </a:p>
        </p:txBody>
      </p:sp>
      <p:sp>
        <p:nvSpPr>
          <p:cNvPr id="48" name="Rectangle 47"/>
          <p:cNvSpPr/>
          <p:nvPr/>
        </p:nvSpPr>
        <p:spPr>
          <a:xfrm>
            <a:off x="6715762" y="3413494"/>
            <a:ext cx="968829" cy="442073"/>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rtlCol="0" anchor="t" anchorCtr="0">
            <a:noAutofit/>
          </a:bodyPr>
          <a:lstStyle/>
          <a:p>
            <a:pPr algn="ctr" defTabSz="444500">
              <a:lnSpc>
                <a:spcPct val="90000"/>
              </a:lnSpc>
              <a:spcBef>
                <a:spcPct val="0"/>
              </a:spcBef>
              <a:spcAft>
                <a:spcPct val="35000"/>
              </a:spcAft>
            </a:pPr>
            <a:r>
              <a:rPr lang="en-US" sz="2400" b="1" dirty="0">
                <a:solidFill>
                  <a:schemeClr val="tx2"/>
                </a:solidFill>
                <a:latin typeface="Calibri" panose="020F0502020204030204" pitchFamily="34" charset="0"/>
              </a:rPr>
              <a:t>20%</a:t>
            </a:r>
          </a:p>
        </p:txBody>
      </p:sp>
      <p:sp>
        <p:nvSpPr>
          <p:cNvPr id="49" name="TextBox 48"/>
          <p:cNvSpPr txBox="1"/>
          <p:nvPr/>
        </p:nvSpPr>
        <p:spPr>
          <a:xfrm>
            <a:off x="6437173" y="3746023"/>
            <a:ext cx="1747041" cy="529376"/>
          </a:xfrm>
          <a:prstGeom prst="rect">
            <a:avLst/>
          </a:prstGeom>
          <a:ln>
            <a:noFill/>
          </a:ln>
        </p:spPr>
        <p:txBody>
          <a:bodyPr vert="horz" wrap="square" lIns="91440" tIns="91440" rIns="91440" bIns="91440" rtlCol="0" anchor="ctr">
            <a:spAutoFit/>
          </a:bodyPr>
          <a:lstStyle/>
          <a:p>
            <a:pPr algn="ctr"/>
            <a:r>
              <a:rPr lang="en-US" sz="1120" dirty="0">
                <a:solidFill>
                  <a:schemeClr val="accent4">
                    <a:lumMod val="75000"/>
                  </a:schemeClr>
                </a:solidFill>
                <a:latin typeface="Calibri" panose="020F0502020204030204" pitchFamily="34" charset="0"/>
              </a:rPr>
              <a:t>Faster Deployment of Enhancements</a:t>
            </a:r>
          </a:p>
        </p:txBody>
      </p:sp>
    </p:spTree>
    <p:extLst>
      <p:ext uri="{BB962C8B-B14F-4D97-AF65-F5344CB8AC3E}">
        <p14:creationId xmlns:p14="http://schemas.microsoft.com/office/powerpoint/2010/main" val="229219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91" y="95852"/>
            <a:ext cx="8385048" cy="304646"/>
          </a:xfrm>
        </p:spPr>
        <p:txBody>
          <a:bodyPr vert="horz" lIns="0" tIns="0" rIns="0" bIns="0" rtlCol="0" anchor="ctr" anchorCtr="0">
            <a:normAutofit/>
          </a:bodyPr>
          <a:lstStyle/>
          <a:p>
            <a:r>
              <a:rPr lang="en-US" sz="1800" b="1" dirty="0">
                <a:latin typeface="Calibri" panose="020F0502020204030204" pitchFamily="34" charset="0"/>
              </a:rPr>
              <a:t>Our successful application support engagement with TGF</a:t>
            </a:r>
            <a:endParaRPr lang="en-GB" sz="1800" b="1"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pPr/>
              <a:t>11</a:t>
            </a:fld>
            <a:endParaRPr lang="en-US" dirty="0"/>
          </a:p>
        </p:txBody>
      </p:sp>
      <p:sp>
        <p:nvSpPr>
          <p:cNvPr id="7" name="Rounded Rectangle 6"/>
          <p:cNvSpPr/>
          <p:nvPr/>
        </p:nvSpPr>
        <p:spPr>
          <a:xfrm>
            <a:off x="197012" y="448477"/>
            <a:ext cx="8676824" cy="408195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8" name="TextBox 7"/>
          <p:cNvSpPr txBox="1"/>
          <p:nvPr/>
        </p:nvSpPr>
        <p:spPr>
          <a:xfrm>
            <a:off x="394437" y="547065"/>
            <a:ext cx="1467335" cy="784830"/>
          </a:xfrm>
          <a:prstGeom prst="rect">
            <a:avLst/>
          </a:prstGeom>
          <a:ln>
            <a:solidFill>
              <a:schemeClr val="bg1"/>
            </a:solidFill>
          </a:ln>
        </p:spPr>
        <p:txBody>
          <a:bodyPr wrap="square" lIns="0" tIns="0" rIns="0" bIns="0" rtlCol="0">
            <a:spAutoFit/>
          </a:bodyPr>
          <a:lstStyle/>
          <a:p>
            <a:pPr algn="ctr"/>
            <a:r>
              <a:rPr lang="en-US" sz="4000" dirty="0">
                <a:solidFill>
                  <a:schemeClr val="tx2"/>
                </a:solidFill>
                <a:latin typeface="Calibri" panose="020F0502020204030204" pitchFamily="34" charset="0"/>
              </a:rPr>
              <a:t>23</a:t>
            </a:r>
            <a:endParaRPr lang="en-US" sz="1100" dirty="0">
              <a:solidFill>
                <a:schemeClr val="tx2"/>
              </a:solidFill>
              <a:latin typeface="Calibri" panose="020F0502020204030204" pitchFamily="34" charset="0"/>
            </a:endParaRPr>
          </a:p>
          <a:p>
            <a:pPr algn="ctr"/>
            <a:r>
              <a:rPr lang="en-US" sz="1100" b="1" dirty="0">
                <a:latin typeface="Calibri" panose="020F0502020204030204" pitchFamily="34" charset="0"/>
              </a:rPr>
              <a:t>Applications Supported</a:t>
            </a:r>
          </a:p>
        </p:txBody>
      </p:sp>
      <p:sp>
        <p:nvSpPr>
          <p:cNvPr id="10" name="TextBox 9"/>
          <p:cNvSpPr txBox="1"/>
          <p:nvPr/>
        </p:nvSpPr>
        <p:spPr>
          <a:xfrm>
            <a:off x="3526934" y="478023"/>
            <a:ext cx="1608791" cy="1061829"/>
          </a:xfrm>
          <a:prstGeom prst="rect">
            <a:avLst/>
          </a:prstGeom>
          <a:ln>
            <a:solidFill>
              <a:schemeClr val="bg1"/>
            </a:solidFill>
          </a:ln>
        </p:spPr>
        <p:txBody>
          <a:bodyPr wrap="square" lIns="0" tIns="0" rIns="0" bIns="0" rtlCol="0">
            <a:spAutoFit/>
          </a:bodyPr>
          <a:lstStyle/>
          <a:p>
            <a:pPr algn="ctr"/>
            <a:r>
              <a:rPr lang="en-US" sz="4000" dirty="0">
                <a:solidFill>
                  <a:schemeClr val="tx2"/>
                </a:solidFill>
                <a:latin typeface="Calibri" panose="020F0502020204030204" pitchFamily="34" charset="0"/>
              </a:rPr>
              <a:t>6</a:t>
            </a:r>
            <a:endParaRPr lang="en-US" sz="1100" dirty="0">
              <a:solidFill>
                <a:schemeClr val="tx2"/>
              </a:solidFill>
              <a:latin typeface="Calibri" panose="020F0502020204030204" pitchFamily="34" charset="0"/>
            </a:endParaRPr>
          </a:p>
          <a:p>
            <a:pPr algn="ctr"/>
            <a:r>
              <a:rPr lang="en-US" sz="1100" b="1" dirty="0">
                <a:latin typeface="Calibri" panose="020F0502020204030204" pitchFamily="34" charset="0"/>
              </a:rPr>
              <a:t>Resources at TGF</a:t>
            </a:r>
          </a:p>
          <a:p>
            <a:pPr algn="ctr"/>
            <a:r>
              <a:rPr lang="en-US" sz="900" dirty="0">
                <a:solidFill>
                  <a:schemeClr val="tx2"/>
                </a:solidFill>
                <a:latin typeface="Calibri" panose="020F0502020204030204" pitchFamily="34" charset="0"/>
              </a:rPr>
              <a:t>(Heavy onsite presence with Technical &amp; Functional expertise)</a:t>
            </a:r>
          </a:p>
        </p:txBody>
      </p:sp>
      <p:sp>
        <p:nvSpPr>
          <p:cNvPr id="11" name="TextBox 10"/>
          <p:cNvSpPr txBox="1"/>
          <p:nvPr/>
        </p:nvSpPr>
        <p:spPr>
          <a:xfrm>
            <a:off x="6800888" y="471614"/>
            <a:ext cx="1439765" cy="1061829"/>
          </a:xfrm>
          <a:prstGeom prst="rect">
            <a:avLst/>
          </a:prstGeom>
          <a:ln>
            <a:solidFill>
              <a:schemeClr val="bg1"/>
            </a:solidFill>
          </a:ln>
        </p:spPr>
        <p:txBody>
          <a:bodyPr wrap="square" lIns="0" tIns="0" rIns="0" bIns="0" rtlCol="0">
            <a:spAutoFit/>
          </a:bodyPr>
          <a:lstStyle/>
          <a:p>
            <a:pPr algn="ctr"/>
            <a:r>
              <a:rPr lang="en-US" sz="4000" dirty="0">
                <a:solidFill>
                  <a:schemeClr val="tx2"/>
                </a:solidFill>
                <a:latin typeface="Calibri" panose="020F0502020204030204" pitchFamily="34" charset="0"/>
              </a:rPr>
              <a:t>~2.8k</a:t>
            </a:r>
            <a:endParaRPr lang="en-US" sz="1100" dirty="0">
              <a:solidFill>
                <a:schemeClr val="tx2"/>
              </a:solidFill>
              <a:latin typeface="Calibri" panose="020F0502020204030204" pitchFamily="34" charset="0"/>
            </a:endParaRPr>
          </a:p>
          <a:p>
            <a:pPr algn="ctr"/>
            <a:r>
              <a:rPr lang="en-US" sz="1100" b="1" dirty="0">
                <a:latin typeface="Calibri" panose="020F0502020204030204" pitchFamily="34" charset="0"/>
              </a:rPr>
              <a:t>INC, SR &amp; ME handled </a:t>
            </a:r>
          </a:p>
          <a:p>
            <a:pPr algn="ctr"/>
            <a:r>
              <a:rPr lang="en-US" sz="900" dirty="0">
                <a:solidFill>
                  <a:schemeClr val="tx2"/>
                </a:solidFill>
                <a:latin typeface="Calibri" panose="020F0502020204030204" pitchFamily="34" charset="0"/>
              </a:rPr>
              <a:t>in 6 months (1-Sep-19 to till date)</a:t>
            </a:r>
            <a:endParaRPr lang="en-US" sz="400" dirty="0">
              <a:solidFill>
                <a:schemeClr val="tx2"/>
              </a:solidFill>
              <a:latin typeface="Calibri" panose="020F0502020204030204" pitchFamily="34" charset="0"/>
            </a:endParaRPr>
          </a:p>
        </p:txBody>
      </p:sp>
      <p:cxnSp>
        <p:nvCxnSpPr>
          <p:cNvPr id="14" name="Straight Connector 13"/>
          <p:cNvCxnSpPr/>
          <p:nvPr/>
        </p:nvCxnSpPr>
        <p:spPr>
          <a:xfrm>
            <a:off x="518809" y="2833996"/>
            <a:ext cx="7989651" cy="648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8809" y="1679648"/>
            <a:ext cx="3741906" cy="969496"/>
          </a:xfrm>
          <a:prstGeom prst="rect">
            <a:avLst/>
          </a:prstGeom>
          <a:ln>
            <a:noFill/>
          </a:ln>
        </p:spPr>
        <p:txBody>
          <a:bodyPr wrap="square" lIns="0" tIns="0" rIns="0" bIns="0" rtlCol="0">
            <a:spAutoFit/>
          </a:bodyPr>
          <a:lstStyle/>
          <a:p>
            <a:r>
              <a:rPr lang="en-US" sz="900" b="1" u="sng" dirty="0">
                <a:solidFill>
                  <a:schemeClr val="tx2"/>
                </a:solidFill>
                <a:latin typeface="Calibri" panose="020F0502020204030204" pitchFamily="34" charset="0"/>
              </a:rPr>
              <a:t>Key Applications</a:t>
            </a:r>
          </a:p>
          <a:p>
            <a:pPr algn="l"/>
            <a:endParaRPr lang="en-US" sz="900" dirty="0">
              <a:solidFill>
                <a:schemeClr val="tx2"/>
              </a:solidFill>
              <a:latin typeface="Calibri" panose="020F0502020204030204" pitchFamily="34" charset="0"/>
            </a:endParaRPr>
          </a:p>
          <a:p>
            <a:r>
              <a:rPr lang="en-US" sz="900" dirty="0">
                <a:solidFill>
                  <a:schemeClr val="tx2"/>
                </a:solidFill>
                <a:latin typeface="Calibri" panose="020F0502020204030204" pitchFamily="34" charset="0"/>
              </a:rPr>
              <a:t>Package 1: GFS, Workday, </a:t>
            </a:r>
            <a:r>
              <a:rPr lang="en-US" sz="900" dirty="0" err="1">
                <a:solidFill>
                  <a:schemeClr val="tx2"/>
                </a:solidFill>
                <a:latin typeface="Calibri" panose="020F0502020204030204" pitchFamily="34" charset="0"/>
              </a:rPr>
              <a:t>Wambo</a:t>
            </a:r>
            <a:r>
              <a:rPr lang="en-US" sz="900" dirty="0">
                <a:solidFill>
                  <a:schemeClr val="tx2"/>
                </a:solidFill>
                <a:latin typeface="Calibri" panose="020F0502020204030204" pitchFamily="34" charset="0"/>
              </a:rPr>
              <a:t>, Hyperion, </a:t>
            </a:r>
            <a:r>
              <a:rPr lang="en-US" sz="900" dirty="0" err="1">
                <a:solidFill>
                  <a:schemeClr val="tx2"/>
                </a:solidFill>
                <a:latin typeface="Calibri" panose="020F0502020204030204" pitchFamily="34" charset="0"/>
              </a:rPr>
              <a:t>iLearn</a:t>
            </a:r>
            <a:endParaRPr lang="en-US" sz="900" dirty="0">
              <a:solidFill>
                <a:schemeClr val="tx2"/>
              </a:solidFill>
              <a:latin typeface="Calibri" panose="020F0502020204030204" pitchFamily="34" charset="0"/>
            </a:endParaRPr>
          </a:p>
          <a:p>
            <a:endParaRPr lang="en-US" sz="900" dirty="0">
              <a:solidFill>
                <a:schemeClr val="tx2"/>
              </a:solidFill>
              <a:latin typeface="Calibri" panose="020F0502020204030204" pitchFamily="34" charset="0"/>
            </a:endParaRPr>
          </a:p>
          <a:p>
            <a:r>
              <a:rPr lang="en-US" sz="900" dirty="0">
                <a:solidFill>
                  <a:schemeClr val="tx2"/>
                </a:solidFill>
                <a:latin typeface="Calibri" panose="020F0502020204030204" pitchFamily="34" charset="0"/>
              </a:rPr>
              <a:t>Package 2: Tableau, Informatica, Dell </a:t>
            </a:r>
            <a:r>
              <a:rPr lang="en-US" sz="900" dirty="0" err="1">
                <a:solidFill>
                  <a:schemeClr val="tx2"/>
                </a:solidFill>
                <a:latin typeface="Calibri" panose="020F0502020204030204" pitchFamily="34" charset="0"/>
              </a:rPr>
              <a:t>Boomi</a:t>
            </a:r>
            <a:r>
              <a:rPr lang="en-US" sz="900" dirty="0">
                <a:solidFill>
                  <a:schemeClr val="tx2"/>
                </a:solidFill>
                <a:latin typeface="Calibri" panose="020F0502020204030204" pitchFamily="34" charset="0"/>
              </a:rPr>
              <a:t>, SSIS/ SSRS, Database</a:t>
            </a:r>
          </a:p>
          <a:p>
            <a:endParaRPr lang="en-US" sz="900" dirty="0">
              <a:solidFill>
                <a:schemeClr val="tx2"/>
              </a:solidFill>
              <a:latin typeface="Calibri" panose="020F0502020204030204" pitchFamily="34" charset="0"/>
            </a:endParaRPr>
          </a:p>
          <a:p>
            <a:r>
              <a:rPr lang="en-US" sz="900" dirty="0">
                <a:solidFill>
                  <a:schemeClr val="tx2"/>
                </a:solidFill>
                <a:latin typeface="Calibri" panose="020F0502020204030204" pitchFamily="34" charset="0"/>
              </a:rPr>
              <a:t>Package 3: SharePoint, Adobe </a:t>
            </a:r>
            <a:r>
              <a:rPr lang="en-US" sz="900" dirty="0" err="1">
                <a:solidFill>
                  <a:schemeClr val="tx2"/>
                </a:solidFill>
                <a:latin typeface="Calibri" panose="020F0502020204030204" pitchFamily="34" charset="0"/>
              </a:rPr>
              <a:t>eSign</a:t>
            </a:r>
            <a:endParaRPr lang="en-US" sz="900" dirty="0">
              <a:solidFill>
                <a:schemeClr val="tx2"/>
              </a:solidFill>
              <a:latin typeface="Calibri" panose="020F0502020204030204" pitchFamily="34" charset="0"/>
            </a:endParaRPr>
          </a:p>
        </p:txBody>
      </p:sp>
      <p:sp>
        <p:nvSpPr>
          <p:cNvPr id="16" name="TextBox 15"/>
          <p:cNvSpPr txBox="1"/>
          <p:nvPr/>
        </p:nvSpPr>
        <p:spPr>
          <a:xfrm>
            <a:off x="518808" y="2941553"/>
            <a:ext cx="7989651" cy="1315745"/>
          </a:xfrm>
          <a:prstGeom prst="rect">
            <a:avLst/>
          </a:prstGeom>
          <a:ln>
            <a:noFill/>
          </a:ln>
        </p:spPr>
        <p:txBody>
          <a:bodyPr wrap="square" lIns="0" tIns="0" rIns="0" bIns="0" rtlCol="0">
            <a:spAutoFit/>
          </a:bodyPr>
          <a:lstStyle/>
          <a:p>
            <a:pPr algn="l"/>
            <a:r>
              <a:rPr lang="en-US" sz="900" b="1" u="sng" dirty="0">
                <a:solidFill>
                  <a:schemeClr val="tx2"/>
                </a:solidFill>
                <a:latin typeface="Calibri" panose="020F0502020204030204" pitchFamily="34" charset="0"/>
              </a:rPr>
              <a:t>Key Highlights</a:t>
            </a:r>
          </a:p>
          <a:p>
            <a:pPr algn="l"/>
            <a:endParaRPr lang="en-US" sz="900" dirty="0">
              <a:solidFill>
                <a:schemeClr val="tx2"/>
              </a:solidFill>
              <a:latin typeface="Calibri" panose="020F0502020204030204" pitchFamily="34" charset="0"/>
            </a:endParaRPr>
          </a:p>
          <a:p>
            <a:pPr marL="171450" indent="-171450">
              <a:lnSpc>
                <a:spcPct val="150000"/>
              </a:lnSpc>
              <a:buFont typeface="Arial" panose="020B0604020202020204" pitchFamily="34" charset="0"/>
              <a:buChar char="•"/>
            </a:pPr>
            <a:r>
              <a:rPr lang="en-US" sz="900" dirty="0">
                <a:solidFill>
                  <a:schemeClr val="tx2"/>
                </a:solidFill>
                <a:latin typeface="Calibri" panose="020F0502020204030204" pitchFamily="34" charset="0"/>
              </a:rPr>
              <a:t>Successful transition at a short duration </a:t>
            </a:r>
            <a:r>
              <a:rPr lang="en-US" sz="900" b="1" dirty="0">
                <a:solidFill>
                  <a:schemeClr val="tx2"/>
                </a:solidFill>
                <a:latin typeface="Calibri" panose="020F0502020204030204" pitchFamily="34" charset="0"/>
              </a:rPr>
              <a:t>(~2.5 months </a:t>
            </a:r>
            <a:r>
              <a:rPr lang="en-US" sz="900" dirty="0">
                <a:solidFill>
                  <a:schemeClr val="tx2"/>
                </a:solidFill>
                <a:latin typeface="Calibri" panose="020F0502020204030204" pitchFamily="34" charset="0"/>
              </a:rPr>
              <a:t>- incl. Shadow share phase)</a:t>
            </a:r>
          </a:p>
          <a:p>
            <a:pPr marL="171450" indent="-171450">
              <a:lnSpc>
                <a:spcPct val="150000"/>
              </a:lnSpc>
              <a:buFont typeface="Arial" panose="020B0604020202020204" pitchFamily="34" charset="0"/>
              <a:buChar char="•"/>
            </a:pPr>
            <a:r>
              <a:rPr lang="en-US" sz="900" b="1" dirty="0">
                <a:solidFill>
                  <a:schemeClr val="tx2"/>
                </a:solidFill>
                <a:latin typeface="Calibri" panose="020F0502020204030204" pitchFamily="34" charset="0"/>
              </a:rPr>
              <a:t>Streamlined the Process</a:t>
            </a:r>
            <a:r>
              <a:rPr lang="en-US" sz="900" dirty="0">
                <a:solidFill>
                  <a:schemeClr val="tx2"/>
                </a:solidFill>
                <a:latin typeface="Calibri" panose="020F0502020204030204" pitchFamily="34" charset="0"/>
              </a:rPr>
              <a:t> in collaboration with TGF SMEs; One Team mindset (Cognizant &amp; TGF IT) while handling support</a:t>
            </a:r>
          </a:p>
          <a:p>
            <a:pPr marL="171450" indent="-171450">
              <a:lnSpc>
                <a:spcPct val="150000"/>
              </a:lnSpc>
              <a:buFont typeface="Arial" panose="020B0604020202020204" pitchFamily="34" charset="0"/>
              <a:buChar char="•"/>
            </a:pPr>
            <a:r>
              <a:rPr lang="en-US" sz="900" b="1" dirty="0">
                <a:solidFill>
                  <a:schemeClr val="tx2"/>
                </a:solidFill>
                <a:latin typeface="Calibri" panose="020F0502020204030204" pitchFamily="34" charset="0"/>
              </a:rPr>
              <a:t>98.69% &amp; 99.33% SLA Adherence </a:t>
            </a:r>
            <a:r>
              <a:rPr lang="en-US" sz="900" dirty="0">
                <a:solidFill>
                  <a:schemeClr val="tx2"/>
                </a:solidFill>
                <a:latin typeface="Calibri" panose="020F0502020204030204" pitchFamily="34" charset="0"/>
              </a:rPr>
              <a:t>on Response and Resolution KPIs</a:t>
            </a:r>
          </a:p>
          <a:p>
            <a:pPr marL="171450" indent="-171450">
              <a:lnSpc>
                <a:spcPct val="150000"/>
              </a:lnSpc>
              <a:buFont typeface="Arial" panose="020B0604020202020204" pitchFamily="34" charset="0"/>
              <a:buChar char="•"/>
            </a:pPr>
            <a:r>
              <a:rPr lang="en-US" sz="900" dirty="0">
                <a:solidFill>
                  <a:schemeClr val="tx2"/>
                </a:solidFill>
                <a:latin typeface="Calibri" panose="020F0502020204030204" pitchFamily="34" charset="0"/>
              </a:rPr>
              <a:t>2 Automation use case In Progress (SharePoint &amp; </a:t>
            </a:r>
            <a:r>
              <a:rPr lang="en-US" sz="900" dirty="0" err="1">
                <a:solidFill>
                  <a:schemeClr val="tx2"/>
                </a:solidFill>
                <a:latin typeface="Calibri" panose="020F0502020204030204" pitchFamily="34" charset="0"/>
              </a:rPr>
              <a:t>iLearn</a:t>
            </a:r>
            <a:r>
              <a:rPr lang="en-US" sz="900" dirty="0">
                <a:solidFill>
                  <a:schemeClr val="tx2"/>
                </a:solidFill>
                <a:latin typeface="Calibri" panose="020F0502020204030204" pitchFamily="34" charset="0"/>
              </a:rPr>
              <a:t>) – </a:t>
            </a:r>
            <a:r>
              <a:rPr lang="en-US" sz="900" b="1" dirty="0">
                <a:solidFill>
                  <a:schemeClr val="tx2"/>
                </a:solidFill>
                <a:latin typeface="Calibri" panose="020F0502020204030204" pitchFamily="34" charset="0"/>
              </a:rPr>
              <a:t>potential to reduce ~40 tickets/month</a:t>
            </a:r>
          </a:p>
          <a:p>
            <a:pPr marL="171450" indent="-171450">
              <a:lnSpc>
                <a:spcPct val="150000"/>
              </a:lnSpc>
              <a:buFont typeface="Arial" panose="020B0604020202020204" pitchFamily="34" charset="0"/>
              <a:buChar char="•"/>
            </a:pPr>
            <a:r>
              <a:rPr lang="en-US" sz="900" dirty="0">
                <a:solidFill>
                  <a:schemeClr val="tx2"/>
                </a:solidFill>
                <a:latin typeface="Calibri" panose="020F0502020204030204" pitchFamily="34" charset="0"/>
              </a:rPr>
              <a:t>Analysis In Progress in </a:t>
            </a:r>
            <a:r>
              <a:rPr lang="en-US" sz="900" dirty="0" err="1">
                <a:solidFill>
                  <a:schemeClr val="tx2"/>
                </a:solidFill>
                <a:latin typeface="Calibri" panose="020F0502020204030204" pitchFamily="34" charset="0"/>
              </a:rPr>
              <a:t>Wambo</a:t>
            </a:r>
            <a:r>
              <a:rPr lang="en-US" sz="900" dirty="0">
                <a:solidFill>
                  <a:schemeClr val="tx2"/>
                </a:solidFill>
                <a:latin typeface="Calibri" panose="020F0502020204030204" pitchFamily="34" charset="0"/>
              </a:rPr>
              <a:t> automation (Regression testing &amp; User Management)</a:t>
            </a:r>
          </a:p>
        </p:txBody>
      </p:sp>
      <p:sp>
        <p:nvSpPr>
          <p:cNvPr id="17" name="TextBox 16"/>
          <p:cNvSpPr txBox="1"/>
          <p:nvPr/>
        </p:nvSpPr>
        <p:spPr>
          <a:xfrm>
            <a:off x="4766554" y="1679648"/>
            <a:ext cx="3741906" cy="1107996"/>
          </a:xfrm>
          <a:prstGeom prst="rect">
            <a:avLst/>
          </a:prstGeom>
          <a:ln>
            <a:noFill/>
          </a:ln>
        </p:spPr>
        <p:txBody>
          <a:bodyPr wrap="square" lIns="0" tIns="0" rIns="0" bIns="0" rtlCol="0">
            <a:spAutoFit/>
          </a:bodyPr>
          <a:lstStyle/>
          <a:p>
            <a:pPr algn="l"/>
            <a:r>
              <a:rPr lang="en-US" sz="900" b="1" u="sng" dirty="0">
                <a:solidFill>
                  <a:schemeClr val="tx2"/>
                </a:solidFill>
                <a:latin typeface="Calibri" panose="020F0502020204030204" pitchFamily="34" charset="0"/>
              </a:rPr>
              <a:t>Scope of Work</a:t>
            </a:r>
          </a:p>
          <a:p>
            <a:pPr algn="l"/>
            <a:endParaRPr lang="en-US" sz="900" b="1" u="sng" dirty="0">
              <a:solidFill>
                <a:schemeClr val="tx2"/>
              </a:solidFill>
              <a:latin typeface="Calibri" panose="020F0502020204030204" pitchFamily="34" charset="0"/>
            </a:endParaRPr>
          </a:p>
          <a:p>
            <a:pPr marL="171450" indent="-171450">
              <a:buFont typeface="Arial" panose="020B0604020202020204" pitchFamily="34" charset="0"/>
              <a:buChar char="•"/>
            </a:pPr>
            <a:r>
              <a:rPr lang="en-US" sz="900" dirty="0">
                <a:solidFill>
                  <a:schemeClr val="tx2"/>
                </a:solidFill>
                <a:latin typeface="Calibri" panose="020F0502020204030204" pitchFamily="34" charset="0"/>
              </a:rPr>
              <a:t>Incident Management &amp; Service Requests provisioning </a:t>
            </a:r>
          </a:p>
          <a:p>
            <a:pPr marL="171450" indent="-171450">
              <a:buFont typeface="Arial" panose="020B0604020202020204" pitchFamily="34" charset="0"/>
              <a:buChar char="•"/>
            </a:pPr>
            <a:r>
              <a:rPr lang="en-US" sz="900" dirty="0">
                <a:solidFill>
                  <a:schemeClr val="tx2"/>
                </a:solidFill>
                <a:latin typeface="Calibri" panose="020F0502020204030204" pitchFamily="34" charset="0"/>
              </a:rPr>
              <a:t>Change Management</a:t>
            </a:r>
          </a:p>
          <a:p>
            <a:pPr marL="171450" indent="-171450">
              <a:buFont typeface="Arial" panose="020B0604020202020204" pitchFamily="34" charset="0"/>
              <a:buChar char="•"/>
            </a:pPr>
            <a:r>
              <a:rPr lang="en-US" sz="900" dirty="0">
                <a:solidFill>
                  <a:schemeClr val="tx2"/>
                </a:solidFill>
                <a:latin typeface="Calibri" panose="020F0502020204030204" pitchFamily="34" charset="0"/>
              </a:rPr>
              <a:t>Problem Management</a:t>
            </a:r>
          </a:p>
          <a:p>
            <a:pPr marL="171450" indent="-171450">
              <a:buFont typeface="Arial" panose="020B0604020202020204" pitchFamily="34" charset="0"/>
              <a:buChar char="•"/>
            </a:pPr>
            <a:r>
              <a:rPr lang="en-US" sz="900" dirty="0">
                <a:solidFill>
                  <a:schemeClr val="tx2"/>
                </a:solidFill>
                <a:latin typeface="Calibri" panose="020F0502020204030204" pitchFamily="34" charset="0"/>
              </a:rPr>
              <a:t>Minor Enhancements</a:t>
            </a:r>
          </a:p>
          <a:p>
            <a:pPr marL="171450" indent="-171450">
              <a:buFont typeface="Arial" panose="020B0604020202020204" pitchFamily="34" charset="0"/>
              <a:buChar char="•"/>
            </a:pPr>
            <a:r>
              <a:rPr lang="en-US" sz="900" dirty="0">
                <a:solidFill>
                  <a:schemeClr val="tx2"/>
                </a:solidFill>
                <a:latin typeface="Calibri" panose="020F0502020204030204" pitchFamily="34" charset="0"/>
              </a:rPr>
              <a:t>Regression testing</a:t>
            </a:r>
          </a:p>
          <a:p>
            <a:pPr marL="171450" indent="-171450">
              <a:buFont typeface="Arial" panose="020B0604020202020204" pitchFamily="34" charset="0"/>
              <a:buChar char="•"/>
            </a:pPr>
            <a:r>
              <a:rPr lang="en-US" sz="900" dirty="0">
                <a:solidFill>
                  <a:schemeClr val="tx2"/>
                </a:solidFill>
                <a:latin typeface="Calibri" panose="020F0502020204030204" pitchFamily="34" charset="0"/>
              </a:rPr>
              <a:t>Deployment requests Support for Disaster Recovery test</a:t>
            </a:r>
          </a:p>
        </p:txBody>
      </p:sp>
    </p:spTree>
    <p:extLst>
      <p:ext uri="{BB962C8B-B14F-4D97-AF65-F5344CB8AC3E}">
        <p14:creationId xmlns:p14="http://schemas.microsoft.com/office/powerpoint/2010/main" val="137470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810" y="1265183"/>
            <a:ext cx="3183108" cy="10772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n-US"/>
            </a:defPPr>
            <a:lvl1pPr lvl="0" fontAlgn="auto">
              <a:spcBef>
                <a:spcPts val="0"/>
              </a:spcBef>
              <a:spcAft>
                <a:spcPts val="0"/>
              </a:spcAft>
              <a:defRPr sz="2800" b="1">
                <a:solidFill>
                  <a:schemeClr val="accent1"/>
                </a:solidFill>
                <a:effectLst/>
                <a:latin typeface="Calibri" panose="020F0502020204030204" pitchFamily="34" charset="0"/>
              </a:defRPr>
            </a:lvl1pPr>
            <a:lvl2pPr marL="342900" algn="ctr" defTabSz="685800" eaLnBrk="0" fontAlgn="base" hangingPunct="0">
              <a:spcBef>
                <a:spcPct val="0"/>
              </a:spcBef>
              <a:spcAft>
                <a:spcPct val="0"/>
              </a:spcAft>
              <a:defRPr sz="4400">
                <a:latin typeface="Calibri" pitchFamily="34" charset="0"/>
              </a:defRPr>
            </a:lvl2pPr>
            <a:lvl3pPr marL="685800" algn="ctr" defTabSz="685800" eaLnBrk="0" fontAlgn="base" hangingPunct="0">
              <a:spcBef>
                <a:spcPct val="0"/>
              </a:spcBef>
              <a:spcAft>
                <a:spcPct val="0"/>
              </a:spcAft>
              <a:defRPr sz="4400">
                <a:latin typeface="Calibri" pitchFamily="34" charset="0"/>
              </a:defRPr>
            </a:lvl3pPr>
            <a:lvl4pPr marL="1028700" algn="ctr" defTabSz="685800" eaLnBrk="0" fontAlgn="base" hangingPunct="0">
              <a:spcBef>
                <a:spcPct val="0"/>
              </a:spcBef>
              <a:spcAft>
                <a:spcPct val="0"/>
              </a:spcAft>
              <a:defRPr sz="4400">
                <a:latin typeface="Calibri" pitchFamily="34" charset="0"/>
              </a:defRPr>
            </a:lvl4pPr>
            <a:lvl5pPr marL="1371600" algn="ctr" defTabSz="685800" eaLnBrk="0" fontAlgn="base" hangingPunct="0">
              <a:spcBef>
                <a:spcPct val="0"/>
              </a:spcBef>
              <a:spcAft>
                <a:spcPct val="0"/>
              </a:spcAft>
              <a:defRPr sz="4400">
                <a:latin typeface="Calibri" pitchFamily="34" charset="0"/>
              </a:defRPr>
            </a:lvl5pPr>
            <a:lvl6pPr marL="457200" algn="ctr" defTabSz="685800" fontAlgn="base">
              <a:spcBef>
                <a:spcPct val="0"/>
              </a:spcBef>
              <a:spcAft>
                <a:spcPct val="0"/>
              </a:spcAft>
              <a:defRPr sz="4400">
                <a:latin typeface="Calibri" pitchFamily="34" charset="0"/>
              </a:defRPr>
            </a:lvl6pPr>
            <a:lvl7pPr marL="914400" algn="ctr" defTabSz="685800" fontAlgn="base">
              <a:spcBef>
                <a:spcPct val="0"/>
              </a:spcBef>
              <a:spcAft>
                <a:spcPct val="0"/>
              </a:spcAft>
              <a:defRPr sz="4400">
                <a:latin typeface="Calibri" pitchFamily="34" charset="0"/>
              </a:defRPr>
            </a:lvl7pPr>
            <a:lvl8pPr marL="1371600" algn="ctr" defTabSz="685800" fontAlgn="base">
              <a:spcBef>
                <a:spcPct val="0"/>
              </a:spcBef>
              <a:spcAft>
                <a:spcPct val="0"/>
              </a:spcAft>
              <a:defRPr sz="4400">
                <a:latin typeface="Calibri" pitchFamily="34" charset="0"/>
              </a:defRPr>
            </a:lvl8pPr>
            <a:lvl9pPr marL="1828800" algn="ctr" defTabSz="685800" fontAlgn="base">
              <a:spcBef>
                <a:spcPct val="0"/>
              </a:spcBef>
              <a:spcAft>
                <a:spcPct val="0"/>
              </a:spcAft>
              <a:defRPr sz="4400">
                <a:latin typeface="Calibri" pitchFamily="34" charset="0"/>
              </a:defRPr>
            </a:lvl9pPr>
          </a:lstStyle>
          <a:p>
            <a:pPr algn="ctr"/>
            <a:r>
              <a:rPr lang="en-US" sz="1600" dirty="0">
                <a:solidFill>
                  <a:schemeClr val="tx2"/>
                </a:solidFill>
              </a:rPr>
              <a:t>Overall approach for the Engagement – from transition to steady state to continuous improvement</a:t>
            </a:r>
          </a:p>
        </p:txBody>
      </p:sp>
    </p:spTree>
    <p:extLst>
      <p:ext uri="{BB962C8B-B14F-4D97-AF65-F5344CB8AC3E}">
        <p14:creationId xmlns:p14="http://schemas.microsoft.com/office/powerpoint/2010/main" val="225418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12" y="119198"/>
            <a:ext cx="8385048" cy="329279"/>
          </a:xfrm>
        </p:spPr>
        <p:txBody>
          <a:bodyPr vert="horz" lIns="0" tIns="0" rIns="0" bIns="0" rtlCol="0" anchor="ctr" anchorCtr="0">
            <a:normAutofit/>
          </a:bodyPr>
          <a:lstStyle/>
          <a:p>
            <a:r>
              <a:rPr lang="en-US" sz="1800" b="1" dirty="0">
                <a:latin typeface="Calibri" panose="020F0502020204030204" pitchFamily="34" charset="0"/>
              </a:rPr>
              <a:t>Our Understanding of Scope</a:t>
            </a:r>
          </a:p>
        </p:txBody>
      </p:sp>
      <p:sp>
        <p:nvSpPr>
          <p:cNvPr id="5" name="Slide Number Placeholder 4"/>
          <p:cNvSpPr>
            <a:spLocks noGrp="1"/>
          </p:cNvSpPr>
          <p:nvPr>
            <p:ph type="sldNum" sz="quarter" idx="12"/>
          </p:nvPr>
        </p:nvSpPr>
        <p:spPr/>
        <p:txBody>
          <a:bodyPr/>
          <a:lstStyle/>
          <a:p>
            <a:fld id="{2EFEF571-C9B4-4D92-A7F7-315B894862A8}" type="slidenum">
              <a:rPr lang="en-US" smtClean="0"/>
              <a:pPr/>
              <a:t>13</a:t>
            </a:fld>
            <a:endParaRPr lang="en-US" dirty="0"/>
          </a:p>
        </p:txBody>
      </p:sp>
      <p:sp>
        <p:nvSpPr>
          <p:cNvPr id="52" name="Rounded Rectangle 51"/>
          <p:cNvSpPr/>
          <p:nvPr/>
        </p:nvSpPr>
        <p:spPr bwMode="auto">
          <a:xfrm>
            <a:off x="1125415" y="4149718"/>
            <a:ext cx="8018585" cy="447916"/>
          </a:xfrm>
          <a:prstGeom prst="roundRect">
            <a:avLst>
              <a:gd name="adj" fmla="val 0"/>
            </a:avLst>
          </a:prstGeom>
          <a:solidFill>
            <a:schemeClr val="bg1">
              <a:lumMod val="95000"/>
            </a:schemeClr>
          </a:solidFill>
          <a:ln w="9525" cap="flat" cmpd="sng" algn="ctr">
            <a:noFill/>
            <a:prstDash val="solid"/>
            <a:round/>
            <a:headEnd type="none" w="med" len="med"/>
            <a:tailEnd type="none" w="med" len="med"/>
          </a:ln>
          <a:effectLst/>
        </p:spPr>
        <p:txBody>
          <a:bodyPr lIns="295422" tIns="49237" rIns="49234" bIns="24618" numCol="1" anchor="ctr" anchorCtr="0"/>
          <a:lstStyle/>
          <a:p>
            <a:pPr algn="ctr" defTabSz="369196">
              <a:lnSpc>
                <a:spcPts val="969"/>
              </a:lnSpc>
              <a:buClr>
                <a:srgbClr val="9BBB59">
                  <a:lumMod val="50000"/>
                </a:srgbClr>
              </a:buClr>
              <a:tabLst>
                <a:tab pos="246129" algn="l"/>
              </a:tabLst>
              <a:defRPr/>
            </a:pPr>
            <a:r>
              <a:rPr lang="en-US" sz="923" dirty="0">
                <a:solidFill>
                  <a:schemeClr val="tx2"/>
                </a:solidFill>
                <a:latin typeface="Calibri" panose="020F0502020204030204" pitchFamily="34" charset="0"/>
                <a:cs typeface="Calibri" pitchFamily="34" charset="0"/>
              </a:rPr>
              <a:t>8 AM – 7 PM CET on Monday – Friday (11*5) </a:t>
            </a:r>
          </a:p>
          <a:p>
            <a:pPr algn="ctr" defTabSz="369196">
              <a:lnSpc>
                <a:spcPts val="969"/>
              </a:lnSpc>
              <a:buClr>
                <a:srgbClr val="9BBB59">
                  <a:lumMod val="50000"/>
                </a:srgbClr>
              </a:buClr>
              <a:tabLst>
                <a:tab pos="246129" algn="l"/>
              </a:tabLst>
              <a:defRPr/>
            </a:pPr>
            <a:r>
              <a:rPr lang="en-US" sz="923" dirty="0">
                <a:solidFill>
                  <a:schemeClr val="tx2"/>
                </a:solidFill>
                <a:latin typeface="Calibri" panose="020F0502020204030204" pitchFamily="34" charset="0"/>
                <a:cs typeface="Calibri" pitchFamily="34" charset="0"/>
              </a:rPr>
              <a:t>(Support over weekends/non-business hours during critical defect fixes or major projects)</a:t>
            </a:r>
          </a:p>
        </p:txBody>
      </p:sp>
      <p:sp>
        <p:nvSpPr>
          <p:cNvPr id="53" name="Pentagon 52"/>
          <p:cNvSpPr/>
          <p:nvPr/>
        </p:nvSpPr>
        <p:spPr bwMode="auto">
          <a:xfrm>
            <a:off x="1" y="4158230"/>
            <a:ext cx="1798655" cy="435865"/>
          </a:xfrm>
          <a:prstGeom prst="homePlate">
            <a:avLst>
              <a:gd name="adj" fmla="val 34954"/>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8467" tIns="0" rIns="274320" bIns="0" numCol="1" anchor="ctr" anchorCtr="0"/>
          <a:lstStyle/>
          <a:p>
            <a:pPr algn="r" defTabSz="328094" fontAlgn="base">
              <a:spcBef>
                <a:spcPct val="0"/>
              </a:spcBef>
              <a:spcAft>
                <a:spcPct val="0"/>
              </a:spcAft>
              <a:defRPr/>
            </a:pPr>
            <a:r>
              <a:rPr lang="en-US" sz="1148" b="1" dirty="0">
                <a:solidFill>
                  <a:prstClr val="white"/>
                </a:solidFill>
                <a:latin typeface="Calibri" pitchFamily="34" charset="0"/>
                <a:cs typeface="Calibri" panose="020F0502020204030204" pitchFamily="34" charset="0"/>
              </a:rPr>
              <a:t>Coverage Expected</a:t>
            </a:r>
          </a:p>
        </p:txBody>
      </p:sp>
      <p:cxnSp>
        <p:nvCxnSpPr>
          <p:cNvPr id="54" name="Straight Connector 53"/>
          <p:cNvCxnSpPr/>
          <p:nvPr/>
        </p:nvCxnSpPr>
        <p:spPr bwMode="auto">
          <a:xfrm flipH="1" flipV="1">
            <a:off x="2953026" y="2769784"/>
            <a:ext cx="1106260" cy="881445"/>
          </a:xfrm>
          <a:prstGeom prst="line">
            <a:avLst/>
          </a:prstGeom>
          <a:solidFill>
            <a:schemeClr val="accent1"/>
          </a:solidFill>
          <a:ln w="9525" cap="rnd" cmpd="sng" algn="ctr">
            <a:solidFill>
              <a:schemeClr val="bg1">
                <a:lumMod val="75000"/>
              </a:schemeClr>
            </a:solidFill>
            <a:prstDash val="solid"/>
            <a:round/>
            <a:headEnd type="none" w="med" len="med"/>
            <a:tailEnd type="none" w="med" len="med"/>
          </a:ln>
          <a:effectLst/>
        </p:spPr>
      </p:cxnSp>
      <p:cxnSp>
        <p:nvCxnSpPr>
          <p:cNvPr id="55" name="Straight Connector 54"/>
          <p:cNvCxnSpPr/>
          <p:nvPr/>
        </p:nvCxnSpPr>
        <p:spPr bwMode="auto">
          <a:xfrm>
            <a:off x="4504355" y="2144778"/>
            <a:ext cx="31175" cy="1301155"/>
          </a:xfrm>
          <a:prstGeom prst="line">
            <a:avLst/>
          </a:prstGeom>
          <a:solidFill>
            <a:schemeClr val="accent1"/>
          </a:solidFill>
          <a:ln w="9525" cap="rnd" cmpd="sng" algn="ctr">
            <a:solidFill>
              <a:schemeClr val="bg1">
                <a:lumMod val="75000"/>
              </a:schemeClr>
            </a:solidFill>
            <a:prstDash val="solid"/>
            <a:round/>
            <a:headEnd type="none" w="med" len="med"/>
            <a:tailEnd type="none" w="med" len="med"/>
          </a:ln>
          <a:effectLst/>
        </p:spPr>
      </p:cxnSp>
      <p:cxnSp>
        <p:nvCxnSpPr>
          <p:cNvPr id="56" name="Straight Connector 55"/>
          <p:cNvCxnSpPr/>
          <p:nvPr/>
        </p:nvCxnSpPr>
        <p:spPr bwMode="auto">
          <a:xfrm flipV="1">
            <a:off x="5075344" y="2927118"/>
            <a:ext cx="877328" cy="853669"/>
          </a:xfrm>
          <a:prstGeom prst="line">
            <a:avLst/>
          </a:prstGeom>
          <a:solidFill>
            <a:schemeClr val="accent1"/>
          </a:solidFill>
          <a:ln w="9525" cap="rnd" cmpd="sng" algn="ctr">
            <a:solidFill>
              <a:schemeClr val="bg1">
                <a:lumMod val="75000"/>
              </a:schemeClr>
            </a:solidFill>
            <a:prstDash val="solid"/>
            <a:round/>
            <a:headEnd type="none" w="med" len="med"/>
            <a:tailEnd type="none" w="med" len="med"/>
          </a:ln>
          <a:effectLst/>
        </p:spPr>
      </p:cxnSp>
      <p:sp>
        <p:nvSpPr>
          <p:cNvPr id="57" name="Freeform 6"/>
          <p:cNvSpPr>
            <a:spLocks/>
          </p:cNvSpPr>
          <p:nvPr/>
        </p:nvSpPr>
        <p:spPr bwMode="auto">
          <a:xfrm>
            <a:off x="2347973" y="2086526"/>
            <a:ext cx="4445188" cy="1928486"/>
          </a:xfrm>
          <a:custGeom>
            <a:avLst/>
            <a:gdLst>
              <a:gd name="T0" fmla="*/ 9165 w 18331"/>
              <a:gd name="T1" fmla="*/ 0 h 9226"/>
              <a:gd name="T2" fmla="*/ 18331 w 18331"/>
              <a:gd name="T3" fmla="*/ 9165 h 9226"/>
              <a:gd name="T4" fmla="*/ 18330 w 18331"/>
              <a:gd name="T5" fmla="*/ 9226 h 9226"/>
              <a:gd name="T6" fmla="*/ 17400 w 18331"/>
              <a:gd name="T7" fmla="*/ 9226 h 9226"/>
              <a:gd name="T8" fmla="*/ 17401 w 18331"/>
              <a:gd name="T9" fmla="*/ 9165 h 9226"/>
              <a:gd name="T10" fmla="*/ 9165 w 18331"/>
              <a:gd name="T11" fmla="*/ 930 h 9226"/>
              <a:gd name="T12" fmla="*/ 930 w 18331"/>
              <a:gd name="T13" fmla="*/ 9165 h 9226"/>
              <a:gd name="T14" fmla="*/ 931 w 18331"/>
              <a:gd name="T15" fmla="*/ 9226 h 9226"/>
              <a:gd name="T16" fmla="*/ 1 w 18331"/>
              <a:gd name="T17" fmla="*/ 9226 h 9226"/>
              <a:gd name="T18" fmla="*/ 0 w 18331"/>
              <a:gd name="T19" fmla="*/ 9165 h 9226"/>
              <a:gd name="T20" fmla="*/ 9165 w 18331"/>
              <a:gd name="T21" fmla="*/ 0 h 9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31" h="9226">
                <a:moveTo>
                  <a:pt x="9165" y="0"/>
                </a:moveTo>
                <a:cubicBezTo>
                  <a:pt x="14227" y="0"/>
                  <a:pt x="18331" y="4104"/>
                  <a:pt x="18331" y="9165"/>
                </a:cubicBezTo>
                <a:cubicBezTo>
                  <a:pt x="18331" y="9186"/>
                  <a:pt x="18330" y="9205"/>
                  <a:pt x="18330" y="9226"/>
                </a:cubicBezTo>
                <a:lnTo>
                  <a:pt x="17400" y="9226"/>
                </a:lnTo>
                <a:cubicBezTo>
                  <a:pt x="17400" y="9205"/>
                  <a:pt x="17401" y="9186"/>
                  <a:pt x="17401" y="9165"/>
                </a:cubicBezTo>
                <a:cubicBezTo>
                  <a:pt x="17401" y="4617"/>
                  <a:pt x="13714" y="930"/>
                  <a:pt x="9165" y="930"/>
                </a:cubicBezTo>
                <a:cubicBezTo>
                  <a:pt x="4617" y="930"/>
                  <a:pt x="930" y="4617"/>
                  <a:pt x="930" y="9165"/>
                </a:cubicBezTo>
                <a:cubicBezTo>
                  <a:pt x="930" y="9186"/>
                  <a:pt x="931" y="9205"/>
                  <a:pt x="931" y="9226"/>
                </a:cubicBezTo>
                <a:lnTo>
                  <a:pt x="1" y="9226"/>
                </a:lnTo>
                <a:cubicBezTo>
                  <a:pt x="1" y="9205"/>
                  <a:pt x="0" y="9186"/>
                  <a:pt x="0" y="9165"/>
                </a:cubicBezTo>
                <a:cubicBezTo>
                  <a:pt x="0" y="4104"/>
                  <a:pt x="4104" y="0"/>
                  <a:pt x="9165" y="0"/>
                </a:cubicBezTo>
                <a:close/>
              </a:path>
            </a:pathLst>
          </a:custGeom>
          <a:solidFill>
            <a:schemeClr val="accent1"/>
          </a:solidFill>
          <a:ln>
            <a:solidFill>
              <a:schemeClr val="accent1"/>
            </a:solidFill>
          </a:ln>
        </p:spPr>
        <p:txBody>
          <a:bodyPr vert="horz" wrap="square" lIns="65586" tIns="32791" rIns="65586" bIns="32791" numCol="1" anchor="t" anchorCtr="0" compatLnSpc="1">
            <a:prstTxWarp prst="textNoShape">
              <a:avLst/>
            </a:prstTxWarp>
          </a:bodyPr>
          <a:lstStyle/>
          <a:p>
            <a:pPr defTabSz="328094" fontAlgn="base">
              <a:spcBef>
                <a:spcPct val="0"/>
              </a:spcBef>
              <a:spcAft>
                <a:spcPct val="0"/>
              </a:spcAft>
              <a:defRPr/>
            </a:pPr>
            <a:endParaRPr lang="en-US" sz="3446" kern="0" dirty="0">
              <a:solidFill>
                <a:prstClr val="black"/>
              </a:solidFill>
              <a:latin typeface="Calibri" pitchFamily="34" charset="0"/>
              <a:cs typeface="Calibri" panose="020F0502020204030204" pitchFamily="34" charset="0"/>
            </a:endParaRPr>
          </a:p>
        </p:txBody>
      </p:sp>
      <p:sp>
        <p:nvSpPr>
          <p:cNvPr id="58" name="Freeform 6"/>
          <p:cNvSpPr>
            <a:spLocks/>
          </p:cNvSpPr>
          <p:nvPr/>
        </p:nvSpPr>
        <p:spPr bwMode="auto">
          <a:xfrm>
            <a:off x="2420193" y="2171300"/>
            <a:ext cx="4283218" cy="1858216"/>
          </a:xfrm>
          <a:custGeom>
            <a:avLst/>
            <a:gdLst>
              <a:gd name="T0" fmla="*/ 9165 w 18331"/>
              <a:gd name="T1" fmla="*/ 0 h 9226"/>
              <a:gd name="T2" fmla="*/ 18331 w 18331"/>
              <a:gd name="T3" fmla="*/ 9165 h 9226"/>
              <a:gd name="T4" fmla="*/ 18330 w 18331"/>
              <a:gd name="T5" fmla="*/ 9226 h 9226"/>
              <a:gd name="T6" fmla="*/ 17400 w 18331"/>
              <a:gd name="T7" fmla="*/ 9226 h 9226"/>
              <a:gd name="T8" fmla="*/ 17401 w 18331"/>
              <a:gd name="T9" fmla="*/ 9165 h 9226"/>
              <a:gd name="T10" fmla="*/ 9165 w 18331"/>
              <a:gd name="T11" fmla="*/ 930 h 9226"/>
              <a:gd name="T12" fmla="*/ 930 w 18331"/>
              <a:gd name="T13" fmla="*/ 9165 h 9226"/>
              <a:gd name="T14" fmla="*/ 931 w 18331"/>
              <a:gd name="T15" fmla="*/ 9226 h 9226"/>
              <a:gd name="T16" fmla="*/ 1 w 18331"/>
              <a:gd name="T17" fmla="*/ 9226 h 9226"/>
              <a:gd name="T18" fmla="*/ 0 w 18331"/>
              <a:gd name="T19" fmla="*/ 9165 h 9226"/>
              <a:gd name="T20" fmla="*/ 9165 w 18331"/>
              <a:gd name="T21" fmla="*/ 0 h 9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31" h="9226">
                <a:moveTo>
                  <a:pt x="9165" y="0"/>
                </a:moveTo>
                <a:cubicBezTo>
                  <a:pt x="14227" y="0"/>
                  <a:pt x="18331" y="4104"/>
                  <a:pt x="18331" y="9165"/>
                </a:cubicBezTo>
                <a:cubicBezTo>
                  <a:pt x="18331" y="9186"/>
                  <a:pt x="18330" y="9205"/>
                  <a:pt x="18330" y="9226"/>
                </a:cubicBezTo>
                <a:lnTo>
                  <a:pt x="17400" y="9226"/>
                </a:lnTo>
                <a:cubicBezTo>
                  <a:pt x="17400" y="9205"/>
                  <a:pt x="17401" y="9186"/>
                  <a:pt x="17401" y="9165"/>
                </a:cubicBezTo>
                <a:cubicBezTo>
                  <a:pt x="17401" y="4617"/>
                  <a:pt x="13714" y="930"/>
                  <a:pt x="9165" y="930"/>
                </a:cubicBezTo>
                <a:cubicBezTo>
                  <a:pt x="4617" y="930"/>
                  <a:pt x="930" y="4617"/>
                  <a:pt x="930" y="9165"/>
                </a:cubicBezTo>
                <a:cubicBezTo>
                  <a:pt x="930" y="9186"/>
                  <a:pt x="931" y="9205"/>
                  <a:pt x="931" y="9226"/>
                </a:cubicBezTo>
                <a:lnTo>
                  <a:pt x="1" y="9226"/>
                </a:lnTo>
                <a:cubicBezTo>
                  <a:pt x="1" y="9205"/>
                  <a:pt x="0" y="9186"/>
                  <a:pt x="0" y="9165"/>
                </a:cubicBezTo>
                <a:cubicBezTo>
                  <a:pt x="0" y="4104"/>
                  <a:pt x="4104" y="0"/>
                  <a:pt x="9165" y="0"/>
                </a:cubicBezTo>
                <a:close/>
              </a:path>
            </a:pathLst>
          </a:custGeom>
          <a:solidFill>
            <a:schemeClr val="accent1"/>
          </a:solidFill>
          <a:ln>
            <a:noFill/>
          </a:ln>
        </p:spPr>
        <p:txBody>
          <a:bodyPr vert="horz" wrap="square" lIns="65586" tIns="32791" rIns="65586" bIns="32791" numCol="1" anchor="t" anchorCtr="0" compatLnSpc="1">
            <a:prstTxWarp prst="textNoShape">
              <a:avLst/>
            </a:prstTxWarp>
          </a:bodyPr>
          <a:lstStyle/>
          <a:p>
            <a:pPr defTabSz="328094" fontAlgn="base">
              <a:spcBef>
                <a:spcPct val="0"/>
              </a:spcBef>
              <a:spcAft>
                <a:spcPct val="0"/>
              </a:spcAft>
              <a:defRPr/>
            </a:pPr>
            <a:endParaRPr lang="en-US" sz="3446" kern="0" dirty="0">
              <a:solidFill>
                <a:prstClr val="black"/>
              </a:solidFill>
              <a:latin typeface="Calibri" pitchFamily="34" charset="0"/>
              <a:cs typeface="Calibri" panose="020F0502020204030204" pitchFamily="34" charset="0"/>
            </a:endParaRPr>
          </a:p>
        </p:txBody>
      </p:sp>
      <p:sp>
        <p:nvSpPr>
          <p:cNvPr id="59" name="Freeform 19"/>
          <p:cNvSpPr>
            <a:spLocks/>
          </p:cNvSpPr>
          <p:nvPr/>
        </p:nvSpPr>
        <p:spPr bwMode="auto">
          <a:xfrm>
            <a:off x="3856800" y="3445933"/>
            <a:ext cx="1348705" cy="572458"/>
          </a:xfrm>
          <a:custGeom>
            <a:avLst/>
            <a:gdLst>
              <a:gd name="T0" fmla="*/ 2310 w 4620"/>
              <a:gd name="T1" fmla="*/ 0 h 2258"/>
              <a:gd name="T2" fmla="*/ 4620 w 4620"/>
              <a:gd name="T3" fmla="*/ 2258 h 2258"/>
              <a:gd name="T4" fmla="*/ 0 w 4620"/>
              <a:gd name="T5" fmla="*/ 2258 h 2258"/>
              <a:gd name="T6" fmla="*/ 2310 w 4620"/>
              <a:gd name="T7" fmla="*/ 0 h 2258"/>
            </a:gdLst>
            <a:ahLst/>
            <a:cxnLst>
              <a:cxn ang="0">
                <a:pos x="T0" y="T1"/>
              </a:cxn>
              <a:cxn ang="0">
                <a:pos x="T2" y="T3"/>
              </a:cxn>
              <a:cxn ang="0">
                <a:pos x="T4" y="T5"/>
              </a:cxn>
              <a:cxn ang="0">
                <a:pos x="T6" y="T7"/>
              </a:cxn>
            </a:cxnLst>
            <a:rect l="0" t="0" r="r" b="b"/>
            <a:pathLst>
              <a:path w="4620" h="2258">
                <a:moveTo>
                  <a:pt x="2310" y="0"/>
                </a:moveTo>
                <a:cubicBezTo>
                  <a:pt x="3569" y="0"/>
                  <a:pt x="4592" y="1006"/>
                  <a:pt x="4620" y="2258"/>
                </a:cubicBezTo>
                <a:lnTo>
                  <a:pt x="0" y="2258"/>
                </a:lnTo>
                <a:cubicBezTo>
                  <a:pt x="28" y="1006"/>
                  <a:pt x="1052" y="0"/>
                  <a:pt x="2310" y="0"/>
                </a:cubicBezTo>
                <a:close/>
              </a:path>
            </a:pathLst>
          </a:custGeom>
          <a:solidFill>
            <a:schemeClr val="tx2">
              <a:lumMod val="65000"/>
              <a:lumOff val="35000"/>
            </a:schemeClr>
          </a:solidFill>
          <a:ln>
            <a:noFill/>
          </a:ln>
          <a:extLst/>
        </p:spPr>
        <p:txBody>
          <a:bodyPr vert="horz" wrap="square" lIns="65586" tIns="32791" rIns="65586" bIns="32791" numCol="1" anchor="t" anchorCtr="0" compatLnSpc="1">
            <a:prstTxWarp prst="textNoShape">
              <a:avLst/>
            </a:prstTxWarp>
          </a:bodyPr>
          <a:lstStyle/>
          <a:p>
            <a:pPr defTabSz="328094" fontAlgn="base">
              <a:spcBef>
                <a:spcPct val="0"/>
              </a:spcBef>
              <a:spcAft>
                <a:spcPct val="0"/>
              </a:spcAft>
              <a:defRPr/>
            </a:pPr>
            <a:endParaRPr lang="en-US" sz="2010" kern="0" dirty="0">
              <a:solidFill>
                <a:prstClr val="black"/>
              </a:solidFill>
              <a:latin typeface="Calibri" pitchFamily="34" charset="0"/>
              <a:cs typeface="Calibri" panose="020F0502020204030204" pitchFamily="34" charset="0"/>
            </a:endParaRPr>
          </a:p>
        </p:txBody>
      </p:sp>
      <p:sp>
        <p:nvSpPr>
          <p:cNvPr id="60" name="TextBox 45"/>
          <p:cNvSpPr txBox="1">
            <a:spLocks noChangeArrowheads="1"/>
          </p:cNvSpPr>
          <p:nvPr/>
        </p:nvSpPr>
        <p:spPr bwMode="auto">
          <a:xfrm>
            <a:off x="4051414" y="3602343"/>
            <a:ext cx="984257" cy="3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165" tIns="24082" rIns="48165" bIns="24082">
            <a:spAutoFit/>
          </a:bodyPr>
          <a:lstStyle>
            <a:lvl1pPr eaLnBrk="0" hangingPunct="0">
              <a:defRPr>
                <a:solidFill>
                  <a:schemeClr val="tx1"/>
                </a:solidFill>
                <a:latin typeface="Calibri" pitchFamily="-112" charset="0"/>
                <a:ea typeface="ＭＳ Ｐゴシック" pitchFamily="-112" charset="-128"/>
              </a:defRPr>
            </a:lvl1pPr>
            <a:lvl2pPr marL="742950" indent="-285750" eaLnBrk="0" hangingPunct="0">
              <a:defRPr>
                <a:solidFill>
                  <a:schemeClr val="tx1"/>
                </a:solidFill>
                <a:latin typeface="Calibri" pitchFamily="-112" charset="0"/>
                <a:ea typeface="ＭＳ Ｐゴシック" pitchFamily="-112" charset="-128"/>
              </a:defRPr>
            </a:lvl2pPr>
            <a:lvl3pPr marL="1143000" indent="-228600" eaLnBrk="0" hangingPunct="0">
              <a:defRPr>
                <a:solidFill>
                  <a:schemeClr val="tx1"/>
                </a:solidFill>
                <a:latin typeface="Calibri" pitchFamily="-112" charset="0"/>
                <a:ea typeface="ＭＳ Ｐゴシック" pitchFamily="-112" charset="-128"/>
              </a:defRPr>
            </a:lvl3pPr>
            <a:lvl4pPr marL="1600200" indent="-228600" eaLnBrk="0" hangingPunct="0">
              <a:defRPr>
                <a:solidFill>
                  <a:schemeClr val="tx1"/>
                </a:solidFill>
                <a:latin typeface="Calibri" pitchFamily="-112" charset="0"/>
                <a:ea typeface="ＭＳ Ｐゴシック" pitchFamily="-112" charset="-128"/>
              </a:defRPr>
            </a:lvl4pPr>
            <a:lvl5pPr marL="2057400" indent="-228600" eaLnBrk="0" hangingPunct="0">
              <a:defRPr>
                <a:solidFill>
                  <a:schemeClr val="tx1"/>
                </a:solidFill>
                <a:latin typeface="Calibri" pitchFamily="-112"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9pPr>
          </a:lstStyle>
          <a:p>
            <a:pPr algn="ctr" defTabSz="328094" eaLnBrk="1" hangingPunct="1">
              <a:defRPr/>
            </a:pPr>
            <a:r>
              <a:rPr lang="en-US" sz="1050" b="1" kern="0" dirty="0">
                <a:solidFill>
                  <a:prstClr val="white"/>
                </a:solidFill>
                <a:latin typeface="Calibri" panose="020F0502020204030204" pitchFamily="34" charset="0"/>
              </a:rPr>
              <a:t>TGF Application Portfolio</a:t>
            </a:r>
            <a:endParaRPr lang="en-US" sz="675" b="1" kern="0" dirty="0">
              <a:solidFill>
                <a:prstClr val="white"/>
              </a:solidFill>
              <a:latin typeface="Calibri" panose="020F0502020204030204" pitchFamily="34" charset="0"/>
            </a:endParaRPr>
          </a:p>
        </p:txBody>
      </p:sp>
      <p:sp>
        <p:nvSpPr>
          <p:cNvPr id="61" name="TextBox 45"/>
          <p:cNvSpPr txBox="1">
            <a:spLocks noChangeArrowheads="1"/>
          </p:cNvSpPr>
          <p:nvPr/>
        </p:nvSpPr>
        <p:spPr bwMode="auto">
          <a:xfrm rot="20071701">
            <a:off x="3160937" y="2421526"/>
            <a:ext cx="1113707" cy="223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wrap="square" lIns="48165" tIns="24082" rIns="48165" bIns="24082" numCol="1">
            <a:prstTxWarp prst="textArchUp">
              <a:avLst>
                <a:gd name="adj" fmla="val 10848515"/>
              </a:avLst>
            </a:prstTxWarp>
            <a:spAutoFit/>
          </a:bodyPr>
          <a:lstStyle>
            <a:lvl1pPr eaLnBrk="0" hangingPunct="0">
              <a:defRPr>
                <a:solidFill>
                  <a:schemeClr val="tx1"/>
                </a:solidFill>
                <a:latin typeface="Calibri" pitchFamily="-112" charset="0"/>
                <a:ea typeface="ＭＳ Ｐゴシック" pitchFamily="-112" charset="-128"/>
              </a:defRPr>
            </a:lvl1pPr>
            <a:lvl2pPr marL="742950" indent="-285750" eaLnBrk="0" hangingPunct="0">
              <a:defRPr>
                <a:solidFill>
                  <a:schemeClr val="tx1"/>
                </a:solidFill>
                <a:latin typeface="Calibri" pitchFamily="-112" charset="0"/>
                <a:ea typeface="ＭＳ Ｐゴシック" pitchFamily="-112" charset="-128"/>
              </a:defRPr>
            </a:lvl2pPr>
            <a:lvl3pPr marL="1143000" indent="-228600" eaLnBrk="0" hangingPunct="0">
              <a:defRPr>
                <a:solidFill>
                  <a:schemeClr val="tx1"/>
                </a:solidFill>
                <a:latin typeface="Calibri" pitchFamily="-112" charset="0"/>
                <a:ea typeface="ＭＳ Ｐゴシック" pitchFamily="-112" charset="-128"/>
              </a:defRPr>
            </a:lvl3pPr>
            <a:lvl4pPr marL="1600200" indent="-228600" eaLnBrk="0" hangingPunct="0">
              <a:defRPr>
                <a:solidFill>
                  <a:schemeClr val="tx1"/>
                </a:solidFill>
                <a:latin typeface="Calibri" pitchFamily="-112" charset="0"/>
                <a:ea typeface="ＭＳ Ｐゴシック" pitchFamily="-112" charset="-128"/>
              </a:defRPr>
            </a:lvl4pPr>
            <a:lvl5pPr marL="2057400" indent="-228600" eaLnBrk="0" hangingPunct="0">
              <a:defRPr>
                <a:solidFill>
                  <a:schemeClr val="tx1"/>
                </a:solidFill>
                <a:latin typeface="Calibri" pitchFamily="-112"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9pPr>
          </a:lstStyle>
          <a:p>
            <a:pPr algn="ctr" defTabSz="328094" eaLnBrk="1" fontAlgn="base" hangingPunct="1">
              <a:lnSpc>
                <a:spcPts val="754"/>
              </a:lnSpc>
              <a:spcBef>
                <a:spcPct val="0"/>
              </a:spcBef>
              <a:spcAft>
                <a:spcPct val="0"/>
              </a:spcAft>
              <a:defRPr/>
            </a:pPr>
            <a:r>
              <a:rPr lang="en-US" sz="1005" b="1" kern="0" dirty="0">
                <a:solidFill>
                  <a:prstClr val="white"/>
                </a:solidFill>
                <a:latin typeface="Calibri" panose="020F0502020204030204" pitchFamily="34" charset="0"/>
                <a:cs typeface="Calibri" panose="020F0502020204030204" pitchFamily="34" charset="0"/>
              </a:rPr>
              <a:t>TECHNOLOGY</a:t>
            </a:r>
          </a:p>
        </p:txBody>
      </p:sp>
      <p:sp>
        <p:nvSpPr>
          <p:cNvPr id="62" name="TextBox 45"/>
          <p:cNvSpPr txBox="1">
            <a:spLocks noChangeArrowheads="1"/>
          </p:cNvSpPr>
          <p:nvPr/>
        </p:nvSpPr>
        <p:spPr bwMode="auto">
          <a:xfrm rot="4264968">
            <a:off x="5914321" y="3436937"/>
            <a:ext cx="958398" cy="24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wrap="square" lIns="48165" tIns="24082" rIns="48165" bIns="24082" numCol="1">
            <a:prstTxWarp prst="textArchUp">
              <a:avLst>
                <a:gd name="adj" fmla="val 10772446"/>
              </a:avLst>
            </a:prstTxWarp>
            <a:spAutoFit/>
          </a:bodyPr>
          <a:lstStyle>
            <a:lvl1pPr eaLnBrk="0" hangingPunct="0">
              <a:defRPr>
                <a:solidFill>
                  <a:schemeClr val="tx1"/>
                </a:solidFill>
                <a:latin typeface="Calibri" pitchFamily="-112" charset="0"/>
                <a:ea typeface="ＭＳ Ｐゴシック" pitchFamily="-112" charset="-128"/>
              </a:defRPr>
            </a:lvl1pPr>
            <a:lvl2pPr marL="742950" indent="-285750" eaLnBrk="0" hangingPunct="0">
              <a:defRPr>
                <a:solidFill>
                  <a:schemeClr val="tx1"/>
                </a:solidFill>
                <a:latin typeface="Calibri" pitchFamily="-112" charset="0"/>
                <a:ea typeface="ＭＳ Ｐゴシック" pitchFamily="-112" charset="-128"/>
              </a:defRPr>
            </a:lvl2pPr>
            <a:lvl3pPr marL="1143000" indent="-228600" eaLnBrk="0" hangingPunct="0">
              <a:defRPr>
                <a:solidFill>
                  <a:schemeClr val="tx1"/>
                </a:solidFill>
                <a:latin typeface="Calibri" pitchFamily="-112" charset="0"/>
                <a:ea typeface="ＭＳ Ｐゴシック" pitchFamily="-112" charset="-128"/>
              </a:defRPr>
            </a:lvl3pPr>
            <a:lvl4pPr marL="1600200" indent="-228600" eaLnBrk="0" hangingPunct="0">
              <a:defRPr>
                <a:solidFill>
                  <a:schemeClr val="tx1"/>
                </a:solidFill>
                <a:latin typeface="Calibri" pitchFamily="-112" charset="0"/>
                <a:ea typeface="ＭＳ Ｐゴシック" pitchFamily="-112" charset="-128"/>
              </a:defRPr>
            </a:lvl4pPr>
            <a:lvl5pPr marL="2057400" indent="-228600" eaLnBrk="0" hangingPunct="0">
              <a:defRPr>
                <a:solidFill>
                  <a:schemeClr val="tx1"/>
                </a:solidFill>
                <a:latin typeface="Calibri" pitchFamily="-112"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9pPr>
          </a:lstStyle>
          <a:p>
            <a:pPr algn="ctr" defTabSz="328094" eaLnBrk="1" fontAlgn="base" hangingPunct="1">
              <a:spcBef>
                <a:spcPct val="0"/>
              </a:spcBef>
              <a:spcAft>
                <a:spcPct val="0"/>
              </a:spcAft>
              <a:defRPr/>
            </a:pPr>
            <a:r>
              <a:rPr lang="en-US" sz="1005" b="1" kern="0" dirty="0">
                <a:solidFill>
                  <a:prstClr val="white"/>
                </a:solidFill>
                <a:latin typeface="Calibri" panose="020F0502020204030204" pitchFamily="34" charset="0"/>
                <a:cs typeface="Calibri" panose="020F0502020204030204" pitchFamily="34" charset="0"/>
              </a:rPr>
              <a:t>ESTATE SIZE</a:t>
            </a:r>
          </a:p>
        </p:txBody>
      </p:sp>
      <p:sp>
        <p:nvSpPr>
          <p:cNvPr id="63" name="TextBox 62"/>
          <p:cNvSpPr txBox="1">
            <a:spLocks noChangeArrowheads="1"/>
          </p:cNvSpPr>
          <p:nvPr/>
        </p:nvSpPr>
        <p:spPr bwMode="auto">
          <a:xfrm rot="1058408">
            <a:off x="4755142" y="2370146"/>
            <a:ext cx="1038373" cy="22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wrap="square" lIns="48165" tIns="24082" rIns="48165" bIns="24082" numCol="1">
            <a:prstTxWarp prst="textArchUp">
              <a:avLst/>
            </a:prstTxWarp>
            <a:spAutoFit/>
          </a:bodyPr>
          <a:lstStyle>
            <a:lvl1pPr eaLnBrk="0" hangingPunct="0">
              <a:defRPr>
                <a:solidFill>
                  <a:schemeClr val="tx1"/>
                </a:solidFill>
                <a:latin typeface="Calibri" pitchFamily="-112" charset="0"/>
                <a:ea typeface="ＭＳ Ｐゴシック" pitchFamily="-112" charset="-128"/>
              </a:defRPr>
            </a:lvl1pPr>
            <a:lvl2pPr marL="742950" indent="-285750" eaLnBrk="0" hangingPunct="0">
              <a:defRPr>
                <a:solidFill>
                  <a:schemeClr val="tx1"/>
                </a:solidFill>
                <a:latin typeface="Calibri" pitchFamily="-112" charset="0"/>
                <a:ea typeface="ＭＳ Ｐゴシック" pitchFamily="-112" charset="-128"/>
              </a:defRPr>
            </a:lvl2pPr>
            <a:lvl3pPr marL="1143000" indent="-228600" eaLnBrk="0" hangingPunct="0">
              <a:defRPr>
                <a:solidFill>
                  <a:schemeClr val="tx1"/>
                </a:solidFill>
                <a:latin typeface="Calibri" pitchFamily="-112" charset="0"/>
                <a:ea typeface="ＭＳ Ｐゴシック" pitchFamily="-112" charset="-128"/>
              </a:defRPr>
            </a:lvl3pPr>
            <a:lvl4pPr marL="1600200" indent="-228600" eaLnBrk="0" hangingPunct="0">
              <a:defRPr>
                <a:solidFill>
                  <a:schemeClr val="tx1"/>
                </a:solidFill>
                <a:latin typeface="Calibri" pitchFamily="-112" charset="0"/>
                <a:ea typeface="ＭＳ Ｐゴシック" pitchFamily="-112" charset="-128"/>
              </a:defRPr>
            </a:lvl4pPr>
            <a:lvl5pPr marL="2057400" indent="-228600" eaLnBrk="0" hangingPunct="0">
              <a:defRPr>
                <a:solidFill>
                  <a:schemeClr val="tx1"/>
                </a:solidFill>
                <a:latin typeface="Calibri" pitchFamily="-112"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9pPr>
          </a:lstStyle>
          <a:p>
            <a:pPr algn="ctr" defTabSz="328094" eaLnBrk="1" fontAlgn="base" hangingPunct="1">
              <a:spcBef>
                <a:spcPct val="0"/>
              </a:spcBef>
              <a:spcAft>
                <a:spcPct val="0"/>
              </a:spcAft>
              <a:defRPr/>
            </a:pPr>
            <a:r>
              <a:rPr lang="en-US" sz="1005" b="1" kern="0" dirty="0">
                <a:solidFill>
                  <a:prstClr val="white"/>
                </a:solidFill>
                <a:latin typeface="Calibri" panose="020F0502020204030204" pitchFamily="34" charset="0"/>
                <a:cs typeface="Calibri" panose="020F0502020204030204" pitchFamily="34" charset="0"/>
              </a:rPr>
              <a:t>SCOPE OF SERVICES</a:t>
            </a:r>
            <a:endParaRPr lang="en-US" sz="718" b="1" kern="0" dirty="0">
              <a:solidFill>
                <a:prstClr val="white"/>
              </a:solidFill>
              <a:latin typeface="Calibri" panose="020F0502020204030204" pitchFamily="34" charset="0"/>
              <a:cs typeface="Calibri" panose="020F0502020204030204" pitchFamily="34" charset="0"/>
            </a:endParaRPr>
          </a:p>
        </p:txBody>
      </p:sp>
      <p:pic>
        <p:nvPicPr>
          <p:cNvPr id="64" name="Picture 63"/>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629886" y="2710498"/>
            <a:ext cx="375598" cy="361078"/>
          </a:xfrm>
          <a:prstGeom prst="rect">
            <a:avLst/>
          </a:prstGeom>
        </p:spPr>
      </p:pic>
      <p:pic>
        <p:nvPicPr>
          <p:cNvPr id="65" name="Picture 64"/>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972094" y="3438434"/>
            <a:ext cx="504108" cy="429450"/>
          </a:xfrm>
          <a:prstGeom prst="rect">
            <a:avLst/>
          </a:prstGeom>
        </p:spPr>
      </p:pic>
      <p:pic>
        <p:nvPicPr>
          <p:cNvPr id="66" name="Picture 65"/>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84079" y="3452217"/>
            <a:ext cx="418876" cy="465651"/>
          </a:xfrm>
          <a:prstGeom prst="rect">
            <a:avLst/>
          </a:prstGeom>
        </p:spPr>
      </p:pic>
      <p:sp>
        <p:nvSpPr>
          <p:cNvPr id="67" name="Freeform 6"/>
          <p:cNvSpPr>
            <a:spLocks/>
          </p:cNvSpPr>
          <p:nvPr/>
        </p:nvSpPr>
        <p:spPr bwMode="auto">
          <a:xfrm>
            <a:off x="2045296" y="1827470"/>
            <a:ext cx="5058258" cy="2186316"/>
          </a:xfrm>
          <a:custGeom>
            <a:avLst/>
            <a:gdLst>
              <a:gd name="T0" fmla="*/ 9165 w 18331"/>
              <a:gd name="T1" fmla="*/ 0 h 9226"/>
              <a:gd name="T2" fmla="*/ 18331 w 18331"/>
              <a:gd name="T3" fmla="*/ 9165 h 9226"/>
              <a:gd name="T4" fmla="*/ 18330 w 18331"/>
              <a:gd name="T5" fmla="*/ 9226 h 9226"/>
              <a:gd name="T6" fmla="*/ 17400 w 18331"/>
              <a:gd name="T7" fmla="*/ 9226 h 9226"/>
              <a:gd name="T8" fmla="*/ 17401 w 18331"/>
              <a:gd name="T9" fmla="*/ 9165 h 9226"/>
              <a:gd name="T10" fmla="*/ 9165 w 18331"/>
              <a:gd name="T11" fmla="*/ 930 h 9226"/>
              <a:gd name="T12" fmla="*/ 930 w 18331"/>
              <a:gd name="T13" fmla="*/ 9165 h 9226"/>
              <a:gd name="T14" fmla="*/ 931 w 18331"/>
              <a:gd name="T15" fmla="*/ 9226 h 9226"/>
              <a:gd name="T16" fmla="*/ 1 w 18331"/>
              <a:gd name="T17" fmla="*/ 9226 h 9226"/>
              <a:gd name="T18" fmla="*/ 0 w 18331"/>
              <a:gd name="T19" fmla="*/ 9165 h 9226"/>
              <a:gd name="T20" fmla="*/ 9165 w 18331"/>
              <a:gd name="T21" fmla="*/ 0 h 9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31" h="9226">
                <a:moveTo>
                  <a:pt x="9165" y="0"/>
                </a:moveTo>
                <a:cubicBezTo>
                  <a:pt x="14227" y="0"/>
                  <a:pt x="18331" y="4104"/>
                  <a:pt x="18331" y="9165"/>
                </a:cubicBezTo>
                <a:cubicBezTo>
                  <a:pt x="18331" y="9186"/>
                  <a:pt x="18330" y="9205"/>
                  <a:pt x="18330" y="9226"/>
                </a:cubicBezTo>
                <a:lnTo>
                  <a:pt x="17400" y="9226"/>
                </a:lnTo>
                <a:cubicBezTo>
                  <a:pt x="17400" y="9205"/>
                  <a:pt x="17401" y="9186"/>
                  <a:pt x="17401" y="9165"/>
                </a:cubicBezTo>
                <a:cubicBezTo>
                  <a:pt x="17401" y="4617"/>
                  <a:pt x="13714" y="930"/>
                  <a:pt x="9165" y="930"/>
                </a:cubicBezTo>
                <a:cubicBezTo>
                  <a:pt x="4617" y="930"/>
                  <a:pt x="930" y="4617"/>
                  <a:pt x="930" y="9165"/>
                </a:cubicBezTo>
                <a:cubicBezTo>
                  <a:pt x="930" y="9186"/>
                  <a:pt x="931" y="9205"/>
                  <a:pt x="931" y="9226"/>
                </a:cubicBezTo>
                <a:lnTo>
                  <a:pt x="1" y="9226"/>
                </a:lnTo>
                <a:cubicBezTo>
                  <a:pt x="1" y="9205"/>
                  <a:pt x="0" y="9186"/>
                  <a:pt x="0" y="9165"/>
                </a:cubicBezTo>
                <a:cubicBezTo>
                  <a:pt x="0" y="4104"/>
                  <a:pt x="4104" y="0"/>
                  <a:pt x="9165" y="0"/>
                </a:cubicBezTo>
                <a:close/>
              </a:path>
            </a:pathLst>
          </a:custGeom>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vert="horz" wrap="square" lIns="65586" tIns="32791" rIns="65586" bIns="32791" numCol="1" anchor="t" anchorCtr="0" compatLnSpc="1">
            <a:prstTxWarp prst="textNoShape">
              <a:avLst/>
            </a:prstTxWarp>
          </a:bodyPr>
          <a:lstStyle/>
          <a:p>
            <a:pPr defTabSz="328094" fontAlgn="base">
              <a:spcBef>
                <a:spcPct val="0"/>
              </a:spcBef>
              <a:spcAft>
                <a:spcPct val="0"/>
              </a:spcAft>
              <a:defRPr/>
            </a:pPr>
            <a:endParaRPr lang="en-US" sz="2010" kern="0" dirty="0">
              <a:solidFill>
                <a:prstClr val="black"/>
              </a:solidFill>
              <a:latin typeface="Calibri" pitchFamily="34" charset="0"/>
              <a:cs typeface="Calibri" panose="020F0502020204030204" pitchFamily="34" charset="0"/>
            </a:endParaRPr>
          </a:p>
        </p:txBody>
      </p:sp>
      <p:sp>
        <p:nvSpPr>
          <p:cNvPr id="68" name="TextBox 45"/>
          <p:cNvSpPr txBox="1">
            <a:spLocks noChangeArrowheads="1"/>
          </p:cNvSpPr>
          <p:nvPr/>
        </p:nvSpPr>
        <p:spPr bwMode="auto">
          <a:xfrm rot="17580969">
            <a:off x="2265443" y="3375286"/>
            <a:ext cx="891679" cy="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wrap="square" lIns="36125" tIns="18062" rIns="36125" bIns="18062" numCol="1">
            <a:prstTxWarp prst="textArchUp">
              <a:avLst>
                <a:gd name="adj" fmla="val 11630471"/>
              </a:avLst>
            </a:prstTxWarp>
            <a:spAutoFit/>
          </a:bodyPr>
          <a:lstStyle>
            <a:lvl1pPr eaLnBrk="0" hangingPunct="0">
              <a:defRPr>
                <a:solidFill>
                  <a:schemeClr val="tx1"/>
                </a:solidFill>
                <a:latin typeface="Calibri" pitchFamily="-112" charset="0"/>
                <a:ea typeface="ＭＳ Ｐゴシック" pitchFamily="-112" charset="-128"/>
              </a:defRPr>
            </a:lvl1pPr>
            <a:lvl2pPr marL="742950" indent="-285750" eaLnBrk="0" hangingPunct="0">
              <a:defRPr>
                <a:solidFill>
                  <a:schemeClr val="tx1"/>
                </a:solidFill>
                <a:latin typeface="Calibri" pitchFamily="-112" charset="0"/>
                <a:ea typeface="ＭＳ Ｐゴシック" pitchFamily="-112" charset="-128"/>
              </a:defRPr>
            </a:lvl2pPr>
            <a:lvl3pPr marL="1143000" indent="-228600" eaLnBrk="0" hangingPunct="0">
              <a:defRPr>
                <a:solidFill>
                  <a:schemeClr val="tx1"/>
                </a:solidFill>
                <a:latin typeface="Calibri" pitchFamily="-112" charset="0"/>
                <a:ea typeface="ＭＳ Ｐゴシック" pitchFamily="-112" charset="-128"/>
              </a:defRPr>
            </a:lvl3pPr>
            <a:lvl4pPr marL="1600200" indent="-228600" eaLnBrk="0" hangingPunct="0">
              <a:defRPr>
                <a:solidFill>
                  <a:schemeClr val="tx1"/>
                </a:solidFill>
                <a:latin typeface="Calibri" pitchFamily="-112" charset="0"/>
                <a:ea typeface="ＭＳ Ｐゴシック" pitchFamily="-112" charset="-128"/>
              </a:defRPr>
            </a:lvl4pPr>
            <a:lvl5pPr marL="2057400" indent="-228600" eaLnBrk="0" hangingPunct="0">
              <a:defRPr>
                <a:solidFill>
                  <a:schemeClr val="tx1"/>
                </a:solidFill>
                <a:latin typeface="Calibri" pitchFamily="-112"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9pPr>
          </a:lstStyle>
          <a:p>
            <a:pPr algn="ctr" defTabSz="328094" eaLnBrk="1" fontAlgn="base" hangingPunct="1">
              <a:spcBef>
                <a:spcPct val="0"/>
              </a:spcBef>
              <a:spcAft>
                <a:spcPct val="0"/>
              </a:spcAft>
              <a:defRPr/>
            </a:pPr>
            <a:r>
              <a:rPr lang="en-US" sz="1148" b="1" kern="0" dirty="0">
                <a:solidFill>
                  <a:prstClr val="white"/>
                </a:solidFill>
                <a:latin typeface="Calibri" panose="020F0502020204030204" pitchFamily="34" charset="0"/>
                <a:cs typeface="Calibri" panose="020F0502020204030204" pitchFamily="34" charset="0"/>
              </a:rPr>
              <a:t>LANDSCAPE</a:t>
            </a:r>
            <a:endParaRPr lang="en-US" sz="754" b="1" kern="0" dirty="0">
              <a:solidFill>
                <a:prstClr val="white"/>
              </a:solidFill>
              <a:latin typeface="Calibri" panose="020F0502020204030204" pitchFamily="34" charset="0"/>
              <a:cs typeface="Calibri" panose="020F0502020204030204" pitchFamily="34" charset="0"/>
            </a:endParaRPr>
          </a:p>
        </p:txBody>
      </p:sp>
      <p:pic>
        <p:nvPicPr>
          <p:cNvPr id="69" name="Picture 68"/>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52958" y="2701872"/>
            <a:ext cx="319427" cy="263098"/>
          </a:xfrm>
          <a:prstGeom prst="rect">
            <a:avLst/>
          </a:prstGeom>
        </p:spPr>
      </p:pic>
      <p:cxnSp>
        <p:nvCxnSpPr>
          <p:cNvPr id="70" name="Straight Connector 69"/>
          <p:cNvCxnSpPr/>
          <p:nvPr/>
        </p:nvCxnSpPr>
        <p:spPr bwMode="auto">
          <a:xfrm flipV="1">
            <a:off x="5957363" y="2730527"/>
            <a:ext cx="205414" cy="196590"/>
          </a:xfrm>
          <a:prstGeom prst="line">
            <a:avLst/>
          </a:prstGeom>
          <a:solidFill>
            <a:schemeClr val="accent1"/>
          </a:solidFill>
          <a:ln w="9525" cap="rnd" cmpd="sng" algn="ctr">
            <a:solidFill>
              <a:schemeClr val="bg1"/>
            </a:solidFill>
            <a:prstDash val="solid"/>
            <a:round/>
            <a:headEnd type="none" w="med" len="med"/>
            <a:tailEnd type="none" w="med" len="med"/>
          </a:ln>
          <a:effectLst/>
        </p:spPr>
      </p:cxnSp>
      <p:cxnSp>
        <p:nvCxnSpPr>
          <p:cNvPr id="71" name="Straight Connector 70"/>
          <p:cNvCxnSpPr/>
          <p:nvPr/>
        </p:nvCxnSpPr>
        <p:spPr bwMode="auto">
          <a:xfrm flipV="1">
            <a:off x="4508543" y="2087513"/>
            <a:ext cx="0" cy="262597"/>
          </a:xfrm>
          <a:prstGeom prst="line">
            <a:avLst/>
          </a:prstGeom>
          <a:solidFill>
            <a:schemeClr val="accent1"/>
          </a:solidFill>
          <a:ln w="9525" cap="rnd" cmpd="sng" algn="ctr">
            <a:solidFill>
              <a:schemeClr val="bg1"/>
            </a:solidFill>
            <a:prstDash val="solid"/>
            <a:round/>
            <a:headEnd type="none" w="med" len="med"/>
            <a:tailEnd type="none" w="med" len="med"/>
          </a:ln>
          <a:effectLst/>
        </p:spPr>
      </p:cxnSp>
      <p:cxnSp>
        <p:nvCxnSpPr>
          <p:cNvPr id="72" name="Straight Connector 71"/>
          <p:cNvCxnSpPr/>
          <p:nvPr/>
        </p:nvCxnSpPr>
        <p:spPr bwMode="auto">
          <a:xfrm flipH="1" flipV="1">
            <a:off x="2904164" y="2729593"/>
            <a:ext cx="235005" cy="194639"/>
          </a:xfrm>
          <a:prstGeom prst="line">
            <a:avLst/>
          </a:prstGeom>
          <a:solidFill>
            <a:schemeClr val="accent1"/>
          </a:solidFill>
          <a:ln w="9525" cap="rnd" cmpd="sng" algn="ctr">
            <a:solidFill>
              <a:schemeClr val="bg1"/>
            </a:solidFill>
            <a:prstDash val="solid"/>
            <a:round/>
            <a:headEnd type="none" w="med" len="med"/>
            <a:tailEnd type="none" w="med" len="med"/>
          </a:ln>
          <a:effectLst/>
        </p:spPr>
      </p:cxnSp>
      <p:sp>
        <p:nvSpPr>
          <p:cNvPr id="73" name="TextBox 45"/>
          <p:cNvSpPr txBox="1">
            <a:spLocks noChangeArrowheads="1"/>
          </p:cNvSpPr>
          <p:nvPr/>
        </p:nvSpPr>
        <p:spPr bwMode="auto">
          <a:xfrm>
            <a:off x="1748491" y="790144"/>
            <a:ext cx="1881395" cy="972317"/>
          </a:xfrm>
          <a:prstGeom prst="rect">
            <a:avLst/>
          </a:prstGeom>
          <a:extLst/>
        </p:spPr>
        <p:txBody>
          <a:bodyPr wrap="square" lIns="0" tIns="0" rIns="49234" bIns="24618" numCol="1" anchor="t">
            <a:noAutofit/>
          </a:bodyPr>
          <a:lstStyle>
            <a:defPPr>
              <a:defRPr lang="en-US"/>
            </a:defPPr>
            <a:lvl1pPr marL="171446" indent="-171446" defTabSz="1186186">
              <a:lnSpc>
                <a:spcPts val="1333"/>
              </a:lnSpc>
              <a:spcBef>
                <a:spcPts val="133"/>
              </a:spcBef>
              <a:spcAft>
                <a:spcPts val="133"/>
              </a:spcAft>
              <a:buClr>
                <a:prstClr val="black"/>
              </a:buClr>
              <a:buFont typeface="Wingdings" panose="05000000000000000000" pitchFamily="2" charset="2"/>
              <a:buChar char="§"/>
              <a:defRPr sz="1300" kern="0">
                <a:solidFill>
                  <a:prstClr val="black"/>
                </a:solidFill>
                <a:latin typeface="Calibri" panose="020F0502020204030204" pitchFamily="34" charset="0"/>
                <a:cs typeface="Calibri" panose="020F0502020204030204" pitchFamily="34" charset="0"/>
              </a:defRPr>
            </a:lvl1pPr>
          </a:lstStyle>
          <a:p>
            <a:pPr marL="128588" indent="-128588" defTabSz="437607" fontAlgn="base">
              <a:lnSpc>
                <a:spcPct val="100000"/>
              </a:lnSpc>
              <a:spcBef>
                <a:spcPts val="0"/>
              </a:spcBef>
              <a:spcAft>
                <a:spcPts val="0"/>
              </a:spcAft>
              <a:buSzPct val="80000"/>
              <a:buFont typeface="Arial" panose="020B0604020202020204" pitchFamily="34" charset="0"/>
              <a:buChar char="•"/>
              <a:defRPr/>
            </a:pPr>
            <a:r>
              <a:rPr lang="pt-BR" sz="900" dirty="0">
                <a:solidFill>
                  <a:schemeClr val="tx2"/>
                </a:solidFill>
              </a:rPr>
              <a:t>Salesforce (applications both on Classic and Lightning)</a:t>
            </a:r>
          </a:p>
          <a:p>
            <a:pPr marL="342900" lvl="1" indent="-166688" defTabSz="437607" fontAlgn="base">
              <a:buSzPct val="80000"/>
              <a:buFont typeface="Wingdings" panose="05000000000000000000" pitchFamily="2" charset="2"/>
              <a:buChar char="v"/>
              <a:defRPr/>
            </a:pPr>
            <a:r>
              <a:rPr lang="pt-BR" sz="900" dirty="0">
                <a:solidFill>
                  <a:srgbClr val="000000"/>
                </a:solidFill>
                <a:latin typeface="Calibri" panose="020F0502020204030204" pitchFamily="34" charset="0"/>
              </a:rPr>
              <a:t>Force.com</a:t>
            </a:r>
          </a:p>
          <a:p>
            <a:pPr marL="342900" lvl="1" indent="-166688" defTabSz="437607" fontAlgn="base">
              <a:buSzPct val="80000"/>
              <a:buFont typeface="Wingdings" panose="05000000000000000000" pitchFamily="2" charset="2"/>
              <a:buChar char="v"/>
              <a:defRPr/>
            </a:pPr>
            <a:r>
              <a:rPr lang="pt-BR" sz="900" dirty="0">
                <a:solidFill>
                  <a:srgbClr val="000000"/>
                </a:solidFill>
                <a:latin typeface="Calibri" panose="020F0502020204030204" pitchFamily="34" charset="0"/>
              </a:rPr>
              <a:t>Community Cloud</a:t>
            </a:r>
          </a:p>
          <a:p>
            <a:pPr marL="342900" lvl="1" indent="-166688" defTabSz="437607" fontAlgn="base">
              <a:buSzPct val="80000"/>
              <a:buFont typeface="Wingdings" panose="05000000000000000000" pitchFamily="2" charset="2"/>
              <a:buChar char="v"/>
              <a:defRPr/>
            </a:pPr>
            <a:r>
              <a:rPr lang="pt-BR" sz="900" dirty="0">
                <a:solidFill>
                  <a:srgbClr val="000000"/>
                </a:solidFill>
                <a:latin typeface="Calibri" panose="020F0502020204030204" pitchFamily="34" charset="0"/>
              </a:rPr>
              <a:t>Einstein Analytics</a:t>
            </a:r>
          </a:p>
          <a:p>
            <a:pPr marL="128588" indent="-128588" defTabSz="437607" fontAlgn="base">
              <a:lnSpc>
                <a:spcPct val="100000"/>
              </a:lnSpc>
              <a:spcBef>
                <a:spcPts val="0"/>
              </a:spcBef>
              <a:spcAft>
                <a:spcPts val="0"/>
              </a:spcAft>
              <a:buSzPct val="80000"/>
              <a:buFont typeface="Arial" panose="020B0604020202020204" pitchFamily="34" charset="0"/>
              <a:buChar char="•"/>
              <a:defRPr/>
            </a:pPr>
            <a:r>
              <a:rPr lang="pt-BR" sz="900" dirty="0">
                <a:solidFill>
                  <a:schemeClr val="tx2"/>
                </a:solidFill>
              </a:rPr>
              <a:t>X-Author</a:t>
            </a:r>
          </a:p>
          <a:p>
            <a:pPr marL="128588" indent="-128588" defTabSz="437607" fontAlgn="base">
              <a:lnSpc>
                <a:spcPct val="100000"/>
              </a:lnSpc>
              <a:spcBef>
                <a:spcPts val="0"/>
              </a:spcBef>
              <a:spcAft>
                <a:spcPts val="0"/>
              </a:spcAft>
              <a:buSzPct val="80000"/>
              <a:buFont typeface="Arial" panose="020B0604020202020204" pitchFamily="34" charset="0"/>
              <a:buChar char="•"/>
              <a:defRPr/>
            </a:pPr>
            <a:r>
              <a:rPr lang="pt-BR" sz="900" dirty="0">
                <a:solidFill>
                  <a:schemeClr val="tx2"/>
                </a:solidFill>
                <a:latin typeface="Calibri" panose="020F0502020204030204" pitchFamily="34" charset="0"/>
              </a:rPr>
              <a:t>GridBuddy</a:t>
            </a:r>
            <a:endParaRPr lang="pt-BR" sz="900" dirty="0">
              <a:solidFill>
                <a:srgbClr val="000000"/>
              </a:solidFill>
              <a:latin typeface="Calibri" panose="020F0502020204030204" pitchFamily="34" charset="0"/>
            </a:endParaRPr>
          </a:p>
        </p:txBody>
      </p:sp>
      <p:sp>
        <p:nvSpPr>
          <p:cNvPr id="74" name="Rectangle 73"/>
          <p:cNvSpPr/>
          <p:nvPr/>
        </p:nvSpPr>
        <p:spPr bwMode="auto">
          <a:xfrm>
            <a:off x="5167330" y="832883"/>
            <a:ext cx="4022389" cy="980236"/>
          </a:xfrm>
          <a:prstGeom prst="rect">
            <a:avLst/>
          </a:prstGeom>
          <a:noFill/>
          <a:ln w="9525" cap="flat" cmpd="sng" algn="ctr">
            <a:noFill/>
            <a:prstDash val="solid"/>
            <a:round/>
            <a:headEnd type="none" w="med" len="med"/>
            <a:tailEnd type="none" w="med" len="med"/>
          </a:ln>
          <a:effectLst/>
        </p:spPr>
        <p:txBody>
          <a:bodyPr lIns="0" tIns="0" rIns="131289" bIns="24618" numCol="2" spcCol="182866" anchor="t" anchorCtr="0"/>
          <a:lstStyle/>
          <a:p>
            <a:pPr marL="128588" indent="-128588" defTabSz="437607" fontAlgn="base">
              <a:buSzPct val="80000"/>
              <a:buFont typeface="Arial" panose="020B0604020202020204" pitchFamily="34" charset="0"/>
              <a:buChar char="•"/>
              <a:defRPr/>
            </a:pPr>
            <a:r>
              <a:rPr lang="en-US" sz="900" kern="0" dirty="0">
                <a:solidFill>
                  <a:schemeClr val="tx2"/>
                </a:solidFill>
                <a:latin typeface="Calibri" pitchFamily="34" charset="0"/>
                <a:cs typeface="Calibri" panose="020F0502020204030204" pitchFamily="34" charset="0"/>
              </a:rPr>
              <a:t>Incident Management and Problem Management (L1.5**, L2, L3)</a:t>
            </a:r>
          </a:p>
          <a:p>
            <a:pPr marL="128588" indent="-128588" defTabSz="437607" fontAlgn="base">
              <a:buSzPct val="80000"/>
              <a:buFont typeface="Arial" panose="020B0604020202020204" pitchFamily="34" charset="0"/>
              <a:buChar char="•"/>
              <a:defRPr/>
            </a:pPr>
            <a:r>
              <a:rPr lang="en-US" sz="900" kern="0" dirty="0">
                <a:solidFill>
                  <a:schemeClr val="tx2"/>
                </a:solidFill>
                <a:latin typeface="Calibri" pitchFamily="34" charset="0"/>
                <a:cs typeface="Calibri" panose="020F0502020204030204" pitchFamily="34" charset="0"/>
              </a:rPr>
              <a:t>Service Request fulfillment</a:t>
            </a:r>
          </a:p>
          <a:p>
            <a:pPr marL="128588" indent="-128588" defTabSz="437607" fontAlgn="base">
              <a:buSzPct val="80000"/>
              <a:buFont typeface="Arial" panose="020B0604020202020204" pitchFamily="34" charset="0"/>
              <a:buChar char="•"/>
              <a:defRPr/>
            </a:pPr>
            <a:r>
              <a:rPr lang="en-US" sz="900" kern="0" dirty="0">
                <a:solidFill>
                  <a:schemeClr val="tx2"/>
                </a:solidFill>
                <a:latin typeface="Calibri" pitchFamily="34" charset="0"/>
                <a:cs typeface="Calibri" panose="020F0502020204030204" pitchFamily="34" charset="0"/>
              </a:rPr>
              <a:t>Knowledge Management</a:t>
            </a:r>
          </a:p>
          <a:p>
            <a:pPr marL="128588" indent="-128588" defTabSz="437607" fontAlgn="base">
              <a:buSzPct val="80000"/>
              <a:buFont typeface="Arial" panose="020B0604020202020204" pitchFamily="34" charset="0"/>
              <a:buChar char="•"/>
              <a:defRPr/>
            </a:pPr>
            <a:r>
              <a:rPr lang="en-US" sz="900" kern="0" dirty="0">
                <a:solidFill>
                  <a:schemeClr val="tx2"/>
                </a:solidFill>
                <a:latin typeface="Calibri" pitchFamily="34" charset="0"/>
                <a:cs typeface="Calibri" panose="020F0502020204030204" pitchFamily="34" charset="0"/>
              </a:rPr>
              <a:t>Change Requests and Enhancements (20 Person Days’ effort per month)</a:t>
            </a:r>
          </a:p>
          <a:p>
            <a:pPr marL="128588" indent="-128588" defTabSz="437607" fontAlgn="base">
              <a:buSzPct val="80000"/>
              <a:buFont typeface="Arial" panose="020B0604020202020204" pitchFamily="34" charset="0"/>
              <a:buChar char="•"/>
              <a:defRPr/>
            </a:pPr>
            <a:r>
              <a:rPr lang="en-US" sz="900" kern="0" dirty="0">
                <a:solidFill>
                  <a:schemeClr val="tx2"/>
                </a:solidFill>
                <a:latin typeface="Calibri" pitchFamily="34" charset="0"/>
                <a:cs typeface="Calibri" panose="020F0502020204030204" pitchFamily="34" charset="0"/>
              </a:rPr>
              <a:t>SLA monitoring / Reporting</a:t>
            </a:r>
          </a:p>
          <a:p>
            <a:pPr marL="128588" indent="-128588" defTabSz="437607" fontAlgn="base">
              <a:buSzPct val="80000"/>
              <a:buFont typeface="Arial" panose="020B0604020202020204" pitchFamily="34" charset="0"/>
              <a:buChar char="•"/>
              <a:defRPr/>
            </a:pPr>
            <a:r>
              <a:rPr lang="en-US" sz="900" kern="0" dirty="0">
                <a:solidFill>
                  <a:schemeClr val="tx2"/>
                </a:solidFill>
                <a:latin typeface="Calibri" pitchFamily="34" charset="0"/>
                <a:cs typeface="Calibri" panose="020F0502020204030204" pitchFamily="34" charset="0"/>
              </a:rPr>
              <a:t>Release and Change Management</a:t>
            </a:r>
          </a:p>
          <a:p>
            <a:pPr marL="128588" indent="-128588" defTabSz="437607" fontAlgn="base">
              <a:buSzPct val="80000"/>
              <a:buFont typeface="Arial" panose="020B0604020202020204" pitchFamily="34" charset="0"/>
              <a:buChar char="•"/>
              <a:defRPr/>
            </a:pPr>
            <a:r>
              <a:rPr lang="en-US" sz="900" kern="0" dirty="0">
                <a:solidFill>
                  <a:schemeClr val="tx2"/>
                </a:solidFill>
                <a:latin typeface="Calibri" pitchFamily="34" charset="0"/>
                <a:cs typeface="Calibri" panose="020F0502020204030204" pitchFamily="34" charset="0"/>
              </a:rPr>
              <a:t>Deployment and Environment Management</a:t>
            </a:r>
          </a:p>
          <a:p>
            <a:pPr marL="128588" indent="-128588" defTabSz="437607" fontAlgn="base">
              <a:buSzPct val="80000"/>
              <a:buFont typeface="Arial" panose="020B0604020202020204" pitchFamily="34" charset="0"/>
              <a:buChar char="•"/>
              <a:defRPr/>
            </a:pPr>
            <a:r>
              <a:rPr lang="en-US" sz="900" kern="0" dirty="0">
                <a:solidFill>
                  <a:schemeClr val="tx2"/>
                </a:solidFill>
                <a:latin typeface="Calibri" pitchFamily="34" charset="0"/>
                <a:cs typeface="Calibri" panose="020F0502020204030204" pitchFamily="34" charset="0"/>
              </a:rPr>
              <a:t>Post Deployment Support for code changes / enhancements</a:t>
            </a:r>
          </a:p>
          <a:p>
            <a:pPr marL="128588" indent="-128588" defTabSz="437607" fontAlgn="base">
              <a:buSzPct val="80000"/>
              <a:buFont typeface="Arial" panose="020B0604020202020204" pitchFamily="34" charset="0"/>
              <a:buChar char="•"/>
              <a:defRPr/>
            </a:pPr>
            <a:r>
              <a:rPr lang="en-US" sz="900" kern="0" dirty="0">
                <a:solidFill>
                  <a:schemeClr val="tx2"/>
                </a:solidFill>
                <a:latin typeface="Calibri" pitchFamily="34" charset="0"/>
                <a:cs typeface="Calibri" panose="020F0502020204030204" pitchFamily="34" charset="0"/>
              </a:rPr>
              <a:t>Regression Testing</a:t>
            </a:r>
          </a:p>
          <a:p>
            <a:pPr marL="128588" indent="-128588" defTabSz="437607" fontAlgn="base">
              <a:buSzPct val="80000"/>
              <a:buFont typeface="Arial" panose="020B0604020202020204" pitchFamily="34" charset="0"/>
              <a:buChar char="•"/>
              <a:defRPr/>
            </a:pPr>
            <a:r>
              <a:rPr lang="en-US" sz="900" kern="0" dirty="0">
                <a:solidFill>
                  <a:schemeClr val="tx2"/>
                </a:solidFill>
                <a:latin typeface="Calibri" pitchFamily="34" charset="0"/>
                <a:cs typeface="Calibri" panose="020F0502020204030204" pitchFamily="34" charset="0"/>
              </a:rPr>
              <a:t>System Administration</a:t>
            </a:r>
          </a:p>
        </p:txBody>
      </p:sp>
      <p:sp>
        <p:nvSpPr>
          <p:cNvPr id="75" name="TextBox 45"/>
          <p:cNvSpPr txBox="1">
            <a:spLocks noChangeArrowheads="1"/>
          </p:cNvSpPr>
          <p:nvPr/>
        </p:nvSpPr>
        <p:spPr bwMode="auto">
          <a:xfrm>
            <a:off x="7215136" y="2189281"/>
            <a:ext cx="1692760" cy="142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8062" rIns="36125" bIns="18062">
            <a:spAutoFit/>
          </a:bodyPr>
          <a:lstStyle>
            <a:lvl1pPr eaLnBrk="0" hangingPunct="0">
              <a:defRPr>
                <a:solidFill>
                  <a:schemeClr val="tx1"/>
                </a:solidFill>
                <a:latin typeface="Calibri" pitchFamily="-112" charset="0"/>
                <a:ea typeface="ＭＳ Ｐゴシック" pitchFamily="-112" charset="-128"/>
              </a:defRPr>
            </a:lvl1pPr>
            <a:lvl2pPr marL="742950" indent="-285750" eaLnBrk="0" hangingPunct="0">
              <a:defRPr>
                <a:solidFill>
                  <a:schemeClr val="tx1"/>
                </a:solidFill>
                <a:latin typeface="Calibri" pitchFamily="-112" charset="0"/>
                <a:ea typeface="ＭＳ Ｐゴシック" pitchFamily="-112" charset="-128"/>
              </a:defRPr>
            </a:lvl2pPr>
            <a:lvl3pPr marL="1143000" indent="-228600" eaLnBrk="0" hangingPunct="0">
              <a:defRPr>
                <a:solidFill>
                  <a:schemeClr val="tx1"/>
                </a:solidFill>
                <a:latin typeface="Calibri" pitchFamily="-112" charset="0"/>
                <a:ea typeface="ＭＳ Ｐゴシック" pitchFamily="-112" charset="-128"/>
              </a:defRPr>
            </a:lvl3pPr>
            <a:lvl4pPr marL="1600200" indent="-228600" eaLnBrk="0" hangingPunct="0">
              <a:defRPr>
                <a:solidFill>
                  <a:schemeClr val="tx1"/>
                </a:solidFill>
                <a:latin typeface="Calibri" pitchFamily="-112" charset="0"/>
                <a:ea typeface="ＭＳ Ｐゴシック" pitchFamily="-112" charset="-128"/>
              </a:defRPr>
            </a:lvl4pPr>
            <a:lvl5pPr marL="2057400" indent="-228600" eaLnBrk="0" hangingPunct="0">
              <a:defRPr>
                <a:solidFill>
                  <a:schemeClr val="tx1"/>
                </a:solidFill>
                <a:latin typeface="Calibri" pitchFamily="-112"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Calibri" pitchFamily="-112" charset="0"/>
                <a:ea typeface="ＭＳ Ｐゴシック" pitchFamily="-112" charset="-128"/>
              </a:defRPr>
            </a:lvl9pPr>
          </a:lstStyle>
          <a:p>
            <a:pPr defTabSz="328094" eaLnBrk="1" hangingPunct="1">
              <a:defRPr/>
            </a:pPr>
            <a:r>
              <a:rPr lang="en-US" sz="900" kern="0" dirty="0">
                <a:solidFill>
                  <a:schemeClr val="tx2"/>
                </a:solidFill>
                <a:latin typeface="Calibri" panose="020F0502020204030204" pitchFamily="34" charset="0"/>
              </a:rPr>
              <a:t>Ticket Volumes</a:t>
            </a:r>
          </a:p>
          <a:p>
            <a:pPr marL="128588" indent="-128588" defTabSz="328094" eaLnBrk="1" hangingPunct="1">
              <a:buFont typeface="Wingdings" panose="05000000000000000000" pitchFamily="2" charset="2"/>
              <a:buChar char="§"/>
              <a:defRPr/>
            </a:pPr>
            <a:r>
              <a:rPr lang="en-US" sz="900" kern="0" dirty="0">
                <a:solidFill>
                  <a:schemeClr val="tx2"/>
                </a:solidFill>
                <a:latin typeface="Calibri" panose="020F0502020204030204" pitchFamily="34" charset="0"/>
              </a:rPr>
              <a:t>L1 – 3500/yr. Salesforce tickets</a:t>
            </a:r>
          </a:p>
          <a:p>
            <a:pPr marL="342900" lvl="1" indent="-171450" defTabSz="328094" eaLnBrk="1" hangingPunct="1">
              <a:buFont typeface="Wingdings" panose="05000000000000000000" pitchFamily="2" charset="2"/>
              <a:buChar char="v"/>
              <a:defRPr/>
            </a:pPr>
            <a:r>
              <a:rPr lang="en-US" sz="900" kern="0" dirty="0">
                <a:solidFill>
                  <a:schemeClr val="tx2"/>
                </a:solidFill>
                <a:latin typeface="Calibri" panose="020F0502020204030204" pitchFamily="34" charset="0"/>
              </a:rPr>
              <a:t>Incidents – 1900/yr.</a:t>
            </a:r>
          </a:p>
          <a:p>
            <a:pPr marL="342900" lvl="1" indent="-171450" defTabSz="328094" eaLnBrk="1" hangingPunct="1">
              <a:buFont typeface="Wingdings" panose="05000000000000000000" pitchFamily="2" charset="2"/>
              <a:buChar char="v"/>
              <a:defRPr/>
            </a:pPr>
            <a:r>
              <a:rPr lang="en-US" sz="900" kern="0" dirty="0">
                <a:solidFill>
                  <a:schemeClr val="tx2"/>
                </a:solidFill>
                <a:latin typeface="Calibri" panose="020F0502020204030204" pitchFamily="34" charset="0"/>
              </a:rPr>
              <a:t>Service Requests – 400/quarter</a:t>
            </a:r>
          </a:p>
          <a:p>
            <a:pPr defTabSz="328094" eaLnBrk="1" hangingPunct="1">
              <a:defRPr/>
            </a:pPr>
            <a:endParaRPr lang="en-US" sz="900" kern="0" dirty="0">
              <a:solidFill>
                <a:schemeClr val="tx2"/>
              </a:solidFill>
              <a:latin typeface="Calibri" panose="020F0502020204030204" pitchFamily="34" charset="0"/>
            </a:endParaRPr>
          </a:p>
          <a:p>
            <a:pPr defTabSz="328094" eaLnBrk="1" hangingPunct="1">
              <a:defRPr/>
            </a:pPr>
            <a:r>
              <a:rPr lang="en-US" sz="900" kern="0" dirty="0">
                <a:solidFill>
                  <a:schemeClr val="tx2"/>
                </a:solidFill>
                <a:latin typeface="Calibri" panose="020F0502020204030204" pitchFamily="34" charset="0"/>
              </a:rPr>
              <a:t>Users</a:t>
            </a:r>
          </a:p>
          <a:p>
            <a:pPr marL="128588" indent="-128588" defTabSz="328094" eaLnBrk="1" hangingPunct="1">
              <a:buFont typeface="Arial" panose="020B0604020202020204" pitchFamily="34" charset="0"/>
              <a:buChar char="•"/>
              <a:defRPr/>
            </a:pPr>
            <a:r>
              <a:rPr lang="en-US" sz="900" kern="0" dirty="0">
                <a:solidFill>
                  <a:schemeClr val="tx2"/>
                </a:solidFill>
                <a:latin typeface="Calibri" panose="020F0502020204030204" pitchFamily="34" charset="0"/>
              </a:rPr>
              <a:t>Salesforce &amp; Salesforce Platform – 750</a:t>
            </a:r>
          </a:p>
          <a:p>
            <a:pPr marL="128588" indent="-128588" defTabSz="328094" eaLnBrk="1" hangingPunct="1">
              <a:buFont typeface="Arial" panose="020B0604020202020204" pitchFamily="34" charset="0"/>
              <a:buChar char="•"/>
              <a:defRPr/>
            </a:pPr>
            <a:r>
              <a:rPr lang="en-US" sz="900" kern="0" dirty="0">
                <a:solidFill>
                  <a:schemeClr val="tx2"/>
                </a:solidFill>
                <a:latin typeface="Calibri" panose="020F0502020204030204" pitchFamily="34" charset="0"/>
              </a:rPr>
              <a:t>Community Portal - 1600</a:t>
            </a:r>
          </a:p>
        </p:txBody>
      </p:sp>
      <p:sp>
        <p:nvSpPr>
          <p:cNvPr id="76" name="Rectangle 75"/>
          <p:cNvSpPr/>
          <p:nvPr/>
        </p:nvSpPr>
        <p:spPr>
          <a:xfrm>
            <a:off x="7332657" y="1946439"/>
            <a:ext cx="1441765" cy="265160"/>
          </a:xfrm>
          <a:prstGeom prst="rect">
            <a:avLst/>
          </a:prstGeom>
        </p:spPr>
        <p:txBody>
          <a:bodyPr wrap="square" lIns="0" tIns="24618" rIns="49234" bIns="24618">
            <a:spAutoFit/>
          </a:bodyPr>
          <a:lstStyle/>
          <a:p>
            <a:pPr algn="ctr" defTabSz="328094" fontAlgn="base">
              <a:spcBef>
                <a:spcPct val="0"/>
              </a:spcBef>
              <a:spcAft>
                <a:spcPct val="0"/>
              </a:spcAft>
              <a:defRPr/>
            </a:pPr>
            <a:r>
              <a:rPr lang="en-US" sz="1400" b="1" dirty="0">
                <a:solidFill>
                  <a:srgbClr val="0033B4"/>
                </a:solidFill>
                <a:latin typeface="Calibri" pitchFamily="34" charset="0"/>
                <a:cs typeface="Calibri" panose="020F0502020204030204" pitchFamily="34" charset="0"/>
              </a:rPr>
              <a:t>Volumetric</a:t>
            </a:r>
          </a:p>
        </p:txBody>
      </p:sp>
      <p:sp>
        <p:nvSpPr>
          <p:cNvPr id="77" name="TextBox 76"/>
          <p:cNvSpPr txBox="1"/>
          <p:nvPr/>
        </p:nvSpPr>
        <p:spPr>
          <a:xfrm>
            <a:off x="139527" y="2549062"/>
            <a:ext cx="1862946" cy="1200329"/>
          </a:xfrm>
          <a:prstGeom prst="rect">
            <a:avLst/>
          </a:prstGeom>
          <a:noFill/>
        </p:spPr>
        <p:txBody>
          <a:bodyPr wrap="square" rtlCol="0">
            <a:spAutoFit/>
          </a:bodyPr>
          <a:lstStyle/>
          <a:p>
            <a:pPr defTabSz="437607" fontAlgn="base">
              <a:defRPr/>
            </a:pPr>
            <a:r>
              <a:rPr lang="en-US" sz="900" kern="0" dirty="0">
                <a:solidFill>
                  <a:schemeClr val="tx2"/>
                </a:solidFill>
                <a:latin typeface="Calibri" pitchFamily="34" charset="0"/>
                <a:cs typeface="Calibri" panose="020F0502020204030204" pitchFamily="34" charset="0"/>
              </a:rPr>
              <a:t> Application Portfolio:</a:t>
            </a:r>
          </a:p>
          <a:p>
            <a:pPr marL="171450" indent="-171450" defTabSz="437607" fontAlgn="base">
              <a:buFontTx/>
              <a:buAutoNum type="arabicPeriod"/>
              <a:defRPr/>
            </a:pPr>
            <a:r>
              <a:rPr lang="en-US" sz="900" kern="0" dirty="0">
                <a:solidFill>
                  <a:schemeClr val="tx2"/>
                </a:solidFill>
                <a:latin typeface="Calibri" pitchFamily="34" charset="0"/>
                <a:cs typeface="Calibri" panose="020F0502020204030204" pitchFamily="34" charset="0"/>
              </a:rPr>
              <a:t>Grant Operating System (GOS)</a:t>
            </a:r>
          </a:p>
          <a:p>
            <a:pPr marL="171450" indent="-171450" defTabSz="437607" fontAlgn="base">
              <a:buFontTx/>
              <a:buAutoNum type="arabicPeriod"/>
              <a:defRPr/>
            </a:pPr>
            <a:r>
              <a:rPr lang="en-US" sz="900" kern="0" dirty="0">
                <a:solidFill>
                  <a:schemeClr val="tx2"/>
                </a:solidFill>
                <a:latin typeface="Calibri" pitchFamily="34" charset="0"/>
                <a:cs typeface="Calibri" panose="020F0502020204030204" pitchFamily="34" charset="0"/>
              </a:rPr>
              <a:t>Strategy Implementation Plan Tracker (SIP Tool)</a:t>
            </a:r>
          </a:p>
          <a:p>
            <a:pPr marL="171450" indent="-171450" defTabSz="437607" fontAlgn="base">
              <a:buFontTx/>
              <a:buAutoNum type="arabicPeriod"/>
              <a:defRPr/>
            </a:pPr>
            <a:r>
              <a:rPr lang="en-US" sz="900" kern="0" dirty="0">
                <a:solidFill>
                  <a:schemeClr val="tx2"/>
                </a:solidFill>
                <a:latin typeface="Calibri" pitchFamily="34" charset="0"/>
                <a:cs typeface="Calibri" panose="020F0502020204030204" pitchFamily="34" charset="0"/>
              </a:rPr>
              <a:t>Procurement KPI Reporting (Sourcing Portal)</a:t>
            </a:r>
          </a:p>
          <a:p>
            <a:pPr marL="171450" indent="-171450" defTabSz="437607" fontAlgn="base">
              <a:buFontTx/>
              <a:buAutoNum type="arabicPeriod"/>
              <a:defRPr/>
            </a:pPr>
            <a:r>
              <a:rPr lang="en-US" sz="900" kern="0" dirty="0">
                <a:solidFill>
                  <a:schemeClr val="tx2"/>
                </a:solidFill>
                <a:latin typeface="Calibri" pitchFamily="34" charset="0"/>
                <a:cs typeface="Calibri" panose="020F0502020204030204" pitchFamily="34" charset="0"/>
              </a:rPr>
              <a:t>Distribution List Management &amp; External User Provisioning</a:t>
            </a:r>
          </a:p>
        </p:txBody>
      </p:sp>
      <p:sp>
        <p:nvSpPr>
          <p:cNvPr id="78" name="Rectangle 77"/>
          <p:cNvSpPr/>
          <p:nvPr/>
        </p:nvSpPr>
        <p:spPr>
          <a:xfrm>
            <a:off x="1824579" y="514864"/>
            <a:ext cx="1441765" cy="265160"/>
          </a:xfrm>
          <a:prstGeom prst="rect">
            <a:avLst/>
          </a:prstGeom>
        </p:spPr>
        <p:txBody>
          <a:bodyPr wrap="square" lIns="0" tIns="24618" rIns="49234" bIns="24618">
            <a:spAutoFit/>
          </a:bodyPr>
          <a:lstStyle/>
          <a:p>
            <a:pPr algn="ctr" defTabSz="328094" fontAlgn="base">
              <a:spcBef>
                <a:spcPct val="0"/>
              </a:spcBef>
              <a:spcAft>
                <a:spcPct val="0"/>
              </a:spcAft>
              <a:defRPr/>
            </a:pPr>
            <a:r>
              <a:rPr lang="en-US" sz="1400" b="1" dirty="0">
                <a:solidFill>
                  <a:srgbClr val="0033B4"/>
                </a:solidFill>
                <a:latin typeface="Calibri" pitchFamily="34" charset="0"/>
                <a:cs typeface="Calibri" panose="020F0502020204030204" pitchFamily="34" charset="0"/>
              </a:rPr>
              <a:t>Technology</a:t>
            </a:r>
          </a:p>
        </p:txBody>
      </p:sp>
      <p:sp>
        <p:nvSpPr>
          <p:cNvPr id="79" name="Rectangle 78"/>
          <p:cNvSpPr/>
          <p:nvPr/>
        </p:nvSpPr>
        <p:spPr>
          <a:xfrm>
            <a:off x="6230596" y="531897"/>
            <a:ext cx="1441765" cy="265160"/>
          </a:xfrm>
          <a:prstGeom prst="rect">
            <a:avLst/>
          </a:prstGeom>
        </p:spPr>
        <p:txBody>
          <a:bodyPr wrap="square" lIns="0" tIns="24618" rIns="49234" bIns="24618">
            <a:spAutoFit/>
          </a:bodyPr>
          <a:lstStyle/>
          <a:p>
            <a:pPr algn="ctr" defTabSz="328094" fontAlgn="base">
              <a:spcBef>
                <a:spcPct val="0"/>
              </a:spcBef>
              <a:spcAft>
                <a:spcPct val="0"/>
              </a:spcAft>
              <a:defRPr/>
            </a:pPr>
            <a:r>
              <a:rPr lang="en-US" sz="1400" b="1" dirty="0">
                <a:solidFill>
                  <a:srgbClr val="0033B4"/>
                </a:solidFill>
                <a:latin typeface="Calibri" pitchFamily="34" charset="0"/>
                <a:cs typeface="Calibri" panose="020F0502020204030204" pitchFamily="34" charset="0"/>
              </a:rPr>
              <a:t>In Scope Services</a:t>
            </a:r>
          </a:p>
        </p:txBody>
      </p:sp>
      <p:sp>
        <p:nvSpPr>
          <p:cNvPr id="80" name="Rectangle 79"/>
          <p:cNvSpPr/>
          <p:nvPr/>
        </p:nvSpPr>
        <p:spPr>
          <a:xfrm>
            <a:off x="472633" y="2109759"/>
            <a:ext cx="1777151" cy="480604"/>
          </a:xfrm>
          <a:prstGeom prst="rect">
            <a:avLst/>
          </a:prstGeom>
        </p:spPr>
        <p:txBody>
          <a:bodyPr wrap="square" lIns="0" tIns="24618" rIns="49234" bIns="24618">
            <a:spAutoFit/>
          </a:bodyPr>
          <a:lstStyle/>
          <a:p>
            <a:pPr algn="ctr" defTabSz="328094" fontAlgn="base">
              <a:spcBef>
                <a:spcPct val="0"/>
              </a:spcBef>
              <a:spcAft>
                <a:spcPct val="0"/>
              </a:spcAft>
              <a:defRPr/>
            </a:pPr>
            <a:r>
              <a:rPr lang="en-US" sz="1400" b="1" dirty="0">
                <a:solidFill>
                  <a:srgbClr val="0033B4"/>
                </a:solidFill>
                <a:latin typeface="Calibri" pitchFamily="34" charset="0"/>
                <a:cs typeface="Calibri" panose="020F0502020204030204" pitchFamily="34" charset="0"/>
              </a:rPr>
              <a:t>Application </a:t>
            </a:r>
          </a:p>
          <a:p>
            <a:pPr algn="ctr" defTabSz="328094" fontAlgn="base">
              <a:spcBef>
                <a:spcPct val="0"/>
              </a:spcBef>
              <a:spcAft>
                <a:spcPct val="0"/>
              </a:spcAft>
              <a:defRPr/>
            </a:pPr>
            <a:r>
              <a:rPr lang="en-US" sz="1400" b="1" dirty="0">
                <a:solidFill>
                  <a:srgbClr val="0033B4"/>
                </a:solidFill>
                <a:latin typeface="Calibri" pitchFamily="34" charset="0"/>
                <a:cs typeface="Calibri" panose="020F0502020204030204" pitchFamily="34" charset="0"/>
              </a:rPr>
              <a:t>Landscape</a:t>
            </a:r>
          </a:p>
        </p:txBody>
      </p:sp>
      <p:sp>
        <p:nvSpPr>
          <p:cNvPr id="81" name="L-Shape 80"/>
          <p:cNvSpPr/>
          <p:nvPr/>
        </p:nvSpPr>
        <p:spPr>
          <a:xfrm rot="5400000" flipV="1">
            <a:off x="2760214" y="922230"/>
            <a:ext cx="1305455" cy="734630"/>
          </a:xfrm>
          <a:prstGeom prst="corner">
            <a:avLst>
              <a:gd name="adj1" fmla="val 4819"/>
              <a:gd name="adj2" fmla="val 95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FFFFFF"/>
              </a:solidFill>
              <a:latin typeface="Calibri" panose="020F0502020204030204" pitchFamily="34" charset="0"/>
              <a:cs typeface="Calibri" panose="020F0502020204030204" pitchFamily="34" charset="0"/>
            </a:endParaRPr>
          </a:p>
        </p:txBody>
      </p:sp>
      <p:sp>
        <p:nvSpPr>
          <p:cNvPr id="82" name="L-Shape 81"/>
          <p:cNvSpPr/>
          <p:nvPr/>
        </p:nvSpPr>
        <p:spPr>
          <a:xfrm rot="5400000" flipV="1">
            <a:off x="1558440" y="2577311"/>
            <a:ext cx="903843" cy="393199"/>
          </a:xfrm>
          <a:prstGeom prst="corner">
            <a:avLst>
              <a:gd name="adj1" fmla="val 4819"/>
              <a:gd name="adj2" fmla="val 111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FFFFFF"/>
              </a:solidFill>
              <a:latin typeface="Calibri" panose="020F0502020204030204" pitchFamily="34" charset="0"/>
              <a:cs typeface="Calibri" panose="020F0502020204030204" pitchFamily="34" charset="0"/>
            </a:endParaRPr>
          </a:p>
        </p:txBody>
      </p:sp>
      <p:sp>
        <p:nvSpPr>
          <p:cNvPr id="83" name="L-Shape 82"/>
          <p:cNvSpPr/>
          <p:nvPr/>
        </p:nvSpPr>
        <p:spPr>
          <a:xfrm rot="5400000">
            <a:off x="5033337" y="680873"/>
            <a:ext cx="1217282" cy="1129172"/>
          </a:xfrm>
          <a:prstGeom prst="corner">
            <a:avLst>
              <a:gd name="adj1" fmla="val 3755"/>
              <a:gd name="adj2" fmla="val 6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FFFFFF"/>
              </a:solidFill>
              <a:latin typeface="Calibri" panose="020F0502020204030204" pitchFamily="34" charset="0"/>
              <a:cs typeface="Calibri" panose="020F0502020204030204" pitchFamily="34" charset="0"/>
            </a:endParaRPr>
          </a:p>
        </p:txBody>
      </p:sp>
      <p:sp>
        <p:nvSpPr>
          <p:cNvPr id="84" name="L-Shape 83"/>
          <p:cNvSpPr/>
          <p:nvPr/>
        </p:nvSpPr>
        <p:spPr>
          <a:xfrm rot="5400000">
            <a:off x="6549948" y="2623122"/>
            <a:ext cx="1565322" cy="477119"/>
          </a:xfrm>
          <a:prstGeom prst="corner">
            <a:avLst>
              <a:gd name="adj1" fmla="val 10488"/>
              <a:gd name="adj2" fmla="val 12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FFFFFF"/>
              </a:solidFill>
              <a:latin typeface="Calibri" panose="020F0502020204030204" pitchFamily="34" charset="0"/>
              <a:cs typeface="Calibri" panose="020F0502020204030204" pitchFamily="34" charset="0"/>
            </a:endParaRPr>
          </a:p>
        </p:txBody>
      </p:sp>
      <p:grpSp>
        <p:nvGrpSpPr>
          <p:cNvPr id="85" name="Group 84"/>
          <p:cNvGrpSpPr/>
          <p:nvPr/>
        </p:nvGrpSpPr>
        <p:grpSpPr>
          <a:xfrm rot="12470021">
            <a:off x="2280062" y="3138816"/>
            <a:ext cx="161322" cy="88949"/>
            <a:chOff x="2330444" y="2168415"/>
            <a:chExt cx="296849" cy="163675"/>
          </a:xfrm>
        </p:grpSpPr>
        <p:sp>
          <p:nvSpPr>
            <p:cNvPr id="86" name="Chevron 85"/>
            <p:cNvSpPr/>
            <p:nvPr/>
          </p:nvSpPr>
          <p:spPr>
            <a:xfrm>
              <a:off x="2463618" y="2168415"/>
              <a:ext cx="163675" cy="163675"/>
            </a:xfrm>
            <a:prstGeom prst="chevron">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0033A0"/>
                </a:solidFill>
                <a:latin typeface="Calibri" panose="020F0502020204030204" pitchFamily="34" charset="0"/>
                <a:cs typeface="Calibri" panose="020F0502020204030204" pitchFamily="34" charset="0"/>
              </a:endParaRPr>
            </a:p>
          </p:txBody>
        </p:sp>
        <p:sp>
          <p:nvSpPr>
            <p:cNvPr id="87" name="Chevron 86"/>
            <p:cNvSpPr/>
            <p:nvPr/>
          </p:nvSpPr>
          <p:spPr>
            <a:xfrm>
              <a:off x="2330444" y="2168415"/>
              <a:ext cx="163675" cy="163675"/>
            </a:xfrm>
            <a:prstGeom prst="chevron">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0033A0"/>
                </a:solidFill>
                <a:latin typeface="Calibri" panose="020F0502020204030204" pitchFamily="34" charset="0"/>
                <a:cs typeface="Calibri" panose="020F0502020204030204" pitchFamily="34" charset="0"/>
              </a:endParaRPr>
            </a:p>
          </p:txBody>
        </p:sp>
      </p:grpSp>
      <p:grpSp>
        <p:nvGrpSpPr>
          <p:cNvPr id="88" name="Group 87"/>
          <p:cNvGrpSpPr/>
          <p:nvPr/>
        </p:nvGrpSpPr>
        <p:grpSpPr>
          <a:xfrm rot="14371535">
            <a:off x="3395541" y="2126620"/>
            <a:ext cx="161322" cy="88949"/>
            <a:chOff x="2330444" y="2168415"/>
            <a:chExt cx="296849" cy="163675"/>
          </a:xfrm>
        </p:grpSpPr>
        <p:sp>
          <p:nvSpPr>
            <p:cNvPr id="89" name="Chevron 88"/>
            <p:cNvSpPr/>
            <p:nvPr/>
          </p:nvSpPr>
          <p:spPr>
            <a:xfrm>
              <a:off x="2463618" y="2168415"/>
              <a:ext cx="163675" cy="163675"/>
            </a:xfrm>
            <a:prstGeom prst="chevron">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0033A0"/>
                </a:solidFill>
                <a:latin typeface="Calibri" panose="020F0502020204030204" pitchFamily="34" charset="0"/>
                <a:cs typeface="Calibri" panose="020F0502020204030204" pitchFamily="34" charset="0"/>
              </a:endParaRPr>
            </a:p>
          </p:txBody>
        </p:sp>
        <p:sp>
          <p:nvSpPr>
            <p:cNvPr id="90" name="Chevron 89"/>
            <p:cNvSpPr/>
            <p:nvPr/>
          </p:nvSpPr>
          <p:spPr>
            <a:xfrm>
              <a:off x="2330444" y="2168415"/>
              <a:ext cx="163675" cy="163675"/>
            </a:xfrm>
            <a:prstGeom prst="chevron">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0033A0"/>
                </a:solidFill>
                <a:latin typeface="Calibri" panose="020F0502020204030204" pitchFamily="34" charset="0"/>
                <a:cs typeface="Calibri" panose="020F0502020204030204" pitchFamily="34" charset="0"/>
              </a:endParaRPr>
            </a:p>
          </p:txBody>
        </p:sp>
      </p:grpSp>
      <p:grpSp>
        <p:nvGrpSpPr>
          <p:cNvPr id="91" name="Group 90"/>
          <p:cNvGrpSpPr/>
          <p:nvPr/>
        </p:nvGrpSpPr>
        <p:grpSpPr>
          <a:xfrm rot="9129979" flipH="1">
            <a:off x="6700567" y="3138814"/>
            <a:ext cx="161322" cy="88949"/>
            <a:chOff x="2330444" y="2168415"/>
            <a:chExt cx="296849" cy="163675"/>
          </a:xfrm>
        </p:grpSpPr>
        <p:sp>
          <p:nvSpPr>
            <p:cNvPr id="92" name="Chevron 91"/>
            <p:cNvSpPr/>
            <p:nvPr/>
          </p:nvSpPr>
          <p:spPr>
            <a:xfrm>
              <a:off x="2463618" y="2168415"/>
              <a:ext cx="163675" cy="163675"/>
            </a:xfrm>
            <a:prstGeom prst="chevron">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0033A0"/>
                </a:solidFill>
                <a:latin typeface="Calibri" panose="020F0502020204030204" pitchFamily="34" charset="0"/>
                <a:cs typeface="Calibri" panose="020F0502020204030204" pitchFamily="34" charset="0"/>
              </a:endParaRPr>
            </a:p>
          </p:txBody>
        </p:sp>
        <p:sp>
          <p:nvSpPr>
            <p:cNvPr id="93" name="Chevron 92"/>
            <p:cNvSpPr/>
            <p:nvPr/>
          </p:nvSpPr>
          <p:spPr>
            <a:xfrm>
              <a:off x="2330444" y="2168415"/>
              <a:ext cx="163675" cy="163675"/>
            </a:xfrm>
            <a:prstGeom prst="chevron">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0033A0"/>
                </a:solidFill>
                <a:latin typeface="Calibri" panose="020F0502020204030204" pitchFamily="34" charset="0"/>
                <a:cs typeface="Calibri" panose="020F0502020204030204" pitchFamily="34" charset="0"/>
              </a:endParaRPr>
            </a:p>
          </p:txBody>
        </p:sp>
      </p:grpSp>
      <p:grpSp>
        <p:nvGrpSpPr>
          <p:cNvPr id="94" name="Group 93"/>
          <p:cNvGrpSpPr/>
          <p:nvPr/>
        </p:nvGrpSpPr>
        <p:grpSpPr>
          <a:xfrm rot="7228465" flipH="1">
            <a:off x="5496927" y="2071681"/>
            <a:ext cx="161322" cy="88949"/>
            <a:chOff x="2330444" y="2168415"/>
            <a:chExt cx="296849" cy="163675"/>
          </a:xfrm>
        </p:grpSpPr>
        <p:sp>
          <p:nvSpPr>
            <p:cNvPr id="95" name="Chevron 94"/>
            <p:cNvSpPr/>
            <p:nvPr/>
          </p:nvSpPr>
          <p:spPr>
            <a:xfrm>
              <a:off x="2463618" y="2168415"/>
              <a:ext cx="163675" cy="163675"/>
            </a:xfrm>
            <a:prstGeom prst="chevron">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0033A0"/>
                </a:solidFill>
                <a:latin typeface="Calibri" panose="020F0502020204030204" pitchFamily="34" charset="0"/>
                <a:cs typeface="Calibri" panose="020F0502020204030204" pitchFamily="34" charset="0"/>
              </a:endParaRPr>
            </a:p>
          </p:txBody>
        </p:sp>
        <p:sp>
          <p:nvSpPr>
            <p:cNvPr id="96" name="Chevron 95"/>
            <p:cNvSpPr/>
            <p:nvPr/>
          </p:nvSpPr>
          <p:spPr>
            <a:xfrm>
              <a:off x="2330444" y="2168415"/>
              <a:ext cx="163675" cy="163675"/>
            </a:xfrm>
            <a:prstGeom prst="chevron">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8401" fontAlgn="base">
                <a:spcBef>
                  <a:spcPct val="0"/>
                </a:spcBef>
                <a:spcAft>
                  <a:spcPct val="0"/>
                </a:spcAft>
                <a:defRPr/>
              </a:pPr>
              <a:endParaRPr lang="en-US">
                <a:solidFill>
                  <a:srgbClr val="0033A0"/>
                </a:solidFill>
                <a:latin typeface="Calibri" panose="020F0502020204030204" pitchFamily="34" charset="0"/>
                <a:cs typeface="Calibri" panose="020F0502020204030204" pitchFamily="34" charset="0"/>
              </a:endParaRPr>
            </a:p>
          </p:txBody>
        </p:sp>
      </p:grpSp>
      <p:pic>
        <p:nvPicPr>
          <p:cNvPr id="97" name="Picture 96"/>
          <p:cNvPicPr>
            <a:picLocks noChangeAspect="1"/>
          </p:cNvPicPr>
          <p:nvPr/>
        </p:nvPicPr>
        <p:blipFill>
          <a:blip r:embed="rId6">
            <a:duotone>
              <a:schemeClr val="accent1">
                <a:shade val="45000"/>
                <a:satMod val="135000"/>
              </a:schemeClr>
              <a:prstClr val="white"/>
            </a:duotone>
          </a:blip>
          <a:stretch>
            <a:fillRect/>
          </a:stretch>
        </p:blipFill>
        <p:spPr>
          <a:xfrm>
            <a:off x="602525" y="2253596"/>
            <a:ext cx="230247" cy="230247"/>
          </a:xfrm>
          <a:prstGeom prst="rect">
            <a:avLst/>
          </a:prstGeom>
        </p:spPr>
      </p:pic>
      <p:pic>
        <p:nvPicPr>
          <p:cNvPr id="98" name="Picture 97"/>
          <p:cNvPicPr>
            <a:picLocks noChangeAspect="1"/>
          </p:cNvPicPr>
          <p:nvPr/>
        </p:nvPicPr>
        <p:blipFill>
          <a:blip r:embed="rId7">
            <a:duotone>
              <a:schemeClr val="accent1">
                <a:shade val="45000"/>
                <a:satMod val="135000"/>
              </a:schemeClr>
              <a:prstClr val="white"/>
            </a:duotone>
          </a:blip>
          <a:stretch>
            <a:fillRect/>
          </a:stretch>
        </p:blipFill>
        <p:spPr>
          <a:xfrm>
            <a:off x="1843691" y="512986"/>
            <a:ext cx="243947" cy="243947"/>
          </a:xfrm>
          <a:prstGeom prst="rect">
            <a:avLst/>
          </a:prstGeom>
        </p:spPr>
      </p:pic>
      <p:pic>
        <p:nvPicPr>
          <p:cNvPr id="100" name="Picture 99"/>
          <p:cNvPicPr>
            <a:picLocks noChangeAspect="1"/>
          </p:cNvPicPr>
          <p:nvPr/>
        </p:nvPicPr>
        <p:blipFill>
          <a:blip r:embed="rId8">
            <a:duotone>
              <a:schemeClr val="accent1">
                <a:shade val="45000"/>
                <a:satMod val="135000"/>
              </a:schemeClr>
              <a:prstClr val="white"/>
            </a:duotone>
          </a:blip>
          <a:stretch>
            <a:fillRect/>
          </a:stretch>
        </p:blipFill>
        <p:spPr>
          <a:xfrm>
            <a:off x="8467926" y="1963483"/>
            <a:ext cx="208754" cy="208754"/>
          </a:xfrm>
          <a:prstGeom prst="rect">
            <a:avLst/>
          </a:prstGeom>
        </p:spPr>
      </p:pic>
      <p:pic>
        <p:nvPicPr>
          <p:cNvPr id="101" name="Picture 100"/>
          <p:cNvPicPr>
            <a:picLocks noChangeAspect="1"/>
          </p:cNvPicPr>
          <p:nvPr/>
        </p:nvPicPr>
        <p:blipFill>
          <a:blip r:embed="rId9">
            <a:duotone>
              <a:schemeClr val="accent4">
                <a:shade val="45000"/>
                <a:satMod val="135000"/>
              </a:schemeClr>
              <a:prstClr val="white"/>
            </a:duotone>
          </a:blip>
          <a:stretch>
            <a:fillRect/>
          </a:stretch>
        </p:blipFill>
        <p:spPr>
          <a:xfrm>
            <a:off x="7598157" y="574333"/>
            <a:ext cx="205740" cy="205740"/>
          </a:xfrm>
          <a:prstGeom prst="rect">
            <a:avLst/>
          </a:prstGeom>
        </p:spPr>
      </p:pic>
      <p:sp>
        <p:nvSpPr>
          <p:cNvPr id="99" name="Rounded Rectangle 98"/>
          <p:cNvSpPr/>
          <p:nvPr/>
        </p:nvSpPr>
        <p:spPr bwMode="auto">
          <a:xfrm>
            <a:off x="717648" y="4755571"/>
            <a:ext cx="6189620" cy="321358"/>
          </a:xfrm>
          <a:prstGeom prst="roundRect">
            <a:avLst>
              <a:gd name="adj" fmla="val 0"/>
            </a:avLst>
          </a:prstGeom>
          <a:solidFill>
            <a:schemeClr val="bg1">
              <a:lumMod val="95000"/>
            </a:schemeClr>
          </a:solidFill>
          <a:ln w="9525" cap="flat" cmpd="sng" algn="ctr">
            <a:noFill/>
            <a:prstDash val="solid"/>
            <a:round/>
            <a:headEnd type="none" w="med" len="med"/>
            <a:tailEnd type="none" w="med" len="med"/>
          </a:ln>
          <a:effectLst/>
        </p:spPr>
        <p:txBody>
          <a:bodyPr lIns="91440" tIns="0" rIns="91440" bIns="0" numCol="1" anchor="ctr" anchorCtr="0"/>
          <a:lstStyle/>
          <a:p>
            <a:pPr defTabSz="369196">
              <a:lnSpc>
                <a:spcPts val="969"/>
              </a:lnSpc>
              <a:buClr>
                <a:srgbClr val="9BBB59">
                  <a:lumMod val="50000"/>
                </a:srgbClr>
              </a:buClr>
              <a:tabLst>
                <a:tab pos="246129" algn="l"/>
              </a:tabLst>
              <a:defRPr/>
            </a:pPr>
            <a:r>
              <a:rPr lang="en-US" sz="920" b="1" dirty="0">
                <a:solidFill>
                  <a:schemeClr val="tx2"/>
                </a:solidFill>
                <a:latin typeface="Calibri" panose="020F0502020204030204" pitchFamily="34" charset="0"/>
                <a:cs typeface="Calibri" pitchFamily="34" charset="0"/>
              </a:rPr>
              <a:t>**Note</a:t>
            </a:r>
            <a:r>
              <a:rPr lang="en-US" sz="920" dirty="0">
                <a:solidFill>
                  <a:schemeClr val="tx2"/>
                </a:solidFill>
                <a:latin typeface="Calibri" panose="020F0502020204030204" pitchFamily="34" charset="0"/>
                <a:cs typeface="Calibri" pitchFamily="34" charset="0"/>
              </a:rPr>
              <a:t> : Based on our reading of the RFP document, the services TGF is expecting as part of Level 1 Support translates to Level 1.5 in ITIL terminology. Accordingly, we will refer L1 support as L1.5 in subsequent sections of this document</a:t>
            </a:r>
            <a:endParaRPr lang="en-US" sz="920" b="1" dirty="0">
              <a:solidFill>
                <a:schemeClr val="tx2"/>
              </a:solidFill>
              <a:latin typeface="Calibri" panose="020F0502020204030204" pitchFamily="34" charset="0"/>
              <a:cs typeface="Calibri" pitchFamily="34" charset="0"/>
            </a:endParaRPr>
          </a:p>
        </p:txBody>
      </p:sp>
    </p:spTree>
    <p:extLst>
      <p:ext uri="{BB962C8B-B14F-4D97-AF65-F5344CB8AC3E}">
        <p14:creationId xmlns:p14="http://schemas.microsoft.com/office/powerpoint/2010/main" val="1680008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91" y="95852"/>
            <a:ext cx="8385048" cy="304646"/>
          </a:xfrm>
        </p:spPr>
        <p:txBody>
          <a:bodyPr vert="horz" lIns="0" tIns="0" rIns="0" bIns="0" rtlCol="0" anchor="ctr" anchorCtr="0">
            <a:normAutofit fontScale="90000"/>
          </a:bodyPr>
          <a:lstStyle/>
          <a:p>
            <a:r>
              <a:rPr lang="en-GB" sz="1800" b="1" dirty="0">
                <a:latin typeface="Calibri" panose="020F0502020204030204" pitchFamily="34" charset="0"/>
              </a:rPr>
              <a:t>As a starting point, Cognizant has performed a deep-dive analysis of the Ticket dump TGF shared</a:t>
            </a:r>
          </a:p>
        </p:txBody>
      </p:sp>
      <p:sp>
        <p:nvSpPr>
          <p:cNvPr id="5" name="Slide Number Placeholder 4"/>
          <p:cNvSpPr>
            <a:spLocks noGrp="1"/>
          </p:cNvSpPr>
          <p:nvPr>
            <p:ph type="sldNum" sz="quarter" idx="12"/>
          </p:nvPr>
        </p:nvSpPr>
        <p:spPr/>
        <p:txBody>
          <a:bodyPr/>
          <a:lstStyle/>
          <a:p>
            <a:fld id="{2EFEF571-C9B4-4D92-A7F7-315B894862A8}" type="slidenum">
              <a:rPr lang="en-US" smtClean="0"/>
              <a:pPr/>
              <a:t>14</a:t>
            </a:fld>
            <a:endParaRPr lang="en-US" dirty="0"/>
          </a:p>
        </p:txBody>
      </p:sp>
      <p:sp>
        <p:nvSpPr>
          <p:cNvPr id="7" name="Rectangle 6"/>
          <p:cNvSpPr/>
          <p:nvPr/>
        </p:nvSpPr>
        <p:spPr>
          <a:xfrm>
            <a:off x="211791" y="883919"/>
            <a:ext cx="3854024" cy="2862322"/>
          </a:xfrm>
          <a:prstGeom prst="rect">
            <a:avLst/>
          </a:prstGeom>
        </p:spPr>
        <p:txBody>
          <a:bodyPr wrap="square">
            <a:spAutoFit/>
          </a:bodyPr>
          <a:lstStyle/>
          <a:p>
            <a:pPr marL="257175" indent="-257175">
              <a:buFont typeface="Wingdings" panose="05000000000000000000" pitchFamily="2" charset="2"/>
              <a:buChar char="v"/>
            </a:pPr>
            <a:r>
              <a:rPr lang="en-US" sz="1200" dirty="0">
                <a:solidFill>
                  <a:schemeClr val="tx2"/>
                </a:solidFill>
                <a:latin typeface="Calibri" panose="020F0502020204030204" pitchFamily="34" charset="0"/>
              </a:rPr>
              <a:t>60% of tickets are raised as data or application incidents/failure and 40% service requests or how to questions.</a:t>
            </a:r>
          </a:p>
          <a:p>
            <a:pPr marL="257175" indent="-257175">
              <a:buFont typeface="Wingdings" panose="05000000000000000000" pitchFamily="2" charset="2"/>
              <a:buChar char="v"/>
            </a:pPr>
            <a:endParaRPr lang="en-US" sz="1200" dirty="0">
              <a:solidFill>
                <a:schemeClr val="tx2"/>
              </a:solidFill>
              <a:latin typeface="Calibri" panose="020F0502020204030204" pitchFamily="34" charset="0"/>
            </a:endParaRPr>
          </a:p>
          <a:p>
            <a:pPr marL="257175" indent="-257175">
              <a:buFont typeface="Wingdings" panose="05000000000000000000" pitchFamily="2" charset="2"/>
              <a:buChar char="v"/>
            </a:pPr>
            <a:r>
              <a:rPr lang="en-US" sz="1200" dirty="0">
                <a:solidFill>
                  <a:schemeClr val="tx2"/>
                </a:solidFill>
                <a:latin typeface="Calibri" panose="020F0502020204030204" pitchFamily="34" charset="0"/>
              </a:rPr>
              <a:t>Approx. 60% tickets are related to data (data update + fix). Out of these substantial number of tickets are raised through automated batch job failures.</a:t>
            </a:r>
          </a:p>
          <a:p>
            <a:pPr marL="257175" indent="-257175">
              <a:buFont typeface="Wingdings" panose="05000000000000000000" pitchFamily="2" charset="2"/>
              <a:buChar char="v"/>
            </a:pPr>
            <a:endParaRPr lang="en-US" sz="1200" dirty="0">
              <a:solidFill>
                <a:schemeClr val="tx2"/>
              </a:solidFill>
              <a:latin typeface="Calibri" panose="020F0502020204030204" pitchFamily="34" charset="0"/>
            </a:endParaRPr>
          </a:p>
          <a:p>
            <a:pPr marL="257175" indent="-257175">
              <a:buFont typeface="Wingdings" panose="05000000000000000000" pitchFamily="2" charset="2"/>
              <a:buChar char="v"/>
            </a:pPr>
            <a:r>
              <a:rPr lang="en-US" sz="1200" dirty="0">
                <a:solidFill>
                  <a:schemeClr val="tx2"/>
                </a:solidFill>
                <a:latin typeface="Calibri" panose="020F0502020204030204" pitchFamily="34" charset="0"/>
              </a:rPr>
              <a:t>Around 15% of tickets are SFDC administration tasks.</a:t>
            </a:r>
          </a:p>
          <a:p>
            <a:pPr marL="257175" indent="-257175">
              <a:buFont typeface="Wingdings" panose="05000000000000000000" pitchFamily="2" charset="2"/>
              <a:buChar char="v"/>
            </a:pPr>
            <a:endParaRPr lang="en-US" sz="1200" dirty="0">
              <a:solidFill>
                <a:schemeClr val="tx2"/>
              </a:solidFill>
              <a:latin typeface="Calibri" panose="020F0502020204030204" pitchFamily="34" charset="0"/>
            </a:endParaRPr>
          </a:p>
          <a:p>
            <a:pPr marL="257175" indent="-257175">
              <a:buFont typeface="Wingdings" panose="05000000000000000000" pitchFamily="2" charset="2"/>
              <a:buChar char="v"/>
            </a:pPr>
            <a:r>
              <a:rPr lang="en-US" sz="1200" dirty="0">
                <a:solidFill>
                  <a:schemeClr val="tx2"/>
                </a:solidFill>
                <a:latin typeface="Calibri" panose="020F0502020204030204" pitchFamily="34" charset="0"/>
              </a:rPr>
              <a:t>51% of ticket volume raised are Low, 42% as Medium, 6% raised as High/Critical priority.</a:t>
            </a:r>
          </a:p>
          <a:p>
            <a:pPr marL="257175" indent="-257175">
              <a:buFont typeface="Wingdings" panose="05000000000000000000" pitchFamily="2" charset="2"/>
              <a:buChar char="v"/>
            </a:pPr>
            <a:endParaRPr lang="en-US" sz="1200" dirty="0">
              <a:solidFill>
                <a:schemeClr val="tx2"/>
              </a:solidFill>
              <a:latin typeface="Calibri" panose="020F0502020204030204" pitchFamily="34" charset="0"/>
            </a:endParaRPr>
          </a:p>
          <a:p>
            <a:pPr marL="257175" indent="-257175">
              <a:buFont typeface="Wingdings" panose="05000000000000000000" pitchFamily="2" charset="2"/>
              <a:buChar char="v"/>
            </a:pPr>
            <a:r>
              <a:rPr lang="en-US" sz="1200" dirty="0">
                <a:solidFill>
                  <a:schemeClr val="tx2"/>
                </a:solidFill>
                <a:latin typeface="Calibri" panose="020F0502020204030204" pitchFamily="34" charset="0"/>
              </a:rPr>
              <a:t>There are ~250 tickets raised over 2 years which needed Code Change or Enhancements</a:t>
            </a:r>
          </a:p>
        </p:txBody>
      </p:sp>
      <p:graphicFrame>
        <p:nvGraphicFramePr>
          <p:cNvPr id="8" name="Chart 7"/>
          <p:cNvGraphicFramePr>
            <a:graphicFrameLocks/>
          </p:cNvGraphicFramePr>
          <p:nvPr>
            <p:extLst>
              <p:ext uri="{D42A27DB-BD31-4B8C-83A1-F6EECF244321}">
                <p14:modId xmlns:p14="http://schemas.microsoft.com/office/powerpoint/2010/main" val="194006326"/>
              </p:ext>
            </p:extLst>
          </p:nvPr>
        </p:nvGraphicFramePr>
        <p:xfrm>
          <a:off x="4169205" y="686492"/>
          <a:ext cx="4056018" cy="22217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95410867"/>
              </p:ext>
            </p:extLst>
          </p:nvPr>
        </p:nvGraphicFramePr>
        <p:xfrm>
          <a:off x="4169206" y="3220545"/>
          <a:ext cx="2341517" cy="1386888"/>
        </p:xfrm>
        <a:graphic>
          <a:graphicData uri="http://schemas.openxmlformats.org/drawingml/2006/table">
            <a:tbl>
              <a:tblPr>
                <a:tableStyleId>{21E4AEA4-8DFA-4A89-87EB-49C32662AFE0}</a:tableStyleId>
              </a:tblPr>
              <a:tblGrid>
                <a:gridCol w="876164">
                  <a:extLst>
                    <a:ext uri="{9D8B030D-6E8A-4147-A177-3AD203B41FA5}">
                      <a16:colId xmlns:a16="http://schemas.microsoft.com/office/drawing/2014/main" val="1247807668"/>
                    </a:ext>
                  </a:extLst>
                </a:gridCol>
                <a:gridCol w="772040">
                  <a:extLst>
                    <a:ext uri="{9D8B030D-6E8A-4147-A177-3AD203B41FA5}">
                      <a16:colId xmlns:a16="http://schemas.microsoft.com/office/drawing/2014/main" val="3995471761"/>
                    </a:ext>
                  </a:extLst>
                </a:gridCol>
                <a:gridCol w="693313">
                  <a:extLst>
                    <a:ext uri="{9D8B030D-6E8A-4147-A177-3AD203B41FA5}">
                      <a16:colId xmlns:a16="http://schemas.microsoft.com/office/drawing/2014/main" val="3180128039"/>
                    </a:ext>
                  </a:extLst>
                </a:gridCol>
              </a:tblGrid>
              <a:tr h="231148">
                <a:tc>
                  <a:txBody>
                    <a:bodyPr/>
                    <a:lstStyle/>
                    <a:p>
                      <a:pPr algn="l" fontAlgn="b"/>
                      <a:r>
                        <a:rPr lang="en-US" sz="900" b="1" u="none" strike="noStrike" dirty="0">
                          <a:solidFill>
                            <a:schemeClr val="tx2"/>
                          </a:solidFill>
                          <a:effectLst/>
                          <a:latin typeface="Calibri" panose="020F0502020204030204" pitchFamily="34" charset="0"/>
                        </a:rPr>
                        <a:t>Ticket Priority</a:t>
                      </a:r>
                      <a:endParaRPr lang="en-US" sz="900" b="1" i="0" u="none" strike="noStrike" dirty="0">
                        <a:solidFill>
                          <a:schemeClr val="tx2"/>
                        </a:solidFill>
                        <a:effectLst/>
                        <a:latin typeface="Calibri" panose="020F0502020204030204" pitchFamily="34" charset="0"/>
                      </a:endParaRPr>
                    </a:p>
                  </a:txBody>
                  <a:tcPr marL="7144" marR="7144" marT="7144" marB="0" anchor="ctr"/>
                </a:tc>
                <a:tc>
                  <a:txBody>
                    <a:bodyPr/>
                    <a:lstStyle/>
                    <a:p>
                      <a:pPr algn="l" fontAlgn="b"/>
                      <a:r>
                        <a:rPr lang="en-US" sz="900" b="1" u="none" strike="noStrike" dirty="0">
                          <a:solidFill>
                            <a:schemeClr val="tx2"/>
                          </a:solidFill>
                          <a:effectLst/>
                          <a:latin typeface="Calibri" panose="020F0502020204030204" pitchFamily="34" charset="0"/>
                        </a:rPr>
                        <a:t>Volume (2 yrs.)</a:t>
                      </a:r>
                      <a:endParaRPr lang="en-US" sz="900" b="1"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900" b="1" u="none" strike="noStrike" dirty="0">
                          <a:solidFill>
                            <a:schemeClr val="tx2"/>
                          </a:solidFill>
                          <a:effectLst/>
                          <a:latin typeface="Calibri" panose="020F0502020204030204" pitchFamily="34" charset="0"/>
                        </a:rPr>
                        <a:t>% Count </a:t>
                      </a:r>
                      <a:endParaRPr lang="en-US" sz="900" b="1" i="0" u="none" strike="noStrike" dirty="0">
                        <a:solidFill>
                          <a:schemeClr val="tx2"/>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036086521"/>
                  </a:ext>
                </a:extLst>
              </a:tr>
              <a:tr h="231148">
                <a:tc>
                  <a:txBody>
                    <a:bodyPr/>
                    <a:lstStyle/>
                    <a:p>
                      <a:pPr algn="l" fontAlgn="b"/>
                      <a:r>
                        <a:rPr lang="en-US" sz="870" u="none" strike="noStrike" dirty="0">
                          <a:solidFill>
                            <a:schemeClr val="tx2"/>
                          </a:solidFill>
                          <a:effectLst/>
                          <a:latin typeface="Calibri" panose="020F0502020204030204" pitchFamily="34" charset="0"/>
                        </a:rPr>
                        <a:t>Critical</a:t>
                      </a:r>
                      <a:endParaRPr lang="en-US" sz="870" b="0"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25</a:t>
                      </a:r>
                      <a:endParaRPr lang="en-US" sz="870" b="0"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0.31%</a:t>
                      </a:r>
                      <a:endParaRPr lang="en-US" sz="870" b="0" i="0" u="none" strike="noStrike" dirty="0">
                        <a:solidFill>
                          <a:schemeClr val="tx2"/>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509574302"/>
                  </a:ext>
                </a:extLst>
              </a:tr>
              <a:tr h="231148">
                <a:tc>
                  <a:txBody>
                    <a:bodyPr/>
                    <a:lstStyle/>
                    <a:p>
                      <a:pPr algn="l" fontAlgn="b"/>
                      <a:r>
                        <a:rPr lang="en-US" sz="870" u="none" strike="noStrike">
                          <a:solidFill>
                            <a:schemeClr val="tx2"/>
                          </a:solidFill>
                          <a:effectLst/>
                          <a:latin typeface="Calibri" panose="020F0502020204030204" pitchFamily="34" charset="0"/>
                        </a:rPr>
                        <a:t>High</a:t>
                      </a:r>
                      <a:endParaRPr lang="en-US" sz="870" b="0" i="0" u="none" strike="noStrike">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472</a:t>
                      </a:r>
                      <a:endParaRPr lang="en-US" sz="870" b="0"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5.58%</a:t>
                      </a:r>
                      <a:endParaRPr lang="en-US" sz="870" b="1" i="0" u="none" strike="noStrike" dirty="0">
                        <a:solidFill>
                          <a:schemeClr val="tx2"/>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369954917"/>
                  </a:ext>
                </a:extLst>
              </a:tr>
              <a:tr h="231148">
                <a:tc>
                  <a:txBody>
                    <a:bodyPr/>
                    <a:lstStyle/>
                    <a:p>
                      <a:pPr algn="l" fontAlgn="b"/>
                      <a:r>
                        <a:rPr lang="en-US" sz="870" u="none" strike="noStrike">
                          <a:solidFill>
                            <a:schemeClr val="tx2"/>
                          </a:solidFill>
                          <a:effectLst/>
                          <a:latin typeface="Calibri" panose="020F0502020204030204" pitchFamily="34" charset="0"/>
                        </a:rPr>
                        <a:t>Low</a:t>
                      </a:r>
                      <a:endParaRPr lang="en-US" sz="870" b="0" i="0" u="none" strike="noStrike">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4122</a:t>
                      </a:r>
                      <a:endParaRPr lang="en-US" sz="870" b="0"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51.20%</a:t>
                      </a:r>
                      <a:endParaRPr lang="en-US" sz="870" b="1" i="0" u="none" strike="noStrike" dirty="0">
                        <a:solidFill>
                          <a:schemeClr val="tx2"/>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803410860"/>
                  </a:ext>
                </a:extLst>
              </a:tr>
              <a:tr h="231148">
                <a:tc>
                  <a:txBody>
                    <a:bodyPr/>
                    <a:lstStyle/>
                    <a:p>
                      <a:pPr algn="l" fontAlgn="b"/>
                      <a:r>
                        <a:rPr lang="en-US" sz="870" u="none" strike="noStrike">
                          <a:solidFill>
                            <a:schemeClr val="tx2"/>
                          </a:solidFill>
                          <a:effectLst/>
                          <a:latin typeface="Calibri" panose="020F0502020204030204" pitchFamily="34" charset="0"/>
                        </a:rPr>
                        <a:t>Moderate</a:t>
                      </a:r>
                      <a:endParaRPr lang="en-US" sz="870" b="0" i="0" u="none" strike="noStrike">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3425</a:t>
                      </a:r>
                      <a:endParaRPr lang="en-US" sz="870" b="0"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42.60%</a:t>
                      </a:r>
                      <a:endParaRPr lang="en-US" sz="870" b="1" i="0" u="none" strike="noStrike" dirty="0">
                        <a:solidFill>
                          <a:schemeClr val="tx2"/>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94587638"/>
                  </a:ext>
                </a:extLst>
              </a:tr>
              <a:tr h="231148">
                <a:tc>
                  <a:txBody>
                    <a:bodyPr/>
                    <a:lstStyle/>
                    <a:p>
                      <a:pPr algn="l" fontAlgn="b"/>
                      <a:r>
                        <a:rPr lang="en-US" sz="900" b="1" u="none" strike="noStrike" dirty="0">
                          <a:solidFill>
                            <a:schemeClr val="tx2"/>
                          </a:solidFill>
                          <a:effectLst/>
                          <a:latin typeface="Calibri" panose="020F0502020204030204" pitchFamily="34" charset="0"/>
                        </a:rPr>
                        <a:t>Total (2 yrs.)</a:t>
                      </a:r>
                      <a:endParaRPr lang="en-US" sz="900" b="1"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900" b="1" u="none" strike="noStrike" dirty="0">
                          <a:solidFill>
                            <a:schemeClr val="tx2"/>
                          </a:solidFill>
                          <a:effectLst/>
                          <a:latin typeface="Calibri" panose="020F0502020204030204" pitchFamily="34" charset="0"/>
                        </a:rPr>
                        <a:t>8044</a:t>
                      </a:r>
                      <a:endParaRPr lang="en-US" sz="900" b="1"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900" b="1" i="0" u="none" strike="noStrike" dirty="0">
                          <a:solidFill>
                            <a:schemeClr val="tx2"/>
                          </a:solidFill>
                          <a:effectLst/>
                          <a:latin typeface="Calibri" panose="020F0502020204030204" pitchFamily="34" charset="0"/>
                        </a:rPr>
                        <a:t>100%</a:t>
                      </a:r>
                    </a:p>
                  </a:txBody>
                  <a:tcPr marL="7144" marR="7144" marT="7144" marB="0" anchor="ctr"/>
                </a:tc>
                <a:extLst>
                  <a:ext uri="{0D108BD9-81ED-4DB2-BD59-A6C34878D82A}">
                    <a16:rowId xmlns:a16="http://schemas.microsoft.com/office/drawing/2014/main" val="79945195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56676892"/>
              </p:ext>
            </p:extLst>
          </p:nvPr>
        </p:nvGraphicFramePr>
        <p:xfrm>
          <a:off x="6614112" y="2876256"/>
          <a:ext cx="2228552" cy="1159970"/>
        </p:xfrm>
        <a:graphic>
          <a:graphicData uri="http://schemas.openxmlformats.org/drawingml/2006/table">
            <a:tbl>
              <a:tblPr>
                <a:tableStyleId>{5C22544A-7EE6-4342-B048-85BDC9FD1C3A}</a:tableStyleId>
              </a:tblPr>
              <a:tblGrid>
                <a:gridCol w="929099">
                  <a:extLst>
                    <a:ext uri="{9D8B030D-6E8A-4147-A177-3AD203B41FA5}">
                      <a16:colId xmlns:a16="http://schemas.microsoft.com/office/drawing/2014/main" val="4055607912"/>
                    </a:ext>
                  </a:extLst>
                </a:gridCol>
                <a:gridCol w="572089">
                  <a:extLst>
                    <a:ext uri="{9D8B030D-6E8A-4147-A177-3AD203B41FA5}">
                      <a16:colId xmlns:a16="http://schemas.microsoft.com/office/drawing/2014/main" val="1124360827"/>
                    </a:ext>
                  </a:extLst>
                </a:gridCol>
                <a:gridCol w="727364">
                  <a:extLst>
                    <a:ext uri="{9D8B030D-6E8A-4147-A177-3AD203B41FA5}">
                      <a16:colId xmlns:a16="http://schemas.microsoft.com/office/drawing/2014/main" val="1987857507"/>
                    </a:ext>
                  </a:extLst>
                </a:gridCol>
              </a:tblGrid>
              <a:tr h="369820">
                <a:tc>
                  <a:txBody>
                    <a:bodyPr/>
                    <a:lstStyle/>
                    <a:p>
                      <a:pPr marL="0" algn="ctr" defTabSz="914400" rtl="0" eaLnBrk="1" fontAlgn="b" latinLnBrk="0" hangingPunct="1"/>
                      <a:r>
                        <a:rPr lang="en-US" sz="870" b="1" u="none" strike="noStrike" kern="1200" dirty="0">
                          <a:solidFill>
                            <a:schemeClr val="tx2"/>
                          </a:solidFill>
                          <a:effectLst/>
                          <a:latin typeface="Calibri" panose="020F0502020204030204" pitchFamily="34" charset="0"/>
                          <a:ea typeface="+mn-ea"/>
                          <a:cs typeface="+mn-cs"/>
                        </a:rPr>
                        <a:t>Incident/Service</a:t>
                      </a:r>
                    </a:p>
                  </a:txBody>
                  <a:tcPr marL="7144" marR="7144" marT="7144" marB="0" anchor="ctr"/>
                </a:tc>
                <a:tc>
                  <a:txBody>
                    <a:bodyPr/>
                    <a:lstStyle/>
                    <a:p>
                      <a:pPr marL="0" algn="ctr" defTabSz="914400" rtl="0" eaLnBrk="1" fontAlgn="b" latinLnBrk="0" hangingPunct="1"/>
                      <a:r>
                        <a:rPr lang="en-US" sz="870" b="1" u="none" strike="noStrike" kern="1200" dirty="0">
                          <a:solidFill>
                            <a:schemeClr val="tx2"/>
                          </a:solidFill>
                          <a:effectLst/>
                          <a:latin typeface="Calibri" panose="020F0502020204030204" pitchFamily="34" charset="0"/>
                          <a:ea typeface="+mn-ea"/>
                          <a:cs typeface="+mn-cs"/>
                        </a:rPr>
                        <a:t>Count of Category</a:t>
                      </a:r>
                    </a:p>
                  </a:txBody>
                  <a:tcPr marL="7144" marR="7144" marT="7144" marB="0" anchor="ctr"/>
                </a:tc>
                <a:tc>
                  <a:txBody>
                    <a:bodyPr/>
                    <a:lstStyle/>
                    <a:p>
                      <a:pPr marL="0" algn="ctr" defTabSz="914400" rtl="0" eaLnBrk="1" fontAlgn="b" latinLnBrk="0" hangingPunct="1"/>
                      <a:r>
                        <a:rPr lang="en-US" sz="870" b="1" u="none" strike="noStrike" kern="1200" dirty="0">
                          <a:solidFill>
                            <a:schemeClr val="tx2"/>
                          </a:solidFill>
                          <a:effectLst/>
                          <a:latin typeface="Calibri" panose="020F0502020204030204" pitchFamily="34" charset="0"/>
                          <a:ea typeface="+mn-ea"/>
                          <a:cs typeface="+mn-cs"/>
                        </a:rPr>
                        <a:t>% Of Volume</a:t>
                      </a:r>
                    </a:p>
                  </a:txBody>
                  <a:tcPr marL="7144" marR="7144" marT="7144" marB="0" anchor="ctr"/>
                </a:tc>
                <a:extLst>
                  <a:ext uri="{0D108BD9-81ED-4DB2-BD59-A6C34878D82A}">
                    <a16:rowId xmlns:a16="http://schemas.microsoft.com/office/drawing/2014/main" val="4167363837"/>
                  </a:ext>
                </a:extLst>
              </a:tr>
              <a:tr h="261847">
                <a:tc>
                  <a:txBody>
                    <a:bodyPr/>
                    <a:lstStyle/>
                    <a:p>
                      <a:pPr algn="l" fontAlgn="b"/>
                      <a:r>
                        <a:rPr lang="en-US" sz="870" u="none" strike="noStrike" dirty="0">
                          <a:solidFill>
                            <a:schemeClr val="tx2"/>
                          </a:solidFill>
                          <a:effectLst/>
                          <a:latin typeface="Calibri" panose="020F0502020204030204" pitchFamily="34" charset="0"/>
                        </a:rPr>
                        <a:t>customer feedback</a:t>
                      </a:r>
                      <a:endParaRPr lang="en-US" sz="870" b="0"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7</a:t>
                      </a:r>
                      <a:endParaRPr lang="en-US" sz="870" b="0"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0.08%</a:t>
                      </a:r>
                      <a:endParaRPr lang="en-US" sz="870" b="0" i="0" u="none" strike="noStrike" dirty="0">
                        <a:solidFill>
                          <a:schemeClr val="tx2"/>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56909440"/>
                  </a:ext>
                </a:extLst>
              </a:tr>
              <a:tr h="137480">
                <a:tc>
                  <a:txBody>
                    <a:bodyPr/>
                    <a:lstStyle/>
                    <a:p>
                      <a:pPr algn="l" fontAlgn="b"/>
                      <a:r>
                        <a:rPr lang="en-US" sz="870" u="none" strike="noStrike">
                          <a:solidFill>
                            <a:schemeClr val="tx2"/>
                          </a:solidFill>
                          <a:effectLst/>
                          <a:latin typeface="Calibri" panose="020F0502020204030204" pitchFamily="34" charset="0"/>
                        </a:rPr>
                        <a:t>failure</a:t>
                      </a:r>
                      <a:endParaRPr lang="en-US" sz="870" b="0" i="0" u="none" strike="noStrike">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dirty="0">
                          <a:solidFill>
                            <a:schemeClr val="tx2"/>
                          </a:solidFill>
                          <a:effectLst/>
                          <a:latin typeface="Calibri" panose="020F0502020204030204" pitchFamily="34" charset="0"/>
                        </a:rPr>
                        <a:t>4836</a:t>
                      </a:r>
                      <a:endParaRPr lang="en-US" sz="870" b="0"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b="1" u="none" strike="noStrike" dirty="0">
                          <a:solidFill>
                            <a:schemeClr val="tx2"/>
                          </a:solidFill>
                          <a:effectLst/>
                          <a:latin typeface="Calibri" panose="020F0502020204030204" pitchFamily="34" charset="0"/>
                        </a:rPr>
                        <a:t>60.1</a:t>
                      </a:r>
                      <a:endParaRPr lang="en-US" sz="870" b="1" i="0" u="none" strike="noStrike" dirty="0">
                        <a:solidFill>
                          <a:schemeClr val="tx2"/>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56331300"/>
                  </a:ext>
                </a:extLst>
              </a:tr>
              <a:tr h="137480">
                <a:tc>
                  <a:txBody>
                    <a:bodyPr/>
                    <a:lstStyle/>
                    <a:p>
                      <a:pPr algn="l" fontAlgn="b"/>
                      <a:r>
                        <a:rPr lang="en-US" sz="870" u="none" strike="noStrike" dirty="0">
                          <a:solidFill>
                            <a:schemeClr val="tx2"/>
                          </a:solidFill>
                          <a:effectLst/>
                          <a:latin typeface="Calibri" panose="020F0502020204030204" pitchFamily="34" charset="0"/>
                        </a:rPr>
                        <a:t>service</a:t>
                      </a:r>
                      <a:endParaRPr lang="en-US" sz="870" b="0"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u="none" strike="noStrike">
                          <a:solidFill>
                            <a:schemeClr val="tx2"/>
                          </a:solidFill>
                          <a:effectLst/>
                          <a:latin typeface="Calibri" panose="020F0502020204030204" pitchFamily="34" charset="0"/>
                        </a:rPr>
                        <a:t>3199</a:t>
                      </a:r>
                      <a:endParaRPr lang="en-US" sz="870" b="0" i="0" u="none" strike="noStrike">
                        <a:solidFill>
                          <a:schemeClr val="tx2"/>
                        </a:solidFill>
                        <a:effectLst/>
                        <a:latin typeface="Calibri" panose="020F0502020204030204" pitchFamily="34" charset="0"/>
                      </a:endParaRPr>
                    </a:p>
                  </a:txBody>
                  <a:tcPr marL="7144" marR="7144" marT="7144" marB="0" anchor="ctr"/>
                </a:tc>
                <a:tc>
                  <a:txBody>
                    <a:bodyPr/>
                    <a:lstStyle/>
                    <a:p>
                      <a:pPr algn="ctr" fontAlgn="b"/>
                      <a:r>
                        <a:rPr lang="en-US" sz="870" b="1" u="none" strike="noStrike" dirty="0">
                          <a:solidFill>
                            <a:schemeClr val="tx2"/>
                          </a:solidFill>
                          <a:effectLst/>
                          <a:latin typeface="Calibri" panose="020F0502020204030204" pitchFamily="34" charset="0"/>
                        </a:rPr>
                        <a:t>39.8</a:t>
                      </a:r>
                      <a:endParaRPr lang="en-US" sz="870" b="1" i="0" u="none" strike="noStrike" dirty="0">
                        <a:solidFill>
                          <a:schemeClr val="tx2"/>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169696"/>
                  </a:ext>
                </a:extLst>
              </a:tr>
              <a:tr h="248839">
                <a:tc>
                  <a:txBody>
                    <a:bodyPr/>
                    <a:lstStyle/>
                    <a:p>
                      <a:pPr algn="l" fontAlgn="b"/>
                      <a:r>
                        <a:rPr lang="en-US" sz="900" b="1" u="none" strike="noStrike" dirty="0">
                          <a:solidFill>
                            <a:schemeClr val="tx2"/>
                          </a:solidFill>
                          <a:effectLst/>
                          <a:latin typeface="Calibri" panose="020F0502020204030204" pitchFamily="34" charset="0"/>
                        </a:rPr>
                        <a:t>Total (2 yrs.)</a:t>
                      </a:r>
                      <a:endParaRPr lang="en-US" sz="900" b="1" i="0" u="none" strike="noStrike" dirty="0">
                        <a:solidFill>
                          <a:schemeClr val="tx2"/>
                        </a:solidFill>
                        <a:effectLst/>
                        <a:latin typeface="Calibri" panose="020F0502020204030204" pitchFamily="34" charset="0"/>
                      </a:endParaRPr>
                    </a:p>
                  </a:txBody>
                  <a:tcPr marL="7144" marR="7144" marT="7144" marB="0" anchor="ctr"/>
                </a:tc>
                <a:tc>
                  <a:txBody>
                    <a:bodyPr/>
                    <a:lstStyle/>
                    <a:p>
                      <a:pPr algn="ctr" fontAlgn="b"/>
                      <a:r>
                        <a:rPr lang="en-US" sz="900" b="1" u="none" strike="noStrike" dirty="0">
                          <a:solidFill>
                            <a:schemeClr val="tx2"/>
                          </a:solidFill>
                          <a:effectLst/>
                          <a:latin typeface="Calibri" panose="020F0502020204030204" pitchFamily="34" charset="0"/>
                        </a:rPr>
                        <a:t>8044</a:t>
                      </a:r>
                      <a:endParaRPr lang="en-US" sz="900" b="1" i="0" u="none" strike="noStrike" dirty="0">
                        <a:solidFill>
                          <a:schemeClr val="tx2"/>
                        </a:solidFill>
                        <a:effectLst/>
                        <a:latin typeface="Calibri" panose="020F0502020204030204" pitchFamily="34" charset="0"/>
                      </a:endParaRPr>
                    </a:p>
                  </a:txBody>
                  <a:tcPr marL="7144" marR="7144" marT="7144" marB="0" anchor="ctr"/>
                </a:tc>
                <a:tc>
                  <a:txBody>
                    <a:bodyPr/>
                    <a:lstStyle/>
                    <a:p>
                      <a:pPr algn="l" fontAlgn="b"/>
                      <a:endParaRPr lang="en-US" sz="900" b="1" i="0" u="none" strike="noStrike" dirty="0">
                        <a:solidFill>
                          <a:schemeClr val="tx2"/>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382171535"/>
                  </a:ext>
                </a:extLst>
              </a:tr>
            </a:tbl>
          </a:graphicData>
        </a:graphic>
      </p:graphicFrame>
    </p:spTree>
    <p:extLst>
      <p:ext uri="{BB962C8B-B14F-4D97-AF65-F5344CB8AC3E}">
        <p14:creationId xmlns:p14="http://schemas.microsoft.com/office/powerpoint/2010/main" val="2605158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91" y="95852"/>
            <a:ext cx="8651654" cy="610730"/>
          </a:xfrm>
        </p:spPr>
        <p:txBody>
          <a:bodyPr vert="horz" lIns="0" tIns="0" rIns="0" bIns="0" rtlCol="0" anchor="ctr" anchorCtr="0">
            <a:normAutofit/>
          </a:bodyPr>
          <a:lstStyle/>
          <a:p>
            <a:r>
              <a:rPr lang="en-US" sz="1800" b="1" dirty="0">
                <a:latin typeface="Calibri" panose="020F0502020204030204" pitchFamily="34" charset="0"/>
              </a:rPr>
              <a:t>Based on our analysis of your situation – following are the key areas we have focused on from a Solution standpoint</a:t>
            </a:r>
            <a:endParaRPr lang="en-GB" sz="1800" b="1"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pPr/>
              <a:t>15</a:t>
            </a:fld>
            <a:endParaRPr lang="en-US" dirty="0"/>
          </a:p>
        </p:txBody>
      </p:sp>
      <p:sp>
        <p:nvSpPr>
          <p:cNvPr id="39" name="Rounded Rectangle 38"/>
          <p:cNvSpPr/>
          <p:nvPr/>
        </p:nvSpPr>
        <p:spPr bwMode="auto">
          <a:xfrm>
            <a:off x="934766" y="4769199"/>
            <a:ext cx="5756979" cy="270164"/>
          </a:xfrm>
          <a:prstGeom prst="roundRect">
            <a:avLst>
              <a:gd name="adj" fmla="val 0"/>
            </a:avLst>
          </a:prstGeom>
          <a:solidFill>
            <a:schemeClr val="bg1">
              <a:lumMod val="95000"/>
            </a:schemeClr>
          </a:solidFill>
          <a:ln w="9525" cap="flat" cmpd="sng" algn="ctr">
            <a:noFill/>
            <a:prstDash val="solid"/>
            <a:round/>
            <a:headEnd type="none" w="med" len="med"/>
            <a:tailEnd type="none" w="med" len="med"/>
          </a:ln>
          <a:effectLst/>
        </p:spPr>
        <p:txBody>
          <a:bodyPr lIns="91440" tIns="0" rIns="91440" bIns="0" numCol="1" anchor="ctr" anchorCtr="0"/>
          <a:lstStyle/>
          <a:p>
            <a:pPr defTabSz="369196">
              <a:lnSpc>
                <a:spcPts val="969"/>
              </a:lnSpc>
              <a:buClr>
                <a:srgbClr val="9BBB59">
                  <a:lumMod val="50000"/>
                </a:srgbClr>
              </a:buClr>
              <a:tabLst>
                <a:tab pos="246129" algn="l"/>
              </a:tabLst>
              <a:defRPr/>
            </a:pPr>
            <a:r>
              <a:rPr lang="en-US" sz="940" b="1" dirty="0">
                <a:solidFill>
                  <a:schemeClr val="tx2"/>
                </a:solidFill>
                <a:latin typeface="Calibri" panose="020F0502020204030204" pitchFamily="34" charset="0"/>
                <a:cs typeface="Calibri" pitchFamily="34" charset="0"/>
              </a:rPr>
              <a:t>**Note</a:t>
            </a:r>
            <a:r>
              <a:rPr lang="en-US" sz="940" dirty="0">
                <a:solidFill>
                  <a:schemeClr val="tx2"/>
                </a:solidFill>
                <a:latin typeface="Calibri" panose="020F0502020204030204" pitchFamily="34" charset="0"/>
                <a:cs typeface="Calibri" pitchFamily="34" charset="0"/>
              </a:rPr>
              <a:t> : While the RFP document asks Cognizant to provide L1 Support, based on equivalence with ITIL terminology in terms of activities expected, we are calling it as </a:t>
            </a:r>
            <a:r>
              <a:rPr lang="en-US" sz="940" b="1" dirty="0">
                <a:solidFill>
                  <a:schemeClr val="tx2"/>
                </a:solidFill>
                <a:latin typeface="Calibri" panose="020F0502020204030204" pitchFamily="34" charset="0"/>
                <a:cs typeface="Calibri" pitchFamily="34" charset="0"/>
              </a:rPr>
              <a:t>Level 1.5.</a:t>
            </a:r>
          </a:p>
        </p:txBody>
      </p:sp>
      <p:sp>
        <p:nvSpPr>
          <p:cNvPr id="48" name="object 29"/>
          <p:cNvSpPr txBox="1"/>
          <p:nvPr/>
        </p:nvSpPr>
        <p:spPr>
          <a:xfrm>
            <a:off x="459087" y="3559873"/>
            <a:ext cx="1630064" cy="677621"/>
          </a:xfrm>
          <a:prstGeom prst="rect">
            <a:avLst/>
          </a:prstGeom>
          <a:effectLst/>
        </p:spPr>
        <p:txBody>
          <a:bodyPr vert="horz" wrap="square" lIns="0" tIns="12700" rIns="0" bIns="0" rtlCol="0">
            <a:spAutoFit/>
          </a:bodyPr>
          <a:lstStyle>
            <a:defPPr>
              <a:defRPr lang="en-US"/>
            </a:defPPr>
            <a:lvl1pPr marR="5080" algn="ctr" defTabSz="457189">
              <a:lnSpc>
                <a:spcPct val="90000"/>
              </a:lnSpc>
              <a:spcBef>
                <a:spcPts val="100"/>
              </a:spcBef>
              <a:defRPr sz="1050" b="1">
                <a:solidFill>
                  <a:srgbClr val="00687F"/>
                </a:solidFill>
                <a:latin typeface="Calibri" panose="020F0502020204030204" pitchFamily="34" charset="0"/>
                <a:cs typeface="Arial" panose="020B0604020202020204" pitchFamily="34" charset="0"/>
              </a:defRPr>
            </a:lvl1pPr>
          </a:lstStyle>
          <a:p>
            <a:r>
              <a:rPr lang="en-US" sz="1200" dirty="0"/>
              <a:t>Challenges in business interaction and governance </a:t>
            </a:r>
            <a:r>
              <a:rPr lang="en-US" sz="1200" b="0" dirty="0"/>
              <a:t>due to limited Onshore presence</a:t>
            </a:r>
            <a:endParaRPr lang="en-US" sz="1200" dirty="0"/>
          </a:p>
        </p:txBody>
      </p:sp>
      <p:sp>
        <p:nvSpPr>
          <p:cNvPr id="57" name="object 29"/>
          <p:cNvSpPr txBox="1"/>
          <p:nvPr/>
        </p:nvSpPr>
        <p:spPr>
          <a:xfrm>
            <a:off x="995050" y="1158315"/>
            <a:ext cx="2088117" cy="843821"/>
          </a:xfrm>
          <a:prstGeom prst="rect">
            <a:avLst/>
          </a:prstGeom>
          <a:effectLst/>
        </p:spPr>
        <p:txBody>
          <a:bodyPr vert="horz" wrap="square" lIns="0" tIns="12700" rIns="0" bIns="0" rtlCol="0">
            <a:spAutoFit/>
          </a:bodyPr>
          <a:lstStyle/>
          <a:p>
            <a:pPr marR="5080" algn="ctr" defTabSz="457189">
              <a:lnSpc>
                <a:spcPct val="90000"/>
              </a:lnSpc>
              <a:spcBef>
                <a:spcPts val="100"/>
              </a:spcBef>
              <a:defRPr/>
            </a:pPr>
            <a:r>
              <a:rPr lang="en-US" sz="1200" b="1" dirty="0">
                <a:solidFill>
                  <a:srgbClr val="00687F"/>
                </a:solidFill>
                <a:latin typeface="Calibri" panose="020F0502020204030204" pitchFamily="34" charset="0"/>
                <a:cs typeface="Arial" panose="020B0604020202020204" pitchFamily="34" charset="0"/>
              </a:rPr>
              <a:t>Skewed Ticket Resolution</a:t>
            </a:r>
            <a:r>
              <a:rPr lang="en-US" sz="1200" dirty="0">
                <a:solidFill>
                  <a:srgbClr val="00687F"/>
                </a:solidFill>
                <a:latin typeface="Calibri" panose="020F0502020204030204" pitchFamily="34" charset="0"/>
                <a:cs typeface="Arial" panose="020B0604020202020204" pitchFamily="34" charset="0"/>
              </a:rPr>
              <a:t> among the various Support levels – limited resolution happens at L1.5** and high count of L3 tickets</a:t>
            </a:r>
            <a:endParaRPr lang="en-US" sz="1200" b="1" dirty="0">
              <a:solidFill>
                <a:srgbClr val="00687F"/>
              </a:solidFill>
              <a:latin typeface="Calibri" panose="020F0502020204030204" pitchFamily="34" charset="0"/>
              <a:cs typeface="Arial" panose="020B0604020202020204" pitchFamily="34" charset="0"/>
            </a:endParaRPr>
          </a:p>
        </p:txBody>
      </p:sp>
      <p:sp>
        <p:nvSpPr>
          <p:cNvPr id="58" name="object 29"/>
          <p:cNvSpPr txBox="1"/>
          <p:nvPr/>
        </p:nvSpPr>
        <p:spPr>
          <a:xfrm>
            <a:off x="2821970" y="3559872"/>
            <a:ext cx="1813314" cy="677621"/>
          </a:xfrm>
          <a:prstGeom prst="rect">
            <a:avLst/>
          </a:prstGeom>
          <a:effectLst/>
        </p:spPr>
        <p:txBody>
          <a:bodyPr vert="horz" wrap="square" lIns="0" tIns="12700" rIns="0" bIns="0" rtlCol="0">
            <a:spAutoFit/>
          </a:bodyPr>
          <a:lstStyle/>
          <a:p>
            <a:pPr marR="5080" algn="ctr" defTabSz="457189">
              <a:lnSpc>
                <a:spcPct val="90000"/>
              </a:lnSpc>
              <a:spcBef>
                <a:spcPts val="100"/>
              </a:spcBef>
              <a:defRPr/>
            </a:pPr>
            <a:r>
              <a:rPr lang="en-US" sz="1200" b="1" dirty="0" smtClean="0">
                <a:solidFill>
                  <a:srgbClr val="00687F"/>
                </a:solidFill>
                <a:latin typeface="Calibri" panose="020F0502020204030204" pitchFamily="34" charset="0"/>
                <a:cs typeface="Arial" panose="020B0604020202020204" pitchFamily="34" charset="0"/>
              </a:rPr>
              <a:t>Less Aligned </a:t>
            </a:r>
            <a:r>
              <a:rPr lang="en-US" sz="1200" b="1" dirty="0">
                <a:solidFill>
                  <a:srgbClr val="00687F"/>
                </a:solidFill>
                <a:latin typeface="Calibri" panose="020F0502020204030204" pitchFamily="34" charset="0"/>
                <a:cs typeface="Arial" panose="020B0604020202020204" pitchFamily="34" charset="0"/>
              </a:rPr>
              <a:t>Priorities </a:t>
            </a:r>
            <a:r>
              <a:rPr lang="en-US" sz="1200" dirty="0">
                <a:solidFill>
                  <a:srgbClr val="00687F"/>
                </a:solidFill>
                <a:latin typeface="Calibri" panose="020F0502020204030204" pitchFamily="34" charset="0"/>
                <a:cs typeface="Arial" panose="020B0604020202020204" pitchFamily="34" charset="0"/>
              </a:rPr>
              <a:t>between Application Issues and resulting Business Impact</a:t>
            </a:r>
          </a:p>
        </p:txBody>
      </p:sp>
      <p:sp>
        <p:nvSpPr>
          <p:cNvPr id="59" name="object 29"/>
          <p:cNvSpPr txBox="1"/>
          <p:nvPr/>
        </p:nvSpPr>
        <p:spPr>
          <a:xfrm>
            <a:off x="5517932" y="3558742"/>
            <a:ext cx="1762434" cy="677621"/>
          </a:xfrm>
          <a:prstGeom prst="rect">
            <a:avLst/>
          </a:prstGeom>
          <a:effectLst/>
        </p:spPr>
        <p:txBody>
          <a:bodyPr vert="horz" wrap="square" lIns="0" tIns="12700" rIns="0" bIns="0" rtlCol="0">
            <a:spAutoFit/>
          </a:bodyPr>
          <a:lstStyle/>
          <a:p>
            <a:pPr marR="5080" algn="ctr" defTabSz="457189">
              <a:lnSpc>
                <a:spcPct val="90000"/>
              </a:lnSpc>
              <a:spcBef>
                <a:spcPts val="100"/>
              </a:spcBef>
              <a:defRPr/>
            </a:pPr>
            <a:r>
              <a:rPr lang="en-US" sz="1200" b="1" dirty="0" smtClean="0">
                <a:solidFill>
                  <a:srgbClr val="00687F"/>
                </a:solidFill>
                <a:latin typeface="Calibri" panose="020F0502020204030204" pitchFamily="34" charset="0"/>
                <a:cs typeface="Arial" panose="020B0604020202020204" pitchFamily="34" charset="0"/>
              </a:rPr>
              <a:t>Challenges </a:t>
            </a:r>
            <a:r>
              <a:rPr lang="en-US" sz="1200" b="1" dirty="0">
                <a:solidFill>
                  <a:srgbClr val="00687F"/>
                </a:solidFill>
                <a:latin typeface="Calibri" panose="020F0502020204030204" pitchFamily="34" charset="0"/>
                <a:cs typeface="Arial" panose="020B0604020202020204" pitchFamily="34" charset="0"/>
              </a:rPr>
              <a:t>in effective </a:t>
            </a:r>
            <a:r>
              <a:rPr lang="en-US" sz="1200" b="1" dirty="0" smtClean="0">
                <a:solidFill>
                  <a:srgbClr val="00687F"/>
                </a:solidFill>
                <a:latin typeface="Calibri" panose="020F0502020204030204" pitchFamily="34" charset="0"/>
                <a:cs typeface="Arial" panose="020B0604020202020204" pitchFamily="34" charset="0"/>
              </a:rPr>
              <a:t>business usage </a:t>
            </a:r>
            <a:r>
              <a:rPr lang="en-US" sz="1200" dirty="0">
                <a:solidFill>
                  <a:srgbClr val="00687F"/>
                </a:solidFill>
                <a:latin typeface="Calibri" panose="020F0502020204030204" pitchFamily="34" charset="0"/>
                <a:cs typeface="Arial" panose="020B0604020202020204" pitchFamily="34" charset="0"/>
              </a:rPr>
              <a:t>of key functionalities in the GOS Application</a:t>
            </a:r>
          </a:p>
        </p:txBody>
      </p:sp>
      <p:sp>
        <p:nvSpPr>
          <p:cNvPr id="60" name="object 29"/>
          <p:cNvSpPr txBox="1"/>
          <p:nvPr/>
        </p:nvSpPr>
        <p:spPr>
          <a:xfrm>
            <a:off x="4027064" y="1147965"/>
            <a:ext cx="1867038" cy="677621"/>
          </a:xfrm>
          <a:prstGeom prst="rect">
            <a:avLst/>
          </a:prstGeom>
          <a:effectLst/>
        </p:spPr>
        <p:txBody>
          <a:bodyPr vert="horz" wrap="square" lIns="0" tIns="12700" rIns="0" bIns="0" rtlCol="0">
            <a:spAutoFit/>
          </a:bodyPr>
          <a:lstStyle/>
          <a:p>
            <a:pPr marR="5080" algn="ctr" defTabSz="457189">
              <a:lnSpc>
                <a:spcPct val="90000"/>
              </a:lnSpc>
              <a:spcBef>
                <a:spcPts val="100"/>
              </a:spcBef>
              <a:defRPr/>
            </a:pPr>
            <a:r>
              <a:rPr lang="en-US" sz="1200" dirty="0" smtClean="0">
                <a:solidFill>
                  <a:srgbClr val="00687F"/>
                </a:solidFill>
                <a:latin typeface="Calibri" panose="020F0502020204030204" pitchFamily="34" charset="0"/>
                <a:cs typeface="Arial" panose="020B0604020202020204" pitchFamily="34" charset="0"/>
              </a:rPr>
              <a:t>Challenges </a:t>
            </a:r>
            <a:r>
              <a:rPr lang="en-US" sz="1200" b="1" dirty="0">
                <a:solidFill>
                  <a:srgbClr val="00687F"/>
                </a:solidFill>
                <a:latin typeface="Calibri" panose="020F0502020204030204" pitchFamily="34" charset="0"/>
                <a:cs typeface="Arial" panose="020B0604020202020204" pitchFamily="34" charset="0"/>
              </a:rPr>
              <a:t>in handling data issues</a:t>
            </a:r>
            <a:r>
              <a:rPr lang="en-US" sz="1200" dirty="0">
                <a:solidFill>
                  <a:srgbClr val="00687F"/>
                </a:solidFill>
                <a:latin typeface="Calibri" panose="020F0502020204030204" pitchFamily="34" charset="0"/>
                <a:cs typeface="Arial" panose="020B0604020202020204" pitchFamily="34" charset="0"/>
              </a:rPr>
              <a:t> resulting from porting of data from excel templates to Salesforce</a:t>
            </a:r>
          </a:p>
        </p:txBody>
      </p:sp>
      <p:sp>
        <p:nvSpPr>
          <p:cNvPr id="61" name="object 29"/>
          <p:cNvSpPr txBox="1"/>
          <p:nvPr/>
        </p:nvSpPr>
        <p:spPr>
          <a:xfrm>
            <a:off x="6743989" y="1249771"/>
            <a:ext cx="1673064" cy="345223"/>
          </a:xfrm>
          <a:prstGeom prst="rect">
            <a:avLst/>
          </a:prstGeom>
          <a:effectLst/>
        </p:spPr>
        <p:txBody>
          <a:bodyPr vert="horz" wrap="square" lIns="0" tIns="12700" rIns="0" bIns="0" rtlCol="0">
            <a:spAutoFit/>
          </a:bodyPr>
          <a:lstStyle/>
          <a:p>
            <a:pPr marR="5080" algn="ctr" defTabSz="457189">
              <a:lnSpc>
                <a:spcPct val="90000"/>
              </a:lnSpc>
              <a:spcBef>
                <a:spcPts val="100"/>
              </a:spcBef>
              <a:defRPr/>
            </a:pPr>
            <a:r>
              <a:rPr lang="en-US" sz="1200" b="1" dirty="0">
                <a:solidFill>
                  <a:srgbClr val="00687F"/>
                </a:solidFill>
                <a:latin typeface="Calibri" panose="020F0502020204030204" pitchFamily="34" charset="0"/>
                <a:cs typeface="Arial" panose="020B0604020202020204" pitchFamily="34" charset="0"/>
              </a:rPr>
              <a:t>Lack of Scalability</a:t>
            </a:r>
            <a:r>
              <a:rPr lang="en-US" sz="1200" dirty="0">
                <a:solidFill>
                  <a:srgbClr val="00687F"/>
                </a:solidFill>
                <a:latin typeface="Calibri" panose="020F0502020204030204" pitchFamily="34" charset="0"/>
                <a:cs typeface="Arial" panose="020B0604020202020204" pitchFamily="34" charset="0"/>
              </a:rPr>
              <a:t> </a:t>
            </a:r>
            <a:r>
              <a:rPr lang="en-US" sz="1200" dirty="0" smtClean="0">
                <a:solidFill>
                  <a:srgbClr val="00687F"/>
                </a:solidFill>
                <a:latin typeface="Calibri" panose="020F0502020204030204" pitchFamily="34" charset="0"/>
                <a:cs typeface="Arial" panose="020B0604020202020204" pitchFamily="34" charset="0"/>
              </a:rPr>
              <a:t>during peak times</a:t>
            </a:r>
            <a:endParaRPr lang="en-US" sz="1200" b="1" dirty="0">
              <a:solidFill>
                <a:srgbClr val="00687F"/>
              </a:solidFill>
              <a:latin typeface="Calibri" panose="020F050202020403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A044D36D-4361-634E-A18E-9D8688D2A672}"/>
              </a:ext>
            </a:extLst>
          </p:cNvPr>
          <p:cNvGrpSpPr/>
          <p:nvPr/>
        </p:nvGrpSpPr>
        <p:grpSpPr>
          <a:xfrm>
            <a:off x="907618" y="2101717"/>
            <a:ext cx="6973640" cy="1283950"/>
            <a:chOff x="300920" y="1710422"/>
            <a:chExt cx="8095730" cy="1944426"/>
          </a:xfrm>
        </p:grpSpPr>
        <p:sp>
          <p:nvSpPr>
            <p:cNvPr id="37" name="Freeform 36"/>
            <p:cNvSpPr/>
            <p:nvPr/>
          </p:nvSpPr>
          <p:spPr>
            <a:xfrm flipV="1">
              <a:off x="300920" y="1922706"/>
              <a:ext cx="1509162" cy="75177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34B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dirty="0">
                <a:solidFill>
                  <a:prstClr val="white"/>
                </a:solidFill>
                <a:latin typeface="Calibri" panose="020F0502020204030204" pitchFamily="34" charset="0"/>
              </a:endParaRPr>
            </a:p>
          </p:txBody>
        </p:sp>
        <p:sp>
          <p:nvSpPr>
            <p:cNvPr id="38" name="Freeform 37"/>
            <p:cNvSpPr/>
            <p:nvPr/>
          </p:nvSpPr>
          <p:spPr>
            <a:xfrm>
              <a:off x="1618465" y="2674477"/>
              <a:ext cx="1509162" cy="75177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349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dirty="0">
                <a:solidFill>
                  <a:prstClr val="white"/>
                </a:solidFill>
                <a:latin typeface="Calibri" panose="020F0502020204030204" pitchFamily="34" charset="0"/>
              </a:endParaRPr>
            </a:p>
          </p:txBody>
        </p:sp>
        <p:sp>
          <p:nvSpPr>
            <p:cNvPr id="40" name="Freeform 39"/>
            <p:cNvSpPr/>
            <p:nvPr/>
          </p:nvSpPr>
          <p:spPr>
            <a:xfrm flipV="1">
              <a:off x="2935542" y="1922706"/>
              <a:ext cx="1509162" cy="75177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47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dirty="0">
                <a:solidFill>
                  <a:prstClr val="white"/>
                </a:solidFill>
                <a:latin typeface="Calibri" panose="020F0502020204030204" pitchFamily="34" charset="0"/>
              </a:endParaRPr>
            </a:p>
          </p:txBody>
        </p:sp>
        <p:sp>
          <p:nvSpPr>
            <p:cNvPr id="44" name="Freeform 43"/>
            <p:cNvSpPr/>
            <p:nvPr/>
          </p:nvSpPr>
          <p:spPr>
            <a:xfrm>
              <a:off x="4253086" y="2674477"/>
              <a:ext cx="1509162" cy="75177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459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dirty="0">
                <a:solidFill>
                  <a:prstClr val="white"/>
                </a:solidFill>
                <a:latin typeface="Calibri" panose="020F0502020204030204" pitchFamily="34" charset="0"/>
              </a:endParaRPr>
            </a:p>
          </p:txBody>
        </p:sp>
        <p:sp>
          <p:nvSpPr>
            <p:cNvPr id="45" name="Freeform 44"/>
            <p:cNvSpPr/>
            <p:nvPr/>
          </p:nvSpPr>
          <p:spPr>
            <a:xfrm flipV="1">
              <a:off x="5567227" y="1922706"/>
              <a:ext cx="1509162" cy="75177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59A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dirty="0">
                <a:solidFill>
                  <a:prstClr val="white"/>
                </a:solidFill>
                <a:latin typeface="Calibri" panose="020F0502020204030204" pitchFamily="34" charset="0"/>
              </a:endParaRPr>
            </a:p>
          </p:txBody>
        </p:sp>
        <p:sp>
          <p:nvSpPr>
            <p:cNvPr id="46" name="Freeform 45"/>
            <p:cNvSpPr/>
            <p:nvPr/>
          </p:nvSpPr>
          <p:spPr>
            <a:xfrm>
              <a:off x="6887488" y="2674477"/>
              <a:ext cx="1509162" cy="75177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4B94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id-ID" sz="1350" dirty="0">
                <a:solidFill>
                  <a:prstClr val="white"/>
                </a:solidFill>
                <a:latin typeface="Calibri" panose="020F0502020204030204" pitchFamily="34" charset="0"/>
              </a:endParaRPr>
            </a:p>
          </p:txBody>
        </p:sp>
        <p:sp>
          <p:nvSpPr>
            <p:cNvPr id="47" name="Oval 46">
              <a:extLst>
                <a:ext uri="{FF2B5EF4-FFF2-40B4-BE49-F238E27FC236}">
                  <a16:creationId xmlns:a16="http://schemas.microsoft.com/office/drawing/2014/main" id="{5A6AAA4B-04B6-F249-9782-6135DF8B0FB9}"/>
                </a:ext>
              </a:extLst>
            </p:cNvPr>
            <p:cNvSpPr/>
            <p:nvPr/>
          </p:nvSpPr>
          <p:spPr>
            <a:xfrm>
              <a:off x="611224" y="2265253"/>
              <a:ext cx="878950" cy="848195"/>
            </a:xfrm>
            <a:prstGeom prst="ellipse">
              <a:avLst/>
            </a:prstGeom>
            <a:solidFill>
              <a:srgbClr val="349E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defRPr/>
              </a:pPr>
              <a:endParaRPr lang="en-US" dirty="0">
                <a:solidFill>
                  <a:prstClr val="white"/>
                </a:solidFill>
                <a:latin typeface="Calibri"/>
              </a:endParaRPr>
            </a:p>
          </p:txBody>
        </p:sp>
        <p:sp>
          <p:nvSpPr>
            <p:cNvPr id="49" name="Oval 48">
              <a:extLst>
                <a:ext uri="{FF2B5EF4-FFF2-40B4-BE49-F238E27FC236}">
                  <a16:creationId xmlns:a16="http://schemas.microsoft.com/office/drawing/2014/main" id="{5A6AAA4B-04B6-F249-9782-6135DF8B0FB9}"/>
                </a:ext>
              </a:extLst>
            </p:cNvPr>
            <p:cNvSpPr/>
            <p:nvPr/>
          </p:nvSpPr>
          <p:spPr>
            <a:xfrm>
              <a:off x="3244500" y="2265253"/>
              <a:ext cx="878950" cy="848195"/>
            </a:xfrm>
            <a:prstGeom prst="ellipse">
              <a:avLst/>
            </a:prstGeom>
            <a:solidFill>
              <a:srgbClr val="47B0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defRPr/>
              </a:pPr>
              <a:endParaRPr lang="en-US" dirty="0">
                <a:solidFill>
                  <a:prstClr val="white"/>
                </a:solidFill>
                <a:latin typeface="Calibri"/>
              </a:endParaRPr>
            </a:p>
          </p:txBody>
        </p:sp>
        <p:sp>
          <p:nvSpPr>
            <p:cNvPr id="50" name="Oval 49">
              <a:extLst>
                <a:ext uri="{FF2B5EF4-FFF2-40B4-BE49-F238E27FC236}">
                  <a16:creationId xmlns:a16="http://schemas.microsoft.com/office/drawing/2014/main" id="{5A6AAA4B-04B6-F249-9782-6135DF8B0FB9}"/>
                </a:ext>
              </a:extLst>
            </p:cNvPr>
            <p:cNvSpPr/>
            <p:nvPr/>
          </p:nvSpPr>
          <p:spPr>
            <a:xfrm>
              <a:off x="5885393" y="2265253"/>
              <a:ext cx="878950" cy="848195"/>
            </a:xfrm>
            <a:prstGeom prst="ellipse">
              <a:avLst/>
            </a:prstGeom>
            <a:solidFill>
              <a:srgbClr val="59AA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defRPr/>
              </a:pPr>
              <a:endParaRPr lang="en-US" dirty="0">
                <a:solidFill>
                  <a:prstClr val="white"/>
                </a:solidFill>
                <a:latin typeface="Calibri"/>
              </a:endParaRPr>
            </a:p>
          </p:txBody>
        </p:sp>
        <p:sp>
          <p:nvSpPr>
            <p:cNvPr id="51" name="Oval 50">
              <a:extLst>
                <a:ext uri="{FF2B5EF4-FFF2-40B4-BE49-F238E27FC236}">
                  <a16:creationId xmlns:a16="http://schemas.microsoft.com/office/drawing/2014/main" id="{5A6AAA4B-04B6-F249-9782-6135DF8B0FB9}"/>
                </a:ext>
              </a:extLst>
            </p:cNvPr>
            <p:cNvSpPr/>
            <p:nvPr/>
          </p:nvSpPr>
          <p:spPr>
            <a:xfrm>
              <a:off x="1943296" y="2265253"/>
              <a:ext cx="878950" cy="848195"/>
            </a:xfrm>
            <a:prstGeom prst="ellipse">
              <a:avLst/>
            </a:prstGeom>
            <a:solidFill>
              <a:srgbClr val="349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defRPr/>
              </a:pPr>
              <a:endParaRPr lang="en-US" dirty="0">
                <a:solidFill>
                  <a:prstClr val="white"/>
                </a:solidFill>
                <a:latin typeface="Calibri"/>
              </a:endParaRPr>
            </a:p>
          </p:txBody>
        </p:sp>
        <p:sp>
          <p:nvSpPr>
            <p:cNvPr id="52" name="Oval 51">
              <a:extLst>
                <a:ext uri="{FF2B5EF4-FFF2-40B4-BE49-F238E27FC236}">
                  <a16:creationId xmlns:a16="http://schemas.microsoft.com/office/drawing/2014/main" id="{5A6AAA4B-04B6-F249-9782-6135DF8B0FB9}"/>
                </a:ext>
              </a:extLst>
            </p:cNvPr>
            <p:cNvSpPr/>
            <p:nvPr/>
          </p:nvSpPr>
          <p:spPr>
            <a:xfrm>
              <a:off x="4568192" y="2265253"/>
              <a:ext cx="878950" cy="848195"/>
            </a:xfrm>
            <a:prstGeom prst="ellipse">
              <a:avLst/>
            </a:prstGeom>
            <a:solidFill>
              <a:srgbClr val="4595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defRPr/>
              </a:pPr>
              <a:endParaRPr lang="en-US" dirty="0">
                <a:solidFill>
                  <a:prstClr val="white"/>
                </a:solidFill>
                <a:latin typeface="Calibri"/>
              </a:endParaRPr>
            </a:p>
          </p:txBody>
        </p:sp>
        <p:sp>
          <p:nvSpPr>
            <p:cNvPr id="53" name="Oval 52">
              <a:extLst>
                <a:ext uri="{FF2B5EF4-FFF2-40B4-BE49-F238E27FC236}">
                  <a16:creationId xmlns:a16="http://schemas.microsoft.com/office/drawing/2014/main" id="{5A6AAA4B-04B6-F249-9782-6135DF8B0FB9}"/>
                </a:ext>
              </a:extLst>
            </p:cNvPr>
            <p:cNvSpPr/>
            <p:nvPr/>
          </p:nvSpPr>
          <p:spPr>
            <a:xfrm>
              <a:off x="7196474" y="2265253"/>
              <a:ext cx="878950" cy="848195"/>
            </a:xfrm>
            <a:prstGeom prst="ellipse">
              <a:avLst/>
            </a:prstGeom>
            <a:solidFill>
              <a:srgbClr val="4B94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defRPr/>
              </a:pPr>
              <a:endParaRPr lang="en-US" dirty="0">
                <a:solidFill>
                  <a:prstClr val="white"/>
                </a:solidFill>
                <a:latin typeface="Calibri"/>
              </a:endParaRPr>
            </a:p>
          </p:txBody>
        </p:sp>
        <p:pic>
          <p:nvPicPr>
            <p:cNvPr id="54" name="Picture 53">
              <a:extLst>
                <a:ext uri="{FF2B5EF4-FFF2-40B4-BE49-F238E27FC236}">
                  <a16:creationId xmlns:a16="http://schemas.microsoft.com/office/drawing/2014/main" id="{E5C6E140-EF2C-CD41-9503-9A36DAB3F3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15910" y="2365735"/>
              <a:ext cx="602971" cy="581873"/>
            </a:xfrm>
            <a:prstGeom prst="rect">
              <a:avLst/>
            </a:prstGeom>
          </p:spPr>
        </p:pic>
        <p:pic>
          <p:nvPicPr>
            <p:cNvPr id="55" name="Picture 54">
              <a:extLst>
                <a:ext uri="{FF2B5EF4-FFF2-40B4-BE49-F238E27FC236}">
                  <a16:creationId xmlns:a16="http://schemas.microsoft.com/office/drawing/2014/main" id="{2CD9419E-B6CE-6C44-822C-8C2061A945A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95200" y="2365162"/>
              <a:ext cx="603565" cy="582446"/>
            </a:xfrm>
            <a:prstGeom prst="rect">
              <a:avLst/>
            </a:prstGeom>
          </p:spPr>
        </p:pic>
        <p:pic>
          <p:nvPicPr>
            <p:cNvPr id="56" name="Picture 2" descr="Image result for automation png"/>
            <p:cNvPicPr>
              <a:picLocks noChangeAspect="1" noChangeArrowheads="1"/>
            </p:cNvPicPr>
            <p:nvPr/>
          </p:nvPicPr>
          <p:blipFill>
            <a:blip r:embed="rId4" cstate="email">
              <a:biLevel thresh="50000"/>
              <a:extLst>
                <a:ext uri="{28A0092B-C50C-407E-A947-70E740481C1C}">
                  <a14:useLocalDpi xmlns:a14="http://schemas.microsoft.com/office/drawing/2010/main"/>
                </a:ext>
              </a:extLst>
            </a:blip>
            <a:srcRect/>
            <a:stretch>
              <a:fillRect/>
            </a:stretch>
          </p:blipFill>
          <p:spPr bwMode="auto">
            <a:xfrm>
              <a:off x="2165073" y="2452189"/>
              <a:ext cx="449215" cy="43349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66337" y="2387324"/>
              <a:ext cx="546747" cy="546747"/>
            </a:xfrm>
            <a:prstGeom prst="rect">
              <a:avLst/>
            </a:prstGeom>
          </p:spPr>
        </p:pic>
        <p:cxnSp>
          <p:nvCxnSpPr>
            <p:cNvPr id="63" name="Straight Connector 62"/>
            <p:cNvCxnSpPr/>
            <p:nvPr/>
          </p:nvCxnSpPr>
          <p:spPr>
            <a:xfrm>
              <a:off x="1050862" y="3197648"/>
              <a:ext cx="8716" cy="457200"/>
            </a:xfrm>
            <a:prstGeom prst="line">
              <a:avLst/>
            </a:prstGeom>
            <a:ln w="38100">
              <a:solidFill>
                <a:schemeClr val="tx1">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2366985" y="1710422"/>
              <a:ext cx="8716" cy="457200"/>
            </a:xfrm>
            <a:prstGeom prst="line">
              <a:avLst/>
            </a:prstGeom>
            <a:ln w="38100">
              <a:solidFill>
                <a:srgbClr val="407E84"/>
              </a:solidFill>
              <a:prstDash val="sysDash"/>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696982" y="3197648"/>
              <a:ext cx="8716" cy="457200"/>
            </a:xfrm>
            <a:prstGeom prst="line">
              <a:avLst/>
            </a:prstGeom>
            <a:ln w="38100">
              <a:solidFill>
                <a:schemeClr val="tx1">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011478" y="1712731"/>
              <a:ext cx="8716" cy="457200"/>
            </a:xfrm>
            <a:prstGeom prst="line">
              <a:avLst/>
            </a:prstGeom>
            <a:ln w="38100">
              <a:solidFill>
                <a:srgbClr val="407E84"/>
              </a:solidFill>
              <a:prstDash val="sysDash"/>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343102" y="3197648"/>
              <a:ext cx="8716" cy="457200"/>
            </a:xfrm>
            <a:prstGeom prst="line">
              <a:avLst/>
            </a:prstGeom>
            <a:ln w="38100">
              <a:solidFill>
                <a:schemeClr val="tx1">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655971" y="1713033"/>
              <a:ext cx="8716" cy="457200"/>
            </a:xfrm>
            <a:prstGeom prst="line">
              <a:avLst/>
            </a:prstGeom>
            <a:ln w="38100">
              <a:solidFill>
                <a:srgbClr val="407E84"/>
              </a:solidFill>
              <a:prstDash val="sysDash"/>
            </a:ln>
          </p:spPr>
          <p:style>
            <a:lnRef idx="2">
              <a:schemeClr val="accent1"/>
            </a:lnRef>
            <a:fillRef idx="0">
              <a:schemeClr val="accent1"/>
            </a:fillRef>
            <a:effectRef idx="1">
              <a:schemeClr val="accent1"/>
            </a:effectRef>
            <a:fontRef idx="minor">
              <a:schemeClr val="tx1"/>
            </a:fontRef>
          </p:style>
        </p:cxnSp>
        <p:sp>
          <p:nvSpPr>
            <p:cNvPr id="69" name="Freeform 68"/>
            <p:cNvSpPr/>
            <p:nvPr/>
          </p:nvSpPr>
          <p:spPr>
            <a:xfrm>
              <a:off x="4715060" y="2468927"/>
              <a:ext cx="578969" cy="416758"/>
            </a:xfrm>
            <a:custGeom>
              <a:avLst/>
              <a:gdLst>
                <a:gd name="connsiteX0" fmla="*/ 432708 w 540885"/>
                <a:gd name="connsiteY0" fmla="*/ 356081 h 496091"/>
                <a:gd name="connsiteX1" fmla="*/ 407355 w 540885"/>
                <a:gd name="connsiteY1" fmla="*/ 366786 h 496091"/>
                <a:gd name="connsiteX2" fmla="*/ 396649 w 540885"/>
                <a:gd name="connsiteY2" fmla="*/ 392140 h 496091"/>
                <a:gd name="connsiteX3" fmla="*/ 407213 w 540885"/>
                <a:gd name="connsiteY3" fmla="*/ 417635 h 496091"/>
                <a:gd name="connsiteX4" fmla="*/ 432708 w 540885"/>
                <a:gd name="connsiteY4" fmla="*/ 428199 h 496091"/>
                <a:gd name="connsiteX5" fmla="*/ 458203 w 540885"/>
                <a:gd name="connsiteY5" fmla="*/ 417635 h 496091"/>
                <a:gd name="connsiteX6" fmla="*/ 468767 w 540885"/>
                <a:gd name="connsiteY6" fmla="*/ 392140 h 496091"/>
                <a:gd name="connsiteX7" fmla="*/ 458063 w 540885"/>
                <a:gd name="connsiteY7" fmla="*/ 366786 h 496091"/>
                <a:gd name="connsiteX8" fmla="*/ 432708 w 540885"/>
                <a:gd name="connsiteY8" fmla="*/ 356081 h 496091"/>
                <a:gd name="connsiteX9" fmla="*/ 396649 w 540885"/>
                <a:gd name="connsiteY9" fmla="*/ 288471 h 496091"/>
                <a:gd name="connsiteX10" fmla="*/ 409608 w 540885"/>
                <a:gd name="connsiteY10" fmla="*/ 301570 h 496091"/>
                <a:gd name="connsiteX11" fmla="*/ 424257 w 540885"/>
                <a:gd name="connsiteY11" fmla="*/ 320586 h 496091"/>
                <a:gd name="connsiteX12" fmla="*/ 432708 w 540885"/>
                <a:gd name="connsiteY12" fmla="*/ 320023 h 496091"/>
                <a:gd name="connsiteX13" fmla="*/ 441160 w 540885"/>
                <a:gd name="connsiteY13" fmla="*/ 320586 h 496091"/>
                <a:gd name="connsiteX14" fmla="*/ 467077 w 540885"/>
                <a:gd name="connsiteY14" fmla="*/ 289034 h 496091"/>
                <a:gd name="connsiteX15" fmla="*/ 468767 w 540885"/>
                <a:gd name="connsiteY15" fmla="*/ 288471 h 496091"/>
                <a:gd name="connsiteX16" fmla="*/ 503699 w 540885"/>
                <a:gd name="connsiteY16" fmla="*/ 308190 h 496091"/>
                <a:gd name="connsiteX17" fmla="*/ 504826 w 540885"/>
                <a:gd name="connsiteY17" fmla="*/ 310163 h 496091"/>
                <a:gd name="connsiteX18" fmla="*/ 490459 w 540885"/>
                <a:gd name="connsiteY18" fmla="*/ 349039 h 496091"/>
                <a:gd name="connsiteX19" fmla="*/ 498910 w 540885"/>
                <a:gd name="connsiteY19" fmla="*/ 363688 h 496091"/>
                <a:gd name="connsiteX20" fmla="*/ 540885 w 540885"/>
                <a:gd name="connsiteY20" fmla="*/ 372421 h 496091"/>
                <a:gd name="connsiteX21" fmla="*/ 540885 w 540885"/>
                <a:gd name="connsiteY21" fmla="*/ 411860 h 496091"/>
                <a:gd name="connsiteX22" fmla="*/ 498910 w 540885"/>
                <a:gd name="connsiteY22" fmla="*/ 420593 h 496091"/>
                <a:gd name="connsiteX23" fmla="*/ 490459 w 540885"/>
                <a:gd name="connsiteY23" fmla="*/ 435242 h 496091"/>
                <a:gd name="connsiteX24" fmla="*/ 504826 w 540885"/>
                <a:gd name="connsiteY24" fmla="*/ 474118 h 496091"/>
                <a:gd name="connsiteX25" fmla="*/ 503699 w 540885"/>
                <a:gd name="connsiteY25" fmla="*/ 476090 h 496091"/>
                <a:gd name="connsiteX26" fmla="*/ 468767 w 540885"/>
                <a:gd name="connsiteY26" fmla="*/ 496091 h 496091"/>
                <a:gd name="connsiteX27" fmla="*/ 455809 w 540885"/>
                <a:gd name="connsiteY27" fmla="*/ 482851 h 496091"/>
                <a:gd name="connsiteX28" fmla="*/ 441160 w 540885"/>
                <a:gd name="connsiteY28" fmla="*/ 463695 h 496091"/>
                <a:gd name="connsiteX29" fmla="*/ 432708 w 540885"/>
                <a:gd name="connsiteY29" fmla="*/ 464258 h 496091"/>
                <a:gd name="connsiteX30" fmla="*/ 424257 w 540885"/>
                <a:gd name="connsiteY30" fmla="*/ 463695 h 496091"/>
                <a:gd name="connsiteX31" fmla="*/ 409608 w 540885"/>
                <a:gd name="connsiteY31" fmla="*/ 482851 h 496091"/>
                <a:gd name="connsiteX32" fmla="*/ 396649 w 540885"/>
                <a:gd name="connsiteY32" fmla="*/ 496091 h 496091"/>
                <a:gd name="connsiteX33" fmla="*/ 361717 w 540885"/>
                <a:gd name="connsiteY33" fmla="*/ 476090 h 496091"/>
                <a:gd name="connsiteX34" fmla="*/ 360591 w 540885"/>
                <a:gd name="connsiteY34" fmla="*/ 474118 h 496091"/>
                <a:gd name="connsiteX35" fmla="*/ 374958 w 540885"/>
                <a:gd name="connsiteY35" fmla="*/ 435242 h 496091"/>
                <a:gd name="connsiteX36" fmla="*/ 366507 w 540885"/>
                <a:gd name="connsiteY36" fmla="*/ 420593 h 496091"/>
                <a:gd name="connsiteX37" fmla="*/ 324532 w 540885"/>
                <a:gd name="connsiteY37" fmla="*/ 411860 h 496091"/>
                <a:gd name="connsiteX38" fmla="*/ 324532 w 540885"/>
                <a:gd name="connsiteY38" fmla="*/ 372421 h 496091"/>
                <a:gd name="connsiteX39" fmla="*/ 366507 w 540885"/>
                <a:gd name="connsiteY39" fmla="*/ 363688 h 496091"/>
                <a:gd name="connsiteX40" fmla="*/ 374958 w 540885"/>
                <a:gd name="connsiteY40" fmla="*/ 349039 h 496091"/>
                <a:gd name="connsiteX41" fmla="*/ 360591 w 540885"/>
                <a:gd name="connsiteY41" fmla="*/ 310163 h 496091"/>
                <a:gd name="connsiteX42" fmla="*/ 361717 w 540885"/>
                <a:gd name="connsiteY42" fmla="*/ 308190 h 496091"/>
                <a:gd name="connsiteX43" fmla="*/ 371577 w 540885"/>
                <a:gd name="connsiteY43" fmla="*/ 302557 h 496091"/>
                <a:gd name="connsiteX44" fmla="*/ 388198 w 540885"/>
                <a:gd name="connsiteY44" fmla="*/ 292978 h 496091"/>
                <a:gd name="connsiteX45" fmla="*/ 396649 w 540885"/>
                <a:gd name="connsiteY45" fmla="*/ 288471 h 496091"/>
                <a:gd name="connsiteX46" fmla="*/ 180295 w 540885"/>
                <a:gd name="connsiteY46" fmla="*/ 175788 h 496091"/>
                <a:gd name="connsiteX47" fmla="*/ 129305 w 540885"/>
                <a:gd name="connsiteY47" fmla="*/ 196916 h 496091"/>
                <a:gd name="connsiteX48" fmla="*/ 108177 w 540885"/>
                <a:gd name="connsiteY48" fmla="*/ 247906 h 496091"/>
                <a:gd name="connsiteX49" fmla="*/ 129305 w 540885"/>
                <a:gd name="connsiteY49" fmla="*/ 298895 h 496091"/>
                <a:gd name="connsiteX50" fmla="*/ 180295 w 540885"/>
                <a:gd name="connsiteY50" fmla="*/ 320024 h 496091"/>
                <a:gd name="connsiteX51" fmla="*/ 231285 w 540885"/>
                <a:gd name="connsiteY51" fmla="*/ 298895 h 496091"/>
                <a:gd name="connsiteX52" fmla="*/ 252413 w 540885"/>
                <a:gd name="connsiteY52" fmla="*/ 247906 h 496091"/>
                <a:gd name="connsiteX53" fmla="*/ 231285 w 540885"/>
                <a:gd name="connsiteY53" fmla="*/ 196916 h 496091"/>
                <a:gd name="connsiteX54" fmla="*/ 180295 w 540885"/>
                <a:gd name="connsiteY54" fmla="*/ 175788 h 496091"/>
                <a:gd name="connsiteX55" fmla="*/ 432708 w 540885"/>
                <a:gd name="connsiteY55" fmla="*/ 67611 h 496091"/>
                <a:gd name="connsiteX56" fmla="*/ 407355 w 540885"/>
                <a:gd name="connsiteY56" fmla="*/ 78316 h 496091"/>
                <a:gd name="connsiteX57" fmla="*/ 396649 w 540885"/>
                <a:gd name="connsiteY57" fmla="*/ 103670 h 496091"/>
                <a:gd name="connsiteX58" fmla="*/ 407213 w 540885"/>
                <a:gd name="connsiteY58" fmla="*/ 129165 h 496091"/>
                <a:gd name="connsiteX59" fmla="*/ 432708 w 540885"/>
                <a:gd name="connsiteY59" fmla="*/ 139729 h 496091"/>
                <a:gd name="connsiteX60" fmla="*/ 458203 w 540885"/>
                <a:gd name="connsiteY60" fmla="*/ 129165 h 496091"/>
                <a:gd name="connsiteX61" fmla="*/ 468767 w 540885"/>
                <a:gd name="connsiteY61" fmla="*/ 103670 h 496091"/>
                <a:gd name="connsiteX62" fmla="*/ 458063 w 540885"/>
                <a:gd name="connsiteY62" fmla="*/ 78316 h 496091"/>
                <a:gd name="connsiteX63" fmla="*/ 432708 w 540885"/>
                <a:gd name="connsiteY63" fmla="*/ 67611 h 496091"/>
                <a:gd name="connsiteX64" fmla="*/ 154096 w 540885"/>
                <a:gd name="connsiteY64" fmla="*/ 67611 h 496091"/>
                <a:gd name="connsiteX65" fmla="*/ 206494 w 540885"/>
                <a:gd name="connsiteY65" fmla="*/ 67611 h 496091"/>
                <a:gd name="connsiteX66" fmla="*/ 212128 w 540885"/>
                <a:gd name="connsiteY66" fmla="*/ 69724 h 496091"/>
                <a:gd name="connsiteX67" fmla="*/ 214945 w 540885"/>
                <a:gd name="connsiteY67" fmla="*/ 74654 h 496091"/>
                <a:gd name="connsiteX68" fmla="*/ 221425 w 540885"/>
                <a:gd name="connsiteY68" fmla="*/ 117755 h 496091"/>
                <a:gd name="connsiteX69" fmla="*/ 242553 w 540885"/>
                <a:gd name="connsiteY69" fmla="*/ 126488 h 496091"/>
                <a:gd name="connsiteX70" fmla="*/ 275795 w 540885"/>
                <a:gd name="connsiteY70" fmla="*/ 101416 h 496091"/>
                <a:gd name="connsiteX71" fmla="*/ 281429 w 540885"/>
                <a:gd name="connsiteY71" fmla="*/ 99444 h 496091"/>
                <a:gd name="connsiteX72" fmla="*/ 287345 w 540885"/>
                <a:gd name="connsiteY72" fmla="*/ 101698 h 496091"/>
                <a:gd name="connsiteX73" fmla="*/ 327911 w 540885"/>
                <a:gd name="connsiteY73" fmla="*/ 146772 h 496091"/>
                <a:gd name="connsiteX74" fmla="*/ 325939 w 540885"/>
                <a:gd name="connsiteY74" fmla="*/ 152124 h 496091"/>
                <a:gd name="connsiteX75" fmla="*/ 314108 w 540885"/>
                <a:gd name="connsiteY75" fmla="*/ 167337 h 496091"/>
                <a:gd name="connsiteX76" fmla="*/ 301430 w 540885"/>
                <a:gd name="connsiteY76" fmla="*/ 184239 h 496091"/>
                <a:gd name="connsiteX77" fmla="*/ 311008 w 540885"/>
                <a:gd name="connsiteY77" fmla="*/ 207339 h 496091"/>
                <a:gd name="connsiteX78" fmla="*/ 353828 w 540885"/>
                <a:gd name="connsiteY78" fmla="*/ 213819 h 496091"/>
                <a:gd name="connsiteX79" fmla="*/ 358618 w 540885"/>
                <a:gd name="connsiteY79" fmla="*/ 216777 h 496091"/>
                <a:gd name="connsiteX80" fmla="*/ 360590 w 540885"/>
                <a:gd name="connsiteY80" fmla="*/ 222270 h 496091"/>
                <a:gd name="connsiteX81" fmla="*/ 360590 w 540885"/>
                <a:gd name="connsiteY81" fmla="*/ 274386 h 496091"/>
                <a:gd name="connsiteX82" fmla="*/ 358618 w 540885"/>
                <a:gd name="connsiteY82" fmla="*/ 279880 h 496091"/>
                <a:gd name="connsiteX83" fmla="*/ 354110 w 540885"/>
                <a:gd name="connsiteY83" fmla="*/ 282838 h 496091"/>
                <a:gd name="connsiteX84" fmla="*/ 310445 w 540885"/>
                <a:gd name="connsiteY84" fmla="*/ 289599 h 496091"/>
                <a:gd name="connsiteX85" fmla="*/ 301430 w 540885"/>
                <a:gd name="connsiteY85" fmla="*/ 311009 h 496091"/>
                <a:gd name="connsiteX86" fmla="*/ 326784 w 540885"/>
                <a:gd name="connsiteY86" fmla="*/ 343405 h 496091"/>
                <a:gd name="connsiteX87" fmla="*/ 328756 w 540885"/>
                <a:gd name="connsiteY87" fmla="*/ 349040 h 496091"/>
                <a:gd name="connsiteX88" fmla="*/ 326784 w 540885"/>
                <a:gd name="connsiteY88" fmla="*/ 354392 h 496091"/>
                <a:gd name="connsiteX89" fmla="*/ 303543 w 540885"/>
                <a:gd name="connsiteY89" fmla="*/ 379605 h 496091"/>
                <a:gd name="connsiteX90" fmla="*/ 281429 w 540885"/>
                <a:gd name="connsiteY90" fmla="*/ 396367 h 496091"/>
                <a:gd name="connsiteX91" fmla="*/ 275513 w 540885"/>
                <a:gd name="connsiteY91" fmla="*/ 394395 h 496091"/>
                <a:gd name="connsiteX92" fmla="*/ 243117 w 540885"/>
                <a:gd name="connsiteY92" fmla="*/ 369041 h 496091"/>
                <a:gd name="connsiteX93" fmla="*/ 221425 w 540885"/>
                <a:gd name="connsiteY93" fmla="*/ 377774 h 496091"/>
                <a:gd name="connsiteX94" fmla="*/ 214945 w 540885"/>
                <a:gd name="connsiteY94" fmla="*/ 421439 h 496091"/>
                <a:gd name="connsiteX95" fmla="*/ 206494 w 540885"/>
                <a:gd name="connsiteY95" fmla="*/ 428200 h 496091"/>
                <a:gd name="connsiteX96" fmla="*/ 154096 w 540885"/>
                <a:gd name="connsiteY96" fmla="*/ 428200 h 496091"/>
                <a:gd name="connsiteX97" fmla="*/ 148462 w 540885"/>
                <a:gd name="connsiteY97" fmla="*/ 426087 h 496091"/>
                <a:gd name="connsiteX98" fmla="*/ 145645 w 540885"/>
                <a:gd name="connsiteY98" fmla="*/ 421158 h 496091"/>
                <a:gd name="connsiteX99" fmla="*/ 139165 w 540885"/>
                <a:gd name="connsiteY99" fmla="*/ 378056 h 496091"/>
                <a:gd name="connsiteX100" fmla="*/ 118037 w 540885"/>
                <a:gd name="connsiteY100" fmla="*/ 369323 h 496091"/>
                <a:gd name="connsiteX101" fmla="*/ 84795 w 540885"/>
                <a:gd name="connsiteY101" fmla="*/ 394395 h 496091"/>
                <a:gd name="connsiteX102" fmla="*/ 79161 w 540885"/>
                <a:gd name="connsiteY102" fmla="*/ 396367 h 496091"/>
                <a:gd name="connsiteX103" fmla="*/ 73245 w 540885"/>
                <a:gd name="connsiteY103" fmla="*/ 394113 h 496091"/>
                <a:gd name="connsiteX104" fmla="*/ 32679 w 540885"/>
                <a:gd name="connsiteY104" fmla="*/ 349040 h 496091"/>
                <a:gd name="connsiteX105" fmla="*/ 34651 w 540885"/>
                <a:gd name="connsiteY105" fmla="*/ 343687 h 496091"/>
                <a:gd name="connsiteX106" fmla="*/ 46201 w 540885"/>
                <a:gd name="connsiteY106" fmla="*/ 328756 h 496091"/>
                <a:gd name="connsiteX107" fmla="*/ 59441 w 540885"/>
                <a:gd name="connsiteY107" fmla="*/ 311572 h 496091"/>
                <a:gd name="connsiteX108" fmla="*/ 49581 w 540885"/>
                <a:gd name="connsiteY108" fmla="*/ 288472 h 496091"/>
                <a:gd name="connsiteX109" fmla="*/ 6761 w 540885"/>
                <a:gd name="connsiteY109" fmla="*/ 281711 h 496091"/>
                <a:gd name="connsiteX110" fmla="*/ 1972 w 540885"/>
                <a:gd name="connsiteY110" fmla="*/ 279034 h 496091"/>
                <a:gd name="connsiteX111" fmla="*/ 0 w 540885"/>
                <a:gd name="connsiteY111" fmla="*/ 273541 h 496091"/>
                <a:gd name="connsiteX112" fmla="*/ 0 w 540885"/>
                <a:gd name="connsiteY112" fmla="*/ 221425 h 496091"/>
                <a:gd name="connsiteX113" fmla="*/ 1972 w 540885"/>
                <a:gd name="connsiteY113" fmla="*/ 215932 h 496091"/>
                <a:gd name="connsiteX114" fmla="*/ 6480 w 540885"/>
                <a:gd name="connsiteY114" fmla="*/ 212973 h 496091"/>
                <a:gd name="connsiteX115" fmla="*/ 50145 w 540885"/>
                <a:gd name="connsiteY115" fmla="*/ 206213 h 496091"/>
                <a:gd name="connsiteX116" fmla="*/ 59159 w 540885"/>
                <a:gd name="connsiteY116" fmla="*/ 184802 h 496091"/>
                <a:gd name="connsiteX117" fmla="*/ 33806 w 540885"/>
                <a:gd name="connsiteY117" fmla="*/ 152406 h 496091"/>
                <a:gd name="connsiteX118" fmla="*/ 31834 w 540885"/>
                <a:gd name="connsiteY118" fmla="*/ 146772 h 496091"/>
                <a:gd name="connsiteX119" fmla="*/ 33806 w 540885"/>
                <a:gd name="connsiteY119" fmla="*/ 141137 h 496091"/>
                <a:gd name="connsiteX120" fmla="*/ 56906 w 540885"/>
                <a:gd name="connsiteY120" fmla="*/ 116065 h 496091"/>
                <a:gd name="connsiteX121" fmla="*/ 79161 w 540885"/>
                <a:gd name="connsiteY121" fmla="*/ 99444 h 496091"/>
                <a:gd name="connsiteX122" fmla="*/ 85077 w 540885"/>
                <a:gd name="connsiteY122" fmla="*/ 101416 h 496091"/>
                <a:gd name="connsiteX123" fmla="*/ 117474 w 540885"/>
                <a:gd name="connsiteY123" fmla="*/ 126770 h 496091"/>
                <a:gd name="connsiteX124" fmla="*/ 139165 w 540885"/>
                <a:gd name="connsiteY124" fmla="*/ 117755 h 496091"/>
                <a:gd name="connsiteX125" fmla="*/ 145645 w 540885"/>
                <a:gd name="connsiteY125" fmla="*/ 74372 h 496091"/>
                <a:gd name="connsiteX126" fmla="*/ 154096 w 540885"/>
                <a:gd name="connsiteY126" fmla="*/ 67611 h 496091"/>
                <a:gd name="connsiteX127" fmla="*/ 396649 w 540885"/>
                <a:gd name="connsiteY127" fmla="*/ 0 h 496091"/>
                <a:gd name="connsiteX128" fmla="*/ 409608 w 540885"/>
                <a:gd name="connsiteY128" fmla="*/ 13100 h 496091"/>
                <a:gd name="connsiteX129" fmla="*/ 424257 w 540885"/>
                <a:gd name="connsiteY129" fmla="*/ 32116 h 496091"/>
                <a:gd name="connsiteX130" fmla="*/ 432708 w 540885"/>
                <a:gd name="connsiteY130" fmla="*/ 31552 h 496091"/>
                <a:gd name="connsiteX131" fmla="*/ 441160 w 540885"/>
                <a:gd name="connsiteY131" fmla="*/ 32116 h 496091"/>
                <a:gd name="connsiteX132" fmla="*/ 467077 w 540885"/>
                <a:gd name="connsiteY132" fmla="*/ 564 h 496091"/>
                <a:gd name="connsiteX133" fmla="*/ 468767 w 540885"/>
                <a:gd name="connsiteY133" fmla="*/ 0 h 496091"/>
                <a:gd name="connsiteX134" fmla="*/ 503699 w 540885"/>
                <a:gd name="connsiteY134" fmla="*/ 19720 h 496091"/>
                <a:gd name="connsiteX135" fmla="*/ 504826 w 540885"/>
                <a:gd name="connsiteY135" fmla="*/ 21692 h 496091"/>
                <a:gd name="connsiteX136" fmla="*/ 490459 w 540885"/>
                <a:gd name="connsiteY136" fmla="*/ 60568 h 496091"/>
                <a:gd name="connsiteX137" fmla="*/ 498910 w 540885"/>
                <a:gd name="connsiteY137" fmla="*/ 75217 h 496091"/>
                <a:gd name="connsiteX138" fmla="*/ 540885 w 540885"/>
                <a:gd name="connsiteY138" fmla="*/ 83950 h 496091"/>
                <a:gd name="connsiteX139" fmla="*/ 540885 w 540885"/>
                <a:gd name="connsiteY139" fmla="*/ 123390 h 496091"/>
                <a:gd name="connsiteX140" fmla="*/ 498910 w 540885"/>
                <a:gd name="connsiteY140" fmla="*/ 132123 h 496091"/>
                <a:gd name="connsiteX141" fmla="*/ 490459 w 540885"/>
                <a:gd name="connsiteY141" fmla="*/ 146772 h 496091"/>
                <a:gd name="connsiteX142" fmla="*/ 504826 w 540885"/>
                <a:gd name="connsiteY142" fmla="*/ 185648 h 496091"/>
                <a:gd name="connsiteX143" fmla="*/ 503699 w 540885"/>
                <a:gd name="connsiteY143" fmla="*/ 187619 h 496091"/>
                <a:gd name="connsiteX144" fmla="*/ 468767 w 540885"/>
                <a:gd name="connsiteY144" fmla="*/ 207621 h 496091"/>
                <a:gd name="connsiteX145" fmla="*/ 455809 w 540885"/>
                <a:gd name="connsiteY145" fmla="*/ 194381 h 496091"/>
                <a:gd name="connsiteX146" fmla="*/ 441160 w 540885"/>
                <a:gd name="connsiteY146" fmla="*/ 175224 h 496091"/>
                <a:gd name="connsiteX147" fmla="*/ 432708 w 540885"/>
                <a:gd name="connsiteY147" fmla="*/ 175788 h 496091"/>
                <a:gd name="connsiteX148" fmla="*/ 424257 w 540885"/>
                <a:gd name="connsiteY148" fmla="*/ 175224 h 496091"/>
                <a:gd name="connsiteX149" fmla="*/ 409608 w 540885"/>
                <a:gd name="connsiteY149" fmla="*/ 194381 h 496091"/>
                <a:gd name="connsiteX150" fmla="*/ 396649 w 540885"/>
                <a:gd name="connsiteY150" fmla="*/ 207621 h 496091"/>
                <a:gd name="connsiteX151" fmla="*/ 361717 w 540885"/>
                <a:gd name="connsiteY151" fmla="*/ 187619 h 496091"/>
                <a:gd name="connsiteX152" fmla="*/ 360591 w 540885"/>
                <a:gd name="connsiteY152" fmla="*/ 185648 h 496091"/>
                <a:gd name="connsiteX153" fmla="*/ 374958 w 540885"/>
                <a:gd name="connsiteY153" fmla="*/ 146772 h 496091"/>
                <a:gd name="connsiteX154" fmla="*/ 366507 w 540885"/>
                <a:gd name="connsiteY154" fmla="*/ 132123 h 496091"/>
                <a:gd name="connsiteX155" fmla="*/ 324532 w 540885"/>
                <a:gd name="connsiteY155" fmla="*/ 123390 h 496091"/>
                <a:gd name="connsiteX156" fmla="*/ 324532 w 540885"/>
                <a:gd name="connsiteY156" fmla="*/ 83950 h 496091"/>
                <a:gd name="connsiteX157" fmla="*/ 366507 w 540885"/>
                <a:gd name="connsiteY157" fmla="*/ 75217 h 496091"/>
                <a:gd name="connsiteX158" fmla="*/ 374958 w 540885"/>
                <a:gd name="connsiteY158" fmla="*/ 60568 h 496091"/>
                <a:gd name="connsiteX159" fmla="*/ 360591 w 540885"/>
                <a:gd name="connsiteY159" fmla="*/ 21692 h 496091"/>
                <a:gd name="connsiteX160" fmla="*/ 361717 w 540885"/>
                <a:gd name="connsiteY160" fmla="*/ 19720 h 496091"/>
                <a:gd name="connsiteX161" fmla="*/ 371577 w 540885"/>
                <a:gd name="connsiteY161" fmla="*/ 14086 h 496091"/>
                <a:gd name="connsiteX162" fmla="*/ 388198 w 540885"/>
                <a:gd name="connsiteY162" fmla="*/ 4508 h 496091"/>
                <a:gd name="connsiteX163" fmla="*/ 396649 w 540885"/>
                <a:gd name="connsiteY163" fmla="*/ 0 h 49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540885" h="496091">
                  <a:moveTo>
                    <a:pt x="432708" y="356081"/>
                  </a:moveTo>
                  <a:cubicBezTo>
                    <a:pt x="422942" y="356081"/>
                    <a:pt x="414491" y="359650"/>
                    <a:pt x="407355" y="366786"/>
                  </a:cubicBezTo>
                  <a:cubicBezTo>
                    <a:pt x="400218" y="373923"/>
                    <a:pt x="396649" y="382375"/>
                    <a:pt x="396649" y="392140"/>
                  </a:cubicBezTo>
                  <a:cubicBezTo>
                    <a:pt x="396649" y="402094"/>
                    <a:pt x="400171" y="410592"/>
                    <a:pt x="407213" y="417635"/>
                  </a:cubicBezTo>
                  <a:cubicBezTo>
                    <a:pt x="414257" y="424678"/>
                    <a:pt x="422754" y="428199"/>
                    <a:pt x="432708" y="428199"/>
                  </a:cubicBezTo>
                  <a:cubicBezTo>
                    <a:pt x="442662" y="428199"/>
                    <a:pt x="451161" y="424678"/>
                    <a:pt x="458203" y="417635"/>
                  </a:cubicBezTo>
                  <a:cubicBezTo>
                    <a:pt x="465246" y="410592"/>
                    <a:pt x="468767" y="402094"/>
                    <a:pt x="468767" y="392140"/>
                  </a:cubicBezTo>
                  <a:cubicBezTo>
                    <a:pt x="468767" y="382375"/>
                    <a:pt x="465199" y="373923"/>
                    <a:pt x="458063" y="366786"/>
                  </a:cubicBezTo>
                  <a:cubicBezTo>
                    <a:pt x="450925" y="359650"/>
                    <a:pt x="442474" y="356081"/>
                    <a:pt x="432708" y="356081"/>
                  </a:cubicBezTo>
                  <a:close/>
                  <a:moveTo>
                    <a:pt x="396649" y="288471"/>
                  </a:moveTo>
                  <a:cubicBezTo>
                    <a:pt x="398152" y="288471"/>
                    <a:pt x="402471" y="292838"/>
                    <a:pt x="409608" y="301570"/>
                  </a:cubicBezTo>
                  <a:cubicBezTo>
                    <a:pt x="416744" y="310303"/>
                    <a:pt x="421628" y="316642"/>
                    <a:pt x="424257" y="320586"/>
                  </a:cubicBezTo>
                  <a:cubicBezTo>
                    <a:pt x="428013" y="320210"/>
                    <a:pt x="430830" y="320023"/>
                    <a:pt x="432708" y="320023"/>
                  </a:cubicBezTo>
                  <a:cubicBezTo>
                    <a:pt x="434586" y="320023"/>
                    <a:pt x="437403" y="320210"/>
                    <a:pt x="441160" y="320586"/>
                  </a:cubicBezTo>
                  <a:cubicBezTo>
                    <a:pt x="450738" y="307251"/>
                    <a:pt x="459377" y="296734"/>
                    <a:pt x="467077" y="289034"/>
                  </a:cubicBezTo>
                  <a:lnTo>
                    <a:pt x="468767" y="288471"/>
                  </a:lnTo>
                  <a:cubicBezTo>
                    <a:pt x="469518" y="288471"/>
                    <a:pt x="481162" y="295044"/>
                    <a:pt x="503699" y="308190"/>
                  </a:cubicBezTo>
                  <a:cubicBezTo>
                    <a:pt x="504450" y="308754"/>
                    <a:pt x="504826" y="309412"/>
                    <a:pt x="504826" y="310163"/>
                  </a:cubicBezTo>
                  <a:cubicBezTo>
                    <a:pt x="504826" y="314858"/>
                    <a:pt x="500037" y="327816"/>
                    <a:pt x="490459" y="349039"/>
                  </a:cubicBezTo>
                  <a:cubicBezTo>
                    <a:pt x="493651" y="353358"/>
                    <a:pt x="496468" y="358241"/>
                    <a:pt x="498910" y="363688"/>
                  </a:cubicBezTo>
                  <a:cubicBezTo>
                    <a:pt x="526893" y="366505"/>
                    <a:pt x="540885" y="369416"/>
                    <a:pt x="540885" y="372421"/>
                  </a:cubicBezTo>
                  <a:lnTo>
                    <a:pt x="540885" y="411860"/>
                  </a:lnTo>
                  <a:cubicBezTo>
                    <a:pt x="540885" y="414865"/>
                    <a:pt x="526893" y="417776"/>
                    <a:pt x="498910" y="420593"/>
                  </a:cubicBezTo>
                  <a:cubicBezTo>
                    <a:pt x="496657" y="425664"/>
                    <a:pt x="493839" y="430547"/>
                    <a:pt x="490459" y="435242"/>
                  </a:cubicBezTo>
                  <a:cubicBezTo>
                    <a:pt x="500037" y="456464"/>
                    <a:pt x="504826" y="469423"/>
                    <a:pt x="504826" y="474118"/>
                  </a:cubicBezTo>
                  <a:cubicBezTo>
                    <a:pt x="504826" y="474869"/>
                    <a:pt x="504450" y="475527"/>
                    <a:pt x="503699" y="476090"/>
                  </a:cubicBezTo>
                  <a:cubicBezTo>
                    <a:pt x="480787" y="489424"/>
                    <a:pt x="469143" y="496091"/>
                    <a:pt x="468767" y="496091"/>
                  </a:cubicBezTo>
                  <a:cubicBezTo>
                    <a:pt x="467265" y="496091"/>
                    <a:pt x="462945" y="491678"/>
                    <a:pt x="455809" y="482851"/>
                  </a:cubicBezTo>
                  <a:cubicBezTo>
                    <a:pt x="448672" y="474024"/>
                    <a:pt x="443788" y="467639"/>
                    <a:pt x="441160" y="463695"/>
                  </a:cubicBezTo>
                  <a:cubicBezTo>
                    <a:pt x="437403" y="464070"/>
                    <a:pt x="434586" y="464258"/>
                    <a:pt x="432708" y="464258"/>
                  </a:cubicBezTo>
                  <a:cubicBezTo>
                    <a:pt x="430830" y="464258"/>
                    <a:pt x="428013" y="464070"/>
                    <a:pt x="424257" y="463695"/>
                  </a:cubicBezTo>
                  <a:cubicBezTo>
                    <a:pt x="421628" y="467639"/>
                    <a:pt x="416744" y="474024"/>
                    <a:pt x="409608" y="482851"/>
                  </a:cubicBezTo>
                  <a:cubicBezTo>
                    <a:pt x="402471" y="491678"/>
                    <a:pt x="398152" y="496091"/>
                    <a:pt x="396649" y="496091"/>
                  </a:cubicBezTo>
                  <a:cubicBezTo>
                    <a:pt x="396274" y="496091"/>
                    <a:pt x="384629" y="489424"/>
                    <a:pt x="361717" y="476090"/>
                  </a:cubicBezTo>
                  <a:cubicBezTo>
                    <a:pt x="360966" y="475527"/>
                    <a:pt x="360591" y="474869"/>
                    <a:pt x="360591" y="474118"/>
                  </a:cubicBezTo>
                  <a:cubicBezTo>
                    <a:pt x="360591" y="469423"/>
                    <a:pt x="365380" y="456464"/>
                    <a:pt x="374958" y="435242"/>
                  </a:cubicBezTo>
                  <a:cubicBezTo>
                    <a:pt x="371577" y="430547"/>
                    <a:pt x="368760" y="425664"/>
                    <a:pt x="366507" y="420593"/>
                  </a:cubicBezTo>
                  <a:cubicBezTo>
                    <a:pt x="338523" y="417776"/>
                    <a:pt x="324532" y="414865"/>
                    <a:pt x="324532" y="411860"/>
                  </a:cubicBezTo>
                  <a:lnTo>
                    <a:pt x="324532" y="372421"/>
                  </a:lnTo>
                  <a:cubicBezTo>
                    <a:pt x="324532" y="369416"/>
                    <a:pt x="338523" y="366505"/>
                    <a:pt x="366507" y="363688"/>
                  </a:cubicBezTo>
                  <a:cubicBezTo>
                    <a:pt x="368948" y="358241"/>
                    <a:pt x="371765" y="353358"/>
                    <a:pt x="374958" y="349039"/>
                  </a:cubicBezTo>
                  <a:cubicBezTo>
                    <a:pt x="365380" y="327816"/>
                    <a:pt x="360591" y="314858"/>
                    <a:pt x="360591" y="310163"/>
                  </a:cubicBezTo>
                  <a:cubicBezTo>
                    <a:pt x="360591" y="309412"/>
                    <a:pt x="360966" y="308754"/>
                    <a:pt x="361717" y="308190"/>
                  </a:cubicBezTo>
                  <a:cubicBezTo>
                    <a:pt x="362468" y="307815"/>
                    <a:pt x="365755" y="305937"/>
                    <a:pt x="371577" y="302557"/>
                  </a:cubicBezTo>
                  <a:cubicBezTo>
                    <a:pt x="377399" y="299176"/>
                    <a:pt x="382939" y="295983"/>
                    <a:pt x="388198" y="292978"/>
                  </a:cubicBezTo>
                  <a:cubicBezTo>
                    <a:pt x="393457" y="289974"/>
                    <a:pt x="396274" y="288471"/>
                    <a:pt x="396649" y="288471"/>
                  </a:cubicBezTo>
                  <a:close/>
                  <a:moveTo>
                    <a:pt x="180295" y="175788"/>
                  </a:moveTo>
                  <a:cubicBezTo>
                    <a:pt x="160387" y="175788"/>
                    <a:pt x="143391" y="182830"/>
                    <a:pt x="129305" y="196916"/>
                  </a:cubicBezTo>
                  <a:cubicBezTo>
                    <a:pt x="115220" y="211002"/>
                    <a:pt x="108177" y="227998"/>
                    <a:pt x="108177" y="247906"/>
                  </a:cubicBezTo>
                  <a:cubicBezTo>
                    <a:pt x="108177" y="267813"/>
                    <a:pt x="115220" y="284810"/>
                    <a:pt x="129305" y="298895"/>
                  </a:cubicBezTo>
                  <a:cubicBezTo>
                    <a:pt x="143391" y="312981"/>
                    <a:pt x="160387" y="320024"/>
                    <a:pt x="180295" y="320024"/>
                  </a:cubicBezTo>
                  <a:cubicBezTo>
                    <a:pt x="200202" y="320024"/>
                    <a:pt x="217199" y="312981"/>
                    <a:pt x="231285" y="298895"/>
                  </a:cubicBezTo>
                  <a:cubicBezTo>
                    <a:pt x="245370" y="284810"/>
                    <a:pt x="252413" y="267813"/>
                    <a:pt x="252413" y="247906"/>
                  </a:cubicBezTo>
                  <a:cubicBezTo>
                    <a:pt x="252413" y="227998"/>
                    <a:pt x="245370" y="211002"/>
                    <a:pt x="231285" y="196916"/>
                  </a:cubicBezTo>
                  <a:cubicBezTo>
                    <a:pt x="217199" y="182830"/>
                    <a:pt x="200202" y="175788"/>
                    <a:pt x="180295" y="175788"/>
                  </a:cubicBezTo>
                  <a:close/>
                  <a:moveTo>
                    <a:pt x="432708" y="67611"/>
                  </a:moveTo>
                  <a:cubicBezTo>
                    <a:pt x="422942" y="67611"/>
                    <a:pt x="414491" y="71179"/>
                    <a:pt x="407355" y="78316"/>
                  </a:cubicBezTo>
                  <a:cubicBezTo>
                    <a:pt x="400218" y="85453"/>
                    <a:pt x="396649" y="93904"/>
                    <a:pt x="396649" y="103670"/>
                  </a:cubicBezTo>
                  <a:cubicBezTo>
                    <a:pt x="396649" y="113624"/>
                    <a:pt x="400171" y="122122"/>
                    <a:pt x="407213" y="129165"/>
                  </a:cubicBezTo>
                  <a:cubicBezTo>
                    <a:pt x="414257" y="136207"/>
                    <a:pt x="422754" y="139729"/>
                    <a:pt x="432708" y="139729"/>
                  </a:cubicBezTo>
                  <a:cubicBezTo>
                    <a:pt x="442662" y="139729"/>
                    <a:pt x="451161" y="136207"/>
                    <a:pt x="458203" y="129165"/>
                  </a:cubicBezTo>
                  <a:cubicBezTo>
                    <a:pt x="465246" y="122122"/>
                    <a:pt x="468767" y="113624"/>
                    <a:pt x="468767" y="103670"/>
                  </a:cubicBezTo>
                  <a:cubicBezTo>
                    <a:pt x="468767" y="93904"/>
                    <a:pt x="465199" y="85453"/>
                    <a:pt x="458063" y="78316"/>
                  </a:cubicBezTo>
                  <a:cubicBezTo>
                    <a:pt x="450925" y="71179"/>
                    <a:pt x="442474" y="67611"/>
                    <a:pt x="432708" y="67611"/>
                  </a:cubicBezTo>
                  <a:close/>
                  <a:moveTo>
                    <a:pt x="154096" y="67611"/>
                  </a:moveTo>
                  <a:lnTo>
                    <a:pt x="206494" y="67611"/>
                  </a:lnTo>
                  <a:cubicBezTo>
                    <a:pt x="208559" y="67611"/>
                    <a:pt x="210438" y="68315"/>
                    <a:pt x="212128" y="69724"/>
                  </a:cubicBezTo>
                  <a:cubicBezTo>
                    <a:pt x="213818" y="71132"/>
                    <a:pt x="214757" y="72775"/>
                    <a:pt x="214945" y="74654"/>
                  </a:cubicBezTo>
                  <a:lnTo>
                    <a:pt x="221425" y="117755"/>
                  </a:lnTo>
                  <a:cubicBezTo>
                    <a:pt x="227810" y="119633"/>
                    <a:pt x="234853" y="122545"/>
                    <a:pt x="242553" y="126488"/>
                  </a:cubicBezTo>
                  <a:lnTo>
                    <a:pt x="275795" y="101416"/>
                  </a:lnTo>
                  <a:cubicBezTo>
                    <a:pt x="277297" y="100102"/>
                    <a:pt x="279175" y="99444"/>
                    <a:pt x="281429" y="99444"/>
                  </a:cubicBezTo>
                  <a:cubicBezTo>
                    <a:pt x="283494" y="99444"/>
                    <a:pt x="285466" y="100195"/>
                    <a:pt x="287345" y="101698"/>
                  </a:cubicBezTo>
                  <a:cubicBezTo>
                    <a:pt x="314389" y="126676"/>
                    <a:pt x="327911" y="141701"/>
                    <a:pt x="327911" y="146772"/>
                  </a:cubicBezTo>
                  <a:cubicBezTo>
                    <a:pt x="327911" y="148462"/>
                    <a:pt x="327254" y="150246"/>
                    <a:pt x="325939" y="152124"/>
                  </a:cubicBezTo>
                  <a:cubicBezTo>
                    <a:pt x="323685" y="155129"/>
                    <a:pt x="319742" y="160200"/>
                    <a:pt x="314108" y="167337"/>
                  </a:cubicBezTo>
                  <a:cubicBezTo>
                    <a:pt x="308473" y="174473"/>
                    <a:pt x="304248" y="180107"/>
                    <a:pt x="301430" y="184239"/>
                  </a:cubicBezTo>
                  <a:cubicBezTo>
                    <a:pt x="305749" y="193254"/>
                    <a:pt x="308942" y="200954"/>
                    <a:pt x="311008" y="207339"/>
                  </a:cubicBezTo>
                  <a:lnTo>
                    <a:pt x="353828" y="213819"/>
                  </a:lnTo>
                  <a:cubicBezTo>
                    <a:pt x="355706" y="214194"/>
                    <a:pt x="357303" y="215180"/>
                    <a:pt x="358618" y="216777"/>
                  </a:cubicBezTo>
                  <a:cubicBezTo>
                    <a:pt x="359932" y="218373"/>
                    <a:pt x="360590" y="220204"/>
                    <a:pt x="360590" y="222270"/>
                  </a:cubicBezTo>
                  <a:lnTo>
                    <a:pt x="360590" y="274386"/>
                  </a:lnTo>
                  <a:cubicBezTo>
                    <a:pt x="360590" y="276265"/>
                    <a:pt x="359932" y="278095"/>
                    <a:pt x="358618" y="279880"/>
                  </a:cubicBezTo>
                  <a:cubicBezTo>
                    <a:pt x="357303" y="281664"/>
                    <a:pt x="355800" y="282650"/>
                    <a:pt x="354110" y="282838"/>
                  </a:cubicBezTo>
                  <a:lnTo>
                    <a:pt x="310445" y="289599"/>
                  </a:lnTo>
                  <a:cubicBezTo>
                    <a:pt x="308379" y="296172"/>
                    <a:pt x="305374" y="303309"/>
                    <a:pt x="301430" y="311009"/>
                  </a:cubicBezTo>
                  <a:cubicBezTo>
                    <a:pt x="307816" y="320024"/>
                    <a:pt x="316267" y="330822"/>
                    <a:pt x="326784" y="343405"/>
                  </a:cubicBezTo>
                  <a:cubicBezTo>
                    <a:pt x="328099" y="345283"/>
                    <a:pt x="328756" y="347161"/>
                    <a:pt x="328756" y="349040"/>
                  </a:cubicBezTo>
                  <a:cubicBezTo>
                    <a:pt x="328756" y="351293"/>
                    <a:pt x="328099" y="353077"/>
                    <a:pt x="326784" y="354392"/>
                  </a:cubicBezTo>
                  <a:cubicBezTo>
                    <a:pt x="322465" y="360026"/>
                    <a:pt x="314717" y="368431"/>
                    <a:pt x="303543" y="379605"/>
                  </a:cubicBezTo>
                  <a:cubicBezTo>
                    <a:pt x="292368" y="390780"/>
                    <a:pt x="284997" y="396367"/>
                    <a:pt x="281429" y="396367"/>
                  </a:cubicBezTo>
                  <a:cubicBezTo>
                    <a:pt x="279363" y="396367"/>
                    <a:pt x="277391" y="395710"/>
                    <a:pt x="275513" y="394395"/>
                  </a:cubicBezTo>
                  <a:lnTo>
                    <a:pt x="243117" y="369041"/>
                  </a:lnTo>
                  <a:cubicBezTo>
                    <a:pt x="236167" y="372609"/>
                    <a:pt x="228937" y="375520"/>
                    <a:pt x="221425" y="377774"/>
                  </a:cubicBezTo>
                  <a:cubicBezTo>
                    <a:pt x="219359" y="398057"/>
                    <a:pt x="217199" y="412612"/>
                    <a:pt x="214945" y="421439"/>
                  </a:cubicBezTo>
                  <a:cubicBezTo>
                    <a:pt x="213630" y="425947"/>
                    <a:pt x="210813" y="428200"/>
                    <a:pt x="206494" y="428200"/>
                  </a:cubicBezTo>
                  <a:lnTo>
                    <a:pt x="154096" y="428200"/>
                  </a:lnTo>
                  <a:cubicBezTo>
                    <a:pt x="152030" y="428200"/>
                    <a:pt x="150152" y="427496"/>
                    <a:pt x="148462" y="426087"/>
                  </a:cubicBezTo>
                  <a:cubicBezTo>
                    <a:pt x="146771" y="424679"/>
                    <a:pt x="145832" y="423035"/>
                    <a:pt x="145645" y="421158"/>
                  </a:cubicBezTo>
                  <a:lnTo>
                    <a:pt x="139165" y="378056"/>
                  </a:lnTo>
                  <a:cubicBezTo>
                    <a:pt x="132779" y="376178"/>
                    <a:pt x="125737" y="373267"/>
                    <a:pt x="118037" y="369323"/>
                  </a:cubicBezTo>
                  <a:lnTo>
                    <a:pt x="84795" y="394395"/>
                  </a:lnTo>
                  <a:cubicBezTo>
                    <a:pt x="83480" y="395710"/>
                    <a:pt x="81602" y="396367"/>
                    <a:pt x="79161" y="396367"/>
                  </a:cubicBezTo>
                  <a:cubicBezTo>
                    <a:pt x="77095" y="396367"/>
                    <a:pt x="75123" y="395616"/>
                    <a:pt x="73245" y="394113"/>
                  </a:cubicBezTo>
                  <a:cubicBezTo>
                    <a:pt x="46201" y="369135"/>
                    <a:pt x="32679" y="354110"/>
                    <a:pt x="32679" y="349040"/>
                  </a:cubicBezTo>
                  <a:cubicBezTo>
                    <a:pt x="32679" y="347349"/>
                    <a:pt x="33336" y="345565"/>
                    <a:pt x="34651" y="343687"/>
                  </a:cubicBezTo>
                  <a:cubicBezTo>
                    <a:pt x="36529" y="341058"/>
                    <a:pt x="40378" y="336081"/>
                    <a:pt x="46201" y="328756"/>
                  </a:cubicBezTo>
                  <a:cubicBezTo>
                    <a:pt x="52022" y="321432"/>
                    <a:pt x="56436" y="315704"/>
                    <a:pt x="59441" y="311572"/>
                  </a:cubicBezTo>
                  <a:cubicBezTo>
                    <a:pt x="55122" y="303309"/>
                    <a:pt x="51835" y="295608"/>
                    <a:pt x="49581" y="288472"/>
                  </a:cubicBezTo>
                  <a:lnTo>
                    <a:pt x="6761" y="281711"/>
                  </a:lnTo>
                  <a:cubicBezTo>
                    <a:pt x="4883" y="281523"/>
                    <a:pt x="3286" y="280631"/>
                    <a:pt x="1972" y="279034"/>
                  </a:cubicBezTo>
                  <a:cubicBezTo>
                    <a:pt x="657" y="277438"/>
                    <a:pt x="0" y="275607"/>
                    <a:pt x="0" y="273541"/>
                  </a:cubicBezTo>
                  <a:lnTo>
                    <a:pt x="0" y="221425"/>
                  </a:lnTo>
                  <a:cubicBezTo>
                    <a:pt x="0" y="219547"/>
                    <a:pt x="657" y="217715"/>
                    <a:pt x="1972" y="215932"/>
                  </a:cubicBezTo>
                  <a:cubicBezTo>
                    <a:pt x="3286" y="214147"/>
                    <a:pt x="4789" y="213161"/>
                    <a:pt x="6480" y="212973"/>
                  </a:cubicBezTo>
                  <a:lnTo>
                    <a:pt x="50145" y="206213"/>
                  </a:lnTo>
                  <a:cubicBezTo>
                    <a:pt x="52210" y="199639"/>
                    <a:pt x="55215" y="192503"/>
                    <a:pt x="59159" y="184802"/>
                  </a:cubicBezTo>
                  <a:cubicBezTo>
                    <a:pt x="52774" y="175788"/>
                    <a:pt x="44322" y="164989"/>
                    <a:pt x="33806" y="152406"/>
                  </a:cubicBezTo>
                  <a:cubicBezTo>
                    <a:pt x="32490" y="150340"/>
                    <a:pt x="31834" y="148462"/>
                    <a:pt x="31834" y="146772"/>
                  </a:cubicBezTo>
                  <a:cubicBezTo>
                    <a:pt x="31834" y="144518"/>
                    <a:pt x="32490" y="142640"/>
                    <a:pt x="33806" y="141137"/>
                  </a:cubicBezTo>
                  <a:cubicBezTo>
                    <a:pt x="37937" y="135503"/>
                    <a:pt x="45637" y="127146"/>
                    <a:pt x="56906" y="116065"/>
                  </a:cubicBezTo>
                  <a:cubicBezTo>
                    <a:pt x="68174" y="104984"/>
                    <a:pt x="75592" y="99444"/>
                    <a:pt x="79161" y="99444"/>
                  </a:cubicBezTo>
                  <a:cubicBezTo>
                    <a:pt x="81226" y="99444"/>
                    <a:pt x="83198" y="100102"/>
                    <a:pt x="85077" y="101416"/>
                  </a:cubicBezTo>
                  <a:lnTo>
                    <a:pt x="117474" y="126770"/>
                  </a:lnTo>
                  <a:cubicBezTo>
                    <a:pt x="123859" y="123390"/>
                    <a:pt x="131089" y="120385"/>
                    <a:pt x="139165" y="117755"/>
                  </a:cubicBezTo>
                  <a:cubicBezTo>
                    <a:pt x="141231" y="97472"/>
                    <a:pt x="143391" y="83011"/>
                    <a:pt x="145645" y="74372"/>
                  </a:cubicBezTo>
                  <a:cubicBezTo>
                    <a:pt x="146959" y="69865"/>
                    <a:pt x="149776" y="67611"/>
                    <a:pt x="154096" y="67611"/>
                  </a:cubicBezTo>
                  <a:close/>
                  <a:moveTo>
                    <a:pt x="396649" y="0"/>
                  </a:moveTo>
                  <a:cubicBezTo>
                    <a:pt x="398152" y="0"/>
                    <a:pt x="402471" y="4367"/>
                    <a:pt x="409608" y="13100"/>
                  </a:cubicBezTo>
                  <a:cubicBezTo>
                    <a:pt x="416744" y="21833"/>
                    <a:pt x="421628" y="28171"/>
                    <a:pt x="424257" y="32116"/>
                  </a:cubicBezTo>
                  <a:cubicBezTo>
                    <a:pt x="428013" y="31740"/>
                    <a:pt x="430830" y="31552"/>
                    <a:pt x="432708" y="31552"/>
                  </a:cubicBezTo>
                  <a:cubicBezTo>
                    <a:pt x="434586" y="31552"/>
                    <a:pt x="437403" y="31740"/>
                    <a:pt x="441160" y="32116"/>
                  </a:cubicBezTo>
                  <a:cubicBezTo>
                    <a:pt x="450738" y="18781"/>
                    <a:pt x="459377" y="8264"/>
                    <a:pt x="467077" y="564"/>
                  </a:cubicBezTo>
                  <a:lnTo>
                    <a:pt x="468767" y="0"/>
                  </a:lnTo>
                  <a:cubicBezTo>
                    <a:pt x="469518" y="0"/>
                    <a:pt x="481162" y="6574"/>
                    <a:pt x="503699" y="19720"/>
                  </a:cubicBezTo>
                  <a:cubicBezTo>
                    <a:pt x="504450" y="20284"/>
                    <a:pt x="504826" y="20941"/>
                    <a:pt x="504826" y="21692"/>
                  </a:cubicBezTo>
                  <a:cubicBezTo>
                    <a:pt x="504826" y="26387"/>
                    <a:pt x="500037" y="39346"/>
                    <a:pt x="490459" y="60568"/>
                  </a:cubicBezTo>
                  <a:cubicBezTo>
                    <a:pt x="493651" y="64888"/>
                    <a:pt x="496468" y="69771"/>
                    <a:pt x="498910" y="75217"/>
                  </a:cubicBezTo>
                  <a:cubicBezTo>
                    <a:pt x="526893" y="78034"/>
                    <a:pt x="540885" y="80945"/>
                    <a:pt x="540885" y="83950"/>
                  </a:cubicBezTo>
                  <a:lnTo>
                    <a:pt x="540885" y="123390"/>
                  </a:lnTo>
                  <a:cubicBezTo>
                    <a:pt x="540885" y="126395"/>
                    <a:pt x="526893" y="129305"/>
                    <a:pt x="498910" y="132123"/>
                  </a:cubicBezTo>
                  <a:cubicBezTo>
                    <a:pt x="496657" y="137194"/>
                    <a:pt x="493839" y="142076"/>
                    <a:pt x="490459" y="146772"/>
                  </a:cubicBezTo>
                  <a:cubicBezTo>
                    <a:pt x="500037" y="167994"/>
                    <a:pt x="504826" y="180952"/>
                    <a:pt x="504826" y="185648"/>
                  </a:cubicBezTo>
                  <a:cubicBezTo>
                    <a:pt x="504826" y="186399"/>
                    <a:pt x="504450" y="187056"/>
                    <a:pt x="503699" y="187619"/>
                  </a:cubicBezTo>
                  <a:cubicBezTo>
                    <a:pt x="480787" y="200954"/>
                    <a:pt x="469143" y="207621"/>
                    <a:pt x="468767" y="207621"/>
                  </a:cubicBezTo>
                  <a:cubicBezTo>
                    <a:pt x="467265" y="207621"/>
                    <a:pt x="462945" y="203207"/>
                    <a:pt x="455809" y="194381"/>
                  </a:cubicBezTo>
                  <a:cubicBezTo>
                    <a:pt x="448672" y="185554"/>
                    <a:pt x="443788" y="179168"/>
                    <a:pt x="441160" y="175224"/>
                  </a:cubicBezTo>
                  <a:cubicBezTo>
                    <a:pt x="437403" y="175600"/>
                    <a:pt x="434586" y="175788"/>
                    <a:pt x="432708" y="175788"/>
                  </a:cubicBezTo>
                  <a:cubicBezTo>
                    <a:pt x="430830" y="175788"/>
                    <a:pt x="428013" y="175600"/>
                    <a:pt x="424257" y="175224"/>
                  </a:cubicBezTo>
                  <a:cubicBezTo>
                    <a:pt x="421628" y="179168"/>
                    <a:pt x="416744" y="185554"/>
                    <a:pt x="409608" y="194381"/>
                  </a:cubicBezTo>
                  <a:cubicBezTo>
                    <a:pt x="402471" y="203207"/>
                    <a:pt x="398152" y="207621"/>
                    <a:pt x="396649" y="207621"/>
                  </a:cubicBezTo>
                  <a:cubicBezTo>
                    <a:pt x="396274" y="207621"/>
                    <a:pt x="384629" y="200954"/>
                    <a:pt x="361717" y="187619"/>
                  </a:cubicBezTo>
                  <a:cubicBezTo>
                    <a:pt x="360966" y="187056"/>
                    <a:pt x="360591" y="186399"/>
                    <a:pt x="360591" y="185648"/>
                  </a:cubicBezTo>
                  <a:cubicBezTo>
                    <a:pt x="360591" y="180952"/>
                    <a:pt x="365380" y="167994"/>
                    <a:pt x="374958" y="146772"/>
                  </a:cubicBezTo>
                  <a:cubicBezTo>
                    <a:pt x="371577" y="142076"/>
                    <a:pt x="368760" y="137194"/>
                    <a:pt x="366507" y="132123"/>
                  </a:cubicBezTo>
                  <a:cubicBezTo>
                    <a:pt x="338523" y="129305"/>
                    <a:pt x="324532" y="126395"/>
                    <a:pt x="324532" y="123390"/>
                  </a:cubicBezTo>
                  <a:lnTo>
                    <a:pt x="324532" y="83950"/>
                  </a:lnTo>
                  <a:cubicBezTo>
                    <a:pt x="324532" y="80945"/>
                    <a:pt x="338523" y="78034"/>
                    <a:pt x="366507" y="75217"/>
                  </a:cubicBezTo>
                  <a:cubicBezTo>
                    <a:pt x="368948" y="69771"/>
                    <a:pt x="371765" y="64888"/>
                    <a:pt x="374958" y="60568"/>
                  </a:cubicBezTo>
                  <a:cubicBezTo>
                    <a:pt x="365380" y="39346"/>
                    <a:pt x="360591" y="26387"/>
                    <a:pt x="360591" y="21692"/>
                  </a:cubicBezTo>
                  <a:cubicBezTo>
                    <a:pt x="360591" y="20941"/>
                    <a:pt x="360966" y="20284"/>
                    <a:pt x="361717" y="19720"/>
                  </a:cubicBezTo>
                  <a:cubicBezTo>
                    <a:pt x="362468" y="19345"/>
                    <a:pt x="365755" y="17467"/>
                    <a:pt x="371577" y="14086"/>
                  </a:cubicBezTo>
                  <a:cubicBezTo>
                    <a:pt x="377399" y="10705"/>
                    <a:pt x="382939" y="7513"/>
                    <a:pt x="388198" y="4508"/>
                  </a:cubicBezTo>
                  <a:cubicBezTo>
                    <a:pt x="393457" y="1503"/>
                    <a:pt x="396274" y="0"/>
                    <a:pt x="396649" y="0"/>
                  </a:cubicBezTo>
                  <a:close/>
                </a:path>
              </a:pathLst>
            </a:custGeom>
            <a:solidFill>
              <a:sysClr val="window" lastClr="FFFFFF"/>
            </a:solidFill>
            <a:ln w="25400" cap="flat" cmpd="sng" algn="ctr">
              <a:noFill/>
              <a:prstDash val="solid"/>
            </a:ln>
            <a:effectLst/>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a:ea typeface="+mn-ea"/>
                <a:cs typeface="+mn-cs"/>
              </a:endParaRPr>
            </a:p>
          </p:txBody>
        </p:sp>
        <p:sp>
          <p:nvSpPr>
            <p:cNvPr id="70" name="Freeform 12"/>
            <p:cNvSpPr>
              <a:spLocks/>
            </p:cNvSpPr>
            <p:nvPr/>
          </p:nvSpPr>
          <p:spPr bwMode="auto">
            <a:xfrm>
              <a:off x="7310482" y="2646841"/>
              <a:ext cx="625879" cy="242823"/>
            </a:xfrm>
            <a:custGeom>
              <a:avLst/>
              <a:gdLst>
                <a:gd name="T0" fmla="*/ 35 w 560"/>
                <a:gd name="T1" fmla="*/ 175 h 217"/>
                <a:gd name="T2" fmla="*/ 0 w 560"/>
                <a:gd name="T3" fmla="*/ 55 h 217"/>
                <a:gd name="T4" fmla="*/ 67 w 560"/>
                <a:gd name="T5" fmla="*/ 35 h 217"/>
                <a:gd name="T6" fmla="*/ 169 w 560"/>
                <a:gd name="T7" fmla="*/ 6 h 217"/>
                <a:gd name="T8" fmla="*/ 229 w 560"/>
                <a:gd name="T9" fmla="*/ 13 h 217"/>
                <a:gd name="T10" fmla="*/ 370 w 560"/>
                <a:gd name="T11" fmla="*/ 92 h 217"/>
                <a:gd name="T12" fmla="*/ 388 w 560"/>
                <a:gd name="T13" fmla="*/ 125 h 217"/>
                <a:gd name="T14" fmla="*/ 362 w 560"/>
                <a:gd name="T15" fmla="*/ 153 h 217"/>
                <a:gd name="T16" fmla="*/ 338 w 560"/>
                <a:gd name="T17" fmla="*/ 149 h 217"/>
                <a:gd name="T18" fmla="*/ 275 w 560"/>
                <a:gd name="T19" fmla="*/ 113 h 217"/>
                <a:gd name="T20" fmla="*/ 269 w 560"/>
                <a:gd name="T21" fmla="*/ 124 h 217"/>
                <a:gd name="T22" fmla="*/ 305 w 560"/>
                <a:gd name="T23" fmla="*/ 145 h 217"/>
                <a:gd name="T24" fmla="*/ 329 w 560"/>
                <a:gd name="T25" fmla="*/ 158 h 217"/>
                <a:gd name="T26" fmla="*/ 381 w 560"/>
                <a:gd name="T27" fmla="*/ 159 h 217"/>
                <a:gd name="T28" fmla="*/ 402 w 560"/>
                <a:gd name="T29" fmla="*/ 114 h 217"/>
                <a:gd name="T30" fmla="*/ 402 w 560"/>
                <a:gd name="T31" fmla="*/ 108 h 217"/>
                <a:gd name="T32" fmla="*/ 503 w 560"/>
                <a:gd name="T33" fmla="*/ 80 h 217"/>
                <a:gd name="T34" fmla="*/ 517 w 560"/>
                <a:gd name="T35" fmla="*/ 76 h 217"/>
                <a:gd name="T36" fmla="*/ 557 w 560"/>
                <a:gd name="T37" fmla="*/ 104 h 217"/>
                <a:gd name="T38" fmla="*/ 531 w 560"/>
                <a:gd name="T39" fmla="*/ 147 h 217"/>
                <a:gd name="T40" fmla="*/ 444 w 560"/>
                <a:gd name="T41" fmla="*/ 172 h 217"/>
                <a:gd name="T42" fmla="*/ 307 w 560"/>
                <a:gd name="T43" fmla="*/ 211 h 217"/>
                <a:gd name="T44" fmla="*/ 246 w 560"/>
                <a:gd name="T45" fmla="*/ 203 h 217"/>
                <a:gd name="T46" fmla="*/ 154 w 560"/>
                <a:gd name="T47" fmla="*/ 147 h 217"/>
                <a:gd name="T48" fmla="*/ 140 w 560"/>
                <a:gd name="T49" fmla="*/ 145 h 217"/>
                <a:gd name="T50" fmla="*/ 42 w 560"/>
                <a:gd name="T51" fmla="*/ 173 h 217"/>
                <a:gd name="T52" fmla="*/ 35 w 560"/>
                <a:gd name="T53" fmla="*/ 17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0" h="217">
                  <a:moveTo>
                    <a:pt x="35" y="175"/>
                  </a:moveTo>
                  <a:cubicBezTo>
                    <a:pt x="23" y="135"/>
                    <a:pt x="12" y="95"/>
                    <a:pt x="0" y="55"/>
                  </a:cubicBezTo>
                  <a:cubicBezTo>
                    <a:pt x="23" y="48"/>
                    <a:pt x="45" y="42"/>
                    <a:pt x="67" y="35"/>
                  </a:cubicBezTo>
                  <a:cubicBezTo>
                    <a:pt x="101" y="26"/>
                    <a:pt x="135" y="16"/>
                    <a:pt x="169" y="6"/>
                  </a:cubicBezTo>
                  <a:cubicBezTo>
                    <a:pt x="190" y="0"/>
                    <a:pt x="210" y="1"/>
                    <a:pt x="229" y="13"/>
                  </a:cubicBezTo>
                  <a:cubicBezTo>
                    <a:pt x="276" y="40"/>
                    <a:pt x="323" y="66"/>
                    <a:pt x="370" y="92"/>
                  </a:cubicBezTo>
                  <a:cubicBezTo>
                    <a:pt x="385" y="100"/>
                    <a:pt x="390" y="110"/>
                    <a:pt x="388" y="125"/>
                  </a:cubicBezTo>
                  <a:cubicBezTo>
                    <a:pt x="387" y="139"/>
                    <a:pt x="376" y="149"/>
                    <a:pt x="362" y="153"/>
                  </a:cubicBezTo>
                  <a:cubicBezTo>
                    <a:pt x="353" y="156"/>
                    <a:pt x="345" y="153"/>
                    <a:pt x="338" y="149"/>
                  </a:cubicBezTo>
                  <a:cubicBezTo>
                    <a:pt x="317" y="137"/>
                    <a:pt x="296" y="125"/>
                    <a:pt x="275" y="113"/>
                  </a:cubicBezTo>
                  <a:cubicBezTo>
                    <a:pt x="273" y="117"/>
                    <a:pt x="271" y="120"/>
                    <a:pt x="269" y="124"/>
                  </a:cubicBezTo>
                  <a:cubicBezTo>
                    <a:pt x="281" y="131"/>
                    <a:pt x="293" y="138"/>
                    <a:pt x="305" y="145"/>
                  </a:cubicBezTo>
                  <a:cubicBezTo>
                    <a:pt x="313" y="149"/>
                    <a:pt x="321" y="154"/>
                    <a:pt x="329" y="158"/>
                  </a:cubicBezTo>
                  <a:cubicBezTo>
                    <a:pt x="346" y="168"/>
                    <a:pt x="364" y="169"/>
                    <a:pt x="381" y="159"/>
                  </a:cubicBezTo>
                  <a:cubicBezTo>
                    <a:pt x="397" y="149"/>
                    <a:pt x="403" y="133"/>
                    <a:pt x="402" y="114"/>
                  </a:cubicBezTo>
                  <a:cubicBezTo>
                    <a:pt x="402" y="112"/>
                    <a:pt x="402" y="111"/>
                    <a:pt x="402" y="108"/>
                  </a:cubicBezTo>
                  <a:cubicBezTo>
                    <a:pt x="436" y="99"/>
                    <a:pt x="469" y="89"/>
                    <a:pt x="503" y="80"/>
                  </a:cubicBezTo>
                  <a:cubicBezTo>
                    <a:pt x="508" y="79"/>
                    <a:pt x="512" y="77"/>
                    <a:pt x="517" y="76"/>
                  </a:cubicBezTo>
                  <a:cubicBezTo>
                    <a:pt x="537" y="74"/>
                    <a:pt x="553" y="85"/>
                    <a:pt x="557" y="104"/>
                  </a:cubicBezTo>
                  <a:cubicBezTo>
                    <a:pt x="560" y="123"/>
                    <a:pt x="549" y="142"/>
                    <a:pt x="531" y="147"/>
                  </a:cubicBezTo>
                  <a:cubicBezTo>
                    <a:pt x="502" y="156"/>
                    <a:pt x="473" y="164"/>
                    <a:pt x="444" y="172"/>
                  </a:cubicBezTo>
                  <a:cubicBezTo>
                    <a:pt x="398" y="185"/>
                    <a:pt x="352" y="197"/>
                    <a:pt x="307" y="211"/>
                  </a:cubicBezTo>
                  <a:cubicBezTo>
                    <a:pt x="285" y="217"/>
                    <a:pt x="265" y="216"/>
                    <a:pt x="246" y="203"/>
                  </a:cubicBezTo>
                  <a:cubicBezTo>
                    <a:pt x="215" y="184"/>
                    <a:pt x="185" y="166"/>
                    <a:pt x="154" y="147"/>
                  </a:cubicBezTo>
                  <a:cubicBezTo>
                    <a:pt x="149" y="144"/>
                    <a:pt x="145" y="144"/>
                    <a:pt x="140" y="145"/>
                  </a:cubicBezTo>
                  <a:cubicBezTo>
                    <a:pt x="107" y="155"/>
                    <a:pt x="74" y="164"/>
                    <a:pt x="42" y="173"/>
                  </a:cubicBezTo>
                  <a:cubicBezTo>
                    <a:pt x="40" y="174"/>
                    <a:pt x="38" y="174"/>
                    <a:pt x="35" y="175"/>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prstClr val="black"/>
                </a:solidFill>
                <a:latin typeface="Calibri" panose="020F0502020204030204"/>
              </a:endParaRPr>
            </a:p>
          </p:txBody>
        </p:sp>
        <p:sp>
          <p:nvSpPr>
            <p:cNvPr id="71" name="Freeform 13"/>
            <p:cNvSpPr>
              <a:spLocks noEditPoints="1"/>
            </p:cNvSpPr>
            <p:nvPr/>
          </p:nvSpPr>
          <p:spPr bwMode="auto">
            <a:xfrm>
              <a:off x="7658245" y="2453430"/>
              <a:ext cx="182117" cy="180235"/>
            </a:xfrm>
            <a:custGeom>
              <a:avLst/>
              <a:gdLst>
                <a:gd name="T0" fmla="*/ 136 w 163"/>
                <a:gd name="T1" fmla="*/ 119 h 161"/>
                <a:gd name="T2" fmla="*/ 123 w 163"/>
                <a:gd name="T3" fmla="*/ 133 h 161"/>
                <a:gd name="T4" fmla="*/ 122 w 163"/>
                <a:gd name="T5" fmla="*/ 142 h 161"/>
                <a:gd name="T6" fmla="*/ 117 w 163"/>
                <a:gd name="T7" fmla="*/ 153 h 161"/>
                <a:gd name="T8" fmla="*/ 115 w 163"/>
                <a:gd name="T9" fmla="*/ 154 h 161"/>
                <a:gd name="T10" fmla="*/ 93 w 163"/>
                <a:gd name="T11" fmla="*/ 146 h 161"/>
                <a:gd name="T12" fmla="*/ 70 w 163"/>
                <a:gd name="T13" fmla="*/ 146 h 161"/>
                <a:gd name="T14" fmla="*/ 61 w 163"/>
                <a:gd name="T15" fmla="*/ 160 h 161"/>
                <a:gd name="T16" fmla="*/ 43 w 163"/>
                <a:gd name="T17" fmla="*/ 154 h 161"/>
                <a:gd name="T18" fmla="*/ 41 w 163"/>
                <a:gd name="T19" fmla="*/ 132 h 161"/>
                <a:gd name="T20" fmla="*/ 27 w 163"/>
                <a:gd name="T21" fmla="*/ 121 h 161"/>
                <a:gd name="T22" fmla="*/ 29 w 163"/>
                <a:gd name="T23" fmla="*/ 120 h 161"/>
                <a:gd name="T24" fmla="*/ 27 w 163"/>
                <a:gd name="T25" fmla="*/ 120 h 161"/>
                <a:gd name="T26" fmla="*/ 14 w 163"/>
                <a:gd name="T27" fmla="*/ 123 h 161"/>
                <a:gd name="T28" fmla="*/ 5 w 163"/>
                <a:gd name="T29" fmla="*/ 102 h 161"/>
                <a:gd name="T30" fmla="*/ 11 w 163"/>
                <a:gd name="T31" fmla="*/ 96 h 161"/>
                <a:gd name="T32" fmla="*/ 18 w 163"/>
                <a:gd name="T33" fmla="*/ 85 h 161"/>
                <a:gd name="T34" fmla="*/ 18 w 163"/>
                <a:gd name="T35" fmla="*/ 81 h 161"/>
                <a:gd name="T36" fmla="*/ 7 w 163"/>
                <a:gd name="T37" fmla="*/ 64 h 161"/>
                <a:gd name="T38" fmla="*/ 3 w 163"/>
                <a:gd name="T39" fmla="*/ 54 h 161"/>
                <a:gd name="T40" fmla="*/ 4 w 163"/>
                <a:gd name="T41" fmla="*/ 52 h 161"/>
                <a:gd name="T42" fmla="*/ 27 w 163"/>
                <a:gd name="T43" fmla="*/ 41 h 161"/>
                <a:gd name="T44" fmla="*/ 33 w 163"/>
                <a:gd name="T45" fmla="*/ 40 h 161"/>
                <a:gd name="T46" fmla="*/ 44 w 163"/>
                <a:gd name="T47" fmla="*/ 26 h 161"/>
                <a:gd name="T48" fmla="*/ 46 w 163"/>
                <a:gd name="T49" fmla="*/ 28 h 161"/>
                <a:gd name="T50" fmla="*/ 46 w 163"/>
                <a:gd name="T51" fmla="*/ 27 h 161"/>
                <a:gd name="T52" fmla="*/ 42 w 163"/>
                <a:gd name="T53" fmla="*/ 12 h 161"/>
                <a:gd name="T54" fmla="*/ 63 w 163"/>
                <a:gd name="T55" fmla="*/ 4 h 161"/>
                <a:gd name="T56" fmla="*/ 69 w 163"/>
                <a:gd name="T57" fmla="*/ 10 h 161"/>
                <a:gd name="T58" fmla="*/ 77 w 163"/>
                <a:gd name="T59" fmla="*/ 18 h 161"/>
                <a:gd name="T60" fmla="*/ 97 w 163"/>
                <a:gd name="T61" fmla="*/ 10 h 161"/>
                <a:gd name="T62" fmla="*/ 110 w 163"/>
                <a:gd name="T63" fmla="*/ 5 h 161"/>
                <a:gd name="T64" fmla="*/ 114 w 163"/>
                <a:gd name="T65" fmla="*/ 7 h 161"/>
                <a:gd name="T66" fmla="*/ 122 w 163"/>
                <a:gd name="T67" fmla="*/ 24 h 161"/>
                <a:gd name="T68" fmla="*/ 124 w 163"/>
                <a:gd name="T69" fmla="*/ 33 h 161"/>
                <a:gd name="T70" fmla="*/ 129 w 163"/>
                <a:gd name="T71" fmla="*/ 37 h 161"/>
                <a:gd name="T72" fmla="*/ 147 w 163"/>
                <a:gd name="T73" fmla="*/ 42 h 161"/>
                <a:gd name="T74" fmla="*/ 155 w 163"/>
                <a:gd name="T75" fmla="*/ 46 h 161"/>
                <a:gd name="T76" fmla="*/ 158 w 163"/>
                <a:gd name="T77" fmla="*/ 54 h 161"/>
                <a:gd name="T78" fmla="*/ 151 w 163"/>
                <a:gd name="T79" fmla="*/ 68 h 161"/>
                <a:gd name="T80" fmla="*/ 147 w 163"/>
                <a:gd name="T81" fmla="*/ 76 h 161"/>
                <a:gd name="T82" fmla="*/ 147 w 163"/>
                <a:gd name="T83" fmla="*/ 84 h 161"/>
                <a:gd name="T84" fmla="*/ 154 w 163"/>
                <a:gd name="T85" fmla="*/ 95 h 161"/>
                <a:gd name="T86" fmla="*/ 158 w 163"/>
                <a:gd name="T87" fmla="*/ 107 h 161"/>
                <a:gd name="T88" fmla="*/ 157 w 163"/>
                <a:gd name="T89" fmla="*/ 110 h 161"/>
                <a:gd name="T90" fmla="*/ 136 w 163"/>
                <a:gd name="T91" fmla="*/ 119 h 161"/>
                <a:gd name="T92" fmla="*/ 82 w 163"/>
                <a:gd name="T93" fmla="*/ 43 h 161"/>
                <a:gd name="T94" fmla="*/ 42 w 163"/>
                <a:gd name="T95" fmla="*/ 83 h 161"/>
                <a:gd name="T96" fmla="*/ 83 w 163"/>
                <a:gd name="T97" fmla="*/ 123 h 161"/>
                <a:gd name="T98" fmla="*/ 122 w 163"/>
                <a:gd name="T99" fmla="*/ 83 h 161"/>
                <a:gd name="T100" fmla="*/ 82 w 163"/>
                <a:gd name="T101" fmla="*/ 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3" h="161">
                  <a:moveTo>
                    <a:pt x="136" y="119"/>
                  </a:moveTo>
                  <a:cubicBezTo>
                    <a:pt x="132" y="123"/>
                    <a:pt x="127" y="128"/>
                    <a:pt x="123" y="133"/>
                  </a:cubicBezTo>
                  <a:cubicBezTo>
                    <a:pt x="121" y="135"/>
                    <a:pt x="121" y="139"/>
                    <a:pt x="122" y="142"/>
                  </a:cubicBezTo>
                  <a:cubicBezTo>
                    <a:pt x="125" y="148"/>
                    <a:pt x="124" y="152"/>
                    <a:pt x="117" y="153"/>
                  </a:cubicBezTo>
                  <a:cubicBezTo>
                    <a:pt x="116" y="154"/>
                    <a:pt x="116" y="154"/>
                    <a:pt x="115" y="154"/>
                  </a:cubicBezTo>
                  <a:cubicBezTo>
                    <a:pt x="100" y="160"/>
                    <a:pt x="100" y="160"/>
                    <a:pt x="93" y="146"/>
                  </a:cubicBezTo>
                  <a:cubicBezTo>
                    <a:pt x="86" y="146"/>
                    <a:pt x="78" y="146"/>
                    <a:pt x="70" y="146"/>
                  </a:cubicBezTo>
                  <a:cubicBezTo>
                    <a:pt x="67" y="151"/>
                    <a:pt x="65" y="159"/>
                    <a:pt x="61" y="160"/>
                  </a:cubicBezTo>
                  <a:cubicBezTo>
                    <a:pt x="55" y="161"/>
                    <a:pt x="48" y="156"/>
                    <a:pt x="43" y="154"/>
                  </a:cubicBezTo>
                  <a:cubicBezTo>
                    <a:pt x="31" y="148"/>
                    <a:pt x="45" y="141"/>
                    <a:pt x="41" y="132"/>
                  </a:cubicBezTo>
                  <a:cubicBezTo>
                    <a:pt x="38" y="130"/>
                    <a:pt x="33" y="126"/>
                    <a:pt x="27" y="121"/>
                  </a:cubicBezTo>
                  <a:cubicBezTo>
                    <a:pt x="28" y="121"/>
                    <a:pt x="28" y="120"/>
                    <a:pt x="29" y="120"/>
                  </a:cubicBezTo>
                  <a:cubicBezTo>
                    <a:pt x="28" y="120"/>
                    <a:pt x="28" y="120"/>
                    <a:pt x="27" y="120"/>
                  </a:cubicBezTo>
                  <a:cubicBezTo>
                    <a:pt x="23" y="121"/>
                    <a:pt x="15" y="124"/>
                    <a:pt x="14" y="123"/>
                  </a:cubicBezTo>
                  <a:cubicBezTo>
                    <a:pt x="10" y="117"/>
                    <a:pt x="7" y="109"/>
                    <a:pt x="5" y="102"/>
                  </a:cubicBezTo>
                  <a:cubicBezTo>
                    <a:pt x="4" y="101"/>
                    <a:pt x="8" y="97"/>
                    <a:pt x="11" y="96"/>
                  </a:cubicBezTo>
                  <a:cubicBezTo>
                    <a:pt x="17" y="94"/>
                    <a:pt x="19" y="91"/>
                    <a:pt x="18" y="85"/>
                  </a:cubicBezTo>
                  <a:cubicBezTo>
                    <a:pt x="18" y="84"/>
                    <a:pt x="18" y="83"/>
                    <a:pt x="18" y="81"/>
                  </a:cubicBezTo>
                  <a:cubicBezTo>
                    <a:pt x="20" y="72"/>
                    <a:pt x="17" y="66"/>
                    <a:pt x="7" y="64"/>
                  </a:cubicBezTo>
                  <a:cubicBezTo>
                    <a:pt x="2" y="63"/>
                    <a:pt x="0" y="59"/>
                    <a:pt x="3" y="54"/>
                  </a:cubicBezTo>
                  <a:cubicBezTo>
                    <a:pt x="4" y="54"/>
                    <a:pt x="4" y="53"/>
                    <a:pt x="4" y="52"/>
                  </a:cubicBezTo>
                  <a:cubicBezTo>
                    <a:pt x="11" y="37"/>
                    <a:pt x="11" y="37"/>
                    <a:pt x="27" y="41"/>
                  </a:cubicBezTo>
                  <a:cubicBezTo>
                    <a:pt x="29" y="42"/>
                    <a:pt x="32" y="41"/>
                    <a:pt x="33" y="40"/>
                  </a:cubicBezTo>
                  <a:cubicBezTo>
                    <a:pt x="37" y="36"/>
                    <a:pt x="40" y="31"/>
                    <a:pt x="44" y="26"/>
                  </a:cubicBezTo>
                  <a:cubicBezTo>
                    <a:pt x="44" y="27"/>
                    <a:pt x="45" y="28"/>
                    <a:pt x="46" y="28"/>
                  </a:cubicBezTo>
                  <a:cubicBezTo>
                    <a:pt x="46" y="28"/>
                    <a:pt x="46" y="27"/>
                    <a:pt x="46" y="27"/>
                  </a:cubicBezTo>
                  <a:cubicBezTo>
                    <a:pt x="44" y="22"/>
                    <a:pt x="41" y="13"/>
                    <a:pt x="42" y="12"/>
                  </a:cubicBezTo>
                  <a:cubicBezTo>
                    <a:pt x="48" y="8"/>
                    <a:pt x="56" y="6"/>
                    <a:pt x="63" y="4"/>
                  </a:cubicBezTo>
                  <a:cubicBezTo>
                    <a:pt x="64" y="3"/>
                    <a:pt x="67" y="8"/>
                    <a:pt x="69" y="10"/>
                  </a:cubicBezTo>
                  <a:cubicBezTo>
                    <a:pt x="71" y="13"/>
                    <a:pt x="71" y="19"/>
                    <a:pt x="77" y="18"/>
                  </a:cubicBezTo>
                  <a:cubicBezTo>
                    <a:pt x="84" y="17"/>
                    <a:pt x="94" y="23"/>
                    <a:pt x="97" y="10"/>
                  </a:cubicBezTo>
                  <a:cubicBezTo>
                    <a:pt x="99" y="3"/>
                    <a:pt x="103" y="0"/>
                    <a:pt x="110" y="5"/>
                  </a:cubicBezTo>
                  <a:cubicBezTo>
                    <a:pt x="111" y="6"/>
                    <a:pt x="113" y="6"/>
                    <a:pt x="114" y="7"/>
                  </a:cubicBezTo>
                  <a:cubicBezTo>
                    <a:pt x="129" y="13"/>
                    <a:pt x="127" y="12"/>
                    <a:pt x="122" y="24"/>
                  </a:cubicBezTo>
                  <a:cubicBezTo>
                    <a:pt x="120" y="28"/>
                    <a:pt x="121" y="31"/>
                    <a:pt x="124" y="33"/>
                  </a:cubicBezTo>
                  <a:cubicBezTo>
                    <a:pt x="126" y="34"/>
                    <a:pt x="128" y="36"/>
                    <a:pt x="129" y="37"/>
                  </a:cubicBezTo>
                  <a:cubicBezTo>
                    <a:pt x="134" y="44"/>
                    <a:pt x="139" y="47"/>
                    <a:pt x="147" y="42"/>
                  </a:cubicBezTo>
                  <a:cubicBezTo>
                    <a:pt x="150" y="40"/>
                    <a:pt x="153" y="42"/>
                    <a:pt x="155" y="46"/>
                  </a:cubicBezTo>
                  <a:cubicBezTo>
                    <a:pt x="156" y="48"/>
                    <a:pt x="157" y="51"/>
                    <a:pt x="158" y="54"/>
                  </a:cubicBezTo>
                  <a:cubicBezTo>
                    <a:pt x="161" y="62"/>
                    <a:pt x="163" y="66"/>
                    <a:pt x="151" y="68"/>
                  </a:cubicBezTo>
                  <a:cubicBezTo>
                    <a:pt x="149" y="69"/>
                    <a:pt x="148" y="73"/>
                    <a:pt x="147" y="76"/>
                  </a:cubicBezTo>
                  <a:cubicBezTo>
                    <a:pt x="146" y="78"/>
                    <a:pt x="147" y="81"/>
                    <a:pt x="147" y="84"/>
                  </a:cubicBezTo>
                  <a:cubicBezTo>
                    <a:pt x="146" y="90"/>
                    <a:pt x="148" y="94"/>
                    <a:pt x="154" y="95"/>
                  </a:cubicBezTo>
                  <a:cubicBezTo>
                    <a:pt x="160" y="97"/>
                    <a:pt x="161" y="101"/>
                    <a:pt x="158" y="107"/>
                  </a:cubicBezTo>
                  <a:cubicBezTo>
                    <a:pt x="158" y="107"/>
                    <a:pt x="157" y="109"/>
                    <a:pt x="157" y="110"/>
                  </a:cubicBezTo>
                  <a:cubicBezTo>
                    <a:pt x="151" y="124"/>
                    <a:pt x="151" y="124"/>
                    <a:pt x="136" y="119"/>
                  </a:cubicBezTo>
                  <a:close/>
                  <a:moveTo>
                    <a:pt x="82" y="43"/>
                  </a:moveTo>
                  <a:cubicBezTo>
                    <a:pt x="60" y="43"/>
                    <a:pt x="42" y="61"/>
                    <a:pt x="42" y="83"/>
                  </a:cubicBezTo>
                  <a:cubicBezTo>
                    <a:pt x="42" y="106"/>
                    <a:pt x="60" y="123"/>
                    <a:pt x="83" y="123"/>
                  </a:cubicBezTo>
                  <a:cubicBezTo>
                    <a:pt x="104" y="123"/>
                    <a:pt x="122" y="104"/>
                    <a:pt x="122" y="83"/>
                  </a:cubicBezTo>
                  <a:cubicBezTo>
                    <a:pt x="122" y="61"/>
                    <a:pt x="104" y="43"/>
                    <a:pt x="82" y="43"/>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prstClr val="black"/>
                </a:solidFill>
                <a:latin typeface="Calibri" panose="020F0502020204030204"/>
              </a:endParaRPr>
            </a:p>
          </p:txBody>
        </p:sp>
      </p:grpSp>
    </p:spTree>
    <p:extLst>
      <p:ext uri="{BB962C8B-B14F-4D97-AF65-F5344CB8AC3E}">
        <p14:creationId xmlns:p14="http://schemas.microsoft.com/office/powerpoint/2010/main" val="3488151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91" y="95853"/>
            <a:ext cx="8592843" cy="399814"/>
          </a:xfrm>
        </p:spPr>
        <p:txBody>
          <a:bodyPr vert="horz" lIns="0" tIns="0" rIns="0" bIns="0" rtlCol="0" anchor="ctr" anchorCtr="0">
            <a:normAutofit/>
          </a:bodyPr>
          <a:lstStyle/>
          <a:p>
            <a:r>
              <a:rPr lang="en-US" sz="1800" b="1" dirty="0">
                <a:latin typeface="Calibri" panose="020F0502020204030204" pitchFamily="34" charset="0"/>
              </a:rPr>
              <a:t>Key Solution </a:t>
            </a:r>
            <a:r>
              <a:rPr lang="en-US" sz="1800" b="1" dirty="0" smtClean="0">
                <a:latin typeface="Calibri" panose="020F0502020204030204" pitchFamily="34" charset="0"/>
              </a:rPr>
              <a:t>tenets </a:t>
            </a:r>
            <a:r>
              <a:rPr lang="en-US" sz="1800" b="1" dirty="0">
                <a:latin typeface="Calibri" panose="020F0502020204030204" pitchFamily="34" charset="0"/>
              </a:rPr>
              <a:t>tailored to address these focus areas as part of </a:t>
            </a:r>
            <a:r>
              <a:rPr lang="en-US" sz="1800" b="1" dirty="0" smtClean="0">
                <a:latin typeface="Calibri" panose="020F0502020204030204" pitchFamily="34" charset="0"/>
              </a:rPr>
              <a:t>Cognizant approach</a:t>
            </a:r>
            <a:endParaRPr lang="en-GB" sz="1800" b="1"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pPr/>
              <a:t>16</a:t>
            </a:fld>
            <a:endParaRPr lang="en-US" dirty="0"/>
          </a:p>
        </p:txBody>
      </p:sp>
      <p:sp>
        <p:nvSpPr>
          <p:cNvPr id="12" name="Rounded Rectangle 11"/>
          <p:cNvSpPr/>
          <p:nvPr/>
        </p:nvSpPr>
        <p:spPr bwMode="auto">
          <a:xfrm>
            <a:off x="934766" y="4769199"/>
            <a:ext cx="5756979" cy="270164"/>
          </a:xfrm>
          <a:prstGeom prst="roundRect">
            <a:avLst>
              <a:gd name="adj" fmla="val 0"/>
            </a:avLst>
          </a:prstGeom>
          <a:solidFill>
            <a:schemeClr val="bg1">
              <a:lumMod val="95000"/>
            </a:schemeClr>
          </a:solidFill>
          <a:ln w="9525" cap="flat" cmpd="sng" algn="ctr">
            <a:noFill/>
            <a:prstDash val="solid"/>
            <a:round/>
            <a:headEnd type="none" w="med" len="med"/>
            <a:tailEnd type="none" w="med" len="med"/>
          </a:ln>
          <a:effectLst/>
        </p:spPr>
        <p:txBody>
          <a:bodyPr lIns="91440" tIns="0" rIns="91440" bIns="0" numCol="1" anchor="ctr" anchorCtr="0"/>
          <a:lstStyle/>
          <a:p>
            <a:pPr defTabSz="369196">
              <a:lnSpc>
                <a:spcPts val="969"/>
              </a:lnSpc>
              <a:buClr>
                <a:srgbClr val="9BBB59">
                  <a:lumMod val="50000"/>
                </a:srgbClr>
              </a:buClr>
              <a:tabLst>
                <a:tab pos="246129" algn="l"/>
              </a:tabLst>
              <a:defRPr/>
            </a:pPr>
            <a:r>
              <a:rPr lang="en-US" sz="1050" b="1" dirty="0">
                <a:solidFill>
                  <a:schemeClr val="tx2"/>
                </a:solidFill>
                <a:latin typeface="Calibri" panose="020F0502020204030204" pitchFamily="34" charset="0"/>
                <a:cs typeface="Calibri" pitchFamily="34" charset="0"/>
              </a:rPr>
              <a:t>**Note</a:t>
            </a:r>
            <a:r>
              <a:rPr lang="en-US" sz="1050" dirty="0">
                <a:solidFill>
                  <a:schemeClr val="tx2"/>
                </a:solidFill>
                <a:latin typeface="Calibri" panose="020F0502020204030204" pitchFamily="34" charset="0"/>
                <a:cs typeface="Calibri" pitchFamily="34" charset="0"/>
              </a:rPr>
              <a:t> : While the RFP document calls it as L1, based on equivalence with ITIL terminology in terms of activities expected, we are calling it as Level 1.5.</a:t>
            </a:r>
            <a:endParaRPr lang="en-US" sz="1050" b="1" dirty="0">
              <a:solidFill>
                <a:schemeClr val="tx2"/>
              </a:solidFill>
              <a:latin typeface="Calibri" panose="020F0502020204030204" pitchFamily="34" charset="0"/>
              <a:cs typeface="Calibri" pitchFamily="34" charset="0"/>
            </a:endParaRPr>
          </a:p>
        </p:txBody>
      </p:sp>
      <p:sp>
        <p:nvSpPr>
          <p:cNvPr id="72" name="Rounded Rectangle 71">
            <a:extLst>
              <a:ext uri="{FF2B5EF4-FFF2-40B4-BE49-F238E27FC236}">
                <a16:creationId xmlns:a16="http://schemas.microsoft.com/office/drawing/2014/main" id="{E6458CBE-B947-1045-81D7-EA9DDDA33123}"/>
              </a:ext>
            </a:extLst>
          </p:cNvPr>
          <p:cNvSpPr/>
          <p:nvPr/>
        </p:nvSpPr>
        <p:spPr>
          <a:xfrm>
            <a:off x="498348" y="723966"/>
            <a:ext cx="1995882" cy="408623"/>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defTabSz="541768">
              <a:defRPr/>
            </a:pPr>
            <a:r>
              <a:rPr lang="en-US" sz="900" b="1" kern="0" dirty="0">
                <a:solidFill>
                  <a:srgbClr val="141414"/>
                </a:solidFill>
                <a:latin typeface="Calibri" panose="020F0502020204030204" pitchFamily="34" charset="0"/>
                <a:cs typeface="Calibri" panose="020F0502020204030204" pitchFamily="34" charset="0"/>
              </a:rPr>
              <a:t>Effective Business Interaction and Governance at the engagement level</a:t>
            </a:r>
          </a:p>
        </p:txBody>
      </p:sp>
      <p:sp>
        <p:nvSpPr>
          <p:cNvPr id="73" name="Rounded Rectangle 72">
            <a:extLst>
              <a:ext uri="{FF2B5EF4-FFF2-40B4-BE49-F238E27FC236}">
                <a16:creationId xmlns:a16="http://schemas.microsoft.com/office/drawing/2014/main" id="{981EA5CF-B7AA-F144-9D1D-9108D0368FE0}"/>
              </a:ext>
            </a:extLst>
          </p:cNvPr>
          <p:cNvSpPr/>
          <p:nvPr/>
        </p:nvSpPr>
        <p:spPr>
          <a:xfrm>
            <a:off x="3391574" y="728202"/>
            <a:ext cx="1950278" cy="408623"/>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defTabSz="541768"/>
            <a:r>
              <a:rPr lang="en-US" sz="900" b="1" kern="0" dirty="0">
                <a:solidFill>
                  <a:srgbClr val="141414"/>
                </a:solidFill>
                <a:latin typeface="Calibri" panose="020F0502020204030204" pitchFamily="34" charset="0"/>
                <a:cs typeface="Calibri" panose="020F0502020204030204" pitchFamily="34" charset="0"/>
              </a:rPr>
              <a:t>Increased Ticket resolution at Lower levels of Application support</a:t>
            </a:r>
          </a:p>
        </p:txBody>
      </p:sp>
      <p:sp>
        <p:nvSpPr>
          <p:cNvPr id="74" name="Rounded Rectangle 73">
            <a:extLst>
              <a:ext uri="{FF2B5EF4-FFF2-40B4-BE49-F238E27FC236}">
                <a16:creationId xmlns:a16="http://schemas.microsoft.com/office/drawing/2014/main" id="{34B2491B-8334-4444-96D2-3600EA6970A2}"/>
              </a:ext>
            </a:extLst>
          </p:cNvPr>
          <p:cNvSpPr/>
          <p:nvPr/>
        </p:nvSpPr>
        <p:spPr>
          <a:xfrm>
            <a:off x="6078938" y="717459"/>
            <a:ext cx="1883533" cy="408623"/>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defTabSz="541768"/>
            <a:r>
              <a:rPr lang="en-US" sz="900" b="1" kern="0" dirty="0">
                <a:solidFill>
                  <a:srgbClr val="141414"/>
                </a:solidFill>
                <a:latin typeface="Calibri" panose="020F0502020204030204" pitchFamily="34" charset="0"/>
                <a:cs typeface="Calibri" panose="020F0502020204030204" pitchFamily="34" charset="0"/>
              </a:rPr>
              <a:t>Align service agreements to business impact  </a:t>
            </a:r>
          </a:p>
        </p:txBody>
      </p:sp>
      <p:sp>
        <p:nvSpPr>
          <p:cNvPr id="75" name="TextBox 74">
            <a:extLst>
              <a:ext uri="{FF2B5EF4-FFF2-40B4-BE49-F238E27FC236}">
                <a16:creationId xmlns:a16="http://schemas.microsoft.com/office/drawing/2014/main" id="{DCBA148B-8D23-6E42-B367-7A4F38DC3E8B}"/>
              </a:ext>
            </a:extLst>
          </p:cNvPr>
          <p:cNvSpPr txBox="1"/>
          <p:nvPr/>
        </p:nvSpPr>
        <p:spPr>
          <a:xfrm>
            <a:off x="149960" y="1258475"/>
            <a:ext cx="2791754" cy="938719"/>
          </a:xfrm>
          <a:prstGeom prst="rect">
            <a:avLst/>
          </a:prstGeom>
          <a:noFill/>
        </p:spPr>
        <p:txBody>
          <a:bodyPr wrap="square" rtlCol="0">
            <a:spAutoFit/>
          </a:bodyPr>
          <a:lstStyle/>
          <a:p>
            <a:pPr marL="214308" indent="-214308" defTabSz="781205">
              <a:spcBef>
                <a:spcPts val="300"/>
              </a:spcBef>
              <a:spcAft>
                <a:spcPts val="300"/>
              </a:spcAft>
              <a:buFont typeface="Arial" panose="020B0604020202020204" pitchFamily="34" charset="0"/>
              <a:buChar char="•"/>
            </a:pPr>
            <a:r>
              <a:rPr lang="en-US" sz="1000" b="1" dirty="0" smtClean="0">
                <a:solidFill>
                  <a:srgbClr val="000000"/>
                </a:solidFill>
                <a:latin typeface="Calibri" panose="020F0502020204030204" pitchFamily="34" charset="0"/>
                <a:cs typeface="Calibri" panose="020F0502020204030204" pitchFamily="34" charset="0"/>
              </a:rPr>
              <a:t>OVERALL Service </a:t>
            </a:r>
            <a:r>
              <a:rPr lang="en-US" sz="1000" b="1" dirty="0">
                <a:solidFill>
                  <a:srgbClr val="000000"/>
                </a:solidFill>
                <a:latin typeface="Calibri" panose="020F0502020204030204" pitchFamily="34" charset="0"/>
                <a:cs typeface="Calibri" panose="020F0502020204030204" pitchFamily="34" charset="0"/>
              </a:rPr>
              <a:t>Delivery Manager </a:t>
            </a:r>
            <a:r>
              <a:rPr lang="en-US" sz="1000" dirty="0">
                <a:solidFill>
                  <a:srgbClr val="000000"/>
                </a:solidFill>
                <a:latin typeface="Calibri" panose="020F0502020204030204" pitchFamily="34" charset="0"/>
                <a:cs typeface="Calibri" panose="020F0502020204030204" pitchFamily="34" charset="0"/>
              </a:rPr>
              <a:t>for delivery governance (incl. non–Salesforce application packages)</a:t>
            </a:r>
            <a:endParaRPr lang="en-US" sz="1000" u="sng" dirty="0">
              <a:solidFill>
                <a:srgbClr val="000000"/>
              </a:solidFill>
              <a:latin typeface="Calibri" panose="020F0502020204030204" pitchFamily="34" charset="0"/>
              <a:cs typeface="Calibri" panose="020F0502020204030204" pitchFamily="34" charset="0"/>
            </a:endParaRPr>
          </a:p>
          <a:p>
            <a:pPr marL="214308" indent="-214308" defTabSz="781205">
              <a:spcBef>
                <a:spcPts val="300"/>
              </a:spcBef>
              <a:spcAft>
                <a:spcPts val="300"/>
              </a:spcAft>
              <a:buFont typeface="Arial" panose="020B0604020202020204" pitchFamily="34" charset="0"/>
              <a:buChar char="•"/>
            </a:pPr>
            <a:r>
              <a:rPr lang="en-US" sz="1000" b="1" dirty="0">
                <a:solidFill>
                  <a:srgbClr val="000000"/>
                </a:solidFill>
                <a:latin typeface="Calibri" panose="020F0502020204030204" pitchFamily="34" charset="0"/>
                <a:cs typeface="Calibri" panose="020F0502020204030204" pitchFamily="34" charset="0"/>
              </a:rPr>
              <a:t>Business Analyst </a:t>
            </a:r>
            <a:r>
              <a:rPr lang="en-US" sz="1000" dirty="0">
                <a:solidFill>
                  <a:srgbClr val="000000"/>
                </a:solidFill>
                <a:latin typeface="Calibri" panose="020F0502020204030204" pitchFamily="34" charset="0"/>
                <a:cs typeface="Calibri" panose="020F0502020204030204" pitchFamily="34" charset="0"/>
              </a:rPr>
              <a:t>to identify process gaps &amp; resolve issues</a:t>
            </a:r>
          </a:p>
        </p:txBody>
      </p:sp>
      <p:sp>
        <p:nvSpPr>
          <p:cNvPr id="76" name="TextBox 75">
            <a:extLst>
              <a:ext uri="{FF2B5EF4-FFF2-40B4-BE49-F238E27FC236}">
                <a16:creationId xmlns:a16="http://schemas.microsoft.com/office/drawing/2014/main" id="{658CC42C-CD7C-CC47-90A7-C824CD98859C}"/>
              </a:ext>
            </a:extLst>
          </p:cNvPr>
          <p:cNvSpPr txBox="1"/>
          <p:nvPr/>
        </p:nvSpPr>
        <p:spPr>
          <a:xfrm>
            <a:off x="3143480" y="1257636"/>
            <a:ext cx="2527645" cy="938719"/>
          </a:xfrm>
          <a:prstGeom prst="rect">
            <a:avLst/>
          </a:prstGeom>
          <a:noFill/>
        </p:spPr>
        <p:txBody>
          <a:bodyPr wrap="square" rtlCol="0">
            <a:spAutoFit/>
          </a:bodyPr>
          <a:lstStyle/>
          <a:p>
            <a:pPr marL="214308" indent="-214308" defTabSz="781205">
              <a:spcBef>
                <a:spcPts val="300"/>
              </a:spcBef>
              <a:spcAft>
                <a:spcPts val="300"/>
              </a:spcAft>
              <a:buFont typeface="Arial" panose="020B0604020202020204" pitchFamily="34" charset="0"/>
              <a:buChar char="•"/>
            </a:pPr>
            <a:r>
              <a:rPr lang="en-US" sz="1000" b="1" dirty="0">
                <a:solidFill>
                  <a:srgbClr val="000000"/>
                </a:solidFill>
                <a:latin typeface="Calibri" panose="020F0502020204030204" pitchFamily="34" charset="0"/>
                <a:cs typeface="Calibri" panose="020F0502020204030204" pitchFamily="34" charset="0"/>
              </a:rPr>
              <a:t>SOP based Resolution </a:t>
            </a:r>
            <a:r>
              <a:rPr lang="en-US" sz="1000" dirty="0">
                <a:solidFill>
                  <a:srgbClr val="000000"/>
                </a:solidFill>
                <a:latin typeface="Calibri" panose="020F0502020204030204" pitchFamily="34" charset="0"/>
                <a:cs typeface="Calibri" panose="020F0502020204030204" pitchFamily="34" charset="0"/>
              </a:rPr>
              <a:t>(L1.5**) for simple incidents – “Shift Left”</a:t>
            </a:r>
          </a:p>
          <a:p>
            <a:pPr marL="214308" indent="-214308" defTabSz="781205">
              <a:spcBef>
                <a:spcPts val="300"/>
              </a:spcBef>
              <a:spcAft>
                <a:spcPts val="300"/>
              </a:spcAft>
              <a:buFont typeface="Arial" panose="020B0604020202020204" pitchFamily="34" charset="0"/>
              <a:buChar char="•"/>
            </a:pPr>
            <a:r>
              <a:rPr lang="en-US" sz="1000" dirty="0">
                <a:solidFill>
                  <a:srgbClr val="000000"/>
                </a:solidFill>
                <a:latin typeface="Calibri" panose="020F0502020204030204" pitchFamily="34" charset="0"/>
                <a:cs typeface="Calibri" panose="020F0502020204030204" pitchFamily="34" charset="0"/>
              </a:rPr>
              <a:t>Trend Analysis to identify recurring incidents and </a:t>
            </a:r>
            <a:r>
              <a:rPr lang="en-US" sz="1000" b="1" dirty="0">
                <a:solidFill>
                  <a:srgbClr val="000000"/>
                </a:solidFill>
                <a:latin typeface="Calibri" panose="020F0502020204030204" pitchFamily="34" charset="0"/>
                <a:cs typeface="Calibri" panose="020F0502020204030204" pitchFamily="34" charset="0"/>
              </a:rPr>
              <a:t>fix suggested root c</a:t>
            </a:r>
            <a:r>
              <a:rPr lang="en-US" sz="1000" dirty="0">
                <a:solidFill>
                  <a:srgbClr val="000000"/>
                </a:solidFill>
                <a:latin typeface="Calibri" panose="020F0502020204030204" pitchFamily="34" charset="0"/>
                <a:cs typeface="Calibri" panose="020F0502020204030204" pitchFamily="34" charset="0"/>
              </a:rPr>
              <a:t>auses for issue reduction</a:t>
            </a:r>
          </a:p>
        </p:txBody>
      </p:sp>
      <p:sp>
        <p:nvSpPr>
          <p:cNvPr id="77" name="TextBox 76">
            <a:extLst>
              <a:ext uri="{FF2B5EF4-FFF2-40B4-BE49-F238E27FC236}">
                <a16:creationId xmlns:a16="http://schemas.microsoft.com/office/drawing/2014/main" id="{1A72731D-3F05-5145-A416-8CD180C3D534}"/>
              </a:ext>
            </a:extLst>
          </p:cNvPr>
          <p:cNvSpPr txBox="1"/>
          <p:nvPr/>
        </p:nvSpPr>
        <p:spPr>
          <a:xfrm>
            <a:off x="211790" y="3801056"/>
            <a:ext cx="2470449" cy="707886"/>
          </a:xfrm>
          <a:prstGeom prst="rect">
            <a:avLst/>
          </a:prstGeom>
          <a:noFill/>
        </p:spPr>
        <p:txBody>
          <a:bodyPr wrap="square" rtlCol="0">
            <a:spAutoFit/>
          </a:bodyPr>
          <a:lstStyle/>
          <a:p>
            <a:pPr marL="214308" indent="-214308" defTabSz="781205">
              <a:buFont typeface="Arial" panose="020B0604020202020204" pitchFamily="34" charset="0"/>
              <a:buChar char="•"/>
            </a:pPr>
            <a:r>
              <a:rPr lang="en-US" sz="1000" b="1" dirty="0">
                <a:solidFill>
                  <a:srgbClr val="000000"/>
                </a:solidFill>
                <a:latin typeface="Calibri" panose="020F0502020204030204" pitchFamily="34" charset="0"/>
                <a:cs typeface="Calibri" panose="020F0502020204030204" pitchFamily="34" charset="0"/>
              </a:rPr>
              <a:t>Self-help for Business Users </a:t>
            </a:r>
            <a:r>
              <a:rPr lang="en-US" sz="1000" dirty="0">
                <a:solidFill>
                  <a:srgbClr val="000000"/>
                </a:solidFill>
                <a:latin typeface="Calibri" panose="020F0502020204030204" pitchFamily="34" charset="0"/>
                <a:cs typeface="Calibri" panose="020F0502020204030204" pitchFamily="34" charset="0"/>
              </a:rPr>
              <a:t>for quick turnaround and avoid errors due to multiple hand-shake between business users and support team</a:t>
            </a:r>
          </a:p>
        </p:txBody>
      </p:sp>
      <p:sp>
        <p:nvSpPr>
          <p:cNvPr id="78" name="TextBox 77">
            <a:extLst>
              <a:ext uri="{FF2B5EF4-FFF2-40B4-BE49-F238E27FC236}">
                <a16:creationId xmlns:a16="http://schemas.microsoft.com/office/drawing/2014/main" id="{1E60D1DB-4CD0-4F42-88C7-95757C55987C}"/>
              </a:ext>
            </a:extLst>
          </p:cNvPr>
          <p:cNvSpPr txBox="1"/>
          <p:nvPr/>
        </p:nvSpPr>
        <p:spPr>
          <a:xfrm>
            <a:off x="6004797" y="1236298"/>
            <a:ext cx="2230694" cy="784830"/>
          </a:xfrm>
          <a:prstGeom prst="rect">
            <a:avLst/>
          </a:prstGeom>
          <a:noFill/>
        </p:spPr>
        <p:txBody>
          <a:bodyPr wrap="square" rtlCol="0">
            <a:spAutoFit/>
          </a:bodyPr>
          <a:lstStyle/>
          <a:p>
            <a:pPr marL="214308" indent="-214308" defTabSz="781205">
              <a:spcBef>
                <a:spcPts val="300"/>
              </a:spcBef>
              <a:spcAft>
                <a:spcPts val="300"/>
              </a:spcAft>
              <a:buFont typeface="Arial" panose="020B0604020202020204" pitchFamily="34" charset="0"/>
              <a:buChar char="•"/>
            </a:pPr>
            <a:r>
              <a:rPr lang="en-US" sz="1000" dirty="0">
                <a:solidFill>
                  <a:srgbClr val="000000"/>
                </a:solidFill>
                <a:latin typeface="Calibri" panose="020F0502020204030204" pitchFamily="34" charset="0"/>
                <a:cs typeface="Calibri" panose="020F0502020204030204" pitchFamily="34" charset="0"/>
              </a:rPr>
              <a:t>Up-to-date application and process documentation</a:t>
            </a:r>
          </a:p>
          <a:p>
            <a:pPr marL="214308" indent="-214308" defTabSz="781205">
              <a:spcBef>
                <a:spcPts val="300"/>
              </a:spcBef>
              <a:spcAft>
                <a:spcPts val="300"/>
              </a:spcAft>
              <a:buFont typeface="Arial" panose="020B0604020202020204" pitchFamily="34" charset="0"/>
              <a:buChar char="•"/>
            </a:pPr>
            <a:r>
              <a:rPr lang="en-US" sz="1000" b="1" dirty="0">
                <a:solidFill>
                  <a:srgbClr val="000000"/>
                </a:solidFill>
                <a:latin typeface="Calibri" panose="020F0502020204030204" pitchFamily="34" charset="0"/>
                <a:cs typeface="Calibri" panose="020F0502020204030204" pitchFamily="34" charset="0"/>
              </a:rPr>
              <a:t>Recalibrate existing SLA’s </a:t>
            </a:r>
            <a:r>
              <a:rPr lang="en-US" sz="1000" dirty="0">
                <a:solidFill>
                  <a:srgbClr val="000000"/>
                </a:solidFill>
                <a:latin typeface="Calibri" panose="020F0502020204030204" pitchFamily="34" charset="0"/>
                <a:cs typeface="Calibri" panose="020F0502020204030204" pitchFamily="34" charset="0"/>
              </a:rPr>
              <a:t>to align with business level agreements</a:t>
            </a:r>
          </a:p>
        </p:txBody>
      </p:sp>
      <p:sp>
        <p:nvSpPr>
          <p:cNvPr id="79" name="TextBox 78">
            <a:extLst>
              <a:ext uri="{FF2B5EF4-FFF2-40B4-BE49-F238E27FC236}">
                <a16:creationId xmlns:a16="http://schemas.microsoft.com/office/drawing/2014/main" id="{1AFB63C3-628D-4C41-9250-CE883353569E}"/>
              </a:ext>
            </a:extLst>
          </p:cNvPr>
          <p:cNvSpPr txBox="1"/>
          <p:nvPr/>
        </p:nvSpPr>
        <p:spPr>
          <a:xfrm>
            <a:off x="6078937" y="3354569"/>
            <a:ext cx="1883534" cy="408623"/>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lgn="ctr" defTabSz="541768">
              <a:defRPr sz="900" b="1" kern="0">
                <a:solidFill>
                  <a:srgbClr val="141414"/>
                </a:solidFill>
                <a:latin typeface="Calibri" panose="020F0502020204030204" pitchFamily="34" charset="0"/>
                <a:cs typeface="Calibri" panose="020F0502020204030204" pitchFamily="34" charset="0"/>
              </a:defRPr>
            </a:lvl1pPr>
          </a:lstStyle>
          <a:p>
            <a:r>
              <a:rPr lang="en-US" dirty="0">
                <a:sym typeface="Helvetica" charset="0"/>
              </a:rPr>
              <a:t>Data issues arising during MS Excel to Salesforce data migration </a:t>
            </a:r>
          </a:p>
        </p:txBody>
      </p:sp>
      <p:sp>
        <p:nvSpPr>
          <p:cNvPr id="80" name="TextBox 79">
            <a:extLst>
              <a:ext uri="{FF2B5EF4-FFF2-40B4-BE49-F238E27FC236}">
                <a16:creationId xmlns:a16="http://schemas.microsoft.com/office/drawing/2014/main" id="{18CD92B3-8942-6E4D-B449-2F4257277425}"/>
              </a:ext>
            </a:extLst>
          </p:cNvPr>
          <p:cNvSpPr txBox="1"/>
          <p:nvPr/>
        </p:nvSpPr>
        <p:spPr>
          <a:xfrm>
            <a:off x="498348" y="3370913"/>
            <a:ext cx="1971838" cy="408623"/>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lgn="ctr" defTabSz="541768">
              <a:defRPr sz="900" b="1" kern="0">
                <a:solidFill>
                  <a:srgbClr val="141414"/>
                </a:solidFill>
                <a:latin typeface="Calibri" panose="020F0502020204030204" pitchFamily="34" charset="0"/>
                <a:cs typeface="Calibri" panose="020F0502020204030204" pitchFamily="34" charset="0"/>
              </a:defRPr>
            </a:lvl1pPr>
          </a:lstStyle>
          <a:p>
            <a:r>
              <a:rPr lang="en-US" dirty="0">
                <a:sym typeface="Helvetica" charset="0"/>
              </a:rPr>
              <a:t>Challenges in Optimal Application usage on the part of Users</a:t>
            </a:r>
          </a:p>
        </p:txBody>
      </p:sp>
      <p:sp>
        <p:nvSpPr>
          <p:cNvPr id="81" name="TextBox 80">
            <a:extLst>
              <a:ext uri="{FF2B5EF4-FFF2-40B4-BE49-F238E27FC236}">
                <a16:creationId xmlns:a16="http://schemas.microsoft.com/office/drawing/2014/main" id="{99BF3EF2-C232-6441-BEAB-CEB4467A5846}"/>
              </a:ext>
            </a:extLst>
          </p:cNvPr>
          <p:cNvSpPr txBox="1"/>
          <p:nvPr/>
        </p:nvSpPr>
        <p:spPr>
          <a:xfrm>
            <a:off x="3143480" y="3778058"/>
            <a:ext cx="2234860" cy="707886"/>
          </a:xfrm>
          <a:prstGeom prst="rect">
            <a:avLst/>
          </a:prstGeom>
          <a:noFill/>
        </p:spPr>
        <p:txBody>
          <a:bodyPr wrap="square" rtlCol="0">
            <a:spAutoFit/>
          </a:bodyPr>
          <a:lstStyle/>
          <a:p>
            <a:pPr marL="150813" indent="-150813" defTabSz="781205">
              <a:buFont typeface="Arial" panose="020B0604020202020204" pitchFamily="34" charset="0"/>
              <a:buChar char="•"/>
            </a:pPr>
            <a:r>
              <a:rPr lang="en-US" sz="1000" dirty="0">
                <a:solidFill>
                  <a:srgbClr val="000000"/>
                </a:solidFill>
                <a:latin typeface="Calibri" panose="020F0502020204030204" pitchFamily="34" charset="0"/>
                <a:cs typeface="Calibri" panose="020F0502020204030204" pitchFamily="34" charset="0"/>
              </a:rPr>
              <a:t>Periodic Review of Incident Volumes and support capacity to suggest </a:t>
            </a:r>
            <a:r>
              <a:rPr lang="en-US" sz="1000" b="1" dirty="0">
                <a:solidFill>
                  <a:srgbClr val="000000"/>
                </a:solidFill>
                <a:latin typeface="Calibri" panose="020F0502020204030204" pitchFamily="34" charset="0"/>
                <a:cs typeface="Calibri" panose="020F0502020204030204" pitchFamily="34" charset="0"/>
              </a:rPr>
              <a:t>incremental ramp-ups / downs</a:t>
            </a:r>
            <a:r>
              <a:rPr lang="en-US" sz="1000" dirty="0">
                <a:solidFill>
                  <a:srgbClr val="000000"/>
                </a:solidFill>
                <a:latin typeface="Calibri" panose="020F0502020204030204" pitchFamily="34" charset="0"/>
                <a:cs typeface="Calibri" panose="020F0502020204030204" pitchFamily="34" charset="0"/>
              </a:rPr>
              <a:t> in addition to the core support team</a:t>
            </a:r>
          </a:p>
        </p:txBody>
      </p:sp>
      <p:sp>
        <p:nvSpPr>
          <p:cNvPr id="82" name="Rounded Rectangle 81">
            <a:extLst>
              <a:ext uri="{FF2B5EF4-FFF2-40B4-BE49-F238E27FC236}">
                <a16:creationId xmlns:a16="http://schemas.microsoft.com/office/drawing/2014/main" id="{E36BDA78-904C-8F42-AD07-87B259DBD510}"/>
              </a:ext>
            </a:extLst>
          </p:cNvPr>
          <p:cNvSpPr/>
          <p:nvPr/>
        </p:nvSpPr>
        <p:spPr>
          <a:xfrm>
            <a:off x="3391574" y="3439808"/>
            <a:ext cx="1920240" cy="255389"/>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defTabSz="541768"/>
            <a:r>
              <a:rPr lang="en-US" sz="900" b="1" kern="0" dirty="0">
                <a:solidFill>
                  <a:srgbClr val="141414"/>
                </a:solidFill>
                <a:latin typeface="Calibri" panose="020F0502020204030204" pitchFamily="34" charset="0"/>
                <a:cs typeface="Calibri" panose="020F0502020204030204" pitchFamily="34" charset="0"/>
              </a:rPr>
              <a:t>Scalability of the Solution</a:t>
            </a:r>
          </a:p>
        </p:txBody>
      </p:sp>
      <p:sp>
        <p:nvSpPr>
          <p:cNvPr id="83" name="TextBox 82">
            <a:extLst>
              <a:ext uri="{FF2B5EF4-FFF2-40B4-BE49-F238E27FC236}">
                <a16:creationId xmlns:a16="http://schemas.microsoft.com/office/drawing/2014/main" id="{2A3733B1-93E1-E947-A301-EE33EC869658}"/>
              </a:ext>
            </a:extLst>
          </p:cNvPr>
          <p:cNvSpPr txBox="1"/>
          <p:nvPr/>
        </p:nvSpPr>
        <p:spPr>
          <a:xfrm>
            <a:off x="5912587" y="3849570"/>
            <a:ext cx="2438934" cy="553998"/>
          </a:xfrm>
          <a:prstGeom prst="rect">
            <a:avLst/>
          </a:prstGeom>
          <a:noFill/>
        </p:spPr>
        <p:txBody>
          <a:bodyPr wrap="square" rtlCol="0" anchor="ctr">
            <a:spAutoFit/>
          </a:bodyPr>
          <a:lstStyle/>
          <a:p>
            <a:pPr marL="114300" indent="-114300" defTabSz="781205">
              <a:buFont typeface="Arial" panose="020B0604020202020204" pitchFamily="34" charset="0"/>
              <a:buChar char="•"/>
            </a:pPr>
            <a:r>
              <a:rPr lang="en-US" sz="1000" dirty="0">
                <a:solidFill>
                  <a:srgbClr val="000000"/>
                </a:solidFill>
                <a:latin typeface="Calibri" panose="020F0502020204030204" pitchFamily="34" charset="0"/>
                <a:cs typeface="Calibri" panose="020F0502020204030204" pitchFamily="34" charset="0"/>
              </a:rPr>
              <a:t>Team with </a:t>
            </a:r>
            <a:r>
              <a:rPr lang="en-US" sz="1000" b="1" dirty="0">
                <a:solidFill>
                  <a:srgbClr val="000000"/>
                </a:solidFill>
                <a:latin typeface="Calibri" panose="020F0502020204030204" pitchFamily="34" charset="0"/>
                <a:cs typeface="Calibri" panose="020F0502020204030204" pitchFamily="34" charset="0"/>
              </a:rPr>
              <a:t>prior experience of X-Author </a:t>
            </a:r>
            <a:r>
              <a:rPr lang="en-US" sz="1000" dirty="0">
                <a:solidFill>
                  <a:srgbClr val="000000"/>
                </a:solidFill>
                <a:latin typeface="Calibri" panose="020F0502020204030204" pitchFamily="34" charset="0"/>
                <a:cs typeface="Calibri" panose="020F0502020204030204" pitchFamily="34" charset="0"/>
              </a:rPr>
              <a:t>tool to reduce incident count arising from system usage point of view</a:t>
            </a:r>
          </a:p>
        </p:txBody>
      </p:sp>
      <p:grpSp>
        <p:nvGrpSpPr>
          <p:cNvPr id="3" name="Group 2">
            <a:extLst>
              <a:ext uri="{FF2B5EF4-FFF2-40B4-BE49-F238E27FC236}">
                <a16:creationId xmlns:a16="http://schemas.microsoft.com/office/drawing/2014/main" id="{F2A257CF-5F40-F14A-B4D4-BEB11251EF83}"/>
              </a:ext>
            </a:extLst>
          </p:cNvPr>
          <p:cNvGrpSpPr/>
          <p:nvPr/>
        </p:nvGrpSpPr>
        <p:grpSpPr>
          <a:xfrm>
            <a:off x="498348" y="2291126"/>
            <a:ext cx="7774381" cy="931017"/>
            <a:chOff x="581217" y="2071453"/>
            <a:chExt cx="8333876" cy="1338458"/>
          </a:xfrm>
        </p:grpSpPr>
        <p:sp>
          <p:nvSpPr>
            <p:cNvPr id="59" name="Freeform 58">
              <a:extLst>
                <a:ext uri="{FF2B5EF4-FFF2-40B4-BE49-F238E27FC236}">
                  <a16:creationId xmlns:a16="http://schemas.microsoft.com/office/drawing/2014/main" id="{0D853D3B-785C-1B46-9AED-15DDEE6D00C2}"/>
                </a:ext>
              </a:extLst>
            </p:cNvPr>
            <p:cNvSpPr/>
            <p:nvPr/>
          </p:nvSpPr>
          <p:spPr>
            <a:xfrm>
              <a:off x="581217" y="2089148"/>
              <a:ext cx="8333876" cy="1320763"/>
            </a:xfrm>
            <a:custGeom>
              <a:avLst/>
              <a:gdLst>
                <a:gd name="connsiteX0" fmla="*/ 0 w 9210675"/>
                <a:gd name="connsiteY0" fmla="*/ 695325 h 1285875"/>
                <a:gd name="connsiteX1" fmla="*/ 685800 w 9210675"/>
                <a:gd name="connsiteY1" fmla="*/ 9525 h 1285875"/>
                <a:gd name="connsiteX2" fmla="*/ 971550 w 9210675"/>
                <a:gd name="connsiteY2" fmla="*/ 9525 h 1285875"/>
                <a:gd name="connsiteX3" fmla="*/ 2219325 w 9210675"/>
                <a:gd name="connsiteY3" fmla="*/ 1285875 h 1285875"/>
                <a:gd name="connsiteX4" fmla="*/ 2447925 w 9210675"/>
                <a:gd name="connsiteY4" fmla="*/ 1285875 h 1285875"/>
                <a:gd name="connsiteX5" fmla="*/ 3714750 w 9210675"/>
                <a:gd name="connsiteY5" fmla="*/ 0 h 1285875"/>
                <a:gd name="connsiteX6" fmla="*/ 3990975 w 9210675"/>
                <a:gd name="connsiteY6" fmla="*/ 0 h 1285875"/>
                <a:gd name="connsiteX7" fmla="*/ 5248275 w 9210675"/>
                <a:gd name="connsiteY7" fmla="*/ 1276350 h 1285875"/>
                <a:gd name="connsiteX8" fmla="*/ 5486400 w 9210675"/>
                <a:gd name="connsiteY8" fmla="*/ 1276350 h 1285875"/>
                <a:gd name="connsiteX9" fmla="*/ 6753225 w 9210675"/>
                <a:gd name="connsiteY9" fmla="*/ 9525 h 1285875"/>
                <a:gd name="connsiteX10" fmla="*/ 7038975 w 9210675"/>
                <a:gd name="connsiteY10" fmla="*/ 9525 h 1285875"/>
                <a:gd name="connsiteX11" fmla="*/ 8305800 w 9210675"/>
                <a:gd name="connsiteY11" fmla="*/ 1276350 h 1285875"/>
                <a:gd name="connsiteX12" fmla="*/ 8524875 w 9210675"/>
                <a:gd name="connsiteY12" fmla="*/ 1276350 h 1285875"/>
                <a:gd name="connsiteX13" fmla="*/ 9210675 w 9210675"/>
                <a:gd name="connsiteY13" fmla="*/ 571500 h 1285875"/>
                <a:gd name="connsiteX0" fmla="*/ 0 w 9210675"/>
                <a:gd name="connsiteY0" fmla="*/ 743373 h 1333923"/>
                <a:gd name="connsiteX1" fmla="*/ 685800 w 9210675"/>
                <a:gd name="connsiteY1" fmla="*/ 57573 h 1333923"/>
                <a:gd name="connsiteX2" fmla="*/ 971550 w 9210675"/>
                <a:gd name="connsiteY2" fmla="*/ 57573 h 1333923"/>
                <a:gd name="connsiteX3" fmla="*/ 2219325 w 9210675"/>
                <a:gd name="connsiteY3" fmla="*/ 1333923 h 1333923"/>
                <a:gd name="connsiteX4" fmla="*/ 2447925 w 9210675"/>
                <a:gd name="connsiteY4" fmla="*/ 1333923 h 1333923"/>
                <a:gd name="connsiteX5" fmla="*/ 3714750 w 9210675"/>
                <a:gd name="connsiteY5" fmla="*/ 48048 h 1333923"/>
                <a:gd name="connsiteX6" fmla="*/ 3990975 w 9210675"/>
                <a:gd name="connsiteY6" fmla="*/ 48048 h 1333923"/>
                <a:gd name="connsiteX7" fmla="*/ 5248275 w 9210675"/>
                <a:gd name="connsiteY7" fmla="*/ 1324398 h 1333923"/>
                <a:gd name="connsiteX8" fmla="*/ 5486400 w 9210675"/>
                <a:gd name="connsiteY8" fmla="*/ 1324398 h 1333923"/>
                <a:gd name="connsiteX9" fmla="*/ 6753225 w 9210675"/>
                <a:gd name="connsiteY9" fmla="*/ 57573 h 1333923"/>
                <a:gd name="connsiteX10" fmla="*/ 7038975 w 9210675"/>
                <a:gd name="connsiteY10" fmla="*/ 57573 h 1333923"/>
                <a:gd name="connsiteX11" fmla="*/ 8305800 w 9210675"/>
                <a:gd name="connsiteY11" fmla="*/ 1324398 h 1333923"/>
                <a:gd name="connsiteX12" fmla="*/ 8524875 w 9210675"/>
                <a:gd name="connsiteY12" fmla="*/ 1324398 h 1333923"/>
                <a:gd name="connsiteX13" fmla="*/ 9210675 w 9210675"/>
                <a:gd name="connsiteY13" fmla="*/ 619548 h 1333923"/>
                <a:gd name="connsiteX0" fmla="*/ 0 w 9210675"/>
                <a:gd name="connsiteY0" fmla="*/ 759420 h 1349970"/>
                <a:gd name="connsiteX1" fmla="*/ 685800 w 9210675"/>
                <a:gd name="connsiteY1" fmla="*/ 73620 h 1349970"/>
                <a:gd name="connsiteX2" fmla="*/ 971550 w 9210675"/>
                <a:gd name="connsiteY2" fmla="*/ 73620 h 1349970"/>
                <a:gd name="connsiteX3" fmla="*/ 2219325 w 9210675"/>
                <a:gd name="connsiteY3" fmla="*/ 1349970 h 1349970"/>
                <a:gd name="connsiteX4" fmla="*/ 2447925 w 9210675"/>
                <a:gd name="connsiteY4" fmla="*/ 1349970 h 1349970"/>
                <a:gd name="connsiteX5" fmla="*/ 3714750 w 9210675"/>
                <a:gd name="connsiteY5" fmla="*/ 64095 h 1349970"/>
                <a:gd name="connsiteX6" fmla="*/ 3990975 w 9210675"/>
                <a:gd name="connsiteY6" fmla="*/ 64095 h 1349970"/>
                <a:gd name="connsiteX7" fmla="*/ 5248275 w 9210675"/>
                <a:gd name="connsiteY7" fmla="*/ 1340445 h 1349970"/>
                <a:gd name="connsiteX8" fmla="*/ 5486400 w 9210675"/>
                <a:gd name="connsiteY8" fmla="*/ 1340445 h 1349970"/>
                <a:gd name="connsiteX9" fmla="*/ 6753225 w 9210675"/>
                <a:gd name="connsiteY9" fmla="*/ 73620 h 1349970"/>
                <a:gd name="connsiteX10" fmla="*/ 7038975 w 9210675"/>
                <a:gd name="connsiteY10" fmla="*/ 73620 h 1349970"/>
                <a:gd name="connsiteX11" fmla="*/ 8305800 w 9210675"/>
                <a:gd name="connsiteY11" fmla="*/ 1340445 h 1349970"/>
                <a:gd name="connsiteX12" fmla="*/ 8524875 w 9210675"/>
                <a:gd name="connsiteY12" fmla="*/ 1340445 h 1349970"/>
                <a:gd name="connsiteX13" fmla="*/ 9210675 w 9210675"/>
                <a:gd name="connsiteY13" fmla="*/ 635595 h 1349970"/>
                <a:gd name="connsiteX0" fmla="*/ 0 w 9210675"/>
                <a:gd name="connsiteY0" fmla="*/ 763390 h 1353940"/>
                <a:gd name="connsiteX1" fmla="*/ 685800 w 9210675"/>
                <a:gd name="connsiteY1" fmla="*/ 77590 h 1353940"/>
                <a:gd name="connsiteX2" fmla="*/ 971550 w 9210675"/>
                <a:gd name="connsiteY2" fmla="*/ 77590 h 1353940"/>
                <a:gd name="connsiteX3" fmla="*/ 2219325 w 9210675"/>
                <a:gd name="connsiteY3" fmla="*/ 1353940 h 1353940"/>
                <a:gd name="connsiteX4" fmla="*/ 2447925 w 9210675"/>
                <a:gd name="connsiteY4" fmla="*/ 1353940 h 1353940"/>
                <a:gd name="connsiteX5" fmla="*/ 3714750 w 9210675"/>
                <a:gd name="connsiteY5" fmla="*/ 68065 h 1353940"/>
                <a:gd name="connsiteX6" fmla="*/ 3990975 w 9210675"/>
                <a:gd name="connsiteY6" fmla="*/ 68065 h 1353940"/>
                <a:gd name="connsiteX7" fmla="*/ 5248275 w 9210675"/>
                <a:gd name="connsiteY7" fmla="*/ 1344415 h 1353940"/>
                <a:gd name="connsiteX8" fmla="*/ 5486400 w 9210675"/>
                <a:gd name="connsiteY8" fmla="*/ 1344415 h 1353940"/>
                <a:gd name="connsiteX9" fmla="*/ 6753225 w 9210675"/>
                <a:gd name="connsiteY9" fmla="*/ 77590 h 1353940"/>
                <a:gd name="connsiteX10" fmla="*/ 7038975 w 9210675"/>
                <a:gd name="connsiteY10" fmla="*/ 77590 h 1353940"/>
                <a:gd name="connsiteX11" fmla="*/ 8305800 w 9210675"/>
                <a:gd name="connsiteY11" fmla="*/ 1344415 h 1353940"/>
                <a:gd name="connsiteX12" fmla="*/ 8524875 w 9210675"/>
                <a:gd name="connsiteY12" fmla="*/ 1344415 h 1353940"/>
                <a:gd name="connsiteX13" fmla="*/ 9210675 w 9210675"/>
                <a:gd name="connsiteY13" fmla="*/ 639565 h 1353940"/>
                <a:gd name="connsiteX0" fmla="*/ 0 w 9210675"/>
                <a:gd name="connsiteY0" fmla="*/ 761380 h 1351930"/>
                <a:gd name="connsiteX1" fmla="*/ 685800 w 9210675"/>
                <a:gd name="connsiteY1" fmla="*/ 75580 h 1351930"/>
                <a:gd name="connsiteX2" fmla="*/ 971550 w 9210675"/>
                <a:gd name="connsiteY2" fmla="*/ 75580 h 1351930"/>
                <a:gd name="connsiteX3" fmla="*/ 2219325 w 9210675"/>
                <a:gd name="connsiteY3" fmla="*/ 1351930 h 1351930"/>
                <a:gd name="connsiteX4" fmla="*/ 2447925 w 9210675"/>
                <a:gd name="connsiteY4" fmla="*/ 1351930 h 1351930"/>
                <a:gd name="connsiteX5" fmla="*/ 3714750 w 9210675"/>
                <a:gd name="connsiteY5" fmla="*/ 66055 h 1351930"/>
                <a:gd name="connsiteX6" fmla="*/ 3990975 w 9210675"/>
                <a:gd name="connsiteY6" fmla="*/ 66055 h 1351930"/>
                <a:gd name="connsiteX7" fmla="*/ 5248275 w 9210675"/>
                <a:gd name="connsiteY7" fmla="*/ 1342405 h 1351930"/>
                <a:gd name="connsiteX8" fmla="*/ 5486400 w 9210675"/>
                <a:gd name="connsiteY8" fmla="*/ 1342405 h 1351930"/>
                <a:gd name="connsiteX9" fmla="*/ 6753225 w 9210675"/>
                <a:gd name="connsiteY9" fmla="*/ 75580 h 1351930"/>
                <a:gd name="connsiteX10" fmla="*/ 7038975 w 9210675"/>
                <a:gd name="connsiteY10" fmla="*/ 75580 h 1351930"/>
                <a:gd name="connsiteX11" fmla="*/ 8305800 w 9210675"/>
                <a:gd name="connsiteY11" fmla="*/ 1342405 h 1351930"/>
                <a:gd name="connsiteX12" fmla="*/ 8524875 w 9210675"/>
                <a:gd name="connsiteY12" fmla="*/ 1342405 h 1351930"/>
                <a:gd name="connsiteX13" fmla="*/ 9210675 w 9210675"/>
                <a:gd name="connsiteY13" fmla="*/ 637555 h 1351930"/>
                <a:gd name="connsiteX0" fmla="*/ 0 w 9210675"/>
                <a:gd name="connsiteY0" fmla="*/ 761380 h 1394263"/>
                <a:gd name="connsiteX1" fmla="*/ 685800 w 9210675"/>
                <a:gd name="connsiteY1" fmla="*/ 75580 h 1394263"/>
                <a:gd name="connsiteX2" fmla="*/ 971550 w 9210675"/>
                <a:gd name="connsiteY2" fmla="*/ 75580 h 1394263"/>
                <a:gd name="connsiteX3" fmla="*/ 2219325 w 9210675"/>
                <a:gd name="connsiteY3" fmla="*/ 1351930 h 1394263"/>
                <a:gd name="connsiteX4" fmla="*/ 2447925 w 9210675"/>
                <a:gd name="connsiteY4" fmla="*/ 1351930 h 1394263"/>
                <a:gd name="connsiteX5" fmla="*/ 3714750 w 9210675"/>
                <a:gd name="connsiteY5" fmla="*/ 66055 h 1394263"/>
                <a:gd name="connsiteX6" fmla="*/ 3990975 w 9210675"/>
                <a:gd name="connsiteY6" fmla="*/ 66055 h 1394263"/>
                <a:gd name="connsiteX7" fmla="*/ 5248275 w 9210675"/>
                <a:gd name="connsiteY7" fmla="*/ 1342405 h 1394263"/>
                <a:gd name="connsiteX8" fmla="*/ 5486400 w 9210675"/>
                <a:gd name="connsiteY8" fmla="*/ 1342405 h 1394263"/>
                <a:gd name="connsiteX9" fmla="*/ 6753225 w 9210675"/>
                <a:gd name="connsiteY9" fmla="*/ 75580 h 1394263"/>
                <a:gd name="connsiteX10" fmla="*/ 7038975 w 9210675"/>
                <a:gd name="connsiteY10" fmla="*/ 75580 h 1394263"/>
                <a:gd name="connsiteX11" fmla="*/ 8305800 w 9210675"/>
                <a:gd name="connsiteY11" fmla="*/ 1342405 h 1394263"/>
                <a:gd name="connsiteX12" fmla="*/ 8524875 w 9210675"/>
                <a:gd name="connsiteY12" fmla="*/ 1342405 h 1394263"/>
                <a:gd name="connsiteX13" fmla="*/ 9210675 w 9210675"/>
                <a:gd name="connsiteY13" fmla="*/ 637555 h 1394263"/>
                <a:gd name="connsiteX0" fmla="*/ 0 w 9210675"/>
                <a:gd name="connsiteY0" fmla="*/ 761380 h 1408415"/>
                <a:gd name="connsiteX1" fmla="*/ 685800 w 9210675"/>
                <a:gd name="connsiteY1" fmla="*/ 75580 h 1408415"/>
                <a:gd name="connsiteX2" fmla="*/ 971550 w 9210675"/>
                <a:gd name="connsiteY2" fmla="*/ 75580 h 1408415"/>
                <a:gd name="connsiteX3" fmla="*/ 2219325 w 9210675"/>
                <a:gd name="connsiteY3" fmla="*/ 1351930 h 1408415"/>
                <a:gd name="connsiteX4" fmla="*/ 2447925 w 9210675"/>
                <a:gd name="connsiteY4" fmla="*/ 1351930 h 1408415"/>
                <a:gd name="connsiteX5" fmla="*/ 3714750 w 9210675"/>
                <a:gd name="connsiteY5" fmla="*/ 66055 h 1408415"/>
                <a:gd name="connsiteX6" fmla="*/ 3990975 w 9210675"/>
                <a:gd name="connsiteY6" fmla="*/ 66055 h 1408415"/>
                <a:gd name="connsiteX7" fmla="*/ 5248275 w 9210675"/>
                <a:gd name="connsiteY7" fmla="*/ 1342405 h 1408415"/>
                <a:gd name="connsiteX8" fmla="*/ 5486400 w 9210675"/>
                <a:gd name="connsiteY8" fmla="*/ 1342405 h 1408415"/>
                <a:gd name="connsiteX9" fmla="*/ 6753225 w 9210675"/>
                <a:gd name="connsiteY9" fmla="*/ 75580 h 1408415"/>
                <a:gd name="connsiteX10" fmla="*/ 7038975 w 9210675"/>
                <a:gd name="connsiteY10" fmla="*/ 75580 h 1408415"/>
                <a:gd name="connsiteX11" fmla="*/ 8305800 w 9210675"/>
                <a:gd name="connsiteY11" fmla="*/ 1342405 h 1408415"/>
                <a:gd name="connsiteX12" fmla="*/ 8524875 w 9210675"/>
                <a:gd name="connsiteY12" fmla="*/ 1342405 h 1408415"/>
                <a:gd name="connsiteX13" fmla="*/ 9210675 w 9210675"/>
                <a:gd name="connsiteY13" fmla="*/ 637555 h 1408415"/>
                <a:gd name="connsiteX0" fmla="*/ 0 w 9210675"/>
                <a:gd name="connsiteY0" fmla="*/ 761380 h 1408415"/>
                <a:gd name="connsiteX1" fmla="*/ 685800 w 9210675"/>
                <a:gd name="connsiteY1" fmla="*/ 75580 h 1408415"/>
                <a:gd name="connsiteX2" fmla="*/ 971550 w 9210675"/>
                <a:gd name="connsiteY2" fmla="*/ 75580 h 1408415"/>
                <a:gd name="connsiteX3" fmla="*/ 2219325 w 9210675"/>
                <a:gd name="connsiteY3" fmla="*/ 1351930 h 1408415"/>
                <a:gd name="connsiteX4" fmla="*/ 2447925 w 9210675"/>
                <a:gd name="connsiteY4" fmla="*/ 1351930 h 1408415"/>
                <a:gd name="connsiteX5" fmla="*/ 3714750 w 9210675"/>
                <a:gd name="connsiteY5" fmla="*/ 66055 h 1408415"/>
                <a:gd name="connsiteX6" fmla="*/ 3990975 w 9210675"/>
                <a:gd name="connsiteY6" fmla="*/ 66055 h 1408415"/>
                <a:gd name="connsiteX7" fmla="*/ 5248275 w 9210675"/>
                <a:gd name="connsiteY7" fmla="*/ 1342405 h 1408415"/>
                <a:gd name="connsiteX8" fmla="*/ 5486400 w 9210675"/>
                <a:gd name="connsiteY8" fmla="*/ 1342405 h 1408415"/>
                <a:gd name="connsiteX9" fmla="*/ 6753225 w 9210675"/>
                <a:gd name="connsiteY9" fmla="*/ 75580 h 1408415"/>
                <a:gd name="connsiteX10" fmla="*/ 7038975 w 9210675"/>
                <a:gd name="connsiteY10" fmla="*/ 75580 h 1408415"/>
                <a:gd name="connsiteX11" fmla="*/ 8305800 w 9210675"/>
                <a:gd name="connsiteY11" fmla="*/ 1342405 h 1408415"/>
                <a:gd name="connsiteX12" fmla="*/ 8524875 w 9210675"/>
                <a:gd name="connsiteY12" fmla="*/ 1342405 h 1408415"/>
                <a:gd name="connsiteX13" fmla="*/ 9210675 w 9210675"/>
                <a:gd name="connsiteY13" fmla="*/ 637555 h 1408415"/>
                <a:gd name="connsiteX0" fmla="*/ 0 w 9210675"/>
                <a:gd name="connsiteY0" fmla="*/ 771808 h 1418843"/>
                <a:gd name="connsiteX1" fmla="*/ 685800 w 9210675"/>
                <a:gd name="connsiteY1" fmla="*/ 86008 h 1418843"/>
                <a:gd name="connsiteX2" fmla="*/ 971550 w 9210675"/>
                <a:gd name="connsiteY2" fmla="*/ 86008 h 1418843"/>
                <a:gd name="connsiteX3" fmla="*/ 2219325 w 9210675"/>
                <a:gd name="connsiteY3" fmla="*/ 1362358 h 1418843"/>
                <a:gd name="connsiteX4" fmla="*/ 2447925 w 9210675"/>
                <a:gd name="connsiteY4" fmla="*/ 1362358 h 1418843"/>
                <a:gd name="connsiteX5" fmla="*/ 3714750 w 9210675"/>
                <a:gd name="connsiteY5" fmla="*/ 76483 h 1418843"/>
                <a:gd name="connsiteX6" fmla="*/ 3990975 w 9210675"/>
                <a:gd name="connsiteY6" fmla="*/ 76483 h 1418843"/>
                <a:gd name="connsiteX7" fmla="*/ 5248275 w 9210675"/>
                <a:gd name="connsiteY7" fmla="*/ 1352833 h 1418843"/>
                <a:gd name="connsiteX8" fmla="*/ 5486400 w 9210675"/>
                <a:gd name="connsiteY8" fmla="*/ 1352833 h 1418843"/>
                <a:gd name="connsiteX9" fmla="*/ 6753225 w 9210675"/>
                <a:gd name="connsiteY9" fmla="*/ 86008 h 1418843"/>
                <a:gd name="connsiteX10" fmla="*/ 7038975 w 9210675"/>
                <a:gd name="connsiteY10" fmla="*/ 86008 h 1418843"/>
                <a:gd name="connsiteX11" fmla="*/ 8305800 w 9210675"/>
                <a:gd name="connsiteY11" fmla="*/ 1352833 h 1418843"/>
                <a:gd name="connsiteX12" fmla="*/ 8524875 w 9210675"/>
                <a:gd name="connsiteY12" fmla="*/ 1352833 h 1418843"/>
                <a:gd name="connsiteX13" fmla="*/ 9210675 w 9210675"/>
                <a:gd name="connsiteY13" fmla="*/ 647983 h 1418843"/>
                <a:gd name="connsiteX0" fmla="*/ 0 w 9210675"/>
                <a:gd name="connsiteY0" fmla="*/ 774896 h 1421931"/>
                <a:gd name="connsiteX1" fmla="*/ 685800 w 9210675"/>
                <a:gd name="connsiteY1" fmla="*/ 89096 h 1421931"/>
                <a:gd name="connsiteX2" fmla="*/ 971550 w 9210675"/>
                <a:gd name="connsiteY2" fmla="*/ 89096 h 1421931"/>
                <a:gd name="connsiteX3" fmla="*/ 2219325 w 9210675"/>
                <a:gd name="connsiteY3" fmla="*/ 1365446 h 1421931"/>
                <a:gd name="connsiteX4" fmla="*/ 2447925 w 9210675"/>
                <a:gd name="connsiteY4" fmla="*/ 1365446 h 1421931"/>
                <a:gd name="connsiteX5" fmla="*/ 3714750 w 9210675"/>
                <a:gd name="connsiteY5" fmla="*/ 79571 h 1421931"/>
                <a:gd name="connsiteX6" fmla="*/ 3990975 w 9210675"/>
                <a:gd name="connsiteY6" fmla="*/ 79571 h 1421931"/>
                <a:gd name="connsiteX7" fmla="*/ 5248275 w 9210675"/>
                <a:gd name="connsiteY7" fmla="*/ 1355921 h 1421931"/>
                <a:gd name="connsiteX8" fmla="*/ 5486400 w 9210675"/>
                <a:gd name="connsiteY8" fmla="*/ 1355921 h 1421931"/>
                <a:gd name="connsiteX9" fmla="*/ 6753225 w 9210675"/>
                <a:gd name="connsiteY9" fmla="*/ 89096 h 1421931"/>
                <a:gd name="connsiteX10" fmla="*/ 7038975 w 9210675"/>
                <a:gd name="connsiteY10" fmla="*/ 89096 h 1421931"/>
                <a:gd name="connsiteX11" fmla="*/ 8305800 w 9210675"/>
                <a:gd name="connsiteY11" fmla="*/ 1355921 h 1421931"/>
                <a:gd name="connsiteX12" fmla="*/ 8524875 w 9210675"/>
                <a:gd name="connsiteY12" fmla="*/ 1355921 h 1421931"/>
                <a:gd name="connsiteX13" fmla="*/ 9210675 w 9210675"/>
                <a:gd name="connsiteY13" fmla="*/ 651071 h 1421931"/>
                <a:gd name="connsiteX0" fmla="*/ 0 w 9210675"/>
                <a:gd name="connsiteY0" fmla="*/ 774896 h 1421931"/>
                <a:gd name="connsiteX1" fmla="*/ 685800 w 9210675"/>
                <a:gd name="connsiteY1" fmla="*/ 89096 h 1421931"/>
                <a:gd name="connsiteX2" fmla="*/ 971550 w 9210675"/>
                <a:gd name="connsiteY2" fmla="*/ 89096 h 1421931"/>
                <a:gd name="connsiteX3" fmla="*/ 2219325 w 9210675"/>
                <a:gd name="connsiteY3" fmla="*/ 1365446 h 1421931"/>
                <a:gd name="connsiteX4" fmla="*/ 2447925 w 9210675"/>
                <a:gd name="connsiteY4" fmla="*/ 1365446 h 1421931"/>
                <a:gd name="connsiteX5" fmla="*/ 3714750 w 9210675"/>
                <a:gd name="connsiteY5" fmla="*/ 79571 h 1421931"/>
                <a:gd name="connsiteX6" fmla="*/ 3990975 w 9210675"/>
                <a:gd name="connsiteY6" fmla="*/ 79571 h 1421931"/>
                <a:gd name="connsiteX7" fmla="*/ 5248275 w 9210675"/>
                <a:gd name="connsiteY7" fmla="*/ 1355921 h 1421931"/>
                <a:gd name="connsiteX8" fmla="*/ 5486400 w 9210675"/>
                <a:gd name="connsiteY8" fmla="*/ 1355921 h 1421931"/>
                <a:gd name="connsiteX9" fmla="*/ 6753225 w 9210675"/>
                <a:gd name="connsiteY9" fmla="*/ 89096 h 1421931"/>
                <a:gd name="connsiteX10" fmla="*/ 7038975 w 9210675"/>
                <a:gd name="connsiteY10" fmla="*/ 89096 h 1421931"/>
                <a:gd name="connsiteX11" fmla="*/ 8305800 w 9210675"/>
                <a:gd name="connsiteY11" fmla="*/ 1355921 h 1421931"/>
                <a:gd name="connsiteX12" fmla="*/ 8524875 w 9210675"/>
                <a:gd name="connsiteY12" fmla="*/ 1355921 h 1421931"/>
                <a:gd name="connsiteX13" fmla="*/ 9210675 w 9210675"/>
                <a:gd name="connsiteY13" fmla="*/ 651071 h 1421931"/>
                <a:gd name="connsiteX0" fmla="*/ 0 w 9210675"/>
                <a:gd name="connsiteY0" fmla="*/ 774896 h 1421931"/>
                <a:gd name="connsiteX1" fmla="*/ 685800 w 9210675"/>
                <a:gd name="connsiteY1" fmla="*/ 89096 h 1421931"/>
                <a:gd name="connsiteX2" fmla="*/ 971550 w 9210675"/>
                <a:gd name="connsiteY2" fmla="*/ 89096 h 1421931"/>
                <a:gd name="connsiteX3" fmla="*/ 2219325 w 9210675"/>
                <a:gd name="connsiteY3" fmla="*/ 1365446 h 1421931"/>
                <a:gd name="connsiteX4" fmla="*/ 2447925 w 9210675"/>
                <a:gd name="connsiteY4" fmla="*/ 1365446 h 1421931"/>
                <a:gd name="connsiteX5" fmla="*/ 3714750 w 9210675"/>
                <a:gd name="connsiteY5" fmla="*/ 79571 h 1421931"/>
                <a:gd name="connsiteX6" fmla="*/ 3990975 w 9210675"/>
                <a:gd name="connsiteY6" fmla="*/ 79571 h 1421931"/>
                <a:gd name="connsiteX7" fmla="*/ 5248275 w 9210675"/>
                <a:gd name="connsiteY7" fmla="*/ 1355921 h 1421931"/>
                <a:gd name="connsiteX8" fmla="*/ 5486400 w 9210675"/>
                <a:gd name="connsiteY8" fmla="*/ 1355921 h 1421931"/>
                <a:gd name="connsiteX9" fmla="*/ 6753225 w 9210675"/>
                <a:gd name="connsiteY9" fmla="*/ 89096 h 1421931"/>
                <a:gd name="connsiteX10" fmla="*/ 7038975 w 9210675"/>
                <a:gd name="connsiteY10" fmla="*/ 89096 h 1421931"/>
                <a:gd name="connsiteX11" fmla="*/ 8305800 w 9210675"/>
                <a:gd name="connsiteY11" fmla="*/ 1355921 h 1421931"/>
                <a:gd name="connsiteX12" fmla="*/ 8524875 w 9210675"/>
                <a:gd name="connsiteY12" fmla="*/ 1355921 h 1421931"/>
                <a:gd name="connsiteX13" fmla="*/ 9210675 w 9210675"/>
                <a:gd name="connsiteY13" fmla="*/ 651071 h 1421931"/>
                <a:gd name="connsiteX0" fmla="*/ 0 w 9210675"/>
                <a:gd name="connsiteY0" fmla="*/ 774896 h 1421931"/>
                <a:gd name="connsiteX1" fmla="*/ 685800 w 9210675"/>
                <a:gd name="connsiteY1" fmla="*/ 89096 h 1421931"/>
                <a:gd name="connsiteX2" fmla="*/ 971550 w 9210675"/>
                <a:gd name="connsiteY2" fmla="*/ 89096 h 1421931"/>
                <a:gd name="connsiteX3" fmla="*/ 2219325 w 9210675"/>
                <a:gd name="connsiteY3" fmla="*/ 1365446 h 1421931"/>
                <a:gd name="connsiteX4" fmla="*/ 2447925 w 9210675"/>
                <a:gd name="connsiteY4" fmla="*/ 1365446 h 1421931"/>
                <a:gd name="connsiteX5" fmla="*/ 3714750 w 9210675"/>
                <a:gd name="connsiteY5" fmla="*/ 79571 h 1421931"/>
                <a:gd name="connsiteX6" fmla="*/ 3990975 w 9210675"/>
                <a:gd name="connsiteY6" fmla="*/ 79571 h 1421931"/>
                <a:gd name="connsiteX7" fmla="*/ 5248275 w 9210675"/>
                <a:gd name="connsiteY7" fmla="*/ 1355921 h 1421931"/>
                <a:gd name="connsiteX8" fmla="*/ 5486400 w 9210675"/>
                <a:gd name="connsiteY8" fmla="*/ 1355921 h 1421931"/>
                <a:gd name="connsiteX9" fmla="*/ 6753225 w 9210675"/>
                <a:gd name="connsiteY9" fmla="*/ 89096 h 1421931"/>
                <a:gd name="connsiteX10" fmla="*/ 7038975 w 9210675"/>
                <a:gd name="connsiteY10" fmla="*/ 89096 h 1421931"/>
                <a:gd name="connsiteX11" fmla="*/ 8305800 w 9210675"/>
                <a:gd name="connsiteY11" fmla="*/ 1355921 h 1421931"/>
                <a:gd name="connsiteX12" fmla="*/ 8524875 w 9210675"/>
                <a:gd name="connsiteY12" fmla="*/ 1355921 h 1421931"/>
                <a:gd name="connsiteX13" fmla="*/ 9210675 w 9210675"/>
                <a:gd name="connsiteY13" fmla="*/ 651071 h 1421931"/>
                <a:gd name="connsiteX0" fmla="*/ 0 w 9210675"/>
                <a:gd name="connsiteY0" fmla="*/ 774896 h 1421931"/>
                <a:gd name="connsiteX1" fmla="*/ 685800 w 9210675"/>
                <a:gd name="connsiteY1" fmla="*/ 89096 h 1421931"/>
                <a:gd name="connsiteX2" fmla="*/ 971550 w 9210675"/>
                <a:gd name="connsiteY2" fmla="*/ 89096 h 1421931"/>
                <a:gd name="connsiteX3" fmla="*/ 2219325 w 9210675"/>
                <a:gd name="connsiteY3" fmla="*/ 1365446 h 1421931"/>
                <a:gd name="connsiteX4" fmla="*/ 2447925 w 9210675"/>
                <a:gd name="connsiteY4" fmla="*/ 1365446 h 1421931"/>
                <a:gd name="connsiteX5" fmla="*/ 3714750 w 9210675"/>
                <a:gd name="connsiteY5" fmla="*/ 79571 h 1421931"/>
                <a:gd name="connsiteX6" fmla="*/ 3990975 w 9210675"/>
                <a:gd name="connsiteY6" fmla="*/ 79571 h 1421931"/>
                <a:gd name="connsiteX7" fmla="*/ 5248275 w 9210675"/>
                <a:gd name="connsiteY7" fmla="*/ 1355921 h 1421931"/>
                <a:gd name="connsiteX8" fmla="*/ 5486400 w 9210675"/>
                <a:gd name="connsiteY8" fmla="*/ 1355921 h 1421931"/>
                <a:gd name="connsiteX9" fmla="*/ 6753225 w 9210675"/>
                <a:gd name="connsiteY9" fmla="*/ 89096 h 1421931"/>
                <a:gd name="connsiteX10" fmla="*/ 7038975 w 9210675"/>
                <a:gd name="connsiteY10" fmla="*/ 89096 h 1421931"/>
                <a:gd name="connsiteX11" fmla="*/ 8305800 w 9210675"/>
                <a:gd name="connsiteY11" fmla="*/ 1355921 h 1421931"/>
                <a:gd name="connsiteX12" fmla="*/ 8524875 w 9210675"/>
                <a:gd name="connsiteY12" fmla="*/ 1355921 h 1421931"/>
                <a:gd name="connsiteX13" fmla="*/ 9210675 w 9210675"/>
                <a:gd name="connsiteY13" fmla="*/ 651071 h 1421931"/>
                <a:gd name="connsiteX0" fmla="*/ 0 w 9210675"/>
                <a:gd name="connsiteY0" fmla="*/ 774896 h 1421931"/>
                <a:gd name="connsiteX1" fmla="*/ 685800 w 9210675"/>
                <a:gd name="connsiteY1" fmla="*/ 89096 h 1421931"/>
                <a:gd name="connsiteX2" fmla="*/ 971550 w 9210675"/>
                <a:gd name="connsiteY2" fmla="*/ 89096 h 1421931"/>
                <a:gd name="connsiteX3" fmla="*/ 2219325 w 9210675"/>
                <a:gd name="connsiteY3" fmla="*/ 1365446 h 1421931"/>
                <a:gd name="connsiteX4" fmla="*/ 2447925 w 9210675"/>
                <a:gd name="connsiteY4" fmla="*/ 1365446 h 1421931"/>
                <a:gd name="connsiteX5" fmla="*/ 3714750 w 9210675"/>
                <a:gd name="connsiteY5" fmla="*/ 79571 h 1421931"/>
                <a:gd name="connsiteX6" fmla="*/ 3990975 w 9210675"/>
                <a:gd name="connsiteY6" fmla="*/ 79571 h 1421931"/>
                <a:gd name="connsiteX7" fmla="*/ 5248275 w 9210675"/>
                <a:gd name="connsiteY7" fmla="*/ 1355921 h 1421931"/>
                <a:gd name="connsiteX8" fmla="*/ 5486400 w 9210675"/>
                <a:gd name="connsiteY8" fmla="*/ 1355921 h 1421931"/>
                <a:gd name="connsiteX9" fmla="*/ 6753225 w 9210675"/>
                <a:gd name="connsiteY9" fmla="*/ 89096 h 1421931"/>
                <a:gd name="connsiteX10" fmla="*/ 7038975 w 9210675"/>
                <a:gd name="connsiteY10" fmla="*/ 89096 h 1421931"/>
                <a:gd name="connsiteX11" fmla="*/ 8305800 w 9210675"/>
                <a:gd name="connsiteY11" fmla="*/ 1355921 h 1421931"/>
                <a:gd name="connsiteX12" fmla="*/ 8524875 w 9210675"/>
                <a:gd name="connsiteY12" fmla="*/ 1355921 h 1421931"/>
                <a:gd name="connsiteX13" fmla="*/ 9210675 w 9210675"/>
                <a:gd name="connsiteY13" fmla="*/ 651071 h 1421931"/>
                <a:gd name="connsiteX0" fmla="*/ 0 w 9210675"/>
                <a:gd name="connsiteY0" fmla="*/ 774896 h 1421931"/>
                <a:gd name="connsiteX1" fmla="*/ 685800 w 9210675"/>
                <a:gd name="connsiteY1" fmla="*/ 89096 h 1421931"/>
                <a:gd name="connsiteX2" fmla="*/ 971550 w 9210675"/>
                <a:gd name="connsiteY2" fmla="*/ 89096 h 1421931"/>
                <a:gd name="connsiteX3" fmla="*/ 2219325 w 9210675"/>
                <a:gd name="connsiteY3" fmla="*/ 1365446 h 1421931"/>
                <a:gd name="connsiteX4" fmla="*/ 2447925 w 9210675"/>
                <a:gd name="connsiteY4" fmla="*/ 1365446 h 1421931"/>
                <a:gd name="connsiteX5" fmla="*/ 3714750 w 9210675"/>
                <a:gd name="connsiteY5" fmla="*/ 79571 h 1421931"/>
                <a:gd name="connsiteX6" fmla="*/ 3990975 w 9210675"/>
                <a:gd name="connsiteY6" fmla="*/ 79571 h 1421931"/>
                <a:gd name="connsiteX7" fmla="*/ 5248275 w 9210675"/>
                <a:gd name="connsiteY7" fmla="*/ 1355921 h 1421931"/>
                <a:gd name="connsiteX8" fmla="*/ 5486400 w 9210675"/>
                <a:gd name="connsiteY8" fmla="*/ 1355921 h 1421931"/>
                <a:gd name="connsiteX9" fmla="*/ 6753225 w 9210675"/>
                <a:gd name="connsiteY9" fmla="*/ 89096 h 1421931"/>
                <a:gd name="connsiteX10" fmla="*/ 7038975 w 9210675"/>
                <a:gd name="connsiteY10" fmla="*/ 89096 h 1421931"/>
                <a:gd name="connsiteX11" fmla="*/ 8305800 w 9210675"/>
                <a:gd name="connsiteY11" fmla="*/ 1355921 h 1421931"/>
                <a:gd name="connsiteX12" fmla="*/ 8524875 w 9210675"/>
                <a:gd name="connsiteY12" fmla="*/ 1355921 h 1421931"/>
                <a:gd name="connsiteX13" fmla="*/ 9210675 w 9210675"/>
                <a:gd name="connsiteY13" fmla="*/ 651071 h 1421931"/>
                <a:gd name="connsiteX0" fmla="*/ 0 w 9210675"/>
                <a:gd name="connsiteY0" fmla="*/ 774896 h 1421931"/>
                <a:gd name="connsiteX1" fmla="*/ 685800 w 9210675"/>
                <a:gd name="connsiteY1" fmla="*/ 89096 h 1421931"/>
                <a:gd name="connsiteX2" fmla="*/ 971550 w 9210675"/>
                <a:gd name="connsiteY2" fmla="*/ 89096 h 1421931"/>
                <a:gd name="connsiteX3" fmla="*/ 2219325 w 9210675"/>
                <a:gd name="connsiteY3" fmla="*/ 1365446 h 1421931"/>
                <a:gd name="connsiteX4" fmla="*/ 2447925 w 9210675"/>
                <a:gd name="connsiteY4" fmla="*/ 1365446 h 1421931"/>
                <a:gd name="connsiteX5" fmla="*/ 3714750 w 9210675"/>
                <a:gd name="connsiteY5" fmla="*/ 79571 h 1421931"/>
                <a:gd name="connsiteX6" fmla="*/ 3990975 w 9210675"/>
                <a:gd name="connsiteY6" fmla="*/ 79571 h 1421931"/>
                <a:gd name="connsiteX7" fmla="*/ 5248275 w 9210675"/>
                <a:gd name="connsiteY7" fmla="*/ 1355921 h 1421931"/>
                <a:gd name="connsiteX8" fmla="*/ 5486400 w 9210675"/>
                <a:gd name="connsiteY8" fmla="*/ 1355921 h 1421931"/>
                <a:gd name="connsiteX9" fmla="*/ 6753225 w 9210675"/>
                <a:gd name="connsiteY9" fmla="*/ 89096 h 1421931"/>
                <a:gd name="connsiteX10" fmla="*/ 7038975 w 9210675"/>
                <a:gd name="connsiteY10" fmla="*/ 89096 h 1421931"/>
                <a:gd name="connsiteX11" fmla="*/ 8305800 w 9210675"/>
                <a:gd name="connsiteY11" fmla="*/ 1355921 h 1421931"/>
                <a:gd name="connsiteX12" fmla="*/ 8524875 w 9210675"/>
                <a:gd name="connsiteY12" fmla="*/ 1355921 h 1421931"/>
                <a:gd name="connsiteX13" fmla="*/ 9210675 w 9210675"/>
                <a:gd name="connsiteY13" fmla="*/ 651071 h 1421931"/>
                <a:gd name="connsiteX0" fmla="*/ 0 w 9210675"/>
                <a:gd name="connsiteY0" fmla="*/ 774896 h 1421931"/>
                <a:gd name="connsiteX1" fmla="*/ 685800 w 9210675"/>
                <a:gd name="connsiteY1" fmla="*/ 89096 h 1421931"/>
                <a:gd name="connsiteX2" fmla="*/ 971550 w 9210675"/>
                <a:gd name="connsiteY2" fmla="*/ 89096 h 1421931"/>
                <a:gd name="connsiteX3" fmla="*/ 2219325 w 9210675"/>
                <a:gd name="connsiteY3" fmla="*/ 1365446 h 1421931"/>
                <a:gd name="connsiteX4" fmla="*/ 2447925 w 9210675"/>
                <a:gd name="connsiteY4" fmla="*/ 1365446 h 1421931"/>
                <a:gd name="connsiteX5" fmla="*/ 3714750 w 9210675"/>
                <a:gd name="connsiteY5" fmla="*/ 79571 h 1421931"/>
                <a:gd name="connsiteX6" fmla="*/ 3990975 w 9210675"/>
                <a:gd name="connsiteY6" fmla="*/ 79571 h 1421931"/>
                <a:gd name="connsiteX7" fmla="*/ 5248275 w 9210675"/>
                <a:gd name="connsiteY7" fmla="*/ 1355921 h 1421931"/>
                <a:gd name="connsiteX8" fmla="*/ 5486400 w 9210675"/>
                <a:gd name="connsiteY8" fmla="*/ 1355921 h 1421931"/>
                <a:gd name="connsiteX9" fmla="*/ 6753225 w 9210675"/>
                <a:gd name="connsiteY9" fmla="*/ 89096 h 1421931"/>
                <a:gd name="connsiteX10" fmla="*/ 7038975 w 9210675"/>
                <a:gd name="connsiteY10" fmla="*/ 89096 h 1421931"/>
                <a:gd name="connsiteX11" fmla="*/ 8305800 w 9210675"/>
                <a:gd name="connsiteY11" fmla="*/ 1355921 h 1421931"/>
                <a:gd name="connsiteX12" fmla="*/ 8524875 w 9210675"/>
                <a:gd name="connsiteY12" fmla="*/ 1355921 h 1421931"/>
                <a:gd name="connsiteX13" fmla="*/ 9210675 w 9210675"/>
                <a:gd name="connsiteY13" fmla="*/ 651071 h 142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210675" h="1421931">
                  <a:moveTo>
                    <a:pt x="0" y="774896"/>
                  </a:moveTo>
                  <a:lnTo>
                    <a:pt x="685800" y="89096"/>
                  </a:lnTo>
                  <a:cubicBezTo>
                    <a:pt x="819150" y="-40444"/>
                    <a:pt x="904875" y="21786"/>
                    <a:pt x="971550" y="89096"/>
                  </a:cubicBezTo>
                  <a:lnTo>
                    <a:pt x="2219325" y="1365446"/>
                  </a:lnTo>
                  <a:cubicBezTo>
                    <a:pt x="2319337" y="1460696"/>
                    <a:pt x="2386012" y="1417834"/>
                    <a:pt x="2447925" y="1365446"/>
                  </a:cubicBezTo>
                  <a:lnTo>
                    <a:pt x="3714750" y="79571"/>
                  </a:lnTo>
                  <a:cubicBezTo>
                    <a:pt x="3835400" y="-49017"/>
                    <a:pt x="3913188" y="-1392"/>
                    <a:pt x="3990975" y="79571"/>
                  </a:cubicBezTo>
                  <a:lnTo>
                    <a:pt x="5248275" y="1355921"/>
                  </a:lnTo>
                  <a:cubicBezTo>
                    <a:pt x="5375275" y="1451171"/>
                    <a:pt x="5407025" y="1432121"/>
                    <a:pt x="5486400" y="1355921"/>
                  </a:cubicBezTo>
                  <a:lnTo>
                    <a:pt x="6753225" y="89096"/>
                  </a:lnTo>
                  <a:cubicBezTo>
                    <a:pt x="6867525" y="-29967"/>
                    <a:pt x="6948488" y="12896"/>
                    <a:pt x="7038975" y="89096"/>
                  </a:cubicBezTo>
                  <a:lnTo>
                    <a:pt x="8305800" y="1355921"/>
                  </a:lnTo>
                  <a:cubicBezTo>
                    <a:pt x="8407400" y="1455934"/>
                    <a:pt x="8447088" y="1422596"/>
                    <a:pt x="8524875" y="1355921"/>
                  </a:cubicBezTo>
                  <a:lnTo>
                    <a:pt x="9210675" y="651071"/>
                  </a:lnTo>
                </a:path>
              </a:pathLst>
            </a:custGeom>
            <a:noFill/>
            <a:ln w="76200" cap="flat" cmpd="sng" algn="ctr">
              <a:solidFill>
                <a:srgbClr val="0033A0"/>
              </a:solidFill>
              <a:prstDash val="solid"/>
            </a:ln>
            <a:effectLst/>
          </p:spPr>
          <p:txBody>
            <a:bodyPr rtlCol="0" anchor="ctr"/>
            <a:lstStyle/>
            <a:p>
              <a:pPr marL="0" marR="0" lvl="0" indent="0" algn="ctr" defTabSz="541768"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60" name="Freeform 59">
              <a:extLst>
                <a:ext uri="{FF2B5EF4-FFF2-40B4-BE49-F238E27FC236}">
                  <a16:creationId xmlns:a16="http://schemas.microsoft.com/office/drawing/2014/main" id="{10403484-2511-DB40-8E2C-002F93BF350B}"/>
                </a:ext>
              </a:extLst>
            </p:cNvPr>
            <p:cNvSpPr/>
            <p:nvPr/>
          </p:nvSpPr>
          <p:spPr>
            <a:xfrm>
              <a:off x="841414" y="2897384"/>
              <a:ext cx="1094522" cy="508821"/>
            </a:xfrm>
            <a:custGeom>
              <a:avLst/>
              <a:gdLst>
                <a:gd name="connsiteX0" fmla="*/ 0 w 1209675"/>
                <a:gd name="connsiteY0" fmla="*/ 0 h 495300"/>
                <a:gd name="connsiteX1" fmla="*/ 495300 w 1209675"/>
                <a:gd name="connsiteY1" fmla="*/ 495300 h 495300"/>
                <a:gd name="connsiteX2" fmla="*/ 714375 w 1209675"/>
                <a:gd name="connsiteY2" fmla="*/ 495300 h 495300"/>
                <a:gd name="connsiteX3" fmla="*/ 1209675 w 1209675"/>
                <a:gd name="connsiteY3" fmla="*/ 0 h 495300"/>
                <a:gd name="connsiteX0" fmla="*/ 0 w 1209675"/>
                <a:gd name="connsiteY0" fmla="*/ 0 h 534811"/>
                <a:gd name="connsiteX1" fmla="*/ 495300 w 1209675"/>
                <a:gd name="connsiteY1" fmla="*/ 495300 h 534811"/>
                <a:gd name="connsiteX2" fmla="*/ 714375 w 1209675"/>
                <a:gd name="connsiteY2" fmla="*/ 495300 h 534811"/>
                <a:gd name="connsiteX3" fmla="*/ 1209675 w 1209675"/>
                <a:gd name="connsiteY3" fmla="*/ 0 h 534811"/>
                <a:gd name="connsiteX0" fmla="*/ 0 w 1209675"/>
                <a:gd name="connsiteY0" fmla="*/ 0 h 550701"/>
                <a:gd name="connsiteX1" fmla="*/ 495300 w 1209675"/>
                <a:gd name="connsiteY1" fmla="*/ 495300 h 550701"/>
                <a:gd name="connsiteX2" fmla="*/ 714375 w 1209675"/>
                <a:gd name="connsiteY2" fmla="*/ 495300 h 550701"/>
                <a:gd name="connsiteX3" fmla="*/ 1209675 w 1209675"/>
                <a:gd name="connsiteY3" fmla="*/ 0 h 550701"/>
                <a:gd name="connsiteX0" fmla="*/ 0 w 1209675"/>
                <a:gd name="connsiteY0" fmla="*/ 0 h 552841"/>
                <a:gd name="connsiteX1" fmla="*/ 495300 w 1209675"/>
                <a:gd name="connsiteY1" fmla="*/ 495300 h 552841"/>
                <a:gd name="connsiteX2" fmla="*/ 714375 w 1209675"/>
                <a:gd name="connsiteY2" fmla="*/ 495300 h 552841"/>
                <a:gd name="connsiteX3" fmla="*/ 1209675 w 1209675"/>
                <a:gd name="connsiteY3" fmla="*/ 0 h 552841"/>
                <a:gd name="connsiteX0" fmla="*/ 0 w 1209675"/>
                <a:gd name="connsiteY0" fmla="*/ 0 h 547795"/>
                <a:gd name="connsiteX1" fmla="*/ 495300 w 1209675"/>
                <a:gd name="connsiteY1" fmla="*/ 495300 h 547795"/>
                <a:gd name="connsiteX2" fmla="*/ 714375 w 1209675"/>
                <a:gd name="connsiteY2" fmla="*/ 495300 h 547795"/>
                <a:gd name="connsiteX3" fmla="*/ 1209675 w 1209675"/>
                <a:gd name="connsiteY3" fmla="*/ 0 h 547795"/>
              </a:gdLst>
              <a:ahLst/>
              <a:cxnLst>
                <a:cxn ang="0">
                  <a:pos x="connsiteX0" y="connsiteY0"/>
                </a:cxn>
                <a:cxn ang="0">
                  <a:pos x="connsiteX1" y="connsiteY1"/>
                </a:cxn>
                <a:cxn ang="0">
                  <a:pos x="connsiteX2" y="connsiteY2"/>
                </a:cxn>
                <a:cxn ang="0">
                  <a:pos x="connsiteX3" y="connsiteY3"/>
                </a:cxn>
              </a:cxnLst>
              <a:rect l="l" t="t" r="r" b="b"/>
              <a:pathLst>
                <a:path w="1209675" h="547795">
                  <a:moveTo>
                    <a:pt x="0" y="0"/>
                  </a:moveTo>
                  <a:cubicBezTo>
                    <a:pt x="165100" y="165100"/>
                    <a:pt x="326865" y="333603"/>
                    <a:pt x="495300" y="495300"/>
                  </a:cubicBezTo>
                  <a:cubicBezTo>
                    <a:pt x="574675" y="571500"/>
                    <a:pt x="641350" y="558800"/>
                    <a:pt x="714375" y="495300"/>
                  </a:cubicBezTo>
                  <a:lnTo>
                    <a:pt x="1209675" y="0"/>
                  </a:lnTo>
                </a:path>
              </a:pathLst>
            </a:custGeom>
            <a:noFill/>
            <a:ln w="28575" cap="flat" cmpd="sng" algn="ctr">
              <a:solidFill>
                <a:srgbClr val="0033A0"/>
              </a:solidFill>
              <a:prstDash val="solid"/>
            </a:ln>
            <a:effectLst/>
          </p:spPr>
          <p:txBody>
            <a:bodyPr rtlCol="0" anchor="ctr"/>
            <a:lstStyle/>
            <a:p>
              <a:pPr marL="0" marR="0" lvl="0" indent="0" algn="ctr" defTabSz="541768"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61" name="Freeform 60">
              <a:extLst>
                <a:ext uri="{FF2B5EF4-FFF2-40B4-BE49-F238E27FC236}">
                  <a16:creationId xmlns:a16="http://schemas.microsoft.com/office/drawing/2014/main" id="{9D212BF4-46D6-7043-87A0-D0D327B81AAE}"/>
                </a:ext>
              </a:extLst>
            </p:cNvPr>
            <p:cNvSpPr/>
            <p:nvPr/>
          </p:nvSpPr>
          <p:spPr>
            <a:xfrm>
              <a:off x="3582028" y="2897384"/>
              <a:ext cx="1094522" cy="508821"/>
            </a:xfrm>
            <a:custGeom>
              <a:avLst/>
              <a:gdLst>
                <a:gd name="connsiteX0" fmla="*/ 0 w 1209675"/>
                <a:gd name="connsiteY0" fmla="*/ 0 h 495300"/>
                <a:gd name="connsiteX1" fmla="*/ 495300 w 1209675"/>
                <a:gd name="connsiteY1" fmla="*/ 495300 h 495300"/>
                <a:gd name="connsiteX2" fmla="*/ 714375 w 1209675"/>
                <a:gd name="connsiteY2" fmla="*/ 495300 h 495300"/>
                <a:gd name="connsiteX3" fmla="*/ 1209675 w 1209675"/>
                <a:gd name="connsiteY3" fmla="*/ 0 h 495300"/>
                <a:gd name="connsiteX0" fmla="*/ 0 w 1209675"/>
                <a:gd name="connsiteY0" fmla="*/ 0 h 534811"/>
                <a:gd name="connsiteX1" fmla="*/ 495300 w 1209675"/>
                <a:gd name="connsiteY1" fmla="*/ 495300 h 534811"/>
                <a:gd name="connsiteX2" fmla="*/ 714375 w 1209675"/>
                <a:gd name="connsiteY2" fmla="*/ 495300 h 534811"/>
                <a:gd name="connsiteX3" fmla="*/ 1209675 w 1209675"/>
                <a:gd name="connsiteY3" fmla="*/ 0 h 534811"/>
                <a:gd name="connsiteX0" fmla="*/ 0 w 1209675"/>
                <a:gd name="connsiteY0" fmla="*/ 0 h 550701"/>
                <a:gd name="connsiteX1" fmla="*/ 495300 w 1209675"/>
                <a:gd name="connsiteY1" fmla="*/ 495300 h 550701"/>
                <a:gd name="connsiteX2" fmla="*/ 714375 w 1209675"/>
                <a:gd name="connsiteY2" fmla="*/ 495300 h 550701"/>
                <a:gd name="connsiteX3" fmla="*/ 1209675 w 1209675"/>
                <a:gd name="connsiteY3" fmla="*/ 0 h 550701"/>
                <a:gd name="connsiteX0" fmla="*/ 0 w 1209675"/>
                <a:gd name="connsiteY0" fmla="*/ 0 h 552841"/>
                <a:gd name="connsiteX1" fmla="*/ 495300 w 1209675"/>
                <a:gd name="connsiteY1" fmla="*/ 495300 h 552841"/>
                <a:gd name="connsiteX2" fmla="*/ 714375 w 1209675"/>
                <a:gd name="connsiteY2" fmla="*/ 495300 h 552841"/>
                <a:gd name="connsiteX3" fmla="*/ 1209675 w 1209675"/>
                <a:gd name="connsiteY3" fmla="*/ 0 h 552841"/>
                <a:gd name="connsiteX0" fmla="*/ 0 w 1209675"/>
                <a:gd name="connsiteY0" fmla="*/ 0 h 547795"/>
                <a:gd name="connsiteX1" fmla="*/ 495300 w 1209675"/>
                <a:gd name="connsiteY1" fmla="*/ 495300 h 547795"/>
                <a:gd name="connsiteX2" fmla="*/ 714375 w 1209675"/>
                <a:gd name="connsiteY2" fmla="*/ 495300 h 547795"/>
                <a:gd name="connsiteX3" fmla="*/ 1209675 w 1209675"/>
                <a:gd name="connsiteY3" fmla="*/ 0 h 547795"/>
              </a:gdLst>
              <a:ahLst/>
              <a:cxnLst>
                <a:cxn ang="0">
                  <a:pos x="connsiteX0" y="connsiteY0"/>
                </a:cxn>
                <a:cxn ang="0">
                  <a:pos x="connsiteX1" y="connsiteY1"/>
                </a:cxn>
                <a:cxn ang="0">
                  <a:pos x="connsiteX2" y="connsiteY2"/>
                </a:cxn>
                <a:cxn ang="0">
                  <a:pos x="connsiteX3" y="connsiteY3"/>
                </a:cxn>
              </a:cxnLst>
              <a:rect l="l" t="t" r="r" b="b"/>
              <a:pathLst>
                <a:path w="1209675" h="547795">
                  <a:moveTo>
                    <a:pt x="0" y="0"/>
                  </a:moveTo>
                  <a:cubicBezTo>
                    <a:pt x="165100" y="165100"/>
                    <a:pt x="326865" y="333603"/>
                    <a:pt x="495300" y="495300"/>
                  </a:cubicBezTo>
                  <a:cubicBezTo>
                    <a:pt x="574675" y="571500"/>
                    <a:pt x="641350" y="558800"/>
                    <a:pt x="714375" y="495300"/>
                  </a:cubicBezTo>
                  <a:lnTo>
                    <a:pt x="1209675" y="0"/>
                  </a:lnTo>
                </a:path>
              </a:pathLst>
            </a:custGeom>
            <a:noFill/>
            <a:ln w="28575" cap="flat" cmpd="sng" algn="ctr">
              <a:solidFill>
                <a:srgbClr val="0033A0"/>
              </a:solidFill>
              <a:prstDash val="solid"/>
            </a:ln>
            <a:effectLst/>
          </p:spPr>
          <p:txBody>
            <a:bodyPr rtlCol="0" anchor="ctr"/>
            <a:lstStyle/>
            <a:p>
              <a:pPr marL="0" marR="0" lvl="0" indent="0" algn="ctr" defTabSz="541768"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62" name="Freeform 61">
              <a:extLst>
                <a:ext uri="{FF2B5EF4-FFF2-40B4-BE49-F238E27FC236}">
                  <a16:creationId xmlns:a16="http://schemas.microsoft.com/office/drawing/2014/main" id="{DDDD3654-41BF-614A-9344-A4498C733F5E}"/>
                </a:ext>
              </a:extLst>
            </p:cNvPr>
            <p:cNvSpPr/>
            <p:nvPr/>
          </p:nvSpPr>
          <p:spPr>
            <a:xfrm>
              <a:off x="6313612" y="2897384"/>
              <a:ext cx="1094522" cy="508821"/>
            </a:xfrm>
            <a:custGeom>
              <a:avLst/>
              <a:gdLst>
                <a:gd name="connsiteX0" fmla="*/ 0 w 1209675"/>
                <a:gd name="connsiteY0" fmla="*/ 0 h 495300"/>
                <a:gd name="connsiteX1" fmla="*/ 495300 w 1209675"/>
                <a:gd name="connsiteY1" fmla="*/ 495300 h 495300"/>
                <a:gd name="connsiteX2" fmla="*/ 714375 w 1209675"/>
                <a:gd name="connsiteY2" fmla="*/ 495300 h 495300"/>
                <a:gd name="connsiteX3" fmla="*/ 1209675 w 1209675"/>
                <a:gd name="connsiteY3" fmla="*/ 0 h 495300"/>
                <a:gd name="connsiteX0" fmla="*/ 0 w 1209675"/>
                <a:gd name="connsiteY0" fmla="*/ 0 h 534811"/>
                <a:gd name="connsiteX1" fmla="*/ 495300 w 1209675"/>
                <a:gd name="connsiteY1" fmla="*/ 495300 h 534811"/>
                <a:gd name="connsiteX2" fmla="*/ 714375 w 1209675"/>
                <a:gd name="connsiteY2" fmla="*/ 495300 h 534811"/>
                <a:gd name="connsiteX3" fmla="*/ 1209675 w 1209675"/>
                <a:gd name="connsiteY3" fmla="*/ 0 h 534811"/>
                <a:gd name="connsiteX0" fmla="*/ 0 w 1209675"/>
                <a:gd name="connsiteY0" fmla="*/ 0 h 550701"/>
                <a:gd name="connsiteX1" fmla="*/ 495300 w 1209675"/>
                <a:gd name="connsiteY1" fmla="*/ 495300 h 550701"/>
                <a:gd name="connsiteX2" fmla="*/ 714375 w 1209675"/>
                <a:gd name="connsiteY2" fmla="*/ 495300 h 550701"/>
                <a:gd name="connsiteX3" fmla="*/ 1209675 w 1209675"/>
                <a:gd name="connsiteY3" fmla="*/ 0 h 550701"/>
                <a:gd name="connsiteX0" fmla="*/ 0 w 1209675"/>
                <a:gd name="connsiteY0" fmla="*/ 0 h 552841"/>
                <a:gd name="connsiteX1" fmla="*/ 495300 w 1209675"/>
                <a:gd name="connsiteY1" fmla="*/ 495300 h 552841"/>
                <a:gd name="connsiteX2" fmla="*/ 714375 w 1209675"/>
                <a:gd name="connsiteY2" fmla="*/ 495300 h 552841"/>
                <a:gd name="connsiteX3" fmla="*/ 1209675 w 1209675"/>
                <a:gd name="connsiteY3" fmla="*/ 0 h 552841"/>
                <a:gd name="connsiteX0" fmla="*/ 0 w 1209675"/>
                <a:gd name="connsiteY0" fmla="*/ 0 h 547795"/>
                <a:gd name="connsiteX1" fmla="*/ 495300 w 1209675"/>
                <a:gd name="connsiteY1" fmla="*/ 495300 h 547795"/>
                <a:gd name="connsiteX2" fmla="*/ 714375 w 1209675"/>
                <a:gd name="connsiteY2" fmla="*/ 495300 h 547795"/>
                <a:gd name="connsiteX3" fmla="*/ 1209675 w 1209675"/>
                <a:gd name="connsiteY3" fmla="*/ 0 h 547795"/>
              </a:gdLst>
              <a:ahLst/>
              <a:cxnLst>
                <a:cxn ang="0">
                  <a:pos x="connsiteX0" y="connsiteY0"/>
                </a:cxn>
                <a:cxn ang="0">
                  <a:pos x="connsiteX1" y="connsiteY1"/>
                </a:cxn>
                <a:cxn ang="0">
                  <a:pos x="connsiteX2" y="connsiteY2"/>
                </a:cxn>
                <a:cxn ang="0">
                  <a:pos x="connsiteX3" y="connsiteY3"/>
                </a:cxn>
              </a:cxnLst>
              <a:rect l="l" t="t" r="r" b="b"/>
              <a:pathLst>
                <a:path w="1209675" h="547795">
                  <a:moveTo>
                    <a:pt x="0" y="0"/>
                  </a:moveTo>
                  <a:cubicBezTo>
                    <a:pt x="165100" y="165100"/>
                    <a:pt x="326865" y="333603"/>
                    <a:pt x="495300" y="495300"/>
                  </a:cubicBezTo>
                  <a:cubicBezTo>
                    <a:pt x="574675" y="571500"/>
                    <a:pt x="641350" y="558800"/>
                    <a:pt x="714375" y="495300"/>
                  </a:cubicBezTo>
                  <a:lnTo>
                    <a:pt x="1209675" y="0"/>
                  </a:lnTo>
                </a:path>
              </a:pathLst>
            </a:custGeom>
            <a:noFill/>
            <a:ln w="28575" cap="flat" cmpd="sng" algn="ctr">
              <a:solidFill>
                <a:srgbClr val="0033A0"/>
              </a:solidFill>
              <a:prstDash val="solid"/>
            </a:ln>
            <a:effectLst/>
          </p:spPr>
          <p:txBody>
            <a:bodyPr rtlCol="0" anchor="ctr"/>
            <a:lstStyle/>
            <a:p>
              <a:pPr marL="0" marR="0" lvl="0" indent="0" algn="ctr" defTabSz="541768"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63" name="Freeform 62">
              <a:extLst>
                <a:ext uri="{FF2B5EF4-FFF2-40B4-BE49-F238E27FC236}">
                  <a16:creationId xmlns:a16="http://schemas.microsoft.com/office/drawing/2014/main" id="{5B8EA3A9-2756-294D-BF29-5936265FB7CE}"/>
                </a:ext>
              </a:extLst>
            </p:cNvPr>
            <p:cNvSpPr/>
            <p:nvPr/>
          </p:nvSpPr>
          <p:spPr>
            <a:xfrm flipV="1">
              <a:off x="2220340" y="2071453"/>
              <a:ext cx="1094522" cy="508821"/>
            </a:xfrm>
            <a:custGeom>
              <a:avLst/>
              <a:gdLst>
                <a:gd name="connsiteX0" fmla="*/ 0 w 1209675"/>
                <a:gd name="connsiteY0" fmla="*/ 0 h 495300"/>
                <a:gd name="connsiteX1" fmla="*/ 495300 w 1209675"/>
                <a:gd name="connsiteY1" fmla="*/ 495300 h 495300"/>
                <a:gd name="connsiteX2" fmla="*/ 714375 w 1209675"/>
                <a:gd name="connsiteY2" fmla="*/ 495300 h 495300"/>
                <a:gd name="connsiteX3" fmla="*/ 1209675 w 1209675"/>
                <a:gd name="connsiteY3" fmla="*/ 0 h 495300"/>
                <a:gd name="connsiteX0" fmla="*/ 0 w 1209675"/>
                <a:gd name="connsiteY0" fmla="*/ 0 h 534811"/>
                <a:gd name="connsiteX1" fmla="*/ 495300 w 1209675"/>
                <a:gd name="connsiteY1" fmla="*/ 495300 h 534811"/>
                <a:gd name="connsiteX2" fmla="*/ 714375 w 1209675"/>
                <a:gd name="connsiteY2" fmla="*/ 495300 h 534811"/>
                <a:gd name="connsiteX3" fmla="*/ 1209675 w 1209675"/>
                <a:gd name="connsiteY3" fmla="*/ 0 h 534811"/>
                <a:gd name="connsiteX0" fmla="*/ 0 w 1209675"/>
                <a:gd name="connsiteY0" fmla="*/ 0 h 550701"/>
                <a:gd name="connsiteX1" fmla="*/ 495300 w 1209675"/>
                <a:gd name="connsiteY1" fmla="*/ 495300 h 550701"/>
                <a:gd name="connsiteX2" fmla="*/ 714375 w 1209675"/>
                <a:gd name="connsiteY2" fmla="*/ 495300 h 550701"/>
                <a:gd name="connsiteX3" fmla="*/ 1209675 w 1209675"/>
                <a:gd name="connsiteY3" fmla="*/ 0 h 550701"/>
                <a:gd name="connsiteX0" fmla="*/ 0 w 1209675"/>
                <a:gd name="connsiteY0" fmla="*/ 0 h 552841"/>
                <a:gd name="connsiteX1" fmla="*/ 495300 w 1209675"/>
                <a:gd name="connsiteY1" fmla="*/ 495300 h 552841"/>
                <a:gd name="connsiteX2" fmla="*/ 714375 w 1209675"/>
                <a:gd name="connsiteY2" fmla="*/ 495300 h 552841"/>
                <a:gd name="connsiteX3" fmla="*/ 1209675 w 1209675"/>
                <a:gd name="connsiteY3" fmla="*/ 0 h 552841"/>
                <a:gd name="connsiteX0" fmla="*/ 0 w 1209675"/>
                <a:gd name="connsiteY0" fmla="*/ 0 h 547795"/>
                <a:gd name="connsiteX1" fmla="*/ 495300 w 1209675"/>
                <a:gd name="connsiteY1" fmla="*/ 495300 h 547795"/>
                <a:gd name="connsiteX2" fmla="*/ 714375 w 1209675"/>
                <a:gd name="connsiteY2" fmla="*/ 495300 h 547795"/>
                <a:gd name="connsiteX3" fmla="*/ 1209675 w 1209675"/>
                <a:gd name="connsiteY3" fmla="*/ 0 h 547795"/>
              </a:gdLst>
              <a:ahLst/>
              <a:cxnLst>
                <a:cxn ang="0">
                  <a:pos x="connsiteX0" y="connsiteY0"/>
                </a:cxn>
                <a:cxn ang="0">
                  <a:pos x="connsiteX1" y="connsiteY1"/>
                </a:cxn>
                <a:cxn ang="0">
                  <a:pos x="connsiteX2" y="connsiteY2"/>
                </a:cxn>
                <a:cxn ang="0">
                  <a:pos x="connsiteX3" y="connsiteY3"/>
                </a:cxn>
              </a:cxnLst>
              <a:rect l="l" t="t" r="r" b="b"/>
              <a:pathLst>
                <a:path w="1209675" h="547795">
                  <a:moveTo>
                    <a:pt x="0" y="0"/>
                  </a:moveTo>
                  <a:cubicBezTo>
                    <a:pt x="165100" y="165100"/>
                    <a:pt x="326865" y="333603"/>
                    <a:pt x="495300" y="495300"/>
                  </a:cubicBezTo>
                  <a:cubicBezTo>
                    <a:pt x="574675" y="571500"/>
                    <a:pt x="641350" y="558800"/>
                    <a:pt x="714375" y="495300"/>
                  </a:cubicBezTo>
                  <a:lnTo>
                    <a:pt x="1209675" y="0"/>
                  </a:lnTo>
                </a:path>
              </a:pathLst>
            </a:custGeom>
            <a:noFill/>
            <a:ln w="28575" cap="flat" cmpd="sng" algn="ctr">
              <a:solidFill>
                <a:srgbClr val="0033A0"/>
              </a:solidFill>
              <a:prstDash val="solid"/>
            </a:ln>
            <a:effectLst/>
          </p:spPr>
          <p:txBody>
            <a:bodyPr rtlCol="0" anchor="ctr"/>
            <a:lstStyle/>
            <a:p>
              <a:pPr marL="0" marR="0" lvl="0" indent="0" algn="ctr" defTabSz="541768"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64" name="Freeform 63">
              <a:extLst>
                <a:ext uri="{FF2B5EF4-FFF2-40B4-BE49-F238E27FC236}">
                  <a16:creationId xmlns:a16="http://schemas.microsoft.com/office/drawing/2014/main" id="{636554C4-DDD0-7C48-B4B3-E27E422D7BC5}"/>
                </a:ext>
              </a:extLst>
            </p:cNvPr>
            <p:cNvSpPr/>
            <p:nvPr/>
          </p:nvSpPr>
          <p:spPr>
            <a:xfrm flipV="1">
              <a:off x="4952335" y="2071453"/>
              <a:ext cx="1094522" cy="508821"/>
            </a:xfrm>
            <a:custGeom>
              <a:avLst/>
              <a:gdLst>
                <a:gd name="connsiteX0" fmla="*/ 0 w 1209675"/>
                <a:gd name="connsiteY0" fmla="*/ 0 h 495300"/>
                <a:gd name="connsiteX1" fmla="*/ 495300 w 1209675"/>
                <a:gd name="connsiteY1" fmla="*/ 495300 h 495300"/>
                <a:gd name="connsiteX2" fmla="*/ 714375 w 1209675"/>
                <a:gd name="connsiteY2" fmla="*/ 495300 h 495300"/>
                <a:gd name="connsiteX3" fmla="*/ 1209675 w 1209675"/>
                <a:gd name="connsiteY3" fmla="*/ 0 h 495300"/>
                <a:gd name="connsiteX0" fmla="*/ 0 w 1209675"/>
                <a:gd name="connsiteY0" fmla="*/ 0 h 534811"/>
                <a:gd name="connsiteX1" fmla="*/ 495300 w 1209675"/>
                <a:gd name="connsiteY1" fmla="*/ 495300 h 534811"/>
                <a:gd name="connsiteX2" fmla="*/ 714375 w 1209675"/>
                <a:gd name="connsiteY2" fmla="*/ 495300 h 534811"/>
                <a:gd name="connsiteX3" fmla="*/ 1209675 w 1209675"/>
                <a:gd name="connsiteY3" fmla="*/ 0 h 534811"/>
                <a:gd name="connsiteX0" fmla="*/ 0 w 1209675"/>
                <a:gd name="connsiteY0" fmla="*/ 0 h 550701"/>
                <a:gd name="connsiteX1" fmla="*/ 495300 w 1209675"/>
                <a:gd name="connsiteY1" fmla="*/ 495300 h 550701"/>
                <a:gd name="connsiteX2" fmla="*/ 714375 w 1209675"/>
                <a:gd name="connsiteY2" fmla="*/ 495300 h 550701"/>
                <a:gd name="connsiteX3" fmla="*/ 1209675 w 1209675"/>
                <a:gd name="connsiteY3" fmla="*/ 0 h 550701"/>
                <a:gd name="connsiteX0" fmla="*/ 0 w 1209675"/>
                <a:gd name="connsiteY0" fmla="*/ 0 h 552841"/>
                <a:gd name="connsiteX1" fmla="*/ 495300 w 1209675"/>
                <a:gd name="connsiteY1" fmla="*/ 495300 h 552841"/>
                <a:gd name="connsiteX2" fmla="*/ 714375 w 1209675"/>
                <a:gd name="connsiteY2" fmla="*/ 495300 h 552841"/>
                <a:gd name="connsiteX3" fmla="*/ 1209675 w 1209675"/>
                <a:gd name="connsiteY3" fmla="*/ 0 h 552841"/>
                <a:gd name="connsiteX0" fmla="*/ 0 w 1209675"/>
                <a:gd name="connsiteY0" fmla="*/ 0 h 547795"/>
                <a:gd name="connsiteX1" fmla="*/ 495300 w 1209675"/>
                <a:gd name="connsiteY1" fmla="*/ 495300 h 547795"/>
                <a:gd name="connsiteX2" fmla="*/ 714375 w 1209675"/>
                <a:gd name="connsiteY2" fmla="*/ 495300 h 547795"/>
                <a:gd name="connsiteX3" fmla="*/ 1209675 w 1209675"/>
                <a:gd name="connsiteY3" fmla="*/ 0 h 547795"/>
              </a:gdLst>
              <a:ahLst/>
              <a:cxnLst>
                <a:cxn ang="0">
                  <a:pos x="connsiteX0" y="connsiteY0"/>
                </a:cxn>
                <a:cxn ang="0">
                  <a:pos x="connsiteX1" y="connsiteY1"/>
                </a:cxn>
                <a:cxn ang="0">
                  <a:pos x="connsiteX2" y="connsiteY2"/>
                </a:cxn>
                <a:cxn ang="0">
                  <a:pos x="connsiteX3" y="connsiteY3"/>
                </a:cxn>
              </a:cxnLst>
              <a:rect l="l" t="t" r="r" b="b"/>
              <a:pathLst>
                <a:path w="1209675" h="547795">
                  <a:moveTo>
                    <a:pt x="0" y="0"/>
                  </a:moveTo>
                  <a:cubicBezTo>
                    <a:pt x="165100" y="165100"/>
                    <a:pt x="326865" y="333603"/>
                    <a:pt x="495300" y="495300"/>
                  </a:cubicBezTo>
                  <a:cubicBezTo>
                    <a:pt x="574675" y="571500"/>
                    <a:pt x="641350" y="558800"/>
                    <a:pt x="714375" y="495300"/>
                  </a:cubicBezTo>
                  <a:lnTo>
                    <a:pt x="1209675" y="0"/>
                  </a:lnTo>
                </a:path>
              </a:pathLst>
            </a:custGeom>
            <a:noFill/>
            <a:ln w="28575" cap="flat" cmpd="sng" algn="ctr">
              <a:solidFill>
                <a:srgbClr val="0033A0"/>
              </a:solidFill>
              <a:prstDash val="solid"/>
            </a:ln>
            <a:effectLst/>
          </p:spPr>
          <p:txBody>
            <a:bodyPr rtlCol="0" anchor="ctr"/>
            <a:lstStyle/>
            <a:p>
              <a:pPr marL="0" marR="0" lvl="0" indent="0" algn="ctr" defTabSz="541768"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65" name="Freeform 64">
              <a:extLst>
                <a:ext uri="{FF2B5EF4-FFF2-40B4-BE49-F238E27FC236}">
                  <a16:creationId xmlns:a16="http://schemas.microsoft.com/office/drawing/2014/main" id="{D197EA95-1FDA-DC4E-B1BA-6C40A1F3AFD7}"/>
                </a:ext>
              </a:extLst>
            </p:cNvPr>
            <p:cNvSpPr/>
            <p:nvPr/>
          </p:nvSpPr>
          <p:spPr>
            <a:xfrm flipV="1">
              <a:off x="7710112" y="2071453"/>
              <a:ext cx="1094522" cy="508821"/>
            </a:xfrm>
            <a:custGeom>
              <a:avLst/>
              <a:gdLst>
                <a:gd name="connsiteX0" fmla="*/ 0 w 1209675"/>
                <a:gd name="connsiteY0" fmla="*/ 0 h 495300"/>
                <a:gd name="connsiteX1" fmla="*/ 495300 w 1209675"/>
                <a:gd name="connsiteY1" fmla="*/ 495300 h 495300"/>
                <a:gd name="connsiteX2" fmla="*/ 714375 w 1209675"/>
                <a:gd name="connsiteY2" fmla="*/ 495300 h 495300"/>
                <a:gd name="connsiteX3" fmla="*/ 1209675 w 1209675"/>
                <a:gd name="connsiteY3" fmla="*/ 0 h 495300"/>
                <a:gd name="connsiteX0" fmla="*/ 0 w 1209675"/>
                <a:gd name="connsiteY0" fmla="*/ 0 h 534811"/>
                <a:gd name="connsiteX1" fmla="*/ 495300 w 1209675"/>
                <a:gd name="connsiteY1" fmla="*/ 495300 h 534811"/>
                <a:gd name="connsiteX2" fmla="*/ 714375 w 1209675"/>
                <a:gd name="connsiteY2" fmla="*/ 495300 h 534811"/>
                <a:gd name="connsiteX3" fmla="*/ 1209675 w 1209675"/>
                <a:gd name="connsiteY3" fmla="*/ 0 h 534811"/>
                <a:gd name="connsiteX0" fmla="*/ 0 w 1209675"/>
                <a:gd name="connsiteY0" fmla="*/ 0 h 550701"/>
                <a:gd name="connsiteX1" fmla="*/ 495300 w 1209675"/>
                <a:gd name="connsiteY1" fmla="*/ 495300 h 550701"/>
                <a:gd name="connsiteX2" fmla="*/ 714375 w 1209675"/>
                <a:gd name="connsiteY2" fmla="*/ 495300 h 550701"/>
                <a:gd name="connsiteX3" fmla="*/ 1209675 w 1209675"/>
                <a:gd name="connsiteY3" fmla="*/ 0 h 550701"/>
                <a:gd name="connsiteX0" fmla="*/ 0 w 1209675"/>
                <a:gd name="connsiteY0" fmla="*/ 0 h 552841"/>
                <a:gd name="connsiteX1" fmla="*/ 495300 w 1209675"/>
                <a:gd name="connsiteY1" fmla="*/ 495300 h 552841"/>
                <a:gd name="connsiteX2" fmla="*/ 714375 w 1209675"/>
                <a:gd name="connsiteY2" fmla="*/ 495300 h 552841"/>
                <a:gd name="connsiteX3" fmla="*/ 1209675 w 1209675"/>
                <a:gd name="connsiteY3" fmla="*/ 0 h 552841"/>
                <a:gd name="connsiteX0" fmla="*/ 0 w 1209675"/>
                <a:gd name="connsiteY0" fmla="*/ 0 h 547795"/>
                <a:gd name="connsiteX1" fmla="*/ 495300 w 1209675"/>
                <a:gd name="connsiteY1" fmla="*/ 495300 h 547795"/>
                <a:gd name="connsiteX2" fmla="*/ 714375 w 1209675"/>
                <a:gd name="connsiteY2" fmla="*/ 495300 h 547795"/>
                <a:gd name="connsiteX3" fmla="*/ 1209675 w 1209675"/>
                <a:gd name="connsiteY3" fmla="*/ 0 h 547795"/>
              </a:gdLst>
              <a:ahLst/>
              <a:cxnLst>
                <a:cxn ang="0">
                  <a:pos x="connsiteX0" y="connsiteY0"/>
                </a:cxn>
                <a:cxn ang="0">
                  <a:pos x="connsiteX1" y="connsiteY1"/>
                </a:cxn>
                <a:cxn ang="0">
                  <a:pos x="connsiteX2" y="connsiteY2"/>
                </a:cxn>
                <a:cxn ang="0">
                  <a:pos x="connsiteX3" y="connsiteY3"/>
                </a:cxn>
              </a:cxnLst>
              <a:rect l="l" t="t" r="r" b="b"/>
              <a:pathLst>
                <a:path w="1209675" h="547795">
                  <a:moveTo>
                    <a:pt x="0" y="0"/>
                  </a:moveTo>
                  <a:cubicBezTo>
                    <a:pt x="165100" y="165100"/>
                    <a:pt x="326865" y="333603"/>
                    <a:pt x="495300" y="495300"/>
                  </a:cubicBezTo>
                  <a:cubicBezTo>
                    <a:pt x="574675" y="571500"/>
                    <a:pt x="641350" y="558800"/>
                    <a:pt x="714375" y="495300"/>
                  </a:cubicBezTo>
                  <a:lnTo>
                    <a:pt x="1209675" y="0"/>
                  </a:lnTo>
                </a:path>
              </a:pathLst>
            </a:custGeom>
            <a:noFill/>
            <a:ln w="28575" cap="flat" cmpd="sng" algn="ctr">
              <a:solidFill>
                <a:srgbClr val="0033A0"/>
              </a:solidFill>
              <a:prstDash val="solid"/>
            </a:ln>
            <a:effectLst/>
          </p:spPr>
          <p:txBody>
            <a:bodyPr rtlCol="0" anchor="ctr"/>
            <a:lstStyle/>
            <a:p>
              <a:pPr marL="0" marR="0" lvl="0" indent="0" algn="ctr" defTabSz="541768"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pic>
          <p:nvPicPr>
            <p:cNvPr id="84" name="Picture 4" descr="Image result for management strategy icon in png">
              <a:extLst>
                <a:ext uri="{FF2B5EF4-FFF2-40B4-BE49-F238E27FC236}">
                  <a16:creationId xmlns:a16="http://schemas.microsoft.com/office/drawing/2014/main" id="{AD25FC67-0AD3-2343-BB01-CFDD01D0894E}"/>
                </a:ext>
              </a:extLst>
            </p:cNvPr>
            <p:cNvPicPr>
              <a:picLocks noChangeAspect="1" noChangeArrowheads="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18601" y="2427059"/>
              <a:ext cx="667686" cy="66768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7A095412-28A3-474E-B3D1-944087B04137}"/>
                </a:ext>
              </a:extLst>
            </p:cNvPr>
            <p:cNvPicPr>
              <a:picLocks noChangeAspect="1"/>
            </p:cNvPicPr>
            <p:nvPr/>
          </p:nvPicPr>
          <p:blipFill>
            <a:blip r:embed="rId3" cstate="email">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7872942" y="2481538"/>
              <a:ext cx="362839" cy="432558"/>
            </a:xfrm>
            <a:prstGeom prst="rect">
              <a:avLst/>
            </a:prstGeom>
          </p:spPr>
        </p:pic>
        <p:pic>
          <p:nvPicPr>
            <p:cNvPr id="86" name="Picture 85">
              <a:extLst>
                <a:ext uri="{FF2B5EF4-FFF2-40B4-BE49-F238E27FC236}">
                  <a16:creationId xmlns:a16="http://schemas.microsoft.com/office/drawing/2014/main" id="{643F7543-829C-A145-908F-79DEC4A6B249}"/>
                </a:ext>
              </a:extLst>
            </p:cNvPr>
            <p:cNvPicPr>
              <a:picLocks noChangeAspect="1"/>
            </p:cNvPicPr>
            <p:nvPr/>
          </p:nvPicPr>
          <p:blipFill>
            <a:blip r:embed="rId3" cstate="email">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8235490" y="2470057"/>
              <a:ext cx="362839" cy="432558"/>
            </a:xfrm>
            <a:prstGeom prst="rect">
              <a:avLst/>
            </a:prstGeom>
          </p:spPr>
        </p:pic>
        <p:pic>
          <p:nvPicPr>
            <p:cNvPr id="87" name="Picture 6" descr="Image result for liquidity stress test icon png">
              <a:extLst>
                <a:ext uri="{FF2B5EF4-FFF2-40B4-BE49-F238E27FC236}">
                  <a16:creationId xmlns:a16="http://schemas.microsoft.com/office/drawing/2014/main" id="{BFFA4D6E-8AB1-5A43-BD2F-005C95117458}"/>
                </a:ext>
              </a:extLst>
            </p:cNvPr>
            <p:cNvPicPr>
              <a:picLocks noChangeAspect="1" noChangeArrowheads="1"/>
            </p:cNvPicPr>
            <p:nvPr/>
          </p:nvPicPr>
          <p:blipFill>
            <a:blip r:embed="rId5" cstate="email">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2353090" y="2261647"/>
              <a:ext cx="760040" cy="76004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 descr="Image result for unauthorized stock trading icon png">
              <a:extLst>
                <a:ext uri="{FF2B5EF4-FFF2-40B4-BE49-F238E27FC236}">
                  <a16:creationId xmlns:a16="http://schemas.microsoft.com/office/drawing/2014/main" id="{EB329711-DC30-F144-8599-783A672063B5}"/>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547394" y="2485512"/>
              <a:ext cx="565530" cy="5655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10" descr="Image result for regulatory reporting icon png">
              <a:extLst>
                <a:ext uri="{FF2B5EF4-FFF2-40B4-BE49-F238E27FC236}">
                  <a16:creationId xmlns:a16="http://schemas.microsoft.com/office/drawing/2014/main" id="{83FFDA1A-449E-6A42-A495-6DE2C9A874DA}"/>
                </a:ext>
              </a:extLst>
            </p:cNvPr>
            <p:cNvPicPr>
              <a:picLocks noChangeAspect="1" noChangeArrowheads="1"/>
            </p:cNvPicPr>
            <p:nvPr/>
          </p:nvPicPr>
          <p:blipFill>
            <a:blip r:embed="rId8"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729331" y="2297333"/>
              <a:ext cx="713435" cy="7357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4" descr="https://static.thenounproject.com/png/2483791-200.png"/>
            <p:cNvPicPr>
              <a:picLocks noChangeAspect="1" noChangeArrowheads="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7755" y="2387038"/>
              <a:ext cx="634649" cy="6346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9615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12" y="119198"/>
            <a:ext cx="8385048" cy="329279"/>
          </a:xfrm>
        </p:spPr>
        <p:txBody>
          <a:bodyPr vert="horz" lIns="0" tIns="0" rIns="0" bIns="0" rtlCol="0" anchor="ctr" anchorCtr="0">
            <a:normAutofit/>
          </a:bodyPr>
          <a:lstStyle/>
          <a:p>
            <a:r>
              <a:rPr lang="en-US" sz="1800" b="1" dirty="0">
                <a:latin typeface="Calibri" panose="020F0502020204030204" pitchFamily="34" charset="0"/>
              </a:rPr>
              <a:t>How have we designed the support level aligning to TGF context</a:t>
            </a:r>
          </a:p>
        </p:txBody>
      </p:sp>
      <p:sp>
        <p:nvSpPr>
          <p:cNvPr id="5" name="Slide Number Placeholder 4"/>
          <p:cNvSpPr>
            <a:spLocks noGrp="1"/>
          </p:cNvSpPr>
          <p:nvPr>
            <p:ph type="sldNum" sz="quarter" idx="12"/>
          </p:nvPr>
        </p:nvSpPr>
        <p:spPr/>
        <p:txBody>
          <a:bodyPr/>
          <a:lstStyle/>
          <a:p>
            <a:fld id="{2EFEF571-C9B4-4D92-A7F7-315B894862A8}" type="slidenum">
              <a:rPr lang="en-US" smtClean="0"/>
              <a:pPr/>
              <a:t>17</a:t>
            </a:fld>
            <a:endParaRPr lang="en-US" dirty="0"/>
          </a:p>
        </p:txBody>
      </p:sp>
      <p:sp>
        <p:nvSpPr>
          <p:cNvPr id="10" name="Pentagon 9"/>
          <p:cNvSpPr/>
          <p:nvPr/>
        </p:nvSpPr>
        <p:spPr>
          <a:xfrm>
            <a:off x="1353442" y="870203"/>
            <a:ext cx="7024206" cy="599747"/>
          </a:xfrm>
          <a:prstGeom prst="homePlate">
            <a:avLst>
              <a:gd name="adj" fmla="val 35330"/>
            </a:avLst>
          </a:prstGeom>
          <a:solidFill>
            <a:srgbClr val="34B6DC"/>
          </a:solidFill>
          <a:ln w="25400" cap="flat" cmpd="sng" algn="ctr">
            <a:noFill/>
            <a:prstDash val="solid"/>
          </a:ln>
          <a:effectLst/>
        </p:spPr>
        <p:txBody>
          <a:bodyPr lIns="342900" tIns="68580" rIns="0" bIns="0" rtlCol="0" anchor="ctr"/>
          <a:lstStyle/>
          <a:p>
            <a:pPr defTabSz="669264" fontAlgn="base">
              <a:spcBef>
                <a:spcPct val="0"/>
              </a:spcBef>
              <a:spcAft>
                <a:spcPct val="0"/>
              </a:spcAft>
              <a:defRPr/>
            </a:pPr>
            <a:r>
              <a:rPr lang="en-US" sz="1400" b="1" kern="0" dirty="0">
                <a:solidFill>
                  <a:prstClr val="white"/>
                </a:solidFill>
                <a:latin typeface="Calibri" panose="020F0502020204030204" pitchFamily="34" charset="0"/>
                <a:cs typeface="Arial" panose="020B0604020202020204" pitchFamily="34" charset="0"/>
              </a:rPr>
              <a:t>Responsible for Triaging and 1</a:t>
            </a:r>
            <a:r>
              <a:rPr lang="en-US" sz="1400" b="1" kern="0" baseline="30000" dirty="0">
                <a:solidFill>
                  <a:prstClr val="white"/>
                </a:solidFill>
                <a:latin typeface="Calibri" panose="020F0502020204030204" pitchFamily="34" charset="0"/>
                <a:cs typeface="Arial" panose="020B0604020202020204" pitchFamily="34" charset="0"/>
              </a:rPr>
              <a:t>st</a:t>
            </a:r>
            <a:r>
              <a:rPr lang="en-US" sz="1400" b="1" kern="0" dirty="0">
                <a:solidFill>
                  <a:prstClr val="white"/>
                </a:solidFill>
                <a:latin typeface="Calibri" panose="020F0502020204030204" pitchFamily="34" charset="0"/>
                <a:cs typeface="Arial" panose="020B0604020202020204" pitchFamily="34" charset="0"/>
              </a:rPr>
              <a:t> level of Resolution for part of Salesforce Tickets**</a:t>
            </a:r>
          </a:p>
        </p:txBody>
      </p:sp>
      <p:sp>
        <p:nvSpPr>
          <p:cNvPr id="11" name="Oval 10"/>
          <p:cNvSpPr/>
          <p:nvPr/>
        </p:nvSpPr>
        <p:spPr>
          <a:xfrm>
            <a:off x="475688" y="694338"/>
            <a:ext cx="1112244" cy="944849"/>
          </a:xfrm>
          <a:prstGeom prst="ellipse">
            <a:avLst/>
          </a:prstGeom>
          <a:solidFill>
            <a:sysClr val="window" lastClr="FFFFFF"/>
          </a:solidFill>
          <a:ln w="12700" cap="flat" cmpd="sng" algn="ctr">
            <a:solidFill>
              <a:srgbClr val="34B6DC"/>
            </a:solidFill>
            <a:prstDash val="solid"/>
          </a:ln>
          <a:effectLst/>
        </p:spPr>
        <p:txBody>
          <a:bodyPr rtlCol="0" anchor="ctr"/>
          <a:lstStyle/>
          <a:p>
            <a:pPr algn="ctr" defTabSz="669264" fontAlgn="base">
              <a:spcBef>
                <a:spcPct val="0"/>
              </a:spcBef>
              <a:spcAft>
                <a:spcPct val="0"/>
              </a:spcAft>
              <a:defRPr/>
            </a:pPr>
            <a:r>
              <a:rPr lang="en-US" sz="1313" b="1" kern="0" dirty="0">
                <a:solidFill>
                  <a:schemeClr val="tx2"/>
                </a:solidFill>
                <a:latin typeface="Calibri" panose="020F0502020204030204" pitchFamily="34" charset="0"/>
                <a:cs typeface="Arial" panose="020B0604020202020204" pitchFamily="34" charset="0"/>
              </a:rPr>
              <a:t>Level 1.5 Support</a:t>
            </a:r>
          </a:p>
        </p:txBody>
      </p:sp>
      <p:sp>
        <p:nvSpPr>
          <p:cNvPr id="12" name="Pentagon 11"/>
          <p:cNvSpPr/>
          <p:nvPr/>
        </p:nvSpPr>
        <p:spPr>
          <a:xfrm>
            <a:off x="1353442" y="2031824"/>
            <a:ext cx="7024206" cy="599747"/>
          </a:xfrm>
          <a:prstGeom prst="homePlate">
            <a:avLst>
              <a:gd name="adj" fmla="val 35330"/>
            </a:avLst>
          </a:prstGeom>
          <a:solidFill>
            <a:srgbClr val="3FB2B6"/>
          </a:solidFill>
          <a:ln w="25400" cap="flat" cmpd="sng" algn="ctr">
            <a:noFill/>
            <a:prstDash val="solid"/>
          </a:ln>
          <a:effectLst/>
        </p:spPr>
        <p:txBody>
          <a:bodyPr lIns="342900" tIns="0" bIns="0" rtlCol="0" anchor="ctr"/>
          <a:lstStyle/>
          <a:p>
            <a:pPr defTabSz="669264" fontAlgn="base">
              <a:spcBef>
                <a:spcPct val="0"/>
              </a:spcBef>
              <a:spcAft>
                <a:spcPct val="0"/>
              </a:spcAft>
              <a:defRPr/>
            </a:pPr>
            <a:r>
              <a:rPr lang="en-US" sz="1400" b="1" kern="0" dirty="0">
                <a:solidFill>
                  <a:prstClr val="white"/>
                </a:solidFill>
                <a:latin typeface="Calibri" panose="020F0502020204030204" pitchFamily="34" charset="0"/>
                <a:cs typeface="Arial" panose="020B0604020202020204" pitchFamily="34" charset="0"/>
              </a:rPr>
              <a:t>Major volume of tickets resolved here and service requests addressed</a:t>
            </a:r>
          </a:p>
        </p:txBody>
      </p:sp>
      <p:sp>
        <p:nvSpPr>
          <p:cNvPr id="14" name="Pentagon 13"/>
          <p:cNvSpPr/>
          <p:nvPr/>
        </p:nvSpPr>
        <p:spPr>
          <a:xfrm>
            <a:off x="1353442" y="3302081"/>
            <a:ext cx="7024206" cy="599747"/>
          </a:xfrm>
          <a:prstGeom prst="homePlate">
            <a:avLst>
              <a:gd name="adj" fmla="val 35330"/>
            </a:avLst>
          </a:prstGeom>
          <a:solidFill>
            <a:schemeClr val="accent4">
              <a:lumMod val="50000"/>
            </a:schemeClr>
          </a:solidFill>
          <a:ln w="25400" cap="flat" cmpd="sng" algn="ctr">
            <a:noFill/>
            <a:prstDash val="solid"/>
          </a:ln>
          <a:effectLst/>
        </p:spPr>
        <p:txBody>
          <a:bodyPr lIns="342900" tIns="0" bIns="0" rtlCol="0" anchor="ctr"/>
          <a:lstStyle/>
          <a:p>
            <a:pPr defTabSz="669264" fontAlgn="base">
              <a:spcBef>
                <a:spcPct val="0"/>
              </a:spcBef>
              <a:spcAft>
                <a:spcPct val="0"/>
              </a:spcAft>
              <a:defRPr/>
            </a:pPr>
            <a:r>
              <a:rPr lang="en-US" sz="1400" b="1" kern="0" dirty="0">
                <a:solidFill>
                  <a:prstClr val="white"/>
                </a:solidFill>
                <a:latin typeface="Calibri" panose="020F0502020204030204" pitchFamily="34" charset="0"/>
                <a:cs typeface="Arial" panose="020B0604020202020204" pitchFamily="34" charset="0"/>
              </a:rPr>
              <a:t>Code Changes &amp; Bug Fixes (as part of Application Support) and Minor Enhancements</a:t>
            </a:r>
          </a:p>
        </p:txBody>
      </p:sp>
      <p:sp>
        <p:nvSpPr>
          <p:cNvPr id="42" name="Oval 41"/>
          <p:cNvSpPr/>
          <p:nvPr/>
        </p:nvSpPr>
        <p:spPr>
          <a:xfrm>
            <a:off x="475688" y="1859272"/>
            <a:ext cx="1112244" cy="944849"/>
          </a:xfrm>
          <a:prstGeom prst="ellipse">
            <a:avLst/>
          </a:prstGeom>
          <a:solidFill>
            <a:sysClr val="window" lastClr="FFFFFF"/>
          </a:solidFill>
          <a:ln w="12700" cap="flat" cmpd="sng" algn="ctr">
            <a:solidFill>
              <a:srgbClr val="34B6DC"/>
            </a:solidFill>
            <a:prstDash val="solid"/>
          </a:ln>
          <a:effectLst/>
        </p:spPr>
        <p:txBody>
          <a:bodyPr rtlCol="0" anchor="ctr"/>
          <a:lstStyle/>
          <a:p>
            <a:pPr algn="ctr" defTabSz="669264" fontAlgn="base">
              <a:spcBef>
                <a:spcPct val="0"/>
              </a:spcBef>
              <a:spcAft>
                <a:spcPct val="0"/>
              </a:spcAft>
              <a:defRPr/>
            </a:pPr>
            <a:r>
              <a:rPr lang="en-US" sz="1313" b="1" kern="0" dirty="0">
                <a:solidFill>
                  <a:schemeClr val="tx2"/>
                </a:solidFill>
                <a:latin typeface="Calibri" panose="020F0502020204030204" pitchFamily="34" charset="0"/>
                <a:cs typeface="Arial" panose="020B0604020202020204" pitchFamily="34" charset="0"/>
              </a:rPr>
              <a:t>Level 2 Support</a:t>
            </a:r>
          </a:p>
        </p:txBody>
      </p:sp>
      <p:sp>
        <p:nvSpPr>
          <p:cNvPr id="43" name="Oval 42"/>
          <p:cNvSpPr/>
          <p:nvPr/>
        </p:nvSpPr>
        <p:spPr>
          <a:xfrm>
            <a:off x="498332" y="3139920"/>
            <a:ext cx="1112244" cy="944849"/>
          </a:xfrm>
          <a:prstGeom prst="ellipse">
            <a:avLst/>
          </a:prstGeom>
          <a:solidFill>
            <a:sysClr val="window" lastClr="FFFFFF"/>
          </a:solidFill>
          <a:ln w="12700" cap="flat" cmpd="sng" algn="ctr">
            <a:solidFill>
              <a:srgbClr val="34B6DC"/>
            </a:solidFill>
            <a:prstDash val="solid"/>
          </a:ln>
          <a:effectLst/>
        </p:spPr>
        <p:txBody>
          <a:bodyPr rtlCol="0" anchor="ctr"/>
          <a:lstStyle/>
          <a:p>
            <a:pPr algn="ctr" defTabSz="669264" fontAlgn="base">
              <a:spcBef>
                <a:spcPct val="0"/>
              </a:spcBef>
              <a:spcAft>
                <a:spcPct val="0"/>
              </a:spcAft>
              <a:defRPr/>
            </a:pPr>
            <a:r>
              <a:rPr lang="en-US" sz="1313" b="1" kern="0" dirty="0">
                <a:solidFill>
                  <a:schemeClr val="tx2"/>
                </a:solidFill>
                <a:latin typeface="Calibri" panose="020F0502020204030204" pitchFamily="34" charset="0"/>
                <a:cs typeface="Arial" panose="020B0604020202020204" pitchFamily="34" charset="0"/>
              </a:rPr>
              <a:t>Level 3 Support</a:t>
            </a:r>
          </a:p>
        </p:txBody>
      </p:sp>
      <p:sp>
        <p:nvSpPr>
          <p:cNvPr id="13" name="Rounded Rectangle 12"/>
          <p:cNvSpPr/>
          <p:nvPr/>
        </p:nvSpPr>
        <p:spPr bwMode="auto">
          <a:xfrm>
            <a:off x="1170397" y="4245240"/>
            <a:ext cx="7411663" cy="449528"/>
          </a:xfrm>
          <a:prstGeom prst="roundRect">
            <a:avLst>
              <a:gd name="adj" fmla="val 0"/>
            </a:avLst>
          </a:prstGeom>
          <a:solidFill>
            <a:schemeClr val="bg1">
              <a:lumMod val="95000"/>
            </a:schemeClr>
          </a:solidFill>
          <a:ln w="9525" cap="flat" cmpd="sng" algn="ctr">
            <a:noFill/>
            <a:prstDash val="solid"/>
            <a:round/>
            <a:headEnd type="none" w="med" len="med"/>
            <a:tailEnd type="none" w="med" len="med"/>
          </a:ln>
          <a:effectLst/>
        </p:spPr>
        <p:txBody>
          <a:bodyPr lIns="91440" tIns="0" rIns="91440" bIns="0" numCol="1" anchor="ctr" anchorCtr="0"/>
          <a:lstStyle/>
          <a:p>
            <a:pPr defTabSz="369196">
              <a:lnSpc>
                <a:spcPts val="969"/>
              </a:lnSpc>
              <a:buClr>
                <a:srgbClr val="9BBB59">
                  <a:lumMod val="50000"/>
                </a:srgbClr>
              </a:buClr>
              <a:tabLst>
                <a:tab pos="246129" algn="l"/>
              </a:tabLst>
              <a:defRPr/>
            </a:pPr>
            <a:r>
              <a:rPr lang="en-US" sz="1120" b="1" dirty="0">
                <a:solidFill>
                  <a:schemeClr val="tx2"/>
                </a:solidFill>
                <a:latin typeface="Calibri" panose="020F0502020204030204" pitchFamily="34" charset="0"/>
                <a:cs typeface="Calibri" pitchFamily="34" charset="0"/>
              </a:rPr>
              <a:t>**Note</a:t>
            </a:r>
            <a:r>
              <a:rPr lang="en-US" sz="1120" dirty="0">
                <a:solidFill>
                  <a:schemeClr val="tx2"/>
                </a:solidFill>
                <a:latin typeface="Calibri" panose="020F0502020204030204" pitchFamily="34" charset="0"/>
                <a:cs typeface="Calibri" pitchFamily="34" charset="0"/>
              </a:rPr>
              <a:t> : Based on our reading of the RFP document, the services TGF is expecting as part of Level 1 Support translates to </a:t>
            </a:r>
            <a:r>
              <a:rPr lang="en-US" sz="1120" b="1" dirty="0">
                <a:solidFill>
                  <a:schemeClr val="tx2"/>
                </a:solidFill>
                <a:latin typeface="Calibri" panose="020F0502020204030204" pitchFamily="34" charset="0"/>
                <a:cs typeface="Calibri" pitchFamily="34" charset="0"/>
              </a:rPr>
              <a:t>Level 1.5 in ITIL terminology</a:t>
            </a:r>
            <a:r>
              <a:rPr lang="en-US" sz="1120" dirty="0">
                <a:solidFill>
                  <a:schemeClr val="tx2"/>
                </a:solidFill>
                <a:latin typeface="Calibri" panose="020F0502020204030204" pitchFamily="34" charset="0"/>
                <a:cs typeface="Calibri" pitchFamily="34" charset="0"/>
              </a:rPr>
              <a:t>. Accordingly, we will refer L1 support as L1.5 support in subsequent sections of this document</a:t>
            </a:r>
            <a:endParaRPr lang="en-US" sz="1120" b="1" dirty="0">
              <a:solidFill>
                <a:schemeClr val="tx2"/>
              </a:solidFill>
              <a:latin typeface="Calibri" panose="020F0502020204030204" pitchFamily="34" charset="0"/>
              <a:cs typeface="Calibri" pitchFamily="34" charset="0"/>
            </a:endParaRPr>
          </a:p>
        </p:txBody>
      </p:sp>
    </p:spTree>
    <p:extLst>
      <p:ext uri="{BB962C8B-B14F-4D97-AF65-F5344CB8AC3E}">
        <p14:creationId xmlns:p14="http://schemas.microsoft.com/office/powerpoint/2010/main" val="111772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91" y="95852"/>
            <a:ext cx="8651654" cy="557697"/>
          </a:xfrm>
        </p:spPr>
        <p:txBody>
          <a:bodyPr vert="horz" lIns="0" tIns="0" rIns="0" bIns="0" rtlCol="0" anchor="ctr" anchorCtr="0">
            <a:normAutofit/>
          </a:bodyPr>
          <a:lstStyle/>
          <a:p>
            <a:r>
              <a:rPr lang="en-US" sz="1800" b="1" dirty="0">
                <a:latin typeface="Calibri" panose="020F0502020204030204" pitchFamily="34" charset="0"/>
              </a:rPr>
              <a:t>Cognizant will utilize a 3 Phase Approach (Land Safe – Run Better – Run Different) to support TGF’s Salesforce Applications</a:t>
            </a:r>
            <a:endParaRPr lang="en-GB" sz="1800" b="1"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pPr/>
              <a:t>18</a:t>
            </a:fld>
            <a:endParaRPr lang="en-US" dirty="0"/>
          </a:p>
        </p:txBody>
      </p:sp>
      <p:sp>
        <p:nvSpPr>
          <p:cNvPr id="4" name="TextBox 3"/>
          <p:cNvSpPr txBox="1"/>
          <p:nvPr/>
        </p:nvSpPr>
        <p:spPr>
          <a:xfrm>
            <a:off x="3502147" y="1656009"/>
            <a:ext cx="1283652" cy="276999"/>
          </a:xfrm>
          <a:prstGeom prst="rect">
            <a:avLst/>
          </a:prstGeom>
          <a:noFill/>
        </p:spPr>
        <p:txBody>
          <a:bodyPr wrap="square" rtlCol="0">
            <a:spAutoFit/>
          </a:bodyPr>
          <a:lstStyle/>
          <a:p>
            <a:pPr algn="ctr" defTabSz="875169" fontAlgn="base">
              <a:spcBef>
                <a:spcPct val="0"/>
              </a:spcBef>
              <a:spcAft>
                <a:spcPct val="0"/>
              </a:spcAft>
              <a:defRPr/>
            </a:pPr>
            <a:r>
              <a:rPr lang="en-US" sz="1200" b="1" kern="0" dirty="0">
                <a:solidFill>
                  <a:srgbClr val="141414"/>
                </a:solidFill>
                <a:latin typeface="Calibri" pitchFamily="34" charset="0"/>
                <a:cs typeface="Calibri" panose="020F0502020204030204" pitchFamily="34" charset="0"/>
              </a:rPr>
              <a:t>Steady State</a:t>
            </a:r>
          </a:p>
        </p:txBody>
      </p:sp>
      <p:grpSp>
        <p:nvGrpSpPr>
          <p:cNvPr id="10" name="Group 189"/>
          <p:cNvGrpSpPr/>
          <p:nvPr/>
        </p:nvGrpSpPr>
        <p:grpSpPr>
          <a:xfrm>
            <a:off x="7542570" y="1283113"/>
            <a:ext cx="251359" cy="287942"/>
            <a:chOff x="7518977" y="4057794"/>
            <a:chExt cx="1084407" cy="1192848"/>
          </a:xfrm>
          <a:solidFill>
            <a:srgbClr val="00B140"/>
          </a:solidFill>
        </p:grpSpPr>
        <p:sp>
          <p:nvSpPr>
            <p:cNvPr id="11" name="Freeform 16"/>
            <p:cNvSpPr>
              <a:spLocks/>
            </p:cNvSpPr>
            <p:nvPr/>
          </p:nvSpPr>
          <p:spPr bwMode="auto">
            <a:xfrm>
              <a:off x="7684828" y="4268297"/>
              <a:ext cx="765464" cy="752706"/>
            </a:xfrm>
            <a:custGeom>
              <a:avLst/>
              <a:gdLst>
                <a:gd name="T0" fmla="*/ 29 w 51"/>
                <a:gd name="T1" fmla="*/ 49 h 50"/>
                <a:gd name="T2" fmla="*/ 35 w 51"/>
                <a:gd name="T3" fmla="*/ 49 h 50"/>
                <a:gd name="T4" fmla="*/ 36 w 51"/>
                <a:gd name="T5" fmla="*/ 48 h 50"/>
                <a:gd name="T6" fmla="*/ 41 w 51"/>
                <a:gd name="T7" fmla="*/ 42 h 50"/>
                <a:gd name="T8" fmla="*/ 42 w 51"/>
                <a:gd name="T9" fmla="*/ 10 h 50"/>
                <a:gd name="T10" fmla="*/ 10 w 51"/>
                <a:gd name="T11" fmla="*/ 7 h 50"/>
                <a:gd name="T12" fmla="*/ 4 w 51"/>
                <a:gd name="T13" fmla="*/ 35 h 50"/>
                <a:gd name="T14" fmla="*/ 7 w 51"/>
                <a:gd name="T15" fmla="*/ 40 h 50"/>
                <a:gd name="T16" fmla="*/ 14 w 51"/>
                <a:gd name="T17" fmla="*/ 48 h 50"/>
                <a:gd name="T18" fmla="*/ 15 w 51"/>
                <a:gd name="T19" fmla="*/ 49 h 50"/>
                <a:gd name="T20" fmla="*/ 21 w 51"/>
                <a:gd name="T21" fmla="*/ 49 h 50"/>
                <a:gd name="T22" fmla="*/ 19 w 51"/>
                <a:gd name="T23" fmla="*/ 43 h 50"/>
                <a:gd name="T24" fmla="*/ 13 w 51"/>
                <a:gd name="T25" fmla="*/ 36 h 50"/>
                <a:gd name="T26" fmla="*/ 9 w 51"/>
                <a:gd name="T27" fmla="*/ 21 h 50"/>
                <a:gd name="T28" fmla="*/ 21 w 51"/>
                <a:gd name="T29" fmla="*/ 9 h 50"/>
                <a:gd name="T30" fmla="*/ 41 w 51"/>
                <a:gd name="T31" fmla="*/ 22 h 50"/>
                <a:gd name="T32" fmla="*/ 36 w 51"/>
                <a:gd name="T33" fmla="*/ 37 h 50"/>
                <a:gd name="T34" fmla="*/ 30 w 51"/>
                <a:gd name="T35" fmla="*/ 46 h 50"/>
                <a:gd name="T36" fmla="*/ 29 w 51"/>
                <a:gd name="T37"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0">
                  <a:moveTo>
                    <a:pt x="29" y="49"/>
                  </a:moveTo>
                  <a:cubicBezTo>
                    <a:pt x="31" y="49"/>
                    <a:pt x="33" y="50"/>
                    <a:pt x="35" y="49"/>
                  </a:cubicBezTo>
                  <a:cubicBezTo>
                    <a:pt x="35" y="49"/>
                    <a:pt x="36" y="49"/>
                    <a:pt x="36" y="48"/>
                  </a:cubicBezTo>
                  <a:cubicBezTo>
                    <a:pt x="38" y="46"/>
                    <a:pt x="39" y="44"/>
                    <a:pt x="41" y="42"/>
                  </a:cubicBezTo>
                  <a:cubicBezTo>
                    <a:pt x="50" y="34"/>
                    <a:pt x="51" y="19"/>
                    <a:pt x="42" y="10"/>
                  </a:cubicBezTo>
                  <a:cubicBezTo>
                    <a:pt x="34" y="1"/>
                    <a:pt x="20" y="0"/>
                    <a:pt x="10" y="7"/>
                  </a:cubicBezTo>
                  <a:cubicBezTo>
                    <a:pt x="2" y="14"/>
                    <a:pt x="0" y="25"/>
                    <a:pt x="4" y="35"/>
                  </a:cubicBezTo>
                  <a:cubicBezTo>
                    <a:pt x="4" y="37"/>
                    <a:pt x="6" y="38"/>
                    <a:pt x="7" y="40"/>
                  </a:cubicBezTo>
                  <a:cubicBezTo>
                    <a:pt x="9" y="43"/>
                    <a:pt x="12" y="46"/>
                    <a:pt x="14" y="48"/>
                  </a:cubicBezTo>
                  <a:cubicBezTo>
                    <a:pt x="14" y="49"/>
                    <a:pt x="15" y="49"/>
                    <a:pt x="15" y="49"/>
                  </a:cubicBezTo>
                  <a:cubicBezTo>
                    <a:pt x="17" y="49"/>
                    <a:pt x="18" y="49"/>
                    <a:pt x="21" y="49"/>
                  </a:cubicBezTo>
                  <a:cubicBezTo>
                    <a:pt x="20" y="47"/>
                    <a:pt x="20" y="45"/>
                    <a:pt x="19" y="43"/>
                  </a:cubicBezTo>
                  <a:cubicBezTo>
                    <a:pt x="17" y="41"/>
                    <a:pt x="15" y="38"/>
                    <a:pt x="13" y="36"/>
                  </a:cubicBezTo>
                  <a:cubicBezTo>
                    <a:pt x="9" y="32"/>
                    <a:pt x="8" y="27"/>
                    <a:pt x="9" y="21"/>
                  </a:cubicBezTo>
                  <a:cubicBezTo>
                    <a:pt x="11" y="15"/>
                    <a:pt x="15" y="11"/>
                    <a:pt x="21" y="9"/>
                  </a:cubicBezTo>
                  <a:cubicBezTo>
                    <a:pt x="30" y="7"/>
                    <a:pt x="40" y="14"/>
                    <a:pt x="41" y="22"/>
                  </a:cubicBezTo>
                  <a:cubicBezTo>
                    <a:pt x="42" y="29"/>
                    <a:pt x="40" y="33"/>
                    <a:pt x="36" y="37"/>
                  </a:cubicBezTo>
                  <a:cubicBezTo>
                    <a:pt x="34" y="40"/>
                    <a:pt x="31" y="43"/>
                    <a:pt x="30" y="46"/>
                  </a:cubicBezTo>
                  <a:cubicBezTo>
                    <a:pt x="30" y="47"/>
                    <a:pt x="30" y="48"/>
                    <a:pt x="29"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532" tIns="43766" rIns="87532" bIns="43766" numCol="1" anchor="t" anchorCtr="0" compatLnSpc="1">
              <a:prstTxWarp prst="textNoShape">
                <a:avLst/>
              </a:prstTxWarp>
            </a:bodyPr>
            <a:lstStyle/>
            <a:p>
              <a:pPr defTabSz="875146" fontAlgn="base">
                <a:spcBef>
                  <a:spcPct val="0"/>
                </a:spcBef>
                <a:spcAft>
                  <a:spcPct val="0"/>
                </a:spcAft>
                <a:defRPr/>
              </a:pPr>
              <a:endParaRPr lang="en-US" sz="800" kern="0" dirty="0">
                <a:solidFill>
                  <a:srgbClr val="44546A"/>
                </a:solidFill>
                <a:latin typeface="Calibri" pitchFamily="34" charset="0"/>
                <a:cs typeface="Calibri" panose="020F0502020204030204" pitchFamily="34" charset="0"/>
              </a:endParaRPr>
            </a:p>
          </p:txBody>
        </p:sp>
        <p:sp>
          <p:nvSpPr>
            <p:cNvPr id="12" name="Freeform 17"/>
            <p:cNvSpPr>
              <a:spLocks/>
            </p:cNvSpPr>
            <p:nvPr/>
          </p:nvSpPr>
          <p:spPr bwMode="auto">
            <a:xfrm>
              <a:off x="7882572" y="5040139"/>
              <a:ext cx="357216" cy="210503"/>
            </a:xfrm>
            <a:custGeom>
              <a:avLst/>
              <a:gdLst>
                <a:gd name="T0" fmla="*/ 1 w 24"/>
                <a:gd name="T1" fmla="*/ 0 h 14"/>
                <a:gd name="T2" fmla="*/ 3 w 24"/>
                <a:gd name="T3" fmla="*/ 9 h 14"/>
                <a:gd name="T4" fmla="*/ 11 w 24"/>
                <a:gd name="T5" fmla="*/ 14 h 14"/>
                <a:gd name="T6" fmla="*/ 23 w 24"/>
                <a:gd name="T7" fmla="*/ 0 h 14"/>
                <a:gd name="T8" fmla="*/ 1 w 24"/>
                <a:gd name="T9" fmla="*/ 0 h 14"/>
              </a:gdLst>
              <a:ahLst/>
              <a:cxnLst>
                <a:cxn ang="0">
                  <a:pos x="T0" y="T1"/>
                </a:cxn>
                <a:cxn ang="0">
                  <a:pos x="T2" y="T3"/>
                </a:cxn>
                <a:cxn ang="0">
                  <a:pos x="T4" y="T5"/>
                </a:cxn>
                <a:cxn ang="0">
                  <a:pos x="T6" y="T7"/>
                </a:cxn>
                <a:cxn ang="0">
                  <a:pos x="T8" y="T9"/>
                </a:cxn>
              </a:cxnLst>
              <a:rect l="0" t="0" r="r" b="b"/>
              <a:pathLst>
                <a:path w="24" h="14">
                  <a:moveTo>
                    <a:pt x="1" y="0"/>
                  </a:moveTo>
                  <a:cubicBezTo>
                    <a:pt x="1" y="4"/>
                    <a:pt x="0" y="7"/>
                    <a:pt x="3" y="9"/>
                  </a:cubicBezTo>
                  <a:cubicBezTo>
                    <a:pt x="5" y="11"/>
                    <a:pt x="8" y="13"/>
                    <a:pt x="11" y="14"/>
                  </a:cubicBezTo>
                  <a:cubicBezTo>
                    <a:pt x="18" y="14"/>
                    <a:pt x="24" y="8"/>
                    <a:pt x="23" y="0"/>
                  </a:cubicBezTo>
                  <a:cubicBezTo>
                    <a:pt x="16" y="0"/>
                    <a:pt x="9"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532" tIns="43766" rIns="87532" bIns="43766" numCol="1" anchor="t" anchorCtr="0" compatLnSpc="1">
              <a:prstTxWarp prst="textNoShape">
                <a:avLst/>
              </a:prstTxWarp>
            </a:bodyPr>
            <a:lstStyle/>
            <a:p>
              <a:pPr defTabSz="875146" fontAlgn="base">
                <a:spcBef>
                  <a:spcPct val="0"/>
                </a:spcBef>
                <a:spcAft>
                  <a:spcPct val="0"/>
                </a:spcAft>
                <a:defRPr/>
              </a:pPr>
              <a:endParaRPr lang="en-US" sz="800" kern="0" dirty="0">
                <a:solidFill>
                  <a:srgbClr val="44546A"/>
                </a:solidFill>
                <a:latin typeface="Calibri" pitchFamily="34" charset="0"/>
                <a:cs typeface="Calibri" panose="020F0502020204030204" pitchFamily="34" charset="0"/>
              </a:endParaRPr>
            </a:p>
          </p:txBody>
        </p:sp>
        <p:sp>
          <p:nvSpPr>
            <p:cNvPr id="13" name="Freeform 18"/>
            <p:cNvSpPr>
              <a:spLocks/>
            </p:cNvSpPr>
            <p:nvPr/>
          </p:nvSpPr>
          <p:spPr bwMode="auto">
            <a:xfrm>
              <a:off x="7818784" y="4070552"/>
              <a:ext cx="133956" cy="178608"/>
            </a:xfrm>
            <a:custGeom>
              <a:avLst/>
              <a:gdLst>
                <a:gd name="T0" fmla="*/ 9 w 9"/>
                <a:gd name="T1" fmla="*/ 10 h 12"/>
                <a:gd name="T2" fmla="*/ 5 w 9"/>
                <a:gd name="T3" fmla="*/ 1 h 12"/>
                <a:gd name="T4" fmla="*/ 1 w 9"/>
                <a:gd name="T5" fmla="*/ 0 h 12"/>
                <a:gd name="T6" fmla="*/ 1 w 9"/>
                <a:gd name="T7" fmla="*/ 3 h 12"/>
                <a:gd name="T8" fmla="*/ 3 w 9"/>
                <a:gd name="T9" fmla="*/ 10 h 12"/>
                <a:gd name="T10" fmla="*/ 6 w 9"/>
                <a:gd name="T11" fmla="*/ 12 h 12"/>
                <a:gd name="T12" fmla="*/ 9 w 9"/>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9" y="10"/>
                  </a:moveTo>
                  <a:cubicBezTo>
                    <a:pt x="7" y="6"/>
                    <a:pt x="6" y="3"/>
                    <a:pt x="5" y="1"/>
                  </a:cubicBezTo>
                  <a:cubicBezTo>
                    <a:pt x="5" y="0"/>
                    <a:pt x="3" y="0"/>
                    <a:pt x="1" y="0"/>
                  </a:cubicBezTo>
                  <a:cubicBezTo>
                    <a:pt x="1" y="0"/>
                    <a:pt x="0" y="2"/>
                    <a:pt x="1" y="3"/>
                  </a:cubicBezTo>
                  <a:cubicBezTo>
                    <a:pt x="1" y="5"/>
                    <a:pt x="2" y="8"/>
                    <a:pt x="3" y="10"/>
                  </a:cubicBezTo>
                  <a:cubicBezTo>
                    <a:pt x="4" y="11"/>
                    <a:pt x="5" y="12"/>
                    <a:pt x="6" y="12"/>
                  </a:cubicBezTo>
                  <a:cubicBezTo>
                    <a:pt x="7" y="12"/>
                    <a:pt x="8" y="10"/>
                    <a:pt x="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532" tIns="43766" rIns="87532" bIns="43766" numCol="1" anchor="t" anchorCtr="0" compatLnSpc="1">
              <a:prstTxWarp prst="textNoShape">
                <a:avLst/>
              </a:prstTxWarp>
            </a:bodyPr>
            <a:lstStyle/>
            <a:p>
              <a:pPr defTabSz="875146" fontAlgn="base">
                <a:spcBef>
                  <a:spcPct val="0"/>
                </a:spcBef>
                <a:spcAft>
                  <a:spcPct val="0"/>
                </a:spcAft>
                <a:defRPr/>
              </a:pPr>
              <a:endParaRPr lang="en-US" sz="800" kern="0" dirty="0">
                <a:solidFill>
                  <a:srgbClr val="44546A"/>
                </a:solidFill>
                <a:latin typeface="Calibri" pitchFamily="34" charset="0"/>
                <a:cs typeface="Calibri" panose="020F0502020204030204" pitchFamily="34" charset="0"/>
              </a:endParaRPr>
            </a:p>
          </p:txBody>
        </p:sp>
        <p:sp>
          <p:nvSpPr>
            <p:cNvPr id="14" name="Freeform 19"/>
            <p:cNvSpPr>
              <a:spLocks/>
            </p:cNvSpPr>
            <p:nvPr/>
          </p:nvSpPr>
          <p:spPr bwMode="auto">
            <a:xfrm>
              <a:off x="7518977" y="4300191"/>
              <a:ext cx="197745" cy="146714"/>
            </a:xfrm>
            <a:custGeom>
              <a:avLst/>
              <a:gdLst>
                <a:gd name="T0" fmla="*/ 3 w 13"/>
                <a:gd name="T1" fmla="*/ 0 h 10"/>
                <a:gd name="T2" fmla="*/ 1 w 13"/>
                <a:gd name="T3" fmla="*/ 3 h 10"/>
                <a:gd name="T4" fmla="*/ 2 w 13"/>
                <a:gd name="T5" fmla="*/ 5 h 10"/>
                <a:gd name="T6" fmla="*/ 9 w 13"/>
                <a:gd name="T7" fmla="*/ 10 h 10"/>
                <a:gd name="T8" fmla="*/ 12 w 13"/>
                <a:gd name="T9" fmla="*/ 9 h 10"/>
                <a:gd name="T10" fmla="*/ 12 w 13"/>
                <a:gd name="T11" fmla="*/ 6 h 10"/>
                <a:gd name="T12" fmla="*/ 3 w 1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3" y="0"/>
                  </a:moveTo>
                  <a:cubicBezTo>
                    <a:pt x="2" y="1"/>
                    <a:pt x="1" y="2"/>
                    <a:pt x="1" y="3"/>
                  </a:cubicBezTo>
                  <a:cubicBezTo>
                    <a:pt x="0" y="3"/>
                    <a:pt x="1" y="5"/>
                    <a:pt x="2" y="5"/>
                  </a:cubicBezTo>
                  <a:cubicBezTo>
                    <a:pt x="4" y="7"/>
                    <a:pt x="6" y="9"/>
                    <a:pt x="9" y="10"/>
                  </a:cubicBezTo>
                  <a:cubicBezTo>
                    <a:pt x="10" y="10"/>
                    <a:pt x="11" y="10"/>
                    <a:pt x="12" y="9"/>
                  </a:cubicBezTo>
                  <a:cubicBezTo>
                    <a:pt x="13" y="9"/>
                    <a:pt x="13" y="7"/>
                    <a:pt x="12" y="6"/>
                  </a:cubicBezTo>
                  <a:cubicBezTo>
                    <a:pt x="10" y="4"/>
                    <a:pt x="6"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532" tIns="43766" rIns="87532" bIns="43766" numCol="1" anchor="t" anchorCtr="0" compatLnSpc="1">
              <a:prstTxWarp prst="textNoShape">
                <a:avLst/>
              </a:prstTxWarp>
            </a:bodyPr>
            <a:lstStyle/>
            <a:p>
              <a:pPr defTabSz="875146" fontAlgn="base">
                <a:spcBef>
                  <a:spcPct val="0"/>
                </a:spcBef>
                <a:spcAft>
                  <a:spcPct val="0"/>
                </a:spcAft>
                <a:defRPr/>
              </a:pPr>
              <a:endParaRPr lang="en-US" sz="800" kern="0" dirty="0">
                <a:solidFill>
                  <a:srgbClr val="44546A"/>
                </a:solidFill>
                <a:latin typeface="Calibri" pitchFamily="34" charset="0"/>
                <a:cs typeface="Calibri" panose="020F0502020204030204" pitchFamily="34" charset="0"/>
              </a:endParaRPr>
            </a:p>
          </p:txBody>
        </p:sp>
        <p:sp>
          <p:nvSpPr>
            <p:cNvPr id="15" name="Freeform 20"/>
            <p:cNvSpPr>
              <a:spLocks/>
            </p:cNvSpPr>
            <p:nvPr/>
          </p:nvSpPr>
          <p:spPr bwMode="auto">
            <a:xfrm>
              <a:off x="8169621" y="4057794"/>
              <a:ext cx="133956" cy="210503"/>
            </a:xfrm>
            <a:custGeom>
              <a:avLst/>
              <a:gdLst>
                <a:gd name="T0" fmla="*/ 3 w 9"/>
                <a:gd name="T1" fmla="*/ 14 h 14"/>
                <a:gd name="T2" fmla="*/ 6 w 9"/>
                <a:gd name="T3" fmla="*/ 11 h 14"/>
                <a:gd name="T4" fmla="*/ 8 w 9"/>
                <a:gd name="T5" fmla="*/ 4 h 14"/>
                <a:gd name="T6" fmla="*/ 7 w 9"/>
                <a:gd name="T7" fmla="*/ 1 h 14"/>
                <a:gd name="T8" fmla="*/ 4 w 9"/>
                <a:gd name="T9" fmla="*/ 2 h 14"/>
                <a:gd name="T10" fmla="*/ 1 w 9"/>
                <a:gd name="T11" fmla="*/ 10 h 14"/>
                <a:gd name="T12" fmla="*/ 3 w 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3" y="14"/>
                  </a:moveTo>
                  <a:cubicBezTo>
                    <a:pt x="4" y="13"/>
                    <a:pt x="5" y="12"/>
                    <a:pt x="6" y="11"/>
                  </a:cubicBezTo>
                  <a:cubicBezTo>
                    <a:pt x="7" y="9"/>
                    <a:pt x="8" y="6"/>
                    <a:pt x="8" y="4"/>
                  </a:cubicBezTo>
                  <a:cubicBezTo>
                    <a:pt x="9" y="3"/>
                    <a:pt x="8" y="1"/>
                    <a:pt x="7" y="1"/>
                  </a:cubicBezTo>
                  <a:cubicBezTo>
                    <a:pt x="6" y="0"/>
                    <a:pt x="4" y="1"/>
                    <a:pt x="4" y="2"/>
                  </a:cubicBezTo>
                  <a:cubicBezTo>
                    <a:pt x="2" y="4"/>
                    <a:pt x="1" y="7"/>
                    <a:pt x="1" y="10"/>
                  </a:cubicBezTo>
                  <a:cubicBezTo>
                    <a:pt x="0" y="11"/>
                    <a:pt x="2" y="12"/>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532" tIns="43766" rIns="87532" bIns="43766" numCol="1" anchor="t" anchorCtr="0" compatLnSpc="1">
              <a:prstTxWarp prst="textNoShape">
                <a:avLst/>
              </a:prstTxWarp>
            </a:bodyPr>
            <a:lstStyle/>
            <a:p>
              <a:pPr defTabSz="875146" fontAlgn="base">
                <a:spcBef>
                  <a:spcPct val="0"/>
                </a:spcBef>
                <a:spcAft>
                  <a:spcPct val="0"/>
                </a:spcAft>
                <a:defRPr/>
              </a:pPr>
              <a:endParaRPr lang="en-US" sz="800" kern="0" dirty="0">
                <a:solidFill>
                  <a:srgbClr val="44546A"/>
                </a:solidFill>
                <a:latin typeface="Calibri" pitchFamily="34" charset="0"/>
                <a:cs typeface="Calibri" panose="020F0502020204030204" pitchFamily="34" charset="0"/>
              </a:endParaRPr>
            </a:p>
          </p:txBody>
        </p:sp>
        <p:sp>
          <p:nvSpPr>
            <p:cNvPr id="16" name="Freeform 21"/>
            <p:cNvSpPr>
              <a:spLocks/>
            </p:cNvSpPr>
            <p:nvPr/>
          </p:nvSpPr>
          <p:spPr bwMode="auto">
            <a:xfrm>
              <a:off x="8405639" y="4300191"/>
              <a:ext cx="197745" cy="146714"/>
            </a:xfrm>
            <a:custGeom>
              <a:avLst/>
              <a:gdLst>
                <a:gd name="T0" fmla="*/ 3 w 13"/>
                <a:gd name="T1" fmla="*/ 10 h 10"/>
                <a:gd name="T2" fmla="*/ 5 w 13"/>
                <a:gd name="T3" fmla="*/ 9 h 10"/>
                <a:gd name="T4" fmla="*/ 11 w 13"/>
                <a:gd name="T5" fmla="*/ 6 h 10"/>
                <a:gd name="T6" fmla="*/ 12 w 13"/>
                <a:gd name="T7" fmla="*/ 2 h 10"/>
                <a:gd name="T8" fmla="*/ 9 w 13"/>
                <a:gd name="T9" fmla="*/ 1 h 10"/>
                <a:gd name="T10" fmla="*/ 1 w 13"/>
                <a:gd name="T11" fmla="*/ 5 h 10"/>
                <a:gd name="T12" fmla="*/ 0 w 13"/>
                <a:gd name="T13" fmla="*/ 8 h 10"/>
                <a:gd name="T14" fmla="*/ 3 w 13"/>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3" y="10"/>
                  </a:moveTo>
                  <a:cubicBezTo>
                    <a:pt x="4" y="10"/>
                    <a:pt x="4" y="9"/>
                    <a:pt x="5" y="9"/>
                  </a:cubicBezTo>
                  <a:cubicBezTo>
                    <a:pt x="7" y="8"/>
                    <a:pt x="9" y="7"/>
                    <a:pt x="11" y="6"/>
                  </a:cubicBezTo>
                  <a:cubicBezTo>
                    <a:pt x="13" y="5"/>
                    <a:pt x="13" y="3"/>
                    <a:pt x="12" y="2"/>
                  </a:cubicBezTo>
                  <a:cubicBezTo>
                    <a:pt x="12" y="0"/>
                    <a:pt x="10" y="0"/>
                    <a:pt x="9" y="1"/>
                  </a:cubicBezTo>
                  <a:cubicBezTo>
                    <a:pt x="6" y="2"/>
                    <a:pt x="4" y="4"/>
                    <a:pt x="1" y="5"/>
                  </a:cubicBezTo>
                  <a:cubicBezTo>
                    <a:pt x="1" y="6"/>
                    <a:pt x="0" y="7"/>
                    <a:pt x="0" y="8"/>
                  </a:cubicBezTo>
                  <a:cubicBezTo>
                    <a:pt x="1" y="9"/>
                    <a:pt x="2"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532" tIns="43766" rIns="87532" bIns="43766" numCol="1" anchor="t" anchorCtr="0" compatLnSpc="1">
              <a:prstTxWarp prst="textNoShape">
                <a:avLst/>
              </a:prstTxWarp>
            </a:bodyPr>
            <a:lstStyle/>
            <a:p>
              <a:pPr defTabSz="875146" fontAlgn="base">
                <a:spcBef>
                  <a:spcPct val="0"/>
                </a:spcBef>
                <a:spcAft>
                  <a:spcPct val="0"/>
                </a:spcAft>
                <a:defRPr/>
              </a:pPr>
              <a:endParaRPr lang="en-US" sz="800" kern="0" dirty="0">
                <a:solidFill>
                  <a:srgbClr val="44546A"/>
                </a:solidFill>
                <a:latin typeface="Calibri" pitchFamily="34" charset="0"/>
                <a:cs typeface="Calibri" panose="020F0502020204030204" pitchFamily="34" charset="0"/>
              </a:endParaRPr>
            </a:p>
          </p:txBody>
        </p:sp>
      </p:grpSp>
      <p:sp>
        <p:nvSpPr>
          <p:cNvPr id="18" name="TextBox 17"/>
          <p:cNvSpPr txBox="1"/>
          <p:nvPr/>
        </p:nvSpPr>
        <p:spPr>
          <a:xfrm>
            <a:off x="6950490" y="1634084"/>
            <a:ext cx="1412018" cy="276999"/>
          </a:xfrm>
          <a:prstGeom prst="rect">
            <a:avLst/>
          </a:prstGeom>
          <a:noFill/>
        </p:spPr>
        <p:txBody>
          <a:bodyPr wrap="square" rtlCol="0">
            <a:spAutoFit/>
          </a:bodyPr>
          <a:lstStyle/>
          <a:p>
            <a:pPr algn="ctr" defTabSz="875169" fontAlgn="base">
              <a:spcBef>
                <a:spcPct val="0"/>
              </a:spcBef>
              <a:spcAft>
                <a:spcPct val="0"/>
              </a:spcAft>
              <a:defRPr/>
            </a:pPr>
            <a:r>
              <a:rPr lang="en-US" sz="1200" b="1" kern="0" dirty="0">
                <a:solidFill>
                  <a:srgbClr val="141414"/>
                </a:solidFill>
                <a:latin typeface="Calibri" pitchFamily="34" charset="0"/>
                <a:cs typeface="Calibri" panose="020F0502020204030204" pitchFamily="34" charset="0"/>
              </a:rPr>
              <a:t>Transform</a:t>
            </a:r>
          </a:p>
        </p:txBody>
      </p:sp>
      <p:sp>
        <p:nvSpPr>
          <p:cNvPr id="20" name="Freeform 5825"/>
          <p:cNvSpPr>
            <a:spLocks/>
          </p:cNvSpPr>
          <p:nvPr/>
        </p:nvSpPr>
        <p:spPr bwMode="auto">
          <a:xfrm>
            <a:off x="3934120" y="1294236"/>
            <a:ext cx="367735" cy="271622"/>
          </a:xfrm>
          <a:custGeom>
            <a:avLst/>
            <a:gdLst/>
            <a:ahLst/>
            <a:cxnLst/>
            <a:rect l="l" t="t" r="r" b="b"/>
            <a:pathLst>
              <a:path w="1349052" h="1289847">
                <a:moveTo>
                  <a:pt x="377102" y="845577"/>
                </a:moveTo>
                <a:cubicBezTo>
                  <a:pt x="351730" y="846221"/>
                  <a:pt x="326183" y="847390"/>
                  <a:pt x="300870" y="847390"/>
                </a:cubicBezTo>
                <a:cubicBezTo>
                  <a:pt x="274619" y="847390"/>
                  <a:pt x="282119" y="866105"/>
                  <a:pt x="282119" y="877334"/>
                </a:cubicBezTo>
                <a:cubicBezTo>
                  <a:pt x="282119" y="944709"/>
                  <a:pt x="282119" y="1008340"/>
                  <a:pt x="282119" y="1075714"/>
                </a:cubicBezTo>
                <a:cubicBezTo>
                  <a:pt x="282119" y="1090686"/>
                  <a:pt x="282119" y="1105658"/>
                  <a:pt x="304620" y="1113144"/>
                </a:cubicBezTo>
                <a:cubicBezTo>
                  <a:pt x="420873" y="1150574"/>
                  <a:pt x="533376" y="1199233"/>
                  <a:pt x="653379" y="1225434"/>
                </a:cubicBezTo>
                <a:cubicBezTo>
                  <a:pt x="720880" y="1236663"/>
                  <a:pt x="777132" y="1225434"/>
                  <a:pt x="833383" y="1199233"/>
                </a:cubicBezTo>
                <a:cubicBezTo>
                  <a:pt x="983387" y="1135602"/>
                  <a:pt x="1122141" y="1053256"/>
                  <a:pt x="1268394" y="982139"/>
                </a:cubicBezTo>
                <a:cubicBezTo>
                  <a:pt x="1234643" y="948452"/>
                  <a:pt x="1197142" y="944709"/>
                  <a:pt x="1155891" y="959681"/>
                </a:cubicBezTo>
                <a:cubicBezTo>
                  <a:pt x="1069639" y="993368"/>
                  <a:pt x="972137" y="1008340"/>
                  <a:pt x="889635" y="1060742"/>
                </a:cubicBezTo>
                <a:cubicBezTo>
                  <a:pt x="870884" y="1071971"/>
                  <a:pt x="844634" y="1068228"/>
                  <a:pt x="818383" y="1071971"/>
                </a:cubicBezTo>
                <a:cubicBezTo>
                  <a:pt x="735881" y="1071971"/>
                  <a:pt x="653379" y="1071971"/>
                  <a:pt x="570877" y="1071971"/>
                </a:cubicBezTo>
                <a:cubicBezTo>
                  <a:pt x="548376" y="1071971"/>
                  <a:pt x="510875" y="1079457"/>
                  <a:pt x="510875" y="1042027"/>
                </a:cubicBezTo>
                <a:cubicBezTo>
                  <a:pt x="507125" y="1000854"/>
                  <a:pt x="548376" y="1012083"/>
                  <a:pt x="574627" y="1012083"/>
                </a:cubicBezTo>
                <a:cubicBezTo>
                  <a:pt x="657129" y="1012083"/>
                  <a:pt x="739631" y="1012083"/>
                  <a:pt x="822133" y="1012083"/>
                </a:cubicBezTo>
                <a:cubicBezTo>
                  <a:pt x="844634" y="1012083"/>
                  <a:pt x="878384" y="1019569"/>
                  <a:pt x="878384" y="985882"/>
                </a:cubicBezTo>
                <a:cubicBezTo>
                  <a:pt x="878384" y="948452"/>
                  <a:pt x="840883" y="959681"/>
                  <a:pt x="822133" y="959681"/>
                </a:cubicBezTo>
                <a:cubicBezTo>
                  <a:pt x="810883" y="955938"/>
                  <a:pt x="803383" y="959681"/>
                  <a:pt x="792132" y="959681"/>
                </a:cubicBezTo>
                <a:cubicBezTo>
                  <a:pt x="717130" y="963424"/>
                  <a:pt x="653379" y="952195"/>
                  <a:pt x="589627" y="899792"/>
                </a:cubicBezTo>
                <a:cubicBezTo>
                  <a:pt x="527751" y="846454"/>
                  <a:pt x="453217" y="843647"/>
                  <a:pt x="377102" y="845577"/>
                </a:cubicBezTo>
                <a:close/>
                <a:moveTo>
                  <a:pt x="102858" y="787400"/>
                </a:moveTo>
                <a:cubicBezTo>
                  <a:pt x="65241" y="787400"/>
                  <a:pt x="53956" y="798657"/>
                  <a:pt x="57717" y="836180"/>
                </a:cubicBezTo>
                <a:cubicBezTo>
                  <a:pt x="57717" y="929987"/>
                  <a:pt x="57717" y="1023793"/>
                  <a:pt x="57717" y="1113848"/>
                </a:cubicBezTo>
                <a:cubicBezTo>
                  <a:pt x="57717" y="1147618"/>
                  <a:pt x="65241" y="1155123"/>
                  <a:pt x="95334" y="1155123"/>
                </a:cubicBezTo>
                <a:cubicBezTo>
                  <a:pt x="226994" y="1158875"/>
                  <a:pt x="226994" y="1158875"/>
                  <a:pt x="226994" y="1031298"/>
                </a:cubicBezTo>
                <a:cubicBezTo>
                  <a:pt x="226994" y="1012537"/>
                  <a:pt x="226994" y="990023"/>
                  <a:pt x="226994" y="971262"/>
                </a:cubicBezTo>
                <a:cubicBezTo>
                  <a:pt x="226994" y="952500"/>
                  <a:pt x="226994" y="933739"/>
                  <a:pt x="226994" y="914978"/>
                </a:cubicBezTo>
                <a:cubicBezTo>
                  <a:pt x="226994" y="787400"/>
                  <a:pt x="226994" y="791152"/>
                  <a:pt x="102858" y="787400"/>
                </a:cubicBezTo>
                <a:close/>
                <a:moveTo>
                  <a:pt x="49338" y="730250"/>
                </a:moveTo>
                <a:cubicBezTo>
                  <a:pt x="109374" y="730250"/>
                  <a:pt x="173163" y="730250"/>
                  <a:pt x="233199" y="730250"/>
                </a:cubicBezTo>
                <a:cubicBezTo>
                  <a:pt x="251961" y="730250"/>
                  <a:pt x="278227" y="734000"/>
                  <a:pt x="278227" y="752747"/>
                </a:cubicBezTo>
                <a:cubicBezTo>
                  <a:pt x="278227" y="793991"/>
                  <a:pt x="304493" y="786492"/>
                  <a:pt x="327006" y="786492"/>
                </a:cubicBezTo>
                <a:cubicBezTo>
                  <a:pt x="428318" y="782742"/>
                  <a:pt x="529629" y="782742"/>
                  <a:pt x="612179" y="846483"/>
                </a:cubicBezTo>
                <a:cubicBezTo>
                  <a:pt x="675968" y="895225"/>
                  <a:pt x="739756" y="906473"/>
                  <a:pt x="811049" y="898974"/>
                </a:cubicBezTo>
                <a:cubicBezTo>
                  <a:pt x="844820" y="898974"/>
                  <a:pt x="889847" y="891476"/>
                  <a:pt x="904856" y="921471"/>
                </a:cubicBezTo>
                <a:cubicBezTo>
                  <a:pt x="942379" y="985211"/>
                  <a:pt x="983654" y="955216"/>
                  <a:pt x="1024929" y="940218"/>
                </a:cubicBezTo>
                <a:cubicBezTo>
                  <a:pt x="1062452" y="928970"/>
                  <a:pt x="1096222" y="917722"/>
                  <a:pt x="1133745" y="906473"/>
                </a:cubicBezTo>
                <a:cubicBezTo>
                  <a:pt x="1208790" y="880227"/>
                  <a:pt x="1272579" y="898974"/>
                  <a:pt x="1328863" y="951466"/>
                </a:cubicBezTo>
                <a:cubicBezTo>
                  <a:pt x="1355129" y="977712"/>
                  <a:pt x="1358881" y="1000209"/>
                  <a:pt x="1321358" y="1015207"/>
                </a:cubicBezTo>
                <a:cubicBezTo>
                  <a:pt x="1167515" y="1097694"/>
                  <a:pt x="1013672" y="1176432"/>
                  <a:pt x="859829" y="1255170"/>
                </a:cubicBezTo>
                <a:cubicBezTo>
                  <a:pt x="777279" y="1296414"/>
                  <a:pt x="687224" y="1300163"/>
                  <a:pt x="597170" y="1270168"/>
                </a:cubicBezTo>
                <a:cubicBezTo>
                  <a:pt x="514620" y="1240172"/>
                  <a:pt x="432070" y="1213926"/>
                  <a:pt x="349520" y="1187680"/>
                </a:cubicBezTo>
                <a:cubicBezTo>
                  <a:pt x="319502" y="1180182"/>
                  <a:pt x="285731" y="1150186"/>
                  <a:pt x="266970" y="1202678"/>
                </a:cubicBezTo>
                <a:cubicBezTo>
                  <a:pt x="266970" y="1206428"/>
                  <a:pt x="248209" y="1210177"/>
                  <a:pt x="236952" y="1210177"/>
                </a:cubicBezTo>
                <a:cubicBezTo>
                  <a:pt x="173163" y="1210177"/>
                  <a:pt x="109374" y="1210177"/>
                  <a:pt x="45586" y="1210177"/>
                </a:cubicBezTo>
                <a:cubicBezTo>
                  <a:pt x="11815" y="1210177"/>
                  <a:pt x="559" y="1198929"/>
                  <a:pt x="559" y="1165184"/>
                </a:cubicBezTo>
                <a:cubicBezTo>
                  <a:pt x="559" y="1101444"/>
                  <a:pt x="559" y="1037703"/>
                  <a:pt x="559" y="973963"/>
                </a:cubicBezTo>
                <a:lnTo>
                  <a:pt x="559" y="782742"/>
                </a:lnTo>
                <a:cubicBezTo>
                  <a:pt x="-3194" y="745248"/>
                  <a:pt x="11815" y="730250"/>
                  <a:pt x="49338" y="730250"/>
                </a:cubicBezTo>
                <a:close/>
                <a:moveTo>
                  <a:pt x="702164" y="509587"/>
                </a:moveTo>
                <a:cubicBezTo>
                  <a:pt x="731234" y="509587"/>
                  <a:pt x="732110" y="534139"/>
                  <a:pt x="731904" y="556029"/>
                </a:cubicBezTo>
                <a:cubicBezTo>
                  <a:pt x="755615" y="553800"/>
                  <a:pt x="777911" y="552408"/>
                  <a:pt x="779612" y="584363"/>
                </a:cubicBezTo>
                <a:cubicBezTo>
                  <a:pt x="778691" y="615872"/>
                  <a:pt x="754594" y="619432"/>
                  <a:pt x="731200" y="617444"/>
                </a:cubicBezTo>
                <a:cubicBezTo>
                  <a:pt x="733210" y="643349"/>
                  <a:pt x="738228" y="669925"/>
                  <a:pt x="702164" y="669925"/>
                </a:cubicBezTo>
                <a:cubicBezTo>
                  <a:pt x="668186" y="669925"/>
                  <a:pt x="674868" y="642236"/>
                  <a:pt x="676851" y="619047"/>
                </a:cubicBezTo>
                <a:cubicBezTo>
                  <a:pt x="650057" y="624530"/>
                  <a:pt x="621433" y="629190"/>
                  <a:pt x="619501" y="592888"/>
                </a:cubicBezTo>
                <a:cubicBezTo>
                  <a:pt x="617309" y="551719"/>
                  <a:pt x="649737" y="559478"/>
                  <a:pt x="676133" y="558227"/>
                </a:cubicBezTo>
                <a:cubicBezTo>
                  <a:pt x="675640" y="536384"/>
                  <a:pt x="673757" y="509587"/>
                  <a:pt x="702164" y="509587"/>
                </a:cubicBezTo>
                <a:close/>
                <a:moveTo>
                  <a:pt x="702165" y="452437"/>
                </a:moveTo>
                <a:cubicBezTo>
                  <a:pt x="627235" y="452437"/>
                  <a:pt x="563544" y="512504"/>
                  <a:pt x="563544" y="591343"/>
                </a:cubicBezTo>
                <a:cubicBezTo>
                  <a:pt x="563544" y="645650"/>
                  <a:pt x="596863" y="694065"/>
                  <a:pt x="645499" y="715789"/>
                </a:cubicBezTo>
                <a:lnTo>
                  <a:pt x="651838" y="719379"/>
                </a:lnTo>
                <a:lnTo>
                  <a:pt x="660172" y="721054"/>
                </a:lnTo>
                <a:cubicBezTo>
                  <a:pt x="675358" y="726647"/>
                  <a:pt x="691965" y="728633"/>
                  <a:pt x="709132" y="727719"/>
                </a:cubicBezTo>
                <a:cubicBezTo>
                  <a:pt x="784111" y="723727"/>
                  <a:pt x="840687" y="656574"/>
                  <a:pt x="836681" y="581328"/>
                </a:cubicBezTo>
                <a:cubicBezTo>
                  <a:pt x="834682" y="543767"/>
                  <a:pt x="818459" y="510375"/>
                  <a:pt x="792890" y="487223"/>
                </a:cubicBezTo>
                <a:lnTo>
                  <a:pt x="757976" y="464604"/>
                </a:lnTo>
                <a:lnTo>
                  <a:pt x="755042" y="462906"/>
                </a:lnTo>
                <a:cubicBezTo>
                  <a:pt x="738624" y="456128"/>
                  <a:pt x="720740" y="452437"/>
                  <a:pt x="702165" y="452437"/>
                </a:cubicBezTo>
                <a:close/>
                <a:moveTo>
                  <a:pt x="682904" y="391063"/>
                </a:moveTo>
                <a:cubicBezTo>
                  <a:pt x="714057" y="388327"/>
                  <a:pt x="744400" y="393700"/>
                  <a:pt x="771192" y="407128"/>
                </a:cubicBezTo>
                <a:cubicBezTo>
                  <a:pt x="783298" y="411151"/>
                  <a:pt x="794732" y="416848"/>
                  <a:pt x="803772" y="426399"/>
                </a:cubicBezTo>
                <a:cubicBezTo>
                  <a:pt x="814626" y="429558"/>
                  <a:pt x="823100" y="436268"/>
                  <a:pt x="830438" y="444216"/>
                </a:cubicBezTo>
                <a:cubicBezTo>
                  <a:pt x="873950" y="478782"/>
                  <a:pt x="901681" y="531372"/>
                  <a:pt x="901681" y="588393"/>
                </a:cubicBezTo>
                <a:cubicBezTo>
                  <a:pt x="901681" y="696972"/>
                  <a:pt x="811693" y="790575"/>
                  <a:pt x="702956" y="790575"/>
                </a:cubicBezTo>
                <a:cubicBezTo>
                  <a:pt x="664339" y="789246"/>
                  <a:pt x="628560" y="777054"/>
                  <a:pt x="600373" y="754310"/>
                </a:cubicBezTo>
                <a:cubicBezTo>
                  <a:pt x="544705" y="725389"/>
                  <a:pt x="506366" y="666828"/>
                  <a:pt x="502759" y="599091"/>
                </a:cubicBezTo>
                <a:cubicBezTo>
                  <a:pt x="493455" y="494752"/>
                  <a:pt x="578416" y="400371"/>
                  <a:pt x="682904" y="391063"/>
                </a:cubicBezTo>
                <a:close/>
                <a:moveTo>
                  <a:pt x="957538" y="115887"/>
                </a:moveTo>
                <a:cubicBezTo>
                  <a:pt x="989008" y="118486"/>
                  <a:pt x="991235" y="142818"/>
                  <a:pt x="987992" y="166112"/>
                </a:cubicBezTo>
                <a:cubicBezTo>
                  <a:pt x="1010621" y="164012"/>
                  <a:pt x="1031248" y="163945"/>
                  <a:pt x="1032882" y="194633"/>
                </a:cubicBezTo>
                <a:cubicBezTo>
                  <a:pt x="1031999" y="224841"/>
                  <a:pt x="1009815" y="229360"/>
                  <a:pt x="987372" y="227718"/>
                </a:cubicBezTo>
                <a:cubicBezTo>
                  <a:pt x="991004" y="252349"/>
                  <a:pt x="990621" y="276225"/>
                  <a:pt x="957538" y="276225"/>
                </a:cubicBezTo>
                <a:cubicBezTo>
                  <a:pt x="922463" y="276225"/>
                  <a:pt x="924085" y="253085"/>
                  <a:pt x="925896" y="229925"/>
                </a:cubicBezTo>
                <a:cubicBezTo>
                  <a:pt x="900430" y="235173"/>
                  <a:pt x="874603" y="237578"/>
                  <a:pt x="872771" y="203158"/>
                </a:cubicBezTo>
                <a:cubicBezTo>
                  <a:pt x="870651" y="163339"/>
                  <a:pt x="900917" y="169291"/>
                  <a:pt x="926799" y="168934"/>
                </a:cubicBezTo>
                <a:cubicBezTo>
                  <a:pt x="926081" y="142742"/>
                  <a:pt x="922452" y="115887"/>
                  <a:pt x="957538" y="115887"/>
                </a:cubicBezTo>
                <a:close/>
                <a:moveTo>
                  <a:pt x="947413" y="60775"/>
                </a:moveTo>
                <a:lnTo>
                  <a:pt x="906683" y="68969"/>
                </a:lnTo>
                <a:lnTo>
                  <a:pt x="901045" y="70487"/>
                </a:lnTo>
                <a:cubicBezTo>
                  <a:pt x="850230" y="92168"/>
                  <a:pt x="815327" y="142608"/>
                  <a:pt x="818137" y="201397"/>
                </a:cubicBezTo>
                <a:cubicBezTo>
                  <a:pt x="818137" y="276482"/>
                  <a:pt x="882187" y="336550"/>
                  <a:pt x="961308" y="336550"/>
                </a:cubicBezTo>
                <a:lnTo>
                  <a:pt x="991876" y="330086"/>
                </a:lnTo>
                <a:cubicBezTo>
                  <a:pt x="1052024" y="315050"/>
                  <a:pt x="1093397" y="256318"/>
                  <a:pt x="1089951" y="191598"/>
                </a:cubicBezTo>
                <a:cubicBezTo>
                  <a:pt x="1086811" y="132607"/>
                  <a:pt x="1048588" y="83896"/>
                  <a:pt x="996688" y="66453"/>
                </a:cubicBezTo>
                <a:lnTo>
                  <a:pt x="993208" y="65767"/>
                </a:lnTo>
                <a:close/>
                <a:moveTo>
                  <a:pt x="957526" y="0"/>
                </a:moveTo>
                <a:cubicBezTo>
                  <a:pt x="1062212" y="0"/>
                  <a:pt x="1151942" y="89858"/>
                  <a:pt x="1151942" y="198437"/>
                </a:cubicBezTo>
                <a:cubicBezTo>
                  <a:pt x="1155567" y="300070"/>
                  <a:pt x="1071345" y="387627"/>
                  <a:pt x="967370" y="392121"/>
                </a:cubicBezTo>
                <a:cubicBezTo>
                  <a:pt x="965218" y="392877"/>
                  <a:pt x="963006" y="393033"/>
                  <a:pt x="960784" y="393151"/>
                </a:cubicBezTo>
                <a:lnTo>
                  <a:pt x="957903" y="393093"/>
                </a:lnTo>
                <a:cubicBezTo>
                  <a:pt x="957777" y="393131"/>
                  <a:pt x="957652" y="393131"/>
                  <a:pt x="957526" y="393131"/>
                </a:cubicBezTo>
                <a:lnTo>
                  <a:pt x="956659" y="393067"/>
                </a:lnTo>
                <a:cubicBezTo>
                  <a:pt x="853837" y="400233"/>
                  <a:pt x="761718" y="316214"/>
                  <a:pt x="756029" y="209361"/>
                </a:cubicBezTo>
                <a:cubicBezTo>
                  <a:pt x="747436" y="113000"/>
                  <a:pt x="819245" y="25132"/>
                  <a:pt x="912778" y="5833"/>
                </a:cubicBezTo>
                <a:cubicBezTo>
                  <a:pt x="916787" y="4391"/>
                  <a:pt x="920946" y="3525"/>
                  <a:pt x="925254" y="3434"/>
                </a:cubicBezTo>
                <a:cubicBezTo>
                  <a:pt x="928789" y="2100"/>
                  <a:pt x="932469" y="1663"/>
                  <a:pt x="936174" y="1333"/>
                </a:cubicBezTo>
                <a:lnTo>
                  <a:pt x="943496" y="1493"/>
                </a:lnTo>
                <a:cubicBezTo>
                  <a:pt x="948091" y="178"/>
                  <a:pt x="952795" y="0"/>
                  <a:pt x="957526" y="0"/>
                </a:cubicBezTo>
                <a:close/>
              </a:path>
            </a:pathLst>
          </a:custGeom>
          <a:solidFill>
            <a:srgbClr val="FF8F1C"/>
          </a:solidFill>
          <a:ln w="9525" cap="flat" cmpd="sng" algn="ctr">
            <a:noFill/>
            <a:prstDash val="solid"/>
          </a:ln>
          <a:effectLst/>
          <a:extLst/>
        </p:spPr>
        <p:txBody>
          <a:bodyPr lIns="93032" tIns="46516" rIns="93032" bIns="46516" rtlCol="0" anchor="ctr"/>
          <a:lstStyle/>
          <a:p>
            <a:pPr algn="ctr" defTabSz="580880" fontAlgn="base">
              <a:spcBef>
                <a:spcPct val="0"/>
              </a:spcBef>
              <a:spcAft>
                <a:spcPct val="0"/>
              </a:spcAft>
              <a:defRPr/>
            </a:pPr>
            <a:endParaRPr lang="en-US" sz="800" b="1" kern="0" dirty="0">
              <a:solidFill>
                <a:srgbClr val="44546A"/>
              </a:solidFill>
              <a:latin typeface="Calibri" pitchFamily="34" charset="0"/>
              <a:cs typeface="Calibri" panose="020F0502020204030204" pitchFamily="34" charset="0"/>
            </a:endParaRPr>
          </a:p>
        </p:txBody>
      </p:sp>
      <p:sp>
        <p:nvSpPr>
          <p:cNvPr id="21" name="TextBox 20"/>
          <p:cNvSpPr txBox="1"/>
          <p:nvPr/>
        </p:nvSpPr>
        <p:spPr>
          <a:xfrm>
            <a:off x="277916" y="1666004"/>
            <a:ext cx="1383674" cy="276999"/>
          </a:xfrm>
          <a:prstGeom prst="rect">
            <a:avLst/>
          </a:prstGeom>
          <a:noFill/>
        </p:spPr>
        <p:txBody>
          <a:bodyPr wrap="square" rtlCol="0">
            <a:spAutoFit/>
          </a:bodyPr>
          <a:lstStyle/>
          <a:p>
            <a:pPr algn="ctr" defTabSz="875169" fontAlgn="base">
              <a:spcBef>
                <a:spcPct val="0"/>
              </a:spcBef>
              <a:spcAft>
                <a:spcPct val="0"/>
              </a:spcAft>
              <a:defRPr/>
            </a:pPr>
            <a:r>
              <a:rPr lang="en-US" sz="1200" b="1" kern="0" dirty="0">
                <a:solidFill>
                  <a:srgbClr val="141414"/>
                </a:solidFill>
                <a:latin typeface="Calibri" pitchFamily="34" charset="0"/>
                <a:cs typeface="Calibri" panose="020F0502020204030204" pitchFamily="34" charset="0"/>
              </a:rPr>
              <a:t>Transition</a:t>
            </a:r>
          </a:p>
        </p:txBody>
      </p:sp>
      <p:grpSp>
        <p:nvGrpSpPr>
          <p:cNvPr id="22" name="Group 21"/>
          <p:cNvGrpSpPr/>
          <p:nvPr/>
        </p:nvGrpSpPr>
        <p:grpSpPr>
          <a:xfrm>
            <a:off x="776853" y="1265832"/>
            <a:ext cx="368871" cy="349222"/>
            <a:chOff x="5925765" y="5542345"/>
            <a:chExt cx="412685" cy="353901"/>
          </a:xfrm>
          <a:solidFill>
            <a:srgbClr val="0033A0"/>
          </a:solidFill>
        </p:grpSpPr>
        <p:sp>
          <p:nvSpPr>
            <p:cNvPr id="23" name="Oval 12"/>
            <p:cNvSpPr>
              <a:spLocks noChangeArrowheads="1"/>
            </p:cNvSpPr>
            <p:nvPr/>
          </p:nvSpPr>
          <p:spPr bwMode="auto">
            <a:xfrm>
              <a:off x="6086520" y="5542345"/>
              <a:ext cx="94774" cy="947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532" tIns="43766" rIns="87532" bIns="43766" numCol="1" anchor="t" anchorCtr="0" compatLnSpc="1">
              <a:prstTxWarp prst="textNoShape">
                <a:avLst/>
              </a:prstTxWarp>
            </a:bodyPr>
            <a:lstStyle/>
            <a:p>
              <a:pPr defTabSz="875169" fontAlgn="base">
                <a:spcBef>
                  <a:spcPct val="0"/>
                </a:spcBef>
                <a:spcAft>
                  <a:spcPct val="0"/>
                </a:spcAft>
                <a:defRPr/>
              </a:pPr>
              <a:endParaRPr lang="en-US" sz="800" kern="0" dirty="0">
                <a:solidFill>
                  <a:srgbClr val="44546A"/>
                </a:solidFill>
                <a:latin typeface="Calibri" pitchFamily="34" charset="0"/>
                <a:cs typeface="Calibri" panose="020F0502020204030204" pitchFamily="34" charset="0"/>
              </a:endParaRPr>
            </a:p>
          </p:txBody>
        </p:sp>
        <p:sp>
          <p:nvSpPr>
            <p:cNvPr id="24" name="Freeform 13"/>
            <p:cNvSpPr>
              <a:spLocks noEditPoints="1"/>
            </p:cNvSpPr>
            <p:nvPr/>
          </p:nvSpPr>
          <p:spPr bwMode="auto">
            <a:xfrm>
              <a:off x="5936562" y="5655113"/>
              <a:ext cx="395889" cy="241133"/>
            </a:xfrm>
            <a:custGeom>
              <a:avLst/>
              <a:gdLst>
                <a:gd name="T0" fmla="*/ 727 w 1454"/>
                <a:gd name="T1" fmla="*/ 821 h 888"/>
                <a:gd name="T2" fmla="*/ 408 w 1454"/>
                <a:gd name="T3" fmla="*/ 735 h 888"/>
                <a:gd name="T4" fmla="*/ 336 w 1454"/>
                <a:gd name="T5" fmla="*/ 673 h 888"/>
                <a:gd name="T6" fmla="*/ 376 w 1454"/>
                <a:gd name="T7" fmla="*/ 664 h 888"/>
                <a:gd name="T8" fmla="*/ 479 w 1454"/>
                <a:gd name="T9" fmla="*/ 507 h 888"/>
                <a:gd name="T10" fmla="*/ 442 w 1454"/>
                <a:gd name="T11" fmla="*/ 331 h 888"/>
                <a:gd name="T12" fmla="*/ 510 w 1454"/>
                <a:gd name="T13" fmla="*/ 301 h 888"/>
                <a:gd name="T14" fmla="*/ 510 w 1454"/>
                <a:gd name="T15" fmla="*/ 333 h 888"/>
                <a:gd name="T16" fmla="*/ 643 w 1454"/>
                <a:gd name="T17" fmla="*/ 466 h 888"/>
                <a:gd name="T18" fmla="*/ 810 w 1454"/>
                <a:gd name="T19" fmla="*/ 466 h 888"/>
                <a:gd name="T20" fmla="*/ 943 w 1454"/>
                <a:gd name="T21" fmla="*/ 333 h 888"/>
                <a:gd name="T22" fmla="*/ 943 w 1454"/>
                <a:gd name="T23" fmla="*/ 299 h 888"/>
                <a:gd name="T24" fmla="*/ 1011 w 1454"/>
                <a:gd name="T25" fmla="*/ 329 h 888"/>
                <a:gd name="T26" fmla="*/ 974 w 1454"/>
                <a:gd name="T27" fmla="*/ 507 h 888"/>
                <a:gd name="T28" fmla="*/ 1077 w 1454"/>
                <a:gd name="T29" fmla="*/ 665 h 888"/>
                <a:gd name="T30" fmla="*/ 1118 w 1454"/>
                <a:gd name="T31" fmla="*/ 673 h 888"/>
                <a:gd name="T32" fmla="*/ 727 w 1454"/>
                <a:gd name="T33" fmla="*/ 821 h 888"/>
                <a:gd name="T34" fmla="*/ 1336 w 1454"/>
                <a:gd name="T35" fmla="*/ 242 h 888"/>
                <a:gd name="T36" fmla="*/ 1173 w 1454"/>
                <a:gd name="T37" fmla="*/ 208 h 888"/>
                <a:gd name="T38" fmla="*/ 1034 w 1454"/>
                <a:gd name="T39" fmla="*/ 267 h 888"/>
                <a:gd name="T40" fmla="*/ 943 w 1454"/>
                <a:gd name="T41" fmla="*/ 230 h 888"/>
                <a:gd name="T42" fmla="*/ 943 w 1454"/>
                <a:gd name="T43" fmla="*/ 133 h 888"/>
                <a:gd name="T44" fmla="*/ 810 w 1454"/>
                <a:gd name="T45" fmla="*/ 0 h 888"/>
                <a:gd name="T46" fmla="*/ 643 w 1454"/>
                <a:gd name="T47" fmla="*/ 0 h 888"/>
                <a:gd name="T48" fmla="*/ 510 w 1454"/>
                <a:gd name="T49" fmla="*/ 133 h 888"/>
                <a:gd name="T50" fmla="*/ 510 w 1454"/>
                <a:gd name="T51" fmla="*/ 231 h 888"/>
                <a:gd name="T52" fmla="*/ 420 w 1454"/>
                <a:gd name="T53" fmla="*/ 268 h 888"/>
                <a:gd name="T54" fmla="*/ 281 w 1454"/>
                <a:gd name="T55" fmla="*/ 208 h 888"/>
                <a:gd name="T56" fmla="*/ 118 w 1454"/>
                <a:gd name="T57" fmla="*/ 242 h 888"/>
                <a:gd name="T58" fmla="*/ 14 w 1454"/>
                <a:gd name="T59" fmla="*/ 400 h 888"/>
                <a:gd name="T60" fmla="*/ 56 w 1454"/>
                <a:gd name="T61" fmla="*/ 596 h 888"/>
                <a:gd name="T62" fmla="*/ 213 w 1454"/>
                <a:gd name="T63" fmla="*/ 699 h 888"/>
                <a:gd name="T64" fmla="*/ 265 w 1454"/>
                <a:gd name="T65" fmla="*/ 688 h 888"/>
                <a:gd name="T66" fmla="*/ 372 w 1454"/>
                <a:gd name="T67" fmla="*/ 791 h 888"/>
                <a:gd name="T68" fmla="*/ 727 w 1454"/>
                <a:gd name="T69" fmla="*/ 888 h 888"/>
                <a:gd name="T70" fmla="*/ 1188 w 1454"/>
                <a:gd name="T71" fmla="*/ 688 h 888"/>
                <a:gd name="T72" fmla="*/ 1240 w 1454"/>
                <a:gd name="T73" fmla="*/ 699 h 888"/>
                <a:gd name="T74" fmla="*/ 1398 w 1454"/>
                <a:gd name="T75" fmla="*/ 596 h 888"/>
                <a:gd name="T76" fmla="*/ 1439 w 1454"/>
                <a:gd name="T77" fmla="*/ 400 h 888"/>
                <a:gd name="T78" fmla="*/ 1336 w 1454"/>
                <a:gd name="T79" fmla="*/ 242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4" h="888">
                  <a:moveTo>
                    <a:pt x="727" y="821"/>
                  </a:moveTo>
                  <a:cubicBezTo>
                    <a:pt x="606" y="821"/>
                    <a:pt x="493" y="791"/>
                    <a:pt x="408" y="735"/>
                  </a:cubicBezTo>
                  <a:cubicBezTo>
                    <a:pt x="380" y="716"/>
                    <a:pt x="355" y="695"/>
                    <a:pt x="336" y="673"/>
                  </a:cubicBezTo>
                  <a:lnTo>
                    <a:pt x="376" y="664"/>
                  </a:lnTo>
                  <a:cubicBezTo>
                    <a:pt x="448" y="650"/>
                    <a:pt x="494" y="579"/>
                    <a:pt x="479" y="507"/>
                  </a:cubicBezTo>
                  <a:lnTo>
                    <a:pt x="442" y="331"/>
                  </a:lnTo>
                  <a:cubicBezTo>
                    <a:pt x="464" y="320"/>
                    <a:pt x="486" y="310"/>
                    <a:pt x="510" y="301"/>
                  </a:cubicBezTo>
                  <a:lnTo>
                    <a:pt x="510" y="333"/>
                  </a:lnTo>
                  <a:cubicBezTo>
                    <a:pt x="510" y="406"/>
                    <a:pt x="570" y="466"/>
                    <a:pt x="643" y="466"/>
                  </a:cubicBezTo>
                  <a:lnTo>
                    <a:pt x="810" y="466"/>
                  </a:lnTo>
                  <a:cubicBezTo>
                    <a:pt x="883" y="466"/>
                    <a:pt x="943" y="406"/>
                    <a:pt x="943" y="333"/>
                  </a:cubicBezTo>
                  <a:lnTo>
                    <a:pt x="943" y="299"/>
                  </a:lnTo>
                  <a:cubicBezTo>
                    <a:pt x="967" y="308"/>
                    <a:pt x="990" y="318"/>
                    <a:pt x="1011" y="329"/>
                  </a:cubicBezTo>
                  <a:lnTo>
                    <a:pt x="974" y="507"/>
                  </a:lnTo>
                  <a:cubicBezTo>
                    <a:pt x="959" y="579"/>
                    <a:pt x="1006" y="650"/>
                    <a:pt x="1077" y="665"/>
                  </a:cubicBezTo>
                  <a:lnTo>
                    <a:pt x="1118" y="673"/>
                  </a:lnTo>
                  <a:cubicBezTo>
                    <a:pt x="1043" y="761"/>
                    <a:pt x="896" y="821"/>
                    <a:pt x="727" y="821"/>
                  </a:cubicBezTo>
                  <a:close/>
                  <a:moveTo>
                    <a:pt x="1336" y="242"/>
                  </a:moveTo>
                  <a:lnTo>
                    <a:pt x="1173" y="208"/>
                  </a:lnTo>
                  <a:cubicBezTo>
                    <a:pt x="1118" y="197"/>
                    <a:pt x="1063" y="222"/>
                    <a:pt x="1034" y="267"/>
                  </a:cubicBezTo>
                  <a:cubicBezTo>
                    <a:pt x="1005" y="253"/>
                    <a:pt x="975" y="240"/>
                    <a:pt x="943" y="230"/>
                  </a:cubicBezTo>
                  <a:lnTo>
                    <a:pt x="943" y="133"/>
                  </a:lnTo>
                  <a:cubicBezTo>
                    <a:pt x="943" y="60"/>
                    <a:pt x="883" y="0"/>
                    <a:pt x="810" y="0"/>
                  </a:cubicBezTo>
                  <a:lnTo>
                    <a:pt x="643" y="0"/>
                  </a:lnTo>
                  <a:cubicBezTo>
                    <a:pt x="570" y="0"/>
                    <a:pt x="510" y="60"/>
                    <a:pt x="510" y="133"/>
                  </a:cubicBezTo>
                  <a:lnTo>
                    <a:pt x="510" y="231"/>
                  </a:lnTo>
                  <a:cubicBezTo>
                    <a:pt x="478" y="241"/>
                    <a:pt x="448" y="253"/>
                    <a:pt x="420" y="268"/>
                  </a:cubicBezTo>
                  <a:cubicBezTo>
                    <a:pt x="391" y="222"/>
                    <a:pt x="336" y="197"/>
                    <a:pt x="281" y="208"/>
                  </a:cubicBezTo>
                  <a:lnTo>
                    <a:pt x="118" y="242"/>
                  </a:lnTo>
                  <a:cubicBezTo>
                    <a:pt x="46" y="257"/>
                    <a:pt x="0" y="328"/>
                    <a:pt x="14" y="400"/>
                  </a:cubicBezTo>
                  <a:lnTo>
                    <a:pt x="56" y="596"/>
                  </a:lnTo>
                  <a:cubicBezTo>
                    <a:pt x="70" y="667"/>
                    <a:pt x="142" y="714"/>
                    <a:pt x="213" y="699"/>
                  </a:cubicBezTo>
                  <a:lnTo>
                    <a:pt x="265" y="688"/>
                  </a:lnTo>
                  <a:cubicBezTo>
                    <a:pt x="291" y="726"/>
                    <a:pt x="326" y="761"/>
                    <a:pt x="372" y="791"/>
                  </a:cubicBezTo>
                  <a:cubicBezTo>
                    <a:pt x="467" y="854"/>
                    <a:pt x="593" y="888"/>
                    <a:pt x="727" y="888"/>
                  </a:cubicBezTo>
                  <a:cubicBezTo>
                    <a:pt x="931" y="888"/>
                    <a:pt x="1107" y="806"/>
                    <a:pt x="1188" y="688"/>
                  </a:cubicBezTo>
                  <a:lnTo>
                    <a:pt x="1240" y="699"/>
                  </a:lnTo>
                  <a:cubicBezTo>
                    <a:pt x="1312" y="714"/>
                    <a:pt x="1383" y="667"/>
                    <a:pt x="1398" y="596"/>
                  </a:cubicBezTo>
                  <a:lnTo>
                    <a:pt x="1439" y="400"/>
                  </a:lnTo>
                  <a:cubicBezTo>
                    <a:pt x="1454" y="328"/>
                    <a:pt x="1407" y="257"/>
                    <a:pt x="1336"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532" tIns="43766" rIns="87532" bIns="43766" numCol="1" anchor="t" anchorCtr="0" compatLnSpc="1">
              <a:prstTxWarp prst="textNoShape">
                <a:avLst/>
              </a:prstTxWarp>
            </a:bodyPr>
            <a:lstStyle/>
            <a:p>
              <a:pPr defTabSz="875169" fontAlgn="base">
                <a:spcBef>
                  <a:spcPct val="0"/>
                </a:spcBef>
                <a:spcAft>
                  <a:spcPct val="0"/>
                </a:spcAft>
                <a:defRPr/>
              </a:pPr>
              <a:endParaRPr lang="en-US" sz="800" kern="0" dirty="0">
                <a:solidFill>
                  <a:srgbClr val="44546A"/>
                </a:solidFill>
                <a:latin typeface="Calibri" pitchFamily="34" charset="0"/>
                <a:cs typeface="Calibri" panose="020F0502020204030204" pitchFamily="34" charset="0"/>
              </a:endParaRPr>
            </a:p>
          </p:txBody>
        </p:sp>
        <p:sp>
          <p:nvSpPr>
            <p:cNvPr id="25" name="Oval 14"/>
            <p:cNvSpPr>
              <a:spLocks noChangeArrowheads="1"/>
            </p:cNvSpPr>
            <p:nvPr/>
          </p:nvSpPr>
          <p:spPr bwMode="auto">
            <a:xfrm>
              <a:off x="6243676" y="5604728"/>
              <a:ext cx="94774" cy="947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532" tIns="43766" rIns="87532" bIns="43766" numCol="1" anchor="t" anchorCtr="0" compatLnSpc="1">
              <a:prstTxWarp prst="textNoShape">
                <a:avLst/>
              </a:prstTxWarp>
            </a:bodyPr>
            <a:lstStyle/>
            <a:p>
              <a:pPr defTabSz="875169" fontAlgn="base">
                <a:spcBef>
                  <a:spcPct val="0"/>
                </a:spcBef>
                <a:spcAft>
                  <a:spcPct val="0"/>
                </a:spcAft>
                <a:defRPr/>
              </a:pPr>
              <a:endParaRPr lang="en-US" sz="800" kern="0" dirty="0">
                <a:solidFill>
                  <a:srgbClr val="44546A"/>
                </a:solidFill>
                <a:latin typeface="Calibri" pitchFamily="34" charset="0"/>
                <a:cs typeface="Calibri" panose="020F0502020204030204" pitchFamily="34" charset="0"/>
              </a:endParaRPr>
            </a:p>
          </p:txBody>
        </p:sp>
        <p:sp>
          <p:nvSpPr>
            <p:cNvPr id="26" name="Freeform 15"/>
            <p:cNvSpPr>
              <a:spLocks/>
            </p:cNvSpPr>
            <p:nvPr/>
          </p:nvSpPr>
          <p:spPr bwMode="auto">
            <a:xfrm>
              <a:off x="5925765" y="5599929"/>
              <a:ext cx="104371" cy="104371"/>
            </a:xfrm>
            <a:custGeom>
              <a:avLst/>
              <a:gdLst>
                <a:gd name="T0" fmla="*/ 227 w 382"/>
                <a:gd name="T1" fmla="*/ 362 h 382"/>
                <a:gd name="T2" fmla="*/ 362 w 382"/>
                <a:gd name="T3" fmla="*/ 156 h 382"/>
                <a:gd name="T4" fmla="*/ 155 w 382"/>
                <a:gd name="T5" fmla="*/ 20 h 382"/>
                <a:gd name="T6" fmla="*/ 20 w 382"/>
                <a:gd name="T7" fmla="*/ 227 h 382"/>
                <a:gd name="T8" fmla="*/ 227 w 382"/>
                <a:gd name="T9" fmla="*/ 362 h 382"/>
              </a:gdLst>
              <a:ahLst/>
              <a:cxnLst>
                <a:cxn ang="0">
                  <a:pos x="T0" y="T1"/>
                </a:cxn>
                <a:cxn ang="0">
                  <a:pos x="T2" y="T3"/>
                </a:cxn>
                <a:cxn ang="0">
                  <a:pos x="T4" y="T5"/>
                </a:cxn>
                <a:cxn ang="0">
                  <a:pos x="T6" y="T7"/>
                </a:cxn>
                <a:cxn ang="0">
                  <a:pos x="T8" y="T9"/>
                </a:cxn>
              </a:cxnLst>
              <a:rect l="0" t="0" r="r" b="b"/>
              <a:pathLst>
                <a:path w="382" h="382">
                  <a:moveTo>
                    <a:pt x="227" y="362"/>
                  </a:moveTo>
                  <a:cubicBezTo>
                    <a:pt x="321" y="342"/>
                    <a:pt x="382" y="250"/>
                    <a:pt x="362" y="156"/>
                  </a:cubicBezTo>
                  <a:cubicBezTo>
                    <a:pt x="342" y="61"/>
                    <a:pt x="250" y="0"/>
                    <a:pt x="155" y="20"/>
                  </a:cubicBezTo>
                  <a:cubicBezTo>
                    <a:pt x="61" y="40"/>
                    <a:pt x="0" y="132"/>
                    <a:pt x="20" y="227"/>
                  </a:cubicBezTo>
                  <a:cubicBezTo>
                    <a:pt x="40" y="321"/>
                    <a:pt x="132" y="382"/>
                    <a:pt x="227" y="3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532" tIns="43766" rIns="87532" bIns="43766" numCol="1" anchor="t" anchorCtr="0" compatLnSpc="1">
              <a:prstTxWarp prst="textNoShape">
                <a:avLst/>
              </a:prstTxWarp>
            </a:bodyPr>
            <a:lstStyle/>
            <a:p>
              <a:pPr defTabSz="875169" fontAlgn="base">
                <a:spcBef>
                  <a:spcPct val="0"/>
                </a:spcBef>
                <a:spcAft>
                  <a:spcPct val="0"/>
                </a:spcAft>
                <a:defRPr/>
              </a:pPr>
              <a:endParaRPr lang="en-US" sz="800" kern="0" dirty="0">
                <a:solidFill>
                  <a:srgbClr val="44546A"/>
                </a:solidFill>
                <a:latin typeface="Calibri" pitchFamily="34" charset="0"/>
                <a:cs typeface="Calibri" panose="020F0502020204030204" pitchFamily="34" charset="0"/>
              </a:endParaRPr>
            </a:p>
          </p:txBody>
        </p:sp>
      </p:grpSp>
      <p:sp>
        <p:nvSpPr>
          <p:cNvPr id="27" name="Round Same Side Corner Rectangle 26"/>
          <p:cNvSpPr/>
          <p:nvPr/>
        </p:nvSpPr>
        <p:spPr>
          <a:xfrm>
            <a:off x="1699372" y="871238"/>
            <a:ext cx="4894131" cy="285344"/>
          </a:xfrm>
          <a:prstGeom prst="round2SameRect">
            <a:avLst/>
          </a:prstGeom>
          <a:solidFill>
            <a:srgbClr val="FF8F1C"/>
          </a:solidFill>
          <a:ln w="19050" cap="flat" cmpd="sng" algn="ctr">
            <a:solidFill>
              <a:srgbClr val="FF8F1C"/>
            </a:solidFill>
            <a:prstDash val="solid"/>
          </a:ln>
          <a:effectLst/>
        </p:spPr>
        <p:txBody>
          <a:bodyPr rtlCol="0" anchor="ctr"/>
          <a:lstStyle/>
          <a:p>
            <a:pPr algn="ctr" defTabSz="342884">
              <a:defRPr/>
            </a:pPr>
            <a:r>
              <a:rPr lang="en-US" sz="1500" b="1" kern="0" dirty="0">
                <a:solidFill>
                  <a:srgbClr val="FFFFFF"/>
                </a:solidFill>
                <a:latin typeface="Calibri"/>
                <a:cs typeface="Calibri" panose="020F0502020204030204" pitchFamily="34" charset="0"/>
              </a:rPr>
              <a:t>Run Better</a:t>
            </a:r>
            <a:endParaRPr lang="en-US" sz="2400" kern="0" dirty="0">
              <a:solidFill>
                <a:srgbClr val="FFFFFF"/>
              </a:solidFill>
              <a:latin typeface="Calibri" panose="020F0502020204030204" pitchFamily="34" charset="0"/>
            </a:endParaRPr>
          </a:p>
        </p:txBody>
      </p:sp>
      <p:sp>
        <p:nvSpPr>
          <p:cNvPr id="28" name="Round Same Side Corner Rectangle 27"/>
          <p:cNvSpPr/>
          <p:nvPr/>
        </p:nvSpPr>
        <p:spPr>
          <a:xfrm>
            <a:off x="197325" y="866239"/>
            <a:ext cx="1423159" cy="295342"/>
          </a:xfrm>
          <a:prstGeom prst="round2SameRect">
            <a:avLst/>
          </a:prstGeom>
          <a:solidFill>
            <a:srgbClr val="0033A0"/>
          </a:solidFill>
          <a:ln w="12700" cap="flat" cmpd="sng" algn="ctr">
            <a:solidFill>
              <a:srgbClr val="0033A0"/>
            </a:solidFill>
            <a:prstDash val="solid"/>
          </a:ln>
          <a:effectLst/>
        </p:spPr>
        <p:txBody>
          <a:bodyPr rtlCol="0" anchor="ctr"/>
          <a:lstStyle/>
          <a:p>
            <a:pPr algn="r" defTabSz="875169" fontAlgn="base">
              <a:spcBef>
                <a:spcPct val="0"/>
              </a:spcBef>
              <a:spcAft>
                <a:spcPct val="0"/>
              </a:spcAft>
              <a:defRPr/>
            </a:pPr>
            <a:r>
              <a:rPr lang="en-US" sz="1400" b="1" kern="0" dirty="0">
                <a:solidFill>
                  <a:srgbClr val="FFFFFF"/>
                </a:solidFill>
                <a:latin typeface="Calibri" pitchFamily="34" charset="0"/>
                <a:cs typeface="Calibri" panose="020F0502020204030204" pitchFamily="34" charset="0"/>
              </a:rPr>
              <a:t>Land Safe</a:t>
            </a:r>
          </a:p>
        </p:txBody>
      </p:sp>
      <p:pic>
        <p:nvPicPr>
          <p:cNvPr id="39" name="Picture 38" descr="http://i1.cpcache.com/product_zoom/1264121174/skydiving_icon_business_cards.jpg?height=250&amp;width=250&amp;padToSquare=tr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394" y="922333"/>
            <a:ext cx="232895" cy="1831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0" name="Round Same Side Corner Rectangle 39"/>
          <p:cNvSpPr/>
          <p:nvPr/>
        </p:nvSpPr>
        <p:spPr>
          <a:xfrm>
            <a:off x="6684092" y="871238"/>
            <a:ext cx="2179353" cy="285344"/>
          </a:xfrm>
          <a:prstGeom prst="round2SameRect">
            <a:avLst/>
          </a:prstGeom>
          <a:solidFill>
            <a:srgbClr val="00B140"/>
          </a:solidFill>
          <a:ln w="12700" cap="flat" cmpd="sng" algn="ctr">
            <a:solidFill>
              <a:srgbClr val="00B140">
                <a:shade val="50000"/>
              </a:srgbClr>
            </a:solidFill>
            <a:prstDash val="solid"/>
            <a:miter lim="800000"/>
          </a:ln>
          <a:effectLst/>
        </p:spPr>
        <p:txBody>
          <a:bodyPr rtlCol="0" anchor="ctr"/>
          <a:lstStyle/>
          <a:p>
            <a:pPr algn="r" defTabSz="342884">
              <a:defRPr/>
            </a:pPr>
            <a:r>
              <a:rPr lang="en-US" sz="1200" b="1" kern="0" dirty="0">
                <a:solidFill>
                  <a:srgbClr val="FFFFFF"/>
                </a:solidFill>
                <a:latin typeface="Calibri"/>
                <a:cs typeface="Calibri" panose="020F0502020204030204" pitchFamily="34" charset="0"/>
              </a:rPr>
              <a:t>Run Different</a:t>
            </a:r>
            <a:endParaRPr lang="en-US" sz="1200" kern="0" dirty="0">
              <a:solidFill>
                <a:srgbClr val="FFFFFF"/>
              </a:solidFill>
              <a:latin typeface="Calibri" panose="020F0502020204030204" pitchFamily="34" charset="0"/>
            </a:endParaRPr>
          </a:p>
        </p:txBody>
      </p:sp>
      <p:pic>
        <p:nvPicPr>
          <p:cNvPr id="41" name="Picture 2" descr="http://www.kewauneeprcommittee.com/High_hurdles.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760786" y="910577"/>
            <a:ext cx="189704" cy="1881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2" name="Picture 4" descr="http://sr.photos3.fotosearch.com/bthumb/CSP/CSP345/k3453379.jpg"/>
          <p:cNvPicPr>
            <a:picLocks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789961" y="910577"/>
            <a:ext cx="297408" cy="2066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73" name="Rectangle 72"/>
          <p:cNvSpPr/>
          <p:nvPr/>
        </p:nvSpPr>
        <p:spPr>
          <a:xfrm>
            <a:off x="217241" y="2549456"/>
            <a:ext cx="1419347" cy="446978"/>
          </a:xfrm>
          <a:prstGeom prst="rect">
            <a:avLst/>
          </a:prstGeom>
          <a:solidFill>
            <a:srgbClr val="FFFFFF">
              <a:lumMod val="8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en-US" sz="1000" kern="0" dirty="0">
                <a:solidFill>
                  <a:schemeClr val="tx2"/>
                </a:solidFill>
                <a:latin typeface="Calibri" pitchFamily="34" charset="0"/>
                <a:cs typeface="Calibri" panose="020F0502020204030204" pitchFamily="34" charset="0"/>
              </a:rPr>
              <a:t>Leverage Proven Transition Framework</a:t>
            </a:r>
            <a:endParaRPr lang="en-US" sz="1000" kern="0" baseline="30000" dirty="0">
              <a:solidFill>
                <a:schemeClr val="tx2"/>
              </a:solidFill>
              <a:latin typeface="Calibri" pitchFamily="34" charset="0"/>
              <a:cs typeface="Calibri" panose="020F0502020204030204" pitchFamily="34" charset="0"/>
            </a:endParaRPr>
          </a:p>
        </p:txBody>
      </p:sp>
      <p:sp>
        <p:nvSpPr>
          <p:cNvPr id="74" name="Rectangle 73"/>
          <p:cNvSpPr/>
          <p:nvPr/>
        </p:nvSpPr>
        <p:spPr>
          <a:xfrm>
            <a:off x="217241" y="2026426"/>
            <a:ext cx="1419582" cy="456805"/>
          </a:xfrm>
          <a:prstGeom prst="rect">
            <a:avLst/>
          </a:prstGeom>
          <a:solidFill>
            <a:srgbClr val="FFFFFF">
              <a:lumMod val="8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en-US" sz="1000" kern="0" dirty="0">
                <a:solidFill>
                  <a:schemeClr val="tx2"/>
                </a:solidFill>
                <a:latin typeface="Calibri" pitchFamily="34" charset="0"/>
                <a:cs typeface="Calibri" panose="020F0502020204030204" pitchFamily="34" charset="0"/>
              </a:rPr>
              <a:t>Risk Mitigated Transition Approach</a:t>
            </a:r>
          </a:p>
        </p:txBody>
      </p:sp>
      <p:sp>
        <p:nvSpPr>
          <p:cNvPr id="80" name="Rectangle 79"/>
          <p:cNvSpPr/>
          <p:nvPr/>
        </p:nvSpPr>
        <p:spPr>
          <a:xfrm>
            <a:off x="217241" y="3615721"/>
            <a:ext cx="1419582" cy="459554"/>
          </a:xfrm>
          <a:prstGeom prst="rect">
            <a:avLst/>
          </a:prstGeom>
          <a:solidFill>
            <a:srgbClr val="FFFFFF">
              <a:lumMod val="8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en-US" sz="1000" kern="0" dirty="0">
                <a:solidFill>
                  <a:schemeClr val="tx2"/>
                </a:solidFill>
                <a:latin typeface="Calibri" pitchFamily="34" charset="0"/>
                <a:cs typeface="Calibri" panose="020F0502020204030204" pitchFamily="34" charset="0"/>
              </a:rPr>
              <a:t>Finalize Operating Model</a:t>
            </a:r>
          </a:p>
        </p:txBody>
      </p:sp>
      <p:sp>
        <p:nvSpPr>
          <p:cNvPr id="86" name="Rectangle 85"/>
          <p:cNvSpPr/>
          <p:nvPr/>
        </p:nvSpPr>
        <p:spPr>
          <a:xfrm>
            <a:off x="217241" y="3056418"/>
            <a:ext cx="1419582" cy="491610"/>
          </a:xfrm>
          <a:prstGeom prst="rect">
            <a:avLst/>
          </a:prstGeom>
          <a:solidFill>
            <a:srgbClr val="FFFFFF">
              <a:lumMod val="8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en-US" sz="1000" kern="0" dirty="0">
                <a:solidFill>
                  <a:schemeClr val="tx2"/>
                </a:solidFill>
                <a:latin typeface="Calibri" pitchFamily="34" charset="0"/>
                <a:cs typeface="Calibri" panose="020F0502020204030204" pitchFamily="34" charset="0"/>
              </a:rPr>
              <a:t>Transition governance &amp; measuring KT effectiveness</a:t>
            </a:r>
          </a:p>
        </p:txBody>
      </p:sp>
      <p:sp>
        <p:nvSpPr>
          <p:cNvPr id="76" name="Rectangle 75"/>
          <p:cNvSpPr/>
          <p:nvPr/>
        </p:nvSpPr>
        <p:spPr>
          <a:xfrm>
            <a:off x="4303811" y="3642206"/>
            <a:ext cx="2306030" cy="466321"/>
          </a:xfrm>
          <a:prstGeom prst="rect">
            <a:avLst/>
          </a:prstGeom>
          <a:solidFill>
            <a:srgbClr val="FFFFFF">
              <a:lumMod val="9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en-US" sz="1000" kern="0" dirty="0">
                <a:solidFill>
                  <a:srgbClr val="000000"/>
                </a:solidFill>
                <a:latin typeface="Calibri" pitchFamily="34" charset="0"/>
                <a:cs typeface="Calibri" panose="020F0502020204030204" pitchFamily="34" charset="0"/>
              </a:rPr>
              <a:t>Increased “Shift Left”</a:t>
            </a:r>
            <a:endParaRPr lang="en-US" sz="1000" i="1" kern="0" dirty="0">
              <a:solidFill>
                <a:srgbClr val="000000"/>
              </a:solidFill>
              <a:latin typeface="Calibri" pitchFamily="34" charset="0"/>
              <a:cs typeface="Calibri" panose="020F0502020204030204" pitchFamily="34" charset="0"/>
            </a:endParaRPr>
          </a:p>
        </p:txBody>
      </p:sp>
      <p:sp>
        <p:nvSpPr>
          <p:cNvPr id="79" name="Rectangle 78"/>
          <p:cNvSpPr/>
          <p:nvPr/>
        </p:nvSpPr>
        <p:spPr>
          <a:xfrm>
            <a:off x="1715712" y="2033668"/>
            <a:ext cx="2442646" cy="452144"/>
          </a:xfrm>
          <a:prstGeom prst="rect">
            <a:avLst/>
          </a:prstGeom>
          <a:solidFill>
            <a:srgbClr val="FFFFFF">
              <a:lumMod val="9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en-US" sz="1000" kern="0" dirty="0">
                <a:solidFill>
                  <a:srgbClr val="000000"/>
                </a:solidFill>
                <a:latin typeface="Calibri" pitchFamily="34" charset="0"/>
                <a:cs typeface="Calibri" panose="020F0502020204030204" pitchFamily="34" charset="0"/>
              </a:rPr>
              <a:t>SLA Based Support</a:t>
            </a:r>
          </a:p>
        </p:txBody>
      </p:sp>
      <p:sp>
        <p:nvSpPr>
          <p:cNvPr id="83" name="Rectangle 82"/>
          <p:cNvSpPr/>
          <p:nvPr/>
        </p:nvSpPr>
        <p:spPr>
          <a:xfrm>
            <a:off x="1715710" y="3641220"/>
            <a:ext cx="2442646" cy="454056"/>
          </a:xfrm>
          <a:prstGeom prst="rect">
            <a:avLst/>
          </a:prstGeom>
          <a:solidFill>
            <a:srgbClr val="FFFFFF">
              <a:lumMod val="9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da-DK" sz="1000" kern="0" dirty="0">
                <a:solidFill>
                  <a:srgbClr val="000000"/>
                </a:solidFill>
                <a:latin typeface="Calibri" pitchFamily="34" charset="0"/>
                <a:cs typeface="Calibri" panose="020F0502020204030204" pitchFamily="34" charset="0"/>
              </a:rPr>
              <a:t>Improvements in Operating Model</a:t>
            </a:r>
          </a:p>
        </p:txBody>
      </p:sp>
      <p:sp>
        <p:nvSpPr>
          <p:cNvPr id="84" name="Rectangle 83"/>
          <p:cNvSpPr/>
          <p:nvPr/>
        </p:nvSpPr>
        <p:spPr>
          <a:xfrm>
            <a:off x="4313819" y="2538271"/>
            <a:ext cx="2296022" cy="468293"/>
          </a:xfrm>
          <a:prstGeom prst="rect">
            <a:avLst/>
          </a:prstGeom>
          <a:solidFill>
            <a:srgbClr val="FFFFFF">
              <a:lumMod val="9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da-DK" sz="1000" kern="0" dirty="0">
                <a:solidFill>
                  <a:srgbClr val="000000"/>
                </a:solidFill>
                <a:latin typeface="Calibri" pitchFamily="34" charset="0"/>
                <a:cs typeface="Calibri" panose="020F0502020204030204" pitchFamily="34" charset="0"/>
              </a:rPr>
              <a:t>Knowledge Management / KEDB Enrichment</a:t>
            </a:r>
          </a:p>
        </p:txBody>
      </p:sp>
      <p:sp>
        <p:nvSpPr>
          <p:cNvPr id="87" name="Rectangle 86"/>
          <p:cNvSpPr/>
          <p:nvPr/>
        </p:nvSpPr>
        <p:spPr>
          <a:xfrm>
            <a:off x="4313821" y="2049481"/>
            <a:ext cx="2296020" cy="423449"/>
          </a:xfrm>
          <a:prstGeom prst="rect">
            <a:avLst/>
          </a:prstGeom>
          <a:solidFill>
            <a:srgbClr val="FFFFFF">
              <a:lumMod val="9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da-DK" sz="1000" kern="0" dirty="0">
                <a:solidFill>
                  <a:srgbClr val="000000"/>
                </a:solidFill>
                <a:latin typeface="Calibri" pitchFamily="34" charset="0"/>
                <a:cs typeface="Calibri" panose="020F0502020204030204" pitchFamily="34" charset="0"/>
              </a:rPr>
              <a:t>Process Standardization</a:t>
            </a:r>
          </a:p>
        </p:txBody>
      </p:sp>
      <p:sp>
        <p:nvSpPr>
          <p:cNvPr id="89" name="Rectangle 88"/>
          <p:cNvSpPr/>
          <p:nvPr/>
        </p:nvSpPr>
        <p:spPr>
          <a:xfrm>
            <a:off x="1715710" y="2538270"/>
            <a:ext cx="2442646" cy="468293"/>
          </a:xfrm>
          <a:prstGeom prst="rect">
            <a:avLst/>
          </a:prstGeom>
          <a:solidFill>
            <a:srgbClr val="FFFFFF">
              <a:lumMod val="9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en-US" sz="1000" kern="0" dirty="0">
                <a:solidFill>
                  <a:srgbClr val="000000"/>
                </a:solidFill>
                <a:latin typeface="Calibri" pitchFamily="34" charset="0"/>
                <a:cs typeface="Calibri" panose="020F0502020204030204" pitchFamily="34" charset="0"/>
              </a:rPr>
              <a:t>Permanent Fix Recommendations</a:t>
            </a:r>
          </a:p>
        </p:txBody>
      </p:sp>
      <p:sp>
        <p:nvSpPr>
          <p:cNvPr id="91" name="Rectangle 90"/>
          <p:cNvSpPr/>
          <p:nvPr/>
        </p:nvSpPr>
        <p:spPr>
          <a:xfrm>
            <a:off x="1715710" y="3069589"/>
            <a:ext cx="2442646" cy="502650"/>
          </a:xfrm>
          <a:prstGeom prst="rect">
            <a:avLst/>
          </a:prstGeom>
          <a:solidFill>
            <a:srgbClr val="FFFFFF">
              <a:lumMod val="9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pPr>
            <a:r>
              <a:rPr lang="en-US" sz="1000" kern="0" dirty="0">
                <a:solidFill>
                  <a:srgbClr val="000000"/>
                </a:solidFill>
                <a:latin typeface="Calibri" pitchFamily="34" charset="0"/>
                <a:cs typeface="Calibri" panose="020F0502020204030204" pitchFamily="34" charset="0"/>
              </a:rPr>
              <a:t>Proactive Problem Management </a:t>
            </a:r>
          </a:p>
        </p:txBody>
      </p:sp>
      <p:sp>
        <p:nvSpPr>
          <p:cNvPr id="92" name="Rectangle 91"/>
          <p:cNvSpPr/>
          <p:nvPr/>
        </p:nvSpPr>
        <p:spPr>
          <a:xfrm>
            <a:off x="4303811" y="3071905"/>
            <a:ext cx="2306030" cy="500334"/>
          </a:xfrm>
          <a:prstGeom prst="rect">
            <a:avLst/>
          </a:prstGeom>
          <a:solidFill>
            <a:srgbClr val="FFFFFF">
              <a:lumMod val="9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pPr>
            <a:r>
              <a:rPr lang="en-US" sz="1000" kern="0" dirty="0">
                <a:solidFill>
                  <a:srgbClr val="000000"/>
                </a:solidFill>
                <a:latin typeface="Calibri" pitchFamily="34" charset="0"/>
                <a:cs typeface="Calibri" panose="020F0502020204030204" pitchFamily="34" charset="0"/>
              </a:rPr>
              <a:t>Tools and Accelerators</a:t>
            </a:r>
          </a:p>
        </p:txBody>
      </p:sp>
      <p:sp>
        <p:nvSpPr>
          <p:cNvPr id="93" name="Rectangle 92"/>
          <p:cNvSpPr/>
          <p:nvPr/>
        </p:nvSpPr>
        <p:spPr>
          <a:xfrm>
            <a:off x="6712051" y="2738641"/>
            <a:ext cx="2167733" cy="605986"/>
          </a:xfrm>
          <a:prstGeom prst="rect">
            <a:avLst/>
          </a:prstGeom>
          <a:solidFill>
            <a:srgbClr val="FFFFFF">
              <a:lumMod val="8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en-US" sz="1000" kern="0" dirty="0">
                <a:solidFill>
                  <a:srgbClr val="000000"/>
                </a:solidFill>
                <a:latin typeface="Calibri" pitchFamily="34" charset="0"/>
                <a:cs typeface="Calibri" panose="020F0502020204030204" pitchFamily="34" charset="0"/>
              </a:rPr>
              <a:t>Agile/DevOps optimization</a:t>
            </a:r>
          </a:p>
        </p:txBody>
      </p:sp>
      <p:sp>
        <p:nvSpPr>
          <p:cNvPr id="95" name="Rectangle 94"/>
          <p:cNvSpPr/>
          <p:nvPr/>
        </p:nvSpPr>
        <p:spPr>
          <a:xfrm>
            <a:off x="6700431" y="2036245"/>
            <a:ext cx="2167733" cy="583817"/>
          </a:xfrm>
          <a:prstGeom prst="rect">
            <a:avLst/>
          </a:prstGeom>
          <a:solidFill>
            <a:srgbClr val="FFFFFF">
              <a:lumMod val="8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en-US" sz="1000" kern="0" dirty="0">
                <a:solidFill>
                  <a:srgbClr val="000000"/>
                </a:solidFill>
                <a:latin typeface="Calibri" pitchFamily="34" charset="0"/>
                <a:cs typeface="Calibri" panose="020F0502020204030204" pitchFamily="34" charset="0"/>
              </a:rPr>
              <a:t>Application Health Check</a:t>
            </a:r>
          </a:p>
        </p:txBody>
      </p:sp>
      <p:sp>
        <p:nvSpPr>
          <p:cNvPr id="96" name="Rectangle 95"/>
          <p:cNvSpPr/>
          <p:nvPr/>
        </p:nvSpPr>
        <p:spPr>
          <a:xfrm>
            <a:off x="6712050" y="3436472"/>
            <a:ext cx="2167733" cy="638802"/>
          </a:xfrm>
          <a:prstGeom prst="rect">
            <a:avLst/>
          </a:prstGeom>
          <a:solidFill>
            <a:srgbClr val="FFFFFF">
              <a:lumMod val="85000"/>
            </a:srgbClr>
          </a:solidFill>
          <a:ln w="3175" cap="flat" cmpd="sng" algn="ctr">
            <a:noFill/>
            <a:prstDash val="sysDash"/>
          </a:ln>
          <a:effectLst/>
        </p:spPr>
        <p:txBody>
          <a:bodyPr rtlCol="0" anchor="ctr"/>
          <a:lstStyle/>
          <a:p>
            <a:pPr algn="ctr" defTabSz="874556" eaLnBrk="0" fontAlgn="base" hangingPunct="0">
              <a:lnSpc>
                <a:spcPts val="1148"/>
              </a:lnSpc>
              <a:spcBef>
                <a:spcPct val="0"/>
              </a:spcBef>
              <a:spcAft>
                <a:spcPct val="0"/>
              </a:spcAft>
              <a:defRPr/>
            </a:pPr>
            <a:r>
              <a:rPr lang="en-US" sz="1000" kern="0" dirty="0">
                <a:solidFill>
                  <a:srgbClr val="000000"/>
                </a:solidFill>
                <a:latin typeface="Calibri" pitchFamily="34" charset="0"/>
                <a:cs typeface="Calibri" panose="020F0502020204030204" pitchFamily="34" charset="0"/>
              </a:rPr>
              <a:t>Business aware SLA’s / KPI’s</a:t>
            </a:r>
          </a:p>
        </p:txBody>
      </p:sp>
      <p:sp>
        <p:nvSpPr>
          <p:cNvPr id="98" name="Pentagon 11"/>
          <p:cNvSpPr>
            <a:spLocks noChangeArrowheads="1"/>
          </p:cNvSpPr>
          <p:nvPr/>
        </p:nvSpPr>
        <p:spPr bwMode="auto">
          <a:xfrm>
            <a:off x="209751" y="4190960"/>
            <a:ext cx="8655734" cy="165136"/>
          </a:xfrm>
          <a:prstGeom prst="homePlate">
            <a:avLst>
              <a:gd name="adj" fmla="val 93858"/>
            </a:avLst>
          </a:prstGeom>
          <a:solidFill>
            <a:srgbClr val="FFFFFF">
              <a:lumMod val="50000"/>
            </a:srgbClr>
          </a:solidFill>
          <a:ln w="9525" algn="ctr">
            <a:solidFill>
              <a:srgbClr val="FFFFFF"/>
            </a:solidFill>
            <a:round/>
            <a:headEnd/>
            <a:tailEnd/>
          </a:ln>
          <a:effectLst/>
          <a:extLst/>
        </p:spPr>
        <p:txBody>
          <a:bodyPr anchor="ctr"/>
          <a:lstStyle/>
          <a:p>
            <a:pPr algn="ctr" defTabSz="342884">
              <a:lnSpc>
                <a:spcPct val="110000"/>
              </a:lnSpc>
              <a:defRPr/>
            </a:pPr>
            <a:r>
              <a:rPr lang="en-US" sz="1100" b="1" kern="0" dirty="0">
                <a:solidFill>
                  <a:prstClr val="white"/>
                </a:solidFill>
                <a:latin typeface="Calibri" panose="020F0502020204030204" pitchFamily="34" charset="0"/>
              </a:rPr>
              <a:t>Service Excellence in a Service Centric Model</a:t>
            </a:r>
          </a:p>
        </p:txBody>
      </p:sp>
      <p:sp>
        <p:nvSpPr>
          <p:cNvPr id="99" name="Pentagon 11"/>
          <p:cNvSpPr>
            <a:spLocks noChangeArrowheads="1"/>
          </p:cNvSpPr>
          <p:nvPr/>
        </p:nvSpPr>
        <p:spPr bwMode="auto">
          <a:xfrm>
            <a:off x="2696295" y="4456756"/>
            <a:ext cx="6217920" cy="165136"/>
          </a:xfrm>
          <a:prstGeom prst="homePlate">
            <a:avLst>
              <a:gd name="adj" fmla="val 93858"/>
            </a:avLst>
          </a:prstGeom>
          <a:solidFill>
            <a:srgbClr val="FFFFFF">
              <a:lumMod val="50000"/>
            </a:srgbClr>
          </a:solidFill>
          <a:ln w="9525" algn="ctr">
            <a:solidFill>
              <a:srgbClr val="FFFFFF"/>
            </a:solidFill>
            <a:round/>
            <a:headEnd/>
            <a:tailEnd/>
          </a:ln>
          <a:effectLst/>
          <a:extLst/>
        </p:spPr>
        <p:txBody>
          <a:bodyPr anchor="ctr"/>
          <a:lstStyle/>
          <a:p>
            <a:pPr algn="ctr" defTabSz="342884">
              <a:lnSpc>
                <a:spcPct val="110000"/>
              </a:lnSpc>
              <a:defRPr/>
            </a:pPr>
            <a:r>
              <a:rPr lang="en-US" sz="1100" b="1" kern="0" dirty="0">
                <a:solidFill>
                  <a:prstClr val="white"/>
                </a:solidFill>
                <a:latin typeface="Calibri" panose="020F0502020204030204" pitchFamily="34" charset="0"/>
              </a:rPr>
              <a:t>Continual Service Improvements (CSI)</a:t>
            </a:r>
          </a:p>
        </p:txBody>
      </p:sp>
    </p:spTree>
    <p:extLst>
      <p:ext uri="{BB962C8B-B14F-4D97-AF65-F5344CB8AC3E}">
        <p14:creationId xmlns:p14="http://schemas.microsoft.com/office/powerpoint/2010/main" val="136991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91" y="95852"/>
            <a:ext cx="8651654" cy="392521"/>
          </a:xfrm>
        </p:spPr>
        <p:txBody>
          <a:bodyPr vert="horz" lIns="0" tIns="0" rIns="0" bIns="0" rtlCol="0" anchor="ctr" anchorCtr="0">
            <a:normAutofit/>
          </a:bodyPr>
          <a:lstStyle/>
          <a:p>
            <a:r>
              <a:rPr lang="en-US" sz="1800" b="1" dirty="0">
                <a:latin typeface="Calibri" panose="020F0502020204030204" pitchFamily="34" charset="0"/>
              </a:rPr>
              <a:t>Solution Roadmap</a:t>
            </a:r>
            <a:endParaRPr lang="en-GB" sz="1800" b="1"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pPr/>
              <a:t>19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29152947"/>
              </p:ext>
            </p:extLst>
          </p:nvPr>
        </p:nvGraphicFramePr>
        <p:xfrm>
          <a:off x="997239" y="686201"/>
          <a:ext cx="7370344" cy="3860504"/>
        </p:xfrm>
        <a:graphic>
          <a:graphicData uri="http://schemas.openxmlformats.org/drawingml/2006/table">
            <a:tbl>
              <a:tblPr firstRow="1" bandRow="1"/>
              <a:tblGrid>
                <a:gridCol w="365202">
                  <a:extLst>
                    <a:ext uri="{9D8B030D-6E8A-4147-A177-3AD203B41FA5}">
                      <a16:colId xmlns:a16="http://schemas.microsoft.com/office/drawing/2014/main" val="1449421324"/>
                    </a:ext>
                  </a:extLst>
                </a:gridCol>
                <a:gridCol w="336374">
                  <a:extLst>
                    <a:ext uri="{9D8B030D-6E8A-4147-A177-3AD203B41FA5}">
                      <a16:colId xmlns:a16="http://schemas.microsoft.com/office/drawing/2014/main" val="4281252018"/>
                    </a:ext>
                  </a:extLst>
                </a:gridCol>
                <a:gridCol w="352781">
                  <a:extLst>
                    <a:ext uri="{9D8B030D-6E8A-4147-A177-3AD203B41FA5}">
                      <a16:colId xmlns:a16="http://schemas.microsoft.com/office/drawing/2014/main" val="1146743844"/>
                    </a:ext>
                  </a:extLst>
                </a:gridCol>
                <a:gridCol w="377394">
                  <a:extLst>
                    <a:ext uri="{9D8B030D-6E8A-4147-A177-3AD203B41FA5}">
                      <a16:colId xmlns:a16="http://schemas.microsoft.com/office/drawing/2014/main" val="4254971016"/>
                    </a:ext>
                  </a:extLst>
                </a:gridCol>
                <a:gridCol w="344577">
                  <a:extLst>
                    <a:ext uri="{9D8B030D-6E8A-4147-A177-3AD203B41FA5}">
                      <a16:colId xmlns:a16="http://schemas.microsoft.com/office/drawing/2014/main" val="3388648010"/>
                    </a:ext>
                  </a:extLst>
                </a:gridCol>
                <a:gridCol w="377393">
                  <a:extLst>
                    <a:ext uri="{9D8B030D-6E8A-4147-A177-3AD203B41FA5}">
                      <a16:colId xmlns:a16="http://schemas.microsoft.com/office/drawing/2014/main" val="1533213110"/>
                    </a:ext>
                  </a:extLst>
                </a:gridCol>
                <a:gridCol w="352781">
                  <a:extLst>
                    <a:ext uri="{9D8B030D-6E8A-4147-A177-3AD203B41FA5}">
                      <a16:colId xmlns:a16="http://schemas.microsoft.com/office/drawing/2014/main" val="3149277263"/>
                    </a:ext>
                  </a:extLst>
                </a:gridCol>
                <a:gridCol w="393803">
                  <a:extLst>
                    <a:ext uri="{9D8B030D-6E8A-4147-A177-3AD203B41FA5}">
                      <a16:colId xmlns:a16="http://schemas.microsoft.com/office/drawing/2014/main" val="4088306865"/>
                    </a:ext>
                  </a:extLst>
                </a:gridCol>
                <a:gridCol w="385598">
                  <a:extLst>
                    <a:ext uri="{9D8B030D-6E8A-4147-A177-3AD203B41FA5}">
                      <a16:colId xmlns:a16="http://schemas.microsoft.com/office/drawing/2014/main" val="4106552938"/>
                    </a:ext>
                  </a:extLst>
                </a:gridCol>
                <a:gridCol w="421802">
                  <a:extLst>
                    <a:ext uri="{9D8B030D-6E8A-4147-A177-3AD203B41FA5}">
                      <a16:colId xmlns:a16="http://schemas.microsoft.com/office/drawing/2014/main" val="1801285913"/>
                    </a:ext>
                  </a:extLst>
                </a:gridCol>
                <a:gridCol w="421802">
                  <a:extLst>
                    <a:ext uri="{9D8B030D-6E8A-4147-A177-3AD203B41FA5}">
                      <a16:colId xmlns:a16="http://schemas.microsoft.com/office/drawing/2014/main" val="2740270762"/>
                    </a:ext>
                  </a:extLst>
                </a:gridCol>
                <a:gridCol w="403438">
                  <a:extLst>
                    <a:ext uri="{9D8B030D-6E8A-4147-A177-3AD203B41FA5}">
                      <a16:colId xmlns:a16="http://schemas.microsoft.com/office/drawing/2014/main" val="327741687"/>
                    </a:ext>
                  </a:extLst>
                </a:gridCol>
                <a:gridCol w="410211">
                  <a:extLst>
                    <a:ext uri="{9D8B030D-6E8A-4147-A177-3AD203B41FA5}">
                      <a16:colId xmlns:a16="http://schemas.microsoft.com/office/drawing/2014/main" val="2895382890"/>
                    </a:ext>
                  </a:extLst>
                </a:gridCol>
                <a:gridCol w="435205">
                  <a:extLst>
                    <a:ext uri="{9D8B030D-6E8A-4147-A177-3AD203B41FA5}">
                      <a16:colId xmlns:a16="http://schemas.microsoft.com/office/drawing/2014/main" val="1905005986"/>
                    </a:ext>
                  </a:extLst>
                </a:gridCol>
                <a:gridCol w="394183">
                  <a:extLst>
                    <a:ext uri="{9D8B030D-6E8A-4147-A177-3AD203B41FA5}">
                      <a16:colId xmlns:a16="http://schemas.microsoft.com/office/drawing/2014/main" val="3699284713"/>
                    </a:ext>
                  </a:extLst>
                </a:gridCol>
                <a:gridCol w="399450">
                  <a:extLst>
                    <a:ext uri="{9D8B030D-6E8A-4147-A177-3AD203B41FA5}">
                      <a16:colId xmlns:a16="http://schemas.microsoft.com/office/drawing/2014/main" val="4077955247"/>
                    </a:ext>
                  </a:extLst>
                </a:gridCol>
                <a:gridCol w="399450">
                  <a:extLst>
                    <a:ext uri="{9D8B030D-6E8A-4147-A177-3AD203B41FA5}">
                      <a16:colId xmlns:a16="http://schemas.microsoft.com/office/drawing/2014/main" val="2526228248"/>
                    </a:ext>
                  </a:extLst>
                </a:gridCol>
                <a:gridCol w="399450">
                  <a:extLst>
                    <a:ext uri="{9D8B030D-6E8A-4147-A177-3AD203B41FA5}">
                      <a16:colId xmlns:a16="http://schemas.microsoft.com/office/drawing/2014/main" val="443092391"/>
                    </a:ext>
                  </a:extLst>
                </a:gridCol>
                <a:gridCol w="399450">
                  <a:extLst>
                    <a:ext uri="{9D8B030D-6E8A-4147-A177-3AD203B41FA5}">
                      <a16:colId xmlns:a16="http://schemas.microsoft.com/office/drawing/2014/main" val="1509504739"/>
                    </a:ext>
                  </a:extLst>
                </a:gridCol>
              </a:tblGrid>
              <a:tr h="278275">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700" b="1" dirty="0">
                          <a:solidFill>
                            <a:schemeClr val="tx2"/>
                          </a:solidFill>
                          <a:latin typeface="Calibri" panose="020F0502020204030204" pitchFamily="34" charset="0"/>
                        </a:rPr>
                        <a:t>M1</a:t>
                      </a:r>
                    </a:p>
                  </a:txBody>
                  <a:tcPr marL="68580" marR="68580" marT="34290" marB="34290"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700" b="1" dirty="0">
                          <a:solidFill>
                            <a:schemeClr val="tx2"/>
                          </a:solidFill>
                          <a:latin typeface="Calibri" panose="020F0502020204030204" pitchFamily="34" charset="0"/>
                        </a:rPr>
                        <a:t>M2</a:t>
                      </a:r>
                    </a:p>
                  </a:txBody>
                  <a:tcPr marL="68580" marR="68580" marT="34290" marB="3429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700" b="1" dirty="0">
                          <a:solidFill>
                            <a:schemeClr val="tx2"/>
                          </a:solidFill>
                          <a:latin typeface="Calibri" panose="020F0502020204030204" pitchFamily="34" charset="0"/>
                        </a:rPr>
                        <a:t>M3</a:t>
                      </a:r>
                    </a:p>
                  </a:txBody>
                  <a:tcPr marL="68580" marR="68580" marT="34290" marB="3429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700" b="1" dirty="0">
                          <a:solidFill>
                            <a:schemeClr val="tx2"/>
                          </a:solidFill>
                          <a:latin typeface="Calibri" panose="020F0502020204030204" pitchFamily="34" charset="0"/>
                        </a:rPr>
                        <a:t>M4</a:t>
                      </a:r>
                    </a:p>
                  </a:txBody>
                  <a:tcPr marL="68580" marR="68580" marT="34290" marB="3429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US" sz="700" b="1" dirty="0">
                          <a:solidFill>
                            <a:schemeClr val="tx2"/>
                          </a:solidFill>
                          <a:latin typeface="Calibri" panose="020F0502020204030204" pitchFamily="34" charset="0"/>
                        </a:rPr>
                        <a:t>M5</a:t>
                      </a: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US" sz="700" b="1" dirty="0">
                          <a:solidFill>
                            <a:schemeClr val="tx2"/>
                          </a:solidFill>
                          <a:latin typeface="Calibri" panose="020F0502020204030204" pitchFamily="34" charset="0"/>
                        </a:rPr>
                        <a:t>M6</a:t>
                      </a: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700" b="1" dirty="0">
                          <a:solidFill>
                            <a:schemeClr val="tx2"/>
                          </a:solidFill>
                          <a:latin typeface="Calibri" panose="020F0502020204030204" pitchFamily="34" charset="0"/>
                        </a:rPr>
                        <a:t>M7</a:t>
                      </a: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US" sz="700" b="1" dirty="0">
                          <a:solidFill>
                            <a:schemeClr val="tx2"/>
                          </a:solidFill>
                          <a:latin typeface="Calibri" panose="020F0502020204030204" pitchFamily="34" charset="0"/>
                        </a:rPr>
                        <a:t>M8</a:t>
                      </a: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US" sz="700" b="1" dirty="0">
                          <a:solidFill>
                            <a:schemeClr val="tx2"/>
                          </a:solidFill>
                          <a:latin typeface="Calibri" panose="020F0502020204030204" pitchFamily="34" charset="0"/>
                        </a:rPr>
                        <a:t>M9</a:t>
                      </a:r>
                    </a:p>
                  </a:txBody>
                  <a:tcPr marL="68580" marR="68580" marT="34290" marB="3429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700" b="1" dirty="0">
                          <a:solidFill>
                            <a:schemeClr val="tx2"/>
                          </a:solidFill>
                          <a:latin typeface="Calibri" panose="020F0502020204030204" pitchFamily="34" charset="0"/>
                        </a:rPr>
                        <a:t>M10</a:t>
                      </a:r>
                    </a:p>
                  </a:txBody>
                  <a:tcPr marL="68580" marR="68580" marT="34290" marB="3429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US" sz="700" b="1" dirty="0">
                          <a:solidFill>
                            <a:schemeClr val="tx2"/>
                          </a:solidFill>
                          <a:latin typeface="Calibri" panose="020F0502020204030204" pitchFamily="34" charset="0"/>
                        </a:rPr>
                        <a:t>M11</a:t>
                      </a: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US" sz="700" b="1" dirty="0">
                          <a:solidFill>
                            <a:schemeClr val="tx2"/>
                          </a:solidFill>
                          <a:latin typeface="Calibri" panose="020F0502020204030204" pitchFamily="34" charset="0"/>
                        </a:rPr>
                        <a:t>M12</a:t>
                      </a:r>
                    </a:p>
                  </a:txBody>
                  <a:tcPr marL="68580" marR="68580" marT="34290" marB="3429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700" b="1" dirty="0">
                          <a:solidFill>
                            <a:schemeClr val="tx2"/>
                          </a:solidFill>
                          <a:latin typeface="Calibri" panose="020F0502020204030204" pitchFamily="34" charset="0"/>
                        </a:rPr>
                        <a:t>M13</a:t>
                      </a:r>
                    </a:p>
                  </a:txBody>
                  <a:tcPr marL="68580" marR="68580" marT="34290" marB="3429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700" b="1" dirty="0">
                          <a:solidFill>
                            <a:schemeClr val="tx2"/>
                          </a:solidFill>
                          <a:latin typeface="Calibri" panose="020F0502020204030204" pitchFamily="34" charset="0"/>
                        </a:rPr>
                        <a:t>M14</a:t>
                      </a:r>
                    </a:p>
                  </a:txBody>
                  <a:tcPr marL="68580" marR="68580" marT="34290" marB="3429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US" sz="700" b="1" dirty="0">
                          <a:solidFill>
                            <a:schemeClr val="tx2"/>
                          </a:solidFill>
                          <a:latin typeface="Calibri" panose="020F0502020204030204" pitchFamily="34" charset="0"/>
                        </a:rPr>
                        <a:t>M15</a:t>
                      </a:r>
                    </a:p>
                  </a:txBody>
                  <a:tcPr marL="68580" marR="68580" marT="34290" marB="3429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700" b="1" dirty="0">
                          <a:solidFill>
                            <a:schemeClr val="tx2"/>
                          </a:solidFill>
                          <a:latin typeface="Calibri" panose="020F0502020204030204" pitchFamily="34" charset="0"/>
                        </a:rPr>
                        <a:t>Q1</a:t>
                      </a:r>
                    </a:p>
                  </a:txBody>
                  <a:tcPr marL="68580" marR="68580" marT="34290" marB="3429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US" sz="700" b="1" dirty="0">
                          <a:solidFill>
                            <a:schemeClr val="tx2"/>
                          </a:solidFill>
                          <a:latin typeface="Calibri" panose="020F0502020204030204" pitchFamily="34" charset="0"/>
                        </a:rPr>
                        <a:t>Q2</a:t>
                      </a:r>
                    </a:p>
                  </a:txBody>
                  <a:tcPr marL="68580" marR="68580" marT="34290" marB="3429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US" sz="700" b="1" dirty="0">
                          <a:solidFill>
                            <a:schemeClr val="tx2"/>
                          </a:solidFill>
                          <a:latin typeface="Calibri" panose="020F0502020204030204" pitchFamily="34" charset="0"/>
                        </a:rPr>
                        <a:t>Q3</a:t>
                      </a:r>
                    </a:p>
                  </a:txBody>
                  <a:tcPr marL="68580" marR="68580" marT="34290" marB="3429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US" sz="700" b="1" dirty="0">
                          <a:solidFill>
                            <a:schemeClr val="tx2"/>
                          </a:solidFill>
                          <a:latin typeface="Calibri" panose="020F0502020204030204" pitchFamily="34" charset="0"/>
                        </a:rPr>
                        <a:t>Q4</a:t>
                      </a:r>
                    </a:p>
                  </a:txBody>
                  <a:tcPr marL="68580" marR="68580" marT="34290" marB="34290"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4231370012"/>
                  </a:ext>
                </a:extLst>
              </a:tr>
              <a:tr h="3582229">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endParaRPr lang="en-US" sz="900">
                        <a:solidFill>
                          <a:schemeClr val="tx2"/>
                        </a:solidFill>
                        <a:latin typeface="Calibri" panose="020F0502020204030204" pitchFamily="34" charset="0"/>
                      </a:endParaRPr>
                    </a:p>
                  </a:txBody>
                  <a:tcPr marL="68580" marR="68580" marT="34290" marB="34290"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endParaRPr lang="en-US" sz="900" dirty="0">
                        <a:solidFill>
                          <a:schemeClr val="tx2"/>
                        </a:solidFill>
                        <a:latin typeface="Calibri" panose="020F0502020204030204" pitchFamily="34" charset="0"/>
                      </a:endParaRPr>
                    </a:p>
                  </a:txBody>
                  <a:tcPr marL="68580" marR="68580" marT="34290" marB="3429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endParaRPr lang="en-US" sz="900" dirty="0">
                        <a:solidFill>
                          <a:schemeClr val="tx2"/>
                        </a:solidFill>
                        <a:latin typeface="Calibri" panose="020F0502020204030204" pitchFamily="34" charset="0"/>
                      </a:endParaRPr>
                    </a:p>
                  </a:txBody>
                  <a:tcPr marL="68580" marR="68580" marT="34290" marB="3429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endParaRPr lang="en-US" sz="900" dirty="0">
                        <a:solidFill>
                          <a:schemeClr val="tx2"/>
                        </a:solidFill>
                        <a:latin typeface="Calibri" panose="020F0502020204030204" pitchFamily="34" charset="0"/>
                      </a:endParaRPr>
                    </a:p>
                  </a:txBody>
                  <a:tcPr marL="68580" marR="68580" marT="34290" marB="3429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endParaRPr lang="en-US" sz="900" dirty="0">
                        <a:solidFill>
                          <a:schemeClr val="tx2"/>
                        </a:solidFill>
                        <a:latin typeface="Calibri" panose="020F0502020204030204" pitchFamily="34" charset="0"/>
                      </a:endParaRP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endParaRPr lang="en-US" sz="900" dirty="0">
                        <a:solidFill>
                          <a:schemeClr val="tx2"/>
                        </a:solidFill>
                        <a:latin typeface="Calibri" panose="020F0502020204030204" pitchFamily="34" charset="0"/>
                      </a:endParaRP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endParaRPr lang="en-US" sz="900" dirty="0">
                        <a:solidFill>
                          <a:schemeClr val="tx2"/>
                        </a:solidFill>
                        <a:latin typeface="Calibri" panose="020F0502020204030204" pitchFamily="34" charset="0"/>
                      </a:endParaRP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endParaRPr lang="en-US" sz="900" dirty="0">
                        <a:solidFill>
                          <a:schemeClr val="tx2"/>
                        </a:solidFill>
                        <a:latin typeface="Calibri" panose="020F0502020204030204" pitchFamily="34" charset="0"/>
                      </a:endParaRP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endParaRPr lang="en-US" sz="900" dirty="0">
                        <a:solidFill>
                          <a:schemeClr val="tx2"/>
                        </a:solidFill>
                        <a:latin typeface="Calibri" panose="020F0502020204030204" pitchFamily="34" charset="0"/>
                      </a:endParaRPr>
                    </a:p>
                  </a:txBody>
                  <a:tcPr marL="68580" marR="68580" marT="34290" marB="3429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endParaRPr lang="en-US" sz="900" dirty="0">
                        <a:solidFill>
                          <a:schemeClr val="tx2"/>
                        </a:solidFill>
                        <a:latin typeface="Calibri" panose="020F0502020204030204" pitchFamily="34" charset="0"/>
                      </a:endParaRPr>
                    </a:p>
                  </a:txBody>
                  <a:tcPr marL="68580" marR="68580" marT="34290" marB="3429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endParaRPr lang="en-US" sz="900" dirty="0">
                        <a:solidFill>
                          <a:schemeClr val="tx2"/>
                        </a:solidFill>
                        <a:latin typeface="Calibri" panose="020F0502020204030204" pitchFamily="34" charset="0"/>
                      </a:endParaRP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endParaRPr lang="en-US" sz="900" dirty="0">
                        <a:solidFill>
                          <a:schemeClr val="tx2"/>
                        </a:solidFill>
                        <a:latin typeface="Calibri" panose="020F0502020204030204" pitchFamily="34" charset="0"/>
                      </a:endParaRPr>
                    </a:p>
                  </a:txBody>
                  <a:tcPr marL="68580" marR="68580" marT="34290" marB="3429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endParaRPr lang="en-US" sz="900" dirty="0">
                        <a:solidFill>
                          <a:schemeClr val="tx2"/>
                        </a:solidFill>
                        <a:latin typeface="Calibri" panose="020F0502020204030204" pitchFamily="34" charset="0"/>
                      </a:endParaRPr>
                    </a:p>
                  </a:txBody>
                  <a:tcPr marL="68580" marR="68580" marT="34290" marB="3429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endParaRPr lang="en-US" sz="900" dirty="0">
                        <a:solidFill>
                          <a:schemeClr val="tx2"/>
                        </a:solidFill>
                        <a:latin typeface="Calibri" panose="020F0502020204030204" pitchFamily="34" charset="0"/>
                      </a:endParaRPr>
                    </a:p>
                  </a:txBody>
                  <a:tcPr marL="68580" marR="68580" marT="34290" marB="3429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endParaRPr lang="en-US" sz="900" dirty="0">
                        <a:solidFill>
                          <a:schemeClr val="tx2"/>
                        </a:solidFill>
                        <a:latin typeface="Calibri" panose="020F0502020204030204" pitchFamily="34" charset="0"/>
                      </a:endParaRPr>
                    </a:p>
                  </a:txBody>
                  <a:tcPr marL="68580" marR="68580" marT="34290" marB="3429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endParaRPr lang="en-US" sz="900" dirty="0">
                        <a:solidFill>
                          <a:schemeClr val="tx2"/>
                        </a:solidFill>
                        <a:latin typeface="Calibri" panose="020F0502020204030204" pitchFamily="34" charset="0"/>
                      </a:endParaRPr>
                    </a:p>
                  </a:txBody>
                  <a:tcPr marL="68580" marR="68580" marT="34290" marB="3429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endParaRPr lang="en-US" sz="900" dirty="0">
                        <a:solidFill>
                          <a:schemeClr val="tx2"/>
                        </a:solidFill>
                        <a:latin typeface="Calibri" panose="020F0502020204030204" pitchFamily="34" charset="0"/>
                      </a:endParaRPr>
                    </a:p>
                  </a:txBody>
                  <a:tcPr marL="68580" marR="68580" marT="34290" marB="3429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endParaRPr lang="en-US" sz="900" dirty="0">
                        <a:solidFill>
                          <a:schemeClr val="tx2"/>
                        </a:solidFill>
                        <a:latin typeface="Calibri" panose="020F0502020204030204" pitchFamily="34" charset="0"/>
                      </a:endParaRPr>
                    </a:p>
                  </a:txBody>
                  <a:tcPr marL="68580" marR="68580" marT="34290" marB="3429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endParaRPr lang="en-US" sz="900" dirty="0">
                        <a:solidFill>
                          <a:schemeClr val="tx2"/>
                        </a:solidFill>
                        <a:latin typeface="Calibri" panose="020F0502020204030204" pitchFamily="34" charset="0"/>
                      </a:endParaRPr>
                    </a:p>
                  </a:txBody>
                  <a:tcPr marL="68580" marR="68580" marT="34290" marB="34290"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3128225606"/>
                  </a:ext>
                </a:extLst>
              </a:tr>
            </a:tbl>
          </a:graphicData>
        </a:graphic>
      </p:graphicFrame>
      <p:cxnSp>
        <p:nvCxnSpPr>
          <p:cNvPr id="6" name="Straight Arrow Connector 5"/>
          <p:cNvCxnSpPr/>
          <p:nvPr/>
        </p:nvCxnSpPr>
        <p:spPr>
          <a:xfrm flipV="1">
            <a:off x="997239" y="630135"/>
            <a:ext cx="1005840" cy="2120"/>
          </a:xfrm>
          <a:prstGeom prst="straightConnector1">
            <a:avLst/>
          </a:prstGeom>
          <a:noFill/>
          <a:ln w="9525" cap="flat" cmpd="sng" algn="ctr">
            <a:solidFill>
              <a:srgbClr val="000000"/>
            </a:solidFill>
            <a:prstDash val="solid"/>
            <a:miter lim="800000"/>
            <a:headEnd type="triangle"/>
            <a:tailEnd type="triangle"/>
          </a:ln>
          <a:effectLst/>
        </p:spPr>
      </p:cxnSp>
      <p:sp>
        <p:nvSpPr>
          <p:cNvPr id="7" name="TextBox 6"/>
          <p:cNvSpPr txBox="1"/>
          <p:nvPr/>
        </p:nvSpPr>
        <p:spPr>
          <a:xfrm>
            <a:off x="1233464" y="426903"/>
            <a:ext cx="716270" cy="230832"/>
          </a:xfrm>
          <a:prstGeom prst="rect">
            <a:avLst/>
          </a:prstGeom>
          <a:noFill/>
        </p:spPr>
        <p:txBody>
          <a:bodyPr wrap="square" rtlCol="0">
            <a:spAutoFit/>
          </a:bodyPr>
          <a:lstStyle/>
          <a:p>
            <a:pPr algn="ctr" defTabSz="457178">
              <a:defRPr/>
            </a:pPr>
            <a:r>
              <a:rPr lang="en-US" sz="900" kern="0" dirty="0">
                <a:solidFill>
                  <a:srgbClr val="000000"/>
                </a:solidFill>
                <a:latin typeface="Calibri" panose="020F0502020204030204" pitchFamily="34" charset="0"/>
                <a:cs typeface="Calibri" panose="020F0502020204030204" pitchFamily="34" charset="0"/>
              </a:rPr>
              <a:t>Transition</a:t>
            </a:r>
          </a:p>
        </p:txBody>
      </p:sp>
      <p:cxnSp>
        <p:nvCxnSpPr>
          <p:cNvPr id="8" name="Straight Arrow Connector 7"/>
          <p:cNvCxnSpPr/>
          <p:nvPr/>
        </p:nvCxnSpPr>
        <p:spPr>
          <a:xfrm flipV="1">
            <a:off x="2050876" y="628015"/>
            <a:ext cx="4663440" cy="2120"/>
          </a:xfrm>
          <a:prstGeom prst="straightConnector1">
            <a:avLst/>
          </a:prstGeom>
          <a:noFill/>
          <a:ln w="9525" cap="flat" cmpd="sng" algn="ctr">
            <a:solidFill>
              <a:srgbClr val="000000"/>
            </a:solidFill>
            <a:prstDash val="solid"/>
            <a:miter lim="800000"/>
            <a:headEnd type="triangle"/>
            <a:tailEnd type="triangle"/>
          </a:ln>
          <a:effectLst/>
        </p:spPr>
      </p:cxnSp>
      <p:sp>
        <p:nvSpPr>
          <p:cNvPr id="9" name="TextBox 8"/>
          <p:cNvSpPr txBox="1"/>
          <p:nvPr/>
        </p:nvSpPr>
        <p:spPr>
          <a:xfrm>
            <a:off x="4054107" y="426903"/>
            <a:ext cx="1588707" cy="230832"/>
          </a:xfrm>
          <a:prstGeom prst="rect">
            <a:avLst/>
          </a:prstGeom>
          <a:noFill/>
        </p:spPr>
        <p:txBody>
          <a:bodyPr wrap="square" rtlCol="0">
            <a:spAutoFit/>
          </a:bodyPr>
          <a:lstStyle/>
          <a:p>
            <a:pPr algn="ctr" defTabSz="457178">
              <a:defRPr/>
            </a:pPr>
            <a:r>
              <a:rPr lang="en-US" sz="900" kern="0" dirty="0">
                <a:solidFill>
                  <a:srgbClr val="000000"/>
                </a:solidFill>
                <a:latin typeface="Calibri" panose="020F0502020204030204" pitchFamily="34" charset="0"/>
                <a:cs typeface="Calibri" panose="020F0502020204030204" pitchFamily="34" charset="0"/>
              </a:rPr>
              <a:t>Steady State Year 1</a:t>
            </a:r>
          </a:p>
        </p:txBody>
      </p:sp>
      <p:cxnSp>
        <p:nvCxnSpPr>
          <p:cNvPr id="10" name="Straight Arrow Connector 9"/>
          <p:cNvCxnSpPr/>
          <p:nvPr/>
        </p:nvCxnSpPr>
        <p:spPr>
          <a:xfrm flipV="1">
            <a:off x="6776493" y="608217"/>
            <a:ext cx="1554480" cy="2120"/>
          </a:xfrm>
          <a:prstGeom prst="straightConnector1">
            <a:avLst/>
          </a:prstGeom>
          <a:noFill/>
          <a:ln w="9525" cap="flat" cmpd="sng" algn="ctr">
            <a:solidFill>
              <a:srgbClr val="000000"/>
            </a:solidFill>
            <a:prstDash val="solid"/>
            <a:miter lim="800000"/>
            <a:headEnd type="triangle"/>
            <a:tailEnd type="triangle"/>
          </a:ln>
          <a:effectLst/>
        </p:spPr>
      </p:cxnSp>
      <p:sp>
        <p:nvSpPr>
          <p:cNvPr id="11" name="TextBox 10"/>
          <p:cNvSpPr txBox="1"/>
          <p:nvPr/>
        </p:nvSpPr>
        <p:spPr>
          <a:xfrm>
            <a:off x="7021237" y="395747"/>
            <a:ext cx="1064992" cy="230832"/>
          </a:xfrm>
          <a:prstGeom prst="rect">
            <a:avLst/>
          </a:prstGeom>
          <a:noFill/>
        </p:spPr>
        <p:txBody>
          <a:bodyPr wrap="square" rtlCol="0">
            <a:spAutoFit/>
          </a:bodyPr>
          <a:lstStyle/>
          <a:p>
            <a:pPr algn="ctr" defTabSz="457178">
              <a:defRPr/>
            </a:pPr>
            <a:r>
              <a:rPr lang="en-US" sz="900" kern="0" dirty="0">
                <a:solidFill>
                  <a:srgbClr val="000000"/>
                </a:solidFill>
                <a:latin typeface="Calibri" panose="020F0502020204030204" pitchFamily="34" charset="0"/>
                <a:cs typeface="Calibri" panose="020F0502020204030204" pitchFamily="34" charset="0"/>
              </a:rPr>
              <a:t>Steady State Yr. 2</a:t>
            </a:r>
          </a:p>
        </p:txBody>
      </p:sp>
      <p:sp>
        <p:nvSpPr>
          <p:cNvPr id="12" name="Pentagon 11"/>
          <p:cNvSpPr/>
          <p:nvPr/>
        </p:nvSpPr>
        <p:spPr>
          <a:xfrm>
            <a:off x="36660" y="1531223"/>
            <a:ext cx="923376" cy="256015"/>
          </a:xfrm>
          <a:prstGeom prst="homePlate">
            <a:avLst/>
          </a:prstGeom>
          <a:solidFill>
            <a:srgbClr val="00B140"/>
          </a:solidFill>
          <a:ln w="9525" cap="flat" cmpd="sng" algn="ctr">
            <a:solidFill>
              <a:srgbClr val="92D050"/>
            </a:solidFill>
            <a:prstDash val="solid"/>
          </a:ln>
          <a:effectLst/>
        </p:spPr>
        <p:txBody>
          <a:bodyPr rtlCol="0" anchor="ctr"/>
          <a:lstStyle/>
          <a:p>
            <a:pPr algn="ctr" defTabSz="822920">
              <a:defRPr/>
            </a:pPr>
            <a:r>
              <a:rPr lang="en-US" sz="1170" b="1" kern="0" dirty="0">
                <a:solidFill>
                  <a:srgbClr val="FFFFFF"/>
                </a:solidFill>
                <a:latin typeface="Calibri" panose="020F0502020204030204" pitchFamily="34" charset="0"/>
                <a:cs typeface="Calibri" panose="020F0502020204030204" pitchFamily="34" charset="0"/>
              </a:rPr>
              <a:t>Land safe</a:t>
            </a:r>
          </a:p>
        </p:txBody>
      </p:sp>
      <p:sp>
        <p:nvSpPr>
          <p:cNvPr id="13" name="Line 76"/>
          <p:cNvSpPr>
            <a:spLocks noChangeShapeType="1"/>
          </p:cNvSpPr>
          <p:nvPr>
            <p:custDataLst>
              <p:tags r:id="rId1"/>
            </p:custDataLst>
          </p:nvPr>
        </p:nvSpPr>
        <p:spPr bwMode="auto">
          <a:xfrm>
            <a:off x="1056195" y="1652055"/>
            <a:ext cx="4572000" cy="7175"/>
          </a:xfrm>
          <a:prstGeom prst="line">
            <a:avLst/>
          </a:prstGeom>
          <a:noFill/>
          <a:ln w="76200" cap="rnd">
            <a:solidFill>
              <a:srgbClr val="00B140">
                <a:lumMod val="75000"/>
              </a:srgbClr>
            </a:solidFill>
            <a:round/>
            <a:headEnd/>
            <a:tailEnd/>
          </a:ln>
          <a:effectLst/>
        </p:spPr>
        <p:txBody>
          <a:bodyPr lIns="67482" tIns="33740" rIns="67482" bIns="33740"/>
          <a:lstStyle/>
          <a:p>
            <a:pPr defTabSz="674723">
              <a:defRPr/>
            </a:pPr>
            <a:endParaRPr lang="en-US" sz="1080" kern="0" dirty="0">
              <a:solidFill>
                <a:prstClr val="black"/>
              </a:solidFill>
              <a:latin typeface="Calibri" panose="020F0502020204030204" pitchFamily="34" charset="0"/>
              <a:cs typeface="Calibri" panose="020F0502020204030204" pitchFamily="34" charset="0"/>
            </a:endParaRPr>
          </a:p>
        </p:txBody>
      </p:sp>
      <p:sp>
        <p:nvSpPr>
          <p:cNvPr id="14" name="Text Box 83"/>
          <p:cNvSpPr txBox="1">
            <a:spLocks noChangeArrowheads="1"/>
          </p:cNvSpPr>
          <p:nvPr>
            <p:custDataLst>
              <p:tags r:id="rId2"/>
            </p:custDataLst>
          </p:nvPr>
        </p:nvSpPr>
        <p:spPr bwMode="auto">
          <a:xfrm>
            <a:off x="967459" y="1830398"/>
            <a:ext cx="780142" cy="410605"/>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Transition Initiation &amp; Planning</a:t>
            </a:r>
          </a:p>
        </p:txBody>
      </p:sp>
      <p:sp>
        <p:nvSpPr>
          <p:cNvPr id="15" name="Oval 78"/>
          <p:cNvSpPr>
            <a:spLocks noChangeArrowheads="1"/>
          </p:cNvSpPr>
          <p:nvPr>
            <p:custDataLst>
              <p:tags r:id="rId3"/>
            </p:custDataLst>
          </p:nvPr>
        </p:nvSpPr>
        <p:spPr bwMode="auto">
          <a:xfrm>
            <a:off x="989776" y="1589709"/>
            <a:ext cx="123444" cy="115214"/>
          </a:xfrm>
          <a:prstGeom prst="ellipse">
            <a:avLst/>
          </a:prstGeom>
          <a:solidFill>
            <a:srgbClr val="FFFFFF"/>
          </a:solidFill>
          <a:ln w="28575">
            <a:solidFill>
              <a:srgbClr val="00B140">
                <a:lumMod val="75000"/>
              </a:srgbClr>
            </a:solidFill>
            <a:round/>
            <a:headEnd/>
            <a:tailEnd/>
          </a:ln>
          <a:effectLst/>
        </p:spPr>
        <p:txBody>
          <a:bodyPr wrap="none" lIns="67482" tIns="33740" rIns="67482" bIns="33740" anchor="ctr"/>
          <a:lstStyle/>
          <a:p>
            <a:pPr algn="ctr" defTabSz="674723">
              <a:defRPr/>
            </a:pPr>
            <a:endParaRPr lang="en-US" sz="540" kern="0" dirty="0">
              <a:solidFill>
                <a:prstClr val="black"/>
              </a:solidFill>
              <a:latin typeface="Calibri" panose="020F0502020204030204" pitchFamily="34" charset="0"/>
              <a:cs typeface="Calibri" panose="020F0502020204030204" pitchFamily="34" charset="0"/>
            </a:endParaRPr>
          </a:p>
        </p:txBody>
      </p:sp>
      <p:cxnSp>
        <p:nvCxnSpPr>
          <p:cNvPr id="16" name="Straight Connector 15"/>
          <p:cNvCxnSpPr/>
          <p:nvPr/>
        </p:nvCxnSpPr>
        <p:spPr>
          <a:xfrm>
            <a:off x="1056718" y="1715314"/>
            <a:ext cx="0" cy="230169"/>
          </a:xfrm>
          <a:prstGeom prst="line">
            <a:avLst/>
          </a:prstGeom>
          <a:noFill/>
          <a:ln w="19050">
            <a:solidFill>
              <a:srgbClr val="00B140">
                <a:lumMod val="75000"/>
              </a:srgbClr>
            </a:solidFill>
            <a:miter lim="800000"/>
            <a:headEnd/>
            <a:tailEnd/>
          </a:ln>
          <a:effectLst/>
        </p:spPr>
      </p:cxnSp>
      <p:sp>
        <p:nvSpPr>
          <p:cNvPr id="23" name="Text Box 83"/>
          <p:cNvSpPr txBox="1">
            <a:spLocks noChangeArrowheads="1"/>
          </p:cNvSpPr>
          <p:nvPr>
            <p:custDataLst>
              <p:tags r:id="rId4"/>
            </p:custDataLst>
          </p:nvPr>
        </p:nvSpPr>
        <p:spPr bwMode="auto">
          <a:xfrm>
            <a:off x="1369869" y="1193105"/>
            <a:ext cx="950478" cy="296791"/>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Initial Operating Model</a:t>
            </a:r>
          </a:p>
        </p:txBody>
      </p:sp>
      <p:cxnSp>
        <p:nvCxnSpPr>
          <p:cNvPr id="24" name="Straight Connector 23"/>
          <p:cNvCxnSpPr/>
          <p:nvPr/>
        </p:nvCxnSpPr>
        <p:spPr>
          <a:xfrm>
            <a:off x="1968470" y="1498911"/>
            <a:ext cx="3031" cy="108519"/>
          </a:xfrm>
          <a:prstGeom prst="line">
            <a:avLst/>
          </a:prstGeom>
          <a:noFill/>
          <a:ln w="19050">
            <a:solidFill>
              <a:srgbClr val="00B140">
                <a:lumMod val="75000"/>
              </a:srgbClr>
            </a:solidFill>
            <a:miter lim="800000"/>
            <a:headEnd/>
            <a:tailEnd/>
          </a:ln>
          <a:effectLst/>
        </p:spPr>
      </p:cxnSp>
      <p:sp>
        <p:nvSpPr>
          <p:cNvPr id="25" name="Text Box 83"/>
          <p:cNvSpPr txBox="1">
            <a:spLocks noChangeArrowheads="1"/>
          </p:cNvSpPr>
          <p:nvPr>
            <p:custDataLst>
              <p:tags r:id="rId5"/>
            </p:custDataLst>
          </p:nvPr>
        </p:nvSpPr>
        <p:spPr bwMode="auto">
          <a:xfrm>
            <a:off x="1723952" y="1857776"/>
            <a:ext cx="779309" cy="409579"/>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KT Completes &amp; Steady State starts</a:t>
            </a:r>
          </a:p>
        </p:txBody>
      </p:sp>
      <p:cxnSp>
        <p:nvCxnSpPr>
          <p:cNvPr id="26" name="Straight Connector 25"/>
          <p:cNvCxnSpPr/>
          <p:nvPr/>
        </p:nvCxnSpPr>
        <p:spPr>
          <a:xfrm>
            <a:off x="1964473" y="1723875"/>
            <a:ext cx="0" cy="137160"/>
          </a:xfrm>
          <a:prstGeom prst="line">
            <a:avLst/>
          </a:prstGeom>
          <a:noFill/>
          <a:ln w="19050">
            <a:solidFill>
              <a:srgbClr val="00B140">
                <a:lumMod val="75000"/>
              </a:srgbClr>
            </a:solidFill>
            <a:miter lim="800000"/>
            <a:headEnd/>
            <a:tailEnd/>
          </a:ln>
          <a:effectLst/>
        </p:spPr>
      </p:cxnSp>
      <p:sp>
        <p:nvSpPr>
          <p:cNvPr id="27" name="Oval 78"/>
          <p:cNvSpPr>
            <a:spLocks noChangeArrowheads="1"/>
          </p:cNvSpPr>
          <p:nvPr>
            <p:custDataLst>
              <p:tags r:id="rId6"/>
            </p:custDataLst>
          </p:nvPr>
        </p:nvSpPr>
        <p:spPr bwMode="auto">
          <a:xfrm>
            <a:off x="1902751" y="1593110"/>
            <a:ext cx="123444" cy="115214"/>
          </a:xfrm>
          <a:prstGeom prst="ellipse">
            <a:avLst/>
          </a:prstGeom>
          <a:solidFill>
            <a:srgbClr val="FFFFFF"/>
          </a:solidFill>
          <a:ln w="28575">
            <a:solidFill>
              <a:srgbClr val="00B140">
                <a:lumMod val="75000"/>
              </a:srgbClr>
            </a:solidFill>
            <a:round/>
            <a:headEnd/>
            <a:tailEnd/>
          </a:ln>
          <a:effectLst/>
        </p:spPr>
        <p:txBody>
          <a:bodyPr wrap="none" lIns="67482" tIns="33740" rIns="67482" bIns="33740" anchor="ctr"/>
          <a:lstStyle/>
          <a:p>
            <a:pPr algn="ctr" defTabSz="674723">
              <a:defRPr/>
            </a:pPr>
            <a:endParaRPr lang="en-US" sz="540" kern="0" dirty="0">
              <a:solidFill>
                <a:prstClr val="black"/>
              </a:solidFill>
              <a:latin typeface="Calibri" panose="020F0502020204030204" pitchFamily="34" charset="0"/>
              <a:cs typeface="Calibri" panose="020F0502020204030204" pitchFamily="34" charset="0"/>
            </a:endParaRPr>
          </a:p>
        </p:txBody>
      </p:sp>
      <p:sp>
        <p:nvSpPr>
          <p:cNvPr id="28" name="Text Box 83"/>
          <p:cNvSpPr txBox="1">
            <a:spLocks noChangeArrowheads="1"/>
          </p:cNvSpPr>
          <p:nvPr>
            <p:custDataLst>
              <p:tags r:id="rId7"/>
            </p:custDataLst>
          </p:nvPr>
        </p:nvSpPr>
        <p:spPr bwMode="auto">
          <a:xfrm>
            <a:off x="2338948" y="995284"/>
            <a:ext cx="1201472" cy="295765"/>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SLA Adherence, Baseline &amp; Reporting</a:t>
            </a:r>
          </a:p>
        </p:txBody>
      </p:sp>
      <p:sp>
        <p:nvSpPr>
          <p:cNvPr id="29" name="Oval 78"/>
          <p:cNvSpPr>
            <a:spLocks noChangeArrowheads="1"/>
          </p:cNvSpPr>
          <p:nvPr>
            <p:custDataLst>
              <p:tags r:id="rId8"/>
            </p:custDataLst>
          </p:nvPr>
        </p:nvSpPr>
        <p:spPr bwMode="auto">
          <a:xfrm>
            <a:off x="2063398" y="1582246"/>
            <a:ext cx="123444" cy="115214"/>
          </a:xfrm>
          <a:prstGeom prst="ellipse">
            <a:avLst/>
          </a:prstGeom>
          <a:solidFill>
            <a:srgbClr val="FFFFFF"/>
          </a:solidFill>
          <a:ln w="28575">
            <a:solidFill>
              <a:srgbClr val="00B140">
                <a:lumMod val="75000"/>
              </a:srgbClr>
            </a:solidFill>
            <a:round/>
            <a:headEnd/>
            <a:tailEnd/>
          </a:ln>
          <a:effectLst/>
        </p:spPr>
        <p:txBody>
          <a:bodyPr wrap="none" lIns="67482" tIns="33740" rIns="67482" bIns="33740" anchor="ctr"/>
          <a:lstStyle/>
          <a:p>
            <a:pPr algn="ctr" defTabSz="674723">
              <a:defRPr/>
            </a:pPr>
            <a:endParaRPr lang="en-US" sz="540" kern="0" dirty="0">
              <a:solidFill>
                <a:prstClr val="black"/>
              </a:solidFill>
              <a:latin typeface="Calibri" panose="020F0502020204030204" pitchFamily="34" charset="0"/>
              <a:cs typeface="Calibri" panose="020F0502020204030204" pitchFamily="34" charset="0"/>
            </a:endParaRPr>
          </a:p>
        </p:txBody>
      </p:sp>
      <p:cxnSp>
        <p:nvCxnSpPr>
          <p:cNvPr id="30" name="Elbow Connector 29"/>
          <p:cNvCxnSpPr>
            <a:stCxn id="29" idx="0"/>
            <a:endCxn id="28" idx="2"/>
          </p:cNvCxnSpPr>
          <p:nvPr/>
        </p:nvCxnSpPr>
        <p:spPr>
          <a:xfrm rot="5400000" flipH="1" flipV="1">
            <a:off x="2386804" y="1029366"/>
            <a:ext cx="291197" cy="814564"/>
          </a:xfrm>
          <a:prstGeom prst="bentConnector3">
            <a:avLst>
              <a:gd name="adj1" fmla="val 42863"/>
            </a:avLst>
          </a:prstGeom>
          <a:noFill/>
          <a:ln w="19050">
            <a:solidFill>
              <a:srgbClr val="00B140">
                <a:lumMod val="75000"/>
              </a:srgbClr>
            </a:solidFill>
            <a:miter lim="800000"/>
            <a:headEnd/>
            <a:tailEnd/>
          </a:ln>
          <a:effectLst/>
        </p:spPr>
      </p:cxnSp>
      <p:sp>
        <p:nvSpPr>
          <p:cNvPr id="35" name="Text Box 83"/>
          <p:cNvSpPr txBox="1">
            <a:spLocks noChangeArrowheads="1"/>
          </p:cNvSpPr>
          <p:nvPr>
            <p:custDataLst>
              <p:tags r:id="rId9"/>
            </p:custDataLst>
          </p:nvPr>
        </p:nvSpPr>
        <p:spPr bwMode="auto">
          <a:xfrm>
            <a:off x="3540421" y="1017402"/>
            <a:ext cx="823762" cy="296791"/>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Stabilization phase ends</a:t>
            </a:r>
          </a:p>
        </p:txBody>
      </p:sp>
      <p:sp>
        <p:nvSpPr>
          <p:cNvPr id="36" name="Oval 78"/>
          <p:cNvSpPr>
            <a:spLocks noChangeArrowheads="1"/>
          </p:cNvSpPr>
          <p:nvPr>
            <p:custDataLst>
              <p:tags r:id="rId10"/>
            </p:custDataLst>
          </p:nvPr>
        </p:nvSpPr>
        <p:spPr bwMode="auto">
          <a:xfrm>
            <a:off x="3083899" y="1588619"/>
            <a:ext cx="123444" cy="115214"/>
          </a:xfrm>
          <a:prstGeom prst="ellipse">
            <a:avLst/>
          </a:prstGeom>
          <a:solidFill>
            <a:srgbClr val="FFFFFF"/>
          </a:solidFill>
          <a:ln w="28575">
            <a:solidFill>
              <a:srgbClr val="00B140">
                <a:lumMod val="75000"/>
              </a:srgbClr>
            </a:solidFill>
            <a:round/>
            <a:headEnd/>
            <a:tailEnd/>
          </a:ln>
          <a:effectLst/>
        </p:spPr>
        <p:txBody>
          <a:bodyPr wrap="none" lIns="67482" tIns="33740" rIns="67482" bIns="33740" anchor="ctr"/>
          <a:lstStyle/>
          <a:p>
            <a:pPr algn="ctr" defTabSz="674723">
              <a:defRPr/>
            </a:pPr>
            <a:endParaRPr lang="en-US" sz="540" kern="0" dirty="0">
              <a:solidFill>
                <a:prstClr val="black"/>
              </a:solidFill>
              <a:latin typeface="Calibri" panose="020F0502020204030204" pitchFamily="34" charset="0"/>
              <a:cs typeface="Calibri" panose="020F0502020204030204" pitchFamily="34" charset="0"/>
            </a:endParaRPr>
          </a:p>
        </p:txBody>
      </p:sp>
      <p:sp>
        <p:nvSpPr>
          <p:cNvPr id="37" name="Text Box 83"/>
          <p:cNvSpPr txBox="1">
            <a:spLocks noChangeArrowheads="1"/>
          </p:cNvSpPr>
          <p:nvPr>
            <p:custDataLst>
              <p:tags r:id="rId11"/>
            </p:custDataLst>
          </p:nvPr>
        </p:nvSpPr>
        <p:spPr bwMode="auto">
          <a:xfrm>
            <a:off x="2618562" y="1830398"/>
            <a:ext cx="1071027" cy="182979"/>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SLA Penalty starts</a:t>
            </a:r>
          </a:p>
        </p:txBody>
      </p:sp>
      <p:cxnSp>
        <p:nvCxnSpPr>
          <p:cNvPr id="38" name="Elbow Connector 37"/>
          <p:cNvCxnSpPr>
            <a:stCxn id="36" idx="0"/>
            <a:endCxn id="35" idx="2"/>
          </p:cNvCxnSpPr>
          <p:nvPr/>
        </p:nvCxnSpPr>
        <p:spPr>
          <a:xfrm rot="5400000" flipH="1" flipV="1">
            <a:off x="3411748" y="1048066"/>
            <a:ext cx="274426" cy="806681"/>
          </a:xfrm>
          <a:prstGeom prst="bentConnector3">
            <a:avLst>
              <a:gd name="adj1" fmla="val 50000"/>
            </a:avLst>
          </a:prstGeom>
          <a:noFill/>
          <a:ln w="19050">
            <a:solidFill>
              <a:srgbClr val="00B140">
                <a:lumMod val="75000"/>
              </a:srgbClr>
            </a:solidFill>
            <a:miter lim="800000"/>
            <a:headEnd/>
            <a:tailEnd/>
          </a:ln>
          <a:effectLst/>
        </p:spPr>
      </p:cxnSp>
      <p:cxnSp>
        <p:nvCxnSpPr>
          <p:cNvPr id="39" name="Straight Connector 38"/>
          <p:cNvCxnSpPr/>
          <p:nvPr/>
        </p:nvCxnSpPr>
        <p:spPr>
          <a:xfrm>
            <a:off x="3147138" y="1680824"/>
            <a:ext cx="0" cy="137160"/>
          </a:xfrm>
          <a:prstGeom prst="line">
            <a:avLst/>
          </a:prstGeom>
          <a:noFill/>
          <a:ln w="19050">
            <a:solidFill>
              <a:srgbClr val="00B140">
                <a:lumMod val="75000"/>
              </a:srgbClr>
            </a:solidFill>
            <a:miter lim="800000"/>
            <a:headEnd/>
            <a:tailEnd/>
          </a:ln>
          <a:effectLst/>
        </p:spPr>
      </p:cxnSp>
      <p:sp>
        <p:nvSpPr>
          <p:cNvPr id="46" name="Oval 78"/>
          <p:cNvSpPr>
            <a:spLocks noChangeArrowheads="1"/>
          </p:cNvSpPr>
          <p:nvPr>
            <p:custDataLst>
              <p:tags r:id="rId12"/>
            </p:custDataLst>
          </p:nvPr>
        </p:nvSpPr>
        <p:spPr bwMode="auto">
          <a:xfrm>
            <a:off x="4239203" y="1588619"/>
            <a:ext cx="123444" cy="115214"/>
          </a:xfrm>
          <a:prstGeom prst="ellipse">
            <a:avLst/>
          </a:prstGeom>
          <a:solidFill>
            <a:srgbClr val="FFFFFF"/>
          </a:solidFill>
          <a:ln w="28575">
            <a:solidFill>
              <a:srgbClr val="00B140">
                <a:lumMod val="75000"/>
              </a:srgbClr>
            </a:solidFill>
            <a:round/>
            <a:headEnd/>
            <a:tailEnd/>
          </a:ln>
          <a:effectLst/>
        </p:spPr>
        <p:txBody>
          <a:bodyPr wrap="none" lIns="67482" tIns="33740" rIns="67482" bIns="33740" anchor="ctr"/>
          <a:lstStyle/>
          <a:p>
            <a:pPr algn="ctr" defTabSz="674723">
              <a:defRPr/>
            </a:pPr>
            <a:endParaRPr lang="en-US" sz="540" kern="0" dirty="0">
              <a:solidFill>
                <a:prstClr val="black"/>
              </a:solidFill>
              <a:latin typeface="Calibri" panose="020F0502020204030204" pitchFamily="34" charset="0"/>
              <a:cs typeface="Calibri" panose="020F0502020204030204" pitchFamily="34" charset="0"/>
            </a:endParaRPr>
          </a:p>
        </p:txBody>
      </p:sp>
      <p:sp>
        <p:nvSpPr>
          <p:cNvPr id="47" name="Text Box 83"/>
          <p:cNvSpPr txBox="1">
            <a:spLocks noChangeArrowheads="1"/>
          </p:cNvSpPr>
          <p:nvPr>
            <p:custDataLst>
              <p:tags r:id="rId13"/>
            </p:custDataLst>
          </p:nvPr>
        </p:nvSpPr>
        <p:spPr bwMode="auto">
          <a:xfrm>
            <a:off x="4094232" y="1260732"/>
            <a:ext cx="1071027" cy="181953"/>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SLA Re-baselining</a:t>
            </a:r>
          </a:p>
        </p:txBody>
      </p:sp>
      <p:cxnSp>
        <p:nvCxnSpPr>
          <p:cNvPr id="48" name="Straight Connector 47"/>
          <p:cNvCxnSpPr/>
          <p:nvPr/>
        </p:nvCxnSpPr>
        <p:spPr>
          <a:xfrm>
            <a:off x="4286664" y="1448757"/>
            <a:ext cx="0" cy="137160"/>
          </a:xfrm>
          <a:prstGeom prst="line">
            <a:avLst/>
          </a:prstGeom>
          <a:noFill/>
          <a:ln w="19050">
            <a:solidFill>
              <a:srgbClr val="00B140">
                <a:lumMod val="75000"/>
              </a:srgbClr>
            </a:solidFill>
            <a:miter lim="800000"/>
            <a:headEnd/>
            <a:tailEnd/>
          </a:ln>
          <a:effectLst/>
        </p:spPr>
      </p:cxnSp>
      <p:sp>
        <p:nvSpPr>
          <p:cNvPr id="49" name="Line 76"/>
          <p:cNvSpPr>
            <a:spLocks noChangeShapeType="1"/>
          </p:cNvSpPr>
          <p:nvPr>
            <p:custDataLst>
              <p:tags r:id="rId14"/>
            </p:custDataLst>
          </p:nvPr>
        </p:nvSpPr>
        <p:spPr bwMode="auto">
          <a:xfrm>
            <a:off x="5627418" y="1666941"/>
            <a:ext cx="1137913" cy="406788"/>
          </a:xfrm>
          <a:prstGeom prst="line">
            <a:avLst/>
          </a:prstGeom>
          <a:noFill/>
          <a:ln w="76200" cap="rnd">
            <a:solidFill>
              <a:srgbClr val="00B140">
                <a:lumMod val="75000"/>
              </a:srgbClr>
            </a:solidFill>
            <a:round/>
            <a:headEnd/>
            <a:tailEnd/>
          </a:ln>
          <a:effectLst/>
        </p:spPr>
        <p:txBody>
          <a:bodyPr lIns="67482" tIns="33740" rIns="67482" bIns="33740"/>
          <a:lstStyle/>
          <a:p>
            <a:pPr defTabSz="674723">
              <a:defRPr/>
            </a:pPr>
            <a:endParaRPr lang="en-US" sz="1080" kern="0" dirty="0">
              <a:solidFill>
                <a:prstClr val="black"/>
              </a:solidFill>
              <a:latin typeface="Calibri" panose="020F0502020204030204" pitchFamily="34" charset="0"/>
              <a:cs typeface="Calibri" panose="020F0502020204030204" pitchFamily="34" charset="0"/>
            </a:endParaRPr>
          </a:p>
        </p:txBody>
      </p:sp>
      <p:sp>
        <p:nvSpPr>
          <p:cNvPr id="50" name="Pentagon 49"/>
          <p:cNvSpPr/>
          <p:nvPr/>
        </p:nvSpPr>
        <p:spPr>
          <a:xfrm>
            <a:off x="34436" y="2670216"/>
            <a:ext cx="944202" cy="415802"/>
          </a:xfrm>
          <a:prstGeom prst="homePlate">
            <a:avLst/>
          </a:prstGeom>
          <a:solidFill>
            <a:srgbClr val="0033A0"/>
          </a:solidFill>
          <a:ln w="9525" cap="flat" cmpd="sng" algn="ctr">
            <a:solidFill>
              <a:srgbClr val="A8CDD7">
                <a:shade val="95000"/>
                <a:satMod val="105000"/>
              </a:srgbClr>
            </a:solidFill>
            <a:prstDash val="solid"/>
          </a:ln>
          <a:effectLst/>
        </p:spPr>
        <p:txBody>
          <a:bodyPr rtlCol="0" anchor="ctr"/>
          <a:lstStyle/>
          <a:p>
            <a:pPr algn="ctr" defTabSz="822920">
              <a:defRPr/>
            </a:pPr>
            <a:r>
              <a:rPr lang="en-US" sz="1170" b="1" kern="0" dirty="0">
                <a:solidFill>
                  <a:srgbClr val="FFFFFF"/>
                </a:solidFill>
                <a:latin typeface="Calibri" panose="020F0502020204030204" pitchFamily="34" charset="0"/>
                <a:cs typeface="Calibri" panose="020F0502020204030204" pitchFamily="34" charset="0"/>
              </a:rPr>
              <a:t>Run Better</a:t>
            </a:r>
          </a:p>
        </p:txBody>
      </p:sp>
      <p:sp>
        <p:nvSpPr>
          <p:cNvPr id="51" name="Line 111"/>
          <p:cNvSpPr>
            <a:spLocks noChangeShapeType="1"/>
          </p:cNvSpPr>
          <p:nvPr>
            <p:custDataLst>
              <p:tags r:id="rId15"/>
            </p:custDataLst>
          </p:nvPr>
        </p:nvSpPr>
        <p:spPr bwMode="auto">
          <a:xfrm flipV="1">
            <a:off x="2078985" y="2836718"/>
            <a:ext cx="4297680" cy="9926"/>
          </a:xfrm>
          <a:prstGeom prst="line">
            <a:avLst/>
          </a:prstGeom>
          <a:noFill/>
          <a:ln w="76200" cap="rnd">
            <a:solidFill>
              <a:srgbClr val="0033A0">
                <a:lumMod val="75000"/>
              </a:srgbClr>
            </a:solidFill>
            <a:round/>
            <a:headEnd/>
            <a:tailEnd/>
          </a:ln>
          <a:effectLst/>
        </p:spPr>
        <p:txBody>
          <a:bodyPr lIns="67482" tIns="33740" rIns="67482" bIns="33740"/>
          <a:lstStyle/>
          <a:p>
            <a:pPr defTabSz="674723">
              <a:defRPr/>
            </a:pPr>
            <a:endParaRPr lang="en-US" sz="800" kern="0" dirty="0">
              <a:solidFill>
                <a:prstClr val="black"/>
              </a:solidFill>
              <a:latin typeface="Calibri" panose="020F0502020204030204" pitchFamily="34" charset="0"/>
              <a:cs typeface="Calibri" panose="020F0502020204030204" pitchFamily="34" charset="0"/>
            </a:endParaRPr>
          </a:p>
        </p:txBody>
      </p:sp>
      <p:sp>
        <p:nvSpPr>
          <p:cNvPr id="56" name="Oval 78"/>
          <p:cNvSpPr>
            <a:spLocks noChangeArrowheads="1"/>
          </p:cNvSpPr>
          <p:nvPr>
            <p:custDataLst>
              <p:tags r:id="rId16"/>
            </p:custDataLst>
          </p:nvPr>
        </p:nvSpPr>
        <p:spPr bwMode="auto">
          <a:xfrm>
            <a:off x="3494444" y="2789037"/>
            <a:ext cx="123444" cy="115214"/>
          </a:xfrm>
          <a:prstGeom prst="ellipse">
            <a:avLst/>
          </a:prstGeom>
          <a:solidFill>
            <a:sysClr val="window" lastClr="FFFFFF"/>
          </a:solidFill>
          <a:ln w="28575">
            <a:solidFill>
              <a:srgbClr val="0033A0">
                <a:lumMod val="75000"/>
              </a:srgbClr>
            </a:solidFill>
            <a:round/>
            <a:headEnd/>
            <a:tailEnd/>
          </a:ln>
          <a:effectLst/>
        </p:spPr>
        <p:txBody>
          <a:bodyPr wrap="none" lIns="67482" tIns="33740" rIns="67482" bIns="33740" anchor="ctr"/>
          <a:lstStyle/>
          <a:p>
            <a:pPr algn="ctr" defTabSz="674723">
              <a:defRPr/>
            </a:pPr>
            <a:endParaRPr lang="en-US" sz="800" kern="0" dirty="0">
              <a:solidFill>
                <a:prstClr val="black"/>
              </a:solidFill>
              <a:latin typeface="Calibri" panose="020F0502020204030204" pitchFamily="34" charset="0"/>
              <a:cs typeface="Calibri" panose="020F0502020204030204" pitchFamily="34" charset="0"/>
            </a:endParaRPr>
          </a:p>
        </p:txBody>
      </p:sp>
      <p:cxnSp>
        <p:nvCxnSpPr>
          <p:cNvPr id="57" name="Straight Connector 56"/>
          <p:cNvCxnSpPr/>
          <p:nvPr/>
        </p:nvCxnSpPr>
        <p:spPr>
          <a:xfrm flipV="1">
            <a:off x="3550999" y="2887919"/>
            <a:ext cx="2816" cy="186146"/>
          </a:xfrm>
          <a:prstGeom prst="line">
            <a:avLst/>
          </a:prstGeom>
          <a:noFill/>
          <a:ln w="19050">
            <a:solidFill>
              <a:srgbClr val="0033A0">
                <a:lumMod val="75000"/>
              </a:srgbClr>
            </a:solidFill>
            <a:miter lim="800000"/>
            <a:headEnd/>
            <a:tailEnd/>
          </a:ln>
          <a:effectLst/>
        </p:spPr>
      </p:cxnSp>
      <p:cxnSp>
        <p:nvCxnSpPr>
          <p:cNvPr id="59" name="Straight Connector 58"/>
          <p:cNvCxnSpPr/>
          <p:nvPr/>
        </p:nvCxnSpPr>
        <p:spPr>
          <a:xfrm flipV="1">
            <a:off x="4278882" y="2875785"/>
            <a:ext cx="2816" cy="186146"/>
          </a:xfrm>
          <a:prstGeom prst="line">
            <a:avLst/>
          </a:prstGeom>
          <a:noFill/>
          <a:ln w="19050">
            <a:solidFill>
              <a:srgbClr val="0033A0">
                <a:lumMod val="75000"/>
              </a:srgbClr>
            </a:solidFill>
            <a:miter lim="800000"/>
            <a:headEnd/>
            <a:tailEnd/>
          </a:ln>
          <a:effectLst/>
        </p:spPr>
      </p:cxnSp>
      <p:sp>
        <p:nvSpPr>
          <p:cNvPr id="61" name="Oval 78"/>
          <p:cNvSpPr>
            <a:spLocks noChangeArrowheads="1"/>
          </p:cNvSpPr>
          <p:nvPr>
            <p:custDataLst>
              <p:tags r:id="rId17"/>
            </p:custDataLst>
          </p:nvPr>
        </p:nvSpPr>
        <p:spPr bwMode="auto">
          <a:xfrm>
            <a:off x="4223660" y="2764706"/>
            <a:ext cx="123444" cy="115214"/>
          </a:xfrm>
          <a:prstGeom prst="ellipse">
            <a:avLst/>
          </a:prstGeom>
          <a:solidFill>
            <a:sysClr val="window" lastClr="FFFFFF"/>
          </a:solidFill>
          <a:ln w="28575">
            <a:solidFill>
              <a:srgbClr val="0033A0">
                <a:lumMod val="75000"/>
              </a:srgbClr>
            </a:solidFill>
            <a:round/>
            <a:headEnd/>
            <a:tailEnd/>
          </a:ln>
          <a:effectLst/>
        </p:spPr>
        <p:txBody>
          <a:bodyPr wrap="none" lIns="67482" tIns="33740" rIns="67482" bIns="33740" anchor="ctr"/>
          <a:lstStyle/>
          <a:p>
            <a:pPr algn="ctr" defTabSz="674723">
              <a:defRPr/>
            </a:pPr>
            <a:endParaRPr lang="en-US" sz="800" kern="0" dirty="0">
              <a:solidFill>
                <a:prstClr val="black"/>
              </a:solidFill>
              <a:latin typeface="Calibri" panose="020F0502020204030204" pitchFamily="34" charset="0"/>
              <a:cs typeface="Calibri" panose="020F0502020204030204" pitchFamily="34" charset="0"/>
            </a:endParaRPr>
          </a:p>
        </p:txBody>
      </p:sp>
      <p:sp>
        <p:nvSpPr>
          <p:cNvPr id="64" name="Oval 78"/>
          <p:cNvSpPr>
            <a:spLocks noChangeArrowheads="1"/>
          </p:cNvSpPr>
          <p:nvPr>
            <p:custDataLst>
              <p:tags r:id="rId18"/>
            </p:custDataLst>
          </p:nvPr>
        </p:nvSpPr>
        <p:spPr bwMode="auto">
          <a:xfrm>
            <a:off x="5031115" y="2749785"/>
            <a:ext cx="123444" cy="115214"/>
          </a:xfrm>
          <a:prstGeom prst="ellipse">
            <a:avLst/>
          </a:prstGeom>
          <a:solidFill>
            <a:sysClr val="window" lastClr="FFFFFF"/>
          </a:solidFill>
          <a:ln w="28575">
            <a:solidFill>
              <a:srgbClr val="0033A0">
                <a:lumMod val="75000"/>
              </a:srgbClr>
            </a:solidFill>
            <a:round/>
            <a:headEnd/>
            <a:tailEnd/>
          </a:ln>
          <a:effectLst/>
        </p:spPr>
        <p:txBody>
          <a:bodyPr wrap="none" lIns="67482" tIns="33740" rIns="67482" bIns="33740" anchor="ctr"/>
          <a:lstStyle/>
          <a:p>
            <a:pPr algn="ctr" defTabSz="674723">
              <a:defRPr/>
            </a:pPr>
            <a:endParaRPr lang="en-US" sz="800" kern="0" dirty="0">
              <a:solidFill>
                <a:prstClr val="black"/>
              </a:solidFill>
              <a:latin typeface="Calibri" panose="020F0502020204030204" pitchFamily="34" charset="0"/>
              <a:cs typeface="Calibri" panose="020F0502020204030204" pitchFamily="34" charset="0"/>
            </a:endParaRPr>
          </a:p>
        </p:txBody>
      </p:sp>
      <p:cxnSp>
        <p:nvCxnSpPr>
          <p:cNvPr id="65" name="Straight Connector 64"/>
          <p:cNvCxnSpPr/>
          <p:nvPr/>
        </p:nvCxnSpPr>
        <p:spPr>
          <a:xfrm flipV="1">
            <a:off x="5090632" y="2579634"/>
            <a:ext cx="2816" cy="186146"/>
          </a:xfrm>
          <a:prstGeom prst="line">
            <a:avLst/>
          </a:prstGeom>
          <a:noFill/>
          <a:ln w="19050">
            <a:solidFill>
              <a:srgbClr val="0033A0">
                <a:lumMod val="75000"/>
              </a:srgbClr>
            </a:solidFill>
            <a:miter lim="800000"/>
            <a:headEnd/>
            <a:tailEnd/>
          </a:ln>
          <a:effectLst/>
        </p:spPr>
      </p:cxnSp>
      <p:sp>
        <p:nvSpPr>
          <p:cNvPr id="66" name="Text Box 83"/>
          <p:cNvSpPr txBox="1">
            <a:spLocks noChangeArrowheads="1"/>
          </p:cNvSpPr>
          <p:nvPr>
            <p:custDataLst>
              <p:tags r:id="rId19"/>
            </p:custDataLst>
          </p:nvPr>
        </p:nvSpPr>
        <p:spPr bwMode="auto">
          <a:xfrm>
            <a:off x="4651319" y="2264168"/>
            <a:ext cx="934468" cy="296791"/>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Automation Implementation</a:t>
            </a:r>
          </a:p>
        </p:txBody>
      </p:sp>
      <p:sp>
        <p:nvSpPr>
          <p:cNvPr id="67" name="Line 111"/>
          <p:cNvSpPr>
            <a:spLocks noChangeShapeType="1"/>
          </p:cNvSpPr>
          <p:nvPr>
            <p:custDataLst>
              <p:tags r:id="rId20"/>
            </p:custDataLst>
          </p:nvPr>
        </p:nvSpPr>
        <p:spPr bwMode="auto">
          <a:xfrm flipV="1">
            <a:off x="6406431" y="2081439"/>
            <a:ext cx="358900" cy="743491"/>
          </a:xfrm>
          <a:prstGeom prst="line">
            <a:avLst/>
          </a:prstGeom>
          <a:noFill/>
          <a:ln w="76200" cap="rnd">
            <a:solidFill>
              <a:srgbClr val="0033A0">
                <a:lumMod val="75000"/>
              </a:srgbClr>
            </a:solidFill>
            <a:round/>
            <a:headEnd/>
            <a:tailEnd/>
          </a:ln>
          <a:effectLst/>
        </p:spPr>
        <p:txBody>
          <a:bodyPr lIns="67482" tIns="33740" rIns="67482" bIns="33740"/>
          <a:lstStyle/>
          <a:p>
            <a:pPr defTabSz="674723">
              <a:defRPr/>
            </a:pPr>
            <a:endParaRPr lang="en-US" sz="1080" kern="0" dirty="0">
              <a:solidFill>
                <a:prstClr val="black"/>
              </a:solidFill>
              <a:latin typeface="Calibri" panose="020F0502020204030204" pitchFamily="34" charset="0"/>
              <a:cs typeface="Calibri" panose="020F0502020204030204" pitchFamily="34" charset="0"/>
            </a:endParaRPr>
          </a:p>
        </p:txBody>
      </p:sp>
      <p:sp>
        <p:nvSpPr>
          <p:cNvPr id="68" name="Line 111"/>
          <p:cNvSpPr>
            <a:spLocks noChangeShapeType="1"/>
          </p:cNvSpPr>
          <p:nvPr>
            <p:custDataLst>
              <p:tags r:id="rId21"/>
            </p:custDataLst>
          </p:nvPr>
        </p:nvSpPr>
        <p:spPr bwMode="auto">
          <a:xfrm>
            <a:off x="6772794" y="2085782"/>
            <a:ext cx="1554480" cy="16413"/>
          </a:xfrm>
          <a:prstGeom prst="line">
            <a:avLst/>
          </a:prstGeom>
          <a:noFill/>
          <a:ln w="76200" cap="rnd">
            <a:solidFill>
              <a:srgbClr val="0033A0">
                <a:lumMod val="75000"/>
              </a:srgbClr>
            </a:solidFill>
            <a:round/>
            <a:headEnd/>
            <a:tailEnd type="stealth" w="sm" len="med"/>
          </a:ln>
          <a:effectLst/>
        </p:spPr>
        <p:txBody>
          <a:bodyPr lIns="67482" tIns="33740" rIns="67482" bIns="33740"/>
          <a:lstStyle/>
          <a:p>
            <a:pPr defTabSz="674723">
              <a:defRPr/>
            </a:pPr>
            <a:endParaRPr lang="en-US" sz="1080" kern="0" dirty="0">
              <a:solidFill>
                <a:prstClr val="black"/>
              </a:solidFill>
              <a:latin typeface="Calibri" panose="020F0502020204030204" pitchFamily="34" charset="0"/>
              <a:cs typeface="Calibri" panose="020F0502020204030204" pitchFamily="34" charset="0"/>
            </a:endParaRPr>
          </a:p>
        </p:txBody>
      </p:sp>
      <p:sp>
        <p:nvSpPr>
          <p:cNvPr id="69" name="Oval 78"/>
          <p:cNvSpPr>
            <a:spLocks noChangeArrowheads="1"/>
          </p:cNvSpPr>
          <p:nvPr>
            <p:custDataLst>
              <p:tags r:id="rId22"/>
            </p:custDataLst>
          </p:nvPr>
        </p:nvSpPr>
        <p:spPr bwMode="auto">
          <a:xfrm>
            <a:off x="6675412" y="1983547"/>
            <a:ext cx="240982" cy="174480"/>
          </a:xfrm>
          <a:prstGeom prst="ellipse">
            <a:avLst/>
          </a:prstGeom>
          <a:solidFill>
            <a:sysClr val="window" lastClr="FFFFFF"/>
          </a:solidFill>
          <a:ln w="57150">
            <a:solidFill>
              <a:srgbClr val="5879E2"/>
            </a:solidFill>
            <a:round/>
            <a:headEnd/>
            <a:tailEnd/>
          </a:ln>
          <a:effectLst/>
        </p:spPr>
        <p:txBody>
          <a:bodyPr wrap="none" lIns="67482" tIns="33740" rIns="67482" bIns="33740" anchor="ctr"/>
          <a:lstStyle/>
          <a:p>
            <a:pPr algn="ctr" defTabSz="674723">
              <a:defRPr/>
            </a:pPr>
            <a:endParaRPr lang="en-US" sz="540" kern="0" dirty="0">
              <a:solidFill>
                <a:prstClr val="black"/>
              </a:solidFill>
              <a:latin typeface="Calibri" panose="020F0502020204030204" pitchFamily="34" charset="0"/>
              <a:cs typeface="Calibri" panose="020F0502020204030204" pitchFamily="34" charset="0"/>
            </a:endParaRPr>
          </a:p>
        </p:txBody>
      </p:sp>
      <p:sp>
        <p:nvSpPr>
          <p:cNvPr id="70" name="Text Box 83"/>
          <p:cNvSpPr txBox="1">
            <a:spLocks noChangeArrowheads="1"/>
          </p:cNvSpPr>
          <p:nvPr>
            <p:custDataLst>
              <p:tags r:id="rId23"/>
            </p:custDataLst>
          </p:nvPr>
        </p:nvSpPr>
        <p:spPr bwMode="auto">
          <a:xfrm>
            <a:off x="7021237" y="1644038"/>
            <a:ext cx="1370215" cy="342830"/>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1050" b="1" kern="0" dirty="0">
                <a:solidFill>
                  <a:prstClr val="black"/>
                </a:solidFill>
                <a:latin typeface="Calibri" panose="020F0502020204030204" pitchFamily="34" charset="0"/>
                <a:cs typeface="Calibri" panose="020F0502020204030204" pitchFamily="34" charset="0"/>
              </a:rPr>
              <a:t>Continual Service </a:t>
            </a:r>
          </a:p>
          <a:p>
            <a:pPr algn="ctr" defTabSz="674723">
              <a:lnSpc>
                <a:spcPct val="85000"/>
              </a:lnSpc>
              <a:defRPr/>
            </a:pPr>
            <a:r>
              <a:rPr lang="en-US" sz="1050" b="1" kern="0" dirty="0">
                <a:solidFill>
                  <a:prstClr val="black"/>
                </a:solidFill>
                <a:latin typeface="Calibri" panose="020F0502020204030204" pitchFamily="34" charset="0"/>
                <a:cs typeface="Calibri" panose="020F0502020204030204" pitchFamily="34" charset="0"/>
              </a:rPr>
              <a:t>Improvements</a:t>
            </a:r>
          </a:p>
        </p:txBody>
      </p:sp>
      <p:sp>
        <p:nvSpPr>
          <p:cNvPr id="71" name="Pentagon 70"/>
          <p:cNvSpPr/>
          <p:nvPr/>
        </p:nvSpPr>
        <p:spPr>
          <a:xfrm>
            <a:off x="34436" y="3760824"/>
            <a:ext cx="933023" cy="416343"/>
          </a:xfrm>
          <a:prstGeom prst="homePlate">
            <a:avLst/>
          </a:prstGeom>
          <a:solidFill>
            <a:srgbClr val="000000">
              <a:lumMod val="75000"/>
              <a:lumOff val="25000"/>
            </a:srgbClr>
          </a:solidFill>
          <a:ln w="9525" cap="flat" cmpd="sng" algn="ctr">
            <a:solidFill>
              <a:srgbClr val="FFFFFF">
                <a:lumMod val="85000"/>
              </a:srgbClr>
            </a:solidFill>
            <a:prstDash val="solid"/>
          </a:ln>
          <a:effectLst/>
        </p:spPr>
        <p:txBody>
          <a:bodyPr rtlCol="0" anchor="ctr"/>
          <a:lstStyle/>
          <a:p>
            <a:pPr algn="ctr" defTabSz="822920">
              <a:defRPr/>
            </a:pPr>
            <a:r>
              <a:rPr lang="en-US" sz="1170" b="1" kern="0" dirty="0">
                <a:solidFill>
                  <a:srgbClr val="FFFFFF"/>
                </a:solidFill>
                <a:latin typeface="Calibri" panose="020F0502020204030204" pitchFamily="34" charset="0"/>
                <a:cs typeface="Calibri" panose="020F0502020204030204" pitchFamily="34" charset="0"/>
              </a:rPr>
              <a:t>Run Different</a:t>
            </a:r>
          </a:p>
        </p:txBody>
      </p:sp>
      <p:sp>
        <p:nvSpPr>
          <p:cNvPr id="72" name="Line 65"/>
          <p:cNvSpPr>
            <a:spLocks noChangeShapeType="1"/>
          </p:cNvSpPr>
          <p:nvPr>
            <p:custDataLst>
              <p:tags r:id="rId24"/>
            </p:custDataLst>
          </p:nvPr>
        </p:nvSpPr>
        <p:spPr bwMode="auto">
          <a:xfrm flipV="1">
            <a:off x="3145619" y="3974652"/>
            <a:ext cx="4114800" cy="9753"/>
          </a:xfrm>
          <a:prstGeom prst="line">
            <a:avLst/>
          </a:prstGeom>
          <a:noFill/>
          <a:ln w="76200">
            <a:solidFill>
              <a:srgbClr val="FFFFFF">
                <a:lumMod val="50000"/>
              </a:srgbClr>
            </a:solidFill>
            <a:round/>
            <a:headEnd/>
            <a:tailEnd type="none" w="sm" len="med"/>
          </a:ln>
          <a:effectLst/>
        </p:spPr>
        <p:txBody>
          <a:bodyPr lIns="67482" tIns="33740" rIns="67482" bIns="33740"/>
          <a:lstStyle/>
          <a:p>
            <a:pPr defTabSz="674723">
              <a:defRPr/>
            </a:pPr>
            <a:endParaRPr lang="en-US" sz="800" kern="0" dirty="0">
              <a:solidFill>
                <a:prstClr val="black"/>
              </a:solidFill>
              <a:latin typeface="Calibri" panose="020F0502020204030204" pitchFamily="34" charset="0"/>
              <a:cs typeface="Calibri" panose="020F0502020204030204" pitchFamily="34" charset="0"/>
            </a:endParaRPr>
          </a:p>
        </p:txBody>
      </p:sp>
      <p:sp>
        <p:nvSpPr>
          <p:cNvPr id="73" name="Text Box 83"/>
          <p:cNvSpPr txBox="1">
            <a:spLocks noChangeArrowheads="1"/>
          </p:cNvSpPr>
          <p:nvPr>
            <p:custDataLst>
              <p:tags r:id="rId25"/>
            </p:custDataLst>
          </p:nvPr>
        </p:nvSpPr>
        <p:spPr bwMode="auto">
          <a:xfrm>
            <a:off x="4054107" y="4191288"/>
            <a:ext cx="1307562" cy="295765"/>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Identify avenues for Process Standardization</a:t>
            </a:r>
          </a:p>
        </p:txBody>
      </p:sp>
      <p:sp>
        <p:nvSpPr>
          <p:cNvPr id="74" name="Oval 73"/>
          <p:cNvSpPr>
            <a:spLocks noChangeArrowheads="1"/>
          </p:cNvSpPr>
          <p:nvPr>
            <p:custDataLst>
              <p:tags r:id="rId26"/>
            </p:custDataLst>
          </p:nvPr>
        </p:nvSpPr>
        <p:spPr bwMode="auto">
          <a:xfrm>
            <a:off x="4644889" y="3900817"/>
            <a:ext cx="123444" cy="115214"/>
          </a:xfrm>
          <a:prstGeom prst="ellipse">
            <a:avLst/>
          </a:prstGeom>
          <a:solidFill>
            <a:sysClr val="window" lastClr="FFFFFF"/>
          </a:solidFill>
          <a:ln w="28575">
            <a:solidFill>
              <a:srgbClr val="FFFFFF">
                <a:lumMod val="50000"/>
              </a:srgbClr>
            </a:solidFill>
            <a:round/>
            <a:headEnd/>
            <a:tailEnd/>
          </a:ln>
          <a:effectLst/>
        </p:spPr>
        <p:txBody>
          <a:bodyPr wrap="none" lIns="67482" tIns="33740" rIns="67482" bIns="33740" anchor="ctr"/>
          <a:lstStyle/>
          <a:p>
            <a:pPr algn="ctr" defTabSz="674723">
              <a:defRPr/>
            </a:pPr>
            <a:endParaRPr lang="en-US" sz="540" kern="0" dirty="0">
              <a:solidFill>
                <a:prstClr val="black"/>
              </a:solidFill>
              <a:latin typeface="Calibri" panose="020F0502020204030204" pitchFamily="34" charset="0"/>
              <a:cs typeface="Calibri" panose="020F0502020204030204" pitchFamily="34" charset="0"/>
            </a:endParaRPr>
          </a:p>
        </p:txBody>
      </p:sp>
      <p:cxnSp>
        <p:nvCxnSpPr>
          <p:cNvPr id="75" name="Straight Connector 74"/>
          <p:cNvCxnSpPr/>
          <p:nvPr/>
        </p:nvCxnSpPr>
        <p:spPr>
          <a:xfrm flipH="1">
            <a:off x="4707888" y="4007171"/>
            <a:ext cx="1537" cy="168409"/>
          </a:xfrm>
          <a:prstGeom prst="line">
            <a:avLst/>
          </a:prstGeom>
          <a:noFill/>
          <a:ln w="19050">
            <a:solidFill>
              <a:srgbClr val="FFFFFF">
                <a:lumMod val="50000"/>
              </a:srgbClr>
            </a:solidFill>
            <a:miter lim="800000"/>
            <a:headEnd/>
            <a:tailEnd/>
          </a:ln>
          <a:effectLst/>
        </p:spPr>
      </p:cxnSp>
      <p:sp>
        <p:nvSpPr>
          <p:cNvPr id="76" name="Text Box 83"/>
          <p:cNvSpPr txBox="1">
            <a:spLocks noChangeArrowheads="1"/>
          </p:cNvSpPr>
          <p:nvPr>
            <p:custDataLst>
              <p:tags r:id="rId27"/>
            </p:custDataLst>
          </p:nvPr>
        </p:nvSpPr>
        <p:spPr bwMode="auto">
          <a:xfrm>
            <a:off x="4598732" y="3465148"/>
            <a:ext cx="1401150" cy="295765"/>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Innovation Initiatives e.g. Application Health Check</a:t>
            </a:r>
          </a:p>
        </p:txBody>
      </p:sp>
      <p:sp>
        <p:nvSpPr>
          <p:cNvPr id="77" name="Oval 76"/>
          <p:cNvSpPr>
            <a:spLocks noChangeArrowheads="1"/>
          </p:cNvSpPr>
          <p:nvPr>
            <p:custDataLst>
              <p:tags r:id="rId28"/>
            </p:custDataLst>
          </p:nvPr>
        </p:nvSpPr>
        <p:spPr bwMode="auto">
          <a:xfrm>
            <a:off x="5237585" y="3915240"/>
            <a:ext cx="123444" cy="115214"/>
          </a:xfrm>
          <a:prstGeom prst="ellipse">
            <a:avLst/>
          </a:prstGeom>
          <a:solidFill>
            <a:sysClr val="window" lastClr="FFFFFF"/>
          </a:solidFill>
          <a:ln w="28575">
            <a:solidFill>
              <a:srgbClr val="FFFFFF">
                <a:lumMod val="50000"/>
              </a:srgbClr>
            </a:solidFill>
            <a:round/>
            <a:headEnd/>
            <a:tailEnd/>
          </a:ln>
          <a:effectLst/>
        </p:spPr>
        <p:txBody>
          <a:bodyPr wrap="none" lIns="67482" tIns="33740" rIns="67482" bIns="33740" anchor="ctr"/>
          <a:lstStyle/>
          <a:p>
            <a:pPr algn="ctr" defTabSz="674723">
              <a:defRPr/>
            </a:pPr>
            <a:endParaRPr lang="en-US" sz="540" kern="0" dirty="0">
              <a:solidFill>
                <a:prstClr val="black"/>
              </a:solidFill>
              <a:latin typeface="Calibri" panose="020F0502020204030204" pitchFamily="34" charset="0"/>
              <a:cs typeface="Calibri" panose="020F0502020204030204" pitchFamily="34" charset="0"/>
            </a:endParaRPr>
          </a:p>
        </p:txBody>
      </p:sp>
      <p:cxnSp>
        <p:nvCxnSpPr>
          <p:cNvPr id="78" name="Straight Connector 77"/>
          <p:cNvCxnSpPr/>
          <p:nvPr/>
        </p:nvCxnSpPr>
        <p:spPr>
          <a:xfrm flipH="1">
            <a:off x="5302620" y="3760237"/>
            <a:ext cx="1537" cy="168409"/>
          </a:xfrm>
          <a:prstGeom prst="line">
            <a:avLst/>
          </a:prstGeom>
          <a:noFill/>
          <a:ln w="19050">
            <a:solidFill>
              <a:srgbClr val="FFFFFF">
                <a:lumMod val="50000"/>
              </a:srgbClr>
            </a:solidFill>
            <a:miter lim="800000"/>
            <a:headEnd/>
            <a:tailEnd/>
          </a:ln>
          <a:effectLst/>
        </p:spPr>
      </p:cxnSp>
      <p:sp>
        <p:nvSpPr>
          <p:cNvPr id="82" name="Line 65"/>
          <p:cNvSpPr>
            <a:spLocks noChangeShapeType="1"/>
          </p:cNvSpPr>
          <p:nvPr>
            <p:custDataLst>
              <p:tags r:id="rId29"/>
            </p:custDataLst>
          </p:nvPr>
        </p:nvSpPr>
        <p:spPr bwMode="auto">
          <a:xfrm flipV="1">
            <a:off x="7233576" y="2112090"/>
            <a:ext cx="707587" cy="1848329"/>
          </a:xfrm>
          <a:prstGeom prst="line">
            <a:avLst/>
          </a:prstGeom>
          <a:noFill/>
          <a:ln w="76200">
            <a:solidFill>
              <a:srgbClr val="FFFFFF">
                <a:lumMod val="50000"/>
              </a:srgbClr>
            </a:solidFill>
            <a:round/>
            <a:headEnd/>
            <a:tailEnd type="none" w="sm" len="med"/>
          </a:ln>
          <a:effectLst/>
        </p:spPr>
        <p:txBody>
          <a:bodyPr lIns="67482" tIns="33740" rIns="67482" bIns="33740"/>
          <a:lstStyle/>
          <a:p>
            <a:pPr defTabSz="674723">
              <a:defRPr/>
            </a:pPr>
            <a:endParaRPr lang="en-US" sz="1080" kern="0" dirty="0">
              <a:solidFill>
                <a:prstClr val="black"/>
              </a:solidFill>
              <a:latin typeface="Calibri" panose="020F0502020204030204" pitchFamily="34" charset="0"/>
              <a:cs typeface="Calibri" panose="020F0502020204030204" pitchFamily="34" charset="0"/>
            </a:endParaRPr>
          </a:p>
        </p:txBody>
      </p:sp>
      <p:sp>
        <p:nvSpPr>
          <p:cNvPr id="63" name="Text Box 83"/>
          <p:cNvSpPr txBox="1">
            <a:spLocks noChangeArrowheads="1"/>
          </p:cNvSpPr>
          <p:nvPr>
            <p:custDataLst>
              <p:tags r:id="rId30"/>
            </p:custDataLst>
          </p:nvPr>
        </p:nvSpPr>
        <p:spPr bwMode="auto">
          <a:xfrm>
            <a:off x="3851307" y="3100970"/>
            <a:ext cx="962950" cy="296791"/>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CSAT Measurement</a:t>
            </a:r>
          </a:p>
        </p:txBody>
      </p:sp>
      <p:sp>
        <p:nvSpPr>
          <p:cNvPr id="83" name="Text Box 83"/>
          <p:cNvSpPr txBox="1">
            <a:spLocks noChangeArrowheads="1"/>
          </p:cNvSpPr>
          <p:nvPr>
            <p:custDataLst>
              <p:tags r:id="rId31"/>
            </p:custDataLst>
          </p:nvPr>
        </p:nvSpPr>
        <p:spPr bwMode="auto">
          <a:xfrm>
            <a:off x="3149106" y="3109248"/>
            <a:ext cx="854448" cy="296791"/>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SOP Updates, Shift Left</a:t>
            </a:r>
          </a:p>
        </p:txBody>
      </p:sp>
      <p:sp>
        <p:nvSpPr>
          <p:cNvPr id="84" name="Oval 78"/>
          <p:cNvSpPr>
            <a:spLocks noChangeArrowheads="1"/>
          </p:cNvSpPr>
          <p:nvPr>
            <p:custDataLst>
              <p:tags r:id="rId32"/>
            </p:custDataLst>
          </p:nvPr>
        </p:nvSpPr>
        <p:spPr bwMode="auto">
          <a:xfrm>
            <a:off x="3845185" y="2772705"/>
            <a:ext cx="123444" cy="115214"/>
          </a:xfrm>
          <a:prstGeom prst="ellipse">
            <a:avLst/>
          </a:prstGeom>
          <a:solidFill>
            <a:sysClr val="window" lastClr="FFFFFF"/>
          </a:solidFill>
          <a:ln w="28575">
            <a:solidFill>
              <a:srgbClr val="0033A0">
                <a:lumMod val="75000"/>
              </a:srgbClr>
            </a:solidFill>
            <a:round/>
            <a:headEnd/>
            <a:tailEnd/>
          </a:ln>
          <a:effectLst/>
        </p:spPr>
        <p:txBody>
          <a:bodyPr wrap="none" lIns="67482" tIns="33740" rIns="67482" bIns="33740" anchor="ctr"/>
          <a:lstStyle/>
          <a:p>
            <a:pPr algn="ctr" defTabSz="674723">
              <a:defRPr/>
            </a:pPr>
            <a:endParaRPr lang="en-US" sz="800" kern="0" dirty="0">
              <a:solidFill>
                <a:prstClr val="black"/>
              </a:solidFill>
              <a:latin typeface="Calibri" panose="020F0502020204030204" pitchFamily="34" charset="0"/>
              <a:cs typeface="Calibri" panose="020F0502020204030204" pitchFamily="34" charset="0"/>
            </a:endParaRPr>
          </a:p>
        </p:txBody>
      </p:sp>
      <p:cxnSp>
        <p:nvCxnSpPr>
          <p:cNvPr id="85" name="Straight Connector 84"/>
          <p:cNvCxnSpPr/>
          <p:nvPr/>
        </p:nvCxnSpPr>
        <p:spPr>
          <a:xfrm flipV="1">
            <a:off x="3903564" y="2572326"/>
            <a:ext cx="2816" cy="186146"/>
          </a:xfrm>
          <a:prstGeom prst="line">
            <a:avLst/>
          </a:prstGeom>
          <a:noFill/>
          <a:ln w="19050">
            <a:solidFill>
              <a:srgbClr val="0033A0">
                <a:lumMod val="75000"/>
              </a:srgbClr>
            </a:solidFill>
            <a:miter lim="800000"/>
            <a:headEnd/>
            <a:tailEnd/>
          </a:ln>
          <a:effectLst/>
        </p:spPr>
      </p:cxnSp>
      <p:sp>
        <p:nvSpPr>
          <p:cNvPr id="86" name="Text Box 83"/>
          <p:cNvSpPr txBox="1">
            <a:spLocks noChangeArrowheads="1"/>
          </p:cNvSpPr>
          <p:nvPr>
            <p:custDataLst>
              <p:tags r:id="rId33"/>
            </p:custDataLst>
          </p:nvPr>
        </p:nvSpPr>
        <p:spPr bwMode="auto">
          <a:xfrm>
            <a:off x="3470919" y="2262863"/>
            <a:ext cx="867778" cy="296791"/>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Trend Analysis, Permanent Fix</a:t>
            </a:r>
          </a:p>
        </p:txBody>
      </p:sp>
      <p:cxnSp>
        <p:nvCxnSpPr>
          <p:cNvPr id="87" name="Straight Connector 86"/>
          <p:cNvCxnSpPr/>
          <p:nvPr/>
        </p:nvCxnSpPr>
        <p:spPr>
          <a:xfrm flipV="1">
            <a:off x="3157566" y="2604573"/>
            <a:ext cx="2816" cy="186146"/>
          </a:xfrm>
          <a:prstGeom prst="line">
            <a:avLst/>
          </a:prstGeom>
          <a:noFill/>
          <a:ln w="19050">
            <a:solidFill>
              <a:srgbClr val="0033A0">
                <a:lumMod val="75000"/>
              </a:srgbClr>
            </a:solidFill>
            <a:miter lim="800000"/>
            <a:headEnd/>
            <a:tailEnd/>
          </a:ln>
          <a:effectLst/>
        </p:spPr>
      </p:cxnSp>
      <p:sp>
        <p:nvSpPr>
          <p:cNvPr id="88" name="Oval 78"/>
          <p:cNvSpPr>
            <a:spLocks noChangeArrowheads="1"/>
          </p:cNvSpPr>
          <p:nvPr>
            <p:custDataLst>
              <p:tags r:id="rId34"/>
            </p:custDataLst>
          </p:nvPr>
        </p:nvSpPr>
        <p:spPr bwMode="auto">
          <a:xfrm>
            <a:off x="3097252" y="2763567"/>
            <a:ext cx="123444" cy="115214"/>
          </a:xfrm>
          <a:prstGeom prst="ellipse">
            <a:avLst/>
          </a:prstGeom>
          <a:solidFill>
            <a:sysClr val="window" lastClr="FFFFFF"/>
          </a:solidFill>
          <a:ln w="28575">
            <a:solidFill>
              <a:srgbClr val="0033A0">
                <a:lumMod val="75000"/>
              </a:srgbClr>
            </a:solidFill>
            <a:round/>
            <a:headEnd/>
            <a:tailEnd/>
          </a:ln>
          <a:effectLst/>
        </p:spPr>
        <p:txBody>
          <a:bodyPr wrap="none" lIns="67482" tIns="33740" rIns="67482" bIns="33740" anchor="ctr"/>
          <a:lstStyle/>
          <a:p>
            <a:pPr algn="ctr" defTabSz="674723">
              <a:defRPr/>
            </a:pPr>
            <a:endParaRPr lang="en-US" sz="800" kern="0" dirty="0">
              <a:solidFill>
                <a:prstClr val="black"/>
              </a:solidFill>
              <a:latin typeface="Calibri" panose="020F0502020204030204" pitchFamily="34" charset="0"/>
              <a:cs typeface="Calibri" panose="020F0502020204030204" pitchFamily="34" charset="0"/>
            </a:endParaRPr>
          </a:p>
        </p:txBody>
      </p:sp>
      <p:sp>
        <p:nvSpPr>
          <p:cNvPr id="89" name="Text Box 83"/>
          <p:cNvSpPr txBox="1">
            <a:spLocks noChangeArrowheads="1"/>
          </p:cNvSpPr>
          <p:nvPr>
            <p:custDataLst>
              <p:tags r:id="rId35"/>
            </p:custDataLst>
          </p:nvPr>
        </p:nvSpPr>
        <p:spPr bwMode="auto">
          <a:xfrm>
            <a:off x="2496110" y="2201078"/>
            <a:ext cx="1070429" cy="409579"/>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KEDB Enrichment, Knowledge Management</a:t>
            </a:r>
          </a:p>
        </p:txBody>
      </p:sp>
      <p:sp>
        <p:nvSpPr>
          <p:cNvPr id="93" name="Text Box 83"/>
          <p:cNvSpPr txBox="1">
            <a:spLocks noChangeArrowheads="1"/>
          </p:cNvSpPr>
          <p:nvPr>
            <p:custDataLst>
              <p:tags r:id="rId36"/>
            </p:custDataLst>
          </p:nvPr>
        </p:nvSpPr>
        <p:spPr bwMode="auto">
          <a:xfrm>
            <a:off x="3470919" y="3473614"/>
            <a:ext cx="904982" cy="296791"/>
          </a:xfrm>
          <a:prstGeom prst="rect">
            <a:avLst/>
          </a:prstGeom>
          <a:noFill/>
          <a:ln w="9525">
            <a:noFill/>
            <a:miter lim="800000"/>
            <a:headEnd/>
            <a:tailEnd/>
          </a:ln>
          <a:effectLst/>
        </p:spPr>
        <p:txBody>
          <a:bodyPr wrap="square" lIns="67482" tIns="33740" rIns="67482" bIns="33740">
            <a:spAutoFit/>
          </a:bodyPr>
          <a:lstStyle/>
          <a:p>
            <a:pPr algn="ctr" defTabSz="674723">
              <a:lnSpc>
                <a:spcPct val="85000"/>
              </a:lnSpc>
              <a:defRPr/>
            </a:pPr>
            <a:r>
              <a:rPr lang="en-US" sz="870" kern="0" dirty="0">
                <a:solidFill>
                  <a:prstClr val="black"/>
                </a:solidFill>
                <a:latin typeface="Calibri" panose="020F0502020204030204" pitchFamily="34" charset="0"/>
                <a:cs typeface="Calibri" panose="020F0502020204030204" pitchFamily="34" charset="0"/>
              </a:rPr>
              <a:t>Agile/DevOps optimization</a:t>
            </a:r>
          </a:p>
        </p:txBody>
      </p:sp>
      <p:sp>
        <p:nvSpPr>
          <p:cNvPr id="94" name="Oval 93"/>
          <p:cNvSpPr>
            <a:spLocks noChangeArrowheads="1"/>
          </p:cNvSpPr>
          <p:nvPr>
            <p:custDataLst>
              <p:tags r:id="rId37"/>
            </p:custDataLst>
          </p:nvPr>
        </p:nvSpPr>
        <p:spPr bwMode="auto">
          <a:xfrm>
            <a:off x="3852571" y="3911637"/>
            <a:ext cx="123444" cy="115214"/>
          </a:xfrm>
          <a:prstGeom prst="ellipse">
            <a:avLst/>
          </a:prstGeom>
          <a:solidFill>
            <a:sysClr val="window" lastClr="FFFFFF"/>
          </a:solidFill>
          <a:ln w="28575">
            <a:solidFill>
              <a:srgbClr val="FFFFFF">
                <a:lumMod val="50000"/>
              </a:srgbClr>
            </a:solidFill>
            <a:round/>
            <a:headEnd/>
            <a:tailEnd/>
          </a:ln>
          <a:effectLst/>
        </p:spPr>
        <p:txBody>
          <a:bodyPr wrap="none" lIns="67482" tIns="33740" rIns="67482" bIns="33740" anchor="ctr"/>
          <a:lstStyle/>
          <a:p>
            <a:pPr algn="ctr" defTabSz="674723">
              <a:defRPr/>
            </a:pPr>
            <a:endParaRPr lang="en-US" sz="540" kern="0" dirty="0">
              <a:solidFill>
                <a:prstClr val="black"/>
              </a:solidFill>
              <a:latin typeface="Calibri" panose="020F0502020204030204" pitchFamily="34" charset="0"/>
              <a:cs typeface="Calibri" panose="020F0502020204030204" pitchFamily="34" charset="0"/>
            </a:endParaRPr>
          </a:p>
        </p:txBody>
      </p:sp>
      <p:cxnSp>
        <p:nvCxnSpPr>
          <p:cNvPr id="95" name="Straight Connector 94"/>
          <p:cNvCxnSpPr/>
          <p:nvPr/>
        </p:nvCxnSpPr>
        <p:spPr>
          <a:xfrm flipH="1">
            <a:off x="3906807" y="3716358"/>
            <a:ext cx="1537" cy="168409"/>
          </a:xfrm>
          <a:prstGeom prst="line">
            <a:avLst/>
          </a:prstGeom>
          <a:noFill/>
          <a:ln w="19050">
            <a:solidFill>
              <a:srgbClr val="FFFFFF">
                <a:lumMod val="50000"/>
              </a:srgbClr>
            </a:solidFill>
            <a:miter lim="800000"/>
            <a:headEnd/>
            <a:tailEnd/>
          </a:ln>
          <a:effectLst/>
        </p:spPr>
      </p:cxnSp>
    </p:spTree>
    <p:extLst>
      <p:ext uri="{BB962C8B-B14F-4D97-AF65-F5344CB8AC3E}">
        <p14:creationId xmlns:p14="http://schemas.microsoft.com/office/powerpoint/2010/main" val="112360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33" y="76206"/>
            <a:ext cx="8385048" cy="308276"/>
          </a:xfrm>
        </p:spPr>
        <p:txBody>
          <a:bodyPr anchor="ctr">
            <a:normAutofit/>
          </a:bodyPr>
          <a:lstStyle/>
          <a:p>
            <a:r>
              <a:rPr lang="en-US" sz="1800" b="1" dirty="0">
                <a:latin typeface="Calibri" panose="020F0502020204030204" pitchFamily="34" charset="0"/>
              </a:rPr>
              <a:t>Topics for Discussion</a:t>
            </a:r>
          </a:p>
        </p:txBody>
      </p:sp>
      <p:sp>
        <p:nvSpPr>
          <p:cNvPr id="4" name="Slide Number Placeholder 3"/>
          <p:cNvSpPr>
            <a:spLocks noGrp="1"/>
          </p:cNvSpPr>
          <p:nvPr>
            <p:ph type="sldNum" sz="quarter" idx="12"/>
          </p:nvPr>
        </p:nvSpPr>
        <p:spPr/>
        <p:txBody>
          <a:bodyPr vert="horz" lIns="0" tIns="0" rIns="0" bIns="0" rtlCol="0" anchor="ctr"/>
          <a:lstStyle/>
          <a:p>
            <a:fld id="{2EFEF571-C9B4-4D92-A7F7-315B894862A8}" type="slidenum">
              <a:rPr lang="en-US"/>
              <a:pPr/>
              <a:t>2</a:t>
            </a:fld>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1343029159"/>
              </p:ext>
            </p:extLst>
          </p:nvPr>
        </p:nvGraphicFramePr>
        <p:xfrm>
          <a:off x="257696" y="547331"/>
          <a:ext cx="8584968" cy="3822361"/>
        </p:xfrm>
        <a:graphic>
          <a:graphicData uri="http://schemas.openxmlformats.org/drawingml/2006/table">
            <a:tbl>
              <a:tblPr firstRow="1" bandRow="1">
                <a:tableStyleId>{5C22544A-7EE6-4342-B048-85BDC9FD1C3A}</a:tableStyleId>
              </a:tblPr>
              <a:tblGrid>
                <a:gridCol w="792240">
                  <a:extLst>
                    <a:ext uri="{9D8B030D-6E8A-4147-A177-3AD203B41FA5}">
                      <a16:colId xmlns:a16="http://schemas.microsoft.com/office/drawing/2014/main" val="400500184"/>
                    </a:ext>
                  </a:extLst>
                </a:gridCol>
                <a:gridCol w="7792728">
                  <a:extLst>
                    <a:ext uri="{9D8B030D-6E8A-4147-A177-3AD203B41FA5}">
                      <a16:colId xmlns:a16="http://schemas.microsoft.com/office/drawing/2014/main" val="2854446074"/>
                    </a:ext>
                  </a:extLst>
                </a:gridCol>
              </a:tblGrid>
              <a:tr h="346951">
                <a:tc>
                  <a:txBody>
                    <a:bodyPr/>
                    <a:lstStyle/>
                    <a:p>
                      <a:pPr marL="0" marR="0" algn="ctr">
                        <a:spcBef>
                          <a:spcPts val="0"/>
                        </a:spcBef>
                        <a:spcAft>
                          <a:spcPts val="0"/>
                        </a:spcAft>
                      </a:pPr>
                      <a:r>
                        <a:rPr lang="en-GB" sz="1200" dirty="0">
                          <a:effectLst/>
                          <a:latin typeface="Calibri" panose="020F0502020204030204" pitchFamily="34" charset="0"/>
                          <a:ea typeface="+mn-ea"/>
                          <a:cs typeface="+mn-cs"/>
                        </a:rPr>
                        <a:t>Sl.</a:t>
                      </a:r>
                      <a:r>
                        <a:rPr lang="en-GB" sz="1200" baseline="0" dirty="0">
                          <a:effectLst/>
                          <a:latin typeface="Calibri" panose="020F0502020204030204" pitchFamily="34" charset="0"/>
                          <a:ea typeface="+mn-ea"/>
                          <a:cs typeface="+mn-cs"/>
                        </a:rPr>
                        <a:t> No.</a:t>
                      </a:r>
                      <a:endParaRPr lang="en-US" sz="1200" dirty="0">
                        <a:effectLst/>
                        <a:latin typeface="Calibri" panose="020F0502020204030204" pitchFamily="34" charset="0"/>
                        <a:ea typeface="MS Mincho"/>
                        <a:cs typeface="Times New Roman" panose="02020603050405020304" pitchFamily="18" charset="0"/>
                      </a:endParaRPr>
                    </a:p>
                  </a:txBody>
                  <a:tcPr/>
                </a:tc>
                <a:tc>
                  <a:txBody>
                    <a:bodyPr/>
                    <a:lstStyle/>
                    <a:p>
                      <a:pPr marL="0" marR="0">
                        <a:spcBef>
                          <a:spcPts val="0"/>
                        </a:spcBef>
                        <a:spcAft>
                          <a:spcPts val="0"/>
                        </a:spcAft>
                      </a:pPr>
                      <a:r>
                        <a:rPr lang="en-GB" sz="1200" dirty="0">
                          <a:effectLst/>
                          <a:latin typeface="Calibri" panose="020F0502020204030204" pitchFamily="34" charset="0"/>
                        </a:rPr>
                        <a:t>Topic</a:t>
                      </a:r>
                      <a:endParaRPr lang="en-US" sz="1200" dirty="0">
                        <a:effectLst/>
                        <a:latin typeface="Calibri" panose="020F0502020204030204" pitchFamily="34" charset="0"/>
                        <a:ea typeface="MS Mincho"/>
                        <a:cs typeface="Times New Roman" panose="02020603050405020304" pitchFamily="18" charset="0"/>
                      </a:endParaRPr>
                    </a:p>
                  </a:txBody>
                  <a:tcPr/>
                </a:tc>
                <a:extLst>
                  <a:ext uri="{0D108BD9-81ED-4DB2-BD59-A6C34878D82A}">
                    <a16:rowId xmlns:a16="http://schemas.microsoft.com/office/drawing/2014/main" val="641889361"/>
                  </a:ext>
                </a:extLst>
              </a:tr>
              <a:tr h="346951">
                <a:tc>
                  <a:txBody>
                    <a:bodyPr/>
                    <a:lstStyle/>
                    <a:p>
                      <a:pPr marL="0" marR="0" algn="ctr">
                        <a:spcBef>
                          <a:spcPts val="0"/>
                        </a:spcBef>
                        <a:spcAft>
                          <a:spcPts val="0"/>
                        </a:spcAft>
                      </a:pPr>
                      <a:r>
                        <a:rPr lang="en-GB" sz="1120" dirty="0">
                          <a:solidFill>
                            <a:schemeClr val="tx2"/>
                          </a:solidFill>
                          <a:effectLst/>
                          <a:latin typeface="Calibri" panose="020F0502020204030204" pitchFamily="34" charset="0"/>
                        </a:rPr>
                        <a:t>1</a:t>
                      </a:r>
                      <a:endParaRPr lang="en-US" sz="1120" dirty="0">
                        <a:solidFill>
                          <a:schemeClr val="tx2"/>
                        </a:solidFill>
                        <a:effectLst/>
                        <a:latin typeface="Calibri" panose="020F0502020204030204" pitchFamily="34" charset="0"/>
                        <a:ea typeface="MS Mincho"/>
                        <a:cs typeface="Times New Roman" panose="02020603050405020304" pitchFamily="18" charset="0"/>
                      </a:endParaRPr>
                    </a:p>
                  </a:txBody>
                  <a:tcPr anchor="ctr"/>
                </a:tc>
                <a:tc>
                  <a:txBody>
                    <a:bodyPr/>
                    <a:lstStyle/>
                    <a:p>
                      <a:pPr marL="0" marR="0" fontAlgn="base" hangingPunct="0">
                        <a:spcBef>
                          <a:spcPts val="0"/>
                        </a:spcBef>
                        <a:spcAft>
                          <a:spcPts val="0"/>
                        </a:spcAft>
                      </a:pPr>
                      <a:r>
                        <a:rPr lang="en-GB" sz="1120" dirty="0">
                          <a:solidFill>
                            <a:schemeClr val="tx2"/>
                          </a:solidFill>
                          <a:effectLst/>
                          <a:latin typeface="Calibri" panose="020F0502020204030204" pitchFamily="34" charset="0"/>
                        </a:rPr>
                        <a:t>Introduction</a:t>
                      </a:r>
                      <a:endPar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3400749"/>
                  </a:ext>
                </a:extLst>
              </a:tr>
              <a:tr h="275840">
                <a:tc>
                  <a:txBody>
                    <a:bodyPr/>
                    <a:lstStyle/>
                    <a:p>
                      <a:pPr marL="0" marR="0" algn="ctr">
                        <a:spcBef>
                          <a:spcPts val="0"/>
                        </a:spcBef>
                        <a:spcAft>
                          <a:spcPts val="0"/>
                        </a:spcAft>
                      </a:pPr>
                      <a:r>
                        <a:rPr lang="en-GB" sz="1120" dirty="0">
                          <a:solidFill>
                            <a:schemeClr val="tx2"/>
                          </a:solidFill>
                          <a:effectLst/>
                          <a:latin typeface="Calibri" panose="020F0502020204030204" pitchFamily="34" charset="0"/>
                        </a:rPr>
                        <a:t>2</a:t>
                      </a:r>
                      <a:endParaRPr lang="en-US" sz="1120" dirty="0">
                        <a:solidFill>
                          <a:schemeClr val="tx2"/>
                        </a:solidFill>
                        <a:effectLst/>
                        <a:latin typeface="Calibri" panose="020F0502020204030204" pitchFamily="34" charset="0"/>
                        <a:ea typeface="MS Mincho"/>
                        <a:cs typeface="Times New Roman" panose="02020603050405020304" pitchFamily="18" charset="0"/>
                      </a:endParaRPr>
                    </a:p>
                  </a:txBody>
                  <a:tcPr anchor="ctr"/>
                </a:tc>
                <a:tc>
                  <a:txBody>
                    <a:bodyPr/>
                    <a:lstStyle/>
                    <a:p>
                      <a:pPr marL="0" marR="0" fontAlgn="base" hangingPunct="0">
                        <a:spcBef>
                          <a:spcPts val="0"/>
                        </a:spcBef>
                        <a:spcAft>
                          <a:spcPts val="0"/>
                        </a:spcAft>
                      </a:pPr>
                      <a:r>
                        <a:rPr lang="en-US" sz="1120" dirty="0">
                          <a:solidFill>
                            <a:schemeClr val="tx2"/>
                          </a:solidFill>
                          <a:effectLst/>
                          <a:latin typeface="Calibri" panose="020F0502020204030204" pitchFamily="34" charset="0"/>
                        </a:rPr>
                        <a:t>Brief overview of</a:t>
                      </a:r>
                      <a:r>
                        <a:rPr lang="en-US" sz="1120" baseline="0" dirty="0">
                          <a:solidFill>
                            <a:schemeClr val="tx2"/>
                          </a:solidFill>
                          <a:effectLst/>
                          <a:latin typeface="Calibri" panose="020F0502020204030204" pitchFamily="34" charset="0"/>
                        </a:rPr>
                        <a:t> our company</a:t>
                      </a:r>
                      <a:endPar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13553908"/>
                  </a:ext>
                </a:extLst>
              </a:tr>
              <a:tr h="716972">
                <a:tc>
                  <a:txBody>
                    <a:bodyPr/>
                    <a:lstStyle/>
                    <a:p>
                      <a:pPr marL="0" marR="0" algn="ctr">
                        <a:spcBef>
                          <a:spcPts val="0"/>
                        </a:spcBef>
                        <a:spcAft>
                          <a:spcPts val="0"/>
                        </a:spcAft>
                      </a:pPr>
                      <a:r>
                        <a:rPr lang="en-US" sz="1120" dirty="0">
                          <a:solidFill>
                            <a:schemeClr val="tx2"/>
                          </a:solidFill>
                          <a:effectLst/>
                          <a:latin typeface="Calibri" panose="020F0502020204030204" pitchFamily="34" charset="0"/>
                          <a:ea typeface="MS Mincho"/>
                          <a:cs typeface="Times New Roman" panose="02020603050405020304" pitchFamily="18" charset="0"/>
                        </a:rPr>
                        <a:t>3</a:t>
                      </a:r>
                    </a:p>
                  </a:txBody>
                  <a:tcPr anchor="ctr"/>
                </a:tc>
                <a:tc>
                  <a:txBody>
                    <a:bodyPr/>
                    <a:lstStyle/>
                    <a:p>
                      <a:pPr marL="285750" marR="0" indent="-285750" fontAlgn="base" hangingPunct="0">
                        <a:spcBef>
                          <a:spcPts val="0"/>
                        </a:spcBef>
                        <a:spcAft>
                          <a:spcPts val="0"/>
                        </a:spcAft>
                        <a:buAutoNum type="romanLcParenBoth"/>
                      </a:pP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Overall approach for the Run portion from transition to steady state to continuous improvement</a:t>
                      </a:r>
                    </a:p>
                    <a:p>
                      <a:pPr marL="285750" marR="0" indent="-285750" fontAlgn="base" hangingPunct="0">
                        <a:spcBef>
                          <a:spcPts val="0"/>
                        </a:spcBef>
                        <a:spcAft>
                          <a:spcPts val="0"/>
                        </a:spcAft>
                        <a:buAutoNum type="romanLcParenBoth"/>
                      </a:pP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How will Cognizant manage peak support period during June / July and a high workload through the end of the year</a:t>
                      </a:r>
                    </a:p>
                  </a:txBody>
                  <a:tcPr anchor="ctr"/>
                </a:tc>
                <a:extLst>
                  <a:ext uri="{0D108BD9-81ED-4DB2-BD59-A6C34878D82A}">
                    <a16:rowId xmlns:a16="http://schemas.microsoft.com/office/drawing/2014/main" val="2983390620"/>
                  </a:ext>
                </a:extLst>
              </a:tr>
              <a:tr h="406183">
                <a:tc>
                  <a:txBody>
                    <a:bodyPr/>
                    <a:lstStyle/>
                    <a:p>
                      <a:pPr marL="0" marR="0" algn="ctr">
                        <a:spcBef>
                          <a:spcPts val="0"/>
                        </a:spcBef>
                        <a:spcAft>
                          <a:spcPts val="0"/>
                        </a:spcAft>
                      </a:pPr>
                      <a:r>
                        <a:rPr lang="en-US" sz="1120" dirty="0">
                          <a:solidFill>
                            <a:schemeClr val="tx2"/>
                          </a:solidFill>
                          <a:effectLst/>
                          <a:latin typeface="Calibri" panose="020F0502020204030204" pitchFamily="34" charset="0"/>
                          <a:ea typeface="MS Mincho"/>
                          <a:cs typeface="Times New Roman" panose="02020603050405020304" pitchFamily="18" charset="0"/>
                        </a:rPr>
                        <a:t>4</a:t>
                      </a:r>
                    </a:p>
                  </a:txBody>
                  <a:tcPr anchor="ctr"/>
                </a:tc>
                <a:tc>
                  <a:txBody>
                    <a:bodyPr/>
                    <a:lstStyle/>
                    <a:p>
                      <a:pPr marL="0" marR="0" indent="0" fontAlgn="base" hangingPunct="0">
                        <a:spcBef>
                          <a:spcPts val="0"/>
                        </a:spcBef>
                        <a:spcAft>
                          <a:spcPts val="0"/>
                        </a:spcAft>
                        <a:buNone/>
                      </a:pP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How will Cognizant</a:t>
                      </a:r>
                      <a:r>
                        <a:rPr lang="en-US" sz="1120" baseline="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resource both the transition and run portions of this contract whilst maintaining the knowledge gained in transition?</a:t>
                      </a:r>
                    </a:p>
                  </a:txBody>
                  <a:tcPr anchor="ctr"/>
                </a:tc>
                <a:extLst>
                  <a:ext uri="{0D108BD9-81ED-4DB2-BD59-A6C34878D82A}">
                    <a16:rowId xmlns:a16="http://schemas.microsoft.com/office/drawing/2014/main" val="2614102527"/>
                  </a:ext>
                </a:extLst>
              </a:tr>
              <a:tr h="388033">
                <a:tc>
                  <a:txBody>
                    <a:bodyPr/>
                    <a:lstStyle/>
                    <a:p>
                      <a:pPr marL="0" marR="0" algn="ctr">
                        <a:spcBef>
                          <a:spcPts val="0"/>
                        </a:spcBef>
                        <a:spcAft>
                          <a:spcPts val="0"/>
                        </a:spcAft>
                      </a:pPr>
                      <a:r>
                        <a:rPr lang="en-US" sz="1120" dirty="0">
                          <a:solidFill>
                            <a:schemeClr val="tx2"/>
                          </a:solidFill>
                          <a:effectLst/>
                          <a:latin typeface="Calibri" panose="020F0502020204030204" pitchFamily="34" charset="0"/>
                          <a:ea typeface="MS Mincho"/>
                          <a:cs typeface="Times New Roman" panose="02020603050405020304" pitchFamily="18" charset="0"/>
                        </a:rPr>
                        <a:t>5</a:t>
                      </a:r>
                    </a:p>
                  </a:txBody>
                  <a:tcPr anchor="ctr"/>
                </a:tc>
                <a:tc>
                  <a:txBody>
                    <a:bodyPr/>
                    <a:lstStyle/>
                    <a:p>
                      <a:pPr marL="0" marR="0" indent="0" fontAlgn="base" hangingPunct="0">
                        <a:spcBef>
                          <a:spcPts val="0"/>
                        </a:spcBef>
                        <a:spcAft>
                          <a:spcPts val="0"/>
                        </a:spcAft>
                        <a:buNone/>
                      </a:pP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Explain the engagement/ operating model for the Run portion – teams/ people/ locations/ interactions</a:t>
                      </a:r>
                    </a:p>
                  </a:txBody>
                  <a:tcPr anchor="ctr"/>
                </a:tc>
                <a:extLst>
                  <a:ext uri="{0D108BD9-81ED-4DB2-BD59-A6C34878D82A}">
                    <a16:rowId xmlns:a16="http://schemas.microsoft.com/office/drawing/2014/main" val="2879700364"/>
                  </a:ext>
                </a:extLst>
              </a:tr>
              <a:tr h="416607">
                <a:tc>
                  <a:txBody>
                    <a:bodyPr/>
                    <a:lstStyle/>
                    <a:p>
                      <a:pPr marL="0" marR="0" algn="ctr">
                        <a:spcBef>
                          <a:spcPts val="0"/>
                        </a:spcBef>
                        <a:spcAft>
                          <a:spcPts val="0"/>
                        </a:spcAft>
                      </a:pPr>
                      <a:r>
                        <a:rPr lang="en-US" sz="1120" dirty="0">
                          <a:solidFill>
                            <a:schemeClr val="tx2"/>
                          </a:solidFill>
                          <a:effectLst/>
                          <a:latin typeface="Calibri" panose="020F0502020204030204" pitchFamily="34" charset="0"/>
                          <a:ea typeface="MS Mincho"/>
                          <a:cs typeface="Times New Roman" panose="02020603050405020304" pitchFamily="18" charset="0"/>
                        </a:rPr>
                        <a:t>6</a:t>
                      </a:r>
                    </a:p>
                  </a:txBody>
                  <a:tcPr anchor="ctr"/>
                </a:tc>
                <a:tc>
                  <a:txBody>
                    <a:bodyPr/>
                    <a:lstStyle/>
                    <a:p>
                      <a:pPr marL="0" marR="0" indent="0" fontAlgn="base" hangingPunct="0">
                        <a:spcBef>
                          <a:spcPts val="0"/>
                        </a:spcBef>
                        <a:spcAft>
                          <a:spcPts val="0"/>
                        </a:spcAft>
                        <a:buNone/>
                      </a:pP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Support for a highly customized solution is different from a standard configured solution, please explain your approach, the challenges you anticipate and how you propose to tackle those challenges</a:t>
                      </a:r>
                    </a:p>
                  </a:txBody>
                  <a:tcPr anchor="ctr"/>
                </a:tc>
                <a:extLst>
                  <a:ext uri="{0D108BD9-81ED-4DB2-BD59-A6C34878D82A}">
                    <a16:rowId xmlns:a16="http://schemas.microsoft.com/office/drawing/2014/main" val="1869023332"/>
                  </a:ext>
                </a:extLst>
              </a:tr>
              <a:tr h="440991">
                <a:tc>
                  <a:txBody>
                    <a:bodyPr/>
                    <a:lstStyle/>
                    <a:p>
                      <a:pPr marL="0" marR="0" algn="ctr">
                        <a:spcBef>
                          <a:spcPts val="0"/>
                        </a:spcBef>
                        <a:spcAft>
                          <a:spcPts val="0"/>
                        </a:spcAft>
                      </a:pPr>
                      <a:r>
                        <a:rPr lang="en-US" sz="1120" dirty="0">
                          <a:solidFill>
                            <a:schemeClr val="tx2"/>
                          </a:solidFill>
                          <a:effectLst/>
                          <a:latin typeface="Calibri" panose="020F0502020204030204" pitchFamily="34" charset="0"/>
                          <a:ea typeface="MS Mincho"/>
                          <a:cs typeface="Times New Roman" panose="02020603050405020304" pitchFamily="18" charset="0"/>
                        </a:rPr>
                        <a:t>7</a:t>
                      </a:r>
                    </a:p>
                  </a:txBody>
                  <a:tcPr anchor="ctr"/>
                </a:tc>
                <a:tc>
                  <a:txBody>
                    <a:bodyPr/>
                    <a:lstStyle/>
                    <a:p>
                      <a:pPr marL="0" marR="0" indent="0" fontAlgn="base" hangingPunct="0">
                        <a:spcBef>
                          <a:spcPts val="0"/>
                        </a:spcBef>
                        <a:spcAft>
                          <a:spcPts val="0"/>
                        </a:spcAft>
                        <a:buNone/>
                      </a:pP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Specific to Apttus and Excel, the knowledge of these tools is very critical for a successful support function. For example, extract and upload of templates which may have validation issues</a:t>
                      </a:r>
                    </a:p>
                  </a:txBody>
                  <a:tcPr anchor="ctr"/>
                </a:tc>
                <a:extLst>
                  <a:ext uri="{0D108BD9-81ED-4DB2-BD59-A6C34878D82A}">
                    <a16:rowId xmlns:a16="http://schemas.microsoft.com/office/drawing/2014/main" val="2185740684"/>
                  </a:ext>
                </a:extLst>
              </a:tr>
              <a:tr h="440991">
                <a:tc>
                  <a:txBody>
                    <a:bodyPr/>
                    <a:lstStyle/>
                    <a:p>
                      <a:pPr marL="0" marR="0" algn="ctr">
                        <a:spcBef>
                          <a:spcPts val="0"/>
                        </a:spcBef>
                        <a:spcAft>
                          <a:spcPts val="0"/>
                        </a:spcAft>
                      </a:pPr>
                      <a:r>
                        <a:rPr lang="en-US" sz="1120" dirty="0">
                          <a:solidFill>
                            <a:schemeClr val="tx2"/>
                          </a:solidFill>
                          <a:effectLst/>
                          <a:latin typeface="Calibri" panose="020F0502020204030204" pitchFamily="34" charset="0"/>
                          <a:ea typeface="MS Mincho"/>
                          <a:cs typeface="Times New Roman" panose="02020603050405020304" pitchFamily="18" charset="0"/>
                        </a:rPr>
                        <a:t>8</a:t>
                      </a:r>
                    </a:p>
                  </a:txBody>
                  <a:tcPr anchor="ctr"/>
                </a:tc>
                <a:tc>
                  <a:txBody>
                    <a:bodyPr/>
                    <a:lstStyle/>
                    <a:p>
                      <a:pPr marL="0" marR="0" indent="0" fontAlgn="base" hangingPunct="0">
                        <a:spcBef>
                          <a:spcPts val="0"/>
                        </a:spcBef>
                        <a:spcAft>
                          <a:spcPts val="0"/>
                        </a:spcAft>
                        <a:buNone/>
                      </a:pP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In case of staff turnover or additional resource needed, please describe the on-boarding process / lead time</a:t>
                      </a:r>
                    </a:p>
                  </a:txBody>
                  <a:tcPr anchor="ctr"/>
                </a:tc>
                <a:extLst>
                  <a:ext uri="{0D108BD9-81ED-4DB2-BD59-A6C34878D82A}">
                    <a16:rowId xmlns:a16="http://schemas.microsoft.com/office/drawing/2014/main" val="1871776798"/>
                  </a:ext>
                </a:extLst>
              </a:tr>
            </a:tbl>
          </a:graphicData>
        </a:graphic>
      </p:graphicFrame>
    </p:spTree>
    <p:extLst>
      <p:ext uri="{BB962C8B-B14F-4D97-AF65-F5344CB8AC3E}">
        <p14:creationId xmlns:p14="http://schemas.microsoft.com/office/powerpoint/2010/main" val="131430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10" y="120156"/>
            <a:ext cx="8385048" cy="372079"/>
          </a:xfrm>
        </p:spPr>
        <p:txBody>
          <a:bodyPr vert="horz" lIns="0" tIns="0" rIns="0" bIns="0" rtlCol="0" anchor="ctr" anchorCtr="0">
            <a:normAutofit/>
          </a:bodyPr>
          <a:lstStyle/>
          <a:p>
            <a:r>
              <a:rPr lang="en-US" sz="1800" b="1" dirty="0" smtClean="0">
                <a:latin typeface="Calibri" panose="020F0502020204030204" pitchFamily="34" charset="0"/>
              </a:rPr>
              <a:t>How will Cognizant ensure a Rapid but effective Knowledge Transition?</a:t>
            </a:r>
            <a:endParaRPr lang="en-US" sz="1800" b="1"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9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20</a:t>
            </a:fld>
            <a:endParaRPr kumimoji="0" lang="en-US" sz="9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cxnSp>
        <p:nvCxnSpPr>
          <p:cNvPr id="4" name="Straight Connector 3"/>
          <p:cNvCxnSpPr/>
          <p:nvPr/>
        </p:nvCxnSpPr>
        <p:spPr>
          <a:xfrm flipV="1">
            <a:off x="5069882" y="1508009"/>
            <a:ext cx="3576713" cy="4987"/>
          </a:xfrm>
          <a:prstGeom prst="line">
            <a:avLst/>
          </a:prstGeom>
          <a:ln>
            <a:solidFill>
              <a:srgbClr val="00195A"/>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945814" y="685767"/>
            <a:ext cx="928098" cy="832803"/>
            <a:chOff x="5906235" y="742324"/>
            <a:chExt cx="1237464" cy="1277664"/>
          </a:xfrm>
        </p:grpSpPr>
        <p:grpSp>
          <p:nvGrpSpPr>
            <p:cNvPr id="7" name="Group 6"/>
            <p:cNvGrpSpPr/>
            <p:nvPr/>
          </p:nvGrpSpPr>
          <p:grpSpPr>
            <a:xfrm>
              <a:off x="6021642" y="742324"/>
              <a:ext cx="1024999" cy="1277664"/>
              <a:chOff x="6021642" y="742324"/>
              <a:chExt cx="1024999" cy="1277664"/>
            </a:xfrm>
          </p:grpSpPr>
          <p:sp>
            <p:nvSpPr>
              <p:cNvPr id="9" name="Freeform 8"/>
              <p:cNvSpPr/>
              <p:nvPr/>
            </p:nvSpPr>
            <p:spPr bwMode="auto">
              <a:xfrm>
                <a:off x="6021642" y="742324"/>
                <a:ext cx="1024999" cy="1277664"/>
              </a:xfrm>
              <a:custGeom>
                <a:avLst/>
                <a:gdLst>
                  <a:gd name="connsiteX0" fmla="*/ 0 w 1357312"/>
                  <a:gd name="connsiteY0" fmla="*/ 1185862 h 1538287"/>
                  <a:gd name="connsiteX1" fmla="*/ 0 w 1357312"/>
                  <a:gd name="connsiteY1" fmla="*/ 352425 h 1538287"/>
                  <a:gd name="connsiteX2" fmla="*/ 681037 w 1357312"/>
                  <a:gd name="connsiteY2" fmla="*/ 0 h 1538287"/>
                  <a:gd name="connsiteX3" fmla="*/ 1357312 w 1357312"/>
                  <a:gd name="connsiteY3" fmla="*/ 352425 h 1538287"/>
                  <a:gd name="connsiteX4" fmla="*/ 1357312 w 1357312"/>
                  <a:gd name="connsiteY4" fmla="*/ 1176337 h 1538287"/>
                  <a:gd name="connsiteX5" fmla="*/ 676275 w 1357312"/>
                  <a:gd name="connsiteY5" fmla="*/ 1538287 h 1538287"/>
                  <a:gd name="connsiteX6" fmla="*/ 0 w 1357312"/>
                  <a:gd name="connsiteY6" fmla="*/ 1185862 h 153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312" h="1538287">
                    <a:moveTo>
                      <a:pt x="0" y="1185862"/>
                    </a:moveTo>
                    <a:lnTo>
                      <a:pt x="0" y="352425"/>
                    </a:lnTo>
                    <a:lnTo>
                      <a:pt x="681037" y="0"/>
                    </a:lnTo>
                    <a:lnTo>
                      <a:pt x="1357312" y="352425"/>
                    </a:lnTo>
                    <a:lnTo>
                      <a:pt x="1357312" y="1176337"/>
                    </a:lnTo>
                    <a:lnTo>
                      <a:pt x="676275" y="1538287"/>
                    </a:lnTo>
                    <a:lnTo>
                      <a:pt x="0" y="1185862"/>
                    </a:lnTo>
                    <a:close/>
                  </a:path>
                </a:pathLst>
              </a:custGeom>
              <a:solidFill>
                <a:schemeClr val="tx1"/>
              </a:solidFill>
              <a:ln w="9525">
                <a:noFill/>
                <a:miter lim="800000"/>
                <a:headEnd/>
                <a:tailEnd/>
              </a:ln>
              <a:effectLst/>
            </p:spPr>
            <p:txBody>
              <a:bodyPr wrap="none" lIns="71324" tIns="35662" rIns="71324" bIns="35662" anchor="ct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nvGrpSpPr>
              <p:cNvPr id="10" name="Group 9"/>
              <p:cNvGrpSpPr/>
              <p:nvPr/>
            </p:nvGrpSpPr>
            <p:grpSpPr>
              <a:xfrm>
                <a:off x="6281102" y="1005073"/>
                <a:ext cx="506079" cy="527348"/>
                <a:chOff x="3757613" y="-6018213"/>
                <a:chExt cx="1731962" cy="1804988"/>
              </a:xfrm>
              <a:solidFill>
                <a:schemeClr val="bg1"/>
              </a:solidFill>
            </p:grpSpPr>
            <p:sp>
              <p:nvSpPr>
                <p:cNvPr id="11" name="Freeform 83"/>
                <p:cNvSpPr>
                  <a:spLocks/>
                </p:cNvSpPr>
                <p:nvPr/>
              </p:nvSpPr>
              <p:spPr bwMode="auto">
                <a:xfrm>
                  <a:off x="4486275" y="-4427538"/>
                  <a:ext cx="276225" cy="214313"/>
                </a:xfrm>
                <a:custGeom>
                  <a:avLst/>
                  <a:gdLst>
                    <a:gd name="T0" fmla="*/ 0 w 87"/>
                    <a:gd name="T1" fmla="*/ 24 h 67"/>
                    <a:gd name="T2" fmla="*/ 44 w 87"/>
                    <a:gd name="T3" fmla="*/ 67 h 67"/>
                    <a:gd name="T4" fmla="*/ 87 w 87"/>
                    <a:gd name="T5" fmla="*/ 24 h 67"/>
                    <a:gd name="T6" fmla="*/ 0 w 87"/>
                    <a:gd name="T7" fmla="*/ 24 h 67"/>
                  </a:gdLst>
                  <a:ahLst/>
                  <a:cxnLst>
                    <a:cxn ang="0">
                      <a:pos x="T0" y="T1"/>
                    </a:cxn>
                    <a:cxn ang="0">
                      <a:pos x="T2" y="T3"/>
                    </a:cxn>
                    <a:cxn ang="0">
                      <a:pos x="T4" y="T5"/>
                    </a:cxn>
                    <a:cxn ang="0">
                      <a:pos x="T6" y="T7"/>
                    </a:cxn>
                  </a:cxnLst>
                  <a:rect l="0" t="0" r="r" b="b"/>
                  <a:pathLst>
                    <a:path w="87" h="67">
                      <a:moveTo>
                        <a:pt x="0" y="24"/>
                      </a:moveTo>
                      <a:cubicBezTo>
                        <a:pt x="0" y="48"/>
                        <a:pt x="20" y="67"/>
                        <a:pt x="44" y="67"/>
                      </a:cubicBezTo>
                      <a:cubicBezTo>
                        <a:pt x="68" y="67"/>
                        <a:pt x="87" y="48"/>
                        <a:pt x="87" y="24"/>
                      </a:cubicBezTo>
                      <a:cubicBezTo>
                        <a:pt x="87" y="0"/>
                        <a:pt x="0" y="0"/>
                        <a:pt x="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2" name="Freeform 84"/>
                <p:cNvSpPr>
                  <a:spLocks/>
                </p:cNvSpPr>
                <p:nvPr/>
              </p:nvSpPr>
              <p:spPr bwMode="auto">
                <a:xfrm>
                  <a:off x="4406900" y="-4500563"/>
                  <a:ext cx="434975" cy="217488"/>
                </a:xfrm>
                <a:custGeom>
                  <a:avLst/>
                  <a:gdLst>
                    <a:gd name="T0" fmla="*/ 137 w 137"/>
                    <a:gd name="T1" fmla="*/ 51 h 68"/>
                    <a:gd name="T2" fmla="*/ 120 w 137"/>
                    <a:gd name="T3" fmla="*/ 68 h 68"/>
                    <a:gd name="T4" fmla="*/ 17 w 137"/>
                    <a:gd name="T5" fmla="*/ 68 h 68"/>
                    <a:gd name="T6" fmla="*/ 0 w 137"/>
                    <a:gd name="T7" fmla="*/ 51 h 68"/>
                    <a:gd name="T8" fmla="*/ 0 w 137"/>
                    <a:gd name="T9" fmla="*/ 17 h 68"/>
                    <a:gd name="T10" fmla="*/ 17 w 137"/>
                    <a:gd name="T11" fmla="*/ 0 h 68"/>
                    <a:gd name="T12" fmla="*/ 120 w 137"/>
                    <a:gd name="T13" fmla="*/ 0 h 68"/>
                    <a:gd name="T14" fmla="*/ 137 w 137"/>
                    <a:gd name="T15" fmla="*/ 17 h 68"/>
                    <a:gd name="T16" fmla="*/ 137 w 137"/>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68">
                      <a:moveTo>
                        <a:pt x="137" y="51"/>
                      </a:moveTo>
                      <a:cubicBezTo>
                        <a:pt x="137" y="60"/>
                        <a:pt x="129" y="68"/>
                        <a:pt x="120" y="68"/>
                      </a:cubicBezTo>
                      <a:cubicBezTo>
                        <a:pt x="17" y="68"/>
                        <a:pt x="17" y="68"/>
                        <a:pt x="17" y="68"/>
                      </a:cubicBezTo>
                      <a:cubicBezTo>
                        <a:pt x="8" y="68"/>
                        <a:pt x="0" y="60"/>
                        <a:pt x="0" y="51"/>
                      </a:cubicBezTo>
                      <a:cubicBezTo>
                        <a:pt x="0" y="17"/>
                        <a:pt x="0" y="17"/>
                        <a:pt x="0" y="17"/>
                      </a:cubicBezTo>
                      <a:cubicBezTo>
                        <a:pt x="0" y="7"/>
                        <a:pt x="8" y="0"/>
                        <a:pt x="17" y="0"/>
                      </a:cubicBezTo>
                      <a:cubicBezTo>
                        <a:pt x="120" y="0"/>
                        <a:pt x="120" y="0"/>
                        <a:pt x="120" y="0"/>
                      </a:cubicBezTo>
                      <a:cubicBezTo>
                        <a:pt x="129" y="0"/>
                        <a:pt x="137" y="7"/>
                        <a:pt x="137" y="17"/>
                      </a:cubicBezTo>
                      <a:lnTo>
                        <a:pt x="137"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3" name="Freeform 85"/>
                <p:cNvSpPr>
                  <a:spLocks noEditPoints="1"/>
                </p:cNvSpPr>
                <p:nvPr/>
              </p:nvSpPr>
              <p:spPr bwMode="auto">
                <a:xfrm>
                  <a:off x="4205288" y="-5575301"/>
                  <a:ext cx="839788" cy="1001713"/>
                </a:xfrm>
                <a:custGeom>
                  <a:avLst/>
                  <a:gdLst>
                    <a:gd name="T0" fmla="*/ 132 w 264"/>
                    <a:gd name="T1" fmla="*/ 0 h 315"/>
                    <a:gd name="T2" fmla="*/ 0 w 264"/>
                    <a:gd name="T3" fmla="*/ 132 h 315"/>
                    <a:gd name="T4" fmla="*/ 64 w 264"/>
                    <a:gd name="T5" fmla="*/ 289 h 315"/>
                    <a:gd name="T6" fmla="*/ 64 w 264"/>
                    <a:gd name="T7" fmla="*/ 298 h 315"/>
                    <a:gd name="T8" fmla="*/ 81 w 264"/>
                    <a:gd name="T9" fmla="*/ 315 h 315"/>
                    <a:gd name="T10" fmla="*/ 182 w 264"/>
                    <a:gd name="T11" fmla="*/ 315 h 315"/>
                    <a:gd name="T12" fmla="*/ 199 w 264"/>
                    <a:gd name="T13" fmla="*/ 298 h 315"/>
                    <a:gd name="T14" fmla="*/ 199 w 264"/>
                    <a:gd name="T15" fmla="*/ 289 h 315"/>
                    <a:gd name="T16" fmla="*/ 264 w 264"/>
                    <a:gd name="T17" fmla="*/ 132 h 315"/>
                    <a:gd name="T18" fmla="*/ 132 w 264"/>
                    <a:gd name="T19" fmla="*/ 0 h 315"/>
                    <a:gd name="T20" fmla="*/ 60 w 264"/>
                    <a:gd name="T21" fmla="*/ 178 h 315"/>
                    <a:gd name="T22" fmla="*/ 45 w 264"/>
                    <a:gd name="T23" fmla="*/ 129 h 315"/>
                    <a:gd name="T24" fmla="*/ 131 w 264"/>
                    <a:gd name="T25" fmla="*/ 44 h 315"/>
                    <a:gd name="T26" fmla="*/ 177 w 264"/>
                    <a:gd name="T27" fmla="*/ 56 h 315"/>
                    <a:gd name="T28" fmla="*/ 172 w 264"/>
                    <a:gd name="T29" fmla="*/ 56 h 315"/>
                    <a:gd name="T30" fmla="*/ 60 w 264"/>
                    <a:gd name="T31" fmla="*/ 167 h 315"/>
                    <a:gd name="T32" fmla="*/ 60 w 264"/>
                    <a:gd name="T33" fmla="*/ 178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315">
                      <a:moveTo>
                        <a:pt x="132" y="0"/>
                      </a:moveTo>
                      <a:cubicBezTo>
                        <a:pt x="59" y="0"/>
                        <a:pt x="0" y="59"/>
                        <a:pt x="0" y="132"/>
                      </a:cubicBezTo>
                      <a:cubicBezTo>
                        <a:pt x="0" y="207"/>
                        <a:pt x="64" y="250"/>
                        <a:pt x="64" y="289"/>
                      </a:cubicBezTo>
                      <a:cubicBezTo>
                        <a:pt x="64" y="298"/>
                        <a:pt x="64" y="298"/>
                        <a:pt x="64" y="298"/>
                      </a:cubicBezTo>
                      <a:cubicBezTo>
                        <a:pt x="64" y="307"/>
                        <a:pt x="72" y="315"/>
                        <a:pt x="81" y="315"/>
                      </a:cubicBezTo>
                      <a:cubicBezTo>
                        <a:pt x="182" y="315"/>
                        <a:pt x="182" y="315"/>
                        <a:pt x="182" y="315"/>
                      </a:cubicBezTo>
                      <a:cubicBezTo>
                        <a:pt x="192" y="315"/>
                        <a:pt x="199" y="307"/>
                        <a:pt x="199" y="298"/>
                      </a:cubicBezTo>
                      <a:cubicBezTo>
                        <a:pt x="199" y="289"/>
                        <a:pt x="199" y="289"/>
                        <a:pt x="199" y="289"/>
                      </a:cubicBezTo>
                      <a:cubicBezTo>
                        <a:pt x="199" y="250"/>
                        <a:pt x="264" y="208"/>
                        <a:pt x="264" y="132"/>
                      </a:cubicBezTo>
                      <a:cubicBezTo>
                        <a:pt x="264" y="59"/>
                        <a:pt x="205" y="0"/>
                        <a:pt x="132" y="0"/>
                      </a:cubicBezTo>
                      <a:close/>
                      <a:moveTo>
                        <a:pt x="60" y="178"/>
                      </a:moveTo>
                      <a:cubicBezTo>
                        <a:pt x="50" y="164"/>
                        <a:pt x="45" y="148"/>
                        <a:pt x="45" y="129"/>
                      </a:cubicBezTo>
                      <a:cubicBezTo>
                        <a:pt x="45" y="82"/>
                        <a:pt x="84" y="44"/>
                        <a:pt x="131" y="44"/>
                      </a:cubicBezTo>
                      <a:cubicBezTo>
                        <a:pt x="148" y="44"/>
                        <a:pt x="164" y="48"/>
                        <a:pt x="177" y="56"/>
                      </a:cubicBezTo>
                      <a:cubicBezTo>
                        <a:pt x="175" y="56"/>
                        <a:pt x="174" y="56"/>
                        <a:pt x="172" y="56"/>
                      </a:cubicBezTo>
                      <a:cubicBezTo>
                        <a:pt x="110" y="56"/>
                        <a:pt x="60" y="106"/>
                        <a:pt x="60" y="167"/>
                      </a:cubicBezTo>
                      <a:cubicBezTo>
                        <a:pt x="60" y="171"/>
                        <a:pt x="60" y="175"/>
                        <a:pt x="60"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4" name="Line 86"/>
                <p:cNvSpPr>
                  <a:spLocks noChangeShapeType="1"/>
                </p:cNvSpPr>
                <p:nvPr/>
              </p:nvSpPr>
              <p:spPr bwMode="auto">
                <a:xfrm flipV="1">
                  <a:off x="4625975" y="-6018213"/>
                  <a:ext cx="0" cy="215900"/>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5" name="Line 87"/>
                <p:cNvSpPr>
                  <a:spLocks noChangeShapeType="1"/>
                </p:cNvSpPr>
                <p:nvPr/>
              </p:nvSpPr>
              <p:spPr bwMode="auto">
                <a:xfrm>
                  <a:off x="5273675" y="-5153026"/>
                  <a:ext cx="215900" cy="0"/>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6" name="Line 88"/>
                <p:cNvSpPr>
                  <a:spLocks noChangeShapeType="1"/>
                </p:cNvSpPr>
                <p:nvPr/>
              </p:nvSpPr>
              <p:spPr bwMode="auto">
                <a:xfrm>
                  <a:off x="3757613" y="-5153026"/>
                  <a:ext cx="215900" cy="0"/>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7" name="Line 89"/>
                <p:cNvSpPr>
                  <a:spLocks noChangeShapeType="1"/>
                </p:cNvSpPr>
                <p:nvPr/>
              </p:nvSpPr>
              <p:spPr bwMode="auto">
                <a:xfrm>
                  <a:off x="5083175" y="-4691063"/>
                  <a:ext cx="152400" cy="152400"/>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8" name="Line 90"/>
                <p:cNvSpPr>
                  <a:spLocks noChangeShapeType="1"/>
                </p:cNvSpPr>
                <p:nvPr/>
              </p:nvSpPr>
              <p:spPr bwMode="auto">
                <a:xfrm>
                  <a:off x="4011613" y="-5764213"/>
                  <a:ext cx="152400" cy="153988"/>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9" name="Line 91"/>
                <p:cNvSpPr>
                  <a:spLocks noChangeShapeType="1"/>
                </p:cNvSpPr>
                <p:nvPr/>
              </p:nvSpPr>
              <p:spPr bwMode="auto">
                <a:xfrm flipH="1">
                  <a:off x="4011613" y="-4691063"/>
                  <a:ext cx="152400" cy="152400"/>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20" name="Line 92"/>
                <p:cNvSpPr>
                  <a:spLocks noChangeShapeType="1"/>
                </p:cNvSpPr>
                <p:nvPr/>
              </p:nvSpPr>
              <p:spPr bwMode="auto">
                <a:xfrm flipH="1">
                  <a:off x="5083175" y="-5764213"/>
                  <a:ext cx="152400" cy="153988"/>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grpSp>
        <p:sp>
          <p:nvSpPr>
            <p:cNvPr id="8" name="TextBox 7"/>
            <p:cNvSpPr txBox="1"/>
            <p:nvPr/>
          </p:nvSpPr>
          <p:spPr>
            <a:xfrm>
              <a:off x="5906235" y="1559891"/>
              <a:ext cx="1237464" cy="260175"/>
            </a:xfrm>
            <a:prstGeom prst="rect">
              <a:avLst/>
            </a:prstGeom>
            <a:noFill/>
          </p:spPr>
          <p:txBody>
            <a:bodyPr wrap="square" lIns="71324" tIns="35662" rIns="71324" bIns="35662" rtlCol="0">
              <a:spAutoFit/>
            </a:bodyPr>
            <a:lstStyle/>
            <a:p>
              <a:pPr marL="0" marR="0" lvl="0" indent="0" algn="ctr" defTabSz="685772"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grpSp>
        <p:nvGrpSpPr>
          <p:cNvPr id="21" name="Group 20"/>
          <p:cNvGrpSpPr/>
          <p:nvPr/>
        </p:nvGrpSpPr>
        <p:grpSpPr>
          <a:xfrm>
            <a:off x="3397672" y="1303029"/>
            <a:ext cx="768749" cy="958248"/>
            <a:chOff x="4412306" y="1633543"/>
            <a:chExt cx="1024999" cy="1277664"/>
          </a:xfrm>
        </p:grpSpPr>
        <p:sp>
          <p:nvSpPr>
            <p:cNvPr id="22" name="Freeform 21"/>
            <p:cNvSpPr/>
            <p:nvPr/>
          </p:nvSpPr>
          <p:spPr bwMode="auto">
            <a:xfrm>
              <a:off x="4412306" y="1633543"/>
              <a:ext cx="1024999" cy="1277664"/>
            </a:xfrm>
            <a:custGeom>
              <a:avLst/>
              <a:gdLst>
                <a:gd name="connsiteX0" fmla="*/ 0 w 1357312"/>
                <a:gd name="connsiteY0" fmla="*/ 1185862 h 1538287"/>
                <a:gd name="connsiteX1" fmla="*/ 0 w 1357312"/>
                <a:gd name="connsiteY1" fmla="*/ 352425 h 1538287"/>
                <a:gd name="connsiteX2" fmla="*/ 681037 w 1357312"/>
                <a:gd name="connsiteY2" fmla="*/ 0 h 1538287"/>
                <a:gd name="connsiteX3" fmla="*/ 1357312 w 1357312"/>
                <a:gd name="connsiteY3" fmla="*/ 352425 h 1538287"/>
                <a:gd name="connsiteX4" fmla="*/ 1357312 w 1357312"/>
                <a:gd name="connsiteY4" fmla="*/ 1176337 h 1538287"/>
                <a:gd name="connsiteX5" fmla="*/ 676275 w 1357312"/>
                <a:gd name="connsiteY5" fmla="*/ 1538287 h 1538287"/>
                <a:gd name="connsiteX6" fmla="*/ 0 w 1357312"/>
                <a:gd name="connsiteY6" fmla="*/ 1185862 h 153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312" h="1538287">
                  <a:moveTo>
                    <a:pt x="0" y="1185862"/>
                  </a:moveTo>
                  <a:lnTo>
                    <a:pt x="0" y="352425"/>
                  </a:lnTo>
                  <a:lnTo>
                    <a:pt x="681037" y="0"/>
                  </a:lnTo>
                  <a:lnTo>
                    <a:pt x="1357312" y="352425"/>
                  </a:lnTo>
                  <a:lnTo>
                    <a:pt x="1357312" y="1176337"/>
                  </a:lnTo>
                  <a:lnTo>
                    <a:pt x="676275" y="1538287"/>
                  </a:lnTo>
                  <a:lnTo>
                    <a:pt x="0" y="1185862"/>
                  </a:lnTo>
                  <a:close/>
                </a:path>
              </a:pathLst>
            </a:custGeom>
            <a:solidFill>
              <a:srgbClr val="7030A0"/>
            </a:solidFill>
            <a:ln w="9525">
              <a:noFill/>
              <a:miter lim="800000"/>
              <a:headEnd/>
              <a:tailEnd/>
            </a:ln>
            <a:effectLst/>
          </p:spPr>
          <p:txBody>
            <a:bodyPr wrap="none" lIns="71324" tIns="35662" rIns="71324" bIns="35662" anchor="ct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nvGrpSpPr>
            <p:cNvPr id="23" name="Group 22"/>
            <p:cNvGrpSpPr/>
            <p:nvPr/>
          </p:nvGrpSpPr>
          <p:grpSpPr>
            <a:xfrm>
              <a:off x="4733752" y="2016018"/>
              <a:ext cx="412084" cy="440367"/>
              <a:chOff x="4987764" y="-3856584"/>
              <a:chExt cx="1706421" cy="1823798"/>
            </a:xfrm>
            <a:solidFill>
              <a:schemeClr val="bg1"/>
            </a:solidFill>
          </p:grpSpPr>
          <p:sp>
            <p:nvSpPr>
              <p:cNvPr id="24" name="Freeform 75"/>
              <p:cNvSpPr>
                <a:spLocks/>
              </p:cNvSpPr>
              <p:nvPr/>
            </p:nvSpPr>
            <p:spPr bwMode="auto">
              <a:xfrm>
                <a:off x="5962650" y="-2794001"/>
                <a:ext cx="290513" cy="288925"/>
              </a:xfrm>
              <a:custGeom>
                <a:avLst/>
                <a:gdLst>
                  <a:gd name="T0" fmla="*/ 183 w 183"/>
                  <a:gd name="T1" fmla="*/ 122 h 182"/>
                  <a:gd name="T2" fmla="*/ 122 w 183"/>
                  <a:gd name="T3" fmla="*/ 182 h 182"/>
                  <a:gd name="T4" fmla="*/ 0 w 183"/>
                  <a:gd name="T5" fmla="*/ 60 h 182"/>
                  <a:gd name="T6" fmla="*/ 60 w 183"/>
                  <a:gd name="T7" fmla="*/ 0 h 182"/>
                  <a:gd name="T8" fmla="*/ 183 w 183"/>
                  <a:gd name="T9" fmla="*/ 122 h 182"/>
                </a:gdLst>
                <a:ahLst/>
                <a:cxnLst>
                  <a:cxn ang="0">
                    <a:pos x="T0" y="T1"/>
                  </a:cxn>
                  <a:cxn ang="0">
                    <a:pos x="T2" y="T3"/>
                  </a:cxn>
                  <a:cxn ang="0">
                    <a:pos x="T4" y="T5"/>
                  </a:cxn>
                  <a:cxn ang="0">
                    <a:pos x="T6" y="T7"/>
                  </a:cxn>
                  <a:cxn ang="0">
                    <a:pos x="T8" y="T9"/>
                  </a:cxn>
                </a:cxnLst>
                <a:rect l="0" t="0" r="r" b="b"/>
                <a:pathLst>
                  <a:path w="183" h="182">
                    <a:moveTo>
                      <a:pt x="183" y="122"/>
                    </a:moveTo>
                    <a:lnTo>
                      <a:pt x="122" y="182"/>
                    </a:lnTo>
                    <a:lnTo>
                      <a:pt x="0" y="60"/>
                    </a:lnTo>
                    <a:lnTo>
                      <a:pt x="60" y="0"/>
                    </a:lnTo>
                    <a:lnTo>
                      <a:pt x="183"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25" name="Freeform 76"/>
              <p:cNvSpPr>
                <a:spLocks/>
              </p:cNvSpPr>
              <p:nvPr/>
            </p:nvSpPr>
            <p:spPr bwMode="auto">
              <a:xfrm>
                <a:off x="6074266" y="-2652706"/>
                <a:ext cx="619919" cy="619920"/>
              </a:xfrm>
              <a:custGeom>
                <a:avLst/>
                <a:gdLst>
                  <a:gd name="T0" fmla="*/ 164 w 177"/>
                  <a:gd name="T1" fmla="*/ 100 h 177"/>
                  <a:gd name="T2" fmla="*/ 164 w 177"/>
                  <a:gd name="T3" fmla="*/ 148 h 177"/>
                  <a:gd name="T4" fmla="*/ 148 w 177"/>
                  <a:gd name="T5" fmla="*/ 164 h 177"/>
                  <a:gd name="T6" fmla="*/ 99 w 177"/>
                  <a:gd name="T7" fmla="*/ 164 h 177"/>
                  <a:gd name="T8" fmla="*/ 13 w 177"/>
                  <a:gd name="T9" fmla="*/ 78 h 177"/>
                  <a:gd name="T10" fmla="*/ 13 w 177"/>
                  <a:gd name="T11" fmla="*/ 30 h 177"/>
                  <a:gd name="T12" fmla="*/ 29 w 177"/>
                  <a:gd name="T13" fmla="*/ 14 h 177"/>
                  <a:gd name="T14" fmla="*/ 78 w 177"/>
                  <a:gd name="T15" fmla="*/ 14 h 177"/>
                  <a:gd name="T16" fmla="*/ 164 w 177"/>
                  <a:gd name="T17" fmla="*/ 10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64" y="100"/>
                    </a:moveTo>
                    <a:cubicBezTo>
                      <a:pt x="177" y="113"/>
                      <a:pt x="177" y="135"/>
                      <a:pt x="164" y="148"/>
                    </a:cubicBezTo>
                    <a:cubicBezTo>
                      <a:pt x="148" y="164"/>
                      <a:pt x="148" y="164"/>
                      <a:pt x="148" y="164"/>
                    </a:cubicBezTo>
                    <a:cubicBezTo>
                      <a:pt x="134" y="177"/>
                      <a:pt x="113" y="177"/>
                      <a:pt x="99" y="164"/>
                    </a:cubicBezTo>
                    <a:cubicBezTo>
                      <a:pt x="13" y="78"/>
                      <a:pt x="13" y="78"/>
                      <a:pt x="13" y="78"/>
                    </a:cubicBezTo>
                    <a:cubicBezTo>
                      <a:pt x="0" y="64"/>
                      <a:pt x="0" y="43"/>
                      <a:pt x="13" y="30"/>
                    </a:cubicBezTo>
                    <a:cubicBezTo>
                      <a:pt x="29" y="14"/>
                      <a:pt x="29" y="14"/>
                      <a:pt x="29" y="14"/>
                    </a:cubicBezTo>
                    <a:cubicBezTo>
                      <a:pt x="43" y="0"/>
                      <a:pt x="64" y="0"/>
                      <a:pt x="78" y="14"/>
                    </a:cubicBezTo>
                    <a:lnTo>
                      <a:pt x="164"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26" name="Freeform 77"/>
              <p:cNvSpPr>
                <a:spLocks noEditPoints="1"/>
              </p:cNvSpPr>
              <p:nvPr/>
            </p:nvSpPr>
            <p:spPr bwMode="auto">
              <a:xfrm>
                <a:off x="4987764" y="-3856584"/>
                <a:ext cx="1283493" cy="1408005"/>
              </a:xfrm>
              <a:custGeom>
                <a:avLst/>
                <a:gdLst>
                  <a:gd name="T0" fmla="*/ 184 w 367"/>
                  <a:gd name="T1" fmla="*/ 0 h 366"/>
                  <a:gd name="T2" fmla="*/ 0 w 367"/>
                  <a:gd name="T3" fmla="*/ 183 h 366"/>
                  <a:gd name="T4" fmla="*/ 184 w 367"/>
                  <a:gd name="T5" fmla="*/ 366 h 366"/>
                  <a:gd name="T6" fmla="*/ 367 w 367"/>
                  <a:gd name="T7" fmla="*/ 183 h 366"/>
                  <a:gd name="T8" fmla="*/ 184 w 367"/>
                  <a:gd name="T9" fmla="*/ 0 h 366"/>
                  <a:gd name="T10" fmla="*/ 184 w 367"/>
                  <a:gd name="T11" fmla="*/ 332 h 366"/>
                  <a:gd name="T12" fmla="*/ 34 w 367"/>
                  <a:gd name="T13" fmla="*/ 183 h 366"/>
                  <a:gd name="T14" fmla="*/ 184 w 367"/>
                  <a:gd name="T15" fmla="*/ 34 h 366"/>
                  <a:gd name="T16" fmla="*/ 333 w 367"/>
                  <a:gd name="T17" fmla="*/ 183 h 366"/>
                  <a:gd name="T18" fmla="*/ 184 w 367"/>
                  <a:gd name="T19" fmla="*/ 33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6">
                    <a:moveTo>
                      <a:pt x="184" y="0"/>
                    </a:moveTo>
                    <a:cubicBezTo>
                      <a:pt x="82" y="0"/>
                      <a:pt x="0" y="82"/>
                      <a:pt x="0" y="183"/>
                    </a:cubicBezTo>
                    <a:cubicBezTo>
                      <a:pt x="0" y="284"/>
                      <a:pt x="82" y="366"/>
                      <a:pt x="184" y="366"/>
                    </a:cubicBezTo>
                    <a:cubicBezTo>
                      <a:pt x="285" y="366"/>
                      <a:pt x="367" y="284"/>
                      <a:pt x="367" y="183"/>
                    </a:cubicBezTo>
                    <a:cubicBezTo>
                      <a:pt x="367" y="82"/>
                      <a:pt x="285" y="0"/>
                      <a:pt x="184" y="0"/>
                    </a:cubicBezTo>
                    <a:close/>
                    <a:moveTo>
                      <a:pt x="184" y="332"/>
                    </a:moveTo>
                    <a:cubicBezTo>
                      <a:pt x="101" y="332"/>
                      <a:pt x="34" y="265"/>
                      <a:pt x="34" y="183"/>
                    </a:cubicBezTo>
                    <a:cubicBezTo>
                      <a:pt x="34" y="100"/>
                      <a:pt x="101" y="34"/>
                      <a:pt x="184" y="34"/>
                    </a:cubicBezTo>
                    <a:cubicBezTo>
                      <a:pt x="266" y="34"/>
                      <a:pt x="333" y="100"/>
                      <a:pt x="333" y="183"/>
                    </a:cubicBezTo>
                    <a:cubicBezTo>
                      <a:pt x="333" y="265"/>
                      <a:pt x="266" y="332"/>
                      <a:pt x="184"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27" name="Freeform 78"/>
              <p:cNvSpPr>
                <a:spLocks/>
              </p:cNvSpPr>
              <p:nvPr/>
            </p:nvSpPr>
            <p:spPr bwMode="auto">
              <a:xfrm>
                <a:off x="5302250" y="-3259138"/>
                <a:ext cx="511175" cy="496888"/>
              </a:xfrm>
              <a:custGeom>
                <a:avLst/>
                <a:gdLst>
                  <a:gd name="T0" fmla="*/ 147 w 161"/>
                  <a:gd name="T1" fmla="*/ 138 h 156"/>
                  <a:gd name="T2" fmla="*/ 15 w 161"/>
                  <a:gd name="T3" fmla="*/ 6 h 156"/>
                  <a:gd name="T4" fmla="*/ 15 w 161"/>
                  <a:gd name="T5" fmla="*/ 0 h 156"/>
                  <a:gd name="T6" fmla="*/ 0 w 161"/>
                  <a:gd name="T7" fmla="*/ 54 h 156"/>
                  <a:gd name="T8" fmla="*/ 102 w 161"/>
                  <a:gd name="T9" fmla="*/ 156 h 156"/>
                  <a:gd name="T10" fmla="*/ 161 w 161"/>
                  <a:gd name="T11" fmla="*/ 138 h 156"/>
                  <a:gd name="T12" fmla="*/ 147 w 161"/>
                  <a:gd name="T13" fmla="*/ 138 h 156"/>
                </a:gdLst>
                <a:ahLst/>
                <a:cxnLst>
                  <a:cxn ang="0">
                    <a:pos x="T0" y="T1"/>
                  </a:cxn>
                  <a:cxn ang="0">
                    <a:pos x="T2" y="T3"/>
                  </a:cxn>
                  <a:cxn ang="0">
                    <a:pos x="T4" y="T5"/>
                  </a:cxn>
                  <a:cxn ang="0">
                    <a:pos x="T6" y="T7"/>
                  </a:cxn>
                  <a:cxn ang="0">
                    <a:pos x="T8" y="T9"/>
                  </a:cxn>
                  <a:cxn ang="0">
                    <a:pos x="T10" y="T11"/>
                  </a:cxn>
                  <a:cxn ang="0">
                    <a:pos x="T12" y="T13"/>
                  </a:cxn>
                </a:cxnLst>
                <a:rect l="0" t="0" r="r" b="b"/>
                <a:pathLst>
                  <a:path w="161" h="156">
                    <a:moveTo>
                      <a:pt x="147" y="138"/>
                    </a:moveTo>
                    <a:cubicBezTo>
                      <a:pt x="74" y="138"/>
                      <a:pt x="15" y="79"/>
                      <a:pt x="15" y="6"/>
                    </a:cubicBezTo>
                    <a:cubicBezTo>
                      <a:pt x="15" y="4"/>
                      <a:pt x="15" y="2"/>
                      <a:pt x="15" y="0"/>
                    </a:cubicBezTo>
                    <a:cubicBezTo>
                      <a:pt x="5" y="16"/>
                      <a:pt x="0" y="34"/>
                      <a:pt x="0" y="54"/>
                    </a:cubicBezTo>
                    <a:cubicBezTo>
                      <a:pt x="0" y="111"/>
                      <a:pt x="46" y="156"/>
                      <a:pt x="102" y="156"/>
                    </a:cubicBezTo>
                    <a:cubicBezTo>
                      <a:pt x="124" y="156"/>
                      <a:pt x="144" y="149"/>
                      <a:pt x="161" y="138"/>
                    </a:cubicBezTo>
                    <a:cubicBezTo>
                      <a:pt x="156" y="138"/>
                      <a:pt x="152" y="138"/>
                      <a:pt x="147"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grpSp>
      <p:sp>
        <p:nvSpPr>
          <p:cNvPr id="28" name="Freeform 27"/>
          <p:cNvSpPr/>
          <p:nvPr/>
        </p:nvSpPr>
        <p:spPr bwMode="auto">
          <a:xfrm>
            <a:off x="4723302" y="1305816"/>
            <a:ext cx="768749" cy="958248"/>
          </a:xfrm>
          <a:custGeom>
            <a:avLst/>
            <a:gdLst>
              <a:gd name="connsiteX0" fmla="*/ 0 w 1357312"/>
              <a:gd name="connsiteY0" fmla="*/ 1185862 h 1538287"/>
              <a:gd name="connsiteX1" fmla="*/ 0 w 1357312"/>
              <a:gd name="connsiteY1" fmla="*/ 352425 h 1538287"/>
              <a:gd name="connsiteX2" fmla="*/ 681037 w 1357312"/>
              <a:gd name="connsiteY2" fmla="*/ 0 h 1538287"/>
              <a:gd name="connsiteX3" fmla="*/ 1357312 w 1357312"/>
              <a:gd name="connsiteY3" fmla="*/ 352425 h 1538287"/>
              <a:gd name="connsiteX4" fmla="*/ 1357312 w 1357312"/>
              <a:gd name="connsiteY4" fmla="*/ 1176337 h 1538287"/>
              <a:gd name="connsiteX5" fmla="*/ 676275 w 1357312"/>
              <a:gd name="connsiteY5" fmla="*/ 1538287 h 1538287"/>
              <a:gd name="connsiteX6" fmla="*/ 0 w 1357312"/>
              <a:gd name="connsiteY6" fmla="*/ 1185862 h 153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312" h="1538287">
                <a:moveTo>
                  <a:pt x="0" y="1185862"/>
                </a:moveTo>
                <a:lnTo>
                  <a:pt x="0" y="352425"/>
                </a:lnTo>
                <a:lnTo>
                  <a:pt x="681037" y="0"/>
                </a:lnTo>
                <a:lnTo>
                  <a:pt x="1357312" y="352425"/>
                </a:lnTo>
                <a:lnTo>
                  <a:pt x="1357312" y="1176337"/>
                </a:lnTo>
                <a:lnTo>
                  <a:pt x="676275" y="1538287"/>
                </a:lnTo>
                <a:lnTo>
                  <a:pt x="0" y="1185862"/>
                </a:lnTo>
                <a:close/>
              </a:path>
            </a:pathLst>
          </a:custGeom>
          <a:solidFill>
            <a:schemeClr val="accent2"/>
          </a:solidFill>
          <a:ln w="9525">
            <a:noFill/>
            <a:miter lim="800000"/>
            <a:headEnd/>
            <a:tailEnd/>
          </a:ln>
          <a:effectLst/>
        </p:spPr>
        <p:txBody>
          <a:bodyPr wrap="none" lIns="71324" tIns="35662" rIns="71324" bIns="35662" anchor="ct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nvGrpSpPr>
          <p:cNvPr id="29" name="Group 28"/>
          <p:cNvGrpSpPr/>
          <p:nvPr/>
        </p:nvGrpSpPr>
        <p:grpSpPr>
          <a:xfrm>
            <a:off x="4923130" y="1598550"/>
            <a:ext cx="369092" cy="338684"/>
            <a:chOff x="7319963" y="-3844926"/>
            <a:chExt cx="1852612" cy="1700213"/>
          </a:xfrm>
          <a:solidFill>
            <a:schemeClr val="bg1"/>
          </a:solidFill>
        </p:grpSpPr>
        <p:sp>
          <p:nvSpPr>
            <p:cNvPr id="30" name="Oval 79"/>
            <p:cNvSpPr>
              <a:spLocks noChangeArrowheads="1"/>
            </p:cNvSpPr>
            <p:nvPr/>
          </p:nvSpPr>
          <p:spPr bwMode="auto">
            <a:xfrm>
              <a:off x="7526338" y="-3844926"/>
              <a:ext cx="530225" cy="534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31" name="Freeform 80"/>
            <p:cNvSpPr>
              <a:spLocks/>
            </p:cNvSpPr>
            <p:nvPr/>
          </p:nvSpPr>
          <p:spPr bwMode="auto">
            <a:xfrm>
              <a:off x="7319963" y="-3405188"/>
              <a:ext cx="931863" cy="1260475"/>
            </a:xfrm>
            <a:custGeom>
              <a:avLst/>
              <a:gdLst>
                <a:gd name="T0" fmla="*/ 164 w 293"/>
                <a:gd name="T1" fmla="*/ 206 h 396"/>
                <a:gd name="T2" fmla="*/ 136 w 293"/>
                <a:gd name="T3" fmla="*/ 207 h 396"/>
                <a:gd name="T4" fmla="*/ 84 w 293"/>
                <a:gd name="T5" fmla="*/ 157 h 396"/>
                <a:gd name="T6" fmla="*/ 135 w 293"/>
                <a:gd name="T7" fmla="*/ 106 h 396"/>
                <a:gd name="T8" fmla="*/ 167 w 293"/>
                <a:gd name="T9" fmla="*/ 105 h 396"/>
                <a:gd name="T10" fmla="*/ 126 w 293"/>
                <a:gd name="T11" fmla="*/ 146 h 396"/>
                <a:gd name="T12" fmla="*/ 291 w 293"/>
                <a:gd name="T13" fmla="*/ 146 h 396"/>
                <a:gd name="T14" fmla="*/ 286 w 293"/>
                <a:gd name="T15" fmla="*/ 113 h 396"/>
                <a:gd name="T16" fmla="*/ 219 w 293"/>
                <a:gd name="T17" fmla="*/ 0 h 396"/>
                <a:gd name="T18" fmla="*/ 148 w 293"/>
                <a:gd name="T19" fmla="*/ 70 h 396"/>
                <a:gd name="T20" fmla="*/ 71 w 293"/>
                <a:gd name="T21" fmla="*/ 0 h 396"/>
                <a:gd name="T22" fmla="*/ 7 w 293"/>
                <a:gd name="T23" fmla="*/ 111 h 396"/>
                <a:gd name="T24" fmla="*/ 17 w 293"/>
                <a:gd name="T25" fmla="*/ 218 h 396"/>
                <a:gd name="T26" fmla="*/ 57 w 293"/>
                <a:gd name="T27" fmla="*/ 218 h 396"/>
                <a:gd name="T28" fmla="*/ 88 w 293"/>
                <a:gd name="T29" fmla="*/ 396 h 396"/>
                <a:gd name="T30" fmla="*/ 213 w 293"/>
                <a:gd name="T31" fmla="*/ 396 h 396"/>
                <a:gd name="T32" fmla="*/ 240 w 293"/>
                <a:gd name="T33" fmla="*/ 216 h 396"/>
                <a:gd name="T34" fmla="*/ 280 w 293"/>
                <a:gd name="T35" fmla="*/ 216 h 396"/>
                <a:gd name="T36" fmla="*/ 293 w 293"/>
                <a:gd name="T37" fmla="*/ 167 h 396"/>
                <a:gd name="T38" fmla="*/ 127 w 293"/>
                <a:gd name="T39" fmla="*/ 167 h 396"/>
                <a:gd name="T40" fmla="*/ 164 w 293"/>
                <a:gd name="T41" fmla="*/ 2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3" h="396">
                  <a:moveTo>
                    <a:pt x="164" y="206"/>
                  </a:moveTo>
                  <a:cubicBezTo>
                    <a:pt x="136" y="207"/>
                    <a:pt x="136" y="207"/>
                    <a:pt x="136" y="207"/>
                  </a:cubicBezTo>
                  <a:cubicBezTo>
                    <a:pt x="84" y="157"/>
                    <a:pt x="84" y="157"/>
                    <a:pt x="84" y="157"/>
                  </a:cubicBezTo>
                  <a:cubicBezTo>
                    <a:pt x="135" y="106"/>
                    <a:pt x="135" y="106"/>
                    <a:pt x="135" y="106"/>
                  </a:cubicBezTo>
                  <a:cubicBezTo>
                    <a:pt x="167" y="105"/>
                    <a:pt x="167" y="105"/>
                    <a:pt x="167" y="105"/>
                  </a:cubicBezTo>
                  <a:cubicBezTo>
                    <a:pt x="126" y="146"/>
                    <a:pt x="126" y="146"/>
                    <a:pt x="126" y="146"/>
                  </a:cubicBezTo>
                  <a:cubicBezTo>
                    <a:pt x="291" y="146"/>
                    <a:pt x="291" y="146"/>
                    <a:pt x="291" y="146"/>
                  </a:cubicBezTo>
                  <a:cubicBezTo>
                    <a:pt x="291" y="127"/>
                    <a:pt x="286" y="113"/>
                    <a:pt x="286" y="113"/>
                  </a:cubicBezTo>
                  <a:cubicBezTo>
                    <a:pt x="260" y="19"/>
                    <a:pt x="219" y="0"/>
                    <a:pt x="219" y="0"/>
                  </a:cubicBezTo>
                  <a:cubicBezTo>
                    <a:pt x="148" y="70"/>
                    <a:pt x="148" y="70"/>
                    <a:pt x="148" y="70"/>
                  </a:cubicBezTo>
                  <a:cubicBezTo>
                    <a:pt x="71" y="0"/>
                    <a:pt x="71" y="0"/>
                    <a:pt x="71" y="0"/>
                  </a:cubicBezTo>
                  <a:cubicBezTo>
                    <a:pt x="28" y="20"/>
                    <a:pt x="7" y="111"/>
                    <a:pt x="7" y="111"/>
                  </a:cubicBezTo>
                  <a:cubicBezTo>
                    <a:pt x="0" y="170"/>
                    <a:pt x="17" y="218"/>
                    <a:pt x="17" y="218"/>
                  </a:cubicBezTo>
                  <a:cubicBezTo>
                    <a:pt x="57" y="218"/>
                    <a:pt x="57" y="218"/>
                    <a:pt x="57" y="218"/>
                  </a:cubicBezTo>
                  <a:cubicBezTo>
                    <a:pt x="88" y="396"/>
                    <a:pt x="88" y="396"/>
                    <a:pt x="88" y="396"/>
                  </a:cubicBezTo>
                  <a:cubicBezTo>
                    <a:pt x="213" y="396"/>
                    <a:pt x="213" y="396"/>
                    <a:pt x="213" y="396"/>
                  </a:cubicBezTo>
                  <a:cubicBezTo>
                    <a:pt x="240" y="216"/>
                    <a:pt x="240" y="216"/>
                    <a:pt x="240" y="216"/>
                  </a:cubicBezTo>
                  <a:cubicBezTo>
                    <a:pt x="280" y="216"/>
                    <a:pt x="280" y="216"/>
                    <a:pt x="280" y="216"/>
                  </a:cubicBezTo>
                  <a:cubicBezTo>
                    <a:pt x="287" y="201"/>
                    <a:pt x="291" y="183"/>
                    <a:pt x="293" y="167"/>
                  </a:cubicBezTo>
                  <a:cubicBezTo>
                    <a:pt x="127" y="167"/>
                    <a:pt x="127" y="167"/>
                    <a:pt x="127" y="167"/>
                  </a:cubicBezTo>
                  <a:lnTo>
                    <a:pt x="164"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32" name="Oval 81"/>
            <p:cNvSpPr>
              <a:spLocks noChangeArrowheads="1"/>
            </p:cNvSpPr>
            <p:nvPr/>
          </p:nvSpPr>
          <p:spPr bwMode="auto">
            <a:xfrm>
              <a:off x="8435975" y="-3844926"/>
              <a:ext cx="530225" cy="534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33" name="Freeform 82"/>
            <p:cNvSpPr>
              <a:spLocks/>
            </p:cNvSpPr>
            <p:nvPr/>
          </p:nvSpPr>
          <p:spPr bwMode="auto">
            <a:xfrm>
              <a:off x="8245475" y="-3405188"/>
              <a:ext cx="927100" cy="1260475"/>
            </a:xfrm>
            <a:custGeom>
              <a:avLst/>
              <a:gdLst>
                <a:gd name="T0" fmla="*/ 281 w 292"/>
                <a:gd name="T1" fmla="*/ 113 h 396"/>
                <a:gd name="T2" fmla="*/ 214 w 292"/>
                <a:gd name="T3" fmla="*/ 0 h 396"/>
                <a:gd name="T4" fmla="*/ 143 w 292"/>
                <a:gd name="T5" fmla="*/ 70 h 396"/>
                <a:gd name="T6" fmla="*/ 66 w 292"/>
                <a:gd name="T7" fmla="*/ 0 h 396"/>
                <a:gd name="T8" fmla="*/ 2 w 292"/>
                <a:gd name="T9" fmla="*/ 111 h 396"/>
                <a:gd name="T10" fmla="*/ 0 w 292"/>
                <a:gd name="T11" fmla="*/ 146 h 396"/>
                <a:gd name="T12" fmla="*/ 161 w 292"/>
                <a:gd name="T13" fmla="*/ 146 h 396"/>
                <a:gd name="T14" fmla="*/ 125 w 292"/>
                <a:gd name="T15" fmla="*/ 106 h 396"/>
                <a:gd name="T16" fmla="*/ 153 w 292"/>
                <a:gd name="T17" fmla="*/ 106 h 396"/>
                <a:gd name="T18" fmla="*/ 204 w 292"/>
                <a:gd name="T19" fmla="*/ 156 h 396"/>
                <a:gd name="T20" fmla="*/ 152 w 292"/>
                <a:gd name="T21" fmla="*/ 206 h 396"/>
                <a:gd name="T22" fmla="*/ 120 w 292"/>
                <a:gd name="T23" fmla="*/ 206 h 396"/>
                <a:gd name="T24" fmla="*/ 162 w 292"/>
                <a:gd name="T25" fmla="*/ 167 h 396"/>
                <a:gd name="T26" fmla="*/ 2 w 292"/>
                <a:gd name="T27" fmla="*/ 167 h 396"/>
                <a:gd name="T28" fmla="*/ 12 w 292"/>
                <a:gd name="T29" fmla="*/ 218 h 396"/>
                <a:gd name="T30" fmla="*/ 52 w 292"/>
                <a:gd name="T31" fmla="*/ 218 h 396"/>
                <a:gd name="T32" fmla="*/ 83 w 292"/>
                <a:gd name="T33" fmla="*/ 396 h 396"/>
                <a:gd name="T34" fmla="*/ 208 w 292"/>
                <a:gd name="T35" fmla="*/ 396 h 396"/>
                <a:gd name="T36" fmla="*/ 235 w 292"/>
                <a:gd name="T37" fmla="*/ 216 h 396"/>
                <a:gd name="T38" fmla="*/ 272 w 292"/>
                <a:gd name="T39" fmla="*/ 216 h 396"/>
                <a:gd name="T40" fmla="*/ 281 w 292"/>
                <a:gd name="T41" fmla="*/ 113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2" h="396">
                  <a:moveTo>
                    <a:pt x="281" y="113"/>
                  </a:moveTo>
                  <a:cubicBezTo>
                    <a:pt x="255" y="19"/>
                    <a:pt x="214" y="0"/>
                    <a:pt x="214" y="0"/>
                  </a:cubicBezTo>
                  <a:cubicBezTo>
                    <a:pt x="143" y="70"/>
                    <a:pt x="143" y="70"/>
                    <a:pt x="143" y="70"/>
                  </a:cubicBezTo>
                  <a:cubicBezTo>
                    <a:pt x="66" y="0"/>
                    <a:pt x="66" y="0"/>
                    <a:pt x="66" y="0"/>
                  </a:cubicBezTo>
                  <a:cubicBezTo>
                    <a:pt x="23" y="20"/>
                    <a:pt x="2" y="111"/>
                    <a:pt x="2" y="111"/>
                  </a:cubicBezTo>
                  <a:cubicBezTo>
                    <a:pt x="1" y="124"/>
                    <a:pt x="0" y="135"/>
                    <a:pt x="0" y="146"/>
                  </a:cubicBezTo>
                  <a:cubicBezTo>
                    <a:pt x="161" y="146"/>
                    <a:pt x="161" y="146"/>
                    <a:pt x="161" y="146"/>
                  </a:cubicBezTo>
                  <a:cubicBezTo>
                    <a:pt x="125" y="106"/>
                    <a:pt x="125" y="106"/>
                    <a:pt x="125" y="106"/>
                  </a:cubicBezTo>
                  <a:cubicBezTo>
                    <a:pt x="153" y="106"/>
                    <a:pt x="153" y="106"/>
                    <a:pt x="153" y="106"/>
                  </a:cubicBezTo>
                  <a:cubicBezTo>
                    <a:pt x="204" y="156"/>
                    <a:pt x="204" y="156"/>
                    <a:pt x="204" y="156"/>
                  </a:cubicBezTo>
                  <a:cubicBezTo>
                    <a:pt x="152" y="206"/>
                    <a:pt x="152" y="206"/>
                    <a:pt x="152" y="206"/>
                  </a:cubicBezTo>
                  <a:cubicBezTo>
                    <a:pt x="120" y="206"/>
                    <a:pt x="120" y="206"/>
                    <a:pt x="120" y="206"/>
                  </a:cubicBezTo>
                  <a:cubicBezTo>
                    <a:pt x="162" y="167"/>
                    <a:pt x="162" y="167"/>
                    <a:pt x="162" y="167"/>
                  </a:cubicBezTo>
                  <a:cubicBezTo>
                    <a:pt x="2" y="167"/>
                    <a:pt x="2" y="167"/>
                    <a:pt x="2" y="167"/>
                  </a:cubicBezTo>
                  <a:cubicBezTo>
                    <a:pt x="4" y="197"/>
                    <a:pt x="12" y="218"/>
                    <a:pt x="12" y="218"/>
                  </a:cubicBezTo>
                  <a:cubicBezTo>
                    <a:pt x="52" y="218"/>
                    <a:pt x="52" y="218"/>
                    <a:pt x="52" y="218"/>
                  </a:cubicBezTo>
                  <a:cubicBezTo>
                    <a:pt x="83" y="396"/>
                    <a:pt x="83" y="396"/>
                    <a:pt x="83" y="396"/>
                  </a:cubicBezTo>
                  <a:cubicBezTo>
                    <a:pt x="208" y="396"/>
                    <a:pt x="208" y="396"/>
                    <a:pt x="208" y="396"/>
                  </a:cubicBezTo>
                  <a:cubicBezTo>
                    <a:pt x="235" y="216"/>
                    <a:pt x="235" y="216"/>
                    <a:pt x="235" y="216"/>
                  </a:cubicBezTo>
                  <a:cubicBezTo>
                    <a:pt x="272" y="216"/>
                    <a:pt x="272" y="216"/>
                    <a:pt x="272" y="216"/>
                  </a:cubicBezTo>
                  <a:cubicBezTo>
                    <a:pt x="292" y="174"/>
                    <a:pt x="281" y="113"/>
                    <a:pt x="28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sp>
        <p:nvSpPr>
          <p:cNvPr id="34" name="TextBox 33"/>
          <p:cNvSpPr txBox="1"/>
          <p:nvPr/>
        </p:nvSpPr>
        <p:spPr>
          <a:xfrm>
            <a:off x="4630908" y="1860547"/>
            <a:ext cx="928098" cy="195131"/>
          </a:xfrm>
          <a:prstGeom prst="rect">
            <a:avLst/>
          </a:prstGeom>
          <a:noFill/>
        </p:spPr>
        <p:txBody>
          <a:bodyPr wrap="square" lIns="71324" tIns="35662" rIns="71324" bIns="35662" rtlCol="0">
            <a:spAutoFit/>
          </a:bodyPr>
          <a:lstStyle/>
          <a:p>
            <a:pPr marL="0" marR="0" lvl="0" indent="0" algn="ctr" defTabSz="685772"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36" name="Freeform 35"/>
          <p:cNvSpPr/>
          <p:nvPr/>
        </p:nvSpPr>
        <p:spPr bwMode="auto">
          <a:xfrm>
            <a:off x="2982977" y="2104855"/>
            <a:ext cx="768749" cy="958248"/>
          </a:xfrm>
          <a:custGeom>
            <a:avLst/>
            <a:gdLst>
              <a:gd name="connsiteX0" fmla="*/ 0 w 1357312"/>
              <a:gd name="connsiteY0" fmla="*/ 1185862 h 1538287"/>
              <a:gd name="connsiteX1" fmla="*/ 0 w 1357312"/>
              <a:gd name="connsiteY1" fmla="*/ 352425 h 1538287"/>
              <a:gd name="connsiteX2" fmla="*/ 681037 w 1357312"/>
              <a:gd name="connsiteY2" fmla="*/ 0 h 1538287"/>
              <a:gd name="connsiteX3" fmla="*/ 1357312 w 1357312"/>
              <a:gd name="connsiteY3" fmla="*/ 352425 h 1538287"/>
              <a:gd name="connsiteX4" fmla="*/ 1357312 w 1357312"/>
              <a:gd name="connsiteY4" fmla="*/ 1176337 h 1538287"/>
              <a:gd name="connsiteX5" fmla="*/ 676275 w 1357312"/>
              <a:gd name="connsiteY5" fmla="*/ 1538287 h 1538287"/>
              <a:gd name="connsiteX6" fmla="*/ 0 w 1357312"/>
              <a:gd name="connsiteY6" fmla="*/ 1185862 h 153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312" h="1538287">
                <a:moveTo>
                  <a:pt x="0" y="1185862"/>
                </a:moveTo>
                <a:lnTo>
                  <a:pt x="0" y="352425"/>
                </a:lnTo>
                <a:lnTo>
                  <a:pt x="681037" y="0"/>
                </a:lnTo>
                <a:lnTo>
                  <a:pt x="1357312" y="352425"/>
                </a:lnTo>
                <a:lnTo>
                  <a:pt x="1357312" y="1176337"/>
                </a:lnTo>
                <a:lnTo>
                  <a:pt x="676275" y="1538287"/>
                </a:lnTo>
                <a:lnTo>
                  <a:pt x="0" y="1185862"/>
                </a:lnTo>
                <a:close/>
              </a:path>
            </a:pathLst>
          </a:custGeom>
          <a:solidFill>
            <a:schemeClr val="accent6"/>
          </a:solidFill>
          <a:ln w="9525">
            <a:noFill/>
            <a:miter lim="800000"/>
            <a:headEnd/>
            <a:tailEnd/>
          </a:ln>
          <a:effectLst/>
        </p:spPr>
        <p:txBody>
          <a:bodyPr wrap="none" lIns="71324" tIns="35662" rIns="71324" bIns="35662" anchor="ct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51" name="Freeform 50"/>
          <p:cNvSpPr/>
          <p:nvPr/>
        </p:nvSpPr>
        <p:spPr bwMode="auto">
          <a:xfrm>
            <a:off x="5146512" y="2146529"/>
            <a:ext cx="768749" cy="897096"/>
          </a:xfrm>
          <a:custGeom>
            <a:avLst/>
            <a:gdLst>
              <a:gd name="connsiteX0" fmla="*/ 0 w 1357312"/>
              <a:gd name="connsiteY0" fmla="*/ 1185862 h 1538287"/>
              <a:gd name="connsiteX1" fmla="*/ 0 w 1357312"/>
              <a:gd name="connsiteY1" fmla="*/ 352425 h 1538287"/>
              <a:gd name="connsiteX2" fmla="*/ 681037 w 1357312"/>
              <a:gd name="connsiteY2" fmla="*/ 0 h 1538287"/>
              <a:gd name="connsiteX3" fmla="*/ 1357312 w 1357312"/>
              <a:gd name="connsiteY3" fmla="*/ 352425 h 1538287"/>
              <a:gd name="connsiteX4" fmla="*/ 1357312 w 1357312"/>
              <a:gd name="connsiteY4" fmla="*/ 1176337 h 1538287"/>
              <a:gd name="connsiteX5" fmla="*/ 676275 w 1357312"/>
              <a:gd name="connsiteY5" fmla="*/ 1538287 h 1538287"/>
              <a:gd name="connsiteX6" fmla="*/ 0 w 1357312"/>
              <a:gd name="connsiteY6" fmla="*/ 1185862 h 153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312" h="1538287">
                <a:moveTo>
                  <a:pt x="0" y="1185862"/>
                </a:moveTo>
                <a:lnTo>
                  <a:pt x="0" y="352425"/>
                </a:lnTo>
                <a:lnTo>
                  <a:pt x="681037" y="0"/>
                </a:lnTo>
                <a:lnTo>
                  <a:pt x="1357312" y="352425"/>
                </a:lnTo>
                <a:lnTo>
                  <a:pt x="1357312" y="1176337"/>
                </a:lnTo>
                <a:lnTo>
                  <a:pt x="676275" y="1538287"/>
                </a:lnTo>
                <a:lnTo>
                  <a:pt x="0" y="1185862"/>
                </a:lnTo>
                <a:close/>
              </a:path>
            </a:pathLst>
          </a:custGeom>
          <a:solidFill>
            <a:srgbClr val="407E84"/>
          </a:solidFill>
          <a:ln w="9525">
            <a:noFill/>
            <a:miter lim="800000"/>
            <a:headEnd/>
            <a:tailEnd/>
          </a:ln>
          <a:effectLst/>
        </p:spPr>
        <p:txBody>
          <a:bodyPr wrap="none" lIns="71324" tIns="35662" rIns="71324" bIns="35662" anchor="ct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nvGrpSpPr>
          <p:cNvPr id="58" name="Group 57"/>
          <p:cNvGrpSpPr/>
          <p:nvPr/>
        </p:nvGrpSpPr>
        <p:grpSpPr>
          <a:xfrm>
            <a:off x="3192618" y="2441169"/>
            <a:ext cx="306212" cy="287745"/>
            <a:chOff x="10277475" y="3320121"/>
            <a:chExt cx="1690687" cy="1747838"/>
          </a:xfrm>
        </p:grpSpPr>
        <p:sp>
          <p:nvSpPr>
            <p:cNvPr id="59" name="Freeform 98"/>
            <p:cNvSpPr>
              <a:spLocks/>
            </p:cNvSpPr>
            <p:nvPr/>
          </p:nvSpPr>
          <p:spPr bwMode="auto">
            <a:xfrm>
              <a:off x="10277475" y="4504396"/>
              <a:ext cx="284163" cy="563563"/>
            </a:xfrm>
            <a:custGeom>
              <a:avLst/>
              <a:gdLst>
                <a:gd name="T0" fmla="*/ 23 w 89"/>
                <a:gd name="T1" fmla="*/ 177 h 177"/>
                <a:gd name="T2" fmla="*/ 0 w 89"/>
                <a:gd name="T3" fmla="*/ 155 h 177"/>
                <a:gd name="T4" fmla="*/ 0 w 89"/>
                <a:gd name="T5" fmla="*/ 22 h 177"/>
                <a:gd name="T6" fmla="*/ 23 w 89"/>
                <a:gd name="T7" fmla="*/ 0 h 177"/>
                <a:gd name="T8" fmla="*/ 67 w 89"/>
                <a:gd name="T9" fmla="*/ 0 h 177"/>
                <a:gd name="T10" fmla="*/ 89 w 89"/>
                <a:gd name="T11" fmla="*/ 22 h 177"/>
                <a:gd name="T12" fmla="*/ 89 w 89"/>
                <a:gd name="T13" fmla="*/ 155 h 177"/>
                <a:gd name="T14" fmla="*/ 67 w 89"/>
                <a:gd name="T15" fmla="*/ 177 h 177"/>
                <a:gd name="T16" fmla="*/ 23 w 89"/>
                <a:gd name="T1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7">
                  <a:moveTo>
                    <a:pt x="23" y="177"/>
                  </a:moveTo>
                  <a:cubicBezTo>
                    <a:pt x="10" y="177"/>
                    <a:pt x="0" y="167"/>
                    <a:pt x="0" y="155"/>
                  </a:cubicBezTo>
                  <a:cubicBezTo>
                    <a:pt x="0" y="22"/>
                    <a:pt x="0" y="22"/>
                    <a:pt x="0" y="22"/>
                  </a:cubicBezTo>
                  <a:cubicBezTo>
                    <a:pt x="0" y="10"/>
                    <a:pt x="10" y="0"/>
                    <a:pt x="23" y="0"/>
                  </a:cubicBezTo>
                  <a:cubicBezTo>
                    <a:pt x="67" y="0"/>
                    <a:pt x="67" y="0"/>
                    <a:pt x="67" y="0"/>
                  </a:cubicBezTo>
                  <a:cubicBezTo>
                    <a:pt x="79" y="0"/>
                    <a:pt x="89" y="10"/>
                    <a:pt x="89" y="22"/>
                  </a:cubicBezTo>
                  <a:cubicBezTo>
                    <a:pt x="89" y="155"/>
                    <a:pt x="89" y="155"/>
                    <a:pt x="89" y="155"/>
                  </a:cubicBezTo>
                  <a:cubicBezTo>
                    <a:pt x="89" y="167"/>
                    <a:pt x="79" y="177"/>
                    <a:pt x="67" y="177"/>
                  </a:cubicBezTo>
                  <a:lnTo>
                    <a:pt x="23" y="1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60" name="Freeform 99"/>
            <p:cNvSpPr>
              <a:spLocks/>
            </p:cNvSpPr>
            <p:nvPr/>
          </p:nvSpPr>
          <p:spPr bwMode="auto">
            <a:xfrm>
              <a:off x="10631487" y="4364696"/>
              <a:ext cx="282575" cy="703263"/>
            </a:xfrm>
            <a:custGeom>
              <a:avLst/>
              <a:gdLst>
                <a:gd name="T0" fmla="*/ 22 w 89"/>
                <a:gd name="T1" fmla="*/ 221 h 221"/>
                <a:gd name="T2" fmla="*/ 0 w 89"/>
                <a:gd name="T3" fmla="*/ 199 h 221"/>
                <a:gd name="T4" fmla="*/ 0 w 89"/>
                <a:gd name="T5" fmla="*/ 22 h 221"/>
                <a:gd name="T6" fmla="*/ 22 w 89"/>
                <a:gd name="T7" fmla="*/ 0 h 221"/>
                <a:gd name="T8" fmla="*/ 67 w 89"/>
                <a:gd name="T9" fmla="*/ 0 h 221"/>
                <a:gd name="T10" fmla="*/ 89 w 89"/>
                <a:gd name="T11" fmla="*/ 22 h 221"/>
                <a:gd name="T12" fmla="*/ 89 w 89"/>
                <a:gd name="T13" fmla="*/ 199 h 221"/>
                <a:gd name="T14" fmla="*/ 67 w 89"/>
                <a:gd name="T15" fmla="*/ 221 h 221"/>
                <a:gd name="T16" fmla="*/ 22 w 89"/>
                <a:gd name="T17"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221">
                  <a:moveTo>
                    <a:pt x="22" y="221"/>
                  </a:moveTo>
                  <a:cubicBezTo>
                    <a:pt x="10" y="221"/>
                    <a:pt x="0" y="211"/>
                    <a:pt x="0" y="199"/>
                  </a:cubicBezTo>
                  <a:cubicBezTo>
                    <a:pt x="0" y="22"/>
                    <a:pt x="0" y="22"/>
                    <a:pt x="0" y="22"/>
                  </a:cubicBezTo>
                  <a:cubicBezTo>
                    <a:pt x="0" y="10"/>
                    <a:pt x="10" y="0"/>
                    <a:pt x="22" y="0"/>
                  </a:cubicBezTo>
                  <a:cubicBezTo>
                    <a:pt x="67" y="0"/>
                    <a:pt x="67" y="0"/>
                    <a:pt x="67" y="0"/>
                  </a:cubicBezTo>
                  <a:cubicBezTo>
                    <a:pt x="79" y="0"/>
                    <a:pt x="89" y="10"/>
                    <a:pt x="89" y="22"/>
                  </a:cubicBezTo>
                  <a:cubicBezTo>
                    <a:pt x="89" y="199"/>
                    <a:pt x="89" y="199"/>
                    <a:pt x="89" y="199"/>
                  </a:cubicBezTo>
                  <a:cubicBezTo>
                    <a:pt x="89" y="211"/>
                    <a:pt x="79" y="221"/>
                    <a:pt x="67" y="221"/>
                  </a:cubicBezTo>
                  <a:lnTo>
                    <a:pt x="22"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61" name="Freeform 100"/>
            <p:cNvSpPr>
              <a:spLocks/>
            </p:cNvSpPr>
            <p:nvPr/>
          </p:nvSpPr>
          <p:spPr bwMode="auto">
            <a:xfrm>
              <a:off x="10983912" y="4150383"/>
              <a:ext cx="279400" cy="917575"/>
            </a:xfrm>
            <a:custGeom>
              <a:avLst/>
              <a:gdLst>
                <a:gd name="T0" fmla="*/ 22 w 88"/>
                <a:gd name="T1" fmla="*/ 288 h 288"/>
                <a:gd name="T2" fmla="*/ 0 w 88"/>
                <a:gd name="T3" fmla="*/ 266 h 288"/>
                <a:gd name="T4" fmla="*/ 0 w 88"/>
                <a:gd name="T5" fmla="*/ 23 h 288"/>
                <a:gd name="T6" fmla="*/ 22 w 88"/>
                <a:gd name="T7" fmla="*/ 0 h 288"/>
                <a:gd name="T8" fmla="*/ 66 w 88"/>
                <a:gd name="T9" fmla="*/ 0 h 288"/>
                <a:gd name="T10" fmla="*/ 88 w 88"/>
                <a:gd name="T11" fmla="*/ 23 h 288"/>
                <a:gd name="T12" fmla="*/ 88 w 88"/>
                <a:gd name="T13" fmla="*/ 266 h 288"/>
                <a:gd name="T14" fmla="*/ 66 w 88"/>
                <a:gd name="T15" fmla="*/ 288 h 288"/>
                <a:gd name="T16" fmla="*/ 22 w 88"/>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288">
                  <a:moveTo>
                    <a:pt x="22" y="288"/>
                  </a:moveTo>
                  <a:cubicBezTo>
                    <a:pt x="10" y="288"/>
                    <a:pt x="0" y="278"/>
                    <a:pt x="0" y="266"/>
                  </a:cubicBezTo>
                  <a:cubicBezTo>
                    <a:pt x="0" y="23"/>
                    <a:pt x="0" y="23"/>
                    <a:pt x="0" y="23"/>
                  </a:cubicBezTo>
                  <a:cubicBezTo>
                    <a:pt x="0" y="10"/>
                    <a:pt x="10" y="0"/>
                    <a:pt x="22" y="0"/>
                  </a:cubicBezTo>
                  <a:cubicBezTo>
                    <a:pt x="66" y="0"/>
                    <a:pt x="66" y="0"/>
                    <a:pt x="66" y="0"/>
                  </a:cubicBezTo>
                  <a:cubicBezTo>
                    <a:pt x="78" y="0"/>
                    <a:pt x="88" y="10"/>
                    <a:pt x="88" y="23"/>
                  </a:cubicBezTo>
                  <a:cubicBezTo>
                    <a:pt x="88" y="266"/>
                    <a:pt x="88" y="266"/>
                    <a:pt x="88" y="266"/>
                  </a:cubicBezTo>
                  <a:cubicBezTo>
                    <a:pt x="88" y="278"/>
                    <a:pt x="78" y="288"/>
                    <a:pt x="66" y="288"/>
                  </a:cubicBezTo>
                  <a:lnTo>
                    <a:pt x="22" y="2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62" name="Freeform 101"/>
            <p:cNvSpPr>
              <a:spLocks/>
            </p:cNvSpPr>
            <p:nvPr/>
          </p:nvSpPr>
          <p:spPr bwMode="auto">
            <a:xfrm>
              <a:off x="11336337" y="4294846"/>
              <a:ext cx="279400" cy="773113"/>
            </a:xfrm>
            <a:custGeom>
              <a:avLst/>
              <a:gdLst>
                <a:gd name="T0" fmla="*/ 22 w 88"/>
                <a:gd name="T1" fmla="*/ 243 h 243"/>
                <a:gd name="T2" fmla="*/ 0 w 88"/>
                <a:gd name="T3" fmla="*/ 221 h 243"/>
                <a:gd name="T4" fmla="*/ 0 w 88"/>
                <a:gd name="T5" fmla="*/ 22 h 243"/>
                <a:gd name="T6" fmla="*/ 22 w 88"/>
                <a:gd name="T7" fmla="*/ 0 h 243"/>
                <a:gd name="T8" fmla="*/ 66 w 88"/>
                <a:gd name="T9" fmla="*/ 0 h 243"/>
                <a:gd name="T10" fmla="*/ 88 w 88"/>
                <a:gd name="T11" fmla="*/ 22 h 243"/>
                <a:gd name="T12" fmla="*/ 88 w 88"/>
                <a:gd name="T13" fmla="*/ 221 h 243"/>
                <a:gd name="T14" fmla="*/ 66 w 88"/>
                <a:gd name="T15" fmla="*/ 243 h 243"/>
                <a:gd name="T16" fmla="*/ 22 w 88"/>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243">
                  <a:moveTo>
                    <a:pt x="22" y="243"/>
                  </a:moveTo>
                  <a:cubicBezTo>
                    <a:pt x="10" y="243"/>
                    <a:pt x="0" y="233"/>
                    <a:pt x="0" y="221"/>
                  </a:cubicBezTo>
                  <a:cubicBezTo>
                    <a:pt x="0" y="22"/>
                    <a:pt x="0" y="22"/>
                    <a:pt x="0" y="22"/>
                  </a:cubicBezTo>
                  <a:cubicBezTo>
                    <a:pt x="0" y="10"/>
                    <a:pt x="10" y="0"/>
                    <a:pt x="22" y="0"/>
                  </a:cubicBezTo>
                  <a:cubicBezTo>
                    <a:pt x="66" y="0"/>
                    <a:pt x="66" y="0"/>
                    <a:pt x="66" y="0"/>
                  </a:cubicBezTo>
                  <a:cubicBezTo>
                    <a:pt x="78" y="0"/>
                    <a:pt x="88" y="10"/>
                    <a:pt x="88" y="22"/>
                  </a:cubicBezTo>
                  <a:cubicBezTo>
                    <a:pt x="88" y="221"/>
                    <a:pt x="88" y="221"/>
                    <a:pt x="88" y="221"/>
                  </a:cubicBezTo>
                  <a:cubicBezTo>
                    <a:pt x="88" y="233"/>
                    <a:pt x="78" y="243"/>
                    <a:pt x="66" y="243"/>
                  </a:cubicBezTo>
                  <a:lnTo>
                    <a:pt x="22" y="2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63" name="Freeform 102"/>
            <p:cNvSpPr>
              <a:spLocks/>
            </p:cNvSpPr>
            <p:nvPr/>
          </p:nvSpPr>
          <p:spPr bwMode="auto">
            <a:xfrm>
              <a:off x="11685587" y="4010683"/>
              <a:ext cx="282575" cy="1057275"/>
            </a:xfrm>
            <a:custGeom>
              <a:avLst/>
              <a:gdLst>
                <a:gd name="T0" fmla="*/ 22 w 89"/>
                <a:gd name="T1" fmla="*/ 332 h 332"/>
                <a:gd name="T2" fmla="*/ 0 w 89"/>
                <a:gd name="T3" fmla="*/ 310 h 332"/>
                <a:gd name="T4" fmla="*/ 0 w 89"/>
                <a:gd name="T5" fmla="*/ 22 h 332"/>
                <a:gd name="T6" fmla="*/ 22 w 89"/>
                <a:gd name="T7" fmla="*/ 0 h 332"/>
                <a:gd name="T8" fmla="*/ 67 w 89"/>
                <a:gd name="T9" fmla="*/ 0 h 332"/>
                <a:gd name="T10" fmla="*/ 89 w 89"/>
                <a:gd name="T11" fmla="*/ 22 h 332"/>
                <a:gd name="T12" fmla="*/ 89 w 89"/>
                <a:gd name="T13" fmla="*/ 310 h 332"/>
                <a:gd name="T14" fmla="*/ 67 w 89"/>
                <a:gd name="T15" fmla="*/ 332 h 332"/>
                <a:gd name="T16" fmla="*/ 22 w 89"/>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332">
                  <a:moveTo>
                    <a:pt x="22" y="332"/>
                  </a:moveTo>
                  <a:cubicBezTo>
                    <a:pt x="10" y="332"/>
                    <a:pt x="0" y="322"/>
                    <a:pt x="0" y="310"/>
                  </a:cubicBezTo>
                  <a:cubicBezTo>
                    <a:pt x="0" y="22"/>
                    <a:pt x="0" y="22"/>
                    <a:pt x="0" y="22"/>
                  </a:cubicBezTo>
                  <a:cubicBezTo>
                    <a:pt x="0" y="10"/>
                    <a:pt x="10" y="0"/>
                    <a:pt x="22" y="0"/>
                  </a:cubicBezTo>
                  <a:cubicBezTo>
                    <a:pt x="67" y="0"/>
                    <a:pt x="67" y="0"/>
                    <a:pt x="67" y="0"/>
                  </a:cubicBezTo>
                  <a:cubicBezTo>
                    <a:pt x="79" y="0"/>
                    <a:pt x="89" y="10"/>
                    <a:pt x="89" y="22"/>
                  </a:cubicBezTo>
                  <a:cubicBezTo>
                    <a:pt x="89" y="310"/>
                    <a:pt x="89" y="310"/>
                    <a:pt x="89" y="310"/>
                  </a:cubicBezTo>
                  <a:cubicBezTo>
                    <a:pt x="89" y="322"/>
                    <a:pt x="79" y="332"/>
                    <a:pt x="67" y="332"/>
                  </a:cubicBezTo>
                  <a:lnTo>
                    <a:pt x="22" y="3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64" name="Freeform 103"/>
            <p:cNvSpPr>
              <a:spLocks/>
            </p:cNvSpPr>
            <p:nvPr/>
          </p:nvSpPr>
          <p:spPr bwMode="auto">
            <a:xfrm>
              <a:off x="10417175" y="3447121"/>
              <a:ext cx="1404938" cy="700088"/>
            </a:xfrm>
            <a:custGeom>
              <a:avLst/>
              <a:gdLst>
                <a:gd name="T0" fmla="*/ 0 w 885"/>
                <a:gd name="T1" fmla="*/ 441 h 441"/>
                <a:gd name="T2" fmla="*/ 223 w 885"/>
                <a:gd name="T3" fmla="*/ 313 h 441"/>
                <a:gd name="T4" fmla="*/ 445 w 885"/>
                <a:gd name="T5" fmla="*/ 137 h 441"/>
                <a:gd name="T6" fmla="*/ 669 w 885"/>
                <a:gd name="T7" fmla="*/ 179 h 441"/>
                <a:gd name="T8" fmla="*/ 885 w 885"/>
                <a:gd name="T9" fmla="*/ 0 h 441"/>
              </a:gdLst>
              <a:ahLst/>
              <a:cxnLst>
                <a:cxn ang="0">
                  <a:pos x="T0" y="T1"/>
                </a:cxn>
                <a:cxn ang="0">
                  <a:pos x="T2" y="T3"/>
                </a:cxn>
                <a:cxn ang="0">
                  <a:pos x="T4" y="T5"/>
                </a:cxn>
                <a:cxn ang="0">
                  <a:pos x="T6" y="T7"/>
                </a:cxn>
                <a:cxn ang="0">
                  <a:pos x="T8" y="T9"/>
                </a:cxn>
              </a:cxnLst>
              <a:rect l="0" t="0" r="r" b="b"/>
              <a:pathLst>
                <a:path w="885" h="441">
                  <a:moveTo>
                    <a:pt x="0" y="441"/>
                  </a:moveTo>
                  <a:lnTo>
                    <a:pt x="223" y="313"/>
                  </a:lnTo>
                  <a:lnTo>
                    <a:pt x="445" y="137"/>
                  </a:lnTo>
                  <a:lnTo>
                    <a:pt x="669" y="179"/>
                  </a:lnTo>
                  <a:lnTo>
                    <a:pt x="885"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65" name="Oval 104"/>
            <p:cNvSpPr>
              <a:spLocks noChangeArrowheads="1"/>
            </p:cNvSpPr>
            <p:nvPr/>
          </p:nvSpPr>
          <p:spPr bwMode="auto">
            <a:xfrm>
              <a:off x="11698287" y="3320121"/>
              <a:ext cx="257175" cy="2555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66" name="Oval 105"/>
            <p:cNvSpPr>
              <a:spLocks noChangeArrowheads="1"/>
            </p:cNvSpPr>
            <p:nvPr/>
          </p:nvSpPr>
          <p:spPr bwMode="auto">
            <a:xfrm>
              <a:off x="11349037" y="3601108"/>
              <a:ext cx="254000" cy="2571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67" name="Oval 106"/>
            <p:cNvSpPr>
              <a:spLocks noChangeArrowheads="1"/>
            </p:cNvSpPr>
            <p:nvPr/>
          </p:nvSpPr>
          <p:spPr bwMode="auto">
            <a:xfrm>
              <a:off x="10996612" y="3529671"/>
              <a:ext cx="254000" cy="2587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68" name="Oval 107"/>
            <p:cNvSpPr>
              <a:spLocks noChangeArrowheads="1"/>
            </p:cNvSpPr>
            <p:nvPr/>
          </p:nvSpPr>
          <p:spPr bwMode="auto">
            <a:xfrm>
              <a:off x="10644187" y="3813833"/>
              <a:ext cx="257175" cy="254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69" name="Oval 108"/>
            <p:cNvSpPr>
              <a:spLocks noChangeArrowheads="1"/>
            </p:cNvSpPr>
            <p:nvPr/>
          </p:nvSpPr>
          <p:spPr bwMode="auto">
            <a:xfrm>
              <a:off x="10293350" y="4023383"/>
              <a:ext cx="255588" cy="2587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sp>
        <p:nvSpPr>
          <p:cNvPr id="71" name="TextBox 70"/>
          <p:cNvSpPr txBox="1"/>
          <p:nvPr/>
        </p:nvSpPr>
        <p:spPr bwMode="auto">
          <a:xfrm>
            <a:off x="5123706" y="833865"/>
            <a:ext cx="3724833" cy="522913"/>
          </a:xfrm>
          <a:prstGeom prst="rect">
            <a:avLst/>
          </a:prstGeom>
          <a:noFill/>
          <a:ln w="9525">
            <a:noFill/>
            <a:miter lim="800000"/>
            <a:headEnd/>
            <a:tailEnd/>
          </a:ln>
        </p:spPr>
        <p:txBody>
          <a:bodyPr wrap="square" lIns="71324" tIns="35662" rIns="71324" bIns="35662" rtlCol="0">
            <a:prstTxWarp prst="textNoShape">
              <a:avLst/>
            </a:prstTxWarp>
            <a:spAutoFit/>
          </a:bodyPr>
          <a:lstStyle/>
          <a:p>
            <a:pPr marL="114300" marR="0" lvl="1" indent="-107950" algn="l" defTabSz="685772"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Access to Documentation</a:t>
            </a:r>
            <a:endParaRPr kumimoji="0" lang="en-US" sz="105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endParaRPr>
          </a:p>
          <a:p>
            <a:pPr marL="114300" marR="0" lvl="1" indent="-107950" algn="l" defTabSz="68577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Cognizant </a:t>
            </a:r>
            <a:r>
              <a:rPr kumimoji="0" lang="en-US" sz="940" b="1" i="0" u="none" strike="noStrike" kern="1200" cap="none" spc="0" normalizeH="0" baseline="0" noProof="0" dirty="0" smtClean="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will leverage documents, checklists and templates utilized during KT of ongoing AMS</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engagement to optimize the Planning phase</a:t>
            </a:r>
            <a:endParaRPr kumimoji="0" lang="en-US" sz="940" b="0"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72" name="TextBox 71"/>
          <p:cNvSpPr txBox="1"/>
          <p:nvPr/>
        </p:nvSpPr>
        <p:spPr bwMode="auto">
          <a:xfrm>
            <a:off x="221221" y="1607487"/>
            <a:ext cx="2733276" cy="522913"/>
          </a:xfrm>
          <a:prstGeom prst="rect">
            <a:avLst/>
          </a:prstGeom>
          <a:noFill/>
          <a:ln w="9525">
            <a:noFill/>
            <a:miter lim="800000"/>
            <a:headEnd/>
            <a:tailEnd/>
          </a:ln>
        </p:spPr>
        <p:txBody>
          <a:bodyPr wrap="square" lIns="71324" tIns="35662" rIns="71324" bIns="35662" rtlCol="0">
            <a:prstTxWarp prst="textNoShape">
              <a:avLst/>
            </a:prstTxWarp>
            <a:spAutoFit/>
          </a:bodyPr>
          <a:lstStyle/>
          <a:p>
            <a:pPr marL="177800" marR="0" lvl="1" indent="-177800" algn="l" defTabSz="685772"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Best In Class </a:t>
            </a:r>
            <a:r>
              <a:rPr kumimoji="0" lang="en-US" sz="1050" b="1"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Transition Framework</a:t>
            </a:r>
            <a:endParaRPr kumimoji="0" lang="en-US" sz="1050" b="1" i="0" u="none" strike="noStrike" kern="1200" cap="none" spc="0" normalizeH="0" baseline="0" noProof="0" dirty="0">
              <a:ln>
                <a:noFill/>
              </a:ln>
              <a:solidFill>
                <a:srgbClr val="0033B4"/>
              </a:solidFill>
              <a:effectLst/>
              <a:uLnTx/>
              <a:uFillTx/>
              <a:latin typeface="Calibri" panose="020F0502020204030204" pitchFamily="34" charset="0"/>
              <a:ea typeface="Verdana" panose="020B0604030504040204" pitchFamily="34" charset="0"/>
              <a:cs typeface="Calibri" panose="020F0502020204030204" pitchFamily="34" charset="0"/>
            </a:endParaRPr>
          </a:p>
          <a:p>
            <a:pPr marL="177800" marR="0" lvl="1" indent="-115888" algn="l" defTabSz="68577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40" b="0"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Our proposed transition activity has a </a:t>
            </a:r>
            <a:r>
              <a:rPr kumimoji="0" lang="en-US" sz="940" b="1" i="0" u="none" strike="noStrike" kern="1200" cap="none" spc="0" normalizeH="0" baseline="0" noProof="0" dirty="0" smtClean="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Phased </a:t>
            </a:r>
            <a:r>
              <a:rPr kumimoji="0" lang="en-US" sz="940" b="1" i="0" u="none" strike="noStrike" kern="1200" cap="none" spc="0" normalizeH="0" baseline="0" noProof="0" dirty="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approach with deliverables</a:t>
            </a:r>
            <a:r>
              <a:rPr kumimoji="0" lang="en-US" sz="940" b="0"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at each phases</a:t>
            </a:r>
          </a:p>
        </p:txBody>
      </p:sp>
      <p:sp>
        <p:nvSpPr>
          <p:cNvPr id="73" name="TextBox 72"/>
          <p:cNvSpPr txBox="1"/>
          <p:nvPr/>
        </p:nvSpPr>
        <p:spPr bwMode="auto">
          <a:xfrm>
            <a:off x="5685535" y="1547959"/>
            <a:ext cx="3369053" cy="667568"/>
          </a:xfrm>
          <a:prstGeom prst="rect">
            <a:avLst/>
          </a:prstGeom>
          <a:noFill/>
          <a:ln w="9525">
            <a:noFill/>
            <a:miter lim="800000"/>
            <a:headEnd/>
            <a:tailEnd/>
          </a:ln>
        </p:spPr>
        <p:txBody>
          <a:bodyPr wrap="square" lIns="71324" tIns="35662" rIns="71324" bIns="35662" rtlCol="0">
            <a:prstTxWarp prst="textNoShape">
              <a:avLst/>
            </a:prstTxWarp>
            <a:spAutoFit/>
          </a:bodyPr>
          <a:lstStyle/>
          <a:p>
            <a:pPr marL="114300" marR="0" lvl="1" indent="-107950" algn="l" defTabSz="685772"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Details on Functional Flow of GOS and other Applications</a:t>
            </a:r>
            <a:endParaRPr kumimoji="0" lang="en-US" sz="105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endParaRPr>
          </a:p>
          <a:p>
            <a:pPr marL="114300" marR="0" lvl="1" indent="-107950" algn="l" defTabSz="68577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Cognizant will focus on obtaining detailed understanding of the </a:t>
            </a:r>
            <a:r>
              <a:rPr kumimoji="0" lang="en-US" sz="940" b="1" i="0" u="none" strike="noStrike" kern="1200" cap="none" spc="0" normalizeH="0" baseline="0" noProof="0" dirty="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underlying process flows</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for the various in scope Salesforce applications which would be helpful during any RCA activity</a:t>
            </a:r>
            <a:endParaRPr kumimoji="0" lang="en-US" sz="940" b="0" i="0" u="none" strike="noStrike" kern="1200" cap="none" spc="0" normalizeH="0" baseline="0" noProof="0" dirty="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76" name="TextBox 75"/>
          <p:cNvSpPr txBox="1"/>
          <p:nvPr/>
        </p:nvSpPr>
        <p:spPr bwMode="auto">
          <a:xfrm>
            <a:off x="5897083" y="2417729"/>
            <a:ext cx="3156368" cy="667568"/>
          </a:xfrm>
          <a:prstGeom prst="rect">
            <a:avLst/>
          </a:prstGeom>
          <a:noFill/>
          <a:ln w="9525">
            <a:noFill/>
            <a:miter lim="800000"/>
            <a:headEnd/>
            <a:tailEnd/>
          </a:ln>
        </p:spPr>
        <p:txBody>
          <a:bodyPr wrap="square" lIns="71324" tIns="35662" rIns="71324" bIns="35662" rtlCol="0">
            <a:prstTxWarp prst="textNoShape">
              <a:avLst/>
            </a:prstTxWarp>
            <a:spAutoFit/>
          </a:bodyPr>
          <a:lstStyle/>
          <a:p>
            <a:pPr marL="0" marR="0" lvl="1" indent="0" algn="l" defTabSz="685772"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Extensive Reverse KT sessions</a:t>
            </a:r>
            <a:endParaRPr kumimoji="0" lang="en-US" sz="1050" b="1" i="0" u="none" strike="noStrike" kern="1200" cap="none" spc="0" normalizeH="0" baseline="0" noProof="0" dirty="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endParaRPr>
          </a:p>
          <a:p>
            <a:pPr marL="177800" marR="0" lvl="1" indent="-177800" algn="l" defTabSz="68577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40" b="1" i="0" u="none" strike="noStrike" kern="1200" cap="none" spc="0" normalizeH="0" baseline="0" noProof="0" dirty="0" smtClean="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Reverse KT sessions</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to playback knowledge gained by Cognizant team during Transition</a:t>
            </a:r>
            <a:r>
              <a:rPr kumimoji="0" lang="en-US" sz="940" b="0"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including review of documentation created during KT</a:t>
            </a:r>
          </a:p>
        </p:txBody>
      </p:sp>
      <p:cxnSp>
        <p:nvCxnSpPr>
          <p:cNvPr id="77" name="Straight Connector 76"/>
          <p:cNvCxnSpPr/>
          <p:nvPr/>
        </p:nvCxnSpPr>
        <p:spPr>
          <a:xfrm flipV="1">
            <a:off x="4564712" y="780661"/>
            <a:ext cx="3576713" cy="4987"/>
          </a:xfrm>
          <a:prstGeom prst="line">
            <a:avLst/>
          </a:prstGeom>
          <a:ln>
            <a:solidFill>
              <a:srgbClr val="0033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7888" y="2323700"/>
            <a:ext cx="2753270" cy="2547"/>
          </a:xfrm>
          <a:prstGeom prst="line">
            <a:avLst/>
          </a:prstGeom>
          <a:ln>
            <a:solidFill>
              <a:srgbClr val="3871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336005" y="2295043"/>
            <a:ext cx="2703176" cy="469"/>
          </a:xfrm>
          <a:prstGeom prst="line">
            <a:avLst/>
          </a:prstGeom>
          <a:ln>
            <a:solidFill>
              <a:srgbClr val="00B14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7738" y="1514624"/>
            <a:ext cx="3119935" cy="378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bwMode="auto">
          <a:xfrm>
            <a:off x="183474" y="2367558"/>
            <a:ext cx="2803277" cy="667568"/>
          </a:xfrm>
          <a:prstGeom prst="rect">
            <a:avLst/>
          </a:prstGeom>
          <a:noFill/>
          <a:ln w="9525">
            <a:noFill/>
            <a:miter lim="800000"/>
            <a:headEnd/>
            <a:tailEnd/>
          </a:ln>
        </p:spPr>
        <p:txBody>
          <a:bodyPr wrap="square" lIns="71324" tIns="35662" rIns="71324" bIns="35662" rtlCol="0">
            <a:prstTxWarp prst="textNoShape">
              <a:avLst/>
            </a:prstTxWarp>
            <a:spAutoFit/>
          </a:bodyPr>
          <a:lstStyle/>
          <a:p>
            <a:pPr marL="177800" marR="0" lvl="1" indent="-177800" algn="l" defTabSz="685772"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Transition Dashboard</a:t>
            </a:r>
            <a:endParaRPr kumimoji="0" lang="en-US" sz="1050" b="1" i="0" u="none" strike="noStrike" kern="1200" cap="none" spc="0" normalizeH="0" baseline="0" noProof="0" dirty="0">
              <a:ln>
                <a:noFill/>
              </a:ln>
              <a:solidFill>
                <a:srgbClr val="0033B4"/>
              </a:solidFill>
              <a:effectLst/>
              <a:uLnTx/>
              <a:uFillTx/>
              <a:latin typeface="Calibri" panose="020F0502020204030204" pitchFamily="34" charset="0"/>
              <a:ea typeface="Verdana" panose="020B0604030504040204" pitchFamily="34" charset="0"/>
              <a:cs typeface="Calibri" panose="020F0502020204030204" pitchFamily="34" charset="0"/>
            </a:endParaRPr>
          </a:p>
          <a:p>
            <a:pPr marL="177800" marR="0" lvl="1" indent="-177800" algn="l" defTabSz="68577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40" b="1" i="0" u="none" strike="noStrike" kern="1200" cap="none" spc="0" normalizeH="0" baseline="0" noProof="0" dirty="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Weekly Status Report</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on transition progress with </a:t>
            </a:r>
            <a:r>
              <a:rPr kumimoji="0" lang="en-US" sz="940" b="1" i="0" u="none" strike="noStrike" kern="1200" cap="none" spc="0" normalizeH="0" baseline="0" noProof="0" dirty="0" smtClean="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Planned </a:t>
            </a:r>
            <a:r>
              <a:rPr kumimoji="0" lang="en-US" sz="940" b="1" i="0" u="none" strike="noStrike" kern="1200" cap="none" spc="0" normalizeH="0" baseline="0" noProof="0" dirty="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vs. A</a:t>
            </a:r>
            <a:r>
              <a:rPr kumimoji="0" lang="en-US" sz="940" b="1" i="0" u="none" strike="noStrike" kern="1200" cap="none" spc="0" normalizeH="0" baseline="0" noProof="0" dirty="0" smtClean="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ctual%</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of completion tracked for distinct activities, risks &amp; mitigation etc.</a:t>
            </a:r>
            <a:endParaRPr kumimoji="0" lang="en-US" sz="940" b="1" i="0" u="none" strike="noStrike" kern="1200" cap="none" spc="0" normalizeH="0" baseline="0" noProof="0" dirty="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grpSp>
        <p:nvGrpSpPr>
          <p:cNvPr id="116" name="Group 115"/>
          <p:cNvGrpSpPr/>
          <p:nvPr/>
        </p:nvGrpSpPr>
        <p:grpSpPr>
          <a:xfrm>
            <a:off x="5314405" y="2451879"/>
            <a:ext cx="355292" cy="304825"/>
            <a:chOff x="-312738" y="-3768726"/>
            <a:chExt cx="1697038" cy="1601788"/>
          </a:xfrm>
          <a:solidFill>
            <a:schemeClr val="bg1"/>
          </a:solidFill>
        </p:grpSpPr>
        <p:sp>
          <p:nvSpPr>
            <p:cNvPr id="117" name="Rectangle 65"/>
            <p:cNvSpPr>
              <a:spLocks noChangeArrowheads="1"/>
            </p:cNvSpPr>
            <p:nvPr/>
          </p:nvSpPr>
          <p:spPr bwMode="auto">
            <a:xfrm>
              <a:off x="504825" y="-3363913"/>
              <a:ext cx="73025" cy="814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18" name="Rectangle 66"/>
            <p:cNvSpPr>
              <a:spLocks noChangeArrowheads="1"/>
            </p:cNvSpPr>
            <p:nvPr/>
          </p:nvSpPr>
          <p:spPr bwMode="auto">
            <a:xfrm>
              <a:off x="-115888" y="-3016251"/>
              <a:ext cx="1303338"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19" name="Rectangle 67"/>
            <p:cNvSpPr>
              <a:spLocks noChangeArrowheads="1"/>
            </p:cNvSpPr>
            <p:nvPr/>
          </p:nvSpPr>
          <p:spPr bwMode="auto">
            <a:xfrm>
              <a:off x="-115888" y="-3016251"/>
              <a:ext cx="73025" cy="517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20" name="Rectangle 68"/>
            <p:cNvSpPr>
              <a:spLocks noChangeArrowheads="1"/>
            </p:cNvSpPr>
            <p:nvPr/>
          </p:nvSpPr>
          <p:spPr bwMode="auto">
            <a:xfrm>
              <a:off x="1114425" y="-3016251"/>
              <a:ext cx="73025" cy="517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21" name="Freeform 69"/>
            <p:cNvSpPr>
              <a:spLocks noEditPoints="1"/>
            </p:cNvSpPr>
            <p:nvPr/>
          </p:nvSpPr>
          <p:spPr bwMode="auto">
            <a:xfrm>
              <a:off x="233363" y="-3768726"/>
              <a:ext cx="617538" cy="404813"/>
            </a:xfrm>
            <a:custGeom>
              <a:avLst/>
              <a:gdLst>
                <a:gd name="T0" fmla="*/ 0 w 389"/>
                <a:gd name="T1" fmla="*/ 0 h 255"/>
                <a:gd name="T2" fmla="*/ 0 w 389"/>
                <a:gd name="T3" fmla="*/ 255 h 255"/>
                <a:gd name="T4" fmla="*/ 389 w 389"/>
                <a:gd name="T5" fmla="*/ 255 h 255"/>
                <a:gd name="T6" fmla="*/ 389 w 389"/>
                <a:gd name="T7" fmla="*/ 0 h 255"/>
                <a:gd name="T8" fmla="*/ 0 w 389"/>
                <a:gd name="T9" fmla="*/ 0 h 255"/>
                <a:gd name="T10" fmla="*/ 333 w 389"/>
                <a:gd name="T11" fmla="*/ 211 h 255"/>
                <a:gd name="T12" fmla="*/ 56 w 389"/>
                <a:gd name="T13" fmla="*/ 211 h 255"/>
                <a:gd name="T14" fmla="*/ 56 w 389"/>
                <a:gd name="T15" fmla="*/ 55 h 255"/>
                <a:gd name="T16" fmla="*/ 333 w 389"/>
                <a:gd name="T17" fmla="*/ 55 h 255"/>
                <a:gd name="T18" fmla="*/ 333 w 389"/>
                <a:gd name="T19" fmla="*/ 21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9" h="255">
                  <a:moveTo>
                    <a:pt x="0" y="0"/>
                  </a:moveTo>
                  <a:lnTo>
                    <a:pt x="0" y="255"/>
                  </a:lnTo>
                  <a:lnTo>
                    <a:pt x="389" y="255"/>
                  </a:lnTo>
                  <a:lnTo>
                    <a:pt x="389" y="0"/>
                  </a:lnTo>
                  <a:lnTo>
                    <a:pt x="0" y="0"/>
                  </a:lnTo>
                  <a:close/>
                  <a:moveTo>
                    <a:pt x="333" y="211"/>
                  </a:moveTo>
                  <a:lnTo>
                    <a:pt x="56" y="211"/>
                  </a:lnTo>
                  <a:lnTo>
                    <a:pt x="56" y="55"/>
                  </a:lnTo>
                  <a:lnTo>
                    <a:pt x="333" y="55"/>
                  </a:lnTo>
                  <a:lnTo>
                    <a:pt x="333" y="2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22" name="Freeform 70"/>
            <p:cNvSpPr>
              <a:spLocks noEditPoints="1"/>
            </p:cNvSpPr>
            <p:nvPr/>
          </p:nvSpPr>
          <p:spPr bwMode="auto">
            <a:xfrm>
              <a:off x="300038" y="-2565401"/>
              <a:ext cx="471488" cy="398463"/>
            </a:xfrm>
            <a:custGeom>
              <a:avLst/>
              <a:gdLst>
                <a:gd name="T0" fmla="*/ 0 w 297"/>
                <a:gd name="T1" fmla="*/ 0 h 251"/>
                <a:gd name="T2" fmla="*/ 0 w 297"/>
                <a:gd name="T3" fmla="*/ 251 h 251"/>
                <a:gd name="T4" fmla="*/ 297 w 297"/>
                <a:gd name="T5" fmla="*/ 251 h 251"/>
                <a:gd name="T6" fmla="*/ 297 w 297"/>
                <a:gd name="T7" fmla="*/ 0 h 251"/>
                <a:gd name="T8" fmla="*/ 0 w 297"/>
                <a:gd name="T9" fmla="*/ 0 h 251"/>
                <a:gd name="T10" fmla="*/ 253 w 297"/>
                <a:gd name="T11" fmla="*/ 207 h 251"/>
                <a:gd name="T12" fmla="*/ 43 w 297"/>
                <a:gd name="T13" fmla="*/ 207 h 251"/>
                <a:gd name="T14" fmla="*/ 43 w 297"/>
                <a:gd name="T15" fmla="*/ 50 h 251"/>
                <a:gd name="T16" fmla="*/ 253 w 297"/>
                <a:gd name="T17" fmla="*/ 50 h 251"/>
                <a:gd name="T18" fmla="*/ 253 w 297"/>
                <a:gd name="T19" fmla="*/ 20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251">
                  <a:moveTo>
                    <a:pt x="0" y="0"/>
                  </a:moveTo>
                  <a:lnTo>
                    <a:pt x="0" y="251"/>
                  </a:lnTo>
                  <a:lnTo>
                    <a:pt x="297" y="251"/>
                  </a:lnTo>
                  <a:lnTo>
                    <a:pt x="297" y="0"/>
                  </a:lnTo>
                  <a:lnTo>
                    <a:pt x="0" y="0"/>
                  </a:lnTo>
                  <a:close/>
                  <a:moveTo>
                    <a:pt x="253" y="207"/>
                  </a:moveTo>
                  <a:lnTo>
                    <a:pt x="43" y="207"/>
                  </a:lnTo>
                  <a:lnTo>
                    <a:pt x="43" y="50"/>
                  </a:lnTo>
                  <a:lnTo>
                    <a:pt x="253" y="50"/>
                  </a:lnTo>
                  <a:lnTo>
                    <a:pt x="253"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23" name="Freeform 71"/>
            <p:cNvSpPr>
              <a:spLocks noEditPoints="1"/>
            </p:cNvSpPr>
            <p:nvPr/>
          </p:nvSpPr>
          <p:spPr bwMode="auto">
            <a:xfrm>
              <a:off x="-312738" y="-2565401"/>
              <a:ext cx="469900" cy="398463"/>
            </a:xfrm>
            <a:custGeom>
              <a:avLst/>
              <a:gdLst>
                <a:gd name="T0" fmla="*/ 0 w 296"/>
                <a:gd name="T1" fmla="*/ 0 h 251"/>
                <a:gd name="T2" fmla="*/ 0 w 296"/>
                <a:gd name="T3" fmla="*/ 251 h 251"/>
                <a:gd name="T4" fmla="*/ 296 w 296"/>
                <a:gd name="T5" fmla="*/ 251 h 251"/>
                <a:gd name="T6" fmla="*/ 296 w 296"/>
                <a:gd name="T7" fmla="*/ 0 h 251"/>
                <a:gd name="T8" fmla="*/ 0 w 296"/>
                <a:gd name="T9" fmla="*/ 0 h 251"/>
                <a:gd name="T10" fmla="*/ 252 w 296"/>
                <a:gd name="T11" fmla="*/ 207 h 251"/>
                <a:gd name="T12" fmla="*/ 42 w 296"/>
                <a:gd name="T13" fmla="*/ 207 h 251"/>
                <a:gd name="T14" fmla="*/ 42 w 296"/>
                <a:gd name="T15" fmla="*/ 50 h 251"/>
                <a:gd name="T16" fmla="*/ 252 w 296"/>
                <a:gd name="T17" fmla="*/ 50 h 251"/>
                <a:gd name="T18" fmla="*/ 252 w 296"/>
                <a:gd name="T19" fmla="*/ 20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51">
                  <a:moveTo>
                    <a:pt x="0" y="0"/>
                  </a:moveTo>
                  <a:lnTo>
                    <a:pt x="0" y="251"/>
                  </a:lnTo>
                  <a:lnTo>
                    <a:pt x="296" y="251"/>
                  </a:lnTo>
                  <a:lnTo>
                    <a:pt x="296" y="0"/>
                  </a:lnTo>
                  <a:lnTo>
                    <a:pt x="0" y="0"/>
                  </a:lnTo>
                  <a:close/>
                  <a:moveTo>
                    <a:pt x="252" y="207"/>
                  </a:moveTo>
                  <a:lnTo>
                    <a:pt x="42" y="207"/>
                  </a:lnTo>
                  <a:lnTo>
                    <a:pt x="42" y="50"/>
                  </a:lnTo>
                  <a:lnTo>
                    <a:pt x="252" y="5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24" name="Freeform 72"/>
            <p:cNvSpPr>
              <a:spLocks noEditPoints="1"/>
            </p:cNvSpPr>
            <p:nvPr/>
          </p:nvSpPr>
          <p:spPr bwMode="auto">
            <a:xfrm>
              <a:off x="914400" y="-2565401"/>
              <a:ext cx="469900" cy="398463"/>
            </a:xfrm>
            <a:custGeom>
              <a:avLst/>
              <a:gdLst>
                <a:gd name="T0" fmla="*/ 0 w 296"/>
                <a:gd name="T1" fmla="*/ 0 h 251"/>
                <a:gd name="T2" fmla="*/ 0 w 296"/>
                <a:gd name="T3" fmla="*/ 251 h 251"/>
                <a:gd name="T4" fmla="*/ 296 w 296"/>
                <a:gd name="T5" fmla="*/ 251 h 251"/>
                <a:gd name="T6" fmla="*/ 296 w 296"/>
                <a:gd name="T7" fmla="*/ 0 h 251"/>
                <a:gd name="T8" fmla="*/ 0 w 296"/>
                <a:gd name="T9" fmla="*/ 0 h 251"/>
                <a:gd name="T10" fmla="*/ 252 w 296"/>
                <a:gd name="T11" fmla="*/ 207 h 251"/>
                <a:gd name="T12" fmla="*/ 42 w 296"/>
                <a:gd name="T13" fmla="*/ 207 h 251"/>
                <a:gd name="T14" fmla="*/ 42 w 296"/>
                <a:gd name="T15" fmla="*/ 50 h 251"/>
                <a:gd name="T16" fmla="*/ 252 w 296"/>
                <a:gd name="T17" fmla="*/ 50 h 251"/>
                <a:gd name="T18" fmla="*/ 252 w 296"/>
                <a:gd name="T19" fmla="*/ 20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51">
                  <a:moveTo>
                    <a:pt x="0" y="0"/>
                  </a:moveTo>
                  <a:lnTo>
                    <a:pt x="0" y="251"/>
                  </a:lnTo>
                  <a:lnTo>
                    <a:pt x="296" y="251"/>
                  </a:lnTo>
                  <a:lnTo>
                    <a:pt x="296" y="0"/>
                  </a:lnTo>
                  <a:lnTo>
                    <a:pt x="0" y="0"/>
                  </a:lnTo>
                  <a:close/>
                  <a:moveTo>
                    <a:pt x="252" y="207"/>
                  </a:moveTo>
                  <a:lnTo>
                    <a:pt x="42" y="207"/>
                  </a:lnTo>
                  <a:lnTo>
                    <a:pt x="42" y="50"/>
                  </a:lnTo>
                  <a:lnTo>
                    <a:pt x="252" y="5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grpSp>
        <p:nvGrpSpPr>
          <p:cNvPr id="79" name="Group 78"/>
          <p:cNvGrpSpPr/>
          <p:nvPr/>
        </p:nvGrpSpPr>
        <p:grpSpPr>
          <a:xfrm>
            <a:off x="4598154" y="2913052"/>
            <a:ext cx="928098" cy="832803"/>
            <a:chOff x="5906235" y="742324"/>
            <a:chExt cx="1237464" cy="1277664"/>
          </a:xfrm>
        </p:grpSpPr>
        <p:grpSp>
          <p:nvGrpSpPr>
            <p:cNvPr id="80" name="Group 79"/>
            <p:cNvGrpSpPr/>
            <p:nvPr/>
          </p:nvGrpSpPr>
          <p:grpSpPr>
            <a:xfrm>
              <a:off x="6021642" y="742324"/>
              <a:ext cx="1024999" cy="1277664"/>
              <a:chOff x="6021642" y="742324"/>
              <a:chExt cx="1024999" cy="1277664"/>
            </a:xfrm>
          </p:grpSpPr>
          <p:sp>
            <p:nvSpPr>
              <p:cNvPr id="84" name="Freeform 83"/>
              <p:cNvSpPr/>
              <p:nvPr/>
            </p:nvSpPr>
            <p:spPr bwMode="auto">
              <a:xfrm>
                <a:off x="6021642" y="742324"/>
                <a:ext cx="1024999" cy="1277664"/>
              </a:xfrm>
              <a:custGeom>
                <a:avLst/>
                <a:gdLst>
                  <a:gd name="connsiteX0" fmla="*/ 0 w 1357312"/>
                  <a:gd name="connsiteY0" fmla="*/ 1185862 h 1538287"/>
                  <a:gd name="connsiteX1" fmla="*/ 0 w 1357312"/>
                  <a:gd name="connsiteY1" fmla="*/ 352425 h 1538287"/>
                  <a:gd name="connsiteX2" fmla="*/ 681037 w 1357312"/>
                  <a:gd name="connsiteY2" fmla="*/ 0 h 1538287"/>
                  <a:gd name="connsiteX3" fmla="*/ 1357312 w 1357312"/>
                  <a:gd name="connsiteY3" fmla="*/ 352425 h 1538287"/>
                  <a:gd name="connsiteX4" fmla="*/ 1357312 w 1357312"/>
                  <a:gd name="connsiteY4" fmla="*/ 1176337 h 1538287"/>
                  <a:gd name="connsiteX5" fmla="*/ 676275 w 1357312"/>
                  <a:gd name="connsiteY5" fmla="*/ 1538287 h 1538287"/>
                  <a:gd name="connsiteX6" fmla="*/ 0 w 1357312"/>
                  <a:gd name="connsiteY6" fmla="*/ 1185862 h 153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312" h="1538287">
                    <a:moveTo>
                      <a:pt x="0" y="1185862"/>
                    </a:moveTo>
                    <a:lnTo>
                      <a:pt x="0" y="352425"/>
                    </a:lnTo>
                    <a:lnTo>
                      <a:pt x="681037" y="0"/>
                    </a:lnTo>
                    <a:lnTo>
                      <a:pt x="1357312" y="352425"/>
                    </a:lnTo>
                    <a:lnTo>
                      <a:pt x="1357312" y="1176337"/>
                    </a:lnTo>
                    <a:lnTo>
                      <a:pt x="676275" y="1538287"/>
                    </a:lnTo>
                    <a:lnTo>
                      <a:pt x="0" y="1185862"/>
                    </a:lnTo>
                    <a:close/>
                  </a:path>
                </a:pathLst>
              </a:custGeom>
              <a:solidFill>
                <a:schemeClr val="tx1"/>
              </a:solidFill>
              <a:ln w="9525">
                <a:noFill/>
                <a:miter lim="800000"/>
                <a:headEnd/>
                <a:tailEnd/>
              </a:ln>
              <a:effectLst/>
            </p:spPr>
            <p:txBody>
              <a:bodyPr wrap="none" lIns="71324" tIns="35662" rIns="71324" bIns="35662" anchor="ct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nvGrpSpPr>
              <p:cNvPr id="86" name="Group 85"/>
              <p:cNvGrpSpPr/>
              <p:nvPr/>
            </p:nvGrpSpPr>
            <p:grpSpPr>
              <a:xfrm>
                <a:off x="6281102" y="1005073"/>
                <a:ext cx="506079" cy="527348"/>
                <a:chOff x="3757613" y="-6018213"/>
                <a:chExt cx="1731962" cy="1804988"/>
              </a:xfrm>
              <a:solidFill>
                <a:schemeClr val="bg1"/>
              </a:solidFill>
            </p:grpSpPr>
            <p:sp>
              <p:nvSpPr>
                <p:cNvPr id="87" name="Freeform 83"/>
                <p:cNvSpPr>
                  <a:spLocks/>
                </p:cNvSpPr>
                <p:nvPr/>
              </p:nvSpPr>
              <p:spPr bwMode="auto">
                <a:xfrm>
                  <a:off x="4486275" y="-4427538"/>
                  <a:ext cx="276225" cy="214313"/>
                </a:xfrm>
                <a:custGeom>
                  <a:avLst/>
                  <a:gdLst>
                    <a:gd name="T0" fmla="*/ 0 w 87"/>
                    <a:gd name="T1" fmla="*/ 24 h 67"/>
                    <a:gd name="T2" fmla="*/ 44 w 87"/>
                    <a:gd name="T3" fmla="*/ 67 h 67"/>
                    <a:gd name="T4" fmla="*/ 87 w 87"/>
                    <a:gd name="T5" fmla="*/ 24 h 67"/>
                    <a:gd name="T6" fmla="*/ 0 w 87"/>
                    <a:gd name="T7" fmla="*/ 24 h 67"/>
                  </a:gdLst>
                  <a:ahLst/>
                  <a:cxnLst>
                    <a:cxn ang="0">
                      <a:pos x="T0" y="T1"/>
                    </a:cxn>
                    <a:cxn ang="0">
                      <a:pos x="T2" y="T3"/>
                    </a:cxn>
                    <a:cxn ang="0">
                      <a:pos x="T4" y="T5"/>
                    </a:cxn>
                    <a:cxn ang="0">
                      <a:pos x="T6" y="T7"/>
                    </a:cxn>
                  </a:cxnLst>
                  <a:rect l="0" t="0" r="r" b="b"/>
                  <a:pathLst>
                    <a:path w="87" h="67">
                      <a:moveTo>
                        <a:pt x="0" y="24"/>
                      </a:moveTo>
                      <a:cubicBezTo>
                        <a:pt x="0" y="48"/>
                        <a:pt x="20" y="67"/>
                        <a:pt x="44" y="67"/>
                      </a:cubicBezTo>
                      <a:cubicBezTo>
                        <a:pt x="68" y="67"/>
                        <a:pt x="87" y="48"/>
                        <a:pt x="87" y="24"/>
                      </a:cubicBezTo>
                      <a:cubicBezTo>
                        <a:pt x="87" y="0"/>
                        <a:pt x="0" y="0"/>
                        <a:pt x="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88" name="Freeform 84"/>
                <p:cNvSpPr>
                  <a:spLocks/>
                </p:cNvSpPr>
                <p:nvPr/>
              </p:nvSpPr>
              <p:spPr bwMode="auto">
                <a:xfrm>
                  <a:off x="4406900" y="-4500563"/>
                  <a:ext cx="434975" cy="217488"/>
                </a:xfrm>
                <a:custGeom>
                  <a:avLst/>
                  <a:gdLst>
                    <a:gd name="T0" fmla="*/ 137 w 137"/>
                    <a:gd name="T1" fmla="*/ 51 h 68"/>
                    <a:gd name="T2" fmla="*/ 120 w 137"/>
                    <a:gd name="T3" fmla="*/ 68 h 68"/>
                    <a:gd name="T4" fmla="*/ 17 w 137"/>
                    <a:gd name="T5" fmla="*/ 68 h 68"/>
                    <a:gd name="T6" fmla="*/ 0 w 137"/>
                    <a:gd name="T7" fmla="*/ 51 h 68"/>
                    <a:gd name="T8" fmla="*/ 0 w 137"/>
                    <a:gd name="T9" fmla="*/ 17 h 68"/>
                    <a:gd name="T10" fmla="*/ 17 w 137"/>
                    <a:gd name="T11" fmla="*/ 0 h 68"/>
                    <a:gd name="T12" fmla="*/ 120 w 137"/>
                    <a:gd name="T13" fmla="*/ 0 h 68"/>
                    <a:gd name="T14" fmla="*/ 137 w 137"/>
                    <a:gd name="T15" fmla="*/ 17 h 68"/>
                    <a:gd name="T16" fmla="*/ 137 w 137"/>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68">
                      <a:moveTo>
                        <a:pt x="137" y="51"/>
                      </a:moveTo>
                      <a:cubicBezTo>
                        <a:pt x="137" y="60"/>
                        <a:pt x="129" y="68"/>
                        <a:pt x="120" y="68"/>
                      </a:cubicBezTo>
                      <a:cubicBezTo>
                        <a:pt x="17" y="68"/>
                        <a:pt x="17" y="68"/>
                        <a:pt x="17" y="68"/>
                      </a:cubicBezTo>
                      <a:cubicBezTo>
                        <a:pt x="8" y="68"/>
                        <a:pt x="0" y="60"/>
                        <a:pt x="0" y="51"/>
                      </a:cubicBezTo>
                      <a:cubicBezTo>
                        <a:pt x="0" y="17"/>
                        <a:pt x="0" y="17"/>
                        <a:pt x="0" y="17"/>
                      </a:cubicBezTo>
                      <a:cubicBezTo>
                        <a:pt x="0" y="7"/>
                        <a:pt x="8" y="0"/>
                        <a:pt x="17" y="0"/>
                      </a:cubicBezTo>
                      <a:cubicBezTo>
                        <a:pt x="120" y="0"/>
                        <a:pt x="120" y="0"/>
                        <a:pt x="120" y="0"/>
                      </a:cubicBezTo>
                      <a:cubicBezTo>
                        <a:pt x="129" y="0"/>
                        <a:pt x="137" y="7"/>
                        <a:pt x="137" y="17"/>
                      </a:cubicBezTo>
                      <a:lnTo>
                        <a:pt x="137"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89" name="Freeform 85"/>
                <p:cNvSpPr>
                  <a:spLocks noEditPoints="1"/>
                </p:cNvSpPr>
                <p:nvPr/>
              </p:nvSpPr>
              <p:spPr bwMode="auto">
                <a:xfrm>
                  <a:off x="4205288" y="-5575301"/>
                  <a:ext cx="839788" cy="1001713"/>
                </a:xfrm>
                <a:custGeom>
                  <a:avLst/>
                  <a:gdLst>
                    <a:gd name="T0" fmla="*/ 132 w 264"/>
                    <a:gd name="T1" fmla="*/ 0 h 315"/>
                    <a:gd name="T2" fmla="*/ 0 w 264"/>
                    <a:gd name="T3" fmla="*/ 132 h 315"/>
                    <a:gd name="T4" fmla="*/ 64 w 264"/>
                    <a:gd name="T5" fmla="*/ 289 h 315"/>
                    <a:gd name="T6" fmla="*/ 64 w 264"/>
                    <a:gd name="T7" fmla="*/ 298 h 315"/>
                    <a:gd name="T8" fmla="*/ 81 w 264"/>
                    <a:gd name="T9" fmla="*/ 315 h 315"/>
                    <a:gd name="T10" fmla="*/ 182 w 264"/>
                    <a:gd name="T11" fmla="*/ 315 h 315"/>
                    <a:gd name="T12" fmla="*/ 199 w 264"/>
                    <a:gd name="T13" fmla="*/ 298 h 315"/>
                    <a:gd name="T14" fmla="*/ 199 w 264"/>
                    <a:gd name="T15" fmla="*/ 289 h 315"/>
                    <a:gd name="T16" fmla="*/ 264 w 264"/>
                    <a:gd name="T17" fmla="*/ 132 h 315"/>
                    <a:gd name="T18" fmla="*/ 132 w 264"/>
                    <a:gd name="T19" fmla="*/ 0 h 315"/>
                    <a:gd name="T20" fmla="*/ 60 w 264"/>
                    <a:gd name="T21" fmla="*/ 178 h 315"/>
                    <a:gd name="T22" fmla="*/ 45 w 264"/>
                    <a:gd name="T23" fmla="*/ 129 h 315"/>
                    <a:gd name="T24" fmla="*/ 131 w 264"/>
                    <a:gd name="T25" fmla="*/ 44 h 315"/>
                    <a:gd name="T26" fmla="*/ 177 w 264"/>
                    <a:gd name="T27" fmla="*/ 56 h 315"/>
                    <a:gd name="T28" fmla="*/ 172 w 264"/>
                    <a:gd name="T29" fmla="*/ 56 h 315"/>
                    <a:gd name="T30" fmla="*/ 60 w 264"/>
                    <a:gd name="T31" fmla="*/ 167 h 315"/>
                    <a:gd name="T32" fmla="*/ 60 w 264"/>
                    <a:gd name="T33" fmla="*/ 178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315">
                      <a:moveTo>
                        <a:pt x="132" y="0"/>
                      </a:moveTo>
                      <a:cubicBezTo>
                        <a:pt x="59" y="0"/>
                        <a:pt x="0" y="59"/>
                        <a:pt x="0" y="132"/>
                      </a:cubicBezTo>
                      <a:cubicBezTo>
                        <a:pt x="0" y="207"/>
                        <a:pt x="64" y="250"/>
                        <a:pt x="64" y="289"/>
                      </a:cubicBezTo>
                      <a:cubicBezTo>
                        <a:pt x="64" y="298"/>
                        <a:pt x="64" y="298"/>
                        <a:pt x="64" y="298"/>
                      </a:cubicBezTo>
                      <a:cubicBezTo>
                        <a:pt x="64" y="307"/>
                        <a:pt x="72" y="315"/>
                        <a:pt x="81" y="315"/>
                      </a:cubicBezTo>
                      <a:cubicBezTo>
                        <a:pt x="182" y="315"/>
                        <a:pt x="182" y="315"/>
                        <a:pt x="182" y="315"/>
                      </a:cubicBezTo>
                      <a:cubicBezTo>
                        <a:pt x="192" y="315"/>
                        <a:pt x="199" y="307"/>
                        <a:pt x="199" y="298"/>
                      </a:cubicBezTo>
                      <a:cubicBezTo>
                        <a:pt x="199" y="289"/>
                        <a:pt x="199" y="289"/>
                        <a:pt x="199" y="289"/>
                      </a:cubicBezTo>
                      <a:cubicBezTo>
                        <a:pt x="199" y="250"/>
                        <a:pt x="264" y="208"/>
                        <a:pt x="264" y="132"/>
                      </a:cubicBezTo>
                      <a:cubicBezTo>
                        <a:pt x="264" y="59"/>
                        <a:pt x="205" y="0"/>
                        <a:pt x="132" y="0"/>
                      </a:cubicBezTo>
                      <a:close/>
                      <a:moveTo>
                        <a:pt x="60" y="178"/>
                      </a:moveTo>
                      <a:cubicBezTo>
                        <a:pt x="50" y="164"/>
                        <a:pt x="45" y="148"/>
                        <a:pt x="45" y="129"/>
                      </a:cubicBezTo>
                      <a:cubicBezTo>
                        <a:pt x="45" y="82"/>
                        <a:pt x="84" y="44"/>
                        <a:pt x="131" y="44"/>
                      </a:cubicBezTo>
                      <a:cubicBezTo>
                        <a:pt x="148" y="44"/>
                        <a:pt x="164" y="48"/>
                        <a:pt x="177" y="56"/>
                      </a:cubicBezTo>
                      <a:cubicBezTo>
                        <a:pt x="175" y="56"/>
                        <a:pt x="174" y="56"/>
                        <a:pt x="172" y="56"/>
                      </a:cubicBezTo>
                      <a:cubicBezTo>
                        <a:pt x="110" y="56"/>
                        <a:pt x="60" y="106"/>
                        <a:pt x="60" y="167"/>
                      </a:cubicBezTo>
                      <a:cubicBezTo>
                        <a:pt x="60" y="171"/>
                        <a:pt x="60" y="175"/>
                        <a:pt x="60"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90" name="Line 86"/>
                <p:cNvSpPr>
                  <a:spLocks noChangeShapeType="1"/>
                </p:cNvSpPr>
                <p:nvPr/>
              </p:nvSpPr>
              <p:spPr bwMode="auto">
                <a:xfrm flipV="1">
                  <a:off x="4625975" y="-6018213"/>
                  <a:ext cx="0" cy="215900"/>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91" name="Line 87"/>
                <p:cNvSpPr>
                  <a:spLocks noChangeShapeType="1"/>
                </p:cNvSpPr>
                <p:nvPr/>
              </p:nvSpPr>
              <p:spPr bwMode="auto">
                <a:xfrm>
                  <a:off x="5273675" y="-5153026"/>
                  <a:ext cx="215900" cy="0"/>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92" name="Line 88"/>
                <p:cNvSpPr>
                  <a:spLocks noChangeShapeType="1"/>
                </p:cNvSpPr>
                <p:nvPr/>
              </p:nvSpPr>
              <p:spPr bwMode="auto">
                <a:xfrm>
                  <a:off x="3757613" y="-5153026"/>
                  <a:ext cx="215900" cy="0"/>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93" name="Line 89"/>
                <p:cNvSpPr>
                  <a:spLocks noChangeShapeType="1"/>
                </p:cNvSpPr>
                <p:nvPr/>
              </p:nvSpPr>
              <p:spPr bwMode="auto">
                <a:xfrm>
                  <a:off x="5083175" y="-4691063"/>
                  <a:ext cx="152400" cy="152400"/>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94" name="Line 90"/>
                <p:cNvSpPr>
                  <a:spLocks noChangeShapeType="1"/>
                </p:cNvSpPr>
                <p:nvPr/>
              </p:nvSpPr>
              <p:spPr bwMode="auto">
                <a:xfrm>
                  <a:off x="4011613" y="-5764213"/>
                  <a:ext cx="152400" cy="153988"/>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95" name="Line 91"/>
                <p:cNvSpPr>
                  <a:spLocks noChangeShapeType="1"/>
                </p:cNvSpPr>
                <p:nvPr/>
              </p:nvSpPr>
              <p:spPr bwMode="auto">
                <a:xfrm flipH="1">
                  <a:off x="4011613" y="-4691063"/>
                  <a:ext cx="152400" cy="152400"/>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96" name="Line 92"/>
                <p:cNvSpPr>
                  <a:spLocks noChangeShapeType="1"/>
                </p:cNvSpPr>
                <p:nvPr/>
              </p:nvSpPr>
              <p:spPr bwMode="auto">
                <a:xfrm flipH="1">
                  <a:off x="5083175" y="-5764213"/>
                  <a:ext cx="152400" cy="153988"/>
                </a:xfrm>
                <a:prstGeom prst="line">
                  <a:avLst/>
                </a:prstGeom>
                <a:grpFill/>
                <a:ln w="25400"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grpSp>
        <p:sp>
          <p:nvSpPr>
            <p:cNvPr id="83" name="TextBox 82"/>
            <p:cNvSpPr txBox="1"/>
            <p:nvPr/>
          </p:nvSpPr>
          <p:spPr>
            <a:xfrm>
              <a:off x="5906235" y="1559891"/>
              <a:ext cx="1237464" cy="260175"/>
            </a:xfrm>
            <a:prstGeom prst="rect">
              <a:avLst/>
            </a:prstGeom>
            <a:noFill/>
          </p:spPr>
          <p:txBody>
            <a:bodyPr wrap="square" lIns="71324" tIns="35662" rIns="71324" bIns="35662" rtlCol="0">
              <a:spAutoFit/>
            </a:bodyPr>
            <a:lstStyle/>
            <a:p>
              <a:pPr marL="0" marR="0" lvl="0" indent="0" algn="ctr" defTabSz="685772"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sp>
        <p:nvSpPr>
          <p:cNvPr id="97" name="TextBox 96"/>
          <p:cNvSpPr txBox="1"/>
          <p:nvPr/>
        </p:nvSpPr>
        <p:spPr bwMode="auto">
          <a:xfrm>
            <a:off x="5474597" y="3279034"/>
            <a:ext cx="3539851" cy="1101533"/>
          </a:xfrm>
          <a:prstGeom prst="rect">
            <a:avLst/>
          </a:prstGeom>
          <a:noFill/>
          <a:ln w="9525">
            <a:noFill/>
            <a:miter lim="800000"/>
            <a:headEnd/>
            <a:tailEnd/>
          </a:ln>
        </p:spPr>
        <p:txBody>
          <a:bodyPr wrap="square" lIns="71324" tIns="35662" rIns="71324" bIns="35662" rtlCol="0">
            <a:prstTxWarp prst="textNoShape">
              <a:avLst/>
            </a:prstTxWarp>
            <a:spAutoFit/>
          </a:bodyPr>
          <a:lstStyle/>
          <a:p>
            <a:pPr marL="114300" marR="0" lvl="1" indent="-107950" algn="l" defTabSz="685772"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Lessons Learnt from the AMS transition</a:t>
            </a:r>
            <a:endParaRPr kumimoji="0" lang="en-US" sz="105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endParaRPr>
          </a:p>
          <a:p>
            <a:pPr marL="114300" marR="0" lvl="1" indent="-107950" algn="l" defTabSz="68577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40" b="0"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Cognizant will </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involve </a:t>
            </a:r>
            <a:r>
              <a:rPr kumimoji="0" lang="en-US" sz="940" b="1" i="0" u="none" strike="noStrike" kern="1200" cap="none" spc="0" normalizeH="0" baseline="0" noProof="0" dirty="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functional leads from existing Application Support team</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a:t>
            </a:r>
            <a:r>
              <a:rPr kumimoji="0" lang="en-US" sz="940" b="0"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during KT phase </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for knowledge sharing with respect to 3</a:t>
            </a:r>
            <a:r>
              <a:rPr kumimoji="0" lang="en-US" sz="940" b="0" i="0" u="none" strike="noStrike" kern="1200" cap="none" spc="0" normalizeH="0" baseline="3000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rd</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party applications integrating with Salesforce applications</a:t>
            </a:r>
          </a:p>
          <a:p>
            <a:pPr marL="114300" marR="0" lvl="1" indent="-107950" algn="l" defTabSz="68577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TGF business overview- </a:t>
            </a:r>
            <a:r>
              <a:rPr kumimoji="0" lang="en-US" sz="940" b="1" i="0" u="none" strike="noStrike" kern="1200" cap="none" spc="0" normalizeH="0" baseline="0" noProof="0" dirty="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Leverage recordings from past </a:t>
            </a:r>
            <a:r>
              <a:rPr kumimoji="0" lang="en-US" sz="940" b="1" i="0" u="none" strike="noStrike" kern="1200" cap="none" spc="0" normalizeH="0" baseline="0" noProof="0" dirty="0" smtClean="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transition</a:t>
            </a:r>
          </a:p>
          <a:p>
            <a:pPr marL="114300" marR="0" lvl="1" indent="-107950" algn="l" defTabSz="68577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40" b="1" i="0" u="none" strike="noStrike" kern="1200" cap="none" spc="0" normalizeH="0" baseline="0" noProof="0" dirty="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O</a:t>
            </a:r>
            <a:r>
              <a:rPr kumimoji="0" lang="en-US" sz="940" b="1" i="0" u="none" strike="noStrike" kern="1200" cap="none" spc="0" normalizeH="0" baseline="0" noProof="0" dirty="0" smtClean="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ffshore resources  to travel </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onsite on short term visas during period of transition</a:t>
            </a:r>
            <a:endParaRPr kumimoji="0" lang="en-US" sz="940" b="0"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98" name="Straight Connector 97"/>
          <p:cNvCxnSpPr/>
          <p:nvPr/>
        </p:nvCxnSpPr>
        <p:spPr>
          <a:xfrm flipV="1">
            <a:off x="5453458" y="3220265"/>
            <a:ext cx="3017520" cy="4987"/>
          </a:xfrm>
          <a:prstGeom prst="line">
            <a:avLst/>
          </a:prstGeom>
          <a:ln>
            <a:solidFill>
              <a:srgbClr val="0033A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3468414" y="2908245"/>
            <a:ext cx="768749" cy="842416"/>
            <a:chOff x="4412306" y="1633543"/>
            <a:chExt cx="1024999" cy="1277664"/>
          </a:xfrm>
        </p:grpSpPr>
        <p:sp>
          <p:nvSpPr>
            <p:cNvPr id="100" name="Freeform 99"/>
            <p:cNvSpPr/>
            <p:nvPr/>
          </p:nvSpPr>
          <p:spPr bwMode="auto">
            <a:xfrm>
              <a:off x="4412306" y="1633543"/>
              <a:ext cx="1024999" cy="1277664"/>
            </a:xfrm>
            <a:custGeom>
              <a:avLst/>
              <a:gdLst>
                <a:gd name="connsiteX0" fmla="*/ 0 w 1357312"/>
                <a:gd name="connsiteY0" fmla="*/ 1185862 h 1538287"/>
                <a:gd name="connsiteX1" fmla="*/ 0 w 1357312"/>
                <a:gd name="connsiteY1" fmla="*/ 352425 h 1538287"/>
                <a:gd name="connsiteX2" fmla="*/ 681037 w 1357312"/>
                <a:gd name="connsiteY2" fmla="*/ 0 h 1538287"/>
                <a:gd name="connsiteX3" fmla="*/ 1357312 w 1357312"/>
                <a:gd name="connsiteY3" fmla="*/ 352425 h 1538287"/>
                <a:gd name="connsiteX4" fmla="*/ 1357312 w 1357312"/>
                <a:gd name="connsiteY4" fmla="*/ 1176337 h 1538287"/>
                <a:gd name="connsiteX5" fmla="*/ 676275 w 1357312"/>
                <a:gd name="connsiteY5" fmla="*/ 1538287 h 1538287"/>
                <a:gd name="connsiteX6" fmla="*/ 0 w 1357312"/>
                <a:gd name="connsiteY6" fmla="*/ 1185862 h 153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312" h="1538287">
                  <a:moveTo>
                    <a:pt x="0" y="1185862"/>
                  </a:moveTo>
                  <a:lnTo>
                    <a:pt x="0" y="352425"/>
                  </a:lnTo>
                  <a:lnTo>
                    <a:pt x="681037" y="0"/>
                  </a:lnTo>
                  <a:lnTo>
                    <a:pt x="1357312" y="352425"/>
                  </a:lnTo>
                  <a:lnTo>
                    <a:pt x="1357312" y="1176337"/>
                  </a:lnTo>
                  <a:lnTo>
                    <a:pt x="676275" y="1538287"/>
                  </a:lnTo>
                  <a:lnTo>
                    <a:pt x="0" y="1185862"/>
                  </a:lnTo>
                  <a:close/>
                </a:path>
              </a:pathLst>
            </a:custGeom>
            <a:solidFill>
              <a:srgbClr val="7030A0"/>
            </a:solidFill>
            <a:ln w="9525">
              <a:noFill/>
              <a:miter lim="800000"/>
              <a:headEnd/>
              <a:tailEnd/>
            </a:ln>
            <a:effectLst/>
          </p:spPr>
          <p:txBody>
            <a:bodyPr wrap="none" lIns="71324" tIns="35662" rIns="71324" bIns="35662" anchor="ct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nvGrpSpPr>
            <p:cNvPr id="101" name="Group 100"/>
            <p:cNvGrpSpPr/>
            <p:nvPr/>
          </p:nvGrpSpPr>
          <p:grpSpPr>
            <a:xfrm>
              <a:off x="4733752" y="2016018"/>
              <a:ext cx="412084" cy="440367"/>
              <a:chOff x="4987764" y="-3856584"/>
              <a:chExt cx="1706421" cy="1823798"/>
            </a:xfrm>
            <a:solidFill>
              <a:schemeClr val="bg1"/>
            </a:solidFill>
          </p:grpSpPr>
          <p:sp>
            <p:nvSpPr>
              <p:cNvPr id="102" name="Freeform 75"/>
              <p:cNvSpPr>
                <a:spLocks/>
              </p:cNvSpPr>
              <p:nvPr/>
            </p:nvSpPr>
            <p:spPr bwMode="auto">
              <a:xfrm>
                <a:off x="5962650" y="-2794001"/>
                <a:ext cx="290513" cy="288925"/>
              </a:xfrm>
              <a:custGeom>
                <a:avLst/>
                <a:gdLst>
                  <a:gd name="T0" fmla="*/ 183 w 183"/>
                  <a:gd name="T1" fmla="*/ 122 h 182"/>
                  <a:gd name="T2" fmla="*/ 122 w 183"/>
                  <a:gd name="T3" fmla="*/ 182 h 182"/>
                  <a:gd name="T4" fmla="*/ 0 w 183"/>
                  <a:gd name="T5" fmla="*/ 60 h 182"/>
                  <a:gd name="T6" fmla="*/ 60 w 183"/>
                  <a:gd name="T7" fmla="*/ 0 h 182"/>
                  <a:gd name="T8" fmla="*/ 183 w 183"/>
                  <a:gd name="T9" fmla="*/ 122 h 182"/>
                </a:gdLst>
                <a:ahLst/>
                <a:cxnLst>
                  <a:cxn ang="0">
                    <a:pos x="T0" y="T1"/>
                  </a:cxn>
                  <a:cxn ang="0">
                    <a:pos x="T2" y="T3"/>
                  </a:cxn>
                  <a:cxn ang="0">
                    <a:pos x="T4" y="T5"/>
                  </a:cxn>
                  <a:cxn ang="0">
                    <a:pos x="T6" y="T7"/>
                  </a:cxn>
                  <a:cxn ang="0">
                    <a:pos x="T8" y="T9"/>
                  </a:cxn>
                </a:cxnLst>
                <a:rect l="0" t="0" r="r" b="b"/>
                <a:pathLst>
                  <a:path w="183" h="182">
                    <a:moveTo>
                      <a:pt x="183" y="122"/>
                    </a:moveTo>
                    <a:lnTo>
                      <a:pt x="122" y="182"/>
                    </a:lnTo>
                    <a:lnTo>
                      <a:pt x="0" y="60"/>
                    </a:lnTo>
                    <a:lnTo>
                      <a:pt x="60" y="0"/>
                    </a:lnTo>
                    <a:lnTo>
                      <a:pt x="183"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03" name="Freeform 76"/>
              <p:cNvSpPr>
                <a:spLocks/>
              </p:cNvSpPr>
              <p:nvPr/>
            </p:nvSpPr>
            <p:spPr bwMode="auto">
              <a:xfrm>
                <a:off x="6074266" y="-2652706"/>
                <a:ext cx="619919" cy="619920"/>
              </a:xfrm>
              <a:custGeom>
                <a:avLst/>
                <a:gdLst>
                  <a:gd name="T0" fmla="*/ 164 w 177"/>
                  <a:gd name="T1" fmla="*/ 100 h 177"/>
                  <a:gd name="T2" fmla="*/ 164 w 177"/>
                  <a:gd name="T3" fmla="*/ 148 h 177"/>
                  <a:gd name="T4" fmla="*/ 148 w 177"/>
                  <a:gd name="T5" fmla="*/ 164 h 177"/>
                  <a:gd name="T6" fmla="*/ 99 w 177"/>
                  <a:gd name="T7" fmla="*/ 164 h 177"/>
                  <a:gd name="T8" fmla="*/ 13 w 177"/>
                  <a:gd name="T9" fmla="*/ 78 h 177"/>
                  <a:gd name="T10" fmla="*/ 13 w 177"/>
                  <a:gd name="T11" fmla="*/ 30 h 177"/>
                  <a:gd name="T12" fmla="*/ 29 w 177"/>
                  <a:gd name="T13" fmla="*/ 14 h 177"/>
                  <a:gd name="T14" fmla="*/ 78 w 177"/>
                  <a:gd name="T15" fmla="*/ 14 h 177"/>
                  <a:gd name="T16" fmla="*/ 164 w 177"/>
                  <a:gd name="T17" fmla="*/ 10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64" y="100"/>
                    </a:moveTo>
                    <a:cubicBezTo>
                      <a:pt x="177" y="113"/>
                      <a:pt x="177" y="135"/>
                      <a:pt x="164" y="148"/>
                    </a:cubicBezTo>
                    <a:cubicBezTo>
                      <a:pt x="148" y="164"/>
                      <a:pt x="148" y="164"/>
                      <a:pt x="148" y="164"/>
                    </a:cubicBezTo>
                    <a:cubicBezTo>
                      <a:pt x="134" y="177"/>
                      <a:pt x="113" y="177"/>
                      <a:pt x="99" y="164"/>
                    </a:cubicBezTo>
                    <a:cubicBezTo>
                      <a:pt x="13" y="78"/>
                      <a:pt x="13" y="78"/>
                      <a:pt x="13" y="78"/>
                    </a:cubicBezTo>
                    <a:cubicBezTo>
                      <a:pt x="0" y="64"/>
                      <a:pt x="0" y="43"/>
                      <a:pt x="13" y="30"/>
                    </a:cubicBezTo>
                    <a:cubicBezTo>
                      <a:pt x="29" y="14"/>
                      <a:pt x="29" y="14"/>
                      <a:pt x="29" y="14"/>
                    </a:cubicBezTo>
                    <a:cubicBezTo>
                      <a:pt x="43" y="0"/>
                      <a:pt x="64" y="0"/>
                      <a:pt x="78" y="14"/>
                    </a:cubicBezTo>
                    <a:lnTo>
                      <a:pt x="164"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04" name="Freeform 77"/>
              <p:cNvSpPr>
                <a:spLocks noEditPoints="1"/>
              </p:cNvSpPr>
              <p:nvPr/>
            </p:nvSpPr>
            <p:spPr bwMode="auto">
              <a:xfrm>
                <a:off x="4987764" y="-3856584"/>
                <a:ext cx="1283493" cy="1408005"/>
              </a:xfrm>
              <a:custGeom>
                <a:avLst/>
                <a:gdLst>
                  <a:gd name="T0" fmla="*/ 184 w 367"/>
                  <a:gd name="T1" fmla="*/ 0 h 366"/>
                  <a:gd name="T2" fmla="*/ 0 w 367"/>
                  <a:gd name="T3" fmla="*/ 183 h 366"/>
                  <a:gd name="T4" fmla="*/ 184 w 367"/>
                  <a:gd name="T5" fmla="*/ 366 h 366"/>
                  <a:gd name="T6" fmla="*/ 367 w 367"/>
                  <a:gd name="T7" fmla="*/ 183 h 366"/>
                  <a:gd name="T8" fmla="*/ 184 w 367"/>
                  <a:gd name="T9" fmla="*/ 0 h 366"/>
                  <a:gd name="T10" fmla="*/ 184 w 367"/>
                  <a:gd name="T11" fmla="*/ 332 h 366"/>
                  <a:gd name="T12" fmla="*/ 34 w 367"/>
                  <a:gd name="T13" fmla="*/ 183 h 366"/>
                  <a:gd name="T14" fmla="*/ 184 w 367"/>
                  <a:gd name="T15" fmla="*/ 34 h 366"/>
                  <a:gd name="T16" fmla="*/ 333 w 367"/>
                  <a:gd name="T17" fmla="*/ 183 h 366"/>
                  <a:gd name="T18" fmla="*/ 184 w 367"/>
                  <a:gd name="T19" fmla="*/ 33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6">
                    <a:moveTo>
                      <a:pt x="184" y="0"/>
                    </a:moveTo>
                    <a:cubicBezTo>
                      <a:pt x="82" y="0"/>
                      <a:pt x="0" y="82"/>
                      <a:pt x="0" y="183"/>
                    </a:cubicBezTo>
                    <a:cubicBezTo>
                      <a:pt x="0" y="284"/>
                      <a:pt x="82" y="366"/>
                      <a:pt x="184" y="366"/>
                    </a:cubicBezTo>
                    <a:cubicBezTo>
                      <a:pt x="285" y="366"/>
                      <a:pt x="367" y="284"/>
                      <a:pt x="367" y="183"/>
                    </a:cubicBezTo>
                    <a:cubicBezTo>
                      <a:pt x="367" y="82"/>
                      <a:pt x="285" y="0"/>
                      <a:pt x="184" y="0"/>
                    </a:cubicBezTo>
                    <a:close/>
                    <a:moveTo>
                      <a:pt x="184" y="332"/>
                    </a:moveTo>
                    <a:cubicBezTo>
                      <a:pt x="101" y="332"/>
                      <a:pt x="34" y="265"/>
                      <a:pt x="34" y="183"/>
                    </a:cubicBezTo>
                    <a:cubicBezTo>
                      <a:pt x="34" y="100"/>
                      <a:pt x="101" y="34"/>
                      <a:pt x="184" y="34"/>
                    </a:cubicBezTo>
                    <a:cubicBezTo>
                      <a:pt x="266" y="34"/>
                      <a:pt x="333" y="100"/>
                      <a:pt x="333" y="183"/>
                    </a:cubicBezTo>
                    <a:cubicBezTo>
                      <a:pt x="333" y="265"/>
                      <a:pt x="266" y="332"/>
                      <a:pt x="184"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sp>
            <p:nvSpPr>
              <p:cNvPr id="105" name="Freeform 78"/>
              <p:cNvSpPr>
                <a:spLocks/>
              </p:cNvSpPr>
              <p:nvPr/>
            </p:nvSpPr>
            <p:spPr bwMode="auto">
              <a:xfrm>
                <a:off x="5302250" y="-3259138"/>
                <a:ext cx="511175" cy="496888"/>
              </a:xfrm>
              <a:custGeom>
                <a:avLst/>
                <a:gdLst>
                  <a:gd name="T0" fmla="*/ 147 w 161"/>
                  <a:gd name="T1" fmla="*/ 138 h 156"/>
                  <a:gd name="T2" fmla="*/ 15 w 161"/>
                  <a:gd name="T3" fmla="*/ 6 h 156"/>
                  <a:gd name="T4" fmla="*/ 15 w 161"/>
                  <a:gd name="T5" fmla="*/ 0 h 156"/>
                  <a:gd name="T6" fmla="*/ 0 w 161"/>
                  <a:gd name="T7" fmla="*/ 54 h 156"/>
                  <a:gd name="T8" fmla="*/ 102 w 161"/>
                  <a:gd name="T9" fmla="*/ 156 h 156"/>
                  <a:gd name="T10" fmla="*/ 161 w 161"/>
                  <a:gd name="T11" fmla="*/ 138 h 156"/>
                  <a:gd name="T12" fmla="*/ 147 w 161"/>
                  <a:gd name="T13" fmla="*/ 138 h 156"/>
                </a:gdLst>
                <a:ahLst/>
                <a:cxnLst>
                  <a:cxn ang="0">
                    <a:pos x="T0" y="T1"/>
                  </a:cxn>
                  <a:cxn ang="0">
                    <a:pos x="T2" y="T3"/>
                  </a:cxn>
                  <a:cxn ang="0">
                    <a:pos x="T4" y="T5"/>
                  </a:cxn>
                  <a:cxn ang="0">
                    <a:pos x="T6" y="T7"/>
                  </a:cxn>
                  <a:cxn ang="0">
                    <a:pos x="T8" y="T9"/>
                  </a:cxn>
                  <a:cxn ang="0">
                    <a:pos x="T10" y="T11"/>
                  </a:cxn>
                  <a:cxn ang="0">
                    <a:pos x="T12" y="T13"/>
                  </a:cxn>
                </a:cxnLst>
                <a:rect l="0" t="0" r="r" b="b"/>
                <a:pathLst>
                  <a:path w="161" h="156">
                    <a:moveTo>
                      <a:pt x="147" y="138"/>
                    </a:moveTo>
                    <a:cubicBezTo>
                      <a:pt x="74" y="138"/>
                      <a:pt x="15" y="79"/>
                      <a:pt x="15" y="6"/>
                    </a:cubicBezTo>
                    <a:cubicBezTo>
                      <a:pt x="15" y="4"/>
                      <a:pt x="15" y="2"/>
                      <a:pt x="15" y="0"/>
                    </a:cubicBezTo>
                    <a:cubicBezTo>
                      <a:pt x="5" y="16"/>
                      <a:pt x="0" y="34"/>
                      <a:pt x="0" y="54"/>
                    </a:cubicBezTo>
                    <a:cubicBezTo>
                      <a:pt x="0" y="111"/>
                      <a:pt x="46" y="156"/>
                      <a:pt x="102" y="156"/>
                    </a:cubicBezTo>
                    <a:cubicBezTo>
                      <a:pt x="124" y="156"/>
                      <a:pt x="144" y="149"/>
                      <a:pt x="161" y="138"/>
                    </a:cubicBezTo>
                    <a:cubicBezTo>
                      <a:pt x="156" y="138"/>
                      <a:pt x="152" y="138"/>
                      <a:pt x="147"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endParaRPr>
              </a:p>
            </p:txBody>
          </p:sp>
        </p:grpSp>
      </p:grpSp>
      <p:sp>
        <p:nvSpPr>
          <p:cNvPr id="106" name="TextBox 105"/>
          <p:cNvSpPr txBox="1"/>
          <p:nvPr/>
        </p:nvSpPr>
        <p:spPr bwMode="auto">
          <a:xfrm>
            <a:off x="221221" y="3237159"/>
            <a:ext cx="3208697" cy="812223"/>
          </a:xfrm>
          <a:prstGeom prst="rect">
            <a:avLst/>
          </a:prstGeom>
          <a:noFill/>
          <a:ln w="9525">
            <a:noFill/>
            <a:miter lim="800000"/>
            <a:headEnd/>
            <a:tailEnd/>
          </a:ln>
        </p:spPr>
        <p:txBody>
          <a:bodyPr wrap="square" lIns="71324" tIns="35662" rIns="71324" bIns="35662" rtlCol="0">
            <a:prstTxWarp prst="textNoShape">
              <a:avLst/>
            </a:prstTxWarp>
            <a:spAutoFit/>
          </a:bodyPr>
          <a:lstStyle/>
          <a:p>
            <a:pPr marL="177800" marR="0" lvl="1" indent="-177800" algn="l" defTabSz="685772"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Infrastructure Readiness</a:t>
            </a:r>
            <a:endParaRPr kumimoji="0" lang="en-US" sz="1050" b="1" i="0" u="none" strike="noStrike" kern="1200" cap="none" spc="0" normalizeH="0" baseline="0" noProof="0" dirty="0">
              <a:ln>
                <a:noFill/>
              </a:ln>
              <a:solidFill>
                <a:srgbClr val="0033B4"/>
              </a:solidFill>
              <a:effectLst/>
              <a:uLnTx/>
              <a:uFillTx/>
              <a:latin typeface="Calibri" panose="020F0502020204030204" pitchFamily="34" charset="0"/>
              <a:ea typeface="Verdana" panose="020B0604030504040204" pitchFamily="34" charset="0"/>
              <a:cs typeface="Calibri" panose="020F0502020204030204" pitchFamily="34" charset="0"/>
            </a:endParaRPr>
          </a:p>
          <a:p>
            <a:pPr marL="177800" marR="0" lvl="1" indent="-177800" algn="l" defTabSz="68577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40" b="1" i="0" u="none" strike="noStrike" kern="1200" cap="none" spc="0" normalizeH="0" baseline="0" noProof="0" dirty="0" smtClean="0">
                <a:ln>
                  <a:noFill/>
                </a:ln>
                <a:solidFill>
                  <a:srgbClr val="0033A0"/>
                </a:solidFill>
                <a:effectLst/>
                <a:uLnTx/>
                <a:uFillTx/>
                <a:latin typeface="Calibri" panose="020F0502020204030204" pitchFamily="34" charset="0"/>
                <a:ea typeface="Verdana" panose="020B0604030504040204" pitchFamily="34" charset="0"/>
                <a:cs typeface="Calibri" panose="020F0502020204030204" pitchFamily="34" charset="0"/>
              </a:rPr>
              <a:t>Reuse logistics</a:t>
            </a:r>
            <a:r>
              <a:rPr kumimoji="0" lang="en-US" sz="940" b="0" i="0" u="none" strike="noStrike" kern="1200" cap="none" spc="0" normalizeH="0" baseline="0" noProof="0" dirty="0" smtClean="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 created during KT phase of ongoing support &amp; maintenance engagement for faster initiation of KT sessions (e.g. Access, Conferencing, VM set up with required software etc.)</a:t>
            </a:r>
            <a:endParaRPr kumimoji="0" lang="en-US" sz="940" b="0"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107" name="Straight Connector 106"/>
          <p:cNvCxnSpPr/>
          <p:nvPr/>
        </p:nvCxnSpPr>
        <p:spPr>
          <a:xfrm>
            <a:off x="330016" y="3144296"/>
            <a:ext cx="3119935" cy="378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589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10" y="120156"/>
            <a:ext cx="8773290" cy="372079"/>
          </a:xfrm>
        </p:spPr>
        <p:txBody>
          <a:bodyPr vert="horz" lIns="0" tIns="0" rIns="0" bIns="0" rtlCol="0" anchor="ctr" anchorCtr="0">
            <a:normAutofit/>
          </a:bodyPr>
          <a:lstStyle/>
          <a:p>
            <a:r>
              <a:rPr lang="en-US" sz="1800" b="1" dirty="0">
                <a:latin typeface="Calibri" panose="020F0502020204030204" pitchFamily="34" charset="0"/>
              </a:rPr>
              <a:t>Our Transition Approach Is Based On A Robust Methodology To Ensure Swift Transition</a:t>
            </a:r>
          </a:p>
        </p:txBody>
      </p:sp>
      <p:sp>
        <p:nvSpPr>
          <p:cNvPr id="5" name="Slide Number Placeholder 4"/>
          <p:cNvSpPr>
            <a:spLocks noGrp="1"/>
          </p:cNvSpPr>
          <p:nvPr>
            <p:ph type="sldNum" sz="quarter" idx="12"/>
          </p:nvPr>
        </p:nvSpPr>
        <p:spPr/>
        <p:txBody>
          <a:bodyPr/>
          <a:lstStyle/>
          <a:p>
            <a:fld id="{2EFEF571-C9B4-4D92-A7F7-315B894862A8}" type="slidenum">
              <a:rPr lang="en-US" smtClean="0"/>
              <a:pPr/>
              <a:t>21</a:t>
            </a:fld>
            <a:endParaRPr lang="en-US" dirty="0"/>
          </a:p>
        </p:txBody>
      </p:sp>
      <p:sp>
        <p:nvSpPr>
          <p:cNvPr id="4" name="Rectangle 3"/>
          <p:cNvSpPr/>
          <p:nvPr/>
        </p:nvSpPr>
        <p:spPr bwMode="auto">
          <a:xfrm>
            <a:off x="-16998" y="602356"/>
            <a:ext cx="9160998" cy="263329"/>
          </a:xfrm>
          <a:prstGeom prst="rect">
            <a:avLst/>
          </a:prstGeom>
          <a:solidFill>
            <a:schemeClr val="accent6"/>
          </a:solidFill>
          <a:ln w="19050" cap="flat" cmpd="sng" algn="ctr">
            <a:noFill/>
            <a:prstDash val="solid"/>
            <a:round/>
            <a:headEnd type="none" w="med" len="med"/>
            <a:tailEnd type="none" w="med" len="med"/>
          </a:ln>
          <a:effectLst/>
        </p:spPr>
        <p:txBody>
          <a:bodyPr rot="0" spcFirstLastPara="0" vertOverflow="overflow" horzOverflow="overflow" vert="horz" wrap="square" lIns="86029" tIns="43010" rIns="86029" bIns="43010" numCol="1" spcCol="0" rtlCol="0" fromWordArt="0" anchor="ctr" anchorCtr="0" forceAA="0" compatLnSpc="1">
            <a:prstTxWarp prst="textNoShape">
              <a:avLst/>
            </a:prstTxWarp>
            <a:noAutofit/>
          </a:bodyPr>
          <a:lstStyle/>
          <a:p>
            <a:pPr algn="ctr" defTabSz="430109">
              <a:defRPr/>
            </a:pPr>
            <a:r>
              <a:rPr lang="en-US" sz="1272" b="1" kern="0" dirty="0">
                <a:solidFill>
                  <a:srgbClr val="FFFFFF"/>
                </a:solidFill>
                <a:latin typeface="Calibri" panose="020F0502020204030204" pitchFamily="34" charset="0"/>
                <a:cs typeface="Arial" pitchFamily="34" charset="0"/>
              </a:rPr>
              <a:t>Our proven transition methodology will cover all aspects of transition</a:t>
            </a:r>
          </a:p>
        </p:txBody>
      </p:sp>
      <p:cxnSp>
        <p:nvCxnSpPr>
          <p:cNvPr id="6" name="Straight Connector 5"/>
          <p:cNvCxnSpPr/>
          <p:nvPr/>
        </p:nvCxnSpPr>
        <p:spPr>
          <a:xfrm flipV="1">
            <a:off x="1970380" y="1094433"/>
            <a:ext cx="0" cy="3200400"/>
          </a:xfrm>
          <a:prstGeom prst="line">
            <a:avLst/>
          </a:prstGeom>
          <a:noFill/>
          <a:ln w="9525" cap="flat" cmpd="sng" algn="ctr">
            <a:solidFill>
              <a:sysClr val="window" lastClr="FFFFFF">
                <a:lumMod val="75000"/>
              </a:sysClr>
            </a:solidFill>
            <a:prstDash val="solid"/>
          </a:ln>
          <a:effectLst/>
        </p:spPr>
      </p:cxnSp>
      <p:cxnSp>
        <p:nvCxnSpPr>
          <p:cNvPr id="7" name="Straight Connector 6"/>
          <p:cNvCxnSpPr/>
          <p:nvPr/>
        </p:nvCxnSpPr>
        <p:spPr>
          <a:xfrm flipV="1">
            <a:off x="3743498" y="1094433"/>
            <a:ext cx="0" cy="3200400"/>
          </a:xfrm>
          <a:prstGeom prst="line">
            <a:avLst/>
          </a:prstGeom>
          <a:noFill/>
          <a:ln w="9525" cap="flat" cmpd="sng" algn="ctr">
            <a:solidFill>
              <a:sysClr val="window" lastClr="FFFFFF">
                <a:lumMod val="75000"/>
              </a:sysClr>
            </a:solidFill>
            <a:prstDash val="solid"/>
          </a:ln>
          <a:effectLst/>
        </p:spPr>
      </p:cxnSp>
      <p:cxnSp>
        <p:nvCxnSpPr>
          <p:cNvPr id="8" name="Straight Connector 7"/>
          <p:cNvCxnSpPr/>
          <p:nvPr/>
        </p:nvCxnSpPr>
        <p:spPr>
          <a:xfrm flipV="1">
            <a:off x="5090149" y="1094434"/>
            <a:ext cx="8699" cy="1846112"/>
          </a:xfrm>
          <a:prstGeom prst="line">
            <a:avLst/>
          </a:prstGeom>
          <a:noFill/>
          <a:ln w="9525" cap="flat" cmpd="sng" algn="ctr">
            <a:solidFill>
              <a:sysClr val="window" lastClr="FFFFFF">
                <a:lumMod val="75000"/>
              </a:sysClr>
            </a:solidFill>
            <a:prstDash val="solid"/>
          </a:ln>
          <a:effectLst/>
        </p:spPr>
      </p:cxnSp>
      <p:cxnSp>
        <p:nvCxnSpPr>
          <p:cNvPr id="9" name="Straight Connector 8"/>
          <p:cNvCxnSpPr/>
          <p:nvPr/>
        </p:nvCxnSpPr>
        <p:spPr>
          <a:xfrm flipV="1">
            <a:off x="6468046" y="1094433"/>
            <a:ext cx="0" cy="3200400"/>
          </a:xfrm>
          <a:prstGeom prst="line">
            <a:avLst/>
          </a:prstGeom>
          <a:noFill/>
          <a:ln w="9525" cap="flat" cmpd="sng" algn="ctr">
            <a:solidFill>
              <a:sysClr val="window" lastClr="FFFFFF">
                <a:lumMod val="75000"/>
              </a:sysClr>
            </a:solidFill>
            <a:prstDash val="solid"/>
          </a:ln>
          <a:effectLst/>
        </p:spPr>
      </p:cxnSp>
      <p:sp>
        <p:nvSpPr>
          <p:cNvPr id="10" name="Rectangle 9"/>
          <p:cNvSpPr/>
          <p:nvPr/>
        </p:nvSpPr>
        <p:spPr>
          <a:xfrm>
            <a:off x="704111" y="1062353"/>
            <a:ext cx="866102" cy="353302"/>
          </a:xfrm>
          <a:prstGeom prst="rect">
            <a:avLst/>
          </a:prstGeom>
        </p:spPr>
        <p:txBody>
          <a:bodyPr wrap="square">
            <a:spAutoFit/>
          </a:bodyPr>
          <a:lstStyle/>
          <a:p>
            <a:pPr defTabSz="484260">
              <a:defRPr/>
            </a:pPr>
            <a:r>
              <a:rPr lang="en-US" sz="848" b="1" kern="0" dirty="0">
                <a:solidFill>
                  <a:schemeClr val="accent6"/>
                </a:solidFill>
                <a:latin typeface="Calibri" panose="020F0502020204030204" pitchFamily="34" charset="0"/>
                <a:cs typeface="Arial" panose="020B0604020202020204" pitchFamily="34" charset="0"/>
              </a:rPr>
              <a:t>TRANSITION PLANNING</a:t>
            </a:r>
            <a:endParaRPr lang="en-US" sz="848" i="1" kern="0" dirty="0">
              <a:solidFill>
                <a:schemeClr val="accent6"/>
              </a:solidFill>
              <a:latin typeface="Calibri" panose="020F0502020204030204" pitchFamily="34" charset="0"/>
              <a:cs typeface="Arial" panose="020B0604020202020204" pitchFamily="34" charset="0"/>
            </a:endParaRPr>
          </a:p>
        </p:txBody>
      </p:sp>
      <p:pic>
        <p:nvPicPr>
          <p:cNvPr id="11" name="Picture 14" descr="D:\Personal-Folder\Projects of C&amp;DS\ITIS\GSC-Project-Works\Icon-Creation\Human-White.png"/>
          <p:cNvPicPr>
            <a:picLocks noChangeAspect="1" noChangeArrowheads="1"/>
          </p:cNvPicPr>
          <p:nvPr/>
        </p:nvPicPr>
        <p:blipFill>
          <a:blip r:embed="rId2" cstate="email">
            <a:duotone>
              <a:prstClr val="black"/>
              <a:srgbClr val="141414">
                <a:tint val="45000"/>
                <a:satMod val="400000"/>
              </a:srgbClr>
            </a:duotone>
            <a:extLst>
              <a:ext uri="{28A0092B-C50C-407E-A947-70E740481C1C}">
                <a14:useLocalDpi xmlns:a14="http://schemas.microsoft.com/office/drawing/2010/main"/>
              </a:ext>
            </a:extLst>
          </a:blip>
          <a:srcRect/>
          <a:stretch>
            <a:fillRect/>
          </a:stretch>
        </p:blipFill>
        <p:spPr bwMode="auto">
          <a:xfrm>
            <a:off x="1482156" y="1146137"/>
            <a:ext cx="129872" cy="282121"/>
          </a:xfrm>
          <a:prstGeom prst="rect">
            <a:avLst/>
          </a:prstGeom>
          <a:noFill/>
        </p:spPr>
      </p:pic>
      <p:pic>
        <p:nvPicPr>
          <p:cNvPr id="12" name="Picture 14" descr="D:\Personal-Folder\Projects of C&amp;DS\ITIS\GSC-Project-Works\Icon-Creation\Human-White.png"/>
          <p:cNvPicPr>
            <a:picLocks noChangeAspect="1" noChangeArrowheads="1"/>
          </p:cNvPicPr>
          <p:nvPr/>
        </p:nvPicPr>
        <p:blipFill>
          <a:blip r:embed="rId2" cstate="email">
            <a:duotone>
              <a:prstClr val="black"/>
              <a:srgbClr val="141414">
                <a:tint val="45000"/>
                <a:satMod val="400000"/>
              </a:srgbClr>
            </a:duotone>
            <a:extLst>
              <a:ext uri="{28A0092B-C50C-407E-A947-70E740481C1C}">
                <a14:useLocalDpi xmlns:a14="http://schemas.microsoft.com/office/drawing/2010/main"/>
              </a:ext>
            </a:extLst>
          </a:blip>
          <a:srcRect/>
          <a:stretch>
            <a:fillRect/>
          </a:stretch>
        </p:blipFill>
        <p:spPr bwMode="auto">
          <a:xfrm flipH="1">
            <a:off x="1604183" y="1146137"/>
            <a:ext cx="129872" cy="282121"/>
          </a:xfrm>
          <a:prstGeom prst="rect">
            <a:avLst/>
          </a:prstGeom>
          <a:noFill/>
        </p:spPr>
      </p:pic>
      <p:sp>
        <p:nvSpPr>
          <p:cNvPr id="13" name="Rectangle 12"/>
          <p:cNvSpPr/>
          <p:nvPr/>
        </p:nvSpPr>
        <p:spPr>
          <a:xfrm>
            <a:off x="589370" y="1385590"/>
            <a:ext cx="1382886" cy="1390765"/>
          </a:xfrm>
          <a:prstGeom prst="rect">
            <a:avLst/>
          </a:prstGeom>
        </p:spPr>
        <p:txBody>
          <a:bodyPr wrap="square">
            <a:spAutoFit/>
          </a:bodyPr>
          <a:lstStyle/>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Validate Transition schedule</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Identify TGF stakeholders and incumbent vendor staff availability</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Obtain application access to support team</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Finalize KT templates</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Identify entry/exit criteria for all the phases</a:t>
            </a:r>
          </a:p>
        </p:txBody>
      </p:sp>
      <p:sp>
        <p:nvSpPr>
          <p:cNvPr id="14" name="Rectangle 13"/>
          <p:cNvSpPr/>
          <p:nvPr/>
        </p:nvSpPr>
        <p:spPr>
          <a:xfrm>
            <a:off x="2135280" y="1050199"/>
            <a:ext cx="792205" cy="353302"/>
          </a:xfrm>
          <a:prstGeom prst="rect">
            <a:avLst/>
          </a:prstGeom>
        </p:spPr>
        <p:txBody>
          <a:bodyPr wrap="none">
            <a:spAutoFit/>
          </a:bodyPr>
          <a:lstStyle/>
          <a:p>
            <a:pPr defTabSz="484260">
              <a:defRPr/>
            </a:pPr>
            <a:r>
              <a:rPr lang="en-US" sz="848" b="1" kern="0" dirty="0">
                <a:solidFill>
                  <a:schemeClr val="accent6"/>
                </a:solidFill>
                <a:latin typeface="Calibri" panose="020F0502020204030204" pitchFamily="34" charset="0"/>
                <a:cs typeface="Arial" panose="020B0604020202020204" pitchFamily="34" charset="0"/>
              </a:rPr>
              <a:t>KNOWLEDGE</a:t>
            </a:r>
          </a:p>
          <a:p>
            <a:pPr defTabSz="484260">
              <a:defRPr/>
            </a:pPr>
            <a:r>
              <a:rPr lang="en-US" sz="848" b="1" kern="0" dirty="0">
                <a:solidFill>
                  <a:schemeClr val="accent6"/>
                </a:solidFill>
                <a:latin typeface="Calibri" panose="020F0502020204030204" pitchFamily="34" charset="0"/>
                <a:cs typeface="Arial" panose="020B0604020202020204" pitchFamily="34" charset="0"/>
              </a:rPr>
              <a:t>ACQUISITION</a:t>
            </a:r>
          </a:p>
        </p:txBody>
      </p:sp>
      <p:pic>
        <p:nvPicPr>
          <p:cNvPr id="15" name="Picture 14" descr="delivery.png"/>
          <p:cNvPicPr>
            <a:picLocks noChangeAspect="1"/>
          </p:cNvPicPr>
          <p:nvPr/>
        </p:nvPicPr>
        <p:blipFill>
          <a:blip r:embed="rId3" cstate="email">
            <a:duotone>
              <a:prstClr val="black"/>
              <a:srgbClr val="141414">
                <a:tint val="45000"/>
                <a:satMod val="400000"/>
              </a:srgbClr>
            </a:duotone>
            <a:extLst>
              <a:ext uri="{28A0092B-C50C-407E-A947-70E740481C1C}">
                <a14:useLocalDpi xmlns:a14="http://schemas.microsoft.com/office/drawing/2010/main"/>
              </a:ext>
            </a:extLst>
          </a:blip>
          <a:stretch>
            <a:fillRect/>
          </a:stretch>
        </p:blipFill>
        <p:spPr>
          <a:xfrm>
            <a:off x="3173761" y="1039518"/>
            <a:ext cx="339395" cy="352759"/>
          </a:xfrm>
          <a:prstGeom prst="rect">
            <a:avLst/>
          </a:prstGeom>
        </p:spPr>
      </p:pic>
      <p:sp>
        <p:nvSpPr>
          <p:cNvPr id="16" name="Rectangle 15"/>
          <p:cNvSpPr/>
          <p:nvPr/>
        </p:nvSpPr>
        <p:spPr>
          <a:xfrm>
            <a:off x="2014655" y="1385590"/>
            <a:ext cx="1670754" cy="1920398"/>
          </a:xfrm>
          <a:prstGeom prst="rect">
            <a:avLst/>
          </a:prstGeom>
        </p:spPr>
        <p:txBody>
          <a:bodyPr wrap="square">
            <a:spAutoFit/>
          </a:bodyPr>
          <a:lstStyle/>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Gather knowledge from incumbent vendor teams</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Understand systems, technology landscape, support processes, TGF testing process &amp; protocols</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 Understanding automation test process, coverage &amp; framework</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Review execution log for Automation test cases and existing manual testing artifacts</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Prepare KT documentation</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SLA Discussions</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Reverse KT to TGF stakeholders and/or vendors</a:t>
            </a:r>
          </a:p>
        </p:txBody>
      </p:sp>
      <p:sp>
        <p:nvSpPr>
          <p:cNvPr id="17" name="Rectangle 16"/>
          <p:cNvSpPr/>
          <p:nvPr/>
        </p:nvSpPr>
        <p:spPr>
          <a:xfrm>
            <a:off x="3914113" y="1038975"/>
            <a:ext cx="834257" cy="353302"/>
          </a:xfrm>
          <a:prstGeom prst="rect">
            <a:avLst/>
          </a:prstGeom>
        </p:spPr>
        <p:txBody>
          <a:bodyPr wrap="square">
            <a:spAutoFit/>
          </a:bodyPr>
          <a:lstStyle/>
          <a:p>
            <a:pPr defTabSz="484260">
              <a:defRPr/>
            </a:pPr>
            <a:r>
              <a:rPr lang="en-US" sz="848" b="1" kern="0" dirty="0">
                <a:solidFill>
                  <a:schemeClr val="accent6"/>
                </a:solidFill>
                <a:latin typeface="Calibri" panose="020F0502020204030204" pitchFamily="34" charset="0"/>
                <a:cs typeface="Arial" panose="020B0604020202020204" pitchFamily="34" charset="0"/>
              </a:rPr>
              <a:t>SHADOW / SHARE</a:t>
            </a:r>
          </a:p>
        </p:txBody>
      </p:sp>
      <p:pic>
        <p:nvPicPr>
          <p:cNvPr id="18" name="Picture 13" descr="D:\Personal-Folder\Projects of C&amp;DS\ITIS\GSC-Project-Works\Icon-Creation\Enablers-white.png"/>
          <p:cNvPicPr>
            <a:picLocks noChangeAspect="1" noChangeArrowheads="1"/>
          </p:cNvPicPr>
          <p:nvPr/>
        </p:nvPicPr>
        <p:blipFill>
          <a:blip r:embed="rId4" cstate="email">
            <a:duotone>
              <a:prstClr val="black"/>
              <a:srgbClr val="141414">
                <a:tint val="45000"/>
                <a:satMod val="400000"/>
              </a:srgbClr>
            </a:duotone>
            <a:extLst>
              <a:ext uri="{28A0092B-C50C-407E-A947-70E740481C1C}">
                <a14:useLocalDpi xmlns:a14="http://schemas.microsoft.com/office/drawing/2010/main"/>
              </a:ext>
            </a:extLst>
          </a:blip>
          <a:srcRect/>
          <a:stretch>
            <a:fillRect/>
          </a:stretch>
        </p:blipFill>
        <p:spPr bwMode="auto">
          <a:xfrm>
            <a:off x="4714193" y="1121343"/>
            <a:ext cx="317867" cy="331709"/>
          </a:xfrm>
          <a:prstGeom prst="rect">
            <a:avLst/>
          </a:prstGeom>
          <a:noFill/>
        </p:spPr>
      </p:pic>
      <p:sp>
        <p:nvSpPr>
          <p:cNvPr id="19" name="Rectangle 18"/>
          <p:cNvSpPr/>
          <p:nvPr/>
        </p:nvSpPr>
        <p:spPr>
          <a:xfrm>
            <a:off x="3727580" y="1470430"/>
            <a:ext cx="1396243" cy="1749518"/>
          </a:xfrm>
          <a:prstGeom prst="rect">
            <a:avLst/>
          </a:prstGeom>
        </p:spPr>
        <p:txBody>
          <a:bodyPr wrap="square">
            <a:spAutoFit/>
          </a:bodyPr>
          <a:lstStyle/>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Observe &amp; monitor incumbent support team </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Resolve high priority incidents along with incumbent teams</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Design test cases for Non-critical areas</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Involved in E2E regression execution and Defect Triage Meetings</a:t>
            </a:r>
          </a:p>
          <a:p>
            <a:pPr marL="115859" indent="-115859" defTabSz="546076">
              <a:spcBef>
                <a:spcPts val="181"/>
              </a:spcBef>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Refine Run books, QA Handbook and other documentation</a:t>
            </a:r>
          </a:p>
        </p:txBody>
      </p:sp>
      <p:sp>
        <p:nvSpPr>
          <p:cNvPr id="20" name="Rectangle 19"/>
          <p:cNvSpPr/>
          <p:nvPr/>
        </p:nvSpPr>
        <p:spPr>
          <a:xfrm>
            <a:off x="5233110" y="1062353"/>
            <a:ext cx="1049167" cy="353302"/>
          </a:xfrm>
          <a:prstGeom prst="rect">
            <a:avLst/>
          </a:prstGeom>
        </p:spPr>
        <p:txBody>
          <a:bodyPr wrap="square">
            <a:spAutoFit/>
          </a:bodyPr>
          <a:lstStyle/>
          <a:p>
            <a:pPr defTabSz="484260">
              <a:defRPr/>
            </a:pPr>
            <a:r>
              <a:rPr lang="en-US" sz="848" b="1" kern="0" dirty="0">
                <a:solidFill>
                  <a:schemeClr val="accent6"/>
                </a:solidFill>
                <a:latin typeface="Calibri" panose="020F0502020204030204" pitchFamily="34" charset="0"/>
                <a:cs typeface="Arial" panose="020B0604020202020204" pitchFamily="34" charset="0"/>
              </a:rPr>
              <a:t>REVERSE SHADOW /  LEAD</a:t>
            </a:r>
          </a:p>
        </p:txBody>
      </p:sp>
      <p:pic>
        <p:nvPicPr>
          <p:cNvPr id="21" name="Picture 20" descr="graph.png"/>
          <p:cNvPicPr>
            <a:picLocks noChangeAspect="1"/>
          </p:cNvPicPr>
          <p:nvPr/>
        </p:nvPicPr>
        <p:blipFill>
          <a:blip r:embed="rId5" cstate="email">
            <a:duotone>
              <a:srgbClr val="FFFFFF">
                <a:shade val="45000"/>
                <a:satMod val="135000"/>
              </a:srgbClr>
              <a:prstClr val="white"/>
            </a:duotone>
            <a:extLst>
              <a:ext uri="{28A0092B-C50C-407E-A947-70E740481C1C}">
                <a14:useLocalDpi xmlns:a14="http://schemas.microsoft.com/office/drawing/2010/main"/>
              </a:ext>
            </a:extLst>
          </a:blip>
          <a:stretch>
            <a:fillRect/>
          </a:stretch>
        </p:blipFill>
        <p:spPr>
          <a:xfrm>
            <a:off x="6058292" y="1096704"/>
            <a:ext cx="366434" cy="380862"/>
          </a:xfrm>
          <a:prstGeom prst="rect">
            <a:avLst/>
          </a:prstGeom>
        </p:spPr>
      </p:pic>
      <p:sp>
        <p:nvSpPr>
          <p:cNvPr id="22" name="Rectangle 21"/>
          <p:cNvSpPr/>
          <p:nvPr/>
        </p:nvSpPr>
        <p:spPr>
          <a:xfrm>
            <a:off x="5130144" y="1518872"/>
            <a:ext cx="1256035" cy="1510350"/>
          </a:xfrm>
          <a:prstGeom prst="rect">
            <a:avLst/>
          </a:prstGeom>
        </p:spPr>
        <p:txBody>
          <a:bodyPr wrap="square">
            <a:spAutoFit/>
          </a:bodyPr>
          <a:lstStyle/>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Handle application support issues without intervention from existing team</a:t>
            </a:r>
          </a:p>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Assume primary support and end-to-end QA ownership</a:t>
            </a:r>
          </a:p>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Handle critical tasks</a:t>
            </a:r>
          </a:p>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Capture current KPIs</a:t>
            </a:r>
          </a:p>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Test &amp; defect management process</a:t>
            </a:r>
          </a:p>
        </p:txBody>
      </p:sp>
      <p:sp>
        <p:nvSpPr>
          <p:cNvPr id="23" name="Rectangle 22"/>
          <p:cNvSpPr/>
          <p:nvPr/>
        </p:nvSpPr>
        <p:spPr>
          <a:xfrm>
            <a:off x="6726950" y="1057535"/>
            <a:ext cx="918201" cy="222818"/>
          </a:xfrm>
          <a:prstGeom prst="rect">
            <a:avLst/>
          </a:prstGeom>
        </p:spPr>
        <p:txBody>
          <a:bodyPr wrap="square">
            <a:spAutoFit/>
          </a:bodyPr>
          <a:lstStyle/>
          <a:p>
            <a:pPr defTabSz="484260">
              <a:defRPr/>
            </a:pPr>
            <a:r>
              <a:rPr lang="en-US" sz="848" b="1" kern="0" dirty="0">
                <a:solidFill>
                  <a:schemeClr val="tx2"/>
                </a:solidFill>
                <a:latin typeface="Calibri" panose="020F0502020204030204" pitchFamily="34" charset="0"/>
                <a:cs typeface="Arial" panose="020B0604020202020204" pitchFamily="34" charset="0"/>
              </a:rPr>
              <a:t>STABILIZATION</a:t>
            </a:r>
          </a:p>
        </p:txBody>
      </p:sp>
      <p:pic>
        <p:nvPicPr>
          <p:cNvPr id="24" name="Picture 9" descr="image7.pdf"/>
          <p:cNvPicPr>
            <a:picLocks noChangeAspect="1"/>
          </p:cNvPicPr>
          <p:nvPr/>
        </p:nvPicPr>
        <p:blipFill>
          <a:blip r:embed="rId6" cstate="email">
            <a:duotone>
              <a:srgbClr val="FFFFFF">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8740795" y="1038480"/>
            <a:ext cx="268605" cy="232607"/>
          </a:xfrm>
          <a:prstGeom prst="rect">
            <a:avLst/>
          </a:prstGeom>
          <a:noFill/>
          <a:ln w="9525">
            <a:noFill/>
            <a:miter lim="800000"/>
            <a:headEnd/>
            <a:tailEnd/>
          </a:ln>
        </p:spPr>
      </p:pic>
      <p:sp>
        <p:nvSpPr>
          <p:cNvPr id="25" name="Rectangle 24"/>
          <p:cNvSpPr/>
          <p:nvPr/>
        </p:nvSpPr>
        <p:spPr>
          <a:xfrm>
            <a:off x="6534334" y="1497827"/>
            <a:ext cx="1236624" cy="1365117"/>
          </a:xfrm>
          <a:prstGeom prst="rect">
            <a:avLst/>
          </a:prstGeom>
        </p:spPr>
        <p:txBody>
          <a:bodyPr wrap="square">
            <a:spAutoFit/>
          </a:bodyPr>
          <a:lstStyle/>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Cognizant responsible for Primary support and E2E QA ownership</a:t>
            </a:r>
          </a:p>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Formalize all support documentation, SOPs and secure signoff</a:t>
            </a:r>
          </a:p>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Prepare and regularly conduct status calls to discuss progress</a:t>
            </a:r>
          </a:p>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Baseline existing SLA’s</a:t>
            </a:r>
          </a:p>
        </p:txBody>
      </p:sp>
      <p:sp>
        <p:nvSpPr>
          <p:cNvPr id="27" name="Isosceles Triangle 26"/>
          <p:cNvSpPr/>
          <p:nvPr/>
        </p:nvSpPr>
        <p:spPr>
          <a:xfrm rot="5400000">
            <a:off x="1951360" y="1069417"/>
            <a:ext cx="174002" cy="135717"/>
          </a:xfrm>
          <a:prstGeom prst="triangle">
            <a:avLst/>
          </a:prstGeom>
          <a:solidFill>
            <a:schemeClr val="tx1"/>
          </a:solidFill>
          <a:ln w="25400" cap="flat" cmpd="sng" algn="ctr">
            <a:noFill/>
            <a:prstDash val="solid"/>
          </a:ln>
          <a:effectLst/>
        </p:spPr>
        <p:txBody>
          <a:bodyPr rtlCol="0" anchor="ctr"/>
          <a:lstStyle/>
          <a:p>
            <a:pPr algn="ctr" defTabSz="484260">
              <a:defRPr/>
            </a:pPr>
            <a:endParaRPr lang="en-US" sz="565" kern="0" dirty="0">
              <a:solidFill>
                <a:prstClr val="white"/>
              </a:solidFill>
              <a:latin typeface="Calibri" panose="020F0502020204030204" pitchFamily="34" charset="0"/>
              <a:cs typeface="Arial" panose="020B0604020202020204" pitchFamily="34" charset="0"/>
            </a:endParaRPr>
          </a:p>
        </p:txBody>
      </p:sp>
      <p:sp>
        <p:nvSpPr>
          <p:cNvPr id="28" name="Isosceles Triangle 27"/>
          <p:cNvSpPr/>
          <p:nvPr/>
        </p:nvSpPr>
        <p:spPr>
          <a:xfrm rot="5400000">
            <a:off x="3724445" y="1096198"/>
            <a:ext cx="174002" cy="135717"/>
          </a:xfrm>
          <a:prstGeom prst="triangle">
            <a:avLst/>
          </a:prstGeom>
          <a:solidFill>
            <a:schemeClr val="accent6"/>
          </a:solidFill>
          <a:ln w="25400" cap="flat" cmpd="sng" algn="ctr">
            <a:noFill/>
            <a:prstDash val="solid"/>
          </a:ln>
          <a:effectLst/>
        </p:spPr>
        <p:txBody>
          <a:bodyPr rtlCol="0" anchor="ctr"/>
          <a:lstStyle/>
          <a:p>
            <a:pPr algn="ctr" defTabSz="484260">
              <a:defRPr/>
            </a:pPr>
            <a:endParaRPr lang="en-US" sz="495" kern="0" dirty="0">
              <a:solidFill>
                <a:prstClr val="white"/>
              </a:solidFill>
              <a:latin typeface="Calibri" panose="020F0502020204030204" pitchFamily="34" charset="0"/>
              <a:cs typeface="Arial" panose="020B0604020202020204" pitchFamily="34" charset="0"/>
            </a:endParaRPr>
          </a:p>
        </p:txBody>
      </p:sp>
      <p:sp>
        <p:nvSpPr>
          <p:cNvPr id="29" name="Isosceles Triangle 28"/>
          <p:cNvSpPr/>
          <p:nvPr/>
        </p:nvSpPr>
        <p:spPr>
          <a:xfrm rot="5400000">
            <a:off x="5080481" y="1101086"/>
            <a:ext cx="174002" cy="135717"/>
          </a:xfrm>
          <a:prstGeom prst="triangle">
            <a:avLst/>
          </a:prstGeom>
          <a:solidFill>
            <a:schemeClr val="tx1"/>
          </a:solidFill>
          <a:ln w="25400" cap="flat" cmpd="sng" algn="ctr">
            <a:noFill/>
            <a:prstDash val="solid"/>
          </a:ln>
          <a:effectLst/>
        </p:spPr>
        <p:txBody>
          <a:bodyPr rtlCol="0" anchor="ctr"/>
          <a:lstStyle/>
          <a:p>
            <a:pPr algn="ctr" defTabSz="484260">
              <a:defRPr/>
            </a:pPr>
            <a:endParaRPr lang="en-US" sz="495" kern="0" dirty="0">
              <a:solidFill>
                <a:prstClr val="white"/>
              </a:solidFill>
              <a:latin typeface="Calibri" panose="020F0502020204030204" pitchFamily="34" charset="0"/>
              <a:cs typeface="Arial" panose="020B0604020202020204" pitchFamily="34" charset="0"/>
            </a:endParaRPr>
          </a:p>
        </p:txBody>
      </p:sp>
      <p:sp>
        <p:nvSpPr>
          <p:cNvPr id="30" name="Isosceles Triangle 29"/>
          <p:cNvSpPr/>
          <p:nvPr/>
        </p:nvSpPr>
        <p:spPr>
          <a:xfrm rot="5400000">
            <a:off x="6449182" y="1098645"/>
            <a:ext cx="174002" cy="135717"/>
          </a:xfrm>
          <a:prstGeom prst="triangle">
            <a:avLst/>
          </a:prstGeom>
          <a:solidFill>
            <a:schemeClr val="accent6"/>
          </a:solidFill>
          <a:ln w="25400" cap="flat" cmpd="sng" algn="ctr">
            <a:noFill/>
            <a:prstDash val="solid"/>
          </a:ln>
          <a:effectLst/>
        </p:spPr>
        <p:txBody>
          <a:bodyPr rtlCol="0" anchor="ctr"/>
          <a:lstStyle/>
          <a:p>
            <a:pPr algn="ctr" defTabSz="484260">
              <a:defRPr/>
            </a:pPr>
            <a:endParaRPr lang="en-US" sz="495" kern="0" dirty="0">
              <a:solidFill>
                <a:prstClr val="white"/>
              </a:solidFill>
              <a:latin typeface="Calibri" panose="020F0502020204030204" pitchFamily="34" charset="0"/>
              <a:cs typeface="Arial" panose="020B0604020202020204" pitchFamily="34" charset="0"/>
            </a:endParaRPr>
          </a:p>
        </p:txBody>
      </p:sp>
      <p:cxnSp>
        <p:nvCxnSpPr>
          <p:cNvPr id="32" name="Straight Connector 31"/>
          <p:cNvCxnSpPr/>
          <p:nvPr/>
        </p:nvCxnSpPr>
        <p:spPr>
          <a:xfrm flipH="1">
            <a:off x="581025" y="3345794"/>
            <a:ext cx="8503920" cy="0"/>
          </a:xfrm>
          <a:prstGeom prst="line">
            <a:avLst/>
          </a:prstGeom>
          <a:noFill/>
          <a:ln w="15875" cap="rnd" cmpd="sng" algn="ctr">
            <a:solidFill>
              <a:sysClr val="window" lastClr="FFFFFF">
                <a:lumMod val="75000"/>
              </a:sysClr>
            </a:solidFill>
            <a:prstDash val="sysDot"/>
          </a:ln>
          <a:effectLst/>
        </p:spPr>
      </p:cxnSp>
      <p:sp>
        <p:nvSpPr>
          <p:cNvPr id="33" name="Rectangle 32"/>
          <p:cNvSpPr/>
          <p:nvPr/>
        </p:nvSpPr>
        <p:spPr>
          <a:xfrm>
            <a:off x="582548" y="3391793"/>
            <a:ext cx="1264005" cy="809837"/>
          </a:xfrm>
          <a:prstGeom prst="rect">
            <a:avLst/>
          </a:prstGeom>
        </p:spPr>
        <p:txBody>
          <a:bodyPr wrap="square">
            <a:spAutoFit/>
          </a:bodyPr>
          <a:lstStyle/>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Detailed Transition plan</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Risks/mitigation plan</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Entry and exit criteria sign-off</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Reverse KT assessment template</a:t>
            </a:r>
          </a:p>
        </p:txBody>
      </p:sp>
      <p:sp>
        <p:nvSpPr>
          <p:cNvPr id="34" name="Rectangle 33"/>
          <p:cNvSpPr/>
          <p:nvPr/>
        </p:nvSpPr>
        <p:spPr>
          <a:xfrm>
            <a:off x="2007833" y="3391792"/>
            <a:ext cx="1681456" cy="929422"/>
          </a:xfrm>
          <a:prstGeom prst="rect">
            <a:avLst/>
          </a:prstGeom>
        </p:spPr>
        <p:txBody>
          <a:bodyPr wrap="square">
            <a:spAutoFit/>
          </a:bodyPr>
          <a:lstStyle/>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Detailed KT documentation</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Reverse KT plan</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KT Effectiveness Scorecard</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Reverse KT Assessment (by TGF Stakeholders and/or incumbent vendor)</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KT phase exit sign-off</a:t>
            </a:r>
          </a:p>
        </p:txBody>
      </p:sp>
      <p:sp>
        <p:nvSpPr>
          <p:cNvPr id="35" name="Rectangle 34"/>
          <p:cNvSpPr/>
          <p:nvPr/>
        </p:nvSpPr>
        <p:spPr>
          <a:xfrm>
            <a:off x="3774569" y="3398570"/>
            <a:ext cx="2611610" cy="690254"/>
          </a:xfrm>
          <a:prstGeom prst="rect">
            <a:avLst/>
          </a:prstGeom>
        </p:spPr>
        <p:txBody>
          <a:bodyPr wrap="square">
            <a:spAutoFit/>
          </a:bodyPr>
          <a:lstStyle/>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Sign off on run-books, reporting templates</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Support Process documentation updates (if any)</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Detailed escalation plan</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Transition exit (Shadow and Reverse Shadow) sign-off</a:t>
            </a:r>
          </a:p>
          <a:p>
            <a:pPr marL="115859" indent="-115859" defTabSz="546076">
              <a:buFont typeface="Wingdings" panose="05000000000000000000" pitchFamily="2" charset="2"/>
              <a:buChar char="§"/>
              <a:defRPr/>
            </a:pPr>
            <a:r>
              <a:rPr lang="en-US" sz="777" kern="0" dirty="0">
                <a:solidFill>
                  <a:srgbClr val="000000"/>
                </a:solidFill>
                <a:latin typeface="Calibri" panose="020F0502020204030204" pitchFamily="34" charset="0"/>
                <a:cs typeface="Arial" panose="020B0604020202020204" pitchFamily="34" charset="0"/>
              </a:rPr>
              <a:t>Finalize metrics</a:t>
            </a:r>
          </a:p>
        </p:txBody>
      </p:sp>
      <p:sp>
        <p:nvSpPr>
          <p:cNvPr id="36" name="Rectangle 35"/>
          <p:cNvSpPr/>
          <p:nvPr/>
        </p:nvSpPr>
        <p:spPr>
          <a:xfrm>
            <a:off x="6549914" y="3423785"/>
            <a:ext cx="1319546" cy="570669"/>
          </a:xfrm>
          <a:prstGeom prst="rect">
            <a:avLst/>
          </a:prstGeom>
        </p:spPr>
        <p:txBody>
          <a:bodyPr wrap="square">
            <a:spAutoFit/>
          </a:bodyPr>
          <a:lstStyle/>
          <a:p>
            <a:pPr marL="115859" indent="-115859" defTabSz="546076">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Regular Updates on the incoming cases and Incidents .</a:t>
            </a:r>
          </a:p>
          <a:p>
            <a:pPr marL="115859" indent="-115859" defTabSz="546076">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Weekly status readout</a:t>
            </a:r>
          </a:p>
        </p:txBody>
      </p:sp>
      <p:sp>
        <p:nvSpPr>
          <p:cNvPr id="37" name="Isosceles Triangle 36"/>
          <p:cNvSpPr/>
          <p:nvPr/>
        </p:nvSpPr>
        <p:spPr>
          <a:xfrm>
            <a:off x="1851560" y="4296369"/>
            <a:ext cx="258420" cy="129210"/>
          </a:xfrm>
          <a:prstGeom prst="triangle">
            <a:avLst/>
          </a:prstGeom>
          <a:solidFill>
            <a:schemeClr val="tx1"/>
          </a:solidFill>
          <a:ln w="25400" cap="flat" cmpd="sng" algn="ctr">
            <a:noFill/>
            <a:prstDash val="solid"/>
          </a:ln>
          <a:effectLst/>
        </p:spPr>
        <p:txBody>
          <a:bodyPr rtlCol="0" anchor="ctr"/>
          <a:lstStyle/>
          <a:p>
            <a:pPr algn="ctr" defTabSz="720292">
              <a:defRPr/>
            </a:pPr>
            <a:endParaRPr lang="en-US" sz="989" kern="0" dirty="0">
              <a:solidFill>
                <a:prstClr val="white"/>
              </a:solidFill>
              <a:latin typeface="Calibri" panose="020F0502020204030204" pitchFamily="34" charset="0"/>
            </a:endParaRPr>
          </a:p>
        </p:txBody>
      </p:sp>
      <p:sp>
        <p:nvSpPr>
          <p:cNvPr id="38" name="Isosceles Triangle 37"/>
          <p:cNvSpPr/>
          <p:nvPr/>
        </p:nvSpPr>
        <p:spPr>
          <a:xfrm>
            <a:off x="4969636" y="4296369"/>
            <a:ext cx="258420" cy="129210"/>
          </a:xfrm>
          <a:prstGeom prst="triangle">
            <a:avLst/>
          </a:prstGeom>
          <a:solidFill>
            <a:schemeClr val="tx1"/>
          </a:solidFill>
          <a:ln w="25400" cap="flat" cmpd="sng" algn="ctr">
            <a:noFill/>
            <a:prstDash val="solid"/>
          </a:ln>
          <a:effectLst/>
        </p:spPr>
        <p:txBody>
          <a:bodyPr rtlCol="0" anchor="ctr"/>
          <a:lstStyle/>
          <a:p>
            <a:pPr algn="ctr" defTabSz="720292">
              <a:defRPr/>
            </a:pPr>
            <a:endParaRPr lang="en-US" sz="989" kern="0" dirty="0">
              <a:solidFill>
                <a:prstClr val="white"/>
              </a:solidFill>
              <a:latin typeface="Calibri" panose="020F0502020204030204" pitchFamily="34" charset="0"/>
            </a:endParaRPr>
          </a:p>
        </p:txBody>
      </p:sp>
      <p:sp>
        <p:nvSpPr>
          <p:cNvPr id="39" name="Isosceles Triangle 38"/>
          <p:cNvSpPr/>
          <p:nvPr/>
        </p:nvSpPr>
        <p:spPr>
          <a:xfrm>
            <a:off x="6338835" y="4296369"/>
            <a:ext cx="258420" cy="129210"/>
          </a:xfrm>
          <a:prstGeom prst="triangle">
            <a:avLst/>
          </a:prstGeom>
          <a:solidFill>
            <a:schemeClr val="accent6"/>
          </a:solidFill>
          <a:ln w="25400" cap="flat" cmpd="sng" algn="ctr">
            <a:noFill/>
            <a:prstDash val="solid"/>
          </a:ln>
          <a:effectLst/>
        </p:spPr>
        <p:txBody>
          <a:bodyPr rtlCol="0" anchor="ctr"/>
          <a:lstStyle/>
          <a:p>
            <a:pPr algn="ctr" defTabSz="720292">
              <a:defRPr/>
            </a:pPr>
            <a:endParaRPr lang="en-US" sz="989" kern="0" dirty="0">
              <a:solidFill>
                <a:prstClr val="white"/>
              </a:solidFill>
              <a:latin typeface="Calibri" panose="020F0502020204030204" pitchFamily="34" charset="0"/>
            </a:endParaRPr>
          </a:p>
        </p:txBody>
      </p:sp>
      <p:sp>
        <p:nvSpPr>
          <p:cNvPr id="40" name="Isosceles Triangle 39"/>
          <p:cNvSpPr/>
          <p:nvPr/>
        </p:nvSpPr>
        <p:spPr>
          <a:xfrm>
            <a:off x="3614288" y="4296369"/>
            <a:ext cx="258420" cy="129210"/>
          </a:xfrm>
          <a:prstGeom prst="triangle">
            <a:avLst/>
          </a:prstGeom>
          <a:solidFill>
            <a:schemeClr val="accent6"/>
          </a:solidFill>
          <a:ln w="25400" cap="flat" cmpd="sng" algn="ctr">
            <a:noFill/>
            <a:prstDash val="solid"/>
          </a:ln>
          <a:effectLst/>
        </p:spPr>
        <p:txBody>
          <a:bodyPr rtlCol="0" anchor="ctr"/>
          <a:lstStyle/>
          <a:p>
            <a:pPr algn="ctr" defTabSz="720292">
              <a:defRPr/>
            </a:pPr>
            <a:endParaRPr lang="en-US" sz="989" kern="0" dirty="0">
              <a:solidFill>
                <a:prstClr val="white"/>
              </a:solidFill>
              <a:latin typeface="Calibri" panose="020F0502020204030204" pitchFamily="34" charset="0"/>
            </a:endParaRPr>
          </a:p>
        </p:txBody>
      </p:sp>
      <p:sp>
        <p:nvSpPr>
          <p:cNvPr id="41" name="TextBox 40"/>
          <p:cNvSpPr txBox="1"/>
          <p:nvPr/>
        </p:nvSpPr>
        <p:spPr>
          <a:xfrm>
            <a:off x="1425061" y="4414959"/>
            <a:ext cx="1090639" cy="211917"/>
          </a:xfrm>
          <a:prstGeom prst="rect">
            <a:avLst/>
          </a:prstGeom>
          <a:noFill/>
        </p:spPr>
        <p:txBody>
          <a:bodyPr wrap="square" rtlCol="0">
            <a:spAutoFit/>
          </a:bodyPr>
          <a:lstStyle/>
          <a:p>
            <a:pPr algn="ctr" defTabSz="720292">
              <a:defRPr/>
            </a:pPr>
            <a:r>
              <a:rPr lang="en-US" sz="777" kern="0" dirty="0">
                <a:solidFill>
                  <a:prstClr val="black">
                    <a:lumMod val="50000"/>
                    <a:lumOff val="50000"/>
                  </a:prstClr>
                </a:solidFill>
                <a:latin typeface="Calibri" panose="020F0502020204030204" pitchFamily="34" charset="0"/>
              </a:rPr>
              <a:t>T-8</a:t>
            </a:r>
            <a:r>
              <a:rPr lang="en-US" sz="777" kern="0" baseline="30000" dirty="0">
                <a:solidFill>
                  <a:prstClr val="black">
                    <a:lumMod val="50000"/>
                    <a:lumOff val="50000"/>
                  </a:prstClr>
                </a:solidFill>
                <a:latin typeface="Calibri" panose="020F0502020204030204" pitchFamily="34" charset="0"/>
              </a:rPr>
              <a:t>th</a:t>
            </a:r>
            <a:r>
              <a:rPr lang="en-US" sz="777" kern="0" dirty="0">
                <a:solidFill>
                  <a:prstClr val="black">
                    <a:lumMod val="50000"/>
                    <a:lumOff val="50000"/>
                  </a:prstClr>
                </a:solidFill>
                <a:latin typeface="Calibri" panose="020F0502020204030204" pitchFamily="34" charset="0"/>
              </a:rPr>
              <a:t> Week</a:t>
            </a:r>
          </a:p>
        </p:txBody>
      </p:sp>
      <p:sp>
        <p:nvSpPr>
          <p:cNvPr id="42" name="TextBox 41"/>
          <p:cNvSpPr txBox="1"/>
          <p:nvPr/>
        </p:nvSpPr>
        <p:spPr>
          <a:xfrm>
            <a:off x="3195979" y="4466886"/>
            <a:ext cx="1095037" cy="159967"/>
          </a:xfrm>
          <a:prstGeom prst="rect">
            <a:avLst/>
          </a:prstGeom>
          <a:noFill/>
        </p:spPr>
        <p:txBody>
          <a:bodyPr wrap="square" lIns="39980" tIns="19996" rIns="39980" bIns="19996" rtlCol="0">
            <a:spAutoFit/>
          </a:bodyPr>
          <a:lstStyle/>
          <a:p>
            <a:pPr algn="ctr" defTabSz="720292">
              <a:defRPr/>
            </a:pPr>
            <a:r>
              <a:rPr lang="en-US" sz="777" kern="0" dirty="0">
                <a:solidFill>
                  <a:prstClr val="black">
                    <a:lumMod val="50000"/>
                    <a:lumOff val="50000"/>
                  </a:prstClr>
                </a:solidFill>
                <a:latin typeface="Calibri" panose="020F0502020204030204" pitchFamily="34" charset="0"/>
              </a:rPr>
              <a:t>T-4</a:t>
            </a:r>
            <a:r>
              <a:rPr lang="en-US" sz="777" kern="0" baseline="30000" dirty="0">
                <a:solidFill>
                  <a:prstClr val="black">
                    <a:lumMod val="50000"/>
                    <a:lumOff val="50000"/>
                  </a:prstClr>
                </a:solidFill>
                <a:latin typeface="Calibri" panose="020F0502020204030204" pitchFamily="34" charset="0"/>
              </a:rPr>
              <a:t>th</a:t>
            </a:r>
            <a:r>
              <a:rPr lang="en-US" sz="777" kern="0" dirty="0">
                <a:solidFill>
                  <a:prstClr val="black">
                    <a:lumMod val="50000"/>
                    <a:lumOff val="50000"/>
                  </a:prstClr>
                </a:solidFill>
                <a:latin typeface="Calibri" panose="020F0502020204030204" pitchFamily="34" charset="0"/>
              </a:rPr>
              <a:t> Week</a:t>
            </a:r>
          </a:p>
        </p:txBody>
      </p:sp>
      <p:sp>
        <p:nvSpPr>
          <p:cNvPr id="43" name="TextBox 42"/>
          <p:cNvSpPr txBox="1"/>
          <p:nvPr/>
        </p:nvSpPr>
        <p:spPr>
          <a:xfrm>
            <a:off x="4553391" y="4466885"/>
            <a:ext cx="1073513" cy="159967"/>
          </a:xfrm>
          <a:prstGeom prst="rect">
            <a:avLst/>
          </a:prstGeom>
          <a:noFill/>
        </p:spPr>
        <p:txBody>
          <a:bodyPr wrap="square" lIns="39980" tIns="19996" rIns="39980" bIns="19996" rtlCol="0">
            <a:spAutoFit/>
          </a:bodyPr>
          <a:lstStyle/>
          <a:p>
            <a:pPr algn="ctr" defTabSz="720292">
              <a:defRPr/>
            </a:pPr>
            <a:r>
              <a:rPr lang="en-US" sz="777" kern="0" dirty="0">
                <a:solidFill>
                  <a:prstClr val="black">
                    <a:lumMod val="50000"/>
                    <a:lumOff val="50000"/>
                  </a:prstClr>
                </a:solidFill>
                <a:latin typeface="Calibri" panose="020F0502020204030204" pitchFamily="34" charset="0"/>
              </a:rPr>
              <a:t>T-2</a:t>
            </a:r>
            <a:r>
              <a:rPr lang="en-US" sz="777" kern="0" baseline="30000" dirty="0">
                <a:solidFill>
                  <a:prstClr val="black">
                    <a:lumMod val="50000"/>
                    <a:lumOff val="50000"/>
                  </a:prstClr>
                </a:solidFill>
                <a:latin typeface="Calibri" panose="020F0502020204030204" pitchFamily="34" charset="0"/>
              </a:rPr>
              <a:t>nd</a:t>
            </a:r>
            <a:r>
              <a:rPr lang="en-US" sz="777" kern="0" dirty="0">
                <a:solidFill>
                  <a:prstClr val="black">
                    <a:lumMod val="50000"/>
                    <a:lumOff val="50000"/>
                  </a:prstClr>
                </a:solidFill>
                <a:latin typeface="Calibri" panose="020F0502020204030204" pitchFamily="34" charset="0"/>
              </a:rPr>
              <a:t> Week</a:t>
            </a:r>
          </a:p>
        </p:txBody>
      </p:sp>
      <p:cxnSp>
        <p:nvCxnSpPr>
          <p:cNvPr id="45" name="Straight Connector 44"/>
          <p:cNvCxnSpPr/>
          <p:nvPr/>
        </p:nvCxnSpPr>
        <p:spPr>
          <a:xfrm flipV="1">
            <a:off x="574901" y="1080580"/>
            <a:ext cx="0" cy="3200400"/>
          </a:xfrm>
          <a:prstGeom prst="line">
            <a:avLst/>
          </a:prstGeom>
          <a:noFill/>
          <a:ln w="9525" cap="flat" cmpd="sng" algn="ctr">
            <a:solidFill>
              <a:sysClr val="window" lastClr="FFFFFF">
                <a:lumMod val="75000"/>
              </a:sysClr>
            </a:solidFill>
            <a:prstDash val="solid"/>
          </a:ln>
          <a:effectLst/>
        </p:spPr>
      </p:cxnSp>
      <p:sp>
        <p:nvSpPr>
          <p:cNvPr id="46" name="Isosceles Triangle 45"/>
          <p:cNvSpPr/>
          <p:nvPr/>
        </p:nvSpPr>
        <p:spPr>
          <a:xfrm rot="5400000">
            <a:off x="555880" y="1055565"/>
            <a:ext cx="174002" cy="135717"/>
          </a:xfrm>
          <a:prstGeom prst="triangle">
            <a:avLst/>
          </a:prstGeom>
          <a:solidFill>
            <a:schemeClr val="accent6"/>
          </a:solidFill>
          <a:ln w="25400" cap="flat" cmpd="sng" algn="ctr">
            <a:noFill/>
            <a:prstDash val="solid"/>
          </a:ln>
          <a:effectLst/>
        </p:spPr>
        <p:txBody>
          <a:bodyPr rtlCol="0" anchor="ctr"/>
          <a:lstStyle/>
          <a:p>
            <a:pPr algn="ctr" defTabSz="484260">
              <a:defRPr/>
            </a:pPr>
            <a:endParaRPr lang="en-US" sz="565" kern="0" dirty="0">
              <a:solidFill>
                <a:prstClr val="white"/>
              </a:solidFill>
              <a:latin typeface="Calibri" panose="020F0502020204030204" pitchFamily="34" charset="0"/>
              <a:cs typeface="Arial" panose="020B0604020202020204" pitchFamily="34" charset="0"/>
            </a:endParaRPr>
          </a:p>
        </p:txBody>
      </p:sp>
      <p:sp>
        <p:nvSpPr>
          <p:cNvPr id="47" name="Isosceles Triangle 46"/>
          <p:cNvSpPr/>
          <p:nvPr/>
        </p:nvSpPr>
        <p:spPr>
          <a:xfrm>
            <a:off x="445690" y="4296369"/>
            <a:ext cx="258420" cy="129210"/>
          </a:xfrm>
          <a:prstGeom prst="triangle">
            <a:avLst/>
          </a:prstGeom>
          <a:solidFill>
            <a:schemeClr val="accent6"/>
          </a:solidFill>
          <a:ln w="25400" cap="flat" cmpd="sng" algn="ctr">
            <a:noFill/>
            <a:prstDash val="solid"/>
          </a:ln>
          <a:effectLst/>
        </p:spPr>
        <p:txBody>
          <a:bodyPr rtlCol="0" anchor="ctr"/>
          <a:lstStyle/>
          <a:p>
            <a:pPr algn="ctr" defTabSz="720292">
              <a:defRPr/>
            </a:pPr>
            <a:endParaRPr lang="en-US" sz="989" kern="0" dirty="0">
              <a:solidFill>
                <a:prstClr val="white"/>
              </a:solidFill>
              <a:latin typeface="Calibri" panose="020F0502020204030204" pitchFamily="34" charset="0"/>
            </a:endParaRPr>
          </a:p>
        </p:txBody>
      </p:sp>
      <p:sp>
        <p:nvSpPr>
          <p:cNvPr id="48" name="TextBox 47"/>
          <p:cNvSpPr txBox="1"/>
          <p:nvPr/>
        </p:nvSpPr>
        <p:spPr>
          <a:xfrm>
            <a:off x="37228" y="4414959"/>
            <a:ext cx="1090639" cy="211917"/>
          </a:xfrm>
          <a:prstGeom prst="rect">
            <a:avLst/>
          </a:prstGeom>
          <a:noFill/>
        </p:spPr>
        <p:txBody>
          <a:bodyPr wrap="square" rtlCol="0">
            <a:spAutoFit/>
          </a:bodyPr>
          <a:lstStyle/>
          <a:p>
            <a:pPr algn="ctr" defTabSz="720292">
              <a:defRPr/>
            </a:pPr>
            <a:r>
              <a:rPr lang="en-US" sz="777" kern="0" dirty="0">
                <a:solidFill>
                  <a:prstClr val="black">
                    <a:lumMod val="50000"/>
                    <a:lumOff val="50000"/>
                  </a:prstClr>
                </a:solidFill>
                <a:latin typeface="Calibri" panose="020F0502020204030204" pitchFamily="34" charset="0"/>
              </a:rPr>
              <a:t>T-10</a:t>
            </a:r>
            <a:r>
              <a:rPr lang="en-US" sz="777" kern="0" baseline="30000" dirty="0">
                <a:solidFill>
                  <a:prstClr val="black">
                    <a:lumMod val="50000"/>
                    <a:lumOff val="50000"/>
                  </a:prstClr>
                </a:solidFill>
                <a:latin typeface="Calibri" panose="020F0502020204030204" pitchFamily="34" charset="0"/>
              </a:rPr>
              <a:t>th</a:t>
            </a:r>
            <a:r>
              <a:rPr lang="en-US" sz="777" kern="0" dirty="0">
                <a:solidFill>
                  <a:prstClr val="black">
                    <a:lumMod val="50000"/>
                    <a:lumOff val="50000"/>
                  </a:prstClr>
                </a:solidFill>
                <a:latin typeface="Calibri" panose="020F0502020204030204" pitchFamily="34" charset="0"/>
              </a:rPr>
              <a:t> Week</a:t>
            </a:r>
          </a:p>
        </p:txBody>
      </p:sp>
      <p:sp>
        <p:nvSpPr>
          <p:cNvPr id="49" name="TextBox 48"/>
          <p:cNvSpPr txBox="1"/>
          <p:nvPr/>
        </p:nvSpPr>
        <p:spPr>
          <a:xfrm rot="16200000">
            <a:off x="-431993" y="2013453"/>
            <a:ext cx="1407714" cy="248209"/>
          </a:xfrm>
          <a:prstGeom prst="rect">
            <a:avLst/>
          </a:prstGeom>
          <a:noFill/>
        </p:spPr>
        <p:txBody>
          <a:bodyPr wrap="square" rtlCol="0">
            <a:spAutoFit/>
          </a:bodyPr>
          <a:lstStyle/>
          <a:p>
            <a:pPr algn="ctr" defTabSz="685783">
              <a:defRPr/>
            </a:pPr>
            <a:r>
              <a:rPr lang="en-US" sz="1013" b="1" kern="0" dirty="0">
                <a:solidFill>
                  <a:prstClr val="black"/>
                </a:solidFill>
                <a:latin typeface="Calibri" panose="020F0502020204030204" pitchFamily="34" charset="0"/>
                <a:cs typeface="Arial" panose="020B0604020202020204" pitchFamily="34" charset="0"/>
              </a:rPr>
              <a:t>PHASE ACTIVITIES</a:t>
            </a:r>
          </a:p>
        </p:txBody>
      </p:sp>
      <p:sp>
        <p:nvSpPr>
          <p:cNvPr id="50" name="TextBox 49"/>
          <p:cNvSpPr txBox="1"/>
          <p:nvPr/>
        </p:nvSpPr>
        <p:spPr>
          <a:xfrm rot="16200000">
            <a:off x="-274959" y="3299681"/>
            <a:ext cx="1086341" cy="248209"/>
          </a:xfrm>
          <a:prstGeom prst="rect">
            <a:avLst/>
          </a:prstGeom>
          <a:noFill/>
        </p:spPr>
        <p:txBody>
          <a:bodyPr wrap="square" rtlCol="0">
            <a:spAutoFit/>
          </a:bodyPr>
          <a:lstStyle/>
          <a:p>
            <a:pPr algn="ctr" defTabSz="685783">
              <a:defRPr/>
            </a:pPr>
            <a:r>
              <a:rPr lang="en-US" sz="1013" b="1" kern="0" dirty="0">
                <a:solidFill>
                  <a:prstClr val="black"/>
                </a:solidFill>
                <a:latin typeface="Calibri" panose="020F0502020204030204" pitchFamily="34" charset="0"/>
                <a:cs typeface="Arial" panose="020B0604020202020204" pitchFamily="34" charset="0"/>
              </a:rPr>
              <a:t>DELIVERABLES</a:t>
            </a:r>
          </a:p>
        </p:txBody>
      </p:sp>
      <p:cxnSp>
        <p:nvCxnSpPr>
          <p:cNvPr id="55" name="Straight Connector 54"/>
          <p:cNvCxnSpPr/>
          <p:nvPr/>
        </p:nvCxnSpPr>
        <p:spPr>
          <a:xfrm flipV="1">
            <a:off x="7837245" y="1077054"/>
            <a:ext cx="0" cy="3200400"/>
          </a:xfrm>
          <a:prstGeom prst="line">
            <a:avLst/>
          </a:prstGeom>
          <a:noFill/>
          <a:ln w="9525" cap="flat" cmpd="sng" algn="ctr">
            <a:solidFill>
              <a:sysClr val="window" lastClr="FFFFFF">
                <a:lumMod val="75000"/>
              </a:sysClr>
            </a:solidFill>
            <a:prstDash val="solid"/>
          </a:ln>
          <a:effectLst/>
        </p:spPr>
      </p:cxnSp>
      <p:sp>
        <p:nvSpPr>
          <p:cNvPr id="56" name="Isosceles Triangle 55"/>
          <p:cNvSpPr/>
          <p:nvPr/>
        </p:nvSpPr>
        <p:spPr>
          <a:xfrm rot="5400000">
            <a:off x="7810713" y="1069342"/>
            <a:ext cx="174002" cy="135717"/>
          </a:xfrm>
          <a:prstGeom prst="triangle">
            <a:avLst/>
          </a:prstGeom>
          <a:solidFill>
            <a:schemeClr val="tx1"/>
          </a:solidFill>
          <a:ln w="25400" cap="flat" cmpd="sng" algn="ctr">
            <a:noFill/>
            <a:prstDash val="solid"/>
          </a:ln>
          <a:effectLst/>
        </p:spPr>
        <p:txBody>
          <a:bodyPr rtlCol="0" anchor="ctr"/>
          <a:lstStyle/>
          <a:p>
            <a:pPr algn="ctr" defTabSz="484260">
              <a:defRPr/>
            </a:pPr>
            <a:endParaRPr lang="en-US" sz="565" kern="0" dirty="0">
              <a:solidFill>
                <a:prstClr val="white"/>
              </a:solidFill>
              <a:latin typeface="Calibri" panose="020F0502020204030204" pitchFamily="34" charset="0"/>
              <a:cs typeface="Arial" panose="020B0604020202020204" pitchFamily="34" charset="0"/>
            </a:endParaRPr>
          </a:p>
        </p:txBody>
      </p:sp>
      <p:sp>
        <p:nvSpPr>
          <p:cNvPr id="57" name="Isosceles Triangle 56"/>
          <p:cNvSpPr/>
          <p:nvPr/>
        </p:nvSpPr>
        <p:spPr>
          <a:xfrm>
            <a:off x="7721132" y="4296117"/>
            <a:ext cx="258420" cy="129210"/>
          </a:xfrm>
          <a:prstGeom prst="triangle">
            <a:avLst/>
          </a:prstGeom>
          <a:solidFill>
            <a:schemeClr val="tx1"/>
          </a:solidFill>
          <a:ln w="25400" cap="flat" cmpd="sng" algn="ctr">
            <a:noFill/>
            <a:prstDash val="solid"/>
          </a:ln>
          <a:effectLst/>
        </p:spPr>
        <p:txBody>
          <a:bodyPr rtlCol="0" anchor="ctr"/>
          <a:lstStyle/>
          <a:p>
            <a:pPr algn="ctr" defTabSz="720292">
              <a:defRPr/>
            </a:pPr>
            <a:endParaRPr lang="en-US" sz="989" kern="0" dirty="0">
              <a:solidFill>
                <a:prstClr val="white"/>
              </a:solidFill>
              <a:latin typeface="Calibri" panose="020F0502020204030204" pitchFamily="34" charset="0"/>
            </a:endParaRPr>
          </a:p>
        </p:txBody>
      </p:sp>
      <p:sp>
        <p:nvSpPr>
          <p:cNvPr id="58" name="TextBox 57"/>
          <p:cNvSpPr txBox="1"/>
          <p:nvPr/>
        </p:nvSpPr>
        <p:spPr>
          <a:xfrm>
            <a:off x="7390548" y="4463723"/>
            <a:ext cx="1073513" cy="159967"/>
          </a:xfrm>
          <a:prstGeom prst="rect">
            <a:avLst/>
          </a:prstGeom>
          <a:noFill/>
        </p:spPr>
        <p:txBody>
          <a:bodyPr wrap="square" lIns="39980" tIns="19996" rIns="39980" bIns="19996" rtlCol="0">
            <a:spAutoFit/>
          </a:bodyPr>
          <a:lstStyle/>
          <a:p>
            <a:pPr algn="ctr" defTabSz="720292">
              <a:defRPr/>
            </a:pPr>
            <a:r>
              <a:rPr lang="en-US" sz="777" kern="0" dirty="0">
                <a:solidFill>
                  <a:prstClr val="black">
                    <a:lumMod val="50000"/>
                    <a:lumOff val="50000"/>
                  </a:prstClr>
                </a:solidFill>
                <a:latin typeface="Calibri" panose="020F0502020204030204" pitchFamily="34" charset="0"/>
              </a:rPr>
              <a:t>T + 3 Months</a:t>
            </a:r>
          </a:p>
        </p:txBody>
      </p:sp>
      <p:sp>
        <p:nvSpPr>
          <p:cNvPr id="59" name="Rectangle 58"/>
          <p:cNvSpPr/>
          <p:nvPr/>
        </p:nvSpPr>
        <p:spPr>
          <a:xfrm>
            <a:off x="7843566" y="1386590"/>
            <a:ext cx="1333950" cy="1484702"/>
          </a:xfrm>
          <a:prstGeom prst="rect">
            <a:avLst/>
          </a:prstGeom>
        </p:spPr>
        <p:txBody>
          <a:bodyPr wrap="square">
            <a:spAutoFit/>
          </a:bodyPr>
          <a:lstStyle/>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SLAs based service delivery</a:t>
            </a:r>
          </a:p>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Constantly monitor progress and continuously improve services</a:t>
            </a:r>
          </a:p>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Implement Test &amp; Build automation</a:t>
            </a:r>
          </a:p>
          <a:p>
            <a:pPr marL="115859" indent="-115859" defTabSz="546076">
              <a:spcBef>
                <a:spcPts val="181"/>
              </a:spcBef>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Deliver and deploy minor enhancements on available capacity</a:t>
            </a:r>
          </a:p>
        </p:txBody>
      </p:sp>
      <p:sp>
        <p:nvSpPr>
          <p:cNvPr id="60" name="Rectangle 59"/>
          <p:cNvSpPr/>
          <p:nvPr/>
        </p:nvSpPr>
        <p:spPr>
          <a:xfrm>
            <a:off x="7837245" y="3440731"/>
            <a:ext cx="1319546" cy="451086"/>
          </a:xfrm>
          <a:prstGeom prst="rect">
            <a:avLst/>
          </a:prstGeom>
        </p:spPr>
        <p:txBody>
          <a:bodyPr wrap="square">
            <a:spAutoFit/>
          </a:bodyPr>
          <a:lstStyle/>
          <a:p>
            <a:pPr marL="115859" indent="-115859" defTabSz="546076">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Status Report – weekly and monthly</a:t>
            </a:r>
          </a:p>
          <a:p>
            <a:pPr marL="115859" indent="-115859" defTabSz="546076">
              <a:buFont typeface="Wingdings" panose="05000000000000000000" pitchFamily="2" charset="2"/>
              <a:buChar char="§"/>
            </a:pPr>
            <a:r>
              <a:rPr lang="en-US" sz="777" kern="0" dirty="0">
                <a:solidFill>
                  <a:srgbClr val="000000"/>
                </a:solidFill>
                <a:latin typeface="Calibri" panose="020F0502020204030204" pitchFamily="34" charset="0"/>
                <a:cs typeface="Arial" panose="020B0604020202020204" pitchFamily="34" charset="0"/>
              </a:rPr>
              <a:t>SLA Reports</a:t>
            </a:r>
          </a:p>
        </p:txBody>
      </p:sp>
      <p:sp>
        <p:nvSpPr>
          <p:cNvPr id="61" name="Rectangle 60"/>
          <p:cNvSpPr/>
          <p:nvPr/>
        </p:nvSpPr>
        <p:spPr>
          <a:xfrm>
            <a:off x="8015625" y="1013140"/>
            <a:ext cx="714929" cy="353302"/>
          </a:xfrm>
          <a:prstGeom prst="rect">
            <a:avLst/>
          </a:prstGeom>
        </p:spPr>
        <p:txBody>
          <a:bodyPr wrap="square">
            <a:spAutoFit/>
          </a:bodyPr>
          <a:lstStyle/>
          <a:p>
            <a:pPr defTabSz="484260">
              <a:defRPr/>
            </a:pPr>
            <a:r>
              <a:rPr lang="en-US" sz="848" b="1" kern="0" dirty="0">
                <a:solidFill>
                  <a:schemeClr val="tx2"/>
                </a:solidFill>
                <a:latin typeface="Calibri" panose="020F0502020204030204" pitchFamily="34" charset="0"/>
                <a:cs typeface="Arial" panose="020B0604020202020204" pitchFamily="34" charset="0"/>
              </a:rPr>
              <a:t>STEADY STATE</a:t>
            </a:r>
          </a:p>
        </p:txBody>
      </p:sp>
      <p:cxnSp>
        <p:nvCxnSpPr>
          <p:cNvPr id="54" name="Straight Arrow Connector 53"/>
          <p:cNvCxnSpPr/>
          <p:nvPr/>
        </p:nvCxnSpPr>
        <p:spPr>
          <a:xfrm flipV="1">
            <a:off x="683475" y="4360722"/>
            <a:ext cx="1188720" cy="2120"/>
          </a:xfrm>
          <a:prstGeom prst="straightConnector1">
            <a:avLst/>
          </a:prstGeom>
          <a:noFill/>
          <a:ln w="9525" cap="flat" cmpd="sng" algn="ctr">
            <a:solidFill>
              <a:srgbClr val="000000"/>
            </a:solidFill>
            <a:prstDash val="solid"/>
            <a:miter lim="800000"/>
            <a:headEnd type="triangle"/>
            <a:tailEnd type="triangle"/>
          </a:ln>
          <a:effectLst/>
        </p:spPr>
      </p:cxnSp>
      <p:sp>
        <p:nvSpPr>
          <p:cNvPr id="62" name="TextBox 61"/>
          <p:cNvSpPr txBox="1"/>
          <p:nvPr/>
        </p:nvSpPr>
        <p:spPr>
          <a:xfrm>
            <a:off x="909202" y="4387741"/>
            <a:ext cx="716270" cy="230832"/>
          </a:xfrm>
          <a:prstGeom prst="rect">
            <a:avLst/>
          </a:prstGeom>
          <a:noFill/>
        </p:spPr>
        <p:txBody>
          <a:bodyPr wrap="square" rtlCol="0">
            <a:spAutoFit/>
          </a:bodyPr>
          <a:lstStyle/>
          <a:p>
            <a:pPr algn="ctr" defTabSz="457178">
              <a:defRPr/>
            </a:pPr>
            <a:r>
              <a:rPr lang="en-US" sz="900" b="1" kern="0" dirty="0">
                <a:solidFill>
                  <a:srgbClr val="000000"/>
                </a:solidFill>
                <a:latin typeface="Calibri" panose="020F0502020204030204" pitchFamily="34" charset="0"/>
                <a:cs typeface="Calibri" panose="020F0502020204030204" pitchFamily="34" charset="0"/>
              </a:rPr>
              <a:t>2 weeks</a:t>
            </a:r>
          </a:p>
        </p:txBody>
      </p:sp>
      <p:cxnSp>
        <p:nvCxnSpPr>
          <p:cNvPr id="63" name="Straight Arrow Connector 62"/>
          <p:cNvCxnSpPr/>
          <p:nvPr/>
        </p:nvCxnSpPr>
        <p:spPr>
          <a:xfrm flipV="1">
            <a:off x="2143934" y="4375645"/>
            <a:ext cx="1463040" cy="2120"/>
          </a:xfrm>
          <a:prstGeom prst="straightConnector1">
            <a:avLst/>
          </a:prstGeom>
          <a:noFill/>
          <a:ln w="9525" cap="flat" cmpd="sng" algn="ctr">
            <a:solidFill>
              <a:srgbClr val="000000"/>
            </a:solidFill>
            <a:prstDash val="solid"/>
            <a:miter lim="800000"/>
            <a:headEnd type="triangle"/>
            <a:tailEnd type="triangle"/>
          </a:ln>
          <a:effectLst/>
        </p:spPr>
      </p:cxnSp>
      <p:sp>
        <p:nvSpPr>
          <p:cNvPr id="64" name="TextBox 63"/>
          <p:cNvSpPr txBox="1"/>
          <p:nvPr/>
        </p:nvSpPr>
        <p:spPr>
          <a:xfrm>
            <a:off x="2526083" y="4391444"/>
            <a:ext cx="716270" cy="230832"/>
          </a:xfrm>
          <a:prstGeom prst="rect">
            <a:avLst/>
          </a:prstGeom>
          <a:noFill/>
        </p:spPr>
        <p:txBody>
          <a:bodyPr wrap="square" rtlCol="0">
            <a:spAutoFit/>
          </a:bodyPr>
          <a:lstStyle/>
          <a:p>
            <a:pPr algn="ctr" defTabSz="457178">
              <a:defRPr/>
            </a:pPr>
            <a:r>
              <a:rPr lang="en-US" sz="900" b="1" kern="0" dirty="0">
                <a:solidFill>
                  <a:srgbClr val="000000"/>
                </a:solidFill>
                <a:latin typeface="Calibri" panose="020F0502020204030204" pitchFamily="34" charset="0"/>
                <a:cs typeface="Calibri" panose="020F0502020204030204" pitchFamily="34" charset="0"/>
              </a:rPr>
              <a:t>4 weeks</a:t>
            </a:r>
          </a:p>
        </p:txBody>
      </p:sp>
      <p:cxnSp>
        <p:nvCxnSpPr>
          <p:cNvPr id="67" name="Straight Arrow Connector 66"/>
          <p:cNvCxnSpPr/>
          <p:nvPr/>
        </p:nvCxnSpPr>
        <p:spPr>
          <a:xfrm flipV="1">
            <a:off x="3888562" y="4354954"/>
            <a:ext cx="1097280" cy="2120"/>
          </a:xfrm>
          <a:prstGeom prst="straightConnector1">
            <a:avLst/>
          </a:prstGeom>
          <a:noFill/>
          <a:ln w="9525" cap="flat" cmpd="sng" algn="ctr">
            <a:solidFill>
              <a:srgbClr val="000000"/>
            </a:solidFill>
            <a:prstDash val="solid"/>
            <a:miter lim="800000"/>
            <a:headEnd type="triangle"/>
            <a:tailEnd type="triangle"/>
          </a:ln>
          <a:effectLst/>
        </p:spPr>
      </p:cxnSp>
      <p:sp>
        <p:nvSpPr>
          <p:cNvPr id="68" name="TextBox 67"/>
          <p:cNvSpPr txBox="1"/>
          <p:nvPr/>
        </p:nvSpPr>
        <p:spPr>
          <a:xfrm>
            <a:off x="4031748" y="4380127"/>
            <a:ext cx="716270" cy="230832"/>
          </a:xfrm>
          <a:prstGeom prst="rect">
            <a:avLst/>
          </a:prstGeom>
          <a:noFill/>
        </p:spPr>
        <p:txBody>
          <a:bodyPr wrap="square" rtlCol="0">
            <a:spAutoFit/>
          </a:bodyPr>
          <a:lstStyle/>
          <a:p>
            <a:pPr algn="ctr" defTabSz="457178">
              <a:defRPr/>
            </a:pPr>
            <a:r>
              <a:rPr lang="en-US" sz="900" b="1" kern="0" dirty="0">
                <a:solidFill>
                  <a:srgbClr val="000000"/>
                </a:solidFill>
                <a:latin typeface="Calibri" panose="020F0502020204030204" pitchFamily="34" charset="0"/>
                <a:cs typeface="Calibri" panose="020F0502020204030204" pitchFamily="34" charset="0"/>
              </a:rPr>
              <a:t>2 weeks</a:t>
            </a:r>
          </a:p>
        </p:txBody>
      </p:sp>
      <p:cxnSp>
        <p:nvCxnSpPr>
          <p:cNvPr id="69" name="Straight Arrow Connector 68"/>
          <p:cNvCxnSpPr/>
          <p:nvPr/>
        </p:nvCxnSpPr>
        <p:spPr>
          <a:xfrm flipV="1">
            <a:off x="5224721" y="4350472"/>
            <a:ext cx="1097280" cy="2120"/>
          </a:xfrm>
          <a:prstGeom prst="straightConnector1">
            <a:avLst/>
          </a:prstGeom>
          <a:noFill/>
          <a:ln w="9525" cap="flat" cmpd="sng" algn="ctr">
            <a:solidFill>
              <a:srgbClr val="000000"/>
            </a:solidFill>
            <a:prstDash val="solid"/>
            <a:miter lim="800000"/>
            <a:headEnd type="triangle"/>
            <a:tailEnd type="triangle"/>
          </a:ln>
          <a:effectLst/>
        </p:spPr>
      </p:cxnSp>
      <p:sp>
        <p:nvSpPr>
          <p:cNvPr id="70" name="TextBox 69"/>
          <p:cNvSpPr txBox="1"/>
          <p:nvPr/>
        </p:nvSpPr>
        <p:spPr>
          <a:xfrm>
            <a:off x="5367907" y="4375645"/>
            <a:ext cx="716270" cy="230832"/>
          </a:xfrm>
          <a:prstGeom prst="rect">
            <a:avLst/>
          </a:prstGeom>
          <a:noFill/>
        </p:spPr>
        <p:txBody>
          <a:bodyPr wrap="square" rtlCol="0">
            <a:spAutoFit/>
          </a:bodyPr>
          <a:lstStyle/>
          <a:p>
            <a:pPr algn="ctr" defTabSz="457178">
              <a:defRPr/>
            </a:pPr>
            <a:r>
              <a:rPr lang="en-US" sz="900" b="1" kern="0" dirty="0">
                <a:solidFill>
                  <a:srgbClr val="000000"/>
                </a:solidFill>
                <a:latin typeface="Calibri" panose="020F0502020204030204" pitchFamily="34" charset="0"/>
                <a:cs typeface="Calibri" panose="020F0502020204030204" pitchFamily="34" charset="0"/>
              </a:rPr>
              <a:t>2 weeks</a:t>
            </a:r>
          </a:p>
        </p:txBody>
      </p:sp>
      <p:cxnSp>
        <p:nvCxnSpPr>
          <p:cNvPr id="71" name="Straight Arrow Connector 70"/>
          <p:cNvCxnSpPr/>
          <p:nvPr/>
        </p:nvCxnSpPr>
        <p:spPr>
          <a:xfrm flipV="1">
            <a:off x="6628180" y="4366104"/>
            <a:ext cx="1097280" cy="2120"/>
          </a:xfrm>
          <a:prstGeom prst="straightConnector1">
            <a:avLst/>
          </a:prstGeom>
          <a:noFill/>
          <a:ln w="9525" cap="flat" cmpd="sng" algn="ctr">
            <a:solidFill>
              <a:srgbClr val="000000"/>
            </a:solidFill>
            <a:prstDash val="solid"/>
            <a:miter lim="800000"/>
            <a:headEnd type="triangle"/>
            <a:tailEnd type="triangle"/>
          </a:ln>
          <a:effectLst/>
        </p:spPr>
      </p:cxnSp>
      <p:sp>
        <p:nvSpPr>
          <p:cNvPr id="72" name="TextBox 71"/>
          <p:cNvSpPr txBox="1"/>
          <p:nvPr/>
        </p:nvSpPr>
        <p:spPr>
          <a:xfrm>
            <a:off x="6771366" y="4391277"/>
            <a:ext cx="716270" cy="230832"/>
          </a:xfrm>
          <a:prstGeom prst="rect">
            <a:avLst/>
          </a:prstGeom>
          <a:noFill/>
        </p:spPr>
        <p:txBody>
          <a:bodyPr wrap="square" rtlCol="0">
            <a:spAutoFit/>
          </a:bodyPr>
          <a:lstStyle/>
          <a:p>
            <a:pPr algn="ctr" defTabSz="457178">
              <a:defRPr/>
            </a:pPr>
            <a:r>
              <a:rPr lang="en-US" sz="900" b="1" kern="0" dirty="0">
                <a:solidFill>
                  <a:srgbClr val="000000"/>
                </a:solidFill>
                <a:latin typeface="Calibri" panose="020F0502020204030204" pitchFamily="34" charset="0"/>
                <a:cs typeface="Calibri" panose="020F0502020204030204" pitchFamily="34" charset="0"/>
              </a:rPr>
              <a:t>3 month</a:t>
            </a:r>
          </a:p>
        </p:txBody>
      </p:sp>
    </p:spTree>
    <p:extLst>
      <p:ext uri="{BB962C8B-B14F-4D97-AF65-F5344CB8AC3E}">
        <p14:creationId xmlns:p14="http://schemas.microsoft.com/office/powerpoint/2010/main" val="243326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18" y="99957"/>
            <a:ext cx="8385048" cy="346618"/>
          </a:xfrm>
        </p:spPr>
        <p:txBody>
          <a:bodyPr vert="horz" lIns="0" tIns="0" rIns="0" bIns="0" rtlCol="0" anchor="ctr" anchorCtr="0">
            <a:normAutofit/>
          </a:bodyPr>
          <a:lstStyle/>
          <a:p>
            <a:r>
              <a:rPr lang="en-US" sz="1800" b="1" dirty="0">
                <a:latin typeface="Calibri" panose="020F0502020204030204" pitchFamily="34" charset="0"/>
              </a:rPr>
              <a:t>Current Operating Model for AMS Services</a:t>
            </a:r>
          </a:p>
        </p:txBody>
      </p:sp>
      <p:sp>
        <p:nvSpPr>
          <p:cNvPr id="5" name="Slide Number Placeholder 4"/>
          <p:cNvSpPr>
            <a:spLocks noGrp="1"/>
          </p:cNvSpPr>
          <p:nvPr>
            <p:ph type="sldNum" sz="quarter" idx="12"/>
          </p:nvPr>
        </p:nvSpPr>
        <p:spPr/>
        <p:txBody>
          <a:bodyPr/>
          <a:lstStyle/>
          <a:p>
            <a:fld id="{2EFEF571-C9B4-4D92-A7F7-315B894862A8}" type="slidenum">
              <a:rPr lang="en-US" smtClean="0"/>
              <a:pPr/>
              <a:t>22</a:t>
            </a:fld>
            <a:endParaRPr lang="en-US" dirty="0"/>
          </a:p>
        </p:txBody>
      </p:sp>
      <p:sp>
        <p:nvSpPr>
          <p:cNvPr id="6" name="Rectangle 5"/>
          <p:cNvSpPr/>
          <p:nvPr/>
        </p:nvSpPr>
        <p:spPr>
          <a:xfrm>
            <a:off x="196818" y="845601"/>
            <a:ext cx="1300310" cy="3751353"/>
          </a:xfrm>
          <a:prstGeom prst="rect">
            <a:avLst/>
          </a:prstGeom>
          <a:solidFill>
            <a:schemeClr val="bg1">
              <a:lumMod val="85000"/>
            </a:schemeClr>
          </a:solidFill>
          <a:ln w="12700" cap="flat" cmpd="sng" algn="ctr">
            <a:solidFill>
              <a:schemeClr val="tx2">
                <a:lumMod val="50000"/>
                <a:lumOff val="50000"/>
              </a:schemeClr>
            </a:solidFill>
            <a:prstDash val="solid"/>
          </a:ln>
          <a:effectLst/>
        </p:spPr>
        <p:txBody>
          <a:bodyPr lIns="0" tIns="70338" rIns="0" bIns="0" rtlCol="0" anchor="t" anchorCtr="0"/>
          <a:lstStyle/>
          <a:p>
            <a:pPr algn="ctr" defTabSz="439541">
              <a:defRPr/>
            </a:pPr>
            <a:r>
              <a:rPr lang="en-US" sz="1350" b="1" kern="0" dirty="0">
                <a:solidFill>
                  <a:srgbClr val="000000"/>
                </a:solidFill>
                <a:latin typeface="Calibri" pitchFamily="34" charset="0"/>
                <a:ea typeface="Segoe UI" panose="020B0502040204020203" pitchFamily="34" charset="0"/>
                <a:cs typeface="Calibri" panose="020F0502020204030204" pitchFamily="34" charset="0"/>
              </a:rPr>
              <a:t>The Global Fund</a:t>
            </a:r>
          </a:p>
          <a:p>
            <a:pPr algn="ctr" defTabSz="439541">
              <a:defRPr/>
            </a:pPr>
            <a:endParaRPr lang="en-US" sz="846" b="1" kern="0" dirty="0">
              <a:solidFill>
                <a:prstClr val="white">
                  <a:lumMod val="50000"/>
                </a:prstClr>
              </a:solidFill>
              <a:latin typeface="Calibri" pitchFamily="34" charset="0"/>
              <a:ea typeface="Segoe UI" panose="020B0502040204020203" pitchFamily="34" charset="0"/>
              <a:cs typeface="Calibri" panose="020F0502020204030204" pitchFamily="34" charset="0"/>
            </a:endParaRPr>
          </a:p>
        </p:txBody>
      </p:sp>
      <p:sp>
        <p:nvSpPr>
          <p:cNvPr id="7" name="Rectangle 6"/>
          <p:cNvSpPr/>
          <p:nvPr/>
        </p:nvSpPr>
        <p:spPr>
          <a:xfrm>
            <a:off x="340149" y="1322732"/>
            <a:ext cx="997527" cy="517382"/>
          </a:xfrm>
          <a:prstGeom prst="rect">
            <a:avLst/>
          </a:prstGeom>
          <a:solidFill>
            <a:srgbClr val="0033A0"/>
          </a:solidFill>
          <a:ln w="9525" cap="flat" cmpd="sng" algn="ctr">
            <a:solidFill>
              <a:srgbClr val="1D72AB"/>
            </a:solid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Enterprise Architecture</a:t>
            </a:r>
          </a:p>
        </p:txBody>
      </p:sp>
      <p:sp>
        <p:nvSpPr>
          <p:cNvPr id="8" name="Rectangle 7"/>
          <p:cNvSpPr/>
          <p:nvPr/>
        </p:nvSpPr>
        <p:spPr>
          <a:xfrm>
            <a:off x="340149" y="1977970"/>
            <a:ext cx="997527" cy="517382"/>
          </a:xfrm>
          <a:prstGeom prst="rect">
            <a:avLst/>
          </a:prstGeom>
          <a:solidFill>
            <a:srgbClr val="0033A0"/>
          </a:solidFill>
          <a:ln w="9525" cap="flat" cmpd="sng" algn="ctr">
            <a:solidFill>
              <a:srgbClr val="1D72AB"/>
            </a:solid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Business Analysts </a:t>
            </a:r>
          </a:p>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&amp; SMEs</a:t>
            </a:r>
          </a:p>
        </p:txBody>
      </p:sp>
      <p:sp>
        <p:nvSpPr>
          <p:cNvPr id="9" name="Rectangle 8"/>
          <p:cNvSpPr/>
          <p:nvPr/>
        </p:nvSpPr>
        <p:spPr>
          <a:xfrm>
            <a:off x="340149" y="2644406"/>
            <a:ext cx="997527" cy="517382"/>
          </a:xfrm>
          <a:prstGeom prst="rect">
            <a:avLst/>
          </a:prstGeom>
          <a:solidFill>
            <a:srgbClr val="0033A0"/>
          </a:solidFill>
          <a:ln w="9525" cap="flat" cmpd="sng" algn="ctr">
            <a:solidFill>
              <a:srgbClr val="1D72AB"/>
            </a:solid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Change Management</a:t>
            </a:r>
          </a:p>
        </p:txBody>
      </p:sp>
      <p:sp>
        <p:nvSpPr>
          <p:cNvPr id="10" name="Rectangle 9"/>
          <p:cNvSpPr/>
          <p:nvPr/>
        </p:nvSpPr>
        <p:spPr>
          <a:xfrm>
            <a:off x="340149" y="3299644"/>
            <a:ext cx="997527" cy="517382"/>
          </a:xfrm>
          <a:prstGeom prst="rect">
            <a:avLst/>
          </a:prstGeom>
          <a:solidFill>
            <a:srgbClr val="0033A0"/>
          </a:solidFill>
          <a:ln w="9525" cap="flat" cmpd="sng" algn="ctr">
            <a:solidFill>
              <a:srgbClr val="1D72AB"/>
            </a:solid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Infrastructure Management</a:t>
            </a:r>
          </a:p>
        </p:txBody>
      </p:sp>
      <p:sp>
        <p:nvSpPr>
          <p:cNvPr id="11" name="Rectangle 10"/>
          <p:cNvSpPr/>
          <p:nvPr/>
        </p:nvSpPr>
        <p:spPr>
          <a:xfrm>
            <a:off x="340149" y="3954882"/>
            <a:ext cx="997527" cy="517382"/>
          </a:xfrm>
          <a:prstGeom prst="rect">
            <a:avLst/>
          </a:prstGeom>
          <a:solidFill>
            <a:srgbClr val="0033A0"/>
          </a:solidFill>
          <a:ln w="9525" cap="flat" cmpd="sng" algn="ctr">
            <a:solidFill>
              <a:srgbClr val="1D72AB"/>
            </a:solid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Other Interfacing Application Teams</a:t>
            </a:r>
          </a:p>
        </p:txBody>
      </p:sp>
      <p:sp>
        <p:nvSpPr>
          <p:cNvPr id="12" name="Rectangle 11"/>
          <p:cNvSpPr/>
          <p:nvPr/>
        </p:nvSpPr>
        <p:spPr>
          <a:xfrm>
            <a:off x="1579666" y="845601"/>
            <a:ext cx="2286000" cy="205740"/>
          </a:xfrm>
          <a:prstGeom prst="rect">
            <a:avLst/>
          </a:prstGeom>
          <a:solidFill>
            <a:srgbClr val="0033A0"/>
          </a:solidFill>
          <a:ln w="9525" cap="flat" cmpd="sng" algn="ctr">
            <a:solidFill>
              <a:schemeClr val="accent4">
                <a:lumMod val="40000"/>
                <a:lumOff val="60000"/>
              </a:schemeClr>
            </a:solidFill>
            <a:prstDash val="solid"/>
            <a:headEnd/>
            <a:tailEnd/>
          </a:ln>
          <a:effectLst/>
        </p:spPr>
        <p:txBody>
          <a:bodyPr vert="horz" wrap="square" lIns="0" tIns="0" rIns="0" bIns="0" anchor="ctr">
            <a:noAutofit/>
          </a:bodyPr>
          <a:lstStyle/>
          <a:p>
            <a:pPr algn="ctr" defTabSz="765335">
              <a:defRPr/>
            </a:pPr>
            <a:r>
              <a:rPr lang="en-US" sz="1050" b="1" kern="0" dirty="0">
                <a:solidFill>
                  <a:srgbClr val="FFFFFF"/>
                </a:solidFill>
                <a:latin typeface="Calibri" pitchFamily="34" charset="0"/>
                <a:ea typeface="Segoe UI" panose="020B0502040204020203" pitchFamily="34" charset="0"/>
                <a:cs typeface="Calibri" panose="020F0502020204030204" pitchFamily="34" charset="0"/>
              </a:rPr>
              <a:t>Internal Users</a:t>
            </a:r>
          </a:p>
        </p:txBody>
      </p:sp>
      <p:sp>
        <p:nvSpPr>
          <p:cNvPr id="15" name="Rectangle 14"/>
          <p:cNvSpPr/>
          <p:nvPr/>
        </p:nvSpPr>
        <p:spPr>
          <a:xfrm>
            <a:off x="4111583" y="845601"/>
            <a:ext cx="3291840" cy="205740"/>
          </a:xfrm>
          <a:prstGeom prst="rect">
            <a:avLst/>
          </a:prstGeom>
          <a:solidFill>
            <a:srgbClr val="0033A0"/>
          </a:solidFill>
          <a:ln w="9525" cap="flat" cmpd="sng" algn="ctr">
            <a:solidFill>
              <a:schemeClr val="accent4">
                <a:lumMod val="40000"/>
                <a:lumOff val="60000"/>
              </a:schemeClr>
            </a:solidFill>
            <a:prstDash val="solid"/>
            <a:headEnd/>
            <a:tailEnd/>
          </a:ln>
          <a:effectLst/>
        </p:spPr>
        <p:txBody>
          <a:bodyPr vert="horz" wrap="square" lIns="0" tIns="0" rIns="0" bIns="0" anchor="ctr">
            <a:noAutofit/>
          </a:bodyPr>
          <a:lstStyle/>
          <a:p>
            <a:pPr algn="ctr" defTabSz="765335">
              <a:defRPr/>
            </a:pPr>
            <a:r>
              <a:rPr lang="en-US" sz="1050" b="1" kern="0" dirty="0">
                <a:solidFill>
                  <a:srgbClr val="FFFFFF"/>
                </a:solidFill>
                <a:latin typeface="Calibri" pitchFamily="34" charset="0"/>
                <a:ea typeface="Segoe UI" panose="020B0502040204020203" pitchFamily="34" charset="0"/>
                <a:cs typeface="Calibri" panose="020F0502020204030204" pitchFamily="34" charset="0"/>
              </a:rPr>
              <a:t>External Users</a:t>
            </a:r>
          </a:p>
        </p:txBody>
      </p:sp>
      <p:sp>
        <p:nvSpPr>
          <p:cNvPr id="19" name="Rounded Rectangle 81"/>
          <p:cNvSpPr/>
          <p:nvPr/>
        </p:nvSpPr>
        <p:spPr bwMode="auto">
          <a:xfrm>
            <a:off x="1601131" y="1787211"/>
            <a:ext cx="5846030" cy="210593"/>
          </a:xfrm>
          <a:prstGeom prst="rect">
            <a:avLst/>
          </a:prstGeom>
          <a:solidFill>
            <a:srgbClr val="0D3B9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6747" tIns="33374" rIns="66747" bIns="33374" numCol="1" rtlCol="0" anchor="ctr" anchorCtr="0" compatLnSpc="1">
            <a:prstTxWarp prst="textNoShape">
              <a:avLst/>
            </a:prstTxWarp>
          </a:bodyPr>
          <a:lstStyle/>
          <a:p>
            <a:pPr algn="ctr" defTabSz="703541"/>
            <a:r>
              <a:rPr lang="en-US" sz="900" b="1" kern="0" dirty="0">
                <a:solidFill>
                  <a:srgbClr val="FFFFFF"/>
                </a:solidFill>
                <a:latin typeface="Calibri" panose="020F0502020204030204" pitchFamily="34" charset="0"/>
                <a:ea typeface="Segoe UI" panose="020B0502040204020203" pitchFamily="34" charset="0"/>
                <a:cs typeface="Arial" panose="020B0604020202020204" pitchFamily="34" charset="0"/>
              </a:rPr>
              <a:t>L1 Support Team (Non – Cognizant)</a:t>
            </a:r>
          </a:p>
        </p:txBody>
      </p:sp>
      <p:sp>
        <p:nvSpPr>
          <p:cNvPr id="20" name="Up-Down Arrow 19"/>
          <p:cNvSpPr/>
          <p:nvPr/>
        </p:nvSpPr>
        <p:spPr>
          <a:xfrm>
            <a:off x="4002932" y="1563617"/>
            <a:ext cx="122940" cy="228600"/>
          </a:xfrm>
          <a:prstGeom prst="up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25" name="Up-Down Arrow 24"/>
          <p:cNvSpPr/>
          <p:nvPr/>
        </p:nvSpPr>
        <p:spPr>
          <a:xfrm>
            <a:off x="4002932" y="1992551"/>
            <a:ext cx="122940" cy="274320"/>
          </a:xfrm>
          <a:prstGeom prst="up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26" name="Rectangle 25"/>
          <p:cNvSpPr/>
          <p:nvPr/>
        </p:nvSpPr>
        <p:spPr>
          <a:xfrm>
            <a:off x="1620694" y="2239828"/>
            <a:ext cx="4776891" cy="1639029"/>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457189">
              <a:defRPr/>
            </a:pPr>
            <a:r>
              <a:rPr lang="en-US" sz="1120" b="1" dirty="0">
                <a:solidFill>
                  <a:schemeClr val="accent1"/>
                </a:solidFill>
                <a:latin typeface="Calibri" panose="020F0502020204030204" pitchFamily="34" charset="0"/>
              </a:rPr>
              <a:t>Cognizant Support Team (L1.5, L2 and L3)</a:t>
            </a:r>
            <a:r>
              <a:rPr lang="en-US" sz="1200" b="1" dirty="0">
                <a:solidFill>
                  <a:schemeClr val="accent1"/>
                </a:solidFill>
                <a:latin typeface="Calibri" panose="020F0502020204030204" pitchFamily="34" charset="0"/>
              </a:rPr>
              <a:t> </a:t>
            </a:r>
          </a:p>
        </p:txBody>
      </p:sp>
      <p:sp>
        <p:nvSpPr>
          <p:cNvPr id="27" name="Rounded Rectangle 26"/>
          <p:cNvSpPr/>
          <p:nvPr/>
        </p:nvSpPr>
        <p:spPr>
          <a:xfrm>
            <a:off x="1670804" y="2524248"/>
            <a:ext cx="1706622" cy="520675"/>
          </a:xfrm>
          <a:prstGeom prst="roundRect">
            <a:avLst>
              <a:gd name="adj" fmla="val 5250"/>
            </a:avLst>
          </a:prstGeom>
          <a:solidFill>
            <a:schemeClr val="bg2">
              <a:lumMod val="85000"/>
            </a:schemeClr>
          </a:solidFill>
          <a:ln w="9525" cap="flat" cmpd="sng" algn="ctr">
            <a:noFill/>
            <a:prstDash val="solid"/>
          </a:ln>
          <a:effectLst/>
        </p:spPr>
        <p:txBody>
          <a:bodyPr rtlCol="0" anchor="t" anchorCtr="0"/>
          <a:lstStyle/>
          <a:p>
            <a:pPr algn="ctr" defTabSz="351669">
              <a:defRPr/>
            </a:pPr>
            <a:r>
              <a:rPr lang="en-US" sz="1050" b="1" kern="0" dirty="0">
                <a:solidFill>
                  <a:srgbClr val="141414"/>
                </a:solidFill>
                <a:latin typeface="Calibri" pitchFamily="34" charset="0"/>
                <a:cs typeface="Calibri" panose="020F0502020204030204" pitchFamily="34" charset="0"/>
              </a:rPr>
              <a:t>Package 1</a:t>
            </a:r>
            <a:endParaRPr lang="en-US" sz="1050" kern="0" dirty="0">
              <a:solidFill>
                <a:srgbClr val="141414"/>
              </a:solidFill>
              <a:latin typeface="Calibri" pitchFamily="34" charset="0"/>
              <a:cs typeface="Calibri" panose="020F0502020204030204" pitchFamily="34" charset="0"/>
            </a:endParaRPr>
          </a:p>
          <a:p>
            <a:pPr algn="ctr" defTabSz="351669">
              <a:defRPr/>
            </a:pPr>
            <a:r>
              <a:rPr lang="en-US" sz="900" kern="0" dirty="0">
                <a:solidFill>
                  <a:srgbClr val="141414"/>
                </a:solidFill>
                <a:latin typeface="Calibri" pitchFamily="34" charset="0"/>
                <a:cs typeface="Calibri" panose="020F0502020204030204" pitchFamily="34" charset="0"/>
              </a:rPr>
              <a:t>(GFS, Workday integrations, Coupa, Hyperion, OIG etc.)</a:t>
            </a:r>
          </a:p>
        </p:txBody>
      </p:sp>
      <p:sp>
        <p:nvSpPr>
          <p:cNvPr id="28" name="Rounded Rectangle 27"/>
          <p:cNvSpPr/>
          <p:nvPr/>
        </p:nvSpPr>
        <p:spPr>
          <a:xfrm>
            <a:off x="3475809" y="2524247"/>
            <a:ext cx="1592001" cy="520676"/>
          </a:xfrm>
          <a:prstGeom prst="roundRect">
            <a:avLst>
              <a:gd name="adj" fmla="val 5250"/>
            </a:avLst>
          </a:prstGeom>
          <a:solidFill>
            <a:schemeClr val="bg2">
              <a:lumMod val="85000"/>
            </a:schemeClr>
          </a:solidFill>
          <a:ln w="9525" cap="flat" cmpd="sng" algn="ctr">
            <a:noFill/>
            <a:prstDash val="solid"/>
          </a:ln>
          <a:effectLst/>
        </p:spPr>
        <p:txBody>
          <a:bodyPr rtlCol="0" anchor="t" anchorCtr="0"/>
          <a:lstStyle/>
          <a:p>
            <a:pPr lvl="0" algn="ctr" defTabSz="351669">
              <a:defRPr/>
            </a:pPr>
            <a:r>
              <a:rPr lang="en-US" sz="1050" b="1" kern="0" dirty="0">
                <a:solidFill>
                  <a:srgbClr val="141414"/>
                </a:solidFill>
                <a:latin typeface="Calibri" pitchFamily="34" charset="0"/>
                <a:cs typeface="Calibri" panose="020F0502020204030204" pitchFamily="34" charset="0"/>
              </a:rPr>
              <a:t>Package 2</a:t>
            </a:r>
            <a:endParaRPr lang="en-US" sz="1050" kern="0" dirty="0">
              <a:solidFill>
                <a:srgbClr val="141414"/>
              </a:solidFill>
              <a:latin typeface="Calibri" pitchFamily="34" charset="0"/>
              <a:cs typeface="Calibri" panose="020F0502020204030204" pitchFamily="34" charset="0"/>
            </a:endParaRPr>
          </a:p>
          <a:p>
            <a:pPr lvl="0" algn="ctr" defTabSz="351669">
              <a:defRPr/>
            </a:pPr>
            <a:r>
              <a:rPr lang="en-US" sz="900" kern="0" dirty="0">
                <a:solidFill>
                  <a:srgbClr val="141414"/>
                </a:solidFill>
                <a:latin typeface="Calibri" pitchFamily="34" charset="0"/>
                <a:cs typeface="Calibri" panose="020F0502020204030204" pitchFamily="34" charset="0"/>
              </a:rPr>
              <a:t>(Tableau, SSRS, Dell Boomi, Informatica, SSIS, CDW etc.)</a:t>
            </a:r>
          </a:p>
        </p:txBody>
      </p:sp>
      <p:sp>
        <p:nvSpPr>
          <p:cNvPr id="29" name="Rounded Rectangle 28"/>
          <p:cNvSpPr/>
          <p:nvPr/>
        </p:nvSpPr>
        <p:spPr>
          <a:xfrm>
            <a:off x="5150913" y="2518735"/>
            <a:ext cx="1191993" cy="520675"/>
          </a:xfrm>
          <a:prstGeom prst="roundRect">
            <a:avLst>
              <a:gd name="adj" fmla="val 5250"/>
            </a:avLst>
          </a:prstGeom>
          <a:solidFill>
            <a:schemeClr val="bg2">
              <a:lumMod val="85000"/>
            </a:schemeClr>
          </a:solidFill>
          <a:ln w="9525" cap="flat" cmpd="sng" algn="ctr">
            <a:noFill/>
            <a:prstDash val="solid"/>
          </a:ln>
          <a:effectLst/>
        </p:spPr>
        <p:txBody>
          <a:bodyPr rtlCol="0" anchor="t" anchorCtr="0"/>
          <a:lstStyle/>
          <a:p>
            <a:pPr algn="ctr" defTabSz="351669">
              <a:defRPr/>
            </a:pPr>
            <a:r>
              <a:rPr lang="en-US" sz="1050" b="1" kern="0" dirty="0">
                <a:solidFill>
                  <a:srgbClr val="141414"/>
                </a:solidFill>
                <a:latin typeface="Calibri" pitchFamily="34" charset="0"/>
                <a:cs typeface="Calibri" panose="020F0502020204030204" pitchFamily="34" charset="0"/>
              </a:rPr>
              <a:t>Package 3</a:t>
            </a:r>
          </a:p>
          <a:p>
            <a:pPr algn="ctr" defTabSz="351669">
              <a:defRPr/>
            </a:pPr>
            <a:r>
              <a:rPr lang="en-US" sz="900" kern="0" dirty="0">
                <a:solidFill>
                  <a:srgbClr val="141414"/>
                </a:solidFill>
                <a:latin typeface="Calibri" pitchFamily="34" charset="0"/>
                <a:cs typeface="Calibri" panose="020F0502020204030204" pitchFamily="34" charset="0"/>
              </a:rPr>
              <a:t>(Sharepoint, Adobe sign)</a:t>
            </a:r>
          </a:p>
        </p:txBody>
      </p:sp>
      <p:sp>
        <p:nvSpPr>
          <p:cNvPr id="32" name="Rectangle 31"/>
          <p:cNvSpPr/>
          <p:nvPr/>
        </p:nvSpPr>
        <p:spPr bwMode="auto">
          <a:xfrm>
            <a:off x="1667426" y="3382375"/>
            <a:ext cx="4667534" cy="182880"/>
          </a:xfrm>
          <a:prstGeom prst="rect">
            <a:avLst/>
          </a:prstGeom>
          <a:solidFill>
            <a:schemeClr val="tx1">
              <a:lumMod val="10000"/>
              <a:lumOff val="90000"/>
            </a:schemeClr>
          </a:solidFill>
          <a:ln w="9525">
            <a:noFill/>
            <a:round/>
            <a:headEnd/>
            <a:tailEnd/>
          </a:ln>
          <a:effectLst/>
        </p:spPr>
        <p:txBody>
          <a:bodyPr vert="horz" wrap="square" lIns="68562" tIns="34281" rIns="68562" bIns="34281" numCol="1" rtlCol="0" anchor="ctr" anchorCtr="0" compatLnSpc="1">
            <a:prstTxWarp prst="textNoShape">
              <a:avLst/>
            </a:prstTxWarp>
          </a:bodyPr>
          <a:lstStyle/>
          <a:p>
            <a:pPr algn="ctr" defTabSz="685595"/>
            <a:r>
              <a:rPr lang="en-US" sz="93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L2 – Incident Management</a:t>
            </a:r>
          </a:p>
        </p:txBody>
      </p:sp>
      <p:sp>
        <p:nvSpPr>
          <p:cNvPr id="33" name="Rectangle 32"/>
          <p:cNvSpPr/>
          <p:nvPr/>
        </p:nvSpPr>
        <p:spPr bwMode="auto">
          <a:xfrm>
            <a:off x="1667134" y="3624847"/>
            <a:ext cx="4667534" cy="182880"/>
          </a:xfrm>
          <a:prstGeom prst="rect">
            <a:avLst/>
          </a:prstGeom>
          <a:solidFill>
            <a:schemeClr val="tx1">
              <a:lumMod val="10000"/>
              <a:lumOff val="90000"/>
            </a:schemeClr>
          </a:solidFill>
          <a:ln w="9525">
            <a:noFill/>
            <a:round/>
            <a:headEnd/>
            <a:tailEnd/>
          </a:ln>
          <a:effectLst/>
        </p:spPr>
        <p:txBody>
          <a:bodyPr vert="horz" wrap="square" lIns="68562" tIns="34281" rIns="68562" bIns="34281" numCol="1" rtlCol="0" anchor="ctr" anchorCtr="0" compatLnSpc="1">
            <a:prstTxWarp prst="textNoShape">
              <a:avLst/>
            </a:prstTxWarp>
          </a:bodyPr>
          <a:lstStyle/>
          <a:p>
            <a:pPr algn="ctr" defTabSz="685595">
              <a:defRPr/>
            </a:pPr>
            <a:r>
              <a:rPr lang="en-US" sz="93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L3 – RCA Analysis, Problem Management &amp; bug fixes</a:t>
            </a:r>
          </a:p>
        </p:txBody>
      </p:sp>
      <p:sp>
        <p:nvSpPr>
          <p:cNvPr id="36" name="Rectangle 35"/>
          <p:cNvSpPr/>
          <p:nvPr/>
        </p:nvSpPr>
        <p:spPr bwMode="auto">
          <a:xfrm rot="10800000" flipV="1">
            <a:off x="1622740" y="4106504"/>
            <a:ext cx="1482848" cy="365760"/>
          </a:xfrm>
          <a:prstGeom prst="rect">
            <a:avLst/>
          </a:prstGeom>
          <a:solidFill>
            <a:schemeClr val="tx2">
              <a:lumMod val="40000"/>
              <a:lumOff val="60000"/>
            </a:schemeClr>
          </a:solidFill>
          <a:ln w="9525" cap="flat" cmpd="sng" algn="ctr">
            <a:noFill/>
            <a:prstDash val="solid"/>
          </a:ln>
          <a:effectLst/>
        </p:spPr>
        <p:txBody>
          <a:bodyPr vert="horz" anchor="ctr"/>
          <a:lstStyle/>
          <a:p>
            <a:pPr algn="ctr" defTabSz="627798" eaLnBrk="0" hangingPunct="0">
              <a:defRPr/>
            </a:pPr>
            <a:r>
              <a:rPr lang="en-US" sz="1050" b="1" kern="0" dirty="0">
                <a:solidFill>
                  <a:srgbClr val="2C2B38"/>
                </a:solidFill>
                <a:latin typeface="Calibri" panose="020F0502020204030204" pitchFamily="34" charset="0"/>
                <a:cs typeface="Arial" pitchFamily="34" charset="0"/>
              </a:rPr>
              <a:t>Cognizant Support </a:t>
            </a:r>
          </a:p>
          <a:p>
            <a:pPr algn="ctr" defTabSz="627798" eaLnBrk="0" hangingPunct="0">
              <a:defRPr/>
            </a:pPr>
            <a:r>
              <a:rPr lang="en-US" sz="1050" b="1" kern="0" dirty="0">
                <a:solidFill>
                  <a:srgbClr val="2C2B38"/>
                </a:solidFill>
                <a:latin typeface="Calibri" panose="020F0502020204030204" pitchFamily="34" charset="0"/>
                <a:cs typeface="Arial" pitchFamily="34" charset="0"/>
              </a:rPr>
              <a:t>Enablers</a:t>
            </a:r>
          </a:p>
        </p:txBody>
      </p:sp>
      <p:sp>
        <p:nvSpPr>
          <p:cNvPr id="37" name="Rounded Rectangle 178"/>
          <p:cNvSpPr>
            <a:spLocks noChangeArrowheads="1"/>
          </p:cNvSpPr>
          <p:nvPr/>
        </p:nvSpPr>
        <p:spPr bwMode="auto">
          <a:xfrm>
            <a:off x="3094399" y="4106504"/>
            <a:ext cx="4352761" cy="365760"/>
          </a:xfrm>
          <a:prstGeom prst="rect">
            <a:avLst/>
          </a:prstGeom>
          <a:solidFill>
            <a:schemeClr val="tx2">
              <a:lumMod val="40000"/>
              <a:lumOff val="60000"/>
            </a:schemeClr>
          </a:solidFill>
          <a:ln w="9525" cap="flat" cmpd="sng" algn="ctr">
            <a:noFill/>
            <a:prstDash val="solid"/>
          </a:ln>
          <a:effectLst/>
        </p:spPr>
        <p:txBody>
          <a:bodyPr anchor="ctr"/>
          <a:lstStyle/>
          <a:p>
            <a:pPr defTabSz="627798" eaLnBrk="0" hangingPunct="0">
              <a:defRPr/>
            </a:pPr>
            <a:endParaRPr lang="en-US" sz="1000" kern="0" dirty="0">
              <a:solidFill>
                <a:prstClr val="black"/>
              </a:solidFill>
              <a:latin typeface="Calibri" panose="020F0502020204030204" pitchFamily="34" charset="0"/>
              <a:cs typeface="Arial" pitchFamily="34" charset="0"/>
            </a:endParaRPr>
          </a:p>
        </p:txBody>
      </p:sp>
      <p:cxnSp>
        <p:nvCxnSpPr>
          <p:cNvPr id="39" name="Straight Connector 38"/>
          <p:cNvCxnSpPr/>
          <p:nvPr/>
        </p:nvCxnSpPr>
        <p:spPr>
          <a:xfrm>
            <a:off x="3091119" y="4127284"/>
            <a:ext cx="0" cy="342900"/>
          </a:xfrm>
          <a:prstGeom prst="line">
            <a:avLst/>
          </a:prstGeom>
          <a:noFill/>
          <a:ln w="12700" cap="flat">
            <a:solidFill>
              <a:schemeClr val="bg2">
                <a:lumMod val="25000"/>
              </a:schemeClr>
            </a:solidFill>
            <a:prstDash val="solid"/>
            <a:miter lim="400000"/>
          </a:ln>
          <a:effectLst/>
          <a:sp3d/>
        </p:spPr>
        <p:style>
          <a:lnRef idx="0">
            <a:scrgbClr r="0" g="0" b="0"/>
          </a:lnRef>
          <a:fillRef idx="0">
            <a:scrgbClr r="0" g="0" b="0"/>
          </a:fillRef>
          <a:effectRef idx="0">
            <a:scrgbClr r="0" g="0" b="0"/>
          </a:effectRef>
          <a:fontRef idx="none"/>
        </p:style>
      </p:cxnSp>
      <p:sp>
        <p:nvSpPr>
          <p:cNvPr id="40" name="Rectangle 39"/>
          <p:cNvSpPr/>
          <p:nvPr/>
        </p:nvSpPr>
        <p:spPr bwMode="auto">
          <a:xfrm>
            <a:off x="3356149" y="4158565"/>
            <a:ext cx="1107433" cy="239596"/>
          </a:xfrm>
          <a:prstGeom prst="rect">
            <a:avLst/>
          </a:prstGeom>
          <a:solidFill>
            <a:sysClr val="window" lastClr="FFFFFF">
              <a:lumMod val="95000"/>
            </a:sysClr>
          </a:solidFill>
          <a:ln w="9525">
            <a:noFill/>
            <a:round/>
            <a:headEnd/>
            <a:tailEnd/>
          </a:ln>
          <a:effectLst/>
        </p:spPr>
        <p:txBody>
          <a:bodyPr vert="horz" wrap="square" lIns="68580" tIns="34290" rIns="68580" bIns="34290" numCol="1" rtlCol="0" anchor="ctr" anchorCtr="0" compatLnSpc="1">
            <a:prstTxWarp prst="textNoShape">
              <a:avLst/>
            </a:prstTxWarp>
          </a:bodyPr>
          <a:lstStyle/>
          <a:p>
            <a:pPr algn="ctr" defTabSz="685800">
              <a:defRPr/>
            </a:pPr>
            <a:r>
              <a:rPr lang="en-US" sz="75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Delivery Excellence</a:t>
            </a:r>
          </a:p>
        </p:txBody>
      </p:sp>
      <p:sp>
        <p:nvSpPr>
          <p:cNvPr id="41" name="Rectangle 40"/>
          <p:cNvSpPr/>
          <p:nvPr/>
        </p:nvSpPr>
        <p:spPr bwMode="auto">
          <a:xfrm>
            <a:off x="4573968" y="4156648"/>
            <a:ext cx="1107433" cy="239596"/>
          </a:xfrm>
          <a:prstGeom prst="rect">
            <a:avLst/>
          </a:prstGeom>
          <a:solidFill>
            <a:sysClr val="window" lastClr="FFFFFF">
              <a:lumMod val="95000"/>
            </a:sysClr>
          </a:solidFill>
          <a:ln w="9525">
            <a:noFill/>
            <a:round/>
            <a:headEnd/>
            <a:tailEnd/>
          </a:ln>
          <a:effectLst/>
        </p:spPr>
        <p:txBody>
          <a:bodyPr vert="horz" wrap="square" lIns="68580" tIns="34290" rIns="68580" bIns="34290" numCol="1" rtlCol="0" anchor="ctr" anchorCtr="0" compatLnSpc="1">
            <a:prstTxWarp prst="textNoShape">
              <a:avLst/>
            </a:prstTxWarp>
          </a:bodyPr>
          <a:lstStyle/>
          <a:p>
            <a:pPr algn="ctr" defTabSz="685800">
              <a:defRPr/>
            </a:pPr>
            <a:r>
              <a:rPr lang="en-US" sz="75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Tools &amp; Frameworks</a:t>
            </a:r>
          </a:p>
        </p:txBody>
      </p:sp>
      <p:sp>
        <p:nvSpPr>
          <p:cNvPr id="42" name="Rectangle 41"/>
          <p:cNvSpPr/>
          <p:nvPr/>
        </p:nvSpPr>
        <p:spPr bwMode="auto">
          <a:xfrm>
            <a:off x="5782663" y="4145179"/>
            <a:ext cx="1548189" cy="240387"/>
          </a:xfrm>
          <a:prstGeom prst="rect">
            <a:avLst/>
          </a:prstGeom>
          <a:solidFill>
            <a:sysClr val="window" lastClr="FFFFFF">
              <a:lumMod val="95000"/>
            </a:sysClr>
          </a:solidFill>
          <a:ln w="9525">
            <a:noFill/>
            <a:round/>
            <a:headEnd/>
            <a:tailEnd/>
          </a:ln>
          <a:effectLst/>
        </p:spPr>
        <p:txBody>
          <a:bodyPr vert="horz" wrap="square" lIns="68580" tIns="34290" rIns="68580" bIns="34290" numCol="1" rtlCol="0" anchor="ctr" anchorCtr="0" compatLnSpc="1">
            <a:prstTxWarp prst="textNoShape">
              <a:avLst/>
            </a:prstTxWarp>
          </a:bodyPr>
          <a:lstStyle/>
          <a:p>
            <a:pPr algn="ctr" defTabSz="685800">
              <a:defRPr/>
            </a:pPr>
            <a:r>
              <a:rPr lang="en-US" sz="75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Knowledge Management</a:t>
            </a:r>
          </a:p>
        </p:txBody>
      </p:sp>
      <p:sp>
        <p:nvSpPr>
          <p:cNvPr id="43" name="Rounded Rectangle 42"/>
          <p:cNvSpPr/>
          <p:nvPr/>
        </p:nvSpPr>
        <p:spPr>
          <a:xfrm>
            <a:off x="6480347" y="2617571"/>
            <a:ext cx="966813" cy="1256262"/>
          </a:xfrm>
          <a:prstGeom prst="roundRect">
            <a:avLst>
              <a:gd name="adj" fmla="val 4576"/>
            </a:avLst>
          </a:prstGeom>
          <a:solidFill>
            <a:schemeClr val="tx1">
              <a:lumMod val="10000"/>
              <a:lumOff val="90000"/>
            </a:schemeClr>
          </a:solidFill>
          <a:ln w="6350" cap="flat" cmpd="sng" algn="ctr">
            <a:solidFill>
              <a:srgbClr val="141414">
                <a:lumMod val="10000"/>
                <a:lumOff val="90000"/>
              </a:srgbClr>
            </a:solidFill>
            <a:prstDash val="solid"/>
            <a:round/>
            <a:headEnd type="none" w="med" len="med"/>
            <a:tailEnd type="none" w="med" len="med"/>
          </a:ln>
          <a:effectLst/>
        </p:spPr>
        <p:txBody>
          <a:bodyPr vert="horz" wrap="square" lIns="36470" tIns="18236" rIns="36470" bIns="18236" numCol="1" rtlCol="0" anchor="ctr" anchorCtr="0" compatLnSpc="1">
            <a:prstTxWarp prst="textNoShape">
              <a:avLst/>
            </a:prstTxWarp>
          </a:bodyPr>
          <a:lstStyle/>
          <a:p>
            <a:pPr algn="ctr" defTabSz="236810" eaLnBrk="0" hangingPunct="0">
              <a:defRPr/>
            </a:pPr>
            <a:endParaRPr lang="en-US" sz="525" kern="0" dirty="0">
              <a:solidFill>
                <a:srgbClr val="000000"/>
              </a:solidFill>
              <a:latin typeface="Calibri" panose="020F0502020204030204" pitchFamily="34" charset="0"/>
              <a:ea typeface="ＭＳ Ｐゴシック" pitchFamily="-12" charset="-128"/>
              <a:cs typeface="Arial" panose="020B0604020202020204" pitchFamily="34" charset="0"/>
            </a:endParaRPr>
          </a:p>
        </p:txBody>
      </p:sp>
      <p:graphicFrame>
        <p:nvGraphicFramePr>
          <p:cNvPr id="44" name="Object 13"/>
          <p:cNvGraphicFramePr>
            <a:graphicFrameLocks noChangeAspect="1"/>
          </p:cNvGraphicFramePr>
          <p:nvPr>
            <p:extLst>
              <p:ext uri="{D42A27DB-BD31-4B8C-83A1-F6EECF244321}">
                <p14:modId xmlns:p14="http://schemas.microsoft.com/office/powerpoint/2010/main" val="1508072136"/>
              </p:ext>
            </p:extLst>
          </p:nvPr>
        </p:nvGraphicFramePr>
        <p:xfrm>
          <a:off x="6738419" y="2929699"/>
          <a:ext cx="412113" cy="387062"/>
        </p:xfrm>
        <a:graphic>
          <a:graphicData uri="http://schemas.openxmlformats.org/presentationml/2006/ole">
            <mc:AlternateContent xmlns:mc="http://schemas.openxmlformats.org/markup-compatibility/2006">
              <mc:Choice xmlns:v="urn:schemas-microsoft-com:vml" Requires="v">
                <p:oleObj spid="_x0000_s7250" name="CorelDRAW" r:id="rId3" imgW="381240" imgH="381240" progId="">
                  <p:embed/>
                </p:oleObj>
              </mc:Choice>
              <mc:Fallback>
                <p:oleObj name="CorelDRAW" r:id="rId3" imgW="381240" imgH="381240" progId="">
                  <p:embed/>
                  <p:pic>
                    <p:nvPicPr>
                      <p:cNvPr id="44"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419" y="2929699"/>
                        <a:ext cx="412113" cy="387062"/>
                      </a:xfrm>
                      <a:prstGeom prst="rect">
                        <a:avLst/>
                      </a:prstGeom>
                      <a:noFill/>
                      <a:ln>
                        <a:noFill/>
                      </a:ln>
                      <a:effectLst/>
                      <a:extLst/>
                    </p:spPr>
                  </p:pic>
                </p:oleObj>
              </mc:Fallback>
            </mc:AlternateContent>
          </a:graphicData>
        </a:graphic>
      </p:graphicFrame>
      <p:sp>
        <p:nvSpPr>
          <p:cNvPr id="45" name="Rectangle 68"/>
          <p:cNvSpPr>
            <a:spLocks noChangeArrowheads="1"/>
          </p:cNvSpPr>
          <p:nvPr/>
        </p:nvSpPr>
        <p:spPr bwMode="auto">
          <a:xfrm>
            <a:off x="6531827" y="3301459"/>
            <a:ext cx="848050" cy="335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6808" tIns="33401" rIns="66808" bIns="33401">
            <a:spAutoFit/>
          </a:bodyPr>
          <a:lstStyle/>
          <a:p>
            <a:pPr algn="ctr" defTabSz="685371">
              <a:defRPr/>
            </a:pPr>
            <a:r>
              <a:rPr lang="en-US" sz="870" b="1" kern="0" dirty="0">
                <a:solidFill>
                  <a:srgbClr val="141414">
                    <a:lumMod val="75000"/>
                    <a:lumOff val="25000"/>
                  </a:srgbClr>
                </a:solidFill>
                <a:latin typeface="Calibri" panose="020F0502020204030204" pitchFamily="34" charset="0"/>
                <a:ea typeface="Segoe UI" panose="020B0502040204020203" pitchFamily="34" charset="0"/>
                <a:cs typeface="Arial" panose="020B0604020202020204" pitchFamily="34" charset="0"/>
              </a:rPr>
              <a:t>Minor Enhancements</a:t>
            </a:r>
          </a:p>
        </p:txBody>
      </p:sp>
      <p:sp>
        <p:nvSpPr>
          <p:cNvPr id="46" name="Rounded Rectangle 45"/>
          <p:cNvSpPr/>
          <p:nvPr/>
        </p:nvSpPr>
        <p:spPr>
          <a:xfrm>
            <a:off x="6471836" y="2237311"/>
            <a:ext cx="975325" cy="343259"/>
          </a:xfrm>
          <a:prstGeom prst="roundRect">
            <a:avLst>
              <a:gd name="adj" fmla="val 4576"/>
            </a:avLst>
          </a:prstGeom>
          <a:solidFill>
            <a:srgbClr val="407E84"/>
          </a:solidFill>
          <a:ln w="9525" cap="flat" cmpd="sng" algn="ctr">
            <a:noFill/>
            <a:prstDash val="solid"/>
          </a:ln>
          <a:effectLst/>
        </p:spPr>
        <p:txBody>
          <a:bodyPr vert="horz" anchor="ctr"/>
          <a:lstStyle/>
          <a:p>
            <a:pPr algn="ctr" defTabSz="627798" eaLnBrk="0" hangingPunct="0"/>
            <a:r>
              <a:rPr lang="en-US" sz="900" b="1" kern="0" dirty="0">
                <a:solidFill>
                  <a:prstClr val="white"/>
                </a:solidFill>
                <a:latin typeface="Calibri" panose="020F0502020204030204" pitchFamily="34" charset="0"/>
                <a:cs typeface="Arial" pitchFamily="34" charset="0"/>
              </a:rPr>
              <a:t>Enhancements</a:t>
            </a:r>
          </a:p>
        </p:txBody>
      </p:sp>
      <p:sp>
        <p:nvSpPr>
          <p:cNvPr id="47" name="Up-Down Arrow 46"/>
          <p:cNvSpPr/>
          <p:nvPr/>
        </p:nvSpPr>
        <p:spPr>
          <a:xfrm>
            <a:off x="6884928" y="3862093"/>
            <a:ext cx="118872" cy="274320"/>
          </a:xfrm>
          <a:prstGeom prst="up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48" name="Rectangle 47"/>
          <p:cNvSpPr/>
          <p:nvPr/>
        </p:nvSpPr>
        <p:spPr>
          <a:xfrm>
            <a:off x="7588924" y="845601"/>
            <a:ext cx="1200685" cy="3678074"/>
          </a:xfrm>
          <a:prstGeom prst="rect">
            <a:avLst/>
          </a:prstGeom>
          <a:solidFill>
            <a:schemeClr val="bg1">
              <a:lumMod val="85000"/>
            </a:schemeClr>
          </a:solidFill>
          <a:ln w="12700" cap="flat" cmpd="sng" algn="ctr">
            <a:solidFill>
              <a:schemeClr val="tx2">
                <a:lumMod val="50000"/>
                <a:lumOff val="50000"/>
              </a:schemeClr>
            </a:solidFill>
            <a:prstDash val="solid"/>
          </a:ln>
          <a:effectLst/>
        </p:spPr>
        <p:txBody>
          <a:bodyPr lIns="0" tIns="70338" rIns="0" bIns="0" rtlCol="0" anchor="t" anchorCtr="0"/>
          <a:lstStyle/>
          <a:p>
            <a:pPr algn="ctr" defTabSz="439541">
              <a:defRPr/>
            </a:pPr>
            <a:r>
              <a:rPr lang="en-US" sz="1350" b="1" kern="0" dirty="0">
                <a:solidFill>
                  <a:srgbClr val="000000"/>
                </a:solidFill>
                <a:latin typeface="Calibri" pitchFamily="34" charset="0"/>
                <a:ea typeface="Segoe UI" panose="020B0502040204020203" pitchFamily="34" charset="0"/>
                <a:cs typeface="Calibri" panose="020F0502020204030204" pitchFamily="34" charset="0"/>
              </a:rPr>
              <a:t>SMO</a:t>
            </a:r>
          </a:p>
        </p:txBody>
      </p:sp>
      <p:sp>
        <p:nvSpPr>
          <p:cNvPr id="49" name="Rectangle 48"/>
          <p:cNvSpPr/>
          <p:nvPr/>
        </p:nvSpPr>
        <p:spPr>
          <a:xfrm>
            <a:off x="7701750" y="1872046"/>
            <a:ext cx="955431" cy="525756"/>
          </a:xfrm>
          <a:prstGeom prst="rect">
            <a:avLst/>
          </a:prstGeom>
          <a:solidFill>
            <a:schemeClr val="accent1">
              <a:lumMod val="60000"/>
              <a:lumOff val="40000"/>
            </a:schemeClr>
          </a:solidFill>
          <a:ln w="9525" cap="flat" cmpd="sng" algn="ctr">
            <a:noFill/>
            <a:prstDash val="solid"/>
            <a:headEnd/>
            <a:tailEnd/>
          </a:ln>
          <a:effectLst/>
        </p:spPr>
        <p:txBody>
          <a:bodyPr vert="horz" wrap="square" lIns="0" tIns="0" rIns="0" bIns="0" anchor="ctr">
            <a:noAutofit/>
          </a:bodyPr>
          <a:lstStyle/>
          <a:p>
            <a:pPr algn="ctr" defTabSz="765335" fontAlgn="base">
              <a:spcBef>
                <a:spcPct val="0"/>
              </a:spcBef>
              <a:spcAft>
                <a:spcPct val="0"/>
              </a:spcAft>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SLA Management</a:t>
            </a:r>
          </a:p>
        </p:txBody>
      </p:sp>
      <p:sp>
        <p:nvSpPr>
          <p:cNvPr id="50" name="Rectangle 49"/>
          <p:cNvSpPr/>
          <p:nvPr/>
        </p:nvSpPr>
        <p:spPr>
          <a:xfrm>
            <a:off x="7701750" y="1213612"/>
            <a:ext cx="955432" cy="525756"/>
          </a:xfrm>
          <a:prstGeom prst="rect">
            <a:avLst/>
          </a:prstGeom>
          <a:solidFill>
            <a:schemeClr val="accent1">
              <a:lumMod val="60000"/>
              <a:lumOff val="40000"/>
            </a:schemeClr>
          </a:solidFill>
          <a:ln w="9525" cap="flat" cmpd="sng" algn="ctr">
            <a:no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Service </a:t>
            </a:r>
          </a:p>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Standardization</a:t>
            </a:r>
          </a:p>
        </p:txBody>
      </p:sp>
      <p:sp>
        <p:nvSpPr>
          <p:cNvPr id="51" name="Rectangle 50"/>
          <p:cNvSpPr/>
          <p:nvPr/>
        </p:nvSpPr>
        <p:spPr>
          <a:xfrm>
            <a:off x="7701750" y="3152469"/>
            <a:ext cx="955432" cy="525756"/>
          </a:xfrm>
          <a:prstGeom prst="rect">
            <a:avLst/>
          </a:prstGeom>
          <a:solidFill>
            <a:schemeClr val="accent1">
              <a:lumMod val="60000"/>
              <a:lumOff val="40000"/>
            </a:schemeClr>
          </a:solidFill>
          <a:ln w="9525" cap="flat" cmpd="sng" algn="ctr">
            <a:noFill/>
            <a:prstDash val="solid"/>
            <a:headEnd/>
            <a:tailEnd/>
          </a:ln>
          <a:effectLst/>
        </p:spPr>
        <p:txBody>
          <a:bodyPr vert="horz" wrap="square" lIns="0" tIns="0" rIns="0" bIns="0" anchor="ctr">
            <a:noAutofit/>
          </a:bodyPr>
          <a:lstStyle/>
          <a:p>
            <a:pPr algn="ctr" defTabSz="765335" fontAlgn="base">
              <a:spcBef>
                <a:spcPct val="0"/>
              </a:spcBef>
              <a:spcAft>
                <a:spcPct val="0"/>
              </a:spcAft>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Delivery Governance</a:t>
            </a:r>
          </a:p>
        </p:txBody>
      </p:sp>
      <p:sp>
        <p:nvSpPr>
          <p:cNvPr id="52" name="Rectangle 51"/>
          <p:cNvSpPr/>
          <p:nvPr/>
        </p:nvSpPr>
        <p:spPr>
          <a:xfrm>
            <a:off x="7711931" y="2530480"/>
            <a:ext cx="955432" cy="525756"/>
          </a:xfrm>
          <a:prstGeom prst="rect">
            <a:avLst/>
          </a:prstGeom>
          <a:solidFill>
            <a:schemeClr val="accent1">
              <a:lumMod val="60000"/>
              <a:lumOff val="40000"/>
            </a:schemeClr>
          </a:solidFill>
          <a:ln w="9525" cap="flat" cmpd="sng" algn="ctr">
            <a:noFill/>
            <a:prstDash val="solid"/>
            <a:headEnd/>
            <a:tailEnd/>
          </a:ln>
          <a:effectLst/>
        </p:spPr>
        <p:txBody>
          <a:bodyPr vert="horz" wrap="square" lIns="0" tIns="0" rIns="0" bIns="0" anchor="ctr">
            <a:noAutofit/>
          </a:bodyPr>
          <a:lstStyle/>
          <a:p>
            <a:pPr algn="ctr" defTabSz="765335" fontAlgn="base">
              <a:spcBef>
                <a:spcPct val="0"/>
              </a:spcBef>
              <a:spcAft>
                <a:spcPct val="0"/>
              </a:spcAft>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Continual Service Improvements</a:t>
            </a:r>
          </a:p>
        </p:txBody>
      </p:sp>
      <p:sp>
        <p:nvSpPr>
          <p:cNvPr id="53" name="Rectangle 52"/>
          <p:cNvSpPr/>
          <p:nvPr/>
        </p:nvSpPr>
        <p:spPr>
          <a:xfrm>
            <a:off x="7701750" y="3843658"/>
            <a:ext cx="955432" cy="525756"/>
          </a:xfrm>
          <a:prstGeom prst="rect">
            <a:avLst/>
          </a:prstGeom>
          <a:solidFill>
            <a:schemeClr val="accent1">
              <a:lumMod val="60000"/>
              <a:lumOff val="40000"/>
            </a:schemeClr>
          </a:solidFill>
          <a:ln w="9525" cap="flat" cmpd="sng" algn="ctr">
            <a:noFill/>
            <a:prstDash val="solid"/>
            <a:headEnd/>
            <a:tailEnd/>
          </a:ln>
          <a:effectLst/>
        </p:spPr>
        <p:txBody>
          <a:bodyPr vert="horz" wrap="square" lIns="0" tIns="0" rIns="0" bIns="0" anchor="ctr">
            <a:noAutofit/>
          </a:bodyPr>
          <a:lstStyle/>
          <a:p>
            <a:pPr algn="ctr" defTabSz="765335" fontAlgn="base">
              <a:spcBef>
                <a:spcPct val="0"/>
              </a:spcBef>
              <a:spcAft>
                <a:spcPct val="0"/>
              </a:spcAft>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Demand Management</a:t>
            </a:r>
          </a:p>
        </p:txBody>
      </p:sp>
      <p:sp>
        <p:nvSpPr>
          <p:cNvPr id="3" name="Horizontal Scroll 2"/>
          <p:cNvSpPr/>
          <p:nvPr/>
        </p:nvSpPr>
        <p:spPr>
          <a:xfrm>
            <a:off x="3447382" y="1124956"/>
            <a:ext cx="1135301" cy="510472"/>
          </a:xfrm>
          <a:prstGeom prst="horizontalScroll">
            <a:avLst/>
          </a:prstGeom>
          <a:solidFill>
            <a:srgbClr val="C5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0" dirty="0">
                <a:latin typeface="Calibri" panose="020F0502020204030204" pitchFamily="34" charset="0"/>
              </a:rPr>
              <a:t>Ticket raised </a:t>
            </a:r>
          </a:p>
          <a:p>
            <a:pPr algn="ctr"/>
            <a:r>
              <a:rPr lang="en-US" sz="1120" dirty="0">
                <a:latin typeface="Calibri" panose="020F0502020204030204" pitchFamily="34" charset="0"/>
              </a:rPr>
              <a:t>(SNOW)</a:t>
            </a:r>
          </a:p>
        </p:txBody>
      </p:sp>
      <p:sp>
        <p:nvSpPr>
          <p:cNvPr id="54" name="Down Arrow 53"/>
          <p:cNvSpPr/>
          <p:nvPr/>
        </p:nvSpPr>
        <p:spPr>
          <a:xfrm>
            <a:off x="2478577" y="1053489"/>
            <a:ext cx="122940" cy="274320"/>
          </a:xfrm>
          <a:prstGeom prst="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55" name="Rectangle 54"/>
          <p:cNvSpPr/>
          <p:nvPr/>
        </p:nvSpPr>
        <p:spPr bwMode="auto">
          <a:xfrm>
            <a:off x="1939983" y="1343056"/>
            <a:ext cx="1414229" cy="269527"/>
          </a:xfrm>
          <a:prstGeom prst="rect">
            <a:avLst/>
          </a:prstGeom>
          <a:solidFill>
            <a:sysClr val="window" lastClr="FFFFFF"/>
          </a:solidFill>
          <a:ln w="9525" cap="flat" cmpd="sng" algn="ctr">
            <a:noFill/>
            <a:prstDash val="solid"/>
          </a:ln>
          <a:effectLst/>
        </p:spPr>
        <p:txBody>
          <a:bodyPr vert="horz" lIns="0" tIns="0" rIns="0" bIns="0" anchor="ctr"/>
          <a:lstStyle/>
          <a:p>
            <a:pPr algn="ctr" defTabSz="627798" eaLnBrk="0" hangingPunct="0">
              <a:lnSpc>
                <a:spcPct val="80000"/>
              </a:lnSpc>
              <a:defRPr/>
            </a:pPr>
            <a:r>
              <a:rPr lang="en-US" sz="900" kern="0" dirty="0">
                <a:solidFill>
                  <a:srgbClr val="000000"/>
                </a:solidFill>
                <a:latin typeface="Calibri" panose="020F0502020204030204" pitchFamily="34" charset="0"/>
                <a:cs typeface="Arial" pitchFamily="34" charset="0"/>
              </a:rPr>
              <a:t>Global Fund Self Services Portal (SNOW)</a:t>
            </a:r>
          </a:p>
        </p:txBody>
      </p:sp>
      <p:sp>
        <p:nvSpPr>
          <p:cNvPr id="58" name="Rectangle 57"/>
          <p:cNvSpPr/>
          <p:nvPr/>
        </p:nvSpPr>
        <p:spPr bwMode="auto">
          <a:xfrm>
            <a:off x="5637520" y="1164838"/>
            <a:ext cx="1414229" cy="269527"/>
          </a:xfrm>
          <a:prstGeom prst="rect">
            <a:avLst/>
          </a:prstGeom>
          <a:solidFill>
            <a:sysClr val="window" lastClr="FFFFFF"/>
          </a:solidFill>
          <a:ln w="9525" cap="flat" cmpd="sng" algn="ctr">
            <a:noFill/>
            <a:prstDash val="solid"/>
          </a:ln>
          <a:effectLst/>
        </p:spPr>
        <p:txBody>
          <a:bodyPr vert="horz" lIns="0" tIns="0" rIns="0" bIns="0" anchor="ctr"/>
          <a:lstStyle/>
          <a:p>
            <a:pPr algn="ctr" defTabSz="627798" eaLnBrk="0" hangingPunct="0">
              <a:lnSpc>
                <a:spcPct val="80000"/>
              </a:lnSpc>
              <a:defRPr/>
            </a:pPr>
            <a:r>
              <a:rPr lang="en-US" sz="900" kern="0" dirty="0">
                <a:solidFill>
                  <a:srgbClr val="000000"/>
                </a:solidFill>
                <a:latin typeface="Calibri" panose="020F0502020204030204" pitchFamily="34" charset="0"/>
                <a:cs typeface="Arial" pitchFamily="34" charset="0"/>
              </a:rPr>
              <a:t>Email to Level 1 Support Team / Respective business contacts</a:t>
            </a:r>
          </a:p>
        </p:txBody>
      </p:sp>
      <p:sp>
        <p:nvSpPr>
          <p:cNvPr id="59" name="Right Arrow 58"/>
          <p:cNvSpPr/>
          <p:nvPr/>
        </p:nvSpPr>
        <p:spPr>
          <a:xfrm flipV="1">
            <a:off x="2503038" y="1212980"/>
            <a:ext cx="960120" cy="139706"/>
          </a:xfrm>
          <a:prstGeom prst="right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60" name="Down Arrow 59"/>
          <p:cNvSpPr/>
          <p:nvPr/>
        </p:nvSpPr>
        <p:spPr>
          <a:xfrm flipH="1">
            <a:off x="5445982" y="1053565"/>
            <a:ext cx="122940" cy="274320"/>
          </a:xfrm>
          <a:prstGeom prst="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61" name="Right Arrow 60"/>
          <p:cNvSpPr/>
          <p:nvPr/>
        </p:nvSpPr>
        <p:spPr>
          <a:xfrm flipH="1" flipV="1">
            <a:off x="4576685" y="1211290"/>
            <a:ext cx="960120" cy="139706"/>
          </a:xfrm>
          <a:prstGeom prst="right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64" name="Rectangle 63"/>
          <p:cNvSpPr/>
          <p:nvPr/>
        </p:nvSpPr>
        <p:spPr bwMode="auto">
          <a:xfrm>
            <a:off x="1670804" y="3136363"/>
            <a:ext cx="4667534" cy="182880"/>
          </a:xfrm>
          <a:prstGeom prst="rect">
            <a:avLst/>
          </a:prstGeom>
          <a:solidFill>
            <a:schemeClr val="tx1">
              <a:lumMod val="10000"/>
              <a:lumOff val="90000"/>
            </a:schemeClr>
          </a:solidFill>
          <a:ln w="9525">
            <a:noFill/>
            <a:round/>
            <a:headEnd/>
            <a:tailEnd/>
          </a:ln>
          <a:effectLst/>
        </p:spPr>
        <p:txBody>
          <a:bodyPr vert="horz" wrap="square" lIns="68562" tIns="34281" rIns="68562" bIns="34281" numCol="1" rtlCol="0" anchor="ctr" anchorCtr="0" compatLnSpc="1">
            <a:prstTxWarp prst="textNoShape">
              <a:avLst/>
            </a:prstTxWarp>
          </a:bodyPr>
          <a:lstStyle/>
          <a:p>
            <a:pPr algn="ctr" defTabSz="685595"/>
            <a:r>
              <a:rPr lang="en-US" sz="93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L1.5 – Integrated Smart Operations (KEDB based Resolution)</a:t>
            </a:r>
          </a:p>
        </p:txBody>
      </p:sp>
      <p:sp>
        <p:nvSpPr>
          <p:cNvPr id="65" name="Up-Down Arrow 64"/>
          <p:cNvSpPr/>
          <p:nvPr/>
        </p:nvSpPr>
        <p:spPr>
          <a:xfrm>
            <a:off x="3923840" y="3873833"/>
            <a:ext cx="118872" cy="228600"/>
          </a:xfrm>
          <a:prstGeom prst="up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Tree>
    <p:extLst>
      <p:ext uri="{BB962C8B-B14F-4D97-AF65-F5344CB8AC3E}">
        <p14:creationId xmlns:p14="http://schemas.microsoft.com/office/powerpoint/2010/main" val="109702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18" y="160920"/>
            <a:ext cx="8385048" cy="346618"/>
          </a:xfrm>
        </p:spPr>
        <p:txBody>
          <a:bodyPr vert="horz" lIns="0" tIns="0" rIns="0" bIns="0" rtlCol="0" anchor="ctr" anchorCtr="0">
            <a:normAutofit/>
          </a:bodyPr>
          <a:lstStyle/>
          <a:p>
            <a:pPr algn="ctr"/>
            <a:r>
              <a:rPr lang="en-US" sz="2000" b="1" dirty="0">
                <a:latin typeface="Calibri" panose="020F0502020204030204" pitchFamily="34" charset="0"/>
              </a:rPr>
              <a:t>ONE Team</a:t>
            </a:r>
          </a:p>
        </p:txBody>
      </p:sp>
      <p:sp>
        <p:nvSpPr>
          <p:cNvPr id="5" name="Slide Number Placeholder 4"/>
          <p:cNvSpPr>
            <a:spLocks noGrp="1"/>
          </p:cNvSpPr>
          <p:nvPr>
            <p:ph type="sldNum" sz="quarter" idx="12"/>
          </p:nvPr>
        </p:nvSpPr>
        <p:spPr/>
        <p:txBody>
          <a:bodyPr/>
          <a:lstStyle/>
          <a:p>
            <a:fld id="{2EFEF571-C9B4-4D92-A7F7-315B894862A8}" type="slidenum">
              <a:rPr lang="en-US" smtClean="0"/>
              <a:pPr/>
              <a:t>23</a:t>
            </a:fld>
            <a:endParaRPr lang="en-US" dirty="0"/>
          </a:p>
        </p:txBody>
      </p:sp>
      <p:sp>
        <p:nvSpPr>
          <p:cNvPr id="6" name="Rectangle 5"/>
          <p:cNvSpPr/>
          <p:nvPr/>
        </p:nvSpPr>
        <p:spPr>
          <a:xfrm>
            <a:off x="196818" y="566927"/>
            <a:ext cx="1300310" cy="4006244"/>
          </a:xfrm>
          <a:prstGeom prst="rect">
            <a:avLst/>
          </a:prstGeom>
          <a:solidFill>
            <a:schemeClr val="bg1">
              <a:lumMod val="85000"/>
            </a:schemeClr>
          </a:solidFill>
          <a:ln w="12700" cap="flat" cmpd="sng" algn="ctr">
            <a:solidFill>
              <a:schemeClr val="tx2">
                <a:lumMod val="50000"/>
                <a:lumOff val="50000"/>
              </a:schemeClr>
            </a:solidFill>
            <a:prstDash val="solid"/>
          </a:ln>
          <a:effectLst/>
        </p:spPr>
        <p:txBody>
          <a:bodyPr lIns="0" tIns="70338" rIns="0" bIns="0" rtlCol="0" anchor="t" anchorCtr="0"/>
          <a:lstStyle/>
          <a:p>
            <a:pPr algn="ctr" defTabSz="439541">
              <a:defRPr/>
            </a:pPr>
            <a:r>
              <a:rPr lang="en-US" sz="1350" b="1" kern="0" dirty="0">
                <a:solidFill>
                  <a:srgbClr val="000000"/>
                </a:solidFill>
                <a:latin typeface="Calibri" pitchFamily="34" charset="0"/>
                <a:ea typeface="Segoe UI" panose="020B0502040204020203" pitchFamily="34" charset="0"/>
                <a:cs typeface="Calibri" panose="020F0502020204030204" pitchFamily="34" charset="0"/>
              </a:rPr>
              <a:t>The Global Fund</a:t>
            </a:r>
          </a:p>
          <a:p>
            <a:pPr algn="ctr" defTabSz="439541">
              <a:defRPr/>
            </a:pPr>
            <a:endParaRPr lang="en-US" sz="846" b="1" kern="0" dirty="0">
              <a:solidFill>
                <a:prstClr val="white">
                  <a:lumMod val="50000"/>
                </a:prstClr>
              </a:solidFill>
              <a:latin typeface="Calibri" pitchFamily="34" charset="0"/>
              <a:ea typeface="Segoe UI" panose="020B0502040204020203" pitchFamily="34" charset="0"/>
              <a:cs typeface="Calibri" panose="020F0502020204030204" pitchFamily="34" charset="0"/>
            </a:endParaRPr>
          </a:p>
        </p:txBody>
      </p:sp>
      <p:sp>
        <p:nvSpPr>
          <p:cNvPr id="7" name="Rectangle 6"/>
          <p:cNvSpPr/>
          <p:nvPr/>
        </p:nvSpPr>
        <p:spPr>
          <a:xfrm>
            <a:off x="340149" y="1044058"/>
            <a:ext cx="997527" cy="557354"/>
          </a:xfrm>
          <a:prstGeom prst="rect">
            <a:avLst/>
          </a:prstGeom>
          <a:solidFill>
            <a:srgbClr val="0033A0"/>
          </a:solidFill>
          <a:ln w="9525" cap="flat" cmpd="sng" algn="ctr">
            <a:solidFill>
              <a:srgbClr val="1D72AB"/>
            </a:solid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Enterprise Architecture</a:t>
            </a:r>
          </a:p>
        </p:txBody>
      </p:sp>
      <p:sp>
        <p:nvSpPr>
          <p:cNvPr id="8" name="Rectangle 7"/>
          <p:cNvSpPr/>
          <p:nvPr/>
        </p:nvSpPr>
        <p:spPr>
          <a:xfrm>
            <a:off x="340149" y="1749919"/>
            <a:ext cx="997527" cy="557354"/>
          </a:xfrm>
          <a:prstGeom prst="rect">
            <a:avLst/>
          </a:prstGeom>
          <a:solidFill>
            <a:srgbClr val="0033A0"/>
          </a:solidFill>
          <a:ln w="9525" cap="flat" cmpd="sng" algn="ctr">
            <a:solidFill>
              <a:srgbClr val="1D72AB"/>
            </a:solid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Business Analysts </a:t>
            </a:r>
          </a:p>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&amp; SMEs</a:t>
            </a:r>
          </a:p>
        </p:txBody>
      </p:sp>
      <p:sp>
        <p:nvSpPr>
          <p:cNvPr id="9" name="Rectangle 8"/>
          <p:cNvSpPr/>
          <p:nvPr/>
        </p:nvSpPr>
        <p:spPr>
          <a:xfrm>
            <a:off x="340149" y="2467843"/>
            <a:ext cx="997527" cy="557354"/>
          </a:xfrm>
          <a:prstGeom prst="rect">
            <a:avLst/>
          </a:prstGeom>
          <a:solidFill>
            <a:srgbClr val="0033A0"/>
          </a:solidFill>
          <a:ln w="9525" cap="flat" cmpd="sng" algn="ctr">
            <a:solidFill>
              <a:srgbClr val="1D72AB"/>
            </a:solid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Change Management</a:t>
            </a:r>
          </a:p>
        </p:txBody>
      </p:sp>
      <p:sp>
        <p:nvSpPr>
          <p:cNvPr id="10" name="Rectangle 9"/>
          <p:cNvSpPr/>
          <p:nvPr/>
        </p:nvSpPr>
        <p:spPr>
          <a:xfrm>
            <a:off x="340149" y="3173703"/>
            <a:ext cx="997527" cy="557354"/>
          </a:xfrm>
          <a:prstGeom prst="rect">
            <a:avLst/>
          </a:prstGeom>
          <a:solidFill>
            <a:srgbClr val="0033A0"/>
          </a:solidFill>
          <a:ln w="9525" cap="flat" cmpd="sng" algn="ctr">
            <a:solidFill>
              <a:srgbClr val="1D72AB"/>
            </a:solid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Infrastructure Management</a:t>
            </a:r>
          </a:p>
        </p:txBody>
      </p:sp>
      <p:sp>
        <p:nvSpPr>
          <p:cNvPr id="11" name="Rectangle 10"/>
          <p:cNvSpPr/>
          <p:nvPr/>
        </p:nvSpPr>
        <p:spPr>
          <a:xfrm>
            <a:off x="340149" y="3879564"/>
            <a:ext cx="997527" cy="557354"/>
          </a:xfrm>
          <a:prstGeom prst="rect">
            <a:avLst/>
          </a:prstGeom>
          <a:solidFill>
            <a:srgbClr val="0033A0"/>
          </a:solidFill>
          <a:ln w="9525" cap="flat" cmpd="sng" algn="ctr">
            <a:solidFill>
              <a:srgbClr val="1D72AB"/>
            </a:solid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Other Interfacing Application Teams</a:t>
            </a:r>
          </a:p>
        </p:txBody>
      </p:sp>
      <p:sp>
        <p:nvSpPr>
          <p:cNvPr id="12" name="Rectangle 11"/>
          <p:cNvSpPr/>
          <p:nvPr/>
        </p:nvSpPr>
        <p:spPr>
          <a:xfrm>
            <a:off x="1579666" y="566927"/>
            <a:ext cx="2286000" cy="205740"/>
          </a:xfrm>
          <a:prstGeom prst="rect">
            <a:avLst/>
          </a:prstGeom>
          <a:solidFill>
            <a:srgbClr val="0033A0"/>
          </a:solidFill>
          <a:ln w="9525" cap="flat" cmpd="sng" algn="ctr">
            <a:solidFill>
              <a:schemeClr val="accent4">
                <a:lumMod val="40000"/>
                <a:lumOff val="60000"/>
              </a:schemeClr>
            </a:solidFill>
            <a:prstDash val="solid"/>
            <a:headEnd/>
            <a:tailEnd/>
          </a:ln>
          <a:effectLst/>
        </p:spPr>
        <p:txBody>
          <a:bodyPr vert="horz" wrap="square" lIns="0" tIns="0" rIns="0" bIns="0" anchor="ctr">
            <a:noAutofit/>
          </a:bodyPr>
          <a:lstStyle/>
          <a:p>
            <a:pPr algn="ctr" defTabSz="765335">
              <a:defRPr/>
            </a:pPr>
            <a:r>
              <a:rPr lang="en-US" sz="1050" b="1" kern="0" dirty="0">
                <a:solidFill>
                  <a:srgbClr val="FFFFFF"/>
                </a:solidFill>
                <a:latin typeface="Calibri" pitchFamily="34" charset="0"/>
                <a:ea typeface="Segoe UI" panose="020B0502040204020203" pitchFamily="34" charset="0"/>
                <a:cs typeface="Calibri" panose="020F0502020204030204" pitchFamily="34" charset="0"/>
              </a:rPr>
              <a:t>Internal Users</a:t>
            </a:r>
          </a:p>
        </p:txBody>
      </p:sp>
      <p:sp>
        <p:nvSpPr>
          <p:cNvPr id="15" name="Rectangle 14"/>
          <p:cNvSpPr/>
          <p:nvPr/>
        </p:nvSpPr>
        <p:spPr>
          <a:xfrm>
            <a:off x="4111583" y="566927"/>
            <a:ext cx="3291840" cy="205740"/>
          </a:xfrm>
          <a:prstGeom prst="rect">
            <a:avLst/>
          </a:prstGeom>
          <a:solidFill>
            <a:srgbClr val="0033A0"/>
          </a:solidFill>
          <a:ln w="9525" cap="flat" cmpd="sng" algn="ctr">
            <a:solidFill>
              <a:schemeClr val="accent4">
                <a:lumMod val="40000"/>
                <a:lumOff val="60000"/>
              </a:schemeClr>
            </a:solidFill>
            <a:prstDash val="solid"/>
            <a:headEnd/>
            <a:tailEnd/>
          </a:ln>
          <a:effectLst/>
        </p:spPr>
        <p:txBody>
          <a:bodyPr vert="horz" wrap="square" lIns="0" tIns="0" rIns="0" bIns="0" anchor="ctr">
            <a:noAutofit/>
          </a:bodyPr>
          <a:lstStyle/>
          <a:p>
            <a:pPr algn="ctr" defTabSz="765335">
              <a:defRPr/>
            </a:pPr>
            <a:r>
              <a:rPr lang="en-US" sz="1050" b="1" kern="0" dirty="0">
                <a:solidFill>
                  <a:srgbClr val="FFFFFF"/>
                </a:solidFill>
                <a:latin typeface="Calibri" pitchFamily="34" charset="0"/>
                <a:ea typeface="Segoe UI" panose="020B0502040204020203" pitchFamily="34" charset="0"/>
                <a:cs typeface="Calibri" panose="020F0502020204030204" pitchFamily="34" charset="0"/>
              </a:rPr>
              <a:t>External Users</a:t>
            </a:r>
          </a:p>
        </p:txBody>
      </p:sp>
      <p:sp>
        <p:nvSpPr>
          <p:cNvPr id="19" name="Rounded Rectangle 81"/>
          <p:cNvSpPr/>
          <p:nvPr/>
        </p:nvSpPr>
        <p:spPr bwMode="auto">
          <a:xfrm>
            <a:off x="1629556" y="1405134"/>
            <a:ext cx="5796828" cy="170479"/>
          </a:xfrm>
          <a:prstGeom prst="rect">
            <a:avLst/>
          </a:prstGeom>
          <a:solidFill>
            <a:srgbClr val="0D3B9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6747" tIns="33374" rIns="66747" bIns="33374" numCol="1" rtlCol="0" anchor="ctr" anchorCtr="0" compatLnSpc="1">
            <a:prstTxWarp prst="textNoShape">
              <a:avLst/>
            </a:prstTxWarp>
          </a:bodyPr>
          <a:lstStyle/>
          <a:p>
            <a:pPr algn="ctr" defTabSz="703541"/>
            <a:r>
              <a:rPr lang="en-US" sz="900" b="1" kern="0" dirty="0">
                <a:solidFill>
                  <a:srgbClr val="FFFFFF"/>
                </a:solidFill>
                <a:latin typeface="Calibri" panose="020F0502020204030204" pitchFamily="34" charset="0"/>
                <a:ea typeface="Segoe UI" panose="020B0502040204020203" pitchFamily="34" charset="0"/>
                <a:cs typeface="Arial" panose="020B0604020202020204" pitchFamily="34" charset="0"/>
              </a:rPr>
              <a:t>L1 Support Team (Non – Cognizant)</a:t>
            </a:r>
          </a:p>
        </p:txBody>
      </p:sp>
      <p:sp>
        <p:nvSpPr>
          <p:cNvPr id="20" name="Up-Down Arrow 19"/>
          <p:cNvSpPr/>
          <p:nvPr/>
        </p:nvSpPr>
        <p:spPr>
          <a:xfrm>
            <a:off x="3988643" y="1171141"/>
            <a:ext cx="122940" cy="228600"/>
          </a:xfrm>
          <a:prstGeom prst="up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25" name="Up-Down Arrow 24"/>
          <p:cNvSpPr/>
          <p:nvPr/>
        </p:nvSpPr>
        <p:spPr>
          <a:xfrm>
            <a:off x="4000901" y="1568185"/>
            <a:ext cx="122940" cy="182880"/>
          </a:xfrm>
          <a:prstGeom prst="up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26" name="Rectangle 25"/>
          <p:cNvSpPr/>
          <p:nvPr/>
        </p:nvSpPr>
        <p:spPr>
          <a:xfrm>
            <a:off x="1620694" y="1961154"/>
            <a:ext cx="4776891" cy="1639029"/>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457189">
              <a:defRPr/>
            </a:pPr>
            <a:r>
              <a:rPr lang="en-US" sz="1050" b="1" dirty="0">
                <a:solidFill>
                  <a:schemeClr val="accent1"/>
                </a:solidFill>
                <a:latin typeface="Calibri" panose="020F0502020204030204" pitchFamily="34" charset="0"/>
              </a:rPr>
              <a:t>Cognizant Support Team (L1.5**, L2 and L3)</a:t>
            </a:r>
            <a:r>
              <a:rPr lang="en-US" sz="1200" b="1" dirty="0">
                <a:solidFill>
                  <a:schemeClr val="accent1"/>
                </a:solidFill>
                <a:latin typeface="Calibri" panose="020F0502020204030204" pitchFamily="34" charset="0"/>
              </a:rPr>
              <a:t> </a:t>
            </a:r>
          </a:p>
        </p:txBody>
      </p:sp>
      <p:sp>
        <p:nvSpPr>
          <p:cNvPr id="27" name="Rounded Rectangle 26"/>
          <p:cNvSpPr/>
          <p:nvPr/>
        </p:nvSpPr>
        <p:spPr>
          <a:xfrm>
            <a:off x="1670804" y="2245574"/>
            <a:ext cx="1271500" cy="520675"/>
          </a:xfrm>
          <a:prstGeom prst="roundRect">
            <a:avLst>
              <a:gd name="adj" fmla="val 5250"/>
            </a:avLst>
          </a:prstGeom>
          <a:solidFill>
            <a:schemeClr val="bg2">
              <a:lumMod val="85000"/>
            </a:schemeClr>
          </a:solidFill>
          <a:ln w="9525" cap="flat" cmpd="sng" algn="ctr">
            <a:noFill/>
            <a:prstDash val="solid"/>
          </a:ln>
          <a:effectLst/>
        </p:spPr>
        <p:txBody>
          <a:bodyPr rtlCol="0" anchor="t" anchorCtr="0"/>
          <a:lstStyle/>
          <a:p>
            <a:pPr algn="ctr" defTabSz="351669">
              <a:defRPr/>
            </a:pPr>
            <a:r>
              <a:rPr lang="en-US" sz="1050" b="1" kern="0" dirty="0">
                <a:solidFill>
                  <a:srgbClr val="141414"/>
                </a:solidFill>
                <a:latin typeface="Calibri" pitchFamily="34" charset="0"/>
                <a:cs typeface="Calibri" panose="020F0502020204030204" pitchFamily="34" charset="0"/>
              </a:rPr>
              <a:t>Package 1</a:t>
            </a:r>
            <a:endParaRPr lang="en-US" sz="1050" kern="0" dirty="0">
              <a:solidFill>
                <a:srgbClr val="141414"/>
              </a:solidFill>
              <a:latin typeface="Calibri" pitchFamily="34" charset="0"/>
              <a:cs typeface="Calibri" panose="020F0502020204030204" pitchFamily="34" charset="0"/>
            </a:endParaRPr>
          </a:p>
          <a:p>
            <a:pPr algn="ctr" defTabSz="351669">
              <a:defRPr/>
            </a:pPr>
            <a:r>
              <a:rPr lang="en-US" sz="900" kern="0" dirty="0">
                <a:solidFill>
                  <a:srgbClr val="141414"/>
                </a:solidFill>
                <a:latin typeface="Calibri" pitchFamily="34" charset="0"/>
                <a:cs typeface="Calibri" panose="020F0502020204030204" pitchFamily="34" charset="0"/>
              </a:rPr>
              <a:t>(GFS, Workday, Coupa, Hyperion, OIG etc.)</a:t>
            </a:r>
          </a:p>
        </p:txBody>
      </p:sp>
      <p:sp>
        <p:nvSpPr>
          <p:cNvPr id="28" name="Rounded Rectangle 27"/>
          <p:cNvSpPr/>
          <p:nvPr/>
        </p:nvSpPr>
        <p:spPr>
          <a:xfrm>
            <a:off x="2988102" y="2234018"/>
            <a:ext cx="1515268" cy="520676"/>
          </a:xfrm>
          <a:prstGeom prst="roundRect">
            <a:avLst>
              <a:gd name="adj" fmla="val 5250"/>
            </a:avLst>
          </a:prstGeom>
          <a:solidFill>
            <a:schemeClr val="bg2">
              <a:lumMod val="85000"/>
            </a:schemeClr>
          </a:solidFill>
          <a:ln w="9525" cap="flat" cmpd="sng" algn="ctr">
            <a:noFill/>
            <a:prstDash val="solid"/>
          </a:ln>
          <a:effectLst/>
        </p:spPr>
        <p:txBody>
          <a:bodyPr rtlCol="0" anchor="t" anchorCtr="0"/>
          <a:lstStyle/>
          <a:p>
            <a:pPr lvl="0" algn="ctr" defTabSz="351669">
              <a:defRPr/>
            </a:pPr>
            <a:r>
              <a:rPr lang="en-US" sz="1050" b="1" kern="0" dirty="0">
                <a:solidFill>
                  <a:srgbClr val="141414"/>
                </a:solidFill>
                <a:latin typeface="Calibri" pitchFamily="34" charset="0"/>
                <a:cs typeface="Calibri" panose="020F0502020204030204" pitchFamily="34" charset="0"/>
              </a:rPr>
              <a:t>Package 2</a:t>
            </a:r>
            <a:endParaRPr lang="en-US" sz="1050" kern="0" dirty="0">
              <a:solidFill>
                <a:srgbClr val="141414"/>
              </a:solidFill>
              <a:latin typeface="Calibri" pitchFamily="34" charset="0"/>
              <a:cs typeface="Calibri" panose="020F0502020204030204" pitchFamily="34" charset="0"/>
            </a:endParaRPr>
          </a:p>
          <a:p>
            <a:pPr lvl="0" algn="ctr" defTabSz="351669">
              <a:defRPr/>
            </a:pPr>
            <a:r>
              <a:rPr lang="en-US" sz="900" kern="0" dirty="0">
                <a:solidFill>
                  <a:srgbClr val="141414"/>
                </a:solidFill>
                <a:latin typeface="Calibri" pitchFamily="34" charset="0"/>
                <a:cs typeface="Calibri" panose="020F0502020204030204" pitchFamily="34" charset="0"/>
              </a:rPr>
              <a:t>(Tableau, SSRS, Dell Boomi, Informatica, SSIS, CDW etc.)</a:t>
            </a:r>
          </a:p>
        </p:txBody>
      </p:sp>
      <p:sp>
        <p:nvSpPr>
          <p:cNvPr id="29" name="Rounded Rectangle 28"/>
          <p:cNvSpPr/>
          <p:nvPr/>
        </p:nvSpPr>
        <p:spPr>
          <a:xfrm>
            <a:off x="4549168" y="2223190"/>
            <a:ext cx="797362" cy="520675"/>
          </a:xfrm>
          <a:prstGeom prst="roundRect">
            <a:avLst>
              <a:gd name="adj" fmla="val 5250"/>
            </a:avLst>
          </a:prstGeom>
          <a:solidFill>
            <a:schemeClr val="bg2">
              <a:lumMod val="85000"/>
            </a:schemeClr>
          </a:solidFill>
          <a:ln w="9525" cap="flat" cmpd="sng" algn="ctr">
            <a:noFill/>
            <a:prstDash val="solid"/>
          </a:ln>
          <a:effectLst/>
        </p:spPr>
        <p:txBody>
          <a:bodyPr rtlCol="0" anchor="t" anchorCtr="0"/>
          <a:lstStyle/>
          <a:p>
            <a:pPr algn="ctr" defTabSz="351669">
              <a:defRPr/>
            </a:pPr>
            <a:r>
              <a:rPr lang="en-US" sz="1050" b="1" kern="0" dirty="0">
                <a:solidFill>
                  <a:srgbClr val="141414"/>
                </a:solidFill>
                <a:latin typeface="Calibri" pitchFamily="34" charset="0"/>
                <a:cs typeface="Calibri" panose="020F0502020204030204" pitchFamily="34" charset="0"/>
              </a:rPr>
              <a:t>Package 3</a:t>
            </a:r>
          </a:p>
          <a:p>
            <a:pPr algn="ctr" defTabSz="351669">
              <a:defRPr/>
            </a:pPr>
            <a:r>
              <a:rPr lang="en-US" sz="900" kern="0" dirty="0">
                <a:solidFill>
                  <a:srgbClr val="141414"/>
                </a:solidFill>
                <a:latin typeface="Calibri" pitchFamily="34" charset="0"/>
                <a:cs typeface="Calibri" panose="020F0502020204030204" pitchFamily="34" charset="0"/>
              </a:rPr>
              <a:t>(Sharepoint, Adobe sign)</a:t>
            </a:r>
          </a:p>
        </p:txBody>
      </p:sp>
      <p:sp>
        <p:nvSpPr>
          <p:cNvPr id="32" name="Rectangle 31"/>
          <p:cNvSpPr/>
          <p:nvPr/>
        </p:nvSpPr>
        <p:spPr bwMode="auto">
          <a:xfrm>
            <a:off x="1667426" y="3103701"/>
            <a:ext cx="4667534" cy="182880"/>
          </a:xfrm>
          <a:prstGeom prst="rect">
            <a:avLst/>
          </a:prstGeom>
          <a:solidFill>
            <a:schemeClr val="tx1">
              <a:lumMod val="10000"/>
              <a:lumOff val="90000"/>
            </a:schemeClr>
          </a:solidFill>
          <a:ln w="9525">
            <a:noFill/>
            <a:round/>
            <a:headEnd/>
            <a:tailEnd/>
          </a:ln>
          <a:effectLst/>
        </p:spPr>
        <p:txBody>
          <a:bodyPr vert="horz" wrap="square" lIns="68562" tIns="34281" rIns="68562" bIns="34281" numCol="1" rtlCol="0" anchor="ctr" anchorCtr="0" compatLnSpc="1">
            <a:prstTxWarp prst="textNoShape">
              <a:avLst/>
            </a:prstTxWarp>
          </a:bodyPr>
          <a:lstStyle/>
          <a:p>
            <a:pPr algn="ctr" defTabSz="685595"/>
            <a:r>
              <a:rPr lang="en-US" sz="93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L2 – Incident Management (Techno-Functional Experts)</a:t>
            </a:r>
          </a:p>
        </p:txBody>
      </p:sp>
      <p:sp>
        <p:nvSpPr>
          <p:cNvPr id="33" name="Rectangle 32"/>
          <p:cNvSpPr/>
          <p:nvPr/>
        </p:nvSpPr>
        <p:spPr bwMode="auto">
          <a:xfrm>
            <a:off x="1667134" y="3346173"/>
            <a:ext cx="4667534" cy="182880"/>
          </a:xfrm>
          <a:prstGeom prst="rect">
            <a:avLst/>
          </a:prstGeom>
          <a:solidFill>
            <a:schemeClr val="tx1">
              <a:lumMod val="10000"/>
              <a:lumOff val="90000"/>
            </a:schemeClr>
          </a:solidFill>
          <a:ln w="9525">
            <a:noFill/>
            <a:round/>
            <a:headEnd/>
            <a:tailEnd/>
          </a:ln>
          <a:effectLst/>
        </p:spPr>
        <p:txBody>
          <a:bodyPr vert="horz" wrap="square" lIns="68562" tIns="34281" rIns="68562" bIns="34281" numCol="1" rtlCol="0" anchor="ctr" anchorCtr="0" compatLnSpc="1">
            <a:prstTxWarp prst="textNoShape">
              <a:avLst/>
            </a:prstTxWarp>
          </a:bodyPr>
          <a:lstStyle/>
          <a:p>
            <a:pPr algn="ctr" defTabSz="685595">
              <a:defRPr/>
            </a:pPr>
            <a:r>
              <a:rPr lang="en-US" sz="93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L3 – RCA Analysis, Problem Management &amp; bug fixes</a:t>
            </a:r>
          </a:p>
        </p:txBody>
      </p:sp>
      <p:sp>
        <p:nvSpPr>
          <p:cNvPr id="43" name="Rounded Rectangle 42"/>
          <p:cNvSpPr/>
          <p:nvPr/>
        </p:nvSpPr>
        <p:spPr>
          <a:xfrm>
            <a:off x="6480347" y="2338897"/>
            <a:ext cx="966813" cy="1256262"/>
          </a:xfrm>
          <a:prstGeom prst="roundRect">
            <a:avLst>
              <a:gd name="adj" fmla="val 4576"/>
            </a:avLst>
          </a:prstGeom>
          <a:solidFill>
            <a:schemeClr val="tx1">
              <a:lumMod val="10000"/>
              <a:lumOff val="90000"/>
            </a:schemeClr>
          </a:solidFill>
          <a:ln w="6350" cap="flat" cmpd="sng" algn="ctr">
            <a:solidFill>
              <a:srgbClr val="141414">
                <a:lumMod val="10000"/>
                <a:lumOff val="90000"/>
              </a:srgbClr>
            </a:solidFill>
            <a:prstDash val="solid"/>
            <a:round/>
            <a:headEnd type="none" w="med" len="med"/>
            <a:tailEnd type="none" w="med" len="med"/>
          </a:ln>
          <a:effectLst/>
        </p:spPr>
        <p:txBody>
          <a:bodyPr vert="horz" wrap="square" lIns="36470" tIns="18236" rIns="36470" bIns="18236" numCol="1" rtlCol="0" anchor="ctr" anchorCtr="0" compatLnSpc="1">
            <a:prstTxWarp prst="textNoShape">
              <a:avLst/>
            </a:prstTxWarp>
          </a:bodyPr>
          <a:lstStyle/>
          <a:p>
            <a:pPr algn="ctr" defTabSz="236810" eaLnBrk="0" hangingPunct="0">
              <a:defRPr/>
            </a:pPr>
            <a:endParaRPr lang="en-US" sz="525" kern="0" dirty="0">
              <a:solidFill>
                <a:srgbClr val="000000"/>
              </a:solidFill>
              <a:latin typeface="Calibri" panose="020F0502020204030204" pitchFamily="34" charset="0"/>
              <a:ea typeface="ＭＳ Ｐゴシック" pitchFamily="-12" charset="-128"/>
              <a:cs typeface="Arial" panose="020B0604020202020204" pitchFamily="34" charset="0"/>
            </a:endParaRPr>
          </a:p>
        </p:txBody>
      </p:sp>
      <p:graphicFrame>
        <p:nvGraphicFramePr>
          <p:cNvPr id="44" name="Object 13"/>
          <p:cNvGraphicFramePr>
            <a:graphicFrameLocks noChangeAspect="1"/>
          </p:cNvGraphicFramePr>
          <p:nvPr>
            <p:extLst/>
          </p:nvPr>
        </p:nvGraphicFramePr>
        <p:xfrm>
          <a:off x="6738419" y="2651025"/>
          <a:ext cx="412113" cy="387062"/>
        </p:xfrm>
        <a:graphic>
          <a:graphicData uri="http://schemas.openxmlformats.org/presentationml/2006/ole">
            <mc:AlternateContent xmlns:mc="http://schemas.openxmlformats.org/markup-compatibility/2006">
              <mc:Choice xmlns:v="urn:schemas-microsoft-com:vml" Requires="v">
                <p:oleObj spid="_x0000_s8274" name="CorelDRAW" r:id="rId3" imgW="381240" imgH="381240" progId="">
                  <p:embed/>
                </p:oleObj>
              </mc:Choice>
              <mc:Fallback>
                <p:oleObj name="CorelDRAW" r:id="rId3" imgW="381240" imgH="381240" progId="">
                  <p:embed/>
                  <p:pic>
                    <p:nvPicPr>
                      <p:cNvPr id="44"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419" y="2651025"/>
                        <a:ext cx="412113" cy="387062"/>
                      </a:xfrm>
                      <a:prstGeom prst="rect">
                        <a:avLst/>
                      </a:prstGeom>
                      <a:noFill/>
                      <a:ln>
                        <a:noFill/>
                      </a:ln>
                      <a:effectLst/>
                      <a:extLst/>
                    </p:spPr>
                  </p:pic>
                </p:oleObj>
              </mc:Fallback>
            </mc:AlternateContent>
          </a:graphicData>
        </a:graphic>
      </p:graphicFrame>
      <p:sp>
        <p:nvSpPr>
          <p:cNvPr id="45" name="Rectangle 68"/>
          <p:cNvSpPr>
            <a:spLocks noChangeArrowheads="1"/>
          </p:cNvSpPr>
          <p:nvPr/>
        </p:nvSpPr>
        <p:spPr bwMode="auto">
          <a:xfrm>
            <a:off x="6531827" y="3022785"/>
            <a:ext cx="848050" cy="335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6808" tIns="33401" rIns="66808" bIns="33401">
            <a:spAutoFit/>
          </a:bodyPr>
          <a:lstStyle/>
          <a:p>
            <a:pPr algn="ctr" defTabSz="685371">
              <a:defRPr/>
            </a:pPr>
            <a:r>
              <a:rPr lang="en-US" sz="870" b="1" kern="0" dirty="0">
                <a:solidFill>
                  <a:srgbClr val="141414">
                    <a:lumMod val="75000"/>
                    <a:lumOff val="25000"/>
                  </a:srgbClr>
                </a:solidFill>
                <a:latin typeface="Calibri" panose="020F0502020204030204" pitchFamily="34" charset="0"/>
                <a:ea typeface="Segoe UI" panose="020B0502040204020203" pitchFamily="34" charset="0"/>
                <a:cs typeface="Arial" panose="020B0604020202020204" pitchFamily="34" charset="0"/>
              </a:rPr>
              <a:t>Minor Enhancements</a:t>
            </a:r>
          </a:p>
        </p:txBody>
      </p:sp>
      <p:sp>
        <p:nvSpPr>
          <p:cNvPr id="46" name="Rounded Rectangle 45"/>
          <p:cNvSpPr/>
          <p:nvPr/>
        </p:nvSpPr>
        <p:spPr>
          <a:xfrm>
            <a:off x="6471836" y="1958637"/>
            <a:ext cx="975325" cy="343259"/>
          </a:xfrm>
          <a:prstGeom prst="roundRect">
            <a:avLst>
              <a:gd name="adj" fmla="val 4576"/>
            </a:avLst>
          </a:prstGeom>
          <a:solidFill>
            <a:srgbClr val="407E84"/>
          </a:solidFill>
          <a:ln w="9525" cap="flat" cmpd="sng" algn="ctr">
            <a:noFill/>
            <a:prstDash val="solid"/>
          </a:ln>
          <a:effectLst/>
        </p:spPr>
        <p:txBody>
          <a:bodyPr vert="horz" anchor="ctr"/>
          <a:lstStyle/>
          <a:p>
            <a:pPr algn="ctr" defTabSz="627798" eaLnBrk="0" hangingPunct="0"/>
            <a:r>
              <a:rPr lang="en-US" sz="900" b="1" kern="0" dirty="0">
                <a:solidFill>
                  <a:prstClr val="white"/>
                </a:solidFill>
                <a:latin typeface="Calibri" panose="020F0502020204030204" pitchFamily="34" charset="0"/>
                <a:cs typeface="Arial" pitchFamily="34" charset="0"/>
              </a:rPr>
              <a:t>Enhancements</a:t>
            </a:r>
          </a:p>
        </p:txBody>
      </p:sp>
      <p:sp>
        <p:nvSpPr>
          <p:cNvPr id="47" name="Up-Down Arrow 46"/>
          <p:cNvSpPr/>
          <p:nvPr/>
        </p:nvSpPr>
        <p:spPr>
          <a:xfrm>
            <a:off x="6884928" y="3583419"/>
            <a:ext cx="118872" cy="274320"/>
          </a:xfrm>
          <a:prstGeom prst="up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48" name="Rectangle 47"/>
          <p:cNvSpPr/>
          <p:nvPr/>
        </p:nvSpPr>
        <p:spPr>
          <a:xfrm>
            <a:off x="7588924" y="566927"/>
            <a:ext cx="1200685" cy="3972280"/>
          </a:xfrm>
          <a:prstGeom prst="rect">
            <a:avLst/>
          </a:prstGeom>
          <a:solidFill>
            <a:schemeClr val="bg1">
              <a:lumMod val="85000"/>
            </a:schemeClr>
          </a:solidFill>
          <a:ln w="12700" cap="flat" cmpd="sng" algn="ctr">
            <a:solidFill>
              <a:schemeClr val="tx2">
                <a:lumMod val="50000"/>
                <a:lumOff val="50000"/>
              </a:schemeClr>
            </a:solidFill>
            <a:prstDash val="solid"/>
          </a:ln>
          <a:effectLst/>
        </p:spPr>
        <p:txBody>
          <a:bodyPr lIns="0" tIns="70338" rIns="0" bIns="0" rtlCol="0" anchor="t" anchorCtr="0"/>
          <a:lstStyle/>
          <a:p>
            <a:pPr algn="ctr" defTabSz="439541">
              <a:defRPr/>
            </a:pPr>
            <a:r>
              <a:rPr lang="en-US" sz="1350" b="1" kern="0" dirty="0">
                <a:solidFill>
                  <a:srgbClr val="000000"/>
                </a:solidFill>
                <a:latin typeface="Calibri" pitchFamily="34" charset="0"/>
                <a:ea typeface="Segoe UI" panose="020B0502040204020203" pitchFamily="34" charset="0"/>
                <a:cs typeface="Calibri" panose="020F0502020204030204" pitchFamily="34" charset="0"/>
              </a:rPr>
              <a:t>SMO</a:t>
            </a:r>
          </a:p>
        </p:txBody>
      </p:sp>
      <p:sp>
        <p:nvSpPr>
          <p:cNvPr id="49" name="Rectangle 48"/>
          <p:cNvSpPr/>
          <p:nvPr/>
        </p:nvSpPr>
        <p:spPr>
          <a:xfrm>
            <a:off x="7701750" y="1665599"/>
            <a:ext cx="955431" cy="583429"/>
          </a:xfrm>
          <a:prstGeom prst="rect">
            <a:avLst/>
          </a:prstGeom>
          <a:solidFill>
            <a:schemeClr val="accent1">
              <a:lumMod val="60000"/>
              <a:lumOff val="40000"/>
            </a:schemeClr>
          </a:solidFill>
          <a:ln w="9525" cap="flat" cmpd="sng" algn="ctr">
            <a:noFill/>
            <a:prstDash val="solid"/>
            <a:headEnd/>
            <a:tailEnd/>
          </a:ln>
          <a:effectLst/>
        </p:spPr>
        <p:txBody>
          <a:bodyPr vert="horz" wrap="square" lIns="0" tIns="0" rIns="0" bIns="0" anchor="ctr">
            <a:noAutofit/>
          </a:bodyPr>
          <a:lstStyle/>
          <a:p>
            <a:pPr algn="ctr" defTabSz="765335" fontAlgn="base">
              <a:spcBef>
                <a:spcPct val="0"/>
              </a:spcBef>
              <a:spcAft>
                <a:spcPct val="0"/>
              </a:spcAft>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SLA Management</a:t>
            </a:r>
          </a:p>
        </p:txBody>
      </p:sp>
      <p:sp>
        <p:nvSpPr>
          <p:cNvPr id="50" name="Rectangle 49"/>
          <p:cNvSpPr/>
          <p:nvPr/>
        </p:nvSpPr>
        <p:spPr>
          <a:xfrm>
            <a:off x="7701750" y="934938"/>
            <a:ext cx="955432" cy="583429"/>
          </a:xfrm>
          <a:prstGeom prst="rect">
            <a:avLst/>
          </a:prstGeom>
          <a:solidFill>
            <a:schemeClr val="accent1">
              <a:lumMod val="60000"/>
              <a:lumOff val="40000"/>
            </a:schemeClr>
          </a:solidFill>
          <a:ln w="9525" cap="flat" cmpd="sng" algn="ctr">
            <a:noFill/>
            <a:prstDash val="solid"/>
            <a:headEnd/>
            <a:tailEnd/>
          </a:ln>
          <a:effectLst/>
        </p:spPr>
        <p:txBody>
          <a:bodyPr vert="horz" wrap="square" lIns="0" tIns="0" rIns="0" bIns="0" anchor="ctr">
            <a:noAutofit/>
          </a:bodyPr>
          <a:lstStyle/>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Service </a:t>
            </a:r>
          </a:p>
          <a:p>
            <a:pPr algn="ctr" defTabSz="765335">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Standardization</a:t>
            </a:r>
          </a:p>
        </p:txBody>
      </p:sp>
      <p:sp>
        <p:nvSpPr>
          <p:cNvPr id="51" name="Rectangle 50"/>
          <p:cNvSpPr/>
          <p:nvPr/>
        </p:nvSpPr>
        <p:spPr>
          <a:xfrm>
            <a:off x="7701750" y="3086479"/>
            <a:ext cx="955432" cy="583429"/>
          </a:xfrm>
          <a:prstGeom prst="rect">
            <a:avLst/>
          </a:prstGeom>
          <a:solidFill>
            <a:schemeClr val="accent1">
              <a:lumMod val="60000"/>
              <a:lumOff val="40000"/>
            </a:schemeClr>
          </a:solidFill>
          <a:ln w="9525" cap="flat" cmpd="sng" algn="ctr">
            <a:noFill/>
            <a:prstDash val="solid"/>
            <a:headEnd/>
            <a:tailEnd/>
          </a:ln>
          <a:effectLst/>
        </p:spPr>
        <p:txBody>
          <a:bodyPr vert="horz" wrap="square" lIns="0" tIns="0" rIns="0" bIns="0" anchor="ctr">
            <a:noAutofit/>
          </a:bodyPr>
          <a:lstStyle/>
          <a:p>
            <a:pPr algn="ctr" defTabSz="765335" fontAlgn="base">
              <a:spcBef>
                <a:spcPct val="0"/>
              </a:spcBef>
              <a:spcAft>
                <a:spcPct val="0"/>
              </a:spcAft>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Delivery Governance</a:t>
            </a:r>
          </a:p>
        </p:txBody>
      </p:sp>
      <p:sp>
        <p:nvSpPr>
          <p:cNvPr id="52" name="Rectangle 51"/>
          <p:cNvSpPr/>
          <p:nvPr/>
        </p:nvSpPr>
        <p:spPr>
          <a:xfrm>
            <a:off x="7711931" y="2396261"/>
            <a:ext cx="955432" cy="583429"/>
          </a:xfrm>
          <a:prstGeom prst="rect">
            <a:avLst/>
          </a:prstGeom>
          <a:solidFill>
            <a:schemeClr val="accent1">
              <a:lumMod val="60000"/>
              <a:lumOff val="40000"/>
            </a:schemeClr>
          </a:solidFill>
          <a:ln w="9525" cap="flat" cmpd="sng" algn="ctr">
            <a:noFill/>
            <a:prstDash val="solid"/>
            <a:headEnd/>
            <a:tailEnd/>
          </a:ln>
          <a:effectLst/>
        </p:spPr>
        <p:txBody>
          <a:bodyPr vert="horz" wrap="square" lIns="0" tIns="0" rIns="0" bIns="0" anchor="ctr">
            <a:noAutofit/>
          </a:bodyPr>
          <a:lstStyle/>
          <a:p>
            <a:pPr algn="ctr" defTabSz="765335" fontAlgn="base">
              <a:spcBef>
                <a:spcPct val="0"/>
              </a:spcBef>
              <a:spcAft>
                <a:spcPct val="0"/>
              </a:spcAft>
              <a:defRPr/>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Continual Service Improvements</a:t>
            </a:r>
          </a:p>
        </p:txBody>
      </p:sp>
      <p:sp>
        <p:nvSpPr>
          <p:cNvPr id="53" name="Rectangle 52"/>
          <p:cNvSpPr/>
          <p:nvPr/>
        </p:nvSpPr>
        <p:spPr>
          <a:xfrm>
            <a:off x="7701750" y="3853489"/>
            <a:ext cx="955432" cy="583429"/>
          </a:xfrm>
          <a:prstGeom prst="rect">
            <a:avLst/>
          </a:prstGeom>
          <a:solidFill>
            <a:schemeClr val="accent1">
              <a:lumMod val="60000"/>
              <a:lumOff val="40000"/>
            </a:schemeClr>
          </a:solidFill>
          <a:ln w="9525" cap="flat" cmpd="sng" algn="ctr">
            <a:noFill/>
            <a:prstDash val="solid"/>
            <a:headEnd/>
            <a:tailEnd/>
          </a:ln>
          <a:effectLst/>
        </p:spPr>
        <p:txBody>
          <a:bodyPr vert="horz" wrap="square" lIns="0" tIns="0" rIns="0" bIns="0" anchor="ctr">
            <a:noAutofit/>
          </a:bodyPr>
          <a:lstStyle/>
          <a:p>
            <a:pPr algn="ctr" defTabSz="765335" fontAlgn="base">
              <a:spcBef>
                <a:spcPct val="0"/>
              </a:spcBef>
              <a:spcAft>
                <a:spcPct val="0"/>
              </a:spcAft>
            </a:pPr>
            <a:r>
              <a:rPr lang="en-US" sz="900" b="1" kern="0" dirty="0">
                <a:solidFill>
                  <a:srgbClr val="FFFFFF"/>
                </a:solidFill>
                <a:latin typeface="Calibri" pitchFamily="34" charset="0"/>
                <a:ea typeface="Segoe UI" panose="020B0502040204020203" pitchFamily="34" charset="0"/>
                <a:cs typeface="Calibri" panose="020F0502020204030204" pitchFamily="34" charset="0"/>
              </a:rPr>
              <a:t>Demand Management</a:t>
            </a:r>
          </a:p>
        </p:txBody>
      </p:sp>
      <p:sp>
        <p:nvSpPr>
          <p:cNvPr id="3" name="Horizontal Scroll 2"/>
          <p:cNvSpPr/>
          <p:nvPr/>
        </p:nvSpPr>
        <p:spPr>
          <a:xfrm>
            <a:off x="3447382" y="846282"/>
            <a:ext cx="1135301" cy="385711"/>
          </a:xfrm>
          <a:prstGeom prst="horizontalScroll">
            <a:avLst/>
          </a:prstGeom>
          <a:solidFill>
            <a:srgbClr val="C5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Calibri" panose="020F0502020204030204" pitchFamily="34" charset="0"/>
              </a:rPr>
              <a:t>Ticket raised </a:t>
            </a:r>
          </a:p>
          <a:p>
            <a:pPr algn="ctr"/>
            <a:r>
              <a:rPr lang="en-US" sz="900" dirty="0">
                <a:latin typeface="Calibri" panose="020F0502020204030204" pitchFamily="34" charset="0"/>
              </a:rPr>
              <a:t>(SNOW)</a:t>
            </a:r>
          </a:p>
        </p:txBody>
      </p:sp>
      <p:sp>
        <p:nvSpPr>
          <p:cNvPr id="54" name="Down Arrow 53"/>
          <p:cNvSpPr/>
          <p:nvPr/>
        </p:nvSpPr>
        <p:spPr>
          <a:xfrm>
            <a:off x="2478577" y="774815"/>
            <a:ext cx="122940" cy="274320"/>
          </a:xfrm>
          <a:prstGeom prst="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55" name="Rectangle 54"/>
          <p:cNvSpPr/>
          <p:nvPr/>
        </p:nvSpPr>
        <p:spPr bwMode="auto">
          <a:xfrm>
            <a:off x="1939983" y="1064382"/>
            <a:ext cx="1414229" cy="269527"/>
          </a:xfrm>
          <a:prstGeom prst="rect">
            <a:avLst/>
          </a:prstGeom>
          <a:solidFill>
            <a:sysClr val="window" lastClr="FFFFFF"/>
          </a:solidFill>
          <a:ln w="9525" cap="flat" cmpd="sng" algn="ctr">
            <a:noFill/>
            <a:prstDash val="solid"/>
          </a:ln>
          <a:effectLst/>
        </p:spPr>
        <p:txBody>
          <a:bodyPr vert="horz" lIns="0" tIns="0" rIns="0" bIns="0" anchor="ctr"/>
          <a:lstStyle/>
          <a:p>
            <a:pPr algn="ctr" defTabSz="627798" eaLnBrk="0" hangingPunct="0">
              <a:lnSpc>
                <a:spcPct val="80000"/>
              </a:lnSpc>
              <a:defRPr/>
            </a:pPr>
            <a:r>
              <a:rPr lang="en-US" sz="900" kern="0" dirty="0">
                <a:solidFill>
                  <a:srgbClr val="000000"/>
                </a:solidFill>
                <a:latin typeface="Calibri" panose="020F0502020204030204" pitchFamily="34" charset="0"/>
                <a:cs typeface="Arial" pitchFamily="34" charset="0"/>
              </a:rPr>
              <a:t>Global Fund Self Services Portal (SNOW)</a:t>
            </a:r>
          </a:p>
        </p:txBody>
      </p:sp>
      <p:sp>
        <p:nvSpPr>
          <p:cNvPr id="58" name="Rectangle 57"/>
          <p:cNvSpPr/>
          <p:nvPr/>
        </p:nvSpPr>
        <p:spPr bwMode="auto">
          <a:xfrm>
            <a:off x="5637520" y="886164"/>
            <a:ext cx="1414229" cy="269527"/>
          </a:xfrm>
          <a:prstGeom prst="rect">
            <a:avLst/>
          </a:prstGeom>
          <a:solidFill>
            <a:sysClr val="window" lastClr="FFFFFF"/>
          </a:solidFill>
          <a:ln w="9525" cap="flat" cmpd="sng" algn="ctr">
            <a:noFill/>
            <a:prstDash val="solid"/>
          </a:ln>
          <a:effectLst/>
        </p:spPr>
        <p:txBody>
          <a:bodyPr vert="horz" lIns="0" tIns="0" rIns="0" bIns="0" anchor="ctr"/>
          <a:lstStyle/>
          <a:p>
            <a:pPr algn="ctr" defTabSz="627798" eaLnBrk="0" hangingPunct="0">
              <a:lnSpc>
                <a:spcPct val="80000"/>
              </a:lnSpc>
              <a:defRPr/>
            </a:pPr>
            <a:r>
              <a:rPr lang="en-US" sz="900" kern="0" dirty="0">
                <a:solidFill>
                  <a:srgbClr val="000000"/>
                </a:solidFill>
                <a:latin typeface="Calibri" panose="020F0502020204030204" pitchFamily="34" charset="0"/>
                <a:cs typeface="Arial" pitchFamily="34" charset="0"/>
              </a:rPr>
              <a:t>Email to Level 1 Support Team / Respective business contacts</a:t>
            </a:r>
          </a:p>
        </p:txBody>
      </p:sp>
      <p:sp>
        <p:nvSpPr>
          <p:cNvPr id="59" name="Right Arrow 58"/>
          <p:cNvSpPr/>
          <p:nvPr/>
        </p:nvSpPr>
        <p:spPr>
          <a:xfrm flipV="1">
            <a:off x="2503038" y="934306"/>
            <a:ext cx="960120" cy="139706"/>
          </a:xfrm>
          <a:prstGeom prst="right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60" name="Down Arrow 59"/>
          <p:cNvSpPr/>
          <p:nvPr/>
        </p:nvSpPr>
        <p:spPr>
          <a:xfrm flipH="1">
            <a:off x="5445982" y="774891"/>
            <a:ext cx="122940" cy="274320"/>
          </a:xfrm>
          <a:prstGeom prst="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61" name="Right Arrow 60"/>
          <p:cNvSpPr/>
          <p:nvPr/>
        </p:nvSpPr>
        <p:spPr>
          <a:xfrm flipH="1" flipV="1">
            <a:off x="4576685" y="932616"/>
            <a:ext cx="960120" cy="139706"/>
          </a:xfrm>
          <a:prstGeom prst="right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64" name="Rectangle 63"/>
          <p:cNvSpPr/>
          <p:nvPr/>
        </p:nvSpPr>
        <p:spPr bwMode="auto">
          <a:xfrm>
            <a:off x="1670804" y="2857689"/>
            <a:ext cx="4667534" cy="182880"/>
          </a:xfrm>
          <a:prstGeom prst="rect">
            <a:avLst/>
          </a:prstGeom>
          <a:solidFill>
            <a:schemeClr val="tx1">
              <a:lumMod val="10000"/>
              <a:lumOff val="90000"/>
            </a:schemeClr>
          </a:solidFill>
          <a:ln w="9525">
            <a:noFill/>
            <a:round/>
            <a:headEnd/>
            <a:tailEnd/>
          </a:ln>
          <a:effectLst/>
        </p:spPr>
        <p:txBody>
          <a:bodyPr vert="horz" wrap="square" lIns="68562" tIns="34281" rIns="68562" bIns="34281" numCol="1" rtlCol="0" anchor="ctr" anchorCtr="0" compatLnSpc="1">
            <a:prstTxWarp prst="textNoShape">
              <a:avLst/>
            </a:prstTxWarp>
          </a:bodyPr>
          <a:lstStyle/>
          <a:p>
            <a:pPr algn="ctr" defTabSz="685595"/>
            <a:r>
              <a:rPr lang="en-US" sz="93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L1.5 – Issue Triaging &amp; SOP Based Resolution, Assign Ticket to L2, Update status on SNOW  </a:t>
            </a:r>
          </a:p>
        </p:txBody>
      </p:sp>
      <p:sp>
        <p:nvSpPr>
          <p:cNvPr id="65" name="Up-Down Arrow 64"/>
          <p:cNvSpPr/>
          <p:nvPr/>
        </p:nvSpPr>
        <p:spPr>
          <a:xfrm>
            <a:off x="3923840" y="3605550"/>
            <a:ext cx="118872" cy="246888"/>
          </a:xfrm>
          <a:prstGeom prst="up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56" name="Rounded Rectangle 55"/>
          <p:cNvSpPr/>
          <p:nvPr/>
        </p:nvSpPr>
        <p:spPr>
          <a:xfrm>
            <a:off x="5418355" y="2223189"/>
            <a:ext cx="906728" cy="520675"/>
          </a:xfrm>
          <a:prstGeom prst="roundRect">
            <a:avLst>
              <a:gd name="adj" fmla="val 5250"/>
            </a:avLst>
          </a:prstGeom>
          <a:solidFill>
            <a:schemeClr val="bg2">
              <a:lumMod val="85000"/>
            </a:schemeClr>
          </a:solidFill>
          <a:ln w="38100" cap="flat" cmpd="sng" algn="ctr">
            <a:solidFill>
              <a:srgbClr val="F67B00"/>
            </a:solidFill>
            <a:prstDash val="solid"/>
          </a:ln>
          <a:effectLst/>
        </p:spPr>
        <p:txBody>
          <a:bodyPr rtlCol="0" anchor="t" anchorCtr="0"/>
          <a:lstStyle/>
          <a:p>
            <a:pPr algn="ctr" defTabSz="351669">
              <a:defRPr/>
            </a:pPr>
            <a:r>
              <a:rPr lang="en-US" sz="1050" b="1" kern="0" dirty="0">
                <a:solidFill>
                  <a:srgbClr val="141414"/>
                </a:solidFill>
                <a:latin typeface="Calibri" pitchFamily="34" charset="0"/>
                <a:cs typeface="Calibri" panose="020F0502020204030204" pitchFamily="34" charset="0"/>
              </a:rPr>
              <a:t>Salesforce</a:t>
            </a:r>
          </a:p>
          <a:p>
            <a:pPr algn="ctr" defTabSz="351669">
              <a:defRPr/>
            </a:pPr>
            <a:r>
              <a:rPr lang="en-US" sz="870" kern="0" dirty="0">
                <a:solidFill>
                  <a:srgbClr val="141414"/>
                </a:solidFill>
                <a:latin typeface="Calibri" pitchFamily="34" charset="0"/>
                <a:cs typeface="Calibri" panose="020F0502020204030204" pitchFamily="34" charset="0"/>
              </a:rPr>
              <a:t>(GOS, SIP, Portal etc.)</a:t>
            </a:r>
          </a:p>
        </p:txBody>
      </p:sp>
      <p:sp>
        <p:nvSpPr>
          <p:cNvPr id="57" name="Rectangle 56"/>
          <p:cNvSpPr/>
          <p:nvPr/>
        </p:nvSpPr>
        <p:spPr>
          <a:xfrm>
            <a:off x="1626603" y="3853819"/>
            <a:ext cx="5829893" cy="188074"/>
          </a:xfrm>
          <a:prstGeom prst="rect">
            <a:avLst/>
          </a:prstGeom>
          <a:solidFill>
            <a:schemeClr val="bg2">
              <a:lumMod val="85000"/>
            </a:schemeClr>
          </a:solidFill>
          <a:ln w="38100" cap="flat" cmpd="sng" algn="ctr">
            <a:solidFill>
              <a:srgbClr val="F67B00"/>
            </a:solidFill>
            <a:prstDash val="solid"/>
          </a:ln>
          <a:effectLst/>
        </p:spPr>
        <p:txBody>
          <a:bodyPr rtlCol="0" anchor="ctr" anchorCtr="0"/>
          <a:lstStyle/>
          <a:p>
            <a:pPr algn="ctr" defTabSz="351669"/>
            <a:r>
              <a:rPr lang="en-US" sz="900" b="1" kern="0" dirty="0">
                <a:solidFill>
                  <a:srgbClr val="141414"/>
                </a:solidFill>
                <a:latin typeface="Calibri" pitchFamily="34" charset="0"/>
                <a:cs typeface="Calibri" panose="020F0502020204030204" pitchFamily="34" charset="0"/>
              </a:rPr>
              <a:t>QA Team (SIT / Enhancement / Regression Testing) </a:t>
            </a:r>
          </a:p>
        </p:txBody>
      </p:sp>
      <p:sp>
        <p:nvSpPr>
          <p:cNvPr id="62" name="Rectangle 61"/>
          <p:cNvSpPr/>
          <p:nvPr/>
        </p:nvSpPr>
        <p:spPr bwMode="auto">
          <a:xfrm rot="10800000" flipV="1">
            <a:off x="1620694" y="4209491"/>
            <a:ext cx="1299113" cy="365760"/>
          </a:xfrm>
          <a:prstGeom prst="rect">
            <a:avLst/>
          </a:prstGeom>
          <a:solidFill>
            <a:schemeClr val="tx2">
              <a:lumMod val="40000"/>
              <a:lumOff val="60000"/>
            </a:schemeClr>
          </a:solidFill>
          <a:ln w="9525" cap="flat" cmpd="sng" algn="ctr">
            <a:noFill/>
            <a:prstDash val="solid"/>
          </a:ln>
          <a:effectLst/>
        </p:spPr>
        <p:txBody>
          <a:bodyPr vert="horz" anchor="ctr"/>
          <a:lstStyle/>
          <a:p>
            <a:pPr algn="ctr" defTabSz="627798" eaLnBrk="0" hangingPunct="0">
              <a:defRPr/>
            </a:pPr>
            <a:r>
              <a:rPr lang="en-US" sz="1050" b="1" kern="0" dirty="0">
                <a:solidFill>
                  <a:srgbClr val="2C2B38"/>
                </a:solidFill>
                <a:latin typeface="Calibri" panose="020F0502020204030204" pitchFamily="34" charset="0"/>
                <a:cs typeface="Arial" pitchFamily="34" charset="0"/>
              </a:rPr>
              <a:t>Cognizant Support </a:t>
            </a:r>
          </a:p>
          <a:p>
            <a:pPr algn="ctr" defTabSz="627798" eaLnBrk="0" hangingPunct="0">
              <a:defRPr/>
            </a:pPr>
            <a:r>
              <a:rPr lang="en-US" sz="1050" b="1" kern="0" dirty="0">
                <a:solidFill>
                  <a:srgbClr val="2C2B38"/>
                </a:solidFill>
                <a:latin typeface="Calibri" panose="020F0502020204030204" pitchFamily="34" charset="0"/>
                <a:cs typeface="Arial" pitchFamily="34" charset="0"/>
              </a:rPr>
              <a:t>Enablers</a:t>
            </a:r>
          </a:p>
        </p:txBody>
      </p:sp>
      <p:sp>
        <p:nvSpPr>
          <p:cNvPr id="63" name="Rounded Rectangle 178"/>
          <p:cNvSpPr>
            <a:spLocks noChangeArrowheads="1"/>
          </p:cNvSpPr>
          <p:nvPr/>
        </p:nvSpPr>
        <p:spPr bwMode="auto">
          <a:xfrm>
            <a:off x="2910005" y="4209491"/>
            <a:ext cx="4537155" cy="365760"/>
          </a:xfrm>
          <a:prstGeom prst="rect">
            <a:avLst/>
          </a:prstGeom>
          <a:solidFill>
            <a:schemeClr val="tx2">
              <a:lumMod val="40000"/>
              <a:lumOff val="60000"/>
            </a:schemeClr>
          </a:solidFill>
          <a:ln w="9525" cap="flat" cmpd="sng" algn="ctr">
            <a:noFill/>
            <a:prstDash val="solid"/>
          </a:ln>
          <a:effectLst/>
        </p:spPr>
        <p:txBody>
          <a:bodyPr anchor="ctr"/>
          <a:lstStyle/>
          <a:p>
            <a:pPr defTabSz="627798" eaLnBrk="0" hangingPunct="0">
              <a:defRPr/>
            </a:pPr>
            <a:endParaRPr lang="en-US" sz="1000" kern="0" dirty="0">
              <a:solidFill>
                <a:prstClr val="black"/>
              </a:solidFill>
              <a:latin typeface="Calibri" panose="020F0502020204030204" pitchFamily="34" charset="0"/>
              <a:cs typeface="Arial" pitchFamily="34" charset="0"/>
            </a:endParaRPr>
          </a:p>
        </p:txBody>
      </p:sp>
      <p:cxnSp>
        <p:nvCxnSpPr>
          <p:cNvPr id="67" name="Straight Connector 66"/>
          <p:cNvCxnSpPr/>
          <p:nvPr/>
        </p:nvCxnSpPr>
        <p:spPr>
          <a:xfrm>
            <a:off x="2907131" y="4230271"/>
            <a:ext cx="0" cy="342900"/>
          </a:xfrm>
          <a:prstGeom prst="line">
            <a:avLst/>
          </a:prstGeom>
          <a:noFill/>
          <a:ln w="12700" cap="flat">
            <a:solidFill>
              <a:schemeClr val="bg2">
                <a:lumMod val="25000"/>
              </a:schemeClr>
            </a:solidFill>
            <a:prstDash val="solid"/>
            <a:miter lim="400000"/>
          </a:ln>
          <a:effectLst/>
          <a:sp3d/>
        </p:spPr>
        <p:style>
          <a:lnRef idx="0">
            <a:scrgbClr r="0" g="0" b="0"/>
          </a:lnRef>
          <a:fillRef idx="0">
            <a:scrgbClr r="0" g="0" b="0"/>
          </a:fillRef>
          <a:effectRef idx="0">
            <a:scrgbClr r="0" g="0" b="0"/>
          </a:effectRef>
          <a:fontRef idx="none"/>
        </p:style>
      </p:cxnSp>
      <p:sp>
        <p:nvSpPr>
          <p:cNvPr id="66" name="Rectangle 65"/>
          <p:cNvSpPr/>
          <p:nvPr/>
        </p:nvSpPr>
        <p:spPr bwMode="auto">
          <a:xfrm>
            <a:off x="2989198" y="4251350"/>
            <a:ext cx="1203165" cy="292025"/>
          </a:xfrm>
          <a:prstGeom prst="rect">
            <a:avLst/>
          </a:prstGeom>
          <a:solidFill>
            <a:schemeClr val="bg2">
              <a:lumMod val="85000"/>
            </a:schemeClr>
          </a:solidFill>
          <a:ln w="38100" cap="flat" cmpd="sng" algn="ctr">
            <a:solidFill>
              <a:srgbClr val="F67B00"/>
            </a:solidFill>
            <a:prstDash val="solid"/>
          </a:ln>
          <a:effectLst/>
        </p:spPr>
        <p:txBody>
          <a:bodyPr rtlCol="0" anchor="ctr" anchorCtr="0"/>
          <a:lstStyle/>
          <a:p>
            <a:pPr algn="ctr" defTabSz="685800">
              <a:defRPr/>
            </a:pPr>
            <a:r>
              <a:rPr lang="en-US" sz="75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Salesforce Center of Excellence</a:t>
            </a:r>
          </a:p>
        </p:txBody>
      </p:sp>
      <p:sp>
        <p:nvSpPr>
          <p:cNvPr id="68" name="Rectangle 67"/>
          <p:cNvSpPr/>
          <p:nvPr/>
        </p:nvSpPr>
        <p:spPr bwMode="auto">
          <a:xfrm>
            <a:off x="4256709" y="4243452"/>
            <a:ext cx="1026407" cy="299923"/>
          </a:xfrm>
          <a:prstGeom prst="rect">
            <a:avLst/>
          </a:prstGeom>
          <a:solidFill>
            <a:sysClr val="window" lastClr="FFFFFF">
              <a:lumMod val="95000"/>
            </a:sysClr>
          </a:solidFill>
          <a:ln w="9525">
            <a:noFill/>
            <a:round/>
            <a:headEnd/>
            <a:tailEnd/>
          </a:ln>
          <a:effectLst/>
        </p:spPr>
        <p:txBody>
          <a:bodyPr vert="horz" wrap="square" lIns="68580" tIns="34290" rIns="68580" bIns="34290" numCol="1" rtlCol="0" anchor="ctr" anchorCtr="0" compatLnSpc="1">
            <a:prstTxWarp prst="textNoShape">
              <a:avLst/>
            </a:prstTxWarp>
          </a:bodyPr>
          <a:lstStyle/>
          <a:p>
            <a:pPr algn="ctr" defTabSz="685800">
              <a:defRPr/>
            </a:pPr>
            <a:r>
              <a:rPr lang="en-US" sz="75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Delivery Excellence</a:t>
            </a:r>
          </a:p>
        </p:txBody>
      </p:sp>
      <p:sp>
        <p:nvSpPr>
          <p:cNvPr id="69" name="Rectangle 68"/>
          <p:cNvSpPr/>
          <p:nvPr/>
        </p:nvSpPr>
        <p:spPr bwMode="auto">
          <a:xfrm>
            <a:off x="5309373" y="4243452"/>
            <a:ext cx="1026407" cy="299923"/>
          </a:xfrm>
          <a:prstGeom prst="rect">
            <a:avLst/>
          </a:prstGeom>
          <a:solidFill>
            <a:sysClr val="window" lastClr="FFFFFF">
              <a:lumMod val="95000"/>
            </a:sysClr>
          </a:solidFill>
          <a:ln w="9525">
            <a:noFill/>
            <a:round/>
            <a:headEnd/>
            <a:tailEnd/>
          </a:ln>
          <a:effectLst/>
        </p:spPr>
        <p:txBody>
          <a:bodyPr vert="horz" wrap="square" lIns="68580" tIns="34290" rIns="68580" bIns="34290" numCol="1" rtlCol="0" anchor="ctr" anchorCtr="0" compatLnSpc="1">
            <a:prstTxWarp prst="textNoShape">
              <a:avLst/>
            </a:prstTxWarp>
          </a:bodyPr>
          <a:lstStyle/>
          <a:p>
            <a:pPr algn="ctr" defTabSz="685800">
              <a:defRPr/>
            </a:pPr>
            <a:r>
              <a:rPr lang="en-US" sz="75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Tools &amp; Framework</a:t>
            </a:r>
          </a:p>
        </p:txBody>
      </p:sp>
      <p:sp>
        <p:nvSpPr>
          <p:cNvPr id="70" name="Rectangle 69"/>
          <p:cNvSpPr/>
          <p:nvPr/>
        </p:nvSpPr>
        <p:spPr bwMode="auto">
          <a:xfrm>
            <a:off x="6362038" y="4239284"/>
            <a:ext cx="1026407" cy="299923"/>
          </a:xfrm>
          <a:prstGeom prst="rect">
            <a:avLst/>
          </a:prstGeom>
          <a:solidFill>
            <a:sysClr val="window" lastClr="FFFFFF">
              <a:lumMod val="95000"/>
            </a:sysClr>
          </a:solidFill>
          <a:ln w="9525">
            <a:noFill/>
            <a:round/>
            <a:headEnd/>
            <a:tailEnd/>
          </a:ln>
          <a:effectLst/>
        </p:spPr>
        <p:txBody>
          <a:bodyPr vert="horz" wrap="square" lIns="68580" tIns="34290" rIns="68580" bIns="34290" numCol="1" rtlCol="0" anchor="ctr" anchorCtr="0" compatLnSpc="1">
            <a:prstTxWarp prst="textNoShape">
              <a:avLst/>
            </a:prstTxWarp>
          </a:bodyPr>
          <a:lstStyle/>
          <a:p>
            <a:pPr algn="ctr" defTabSz="685800">
              <a:defRPr/>
            </a:pPr>
            <a:r>
              <a:rPr lang="en-US" sz="750" kern="0" dirty="0">
                <a:solidFill>
                  <a:sysClr val="windowText" lastClr="000000"/>
                </a:solidFill>
                <a:latin typeface="Calibri" panose="020F0502020204030204" pitchFamily="34" charset="0"/>
                <a:ea typeface="ＭＳ Ｐゴシック" pitchFamily="34" charset="-128"/>
                <a:cs typeface="Arial" panose="020B0604020202020204" pitchFamily="34" charset="0"/>
              </a:rPr>
              <a:t>Knowledge Management</a:t>
            </a:r>
          </a:p>
        </p:txBody>
      </p:sp>
      <p:sp>
        <p:nvSpPr>
          <p:cNvPr id="71" name="Up-Down Arrow 70"/>
          <p:cNvSpPr/>
          <p:nvPr/>
        </p:nvSpPr>
        <p:spPr>
          <a:xfrm>
            <a:off x="3416942" y="4041893"/>
            <a:ext cx="122940" cy="155448"/>
          </a:xfrm>
          <a:prstGeom prst="up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72" name="Up-Down Arrow 71"/>
          <p:cNvSpPr/>
          <p:nvPr/>
        </p:nvSpPr>
        <p:spPr>
          <a:xfrm>
            <a:off x="6198240" y="4048819"/>
            <a:ext cx="122940" cy="155448"/>
          </a:xfrm>
          <a:prstGeom prst="upDownArrow">
            <a:avLst/>
          </a:prstGeom>
          <a:solidFill>
            <a:schemeClr val="accent5">
              <a:lumMod val="90000"/>
            </a:schemeClr>
          </a:solidFill>
          <a:ln w="12700" cap="flat" cmpd="sng" algn="ctr">
            <a:noFill/>
            <a:prstDash val="solid"/>
            <a:miter lim="800000"/>
          </a:ln>
          <a:effectLst/>
        </p:spPr>
        <p:txBody>
          <a:bodyPr rtlCol="0" anchor="ctr"/>
          <a:lstStyle/>
          <a:p>
            <a:pPr algn="ctr" defTabSz="351653" fontAlgn="base">
              <a:spcBef>
                <a:spcPct val="0"/>
              </a:spcBef>
              <a:spcAft>
                <a:spcPct val="0"/>
              </a:spcAft>
              <a:defRPr/>
            </a:pPr>
            <a:endParaRPr lang="en-US" sz="923" kern="0" dirty="0">
              <a:solidFill>
                <a:prstClr val="white"/>
              </a:solidFill>
              <a:latin typeface="Calibri" pitchFamily="34" charset="0"/>
              <a:cs typeface="Calibri" panose="020F0502020204030204" pitchFamily="34" charset="0"/>
            </a:endParaRPr>
          </a:p>
        </p:txBody>
      </p:sp>
      <p:sp>
        <p:nvSpPr>
          <p:cNvPr id="73" name="Rounded Rectangle 72"/>
          <p:cNvSpPr/>
          <p:nvPr/>
        </p:nvSpPr>
        <p:spPr bwMode="auto">
          <a:xfrm>
            <a:off x="955094" y="4761245"/>
            <a:ext cx="5929834" cy="270164"/>
          </a:xfrm>
          <a:prstGeom prst="roundRect">
            <a:avLst>
              <a:gd name="adj" fmla="val 0"/>
            </a:avLst>
          </a:prstGeom>
          <a:solidFill>
            <a:schemeClr val="bg1">
              <a:lumMod val="95000"/>
            </a:schemeClr>
          </a:solidFill>
          <a:ln w="9525" cap="flat" cmpd="sng" algn="ctr">
            <a:noFill/>
            <a:prstDash val="solid"/>
            <a:round/>
            <a:headEnd type="none" w="med" len="med"/>
            <a:tailEnd type="none" w="med" len="med"/>
          </a:ln>
          <a:effectLst/>
        </p:spPr>
        <p:txBody>
          <a:bodyPr lIns="91440" tIns="0" rIns="91440" bIns="0" numCol="1" anchor="ctr" anchorCtr="0"/>
          <a:lstStyle/>
          <a:p>
            <a:pPr defTabSz="369196">
              <a:lnSpc>
                <a:spcPts val="969"/>
              </a:lnSpc>
              <a:buClr>
                <a:srgbClr val="9BBB59">
                  <a:lumMod val="50000"/>
                </a:srgbClr>
              </a:buClr>
              <a:tabLst>
                <a:tab pos="246129" algn="l"/>
              </a:tabLst>
              <a:defRPr/>
            </a:pPr>
            <a:r>
              <a:rPr lang="en-US" sz="940" b="1" dirty="0">
                <a:solidFill>
                  <a:schemeClr val="tx2"/>
                </a:solidFill>
                <a:latin typeface="Calibri" panose="020F0502020204030204" pitchFamily="34" charset="0"/>
                <a:cs typeface="Calibri" pitchFamily="34" charset="0"/>
              </a:rPr>
              <a:t>**Note</a:t>
            </a:r>
            <a:r>
              <a:rPr lang="en-US" sz="940" dirty="0">
                <a:solidFill>
                  <a:schemeClr val="tx2"/>
                </a:solidFill>
                <a:latin typeface="Calibri" panose="020F0502020204030204" pitchFamily="34" charset="0"/>
                <a:cs typeface="Calibri" pitchFamily="34" charset="0"/>
              </a:rPr>
              <a:t> : While the RFP document asks Cognizant to assume L1 Support, based on equivalence with ITIL terminology in terms of activities expected, it would be primarily a Level 1.5 support that TGF is expecting.</a:t>
            </a:r>
            <a:endParaRPr lang="en-US" sz="940" b="1" dirty="0">
              <a:solidFill>
                <a:schemeClr val="tx2"/>
              </a:solidFill>
              <a:latin typeface="Calibri" panose="020F0502020204030204" pitchFamily="34" charset="0"/>
              <a:cs typeface="Calibri" pitchFamily="34" charset="0"/>
            </a:endParaRPr>
          </a:p>
        </p:txBody>
      </p:sp>
      <p:sp>
        <p:nvSpPr>
          <p:cNvPr id="75" name="Rectangle 74"/>
          <p:cNvSpPr/>
          <p:nvPr/>
        </p:nvSpPr>
        <p:spPr>
          <a:xfrm>
            <a:off x="1638891" y="1762690"/>
            <a:ext cx="5787493" cy="157726"/>
          </a:xfrm>
          <a:prstGeom prst="rect">
            <a:avLst/>
          </a:prstGeom>
          <a:solidFill>
            <a:schemeClr val="bg2">
              <a:lumMod val="85000"/>
            </a:schemeClr>
          </a:solidFill>
          <a:ln w="38100" cap="flat" cmpd="sng" algn="ctr">
            <a:solidFill>
              <a:srgbClr val="F67B00"/>
            </a:solidFill>
            <a:prstDash val="solid"/>
          </a:ln>
          <a:effectLst/>
        </p:spPr>
        <p:txBody>
          <a:bodyPr rtlCol="0" anchor="ctr" anchorCtr="0"/>
          <a:lstStyle/>
          <a:p>
            <a:pPr algn="ctr" defTabSz="351669"/>
            <a:r>
              <a:rPr lang="en-US" sz="900" b="1" kern="0" dirty="0">
                <a:solidFill>
                  <a:srgbClr val="141414"/>
                </a:solidFill>
                <a:latin typeface="Calibri" pitchFamily="34" charset="0"/>
                <a:cs typeface="Calibri" panose="020F0502020204030204" pitchFamily="34" charset="0"/>
              </a:rPr>
              <a:t>Consolidated Service Delivery Management </a:t>
            </a:r>
          </a:p>
        </p:txBody>
      </p:sp>
    </p:spTree>
    <p:extLst>
      <p:ext uri="{BB962C8B-B14F-4D97-AF65-F5344CB8AC3E}">
        <p14:creationId xmlns:p14="http://schemas.microsoft.com/office/powerpoint/2010/main" val="190029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66" y="99414"/>
            <a:ext cx="8385048" cy="316222"/>
          </a:xfrm>
        </p:spPr>
        <p:txBody>
          <a:bodyPr vert="horz" lIns="0" tIns="0" rIns="0" bIns="0" rtlCol="0" anchor="ctr" anchorCtr="0">
            <a:normAutofit/>
          </a:bodyPr>
          <a:lstStyle/>
          <a:p>
            <a:r>
              <a:rPr lang="en-US" sz="1800" b="1" dirty="0">
                <a:latin typeface="Calibri" panose="020F0502020204030204" pitchFamily="34" charset="0"/>
              </a:rPr>
              <a:t>Commitment to Continual Service Improvements</a:t>
            </a:r>
          </a:p>
        </p:txBody>
      </p:sp>
      <p:sp>
        <p:nvSpPr>
          <p:cNvPr id="5" name="Slide Number Placeholder 4"/>
          <p:cNvSpPr>
            <a:spLocks noGrp="1"/>
          </p:cNvSpPr>
          <p:nvPr>
            <p:ph type="sldNum" sz="quarter" idx="12"/>
          </p:nvPr>
        </p:nvSpPr>
        <p:spPr/>
        <p:txBody>
          <a:bodyPr/>
          <a:lstStyle/>
          <a:p>
            <a:fld id="{2EFEF571-C9B4-4D92-A7F7-315B894862A8}" type="slidenum">
              <a:rPr lang="en-US" smtClean="0"/>
              <a:pPr/>
              <a:t>24</a:t>
            </a:fld>
            <a:endParaRPr lang="en-US" dirty="0"/>
          </a:p>
        </p:txBody>
      </p:sp>
      <p:sp>
        <p:nvSpPr>
          <p:cNvPr id="6" name="Rectangle 5"/>
          <p:cNvSpPr/>
          <p:nvPr/>
        </p:nvSpPr>
        <p:spPr>
          <a:xfrm>
            <a:off x="522164" y="1941245"/>
            <a:ext cx="2064252" cy="1892315"/>
          </a:xfrm>
          <a:prstGeom prst="rect">
            <a:avLst/>
          </a:prstGeom>
          <a:solidFill>
            <a:schemeClr val="accent6"/>
          </a:solidFill>
          <a:ln w="12700" cap="flat" cmpd="sng" algn="ctr">
            <a:noFill/>
            <a:prstDash val="solid"/>
            <a:miter lim="800000"/>
          </a:ln>
          <a:effectLst/>
        </p:spPr>
        <p:txBody>
          <a:bodyPr rtlCol="0" anchor="ctr"/>
          <a:lstStyle/>
          <a:p>
            <a:pPr algn="ctr" defTabSz="685595">
              <a:defRPr/>
            </a:pPr>
            <a:endParaRPr lang="en-US" sz="2399" kern="0" dirty="0">
              <a:solidFill>
                <a:srgbClr val="FFFFFF"/>
              </a:solidFill>
              <a:latin typeface="Calibri" panose="020F0502020204030204" pitchFamily="34" charset="0"/>
            </a:endParaRPr>
          </a:p>
        </p:txBody>
      </p:sp>
      <p:sp>
        <p:nvSpPr>
          <p:cNvPr id="7" name="Rectangle 6"/>
          <p:cNvSpPr/>
          <p:nvPr/>
        </p:nvSpPr>
        <p:spPr>
          <a:xfrm>
            <a:off x="289075" y="592744"/>
            <a:ext cx="2044835" cy="1302273"/>
          </a:xfrm>
          <a:prstGeom prst="rect">
            <a:avLst/>
          </a:prstGeom>
          <a:solidFill>
            <a:srgbClr val="0033A0"/>
          </a:solidFill>
          <a:ln w="12700" cap="flat" cmpd="sng" algn="ctr">
            <a:noFill/>
            <a:prstDash val="solid"/>
            <a:miter lim="800000"/>
          </a:ln>
          <a:effectLst/>
        </p:spPr>
        <p:txBody>
          <a:bodyPr rtlCol="0" anchor="ctr"/>
          <a:lstStyle/>
          <a:p>
            <a:pPr marL="115859" indent="-115859" defTabSz="684908" fontAlgn="base">
              <a:spcBef>
                <a:spcPct val="0"/>
              </a:spcBef>
              <a:spcAft>
                <a:spcPts val="1200"/>
              </a:spcAft>
              <a:buFont typeface="Arial" panose="020B0604020202020204" pitchFamily="34" charset="0"/>
              <a:buChar char="•"/>
              <a:defRPr/>
            </a:pPr>
            <a:r>
              <a:rPr lang="en-US" sz="1000" kern="0" dirty="0">
                <a:solidFill>
                  <a:schemeClr val="bg1"/>
                </a:solidFill>
                <a:latin typeface="Calibri" panose="020F0502020204030204" pitchFamily="34" charset="0"/>
              </a:rPr>
              <a:t>Productivity</a:t>
            </a:r>
          </a:p>
          <a:p>
            <a:pPr marL="115859" indent="-115859" defTabSz="684908" fontAlgn="base">
              <a:spcBef>
                <a:spcPct val="0"/>
              </a:spcBef>
              <a:spcAft>
                <a:spcPts val="1200"/>
              </a:spcAft>
              <a:buFont typeface="Arial" panose="020B0604020202020204" pitchFamily="34" charset="0"/>
              <a:buChar char="•"/>
              <a:defRPr/>
            </a:pPr>
            <a:r>
              <a:rPr lang="en-US" sz="1000" kern="0" dirty="0">
                <a:solidFill>
                  <a:schemeClr val="bg1"/>
                </a:solidFill>
                <a:latin typeface="Calibri" panose="020F0502020204030204" pitchFamily="34" charset="0"/>
              </a:rPr>
              <a:t>Operating Efficiency</a:t>
            </a:r>
          </a:p>
          <a:p>
            <a:pPr marL="115859" indent="-115859" defTabSz="684908" fontAlgn="base">
              <a:spcBef>
                <a:spcPct val="0"/>
              </a:spcBef>
              <a:spcAft>
                <a:spcPts val="1200"/>
              </a:spcAft>
              <a:buFont typeface="Arial" panose="020B0604020202020204" pitchFamily="34" charset="0"/>
              <a:buChar char="•"/>
              <a:defRPr/>
            </a:pPr>
            <a:r>
              <a:rPr lang="en-US" sz="1000" kern="0" dirty="0">
                <a:solidFill>
                  <a:schemeClr val="bg1"/>
                </a:solidFill>
                <a:latin typeface="Calibri" panose="020F0502020204030204" pitchFamily="34" charset="0"/>
              </a:rPr>
              <a:t>IT-Business Alignment</a:t>
            </a:r>
          </a:p>
          <a:p>
            <a:pPr marL="115859" indent="-115859" defTabSz="684908" fontAlgn="base">
              <a:spcBef>
                <a:spcPct val="0"/>
              </a:spcBef>
              <a:spcAft>
                <a:spcPts val="1200"/>
              </a:spcAft>
              <a:buFont typeface="Arial" panose="020B0604020202020204" pitchFamily="34" charset="0"/>
              <a:buChar char="•"/>
              <a:defRPr/>
            </a:pPr>
            <a:r>
              <a:rPr lang="en-US" sz="1000" kern="0" dirty="0">
                <a:solidFill>
                  <a:schemeClr val="bg1"/>
                </a:solidFill>
                <a:latin typeface="Calibri" panose="020F0502020204030204" pitchFamily="34" charset="0"/>
              </a:rPr>
              <a:t>Onsite-Offshore Ratio Optimization</a:t>
            </a:r>
          </a:p>
        </p:txBody>
      </p:sp>
      <p:grpSp>
        <p:nvGrpSpPr>
          <p:cNvPr id="9" name="Group 8"/>
          <p:cNvGrpSpPr/>
          <p:nvPr/>
        </p:nvGrpSpPr>
        <p:grpSpPr>
          <a:xfrm>
            <a:off x="4842001" y="1070393"/>
            <a:ext cx="493916" cy="420269"/>
            <a:chOff x="-1730758" y="-392732"/>
            <a:chExt cx="1558925" cy="1033934"/>
          </a:xfrm>
          <a:solidFill>
            <a:srgbClr val="478B1B"/>
          </a:solidFill>
        </p:grpSpPr>
        <p:sp>
          <p:nvSpPr>
            <p:cNvPr id="10" name="Freeform 174"/>
            <p:cNvSpPr>
              <a:spLocks noEditPoints="1"/>
            </p:cNvSpPr>
            <p:nvPr/>
          </p:nvSpPr>
          <p:spPr bwMode="auto">
            <a:xfrm>
              <a:off x="-1730758" y="-392732"/>
              <a:ext cx="1558925" cy="839658"/>
            </a:xfrm>
            <a:custGeom>
              <a:avLst/>
              <a:gdLst>
                <a:gd name="T0" fmla="*/ 329 w 4314"/>
                <a:gd name="T1" fmla="*/ 379 h 3261"/>
                <a:gd name="T2" fmla="*/ 3985 w 4314"/>
                <a:gd name="T3" fmla="*/ 379 h 3261"/>
                <a:gd name="T4" fmla="*/ 3985 w 4314"/>
                <a:gd name="T5" fmla="*/ 2797 h 3261"/>
                <a:gd name="T6" fmla="*/ 329 w 4314"/>
                <a:gd name="T7" fmla="*/ 2797 h 3261"/>
                <a:gd name="T8" fmla="*/ 329 w 4314"/>
                <a:gd name="T9" fmla="*/ 379 h 3261"/>
                <a:gd name="T10" fmla="*/ 0 w 4314"/>
                <a:gd name="T11" fmla="*/ 236 h 3261"/>
                <a:gd name="T12" fmla="*/ 0 w 4314"/>
                <a:gd name="T13" fmla="*/ 3025 h 3261"/>
                <a:gd name="T14" fmla="*/ 261 w 4314"/>
                <a:gd name="T15" fmla="*/ 3261 h 3261"/>
                <a:gd name="T16" fmla="*/ 4053 w 4314"/>
                <a:gd name="T17" fmla="*/ 3261 h 3261"/>
                <a:gd name="T18" fmla="*/ 4229 w 4314"/>
                <a:gd name="T19" fmla="*/ 3192 h 3261"/>
                <a:gd name="T20" fmla="*/ 4314 w 4314"/>
                <a:gd name="T21" fmla="*/ 3028 h 3261"/>
                <a:gd name="T22" fmla="*/ 4314 w 4314"/>
                <a:gd name="T23" fmla="*/ 3025 h 3261"/>
                <a:gd name="T24" fmla="*/ 4314 w 4314"/>
                <a:gd name="T25" fmla="*/ 236 h 3261"/>
                <a:gd name="T26" fmla="*/ 4214 w 4314"/>
                <a:gd name="T27" fmla="*/ 57 h 3261"/>
                <a:gd name="T28" fmla="*/ 3994 w 4314"/>
                <a:gd name="T29" fmla="*/ 0 h 3261"/>
                <a:gd name="T30" fmla="*/ 320 w 4314"/>
                <a:gd name="T31" fmla="*/ 0 h 3261"/>
                <a:gd name="T32" fmla="*/ 100 w 4314"/>
                <a:gd name="T33" fmla="*/ 57 h 3261"/>
                <a:gd name="T34" fmla="*/ 0 w 4314"/>
                <a:gd name="T35" fmla="*/ 236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14" h="3261">
                  <a:moveTo>
                    <a:pt x="329" y="379"/>
                  </a:moveTo>
                  <a:lnTo>
                    <a:pt x="3985" y="379"/>
                  </a:lnTo>
                  <a:lnTo>
                    <a:pt x="3985" y="2797"/>
                  </a:lnTo>
                  <a:lnTo>
                    <a:pt x="329" y="2797"/>
                  </a:lnTo>
                  <a:lnTo>
                    <a:pt x="329" y="379"/>
                  </a:lnTo>
                  <a:close/>
                  <a:moveTo>
                    <a:pt x="0" y="236"/>
                  </a:moveTo>
                  <a:lnTo>
                    <a:pt x="0" y="3025"/>
                  </a:lnTo>
                  <a:cubicBezTo>
                    <a:pt x="0" y="3142"/>
                    <a:pt x="126" y="3261"/>
                    <a:pt x="261" y="3261"/>
                  </a:cubicBezTo>
                  <a:lnTo>
                    <a:pt x="4053" y="3261"/>
                  </a:lnTo>
                  <a:cubicBezTo>
                    <a:pt x="4129" y="3261"/>
                    <a:pt x="4187" y="3230"/>
                    <a:pt x="4229" y="3192"/>
                  </a:cubicBezTo>
                  <a:cubicBezTo>
                    <a:pt x="4273" y="3152"/>
                    <a:pt x="4313" y="3090"/>
                    <a:pt x="4314" y="3028"/>
                  </a:cubicBezTo>
                  <a:lnTo>
                    <a:pt x="4314" y="3025"/>
                  </a:lnTo>
                  <a:lnTo>
                    <a:pt x="4314" y="236"/>
                  </a:lnTo>
                  <a:cubicBezTo>
                    <a:pt x="4314" y="165"/>
                    <a:pt x="4257" y="89"/>
                    <a:pt x="4214" y="57"/>
                  </a:cubicBezTo>
                  <a:cubicBezTo>
                    <a:pt x="4160" y="17"/>
                    <a:pt x="4086" y="0"/>
                    <a:pt x="3994" y="0"/>
                  </a:cubicBezTo>
                  <a:lnTo>
                    <a:pt x="320" y="0"/>
                  </a:lnTo>
                  <a:cubicBezTo>
                    <a:pt x="228" y="0"/>
                    <a:pt x="154" y="17"/>
                    <a:pt x="100" y="57"/>
                  </a:cubicBezTo>
                  <a:cubicBezTo>
                    <a:pt x="57" y="89"/>
                    <a:pt x="0" y="165"/>
                    <a:pt x="0"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61">
                <a:defRPr/>
              </a:pPr>
              <a:endParaRPr lang="en-US" sz="2399" kern="0" dirty="0">
                <a:solidFill>
                  <a:srgbClr val="000000"/>
                </a:solidFill>
                <a:latin typeface="Calibri" panose="020F0502020204030204" pitchFamily="34" charset="0"/>
              </a:endParaRPr>
            </a:p>
          </p:txBody>
        </p:sp>
        <p:sp>
          <p:nvSpPr>
            <p:cNvPr id="11" name="Freeform 175"/>
            <p:cNvSpPr>
              <a:spLocks/>
            </p:cNvSpPr>
            <p:nvPr/>
          </p:nvSpPr>
          <p:spPr bwMode="auto">
            <a:xfrm>
              <a:off x="-1276839" y="455464"/>
              <a:ext cx="714373" cy="185738"/>
            </a:xfrm>
            <a:custGeom>
              <a:avLst/>
              <a:gdLst>
                <a:gd name="T0" fmla="*/ 0 w 1980"/>
                <a:gd name="T1" fmla="*/ 514 h 514"/>
                <a:gd name="T2" fmla="*/ 1980 w 1980"/>
                <a:gd name="T3" fmla="*/ 514 h 514"/>
                <a:gd name="T4" fmla="*/ 1547 w 1980"/>
                <a:gd name="T5" fmla="*/ 62 h 514"/>
                <a:gd name="T6" fmla="*/ 1475 w 1980"/>
                <a:gd name="T7" fmla="*/ 0 h 514"/>
                <a:gd name="T8" fmla="*/ 506 w 1980"/>
                <a:gd name="T9" fmla="*/ 0 h 514"/>
                <a:gd name="T10" fmla="*/ 373 w 1980"/>
                <a:gd name="T11" fmla="*/ 120 h 514"/>
                <a:gd name="T12" fmla="*/ 314 w 1980"/>
                <a:gd name="T13" fmla="*/ 187 h 514"/>
                <a:gd name="T14" fmla="*/ 0 w 1980"/>
                <a:gd name="T15" fmla="*/ 514 h 5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0" h="514">
                  <a:moveTo>
                    <a:pt x="0" y="514"/>
                  </a:moveTo>
                  <a:lnTo>
                    <a:pt x="1980" y="514"/>
                  </a:lnTo>
                  <a:cubicBezTo>
                    <a:pt x="1967" y="463"/>
                    <a:pt x="1609" y="143"/>
                    <a:pt x="1547" y="62"/>
                  </a:cubicBezTo>
                  <a:cubicBezTo>
                    <a:pt x="1533" y="44"/>
                    <a:pt x="1499" y="0"/>
                    <a:pt x="1475" y="0"/>
                  </a:cubicBezTo>
                  <a:lnTo>
                    <a:pt x="506" y="0"/>
                  </a:lnTo>
                  <a:cubicBezTo>
                    <a:pt x="478" y="0"/>
                    <a:pt x="395" y="97"/>
                    <a:pt x="373" y="120"/>
                  </a:cubicBezTo>
                  <a:cubicBezTo>
                    <a:pt x="348" y="145"/>
                    <a:pt x="340" y="162"/>
                    <a:pt x="314" y="187"/>
                  </a:cubicBezTo>
                  <a:cubicBezTo>
                    <a:pt x="269" y="232"/>
                    <a:pt x="11" y="472"/>
                    <a:pt x="0" y="5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61">
                <a:defRPr/>
              </a:pPr>
              <a:endParaRPr lang="en-US" sz="2399" kern="0" dirty="0">
                <a:solidFill>
                  <a:srgbClr val="000000"/>
                </a:solidFill>
                <a:latin typeface="Calibri" panose="020F0502020204030204" pitchFamily="34" charset="0"/>
              </a:endParaRPr>
            </a:p>
          </p:txBody>
        </p:sp>
        <p:sp>
          <p:nvSpPr>
            <p:cNvPr id="12" name="Freeform 176"/>
            <p:cNvSpPr>
              <a:spLocks/>
            </p:cNvSpPr>
            <p:nvPr/>
          </p:nvSpPr>
          <p:spPr bwMode="auto">
            <a:xfrm>
              <a:off x="-1503747" y="-173481"/>
              <a:ext cx="1071562" cy="454024"/>
            </a:xfrm>
            <a:custGeom>
              <a:avLst/>
              <a:gdLst>
                <a:gd name="T0" fmla="*/ 2557 w 2967"/>
                <a:gd name="T1" fmla="*/ 197 h 1250"/>
                <a:gd name="T2" fmla="*/ 2565 w 2967"/>
                <a:gd name="T3" fmla="*/ 264 h 1250"/>
                <a:gd name="T4" fmla="*/ 2511 w 2967"/>
                <a:gd name="T5" fmla="*/ 311 h 1250"/>
                <a:gd name="T6" fmla="*/ 2458 w 2967"/>
                <a:gd name="T7" fmla="*/ 359 h 1250"/>
                <a:gd name="T8" fmla="*/ 2188 w 2967"/>
                <a:gd name="T9" fmla="*/ 604 h 1250"/>
                <a:gd name="T10" fmla="*/ 2127 w 2967"/>
                <a:gd name="T11" fmla="*/ 652 h 1250"/>
                <a:gd name="T12" fmla="*/ 2021 w 2967"/>
                <a:gd name="T13" fmla="*/ 630 h 1250"/>
                <a:gd name="T14" fmla="*/ 1925 w 2967"/>
                <a:gd name="T15" fmla="*/ 669 h 1250"/>
                <a:gd name="T16" fmla="*/ 1767 w 2967"/>
                <a:gd name="T17" fmla="*/ 532 h 1250"/>
                <a:gd name="T18" fmla="*/ 1712 w 2967"/>
                <a:gd name="T19" fmla="*/ 485 h 1250"/>
                <a:gd name="T20" fmla="*/ 1495 w 2967"/>
                <a:gd name="T21" fmla="*/ 306 h 1250"/>
                <a:gd name="T22" fmla="*/ 1205 w 2967"/>
                <a:gd name="T23" fmla="*/ 109 h 1250"/>
                <a:gd name="T24" fmla="*/ 1158 w 2967"/>
                <a:gd name="T25" fmla="*/ 306 h 1250"/>
                <a:gd name="T26" fmla="*/ 1055 w 2967"/>
                <a:gd name="T27" fmla="*/ 380 h 1250"/>
                <a:gd name="T28" fmla="*/ 358 w 2967"/>
                <a:gd name="T29" fmla="*/ 921 h 1250"/>
                <a:gd name="T30" fmla="*/ 240 w 2967"/>
                <a:gd name="T31" fmla="*/ 896 h 1250"/>
                <a:gd name="T32" fmla="*/ 274 w 2967"/>
                <a:gd name="T33" fmla="*/ 1250 h 1250"/>
                <a:gd name="T34" fmla="*/ 438 w 2967"/>
                <a:gd name="T35" fmla="*/ 1080 h 1250"/>
                <a:gd name="T36" fmla="*/ 523 w 2967"/>
                <a:gd name="T37" fmla="*/ 952 h 1250"/>
                <a:gd name="T38" fmla="*/ 1174 w 2967"/>
                <a:gd name="T39" fmla="*/ 432 h 1250"/>
                <a:gd name="T40" fmla="*/ 1226 w 2967"/>
                <a:gd name="T41" fmla="*/ 391 h 1250"/>
                <a:gd name="T42" fmla="*/ 1434 w 2967"/>
                <a:gd name="T43" fmla="*/ 418 h 1250"/>
                <a:gd name="T44" fmla="*/ 1611 w 2967"/>
                <a:gd name="T45" fmla="*/ 570 h 1250"/>
                <a:gd name="T46" fmla="*/ 1657 w 2967"/>
                <a:gd name="T47" fmla="*/ 609 h 1250"/>
                <a:gd name="T48" fmla="*/ 1788 w 2967"/>
                <a:gd name="T49" fmla="*/ 721 h 1250"/>
                <a:gd name="T50" fmla="*/ 1858 w 2967"/>
                <a:gd name="T51" fmla="*/ 820 h 1250"/>
                <a:gd name="T52" fmla="*/ 1873 w 2967"/>
                <a:gd name="T53" fmla="*/ 890 h 1250"/>
                <a:gd name="T54" fmla="*/ 2153 w 2967"/>
                <a:gd name="T55" fmla="*/ 947 h 1250"/>
                <a:gd name="T56" fmla="*/ 2211 w 2967"/>
                <a:gd name="T57" fmla="*/ 845 h 1250"/>
                <a:gd name="T58" fmla="*/ 2235 w 2967"/>
                <a:gd name="T59" fmla="*/ 735 h 1250"/>
                <a:gd name="T60" fmla="*/ 2650 w 2967"/>
                <a:gd name="T61" fmla="*/ 357 h 1250"/>
                <a:gd name="T62" fmla="*/ 2751 w 2967"/>
                <a:gd name="T63" fmla="*/ 374 h 1250"/>
                <a:gd name="T64" fmla="*/ 2751 w 2967"/>
                <a:gd name="T65" fmla="*/ 20 h 1250"/>
                <a:gd name="T66" fmla="*/ 2557 w 2967"/>
                <a:gd name="T67" fmla="*/ 197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7" h="1250">
                  <a:moveTo>
                    <a:pt x="2557" y="197"/>
                  </a:moveTo>
                  <a:cubicBezTo>
                    <a:pt x="2557" y="240"/>
                    <a:pt x="2563" y="233"/>
                    <a:pt x="2565" y="264"/>
                  </a:cubicBezTo>
                  <a:cubicBezTo>
                    <a:pt x="2543" y="280"/>
                    <a:pt x="2535" y="293"/>
                    <a:pt x="2511" y="311"/>
                  </a:cubicBezTo>
                  <a:cubicBezTo>
                    <a:pt x="2486" y="331"/>
                    <a:pt x="2480" y="337"/>
                    <a:pt x="2458" y="359"/>
                  </a:cubicBezTo>
                  <a:cubicBezTo>
                    <a:pt x="2396" y="423"/>
                    <a:pt x="2260" y="531"/>
                    <a:pt x="2188" y="604"/>
                  </a:cubicBezTo>
                  <a:cubicBezTo>
                    <a:pt x="2164" y="629"/>
                    <a:pt x="2155" y="633"/>
                    <a:pt x="2127" y="652"/>
                  </a:cubicBezTo>
                  <a:cubicBezTo>
                    <a:pt x="2094" y="644"/>
                    <a:pt x="2065" y="625"/>
                    <a:pt x="2021" y="630"/>
                  </a:cubicBezTo>
                  <a:cubicBezTo>
                    <a:pt x="1976" y="635"/>
                    <a:pt x="1952" y="651"/>
                    <a:pt x="1925" y="669"/>
                  </a:cubicBezTo>
                  <a:lnTo>
                    <a:pt x="1767" y="532"/>
                  </a:lnTo>
                  <a:cubicBezTo>
                    <a:pt x="1745" y="512"/>
                    <a:pt x="1733" y="504"/>
                    <a:pt x="1712" y="485"/>
                  </a:cubicBezTo>
                  <a:cubicBezTo>
                    <a:pt x="1688" y="464"/>
                    <a:pt x="1522" y="314"/>
                    <a:pt x="1495" y="306"/>
                  </a:cubicBezTo>
                  <a:cubicBezTo>
                    <a:pt x="1547" y="85"/>
                    <a:pt x="1326" y="0"/>
                    <a:pt x="1205" y="109"/>
                  </a:cubicBezTo>
                  <a:cubicBezTo>
                    <a:pt x="1144" y="164"/>
                    <a:pt x="1140" y="230"/>
                    <a:pt x="1158" y="306"/>
                  </a:cubicBezTo>
                  <a:cubicBezTo>
                    <a:pt x="1127" y="315"/>
                    <a:pt x="1083" y="359"/>
                    <a:pt x="1055" y="380"/>
                  </a:cubicBezTo>
                  <a:lnTo>
                    <a:pt x="358" y="921"/>
                  </a:lnTo>
                  <a:cubicBezTo>
                    <a:pt x="298" y="908"/>
                    <a:pt x="348" y="896"/>
                    <a:pt x="240" y="896"/>
                  </a:cubicBezTo>
                  <a:cubicBezTo>
                    <a:pt x="43" y="896"/>
                    <a:pt x="0" y="1250"/>
                    <a:pt x="274" y="1250"/>
                  </a:cubicBezTo>
                  <a:cubicBezTo>
                    <a:pt x="370" y="1250"/>
                    <a:pt x="435" y="1166"/>
                    <a:pt x="438" y="1080"/>
                  </a:cubicBezTo>
                  <a:cubicBezTo>
                    <a:pt x="440" y="1014"/>
                    <a:pt x="401" y="1047"/>
                    <a:pt x="523" y="952"/>
                  </a:cubicBezTo>
                  <a:lnTo>
                    <a:pt x="1174" y="432"/>
                  </a:lnTo>
                  <a:cubicBezTo>
                    <a:pt x="1192" y="418"/>
                    <a:pt x="1209" y="402"/>
                    <a:pt x="1226" y="391"/>
                  </a:cubicBezTo>
                  <a:cubicBezTo>
                    <a:pt x="1383" y="474"/>
                    <a:pt x="1373" y="366"/>
                    <a:pt x="1434" y="418"/>
                  </a:cubicBezTo>
                  <a:lnTo>
                    <a:pt x="1611" y="570"/>
                  </a:lnTo>
                  <a:cubicBezTo>
                    <a:pt x="1631" y="588"/>
                    <a:pt x="1636" y="592"/>
                    <a:pt x="1657" y="609"/>
                  </a:cubicBezTo>
                  <a:lnTo>
                    <a:pt x="1788" y="721"/>
                  </a:lnTo>
                  <a:cubicBezTo>
                    <a:pt x="1843" y="774"/>
                    <a:pt x="1855" y="750"/>
                    <a:pt x="1858" y="820"/>
                  </a:cubicBezTo>
                  <a:cubicBezTo>
                    <a:pt x="1859" y="857"/>
                    <a:pt x="1858" y="862"/>
                    <a:pt x="1873" y="890"/>
                  </a:cubicBezTo>
                  <a:cubicBezTo>
                    <a:pt x="1932" y="999"/>
                    <a:pt x="2064" y="1019"/>
                    <a:pt x="2153" y="947"/>
                  </a:cubicBezTo>
                  <a:cubicBezTo>
                    <a:pt x="2176" y="928"/>
                    <a:pt x="2207" y="881"/>
                    <a:pt x="2211" y="845"/>
                  </a:cubicBezTo>
                  <a:cubicBezTo>
                    <a:pt x="2220" y="768"/>
                    <a:pt x="2185" y="773"/>
                    <a:pt x="2235" y="735"/>
                  </a:cubicBezTo>
                  <a:lnTo>
                    <a:pt x="2650" y="357"/>
                  </a:lnTo>
                  <a:cubicBezTo>
                    <a:pt x="2704" y="370"/>
                    <a:pt x="2675" y="374"/>
                    <a:pt x="2751" y="374"/>
                  </a:cubicBezTo>
                  <a:cubicBezTo>
                    <a:pt x="2965" y="374"/>
                    <a:pt x="2967" y="20"/>
                    <a:pt x="2751" y="20"/>
                  </a:cubicBezTo>
                  <a:cubicBezTo>
                    <a:pt x="2633" y="20"/>
                    <a:pt x="2557" y="83"/>
                    <a:pt x="2557"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61">
                <a:defRPr/>
              </a:pPr>
              <a:endParaRPr lang="en-US" sz="2399" kern="0" dirty="0">
                <a:solidFill>
                  <a:srgbClr val="000000"/>
                </a:solidFill>
                <a:latin typeface="Calibri" panose="020F0502020204030204" pitchFamily="34" charset="0"/>
              </a:endParaRPr>
            </a:p>
          </p:txBody>
        </p:sp>
      </p:grpSp>
      <p:pic>
        <p:nvPicPr>
          <p:cNvPr id="13" name="Picture 12"/>
          <p:cNvPicPr>
            <a:picLocks noChangeAspect="1"/>
          </p:cNvPicPr>
          <p:nvPr/>
        </p:nvPicPr>
        <p:blipFill>
          <a:blip r:embed="rId2" cstate="email">
            <a:duotone>
              <a:srgbClr val="ED7D31">
                <a:shade val="45000"/>
                <a:satMod val="135000"/>
              </a:srgbClr>
              <a:prstClr val="white"/>
            </a:duotone>
            <a:extLst>
              <a:ext uri="{28A0092B-C50C-407E-A947-70E740481C1C}">
                <a14:useLocalDpi xmlns:a14="http://schemas.microsoft.com/office/drawing/2010/main"/>
              </a:ext>
            </a:extLst>
          </a:blip>
          <a:stretch>
            <a:fillRect/>
          </a:stretch>
        </p:blipFill>
        <p:spPr>
          <a:xfrm>
            <a:off x="4815305" y="2140905"/>
            <a:ext cx="569484" cy="620102"/>
          </a:xfrm>
          <a:prstGeom prst="rect">
            <a:avLst/>
          </a:prstGeom>
        </p:spPr>
      </p:pic>
      <p:pic>
        <p:nvPicPr>
          <p:cNvPr id="14" name="Picture 13"/>
          <p:cNvPicPr>
            <a:picLocks noChangeAspect="1"/>
          </p:cNvPicPr>
          <p:nvPr/>
        </p:nvPicPr>
        <p:blipFill>
          <a:blip r:embed="rId3" cstate="email">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7759283" y="1228026"/>
            <a:ext cx="557017" cy="386290"/>
          </a:xfrm>
          <a:prstGeom prst="rect">
            <a:avLst/>
          </a:prstGeom>
        </p:spPr>
      </p:pic>
      <p:pic>
        <p:nvPicPr>
          <p:cNvPr id="15" name="Picture 14"/>
          <p:cNvPicPr>
            <a:picLocks noChangeAspect="1"/>
          </p:cNvPicPr>
          <p:nvPr/>
        </p:nvPicPr>
        <p:blipFill rotWithShape="1">
          <a:blip r:embed="rId4" cstate="email">
            <a:duotone>
              <a:srgbClr val="ED7D31">
                <a:shade val="45000"/>
                <a:satMod val="135000"/>
              </a:srgbClr>
              <a:prstClr val="white"/>
            </a:duotone>
            <a:extLst>
              <a:ext uri="{28A0092B-C50C-407E-A947-70E740481C1C}">
                <a14:useLocalDpi xmlns:a14="http://schemas.microsoft.com/office/drawing/2010/main"/>
              </a:ext>
            </a:extLst>
          </a:blip>
          <a:srcRect/>
          <a:stretch/>
        </p:blipFill>
        <p:spPr>
          <a:xfrm>
            <a:off x="7711394" y="2273765"/>
            <a:ext cx="526356" cy="447143"/>
          </a:xfrm>
          <a:prstGeom prst="rect">
            <a:avLst/>
          </a:prstGeom>
        </p:spPr>
      </p:pic>
      <p:sp>
        <p:nvSpPr>
          <p:cNvPr id="16" name="Rectangle 15"/>
          <p:cNvSpPr/>
          <p:nvPr/>
        </p:nvSpPr>
        <p:spPr>
          <a:xfrm>
            <a:off x="2776244" y="1065040"/>
            <a:ext cx="1943308" cy="230812"/>
          </a:xfrm>
          <a:prstGeom prst="rect">
            <a:avLst/>
          </a:prstGeom>
        </p:spPr>
        <p:txBody>
          <a:bodyPr wrap="square" lIns="68559" tIns="34280" rIns="68559" bIns="34280">
            <a:spAutoFit/>
          </a:bodyPr>
          <a:lstStyle/>
          <a:p>
            <a:pPr defTabSz="685561">
              <a:defRPr/>
            </a:pPr>
            <a:r>
              <a:rPr lang="en-US" sz="1050" b="1" kern="0" dirty="0">
                <a:latin typeface="Calibri" panose="020F0502020204030204" pitchFamily="34" charset="0"/>
                <a:cs typeface="Century Gothic"/>
              </a:rPr>
              <a:t>OPERATIONAL</a:t>
            </a:r>
            <a:r>
              <a:rPr lang="en-US" sz="1050" kern="0" dirty="0">
                <a:latin typeface="Calibri" panose="020F0502020204030204" pitchFamily="34" charset="0"/>
              </a:rPr>
              <a:t> </a:t>
            </a:r>
            <a:r>
              <a:rPr lang="en-US" sz="1050" b="1" kern="0" dirty="0">
                <a:latin typeface="Calibri" panose="020F0502020204030204" pitchFamily="34" charset="0"/>
                <a:cs typeface="Century Gothic"/>
              </a:rPr>
              <a:t>EFFICIENCY</a:t>
            </a:r>
          </a:p>
        </p:txBody>
      </p:sp>
      <p:sp>
        <p:nvSpPr>
          <p:cNvPr id="17" name="Rectangle 16"/>
          <p:cNvSpPr/>
          <p:nvPr/>
        </p:nvSpPr>
        <p:spPr>
          <a:xfrm>
            <a:off x="2789889" y="1242906"/>
            <a:ext cx="1866330" cy="35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0572" tIns="25286" rIns="50572" bIns="25286">
            <a:spAutoFit/>
          </a:bodyPr>
          <a:lstStyle/>
          <a:p>
            <a:pPr marL="115859" indent="-115859" defTabSz="252605" fontAlgn="base">
              <a:spcBef>
                <a:spcPct val="0"/>
              </a:spcBef>
              <a:spcAft>
                <a:spcPct val="0"/>
              </a:spcAft>
              <a:buFont typeface="Arial" panose="020B0604020202020204" pitchFamily="34" charset="0"/>
              <a:buChar char="•"/>
              <a:defRPr/>
            </a:pPr>
            <a:r>
              <a:rPr lang="en-US" sz="1000" dirty="0">
                <a:solidFill>
                  <a:prstClr val="black"/>
                </a:solidFill>
                <a:latin typeface="Calibri" panose="020F0502020204030204" pitchFamily="34" charset="0"/>
                <a:ea typeface="MS PGothic" pitchFamily="34" charset="-128"/>
                <a:cs typeface="Century Gothic"/>
              </a:rPr>
              <a:t>Left Shift</a:t>
            </a:r>
          </a:p>
          <a:p>
            <a:pPr marL="115859" indent="-115859" defTabSz="252605" fontAlgn="base">
              <a:spcBef>
                <a:spcPct val="0"/>
              </a:spcBef>
              <a:spcAft>
                <a:spcPct val="0"/>
              </a:spcAft>
              <a:buFont typeface="Arial" panose="020B0604020202020204" pitchFamily="34" charset="0"/>
              <a:buChar char="•"/>
              <a:defRPr/>
            </a:pPr>
            <a:r>
              <a:rPr lang="en-US" sz="1000" dirty="0">
                <a:solidFill>
                  <a:prstClr val="black"/>
                </a:solidFill>
                <a:latin typeface="Calibri" panose="020F0502020204030204" pitchFamily="34" charset="0"/>
                <a:ea typeface="MS PGothic" pitchFamily="34" charset="-128"/>
                <a:cs typeface="Century Gothic"/>
              </a:rPr>
              <a:t>Knowledge Management</a:t>
            </a:r>
          </a:p>
        </p:txBody>
      </p:sp>
      <p:sp>
        <p:nvSpPr>
          <p:cNvPr id="18" name="Rectangle 17"/>
          <p:cNvSpPr/>
          <p:nvPr/>
        </p:nvSpPr>
        <p:spPr>
          <a:xfrm>
            <a:off x="5721471" y="1065040"/>
            <a:ext cx="2690993" cy="230812"/>
          </a:xfrm>
          <a:prstGeom prst="rect">
            <a:avLst/>
          </a:prstGeom>
        </p:spPr>
        <p:txBody>
          <a:bodyPr wrap="square" lIns="68559" tIns="34280" rIns="68559" bIns="34280">
            <a:spAutoFit/>
          </a:bodyPr>
          <a:lstStyle/>
          <a:p>
            <a:pPr defTabSz="685561">
              <a:defRPr/>
            </a:pPr>
            <a:r>
              <a:rPr lang="en-US" sz="1050" b="1" dirty="0">
                <a:latin typeface="Calibri" panose="020F0502020204030204" pitchFamily="34" charset="0"/>
                <a:cs typeface="Century Gothic"/>
              </a:rPr>
              <a:t>BUSINESS PROCESS IMPROVEMENT</a:t>
            </a:r>
          </a:p>
        </p:txBody>
      </p:sp>
      <p:sp>
        <p:nvSpPr>
          <p:cNvPr id="19" name="Rectangle 18"/>
          <p:cNvSpPr/>
          <p:nvPr/>
        </p:nvSpPr>
        <p:spPr>
          <a:xfrm>
            <a:off x="5735116" y="1242905"/>
            <a:ext cx="1863994" cy="35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0572" tIns="25286" rIns="50572" bIns="25286">
            <a:spAutoFit/>
          </a:bodyPr>
          <a:lstStyle/>
          <a:p>
            <a:pPr marL="115859" indent="-115859" defTabSz="252605" fontAlgn="base">
              <a:spcBef>
                <a:spcPct val="0"/>
              </a:spcBef>
              <a:spcAft>
                <a:spcPct val="0"/>
              </a:spcAft>
              <a:buFont typeface="Arial" panose="020B0604020202020204" pitchFamily="34" charset="0"/>
              <a:buChar char="•"/>
              <a:defRPr/>
            </a:pPr>
            <a:r>
              <a:rPr lang="en-US" sz="1000" dirty="0">
                <a:solidFill>
                  <a:prstClr val="black"/>
                </a:solidFill>
                <a:latin typeface="Calibri" panose="020F0502020204030204" pitchFamily="34" charset="0"/>
                <a:ea typeface="MS PGothic" pitchFamily="34" charset="-128"/>
                <a:cs typeface="Century Gothic"/>
              </a:rPr>
              <a:t>Business-IT integration</a:t>
            </a:r>
          </a:p>
          <a:p>
            <a:pPr marL="115859" indent="-115859" defTabSz="252605" fontAlgn="base">
              <a:spcBef>
                <a:spcPct val="0"/>
              </a:spcBef>
              <a:spcAft>
                <a:spcPct val="0"/>
              </a:spcAft>
              <a:buFont typeface="Arial" panose="020B0604020202020204" pitchFamily="34" charset="0"/>
              <a:buChar char="•"/>
              <a:defRPr/>
            </a:pPr>
            <a:r>
              <a:rPr lang="en-US" sz="1000" dirty="0">
                <a:solidFill>
                  <a:prstClr val="black"/>
                </a:solidFill>
                <a:latin typeface="Calibri" panose="020F0502020204030204" pitchFamily="34" charset="0"/>
                <a:ea typeface="MS PGothic" pitchFamily="34" charset="-128"/>
                <a:cs typeface="Century Gothic"/>
              </a:rPr>
              <a:t>Process Gap Analysis</a:t>
            </a:r>
          </a:p>
        </p:txBody>
      </p:sp>
      <p:sp>
        <p:nvSpPr>
          <p:cNvPr id="20" name="Rectangle 19"/>
          <p:cNvSpPr/>
          <p:nvPr/>
        </p:nvSpPr>
        <p:spPr>
          <a:xfrm>
            <a:off x="2776245" y="2013451"/>
            <a:ext cx="2040311" cy="230812"/>
          </a:xfrm>
          <a:prstGeom prst="rect">
            <a:avLst/>
          </a:prstGeom>
        </p:spPr>
        <p:txBody>
          <a:bodyPr wrap="square" lIns="68559" tIns="34280" rIns="68559" bIns="34280">
            <a:spAutoFit/>
          </a:bodyPr>
          <a:lstStyle/>
          <a:p>
            <a:pPr defTabSz="685561">
              <a:defRPr/>
            </a:pPr>
            <a:r>
              <a:rPr lang="en-US" sz="1050" b="1" dirty="0">
                <a:latin typeface="Calibri" panose="020F0502020204030204" pitchFamily="34" charset="0"/>
                <a:cs typeface="Century Gothic"/>
              </a:rPr>
              <a:t>PROACTIVE MANAGEMENT </a:t>
            </a:r>
          </a:p>
        </p:txBody>
      </p:sp>
      <p:sp>
        <p:nvSpPr>
          <p:cNvPr id="21" name="Rectangle 20"/>
          <p:cNvSpPr/>
          <p:nvPr/>
        </p:nvSpPr>
        <p:spPr>
          <a:xfrm>
            <a:off x="2776244" y="2207117"/>
            <a:ext cx="1501989" cy="204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0572" tIns="25286" rIns="50572" bIns="25286">
            <a:spAutoFit/>
          </a:bodyPr>
          <a:lstStyle/>
          <a:p>
            <a:pPr marL="115859" indent="-115859" defTabSz="252605" fontAlgn="base">
              <a:spcBef>
                <a:spcPct val="0"/>
              </a:spcBef>
              <a:spcAft>
                <a:spcPct val="0"/>
              </a:spcAft>
              <a:buFont typeface="Arial" panose="020B0604020202020204" pitchFamily="34" charset="0"/>
              <a:buChar char="•"/>
              <a:defRPr/>
            </a:pPr>
            <a:r>
              <a:rPr lang="en-US" sz="1000" dirty="0">
                <a:solidFill>
                  <a:prstClr val="black"/>
                </a:solidFill>
                <a:latin typeface="Calibri" panose="020F0502020204030204" pitchFamily="34" charset="0"/>
                <a:ea typeface="MS PGothic" pitchFamily="34" charset="-128"/>
                <a:cs typeface="Century Gothic"/>
              </a:rPr>
              <a:t>Alert mechanisms</a:t>
            </a:r>
          </a:p>
        </p:txBody>
      </p:sp>
      <p:sp>
        <p:nvSpPr>
          <p:cNvPr id="22" name="Rectangle 21"/>
          <p:cNvSpPr/>
          <p:nvPr/>
        </p:nvSpPr>
        <p:spPr>
          <a:xfrm>
            <a:off x="4667304" y="2979949"/>
            <a:ext cx="947974" cy="230812"/>
          </a:xfrm>
          <a:prstGeom prst="rect">
            <a:avLst/>
          </a:prstGeom>
        </p:spPr>
        <p:txBody>
          <a:bodyPr wrap="none" lIns="68559" tIns="34280" rIns="68559" bIns="34280">
            <a:spAutoFit/>
          </a:bodyPr>
          <a:lstStyle/>
          <a:p>
            <a:pPr defTabSz="685561">
              <a:defRPr/>
            </a:pPr>
            <a:r>
              <a:rPr lang="en-US" sz="1050" b="1" dirty="0">
                <a:latin typeface="Calibri" panose="020F0502020204030204" pitchFamily="34" charset="0"/>
                <a:cs typeface="Century Gothic"/>
              </a:rPr>
              <a:t>AUTOMATION</a:t>
            </a:r>
          </a:p>
        </p:txBody>
      </p:sp>
      <p:sp>
        <p:nvSpPr>
          <p:cNvPr id="23" name="Rectangle 22"/>
          <p:cNvSpPr/>
          <p:nvPr/>
        </p:nvSpPr>
        <p:spPr>
          <a:xfrm>
            <a:off x="4568990" y="3173809"/>
            <a:ext cx="2451098" cy="51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0572" tIns="25286" rIns="50572" bIns="25286">
            <a:spAutoFit/>
          </a:bodyPr>
          <a:lstStyle/>
          <a:p>
            <a:pPr marL="115859" indent="-115859" defTabSz="252605" fontAlgn="base">
              <a:spcBef>
                <a:spcPct val="0"/>
              </a:spcBef>
              <a:spcAft>
                <a:spcPct val="0"/>
              </a:spcAft>
              <a:buFont typeface="Arial" panose="020B0604020202020204" pitchFamily="34" charset="0"/>
              <a:buChar char="•"/>
              <a:defRPr/>
            </a:pPr>
            <a:r>
              <a:rPr lang="en-US" sz="1000" dirty="0">
                <a:solidFill>
                  <a:prstClr val="black"/>
                </a:solidFill>
                <a:latin typeface="Calibri" panose="020F0502020204030204" pitchFamily="34" charset="0"/>
                <a:ea typeface="MS PGothic" pitchFamily="34" charset="-128"/>
                <a:cs typeface="Century Gothic"/>
              </a:rPr>
              <a:t>Automated access management</a:t>
            </a:r>
          </a:p>
          <a:p>
            <a:pPr marL="115859" indent="-115859" defTabSz="252605" fontAlgn="base">
              <a:spcBef>
                <a:spcPct val="0"/>
              </a:spcBef>
              <a:spcAft>
                <a:spcPct val="0"/>
              </a:spcAft>
              <a:buFont typeface="Arial" panose="020B0604020202020204" pitchFamily="34" charset="0"/>
              <a:buChar char="•"/>
              <a:defRPr/>
            </a:pPr>
            <a:r>
              <a:rPr lang="en-US" sz="1000" dirty="0">
                <a:solidFill>
                  <a:prstClr val="black"/>
                </a:solidFill>
                <a:latin typeface="Calibri" panose="020F0502020204030204" pitchFamily="34" charset="0"/>
                <a:ea typeface="MS PGothic" pitchFamily="34" charset="-128"/>
                <a:cs typeface="Century Gothic"/>
              </a:rPr>
              <a:t>Automate system health check</a:t>
            </a:r>
          </a:p>
          <a:p>
            <a:pPr marL="115859" indent="-115859" defTabSz="252605" fontAlgn="base">
              <a:spcBef>
                <a:spcPct val="0"/>
              </a:spcBef>
              <a:spcAft>
                <a:spcPct val="0"/>
              </a:spcAft>
              <a:buFont typeface="Arial" panose="020B0604020202020204" pitchFamily="34" charset="0"/>
              <a:buChar char="•"/>
              <a:defRPr/>
            </a:pPr>
            <a:r>
              <a:rPr lang="en-US" sz="1000" dirty="0">
                <a:solidFill>
                  <a:prstClr val="black"/>
                </a:solidFill>
                <a:latin typeface="Calibri" panose="020F0502020204030204" pitchFamily="34" charset="0"/>
                <a:ea typeface="MS PGothic" pitchFamily="34" charset="-128"/>
                <a:cs typeface="Century Gothic"/>
              </a:rPr>
              <a:t>Automate operational dependencies</a:t>
            </a:r>
          </a:p>
        </p:txBody>
      </p:sp>
      <p:sp>
        <p:nvSpPr>
          <p:cNvPr id="24" name="Rectangle 23"/>
          <p:cNvSpPr/>
          <p:nvPr/>
        </p:nvSpPr>
        <p:spPr>
          <a:xfrm>
            <a:off x="5721471" y="2013451"/>
            <a:ext cx="2375621" cy="230812"/>
          </a:xfrm>
          <a:prstGeom prst="rect">
            <a:avLst/>
          </a:prstGeom>
        </p:spPr>
        <p:txBody>
          <a:bodyPr wrap="square" lIns="68559" tIns="34280" rIns="68559" bIns="34280">
            <a:spAutoFit/>
          </a:bodyPr>
          <a:lstStyle/>
          <a:p>
            <a:pPr defTabSz="685561">
              <a:defRPr/>
            </a:pPr>
            <a:r>
              <a:rPr lang="en-US" sz="1050" b="1" dirty="0">
                <a:latin typeface="Calibri" panose="020F0502020204030204" pitchFamily="34" charset="0"/>
                <a:cs typeface="Century Gothic"/>
              </a:rPr>
              <a:t>PREVENTIVE MAINTENANCE</a:t>
            </a:r>
          </a:p>
        </p:txBody>
      </p:sp>
      <p:sp>
        <p:nvSpPr>
          <p:cNvPr id="25" name="Rectangle 24"/>
          <p:cNvSpPr/>
          <p:nvPr/>
        </p:nvSpPr>
        <p:spPr>
          <a:xfrm>
            <a:off x="5721472" y="2207117"/>
            <a:ext cx="1682053" cy="35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0572" tIns="25286" rIns="50572" bIns="25286">
            <a:spAutoFit/>
          </a:bodyPr>
          <a:lstStyle/>
          <a:p>
            <a:pPr marL="115859" indent="-115859" defTabSz="252605" fontAlgn="base">
              <a:spcBef>
                <a:spcPct val="0"/>
              </a:spcBef>
              <a:spcAft>
                <a:spcPct val="0"/>
              </a:spcAft>
              <a:buFont typeface="Arial" panose="020B0604020202020204" pitchFamily="34" charset="0"/>
              <a:buChar char="•"/>
              <a:defRPr/>
            </a:pPr>
            <a:r>
              <a:rPr lang="en-US" sz="1000" dirty="0">
                <a:solidFill>
                  <a:prstClr val="black"/>
                </a:solidFill>
                <a:latin typeface="Calibri" panose="020F0502020204030204" pitchFamily="34" charset="0"/>
                <a:ea typeface="MS PGothic" pitchFamily="34" charset="-128"/>
                <a:cs typeface="Century Gothic"/>
              </a:rPr>
              <a:t>Trend Analysis</a:t>
            </a:r>
          </a:p>
          <a:p>
            <a:pPr marL="115859" indent="-115859" defTabSz="252605" fontAlgn="base">
              <a:spcBef>
                <a:spcPct val="0"/>
              </a:spcBef>
              <a:spcAft>
                <a:spcPct val="0"/>
              </a:spcAft>
              <a:buFont typeface="Arial" panose="020B0604020202020204" pitchFamily="34" charset="0"/>
              <a:buChar char="•"/>
              <a:defRPr/>
            </a:pPr>
            <a:r>
              <a:rPr lang="en-US" sz="1000" dirty="0">
                <a:solidFill>
                  <a:prstClr val="black"/>
                </a:solidFill>
                <a:latin typeface="Calibri" panose="020F0502020204030204" pitchFamily="34" charset="0"/>
                <a:ea typeface="MS PGothic" pitchFamily="34" charset="-128"/>
                <a:cs typeface="Century Gothic"/>
              </a:rPr>
              <a:t>Root Cause Analysis</a:t>
            </a:r>
          </a:p>
        </p:txBody>
      </p:sp>
      <p:sp>
        <p:nvSpPr>
          <p:cNvPr id="26" name="Rectangle 25"/>
          <p:cNvSpPr/>
          <p:nvPr/>
        </p:nvSpPr>
        <p:spPr>
          <a:xfrm>
            <a:off x="2776244" y="2979949"/>
            <a:ext cx="901486" cy="230812"/>
          </a:xfrm>
          <a:prstGeom prst="rect">
            <a:avLst/>
          </a:prstGeom>
        </p:spPr>
        <p:txBody>
          <a:bodyPr wrap="none" lIns="68559" tIns="34280" rIns="68559" bIns="34280">
            <a:spAutoFit/>
          </a:bodyPr>
          <a:lstStyle/>
          <a:p>
            <a:pPr defTabSz="685561">
              <a:defRPr/>
            </a:pPr>
            <a:r>
              <a:rPr lang="en-US" sz="1050" b="1" dirty="0">
                <a:latin typeface="Calibri" panose="020F0502020204030204" pitchFamily="34" charset="0"/>
                <a:cs typeface="Century Gothic"/>
              </a:rPr>
              <a:t>ELIMINATION</a:t>
            </a:r>
          </a:p>
        </p:txBody>
      </p:sp>
      <p:sp>
        <p:nvSpPr>
          <p:cNvPr id="27" name="Rectangle 26"/>
          <p:cNvSpPr/>
          <p:nvPr/>
        </p:nvSpPr>
        <p:spPr>
          <a:xfrm>
            <a:off x="2776245" y="3173809"/>
            <a:ext cx="1792746" cy="51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0572" tIns="25286" rIns="50572" bIns="25286">
            <a:spAutoFit/>
          </a:bodyPr>
          <a:lstStyle/>
          <a:p>
            <a:pPr marL="115859" indent="-115859" defTabSz="342780">
              <a:buFont typeface="Arial" panose="020B0604020202020204" pitchFamily="34" charset="0"/>
              <a:buChar char="•"/>
              <a:defRPr/>
            </a:pPr>
            <a:r>
              <a:rPr lang="en-US" sz="1000" kern="0" dirty="0">
                <a:solidFill>
                  <a:prstClr val="black"/>
                </a:solidFill>
                <a:latin typeface="Calibri" panose="020F0502020204030204" pitchFamily="34" charset="0"/>
                <a:ea typeface="MS PGothic" pitchFamily="34" charset="-128"/>
                <a:cs typeface="Century Gothic"/>
              </a:rPr>
              <a:t>Problem management</a:t>
            </a:r>
          </a:p>
          <a:p>
            <a:pPr marL="115859" indent="-115859" defTabSz="342780">
              <a:buFont typeface="Arial" panose="020B0604020202020204" pitchFamily="34" charset="0"/>
              <a:buChar char="•"/>
              <a:defRPr/>
            </a:pPr>
            <a:r>
              <a:rPr lang="en-US" sz="1000" kern="0" dirty="0">
                <a:solidFill>
                  <a:prstClr val="black"/>
                </a:solidFill>
                <a:latin typeface="Calibri" panose="020F0502020204030204" pitchFamily="34" charset="0"/>
                <a:ea typeface="MS PGothic" pitchFamily="34" charset="-128"/>
                <a:cs typeface="Century Gothic"/>
              </a:rPr>
              <a:t>Permanent fix</a:t>
            </a:r>
          </a:p>
          <a:p>
            <a:pPr marL="115859" indent="-115859" defTabSz="342780">
              <a:buFont typeface="Arial" panose="020B0604020202020204" pitchFamily="34" charset="0"/>
              <a:buChar char="•"/>
              <a:defRPr/>
            </a:pPr>
            <a:r>
              <a:rPr lang="en-US" sz="1000" kern="0" dirty="0">
                <a:solidFill>
                  <a:prstClr val="black"/>
                </a:solidFill>
                <a:latin typeface="Calibri" panose="020F0502020204030204" pitchFamily="34" charset="0"/>
                <a:ea typeface="MS PGothic" pitchFamily="34" charset="-128"/>
                <a:cs typeface="Century Gothic"/>
              </a:rPr>
              <a:t>Code quality improvement</a:t>
            </a:r>
          </a:p>
        </p:txBody>
      </p:sp>
      <p:sp>
        <p:nvSpPr>
          <p:cNvPr id="28" name="Rectangle 27"/>
          <p:cNvSpPr/>
          <p:nvPr/>
        </p:nvSpPr>
        <p:spPr>
          <a:xfrm>
            <a:off x="6905566" y="2979949"/>
            <a:ext cx="1279795" cy="230812"/>
          </a:xfrm>
          <a:prstGeom prst="rect">
            <a:avLst/>
          </a:prstGeom>
        </p:spPr>
        <p:txBody>
          <a:bodyPr wrap="none" lIns="68559" tIns="34280" rIns="68559" bIns="34280">
            <a:spAutoFit/>
          </a:bodyPr>
          <a:lstStyle/>
          <a:p>
            <a:pPr defTabSz="685561">
              <a:defRPr/>
            </a:pPr>
            <a:r>
              <a:rPr lang="en-US" sz="1050" b="1" dirty="0">
                <a:latin typeface="Calibri" panose="020F0502020204030204" pitchFamily="34" charset="0"/>
                <a:cs typeface="Century Gothic"/>
              </a:rPr>
              <a:t>INDUSTRIALIZATION</a:t>
            </a:r>
          </a:p>
        </p:txBody>
      </p:sp>
      <p:sp>
        <p:nvSpPr>
          <p:cNvPr id="29" name="Rectangle 28"/>
          <p:cNvSpPr/>
          <p:nvPr/>
        </p:nvSpPr>
        <p:spPr>
          <a:xfrm>
            <a:off x="6932854" y="3173809"/>
            <a:ext cx="1523262" cy="35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0572" tIns="25286" rIns="50572" bIns="25286">
            <a:spAutoFit/>
          </a:bodyPr>
          <a:lstStyle/>
          <a:p>
            <a:pPr marL="115859" indent="-115859" defTabSz="252605" fontAlgn="base">
              <a:spcBef>
                <a:spcPct val="0"/>
              </a:spcBef>
              <a:spcAft>
                <a:spcPct val="0"/>
              </a:spcAft>
              <a:buFont typeface="Arial" panose="020B0604020202020204" pitchFamily="34" charset="0"/>
              <a:buChar char="•"/>
            </a:pPr>
            <a:r>
              <a:rPr lang="en-US" sz="1000" dirty="0">
                <a:solidFill>
                  <a:prstClr val="black"/>
                </a:solidFill>
                <a:latin typeface="Calibri" panose="020F0502020204030204" pitchFamily="34" charset="0"/>
                <a:ea typeface="MS PGothic" pitchFamily="34" charset="-128"/>
                <a:cs typeface="Century Gothic"/>
              </a:rPr>
              <a:t>Standardize alert process</a:t>
            </a:r>
          </a:p>
          <a:p>
            <a:pPr marL="115859" indent="-115859" defTabSz="252605" fontAlgn="base">
              <a:spcBef>
                <a:spcPct val="0"/>
              </a:spcBef>
              <a:spcAft>
                <a:spcPct val="0"/>
              </a:spcAft>
              <a:buFont typeface="Arial" panose="020B0604020202020204" pitchFamily="34" charset="0"/>
              <a:buChar char="•"/>
            </a:pPr>
            <a:r>
              <a:rPr lang="en-US" sz="1000" dirty="0">
                <a:solidFill>
                  <a:prstClr val="black"/>
                </a:solidFill>
                <a:latin typeface="Calibri" panose="020F0502020204030204" pitchFamily="34" charset="0"/>
                <a:ea typeface="MS PGothic" pitchFamily="34" charset="-128"/>
                <a:cs typeface="Century Gothic"/>
              </a:rPr>
              <a:t>Left shift</a:t>
            </a:r>
          </a:p>
        </p:txBody>
      </p:sp>
      <p:sp>
        <p:nvSpPr>
          <p:cNvPr id="30" name="Rectangle 29"/>
          <p:cNvSpPr/>
          <p:nvPr/>
        </p:nvSpPr>
        <p:spPr>
          <a:xfrm>
            <a:off x="796876" y="1069853"/>
            <a:ext cx="2599957" cy="249317"/>
          </a:xfrm>
          <a:prstGeom prst="rect">
            <a:avLst/>
          </a:prstGeom>
          <a:noFill/>
          <a:ln w="25400" cap="flat" cmpd="sng" algn="ctr">
            <a:noFill/>
            <a:prstDash val="solid"/>
          </a:ln>
          <a:effectLst/>
        </p:spPr>
        <p:txBody>
          <a:bodyPr lIns="68559" tIns="34280" rIns="68559" bIns="34280" rtlCol="0" anchor="ctr"/>
          <a:lstStyle/>
          <a:p>
            <a:pPr defTabSz="684908" fontAlgn="base">
              <a:spcBef>
                <a:spcPct val="0"/>
              </a:spcBef>
              <a:spcAft>
                <a:spcPct val="0"/>
              </a:spcAft>
              <a:defRPr/>
            </a:pPr>
            <a:endParaRPr lang="en-US" sz="1050" kern="0" dirty="0">
              <a:solidFill>
                <a:srgbClr val="000000"/>
              </a:solidFill>
              <a:latin typeface="Calibri" panose="020F0502020204030204" pitchFamily="34" charset="0"/>
            </a:endParaRPr>
          </a:p>
        </p:txBody>
      </p:sp>
      <p:sp>
        <p:nvSpPr>
          <p:cNvPr id="31" name="Rectangle 30"/>
          <p:cNvSpPr/>
          <p:nvPr/>
        </p:nvSpPr>
        <p:spPr>
          <a:xfrm>
            <a:off x="796876" y="1620924"/>
            <a:ext cx="2599957" cy="249317"/>
          </a:xfrm>
          <a:prstGeom prst="rect">
            <a:avLst/>
          </a:prstGeom>
          <a:noFill/>
          <a:ln w="25400" cap="flat" cmpd="sng" algn="ctr">
            <a:noFill/>
            <a:prstDash val="solid"/>
          </a:ln>
          <a:effectLst/>
        </p:spPr>
        <p:txBody>
          <a:bodyPr lIns="68559" tIns="34280" rIns="68559" bIns="34280" rtlCol="0" anchor="ctr"/>
          <a:lstStyle/>
          <a:p>
            <a:pPr defTabSz="684908" fontAlgn="base">
              <a:spcBef>
                <a:spcPct val="0"/>
              </a:spcBef>
              <a:spcAft>
                <a:spcPct val="0"/>
              </a:spcAft>
              <a:defRPr/>
            </a:pPr>
            <a:endParaRPr lang="en-US" sz="1050" kern="0" dirty="0">
              <a:solidFill>
                <a:srgbClr val="000000"/>
              </a:solidFill>
              <a:latin typeface="Calibri" panose="020F0502020204030204" pitchFamily="34" charset="0"/>
            </a:endParaRPr>
          </a:p>
        </p:txBody>
      </p:sp>
      <p:sp>
        <p:nvSpPr>
          <p:cNvPr id="32" name="Rectangle 31"/>
          <p:cNvSpPr/>
          <p:nvPr/>
        </p:nvSpPr>
        <p:spPr>
          <a:xfrm>
            <a:off x="796876" y="1331105"/>
            <a:ext cx="2599957" cy="249317"/>
          </a:xfrm>
          <a:prstGeom prst="rect">
            <a:avLst/>
          </a:prstGeom>
          <a:noFill/>
          <a:ln w="25400" cap="flat" cmpd="sng" algn="ctr">
            <a:noFill/>
            <a:prstDash val="solid"/>
          </a:ln>
          <a:effectLst/>
        </p:spPr>
        <p:txBody>
          <a:bodyPr lIns="68559" tIns="34280" rIns="68559" bIns="34280" rtlCol="0" anchor="ctr"/>
          <a:lstStyle/>
          <a:p>
            <a:pPr defTabSz="684908" fontAlgn="base">
              <a:spcBef>
                <a:spcPct val="0"/>
              </a:spcBef>
              <a:spcAft>
                <a:spcPct val="0"/>
              </a:spcAft>
              <a:defRPr/>
            </a:pPr>
            <a:endParaRPr lang="en-US" sz="1050" kern="0" dirty="0">
              <a:solidFill>
                <a:srgbClr val="000000"/>
              </a:solidFill>
              <a:latin typeface="Calibri" panose="020F0502020204030204" pitchFamily="34" charset="0"/>
            </a:endParaRPr>
          </a:p>
        </p:txBody>
      </p:sp>
      <p:sp>
        <p:nvSpPr>
          <p:cNvPr id="33" name="Rectangle 32"/>
          <p:cNvSpPr/>
          <p:nvPr/>
        </p:nvSpPr>
        <p:spPr>
          <a:xfrm>
            <a:off x="701982" y="2982287"/>
            <a:ext cx="2599957" cy="249317"/>
          </a:xfrm>
          <a:prstGeom prst="rect">
            <a:avLst/>
          </a:prstGeom>
          <a:noFill/>
          <a:ln w="25400" cap="flat" cmpd="sng" algn="ctr">
            <a:noFill/>
            <a:prstDash val="solid"/>
          </a:ln>
          <a:effectLst/>
        </p:spPr>
        <p:txBody>
          <a:bodyPr lIns="68559" tIns="34280" rIns="68559" bIns="34280" rtlCol="0" anchor="ctr"/>
          <a:lstStyle/>
          <a:p>
            <a:pPr defTabSz="684908" fontAlgn="base">
              <a:spcBef>
                <a:spcPct val="0"/>
              </a:spcBef>
              <a:spcAft>
                <a:spcPct val="0"/>
              </a:spcAft>
              <a:defRPr/>
            </a:pPr>
            <a:endParaRPr lang="en-US" sz="1050" kern="0" dirty="0">
              <a:solidFill>
                <a:srgbClr val="000000"/>
              </a:solidFill>
              <a:latin typeface="Calibri" panose="020F0502020204030204" pitchFamily="34" charset="0"/>
            </a:endParaRPr>
          </a:p>
        </p:txBody>
      </p:sp>
      <p:sp>
        <p:nvSpPr>
          <p:cNvPr id="34" name="Rectangle 33"/>
          <p:cNvSpPr/>
          <p:nvPr/>
        </p:nvSpPr>
        <p:spPr>
          <a:xfrm>
            <a:off x="701982" y="2751653"/>
            <a:ext cx="2599957" cy="249317"/>
          </a:xfrm>
          <a:prstGeom prst="rect">
            <a:avLst/>
          </a:prstGeom>
          <a:noFill/>
          <a:ln w="25400" cap="flat" cmpd="sng" algn="ctr">
            <a:noFill/>
            <a:prstDash val="solid"/>
          </a:ln>
          <a:effectLst/>
        </p:spPr>
        <p:txBody>
          <a:bodyPr lIns="68559" tIns="34280" rIns="68559" bIns="34280" rtlCol="0" anchor="ctr"/>
          <a:lstStyle/>
          <a:p>
            <a:pPr defTabSz="684908" fontAlgn="base">
              <a:spcBef>
                <a:spcPct val="0"/>
              </a:spcBef>
              <a:spcAft>
                <a:spcPct val="0"/>
              </a:spcAft>
              <a:defRPr/>
            </a:pPr>
            <a:endParaRPr lang="en-US" sz="1050" kern="0" dirty="0">
              <a:solidFill>
                <a:srgbClr val="000000"/>
              </a:solidFill>
              <a:latin typeface="Calibri" panose="020F0502020204030204" pitchFamily="34" charset="0"/>
            </a:endParaRPr>
          </a:p>
        </p:txBody>
      </p:sp>
      <p:sp>
        <p:nvSpPr>
          <p:cNvPr id="35" name="Rectangle 34"/>
          <p:cNvSpPr/>
          <p:nvPr/>
        </p:nvSpPr>
        <p:spPr>
          <a:xfrm>
            <a:off x="1037398" y="2194743"/>
            <a:ext cx="1637969" cy="1292150"/>
          </a:xfrm>
          <a:prstGeom prst="rect">
            <a:avLst/>
          </a:prstGeom>
          <a:noFill/>
          <a:ln w="25400" cap="flat" cmpd="sng" algn="ctr">
            <a:noFill/>
            <a:prstDash val="solid"/>
          </a:ln>
          <a:effectLst/>
        </p:spPr>
        <p:txBody>
          <a:bodyPr lIns="68559" tIns="34280" rIns="68559" bIns="34280" rtlCol="0" anchor="ctr"/>
          <a:lstStyle/>
          <a:p>
            <a:pPr marL="115859" indent="-115859" defTabSz="684908" fontAlgn="base">
              <a:spcBef>
                <a:spcPct val="0"/>
              </a:spcBef>
              <a:spcAft>
                <a:spcPts val="1200"/>
              </a:spcAft>
              <a:buFont typeface="Arial" panose="020B0604020202020204" pitchFamily="34" charset="0"/>
              <a:buChar char="•"/>
              <a:defRPr/>
            </a:pPr>
            <a:r>
              <a:rPr lang="en-US" sz="1000" kern="0" dirty="0">
                <a:solidFill>
                  <a:schemeClr val="bg1"/>
                </a:solidFill>
                <a:latin typeface="Calibri" panose="020F0502020204030204" pitchFamily="34" charset="0"/>
              </a:rPr>
              <a:t>IT /  Process Fragmentation</a:t>
            </a:r>
          </a:p>
          <a:p>
            <a:pPr marL="115859" indent="-115859" defTabSz="684908" fontAlgn="base">
              <a:spcBef>
                <a:spcPct val="0"/>
              </a:spcBef>
              <a:spcAft>
                <a:spcPts val="1200"/>
              </a:spcAft>
              <a:buFont typeface="Arial" panose="020B0604020202020204" pitchFamily="34" charset="0"/>
              <a:buChar char="•"/>
              <a:defRPr/>
            </a:pPr>
            <a:r>
              <a:rPr lang="en-US" sz="1000" kern="0" dirty="0">
                <a:solidFill>
                  <a:schemeClr val="bg1"/>
                </a:solidFill>
                <a:latin typeface="Calibri" panose="020F0502020204030204" pitchFamily="34" charset="0"/>
              </a:rPr>
              <a:t>Program Costs / Budgets</a:t>
            </a:r>
          </a:p>
          <a:p>
            <a:pPr marL="115859" indent="-115859" defTabSz="684908" fontAlgn="base">
              <a:spcBef>
                <a:spcPct val="0"/>
              </a:spcBef>
              <a:spcAft>
                <a:spcPts val="1200"/>
              </a:spcAft>
              <a:buFont typeface="Arial" panose="020B0604020202020204" pitchFamily="34" charset="0"/>
              <a:buChar char="•"/>
              <a:defRPr/>
            </a:pPr>
            <a:r>
              <a:rPr lang="en-US" sz="1000" kern="0" dirty="0">
                <a:solidFill>
                  <a:schemeClr val="bg1"/>
                </a:solidFill>
                <a:latin typeface="Calibri" panose="020F0502020204030204" pitchFamily="34" charset="0"/>
              </a:rPr>
              <a:t>FTEs &amp; Effort</a:t>
            </a:r>
          </a:p>
          <a:p>
            <a:pPr marL="115859" indent="-115859" defTabSz="684908" fontAlgn="base">
              <a:spcBef>
                <a:spcPct val="0"/>
              </a:spcBef>
              <a:spcAft>
                <a:spcPts val="1200"/>
              </a:spcAft>
              <a:buFont typeface="Arial" panose="020B0604020202020204" pitchFamily="34" charset="0"/>
              <a:buChar char="•"/>
              <a:defRPr/>
            </a:pPr>
            <a:r>
              <a:rPr lang="en-US" sz="1000" kern="0" dirty="0">
                <a:solidFill>
                  <a:schemeClr val="bg1"/>
                </a:solidFill>
                <a:latin typeface="Calibri" panose="020F0502020204030204" pitchFamily="34" charset="0"/>
              </a:rPr>
              <a:t>Redundancies</a:t>
            </a:r>
          </a:p>
        </p:txBody>
      </p:sp>
      <p:sp>
        <p:nvSpPr>
          <p:cNvPr id="36" name="Down Arrow 35"/>
          <p:cNvSpPr/>
          <p:nvPr/>
        </p:nvSpPr>
        <p:spPr>
          <a:xfrm rot="10800000">
            <a:off x="1909741" y="706311"/>
            <a:ext cx="877577" cy="1302273"/>
          </a:xfrm>
          <a:prstGeom prst="downArrow">
            <a:avLst/>
          </a:prstGeom>
          <a:solidFill>
            <a:srgbClr val="FFFFFF"/>
          </a:solidFill>
          <a:ln w="12700" cap="flat" cmpd="sng" algn="ctr">
            <a:noFill/>
            <a:prstDash val="solid"/>
            <a:miter lim="800000"/>
          </a:ln>
          <a:effectLst/>
        </p:spPr>
        <p:txBody>
          <a:bodyPr rtlCol="0" anchor="ctr"/>
          <a:lstStyle/>
          <a:p>
            <a:pPr algn="ctr" defTabSz="685595">
              <a:defRPr/>
            </a:pPr>
            <a:endParaRPr lang="en-US" sz="2399" kern="0" dirty="0">
              <a:solidFill>
                <a:srgbClr val="FFFFFF"/>
              </a:solidFill>
              <a:latin typeface="Calibri" panose="020F0502020204030204" pitchFamily="34" charset="0"/>
            </a:endParaRPr>
          </a:p>
        </p:txBody>
      </p:sp>
      <p:sp>
        <p:nvSpPr>
          <p:cNvPr id="37" name="Down Arrow 36"/>
          <p:cNvSpPr/>
          <p:nvPr/>
        </p:nvSpPr>
        <p:spPr>
          <a:xfrm>
            <a:off x="70871" y="1944154"/>
            <a:ext cx="877577" cy="1889406"/>
          </a:xfrm>
          <a:prstGeom prst="downArrow">
            <a:avLst/>
          </a:prstGeom>
          <a:solidFill>
            <a:srgbClr val="FFFFFF"/>
          </a:solidFill>
          <a:ln w="12700" cap="flat" cmpd="sng" algn="ctr">
            <a:noFill/>
            <a:prstDash val="solid"/>
            <a:miter lim="800000"/>
          </a:ln>
          <a:effectLst/>
        </p:spPr>
        <p:txBody>
          <a:bodyPr rtlCol="0" anchor="ctr"/>
          <a:lstStyle/>
          <a:p>
            <a:pPr algn="ctr" defTabSz="685595">
              <a:defRPr/>
            </a:pPr>
            <a:endParaRPr lang="en-US" sz="2399" kern="0" dirty="0">
              <a:solidFill>
                <a:srgbClr val="FFFFFF"/>
              </a:solidFill>
              <a:latin typeface="Calibri" panose="020F0502020204030204" pitchFamily="34" charset="0"/>
            </a:endParaRPr>
          </a:p>
        </p:txBody>
      </p:sp>
      <p:sp>
        <p:nvSpPr>
          <p:cNvPr id="38" name="Title 1"/>
          <p:cNvSpPr txBox="1">
            <a:spLocks/>
          </p:cNvSpPr>
          <p:nvPr/>
        </p:nvSpPr>
        <p:spPr bwMode="auto">
          <a:xfrm rot="16200000">
            <a:off x="1736225" y="1195668"/>
            <a:ext cx="1185564" cy="249317"/>
          </a:xfrm>
          <a:prstGeom prst="rect">
            <a:avLst/>
          </a:prstGeom>
          <a:noFill/>
          <a:ln w="9525">
            <a:noFill/>
            <a:miter lim="800000"/>
            <a:headEnd/>
            <a:tailEnd/>
          </a:ln>
        </p:spPr>
        <p:txBody>
          <a:bodyPr vert="horz" wrap="square" lIns="68559" tIns="34280" rIns="68559" bIns="34280" numCol="1" anchor="ctr" anchorCtr="0" compatLnSpc="1">
            <a:prstTxWarp prst="textNoShape">
              <a:avLst/>
            </a:prstTxWarp>
            <a:noAutofit/>
          </a:bodyPr>
          <a:lstStyle/>
          <a:p>
            <a:pPr algn="ctr" defTabSz="684781" eaLnBrk="0" fontAlgn="base" hangingPunct="0">
              <a:spcBef>
                <a:spcPct val="0"/>
              </a:spcBef>
              <a:spcAft>
                <a:spcPct val="0"/>
              </a:spcAft>
              <a:defRPr/>
            </a:pPr>
            <a:r>
              <a:rPr lang="en-US" sz="1400" b="1" kern="0" dirty="0">
                <a:solidFill>
                  <a:srgbClr val="000000"/>
                </a:solidFill>
                <a:latin typeface="Calibri" panose="020F0502020204030204" pitchFamily="34" charset="0"/>
                <a:ea typeface="MS PGothic" pitchFamily="34" charset="-128"/>
              </a:rPr>
              <a:t>INCREASE</a:t>
            </a:r>
          </a:p>
        </p:txBody>
      </p:sp>
      <p:sp>
        <p:nvSpPr>
          <p:cNvPr id="39" name="Title 1"/>
          <p:cNvSpPr txBox="1">
            <a:spLocks/>
          </p:cNvSpPr>
          <p:nvPr/>
        </p:nvSpPr>
        <p:spPr bwMode="auto">
          <a:xfrm rot="16200000">
            <a:off x="39625" y="2613808"/>
            <a:ext cx="978479" cy="249317"/>
          </a:xfrm>
          <a:prstGeom prst="rect">
            <a:avLst/>
          </a:prstGeom>
          <a:noFill/>
          <a:ln w="9525">
            <a:noFill/>
            <a:miter lim="800000"/>
            <a:headEnd/>
            <a:tailEnd/>
          </a:ln>
        </p:spPr>
        <p:txBody>
          <a:bodyPr vert="horz" wrap="square" lIns="68559" tIns="34280" rIns="68559" bIns="34280" numCol="1" anchor="ctr" anchorCtr="0" compatLnSpc="1">
            <a:prstTxWarp prst="textNoShape">
              <a:avLst/>
            </a:prstTxWarp>
            <a:noAutofit/>
          </a:bodyPr>
          <a:lstStyle/>
          <a:p>
            <a:pPr algn="ctr" defTabSz="684781" eaLnBrk="0" fontAlgn="base" hangingPunct="0">
              <a:spcBef>
                <a:spcPct val="0"/>
              </a:spcBef>
              <a:spcAft>
                <a:spcPct val="0"/>
              </a:spcAft>
              <a:defRPr/>
            </a:pPr>
            <a:r>
              <a:rPr lang="en-US" sz="1400" b="1" kern="0" dirty="0">
                <a:solidFill>
                  <a:srgbClr val="000000"/>
                </a:solidFill>
                <a:latin typeface="Calibri" panose="020F0502020204030204" pitchFamily="34" charset="0"/>
                <a:ea typeface="MS PGothic" pitchFamily="34" charset="-128"/>
              </a:rPr>
              <a:t>REDUCE</a:t>
            </a:r>
          </a:p>
        </p:txBody>
      </p:sp>
      <p:cxnSp>
        <p:nvCxnSpPr>
          <p:cNvPr id="40" name="Straight Connector 39"/>
          <p:cNvCxnSpPr/>
          <p:nvPr/>
        </p:nvCxnSpPr>
        <p:spPr>
          <a:xfrm flipV="1">
            <a:off x="5564976" y="918383"/>
            <a:ext cx="0" cy="1920240"/>
          </a:xfrm>
          <a:prstGeom prst="line">
            <a:avLst/>
          </a:prstGeom>
          <a:noFill/>
          <a:ln w="9525" cap="flat" cmpd="sng" algn="ctr">
            <a:solidFill>
              <a:srgbClr val="767676"/>
            </a:solidFill>
            <a:prstDash val="solid"/>
          </a:ln>
          <a:effectLst/>
        </p:spPr>
      </p:cxnSp>
      <p:cxnSp>
        <p:nvCxnSpPr>
          <p:cNvPr id="41" name="Straight Connector 40"/>
          <p:cNvCxnSpPr/>
          <p:nvPr/>
        </p:nvCxnSpPr>
        <p:spPr>
          <a:xfrm>
            <a:off x="2809036" y="1870241"/>
            <a:ext cx="5852160" cy="0"/>
          </a:xfrm>
          <a:prstGeom prst="line">
            <a:avLst/>
          </a:prstGeom>
          <a:noFill/>
          <a:ln w="9525" cap="flat" cmpd="sng" algn="ctr">
            <a:solidFill>
              <a:srgbClr val="767676"/>
            </a:solidFill>
            <a:prstDash val="solid"/>
          </a:ln>
          <a:effectLst/>
        </p:spPr>
      </p:cxnSp>
      <p:cxnSp>
        <p:nvCxnSpPr>
          <p:cNvPr id="42" name="Straight Connector 41"/>
          <p:cNvCxnSpPr/>
          <p:nvPr/>
        </p:nvCxnSpPr>
        <p:spPr>
          <a:xfrm>
            <a:off x="2776244" y="2852033"/>
            <a:ext cx="5852160" cy="0"/>
          </a:xfrm>
          <a:prstGeom prst="line">
            <a:avLst/>
          </a:prstGeom>
          <a:noFill/>
          <a:ln w="9525" cap="flat" cmpd="sng" algn="ctr">
            <a:solidFill>
              <a:srgbClr val="767676"/>
            </a:solidFill>
            <a:prstDash val="solid"/>
          </a:ln>
          <a:effectLst/>
        </p:spPr>
      </p:cxnSp>
      <p:sp>
        <p:nvSpPr>
          <p:cNvPr id="3" name="Rectangle 2"/>
          <p:cNvSpPr/>
          <p:nvPr/>
        </p:nvSpPr>
        <p:spPr>
          <a:xfrm>
            <a:off x="2771960" y="592744"/>
            <a:ext cx="5852160" cy="307777"/>
          </a:xfrm>
          <a:prstGeom prst="rect">
            <a:avLst/>
          </a:prstGeom>
          <a:solidFill>
            <a:schemeClr val="accent3">
              <a:lumMod val="75000"/>
            </a:schemeClr>
          </a:solidFill>
        </p:spPr>
        <p:txBody>
          <a:bodyPr wrap="square">
            <a:spAutoFit/>
          </a:bodyPr>
          <a:lstStyle/>
          <a:p>
            <a:pPr algn="ctr"/>
            <a:r>
              <a:rPr lang="en-US" sz="1400" b="1" dirty="0">
                <a:solidFill>
                  <a:schemeClr val="bg1"/>
                </a:solidFill>
                <a:latin typeface="Calibri" panose="020F0502020204030204" pitchFamily="34" charset="0"/>
              </a:rPr>
              <a:t>Continual Improvement Levers</a:t>
            </a:r>
          </a:p>
        </p:txBody>
      </p:sp>
      <p:sp>
        <p:nvSpPr>
          <p:cNvPr id="44" name="Rectangle 43"/>
          <p:cNvSpPr/>
          <p:nvPr/>
        </p:nvSpPr>
        <p:spPr>
          <a:xfrm>
            <a:off x="383613" y="3939115"/>
            <a:ext cx="8363434" cy="668298"/>
          </a:xfrm>
          <a:prstGeom prst="rect">
            <a:avLst/>
          </a:prstGeom>
          <a:solidFill>
            <a:schemeClr val="tx2">
              <a:lumMod val="50000"/>
              <a:lumOff val="50000"/>
            </a:schemeClr>
          </a:solidFill>
          <a:ln w="9525" cap="flat" cmpd="sng" algn="ctr">
            <a:noFill/>
            <a:prstDash val="dash"/>
          </a:ln>
          <a:effectLst/>
        </p:spPr>
        <p:txBody>
          <a:bodyPr rtlCol="0" anchor="ctr"/>
          <a:lstStyle/>
          <a:p>
            <a:pPr marL="171450" indent="-171450" defTabSz="837064">
              <a:buFont typeface="Arial" panose="020B0604020202020204" pitchFamily="34" charset="0"/>
              <a:buChar char="•"/>
            </a:pPr>
            <a:r>
              <a:rPr lang="en-GB" sz="1200" kern="0" dirty="0">
                <a:solidFill>
                  <a:schemeClr val="bg1"/>
                </a:solidFill>
                <a:latin typeface="Calibri" panose="020F0502020204030204" pitchFamily="34" charset="0"/>
                <a:cs typeface="Calibri" pitchFamily="34" charset="0"/>
              </a:rPr>
              <a:t>Cognizant will work closely with TGF during the course of the engagement to discuss Continuous Service Improvement levers and work towards implementing them</a:t>
            </a:r>
          </a:p>
          <a:p>
            <a:pPr marL="171450" indent="-171450" defTabSz="837064">
              <a:buFont typeface="Arial" panose="020B0604020202020204" pitchFamily="34" charset="0"/>
              <a:buChar char="•"/>
            </a:pPr>
            <a:r>
              <a:rPr lang="en-GB" sz="1200" kern="0" dirty="0">
                <a:solidFill>
                  <a:schemeClr val="bg1"/>
                </a:solidFill>
                <a:latin typeface="Calibri" panose="020F0502020204030204" pitchFamily="34" charset="0"/>
                <a:cs typeface="Calibri" pitchFamily="34" charset="0"/>
              </a:rPr>
              <a:t>We are targeting </a:t>
            </a:r>
            <a:r>
              <a:rPr lang="en-US" sz="1200" b="1" kern="0" dirty="0">
                <a:solidFill>
                  <a:schemeClr val="bg1"/>
                </a:solidFill>
                <a:latin typeface="Calibri" panose="020F0502020204030204" pitchFamily="34" charset="0"/>
                <a:cs typeface="Calibri" pitchFamily="34" charset="0"/>
              </a:rPr>
              <a:t>10% YoY decrease in ticket volumes and 15% reduction in Maintenance Cost for Yr. 2</a:t>
            </a:r>
            <a:r>
              <a:rPr lang="en-US" sz="1200" kern="0" dirty="0">
                <a:solidFill>
                  <a:schemeClr val="bg1"/>
                </a:solidFill>
                <a:latin typeface="Calibri" panose="020F0502020204030204" pitchFamily="34" charset="0"/>
                <a:cs typeface="Calibri" pitchFamily="34" charset="0"/>
              </a:rPr>
              <a:t> through above levers. </a:t>
            </a:r>
            <a:r>
              <a:rPr lang="en-GB" sz="1200" kern="0" dirty="0">
                <a:solidFill>
                  <a:schemeClr val="bg1"/>
                </a:solidFill>
                <a:latin typeface="Calibri" panose="020F0502020204030204" pitchFamily="34" charset="0"/>
                <a:cs typeface="Calibri" pitchFamily="34" charset="0"/>
              </a:rPr>
              <a:t> </a:t>
            </a:r>
          </a:p>
        </p:txBody>
      </p:sp>
    </p:spTree>
    <p:extLst>
      <p:ext uri="{BB962C8B-B14F-4D97-AF65-F5344CB8AC3E}">
        <p14:creationId xmlns:p14="http://schemas.microsoft.com/office/powerpoint/2010/main" val="716512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66" y="128402"/>
            <a:ext cx="8385048" cy="569434"/>
          </a:xfrm>
        </p:spPr>
        <p:txBody>
          <a:bodyPr vert="horz" lIns="0" tIns="0" rIns="0" bIns="0" rtlCol="0" anchor="ctr" anchorCtr="0">
            <a:normAutofit/>
          </a:bodyPr>
          <a:lstStyle/>
          <a:p>
            <a:r>
              <a:rPr lang="en-US" sz="1800" b="1" dirty="0">
                <a:latin typeface="Calibri" panose="020F0502020204030204" pitchFamily="34" charset="0"/>
              </a:rPr>
              <a:t>How will Cognizant manage peak support period during June / July and a high workload through the end of the year</a:t>
            </a:r>
          </a:p>
        </p:txBody>
      </p:sp>
      <p:sp>
        <p:nvSpPr>
          <p:cNvPr id="5" name="Slide Number Placeholder 4"/>
          <p:cNvSpPr>
            <a:spLocks noGrp="1"/>
          </p:cNvSpPr>
          <p:nvPr>
            <p:ph type="sldNum" sz="quarter" idx="12"/>
          </p:nvPr>
        </p:nvSpPr>
        <p:spPr/>
        <p:txBody>
          <a:bodyPr/>
          <a:lstStyle/>
          <a:p>
            <a:fld id="{2EFEF571-C9B4-4D92-A7F7-315B894862A8}" type="slidenum">
              <a:rPr lang="en-US" smtClean="0"/>
              <a:pPr/>
              <a:t>25</a:t>
            </a:fld>
            <a:endParaRPr lang="en-US" dirty="0"/>
          </a:p>
        </p:txBody>
      </p:sp>
      <p:sp>
        <p:nvSpPr>
          <p:cNvPr id="35" name="Freeform 34"/>
          <p:cNvSpPr/>
          <p:nvPr/>
        </p:nvSpPr>
        <p:spPr>
          <a:xfrm>
            <a:off x="1125341" y="883219"/>
            <a:ext cx="320520" cy="257175"/>
          </a:xfrm>
          <a:custGeom>
            <a:avLst/>
            <a:gdLst>
              <a:gd name="connsiteX0" fmla="*/ 234315 w 493395"/>
              <a:gd name="connsiteY0" fmla="*/ 0 h 327660"/>
              <a:gd name="connsiteX1" fmla="*/ 493395 w 493395"/>
              <a:gd name="connsiteY1" fmla="*/ 0 h 327660"/>
              <a:gd name="connsiteX2" fmla="*/ 291465 w 493395"/>
              <a:gd name="connsiteY2" fmla="*/ 327660 h 327660"/>
              <a:gd name="connsiteX3" fmla="*/ 0 w 493395"/>
              <a:gd name="connsiteY3" fmla="*/ 325755 h 327660"/>
              <a:gd name="connsiteX4" fmla="*/ 234315 w 493395"/>
              <a:gd name="connsiteY4" fmla="*/ 0 h 327660"/>
              <a:gd name="connsiteX0" fmla="*/ 219075 w 478155"/>
              <a:gd name="connsiteY0" fmla="*/ 0 h 327660"/>
              <a:gd name="connsiteX1" fmla="*/ 478155 w 478155"/>
              <a:gd name="connsiteY1" fmla="*/ 0 h 327660"/>
              <a:gd name="connsiteX2" fmla="*/ 276225 w 478155"/>
              <a:gd name="connsiteY2" fmla="*/ 327660 h 327660"/>
              <a:gd name="connsiteX3" fmla="*/ 0 w 478155"/>
              <a:gd name="connsiteY3" fmla="*/ 320040 h 327660"/>
              <a:gd name="connsiteX4" fmla="*/ 219075 w 478155"/>
              <a:gd name="connsiteY4" fmla="*/ 0 h 327660"/>
              <a:gd name="connsiteX0" fmla="*/ 230505 w 489585"/>
              <a:gd name="connsiteY0" fmla="*/ 0 h 327660"/>
              <a:gd name="connsiteX1" fmla="*/ 489585 w 489585"/>
              <a:gd name="connsiteY1" fmla="*/ 0 h 327660"/>
              <a:gd name="connsiteX2" fmla="*/ 287655 w 489585"/>
              <a:gd name="connsiteY2" fmla="*/ 327660 h 327660"/>
              <a:gd name="connsiteX3" fmla="*/ 0 w 489585"/>
              <a:gd name="connsiteY3" fmla="*/ 327660 h 327660"/>
              <a:gd name="connsiteX4" fmla="*/ 230505 w 489585"/>
              <a:gd name="connsiteY4" fmla="*/ 0 h 327660"/>
              <a:gd name="connsiteX0" fmla="*/ 230505 w 489585"/>
              <a:gd name="connsiteY0" fmla="*/ 0 h 327660"/>
              <a:gd name="connsiteX1" fmla="*/ 489585 w 489585"/>
              <a:gd name="connsiteY1" fmla="*/ 0 h 327660"/>
              <a:gd name="connsiteX2" fmla="*/ 291465 w 489585"/>
              <a:gd name="connsiteY2" fmla="*/ 321945 h 327660"/>
              <a:gd name="connsiteX3" fmla="*/ 0 w 489585"/>
              <a:gd name="connsiteY3" fmla="*/ 327660 h 327660"/>
              <a:gd name="connsiteX4" fmla="*/ 230505 w 489585"/>
              <a:gd name="connsiteY4" fmla="*/ 0 h 327660"/>
              <a:gd name="connsiteX0" fmla="*/ 230505 w 489585"/>
              <a:gd name="connsiteY0" fmla="*/ 0 h 327660"/>
              <a:gd name="connsiteX1" fmla="*/ 489585 w 489585"/>
              <a:gd name="connsiteY1" fmla="*/ 0 h 327660"/>
              <a:gd name="connsiteX2" fmla="*/ 289560 w 489585"/>
              <a:gd name="connsiteY2" fmla="*/ 325755 h 327660"/>
              <a:gd name="connsiteX3" fmla="*/ 0 w 489585"/>
              <a:gd name="connsiteY3" fmla="*/ 327660 h 327660"/>
              <a:gd name="connsiteX4" fmla="*/ 230505 w 489585"/>
              <a:gd name="connsiteY4" fmla="*/ 0 h 327660"/>
              <a:gd name="connsiteX0" fmla="*/ 267636 w 489585"/>
              <a:gd name="connsiteY0" fmla="*/ 0 h 337185"/>
              <a:gd name="connsiteX1" fmla="*/ 489585 w 489585"/>
              <a:gd name="connsiteY1" fmla="*/ 9525 h 337185"/>
              <a:gd name="connsiteX2" fmla="*/ 289560 w 489585"/>
              <a:gd name="connsiteY2" fmla="*/ 335280 h 337185"/>
              <a:gd name="connsiteX3" fmla="*/ 0 w 489585"/>
              <a:gd name="connsiteY3" fmla="*/ 337185 h 337185"/>
              <a:gd name="connsiteX4" fmla="*/ 267636 w 489585"/>
              <a:gd name="connsiteY4" fmla="*/ 0 h 337185"/>
              <a:gd name="connsiteX0" fmla="*/ 267636 w 489585"/>
              <a:gd name="connsiteY0" fmla="*/ 0 h 337185"/>
              <a:gd name="connsiteX1" fmla="*/ 489585 w 489585"/>
              <a:gd name="connsiteY1" fmla="*/ 3810 h 337185"/>
              <a:gd name="connsiteX2" fmla="*/ 289560 w 489585"/>
              <a:gd name="connsiteY2" fmla="*/ 335280 h 337185"/>
              <a:gd name="connsiteX3" fmla="*/ 0 w 489585"/>
              <a:gd name="connsiteY3" fmla="*/ 337185 h 337185"/>
              <a:gd name="connsiteX4" fmla="*/ 267636 w 489585"/>
              <a:gd name="connsiteY4" fmla="*/ 0 h 337185"/>
              <a:gd name="connsiteX0" fmla="*/ 267636 w 489585"/>
              <a:gd name="connsiteY0" fmla="*/ 0 h 340995"/>
              <a:gd name="connsiteX1" fmla="*/ 489585 w 489585"/>
              <a:gd name="connsiteY1" fmla="*/ 3810 h 340995"/>
              <a:gd name="connsiteX2" fmla="*/ 248304 w 489585"/>
              <a:gd name="connsiteY2" fmla="*/ 340995 h 340995"/>
              <a:gd name="connsiteX3" fmla="*/ 0 w 489585"/>
              <a:gd name="connsiteY3" fmla="*/ 337185 h 340995"/>
              <a:gd name="connsiteX4" fmla="*/ 267636 w 489585"/>
              <a:gd name="connsiteY4" fmla="*/ 0 h 340995"/>
              <a:gd name="connsiteX0" fmla="*/ 267636 w 489585"/>
              <a:gd name="connsiteY0" fmla="*/ 0 h 342900"/>
              <a:gd name="connsiteX1" fmla="*/ 489585 w 489585"/>
              <a:gd name="connsiteY1" fmla="*/ 3810 h 342900"/>
              <a:gd name="connsiteX2" fmla="*/ 248304 w 489585"/>
              <a:gd name="connsiteY2" fmla="*/ 340995 h 342900"/>
              <a:gd name="connsiteX3" fmla="*/ 0 w 489585"/>
              <a:gd name="connsiteY3" fmla="*/ 342900 h 342900"/>
              <a:gd name="connsiteX4" fmla="*/ 267636 w 489585"/>
              <a:gd name="connsiteY4" fmla="*/ 0 h 342900"/>
              <a:gd name="connsiteX0" fmla="*/ 267636 w 462768"/>
              <a:gd name="connsiteY0" fmla="*/ 0 h 342900"/>
              <a:gd name="connsiteX1" fmla="*/ 462768 w 462768"/>
              <a:gd name="connsiteY1" fmla="*/ 0 h 342900"/>
              <a:gd name="connsiteX2" fmla="*/ 248304 w 462768"/>
              <a:gd name="connsiteY2" fmla="*/ 340995 h 342900"/>
              <a:gd name="connsiteX3" fmla="*/ 0 w 462768"/>
              <a:gd name="connsiteY3" fmla="*/ 342900 h 342900"/>
              <a:gd name="connsiteX4" fmla="*/ 267636 w 462768"/>
              <a:gd name="connsiteY4" fmla="*/ 0 h 342900"/>
              <a:gd name="connsiteX0" fmla="*/ 267636 w 462768"/>
              <a:gd name="connsiteY0" fmla="*/ 0 h 342900"/>
              <a:gd name="connsiteX1" fmla="*/ 462768 w 462768"/>
              <a:gd name="connsiteY1" fmla="*/ 0 h 342900"/>
              <a:gd name="connsiteX2" fmla="*/ 223550 w 462768"/>
              <a:gd name="connsiteY2" fmla="*/ 340995 h 342900"/>
              <a:gd name="connsiteX3" fmla="*/ 0 w 462768"/>
              <a:gd name="connsiteY3" fmla="*/ 342900 h 342900"/>
              <a:gd name="connsiteX4" fmla="*/ 267636 w 462768"/>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8" h="342900">
                <a:moveTo>
                  <a:pt x="267636" y="0"/>
                </a:moveTo>
                <a:lnTo>
                  <a:pt x="462768" y="0"/>
                </a:lnTo>
                <a:lnTo>
                  <a:pt x="223550" y="340995"/>
                </a:lnTo>
                <a:lnTo>
                  <a:pt x="0" y="342900"/>
                </a:lnTo>
                <a:lnTo>
                  <a:pt x="267636" y="0"/>
                </a:lnTo>
                <a:close/>
              </a:path>
            </a:pathLst>
          </a:custGeom>
          <a:solidFill>
            <a:schemeClr val="accent4">
              <a:lumMod val="40000"/>
              <a:lumOff val="60000"/>
            </a:schemeClr>
          </a:solidFill>
          <a:ln w="12700" cap="flat" cmpd="sng" algn="ctr">
            <a:noFill/>
            <a:prstDash val="solid"/>
            <a:miter lim="800000"/>
          </a:ln>
          <a:effectLst/>
        </p:spPr>
        <p:txBody>
          <a:bodyPr rtlCol="0" anchor="ctr"/>
          <a:lstStyle/>
          <a:p>
            <a:pPr algn="ctr" defTabSz="685783">
              <a:defRPr/>
            </a:pPr>
            <a:endParaRPr lang="en-US" sz="1350" kern="0">
              <a:solidFill>
                <a:prstClr val="white"/>
              </a:solidFill>
              <a:latin typeface="Calibri" panose="020F0502020204030204" pitchFamily="34" charset="0"/>
            </a:endParaRPr>
          </a:p>
        </p:txBody>
      </p:sp>
      <p:sp>
        <p:nvSpPr>
          <p:cNvPr id="36" name="Rectangle 3"/>
          <p:cNvSpPr/>
          <p:nvPr/>
        </p:nvSpPr>
        <p:spPr>
          <a:xfrm>
            <a:off x="1123290" y="884156"/>
            <a:ext cx="2768775" cy="255050"/>
          </a:xfrm>
          <a:custGeom>
            <a:avLst/>
            <a:gdLst>
              <a:gd name="connsiteX0" fmla="*/ 0 w 3720581"/>
              <a:gd name="connsiteY0" fmla="*/ 0 h 411480"/>
              <a:gd name="connsiteX1" fmla="*/ 3720581 w 3720581"/>
              <a:gd name="connsiteY1" fmla="*/ 0 h 411480"/>
              <a:gd name="connsiteX2" fmla="*/ 3720581 w 3720581"/>
              <a:gd name="connsiteY2" fmla="*/ 411480 h 411480"/>
              <a:gd name="connsiteX3" fmla="*/ 0 w 3720581"/>
              <a:gd name="connsiteY3" fmla="*/ 411480 h 411480"/>
              <a:gd name="connsiteX4" fmla="*/ 0 w 3720581"/>
              <a:gd name="connsiteY4" fmla="*/ 0 h 411480"/>
              <a:gd name="connsiteX0" fmla="*/ 0 w 3720581"/>
              <a:gd name="connsiteY0" fmla="*/ 12786 h 424266"/>
              <a:gd name="connsiteX1" fmla="*/ 2522717 w 3720581"/>
              <a:gd name="connsiteY1" fmla="*/ 0 h 424266"/>
              <a:gd name="connsiteX2" fmla="*/ 3720581 w 3720581"/>
              <a:gd name="connsiteY2" fmla="*/ 12786 h 424266"/>
              <a:gd name="connsiteX3" fmla="*/ 3720581 w 3720581"/>
              <a:gd name="connsiteY3" fmla="*/ 424266 h 424266"/>
              <a:gd name="connsiteX4" fmla="*/ 0 w 3720581"/>
              <a:gd name="connsiteY4" fmla="*/ 424266 h 424266"/>
              <a:gd name="connsiteX5" fmla="*/ 0 w 3720581"/>
              <a:gd name="connsiteY5" fmla="*/ 12786 h 424266"/>
              <a:gd name="connsiteX0" fmla="*/ 0 w 3720581"/>
              <a:gd name="connsiteY0" fmla="*/ 0 h 411480"/>
              <a:gd name="connsiteX1" fmla="*/ 2522717 w 3720581"/>
              <a:gd name="connsiteY1" fmla="*/ 5502 h 411480"/>
              <a:gd name="connsiteX2" fmla="*/ 3720581 w 3720581"/>
              <a:gd name="connsiteY2" fmla="*/ 0 h 411480"/>
              <a:gd name="connsiteX3" fmla="*/ 3720581 w 3720581"/>
              <a:gd name="connsiteY3" fmla="*/ 411480 h 411480"/>
              <a:gd name="connsiteX4" fmla="*/ 0 w 3720581"/>
              <a:gd name="connsiteY4" fmla="*/ 411480 h 411480"/>
              <a:gd name="connsiteX5" fmla="*/ 0 w 3720581"/>
              <a:gd name="connsiteY5" fmla="*/ 0 h 411480"/>
              <a:gd name="connsiteX0" fmla="*/ 3720581 w 3812021"/>
              <a:gd name="connsiteY0" fmla="*/ 0 h 411480"/>
              <a:gd name="connsiteX1" fmla="*/ 3720581 w 3812021"/>
              <a:gd name="connsiteY1" fmla="*/ 411480 h 411480"/>
              <a:gd name="connsiteX2" fmla="*/ 0 w 3812021"/>
              <a:gd name="connsiteY2" fmla="*/ 411480 h 411480"/>
              <a:gd name="connsiteX3" fmla="*/ 0 w 3812021"/>
              <a:gd name="connsiteY3" fmla="*/ 0 h 411480"/>
              <a:gd name="connsiteX4" fmla="*/ 2522717 w 3812021"/>
              <a:gd name="connsiteY4" fmla="*/ 5502 h 411480"/>
              <a:gd name="connsiteX5" fmla="*/ 3812021 w 3812021"/>
              <a:gd name="connsiteY5" fmla="*/ 91440 h 411480"/>
              <a:gd name="connsiteX0" fmla="*/ 3720581 w 3720581"/>
              <a:gd name="connsiteY0" fmla="*/ 0 h 411480"/>
              <a:gd name="connsiteX1" fmla="*/ 3720581 w 3720581"/>
              <a:gd name="connsiteY1" fmla="*/ 411480 h 411480"/>
              <a:gd name="connsiteX2" fmla="*/ 0 w 3720581"/>
              <a:gd name="connsiteY2" fmla="*/ 411480 h 411480"/>
              <a:gd name="connsiteX3" fmla="*/ 0 w 3720581"/>
              <a:gd name="connsiteY3" fmla="*/ 0 h 411480"/>
              <a:gd name="connsiteX4" fmla="*/ 2522717 w 3720581"/>
              <a:gd name="connsiteY4" fmla="*/ 5502 h 411480"/>
              <a:gd name="connsiteX0" fmla="*/ 3720581 w 3720581"/>
              <a:gd name="connsiteY0" fmla="*/ 411480 h 411480"/>
              <a:gd name="connsiteX1" fmla="*/ 0 w 3720581"/>
              <a:gd name="connsiteY1" fmla="*/ 411480 h 411480"/>
              <a:gd name="connsiteX2" fmla="*/ 0 w 3720581"/>
              <a:gd name="connsiteY2" fmla="*/ 0 h 411480"/>
              <a:gd name="connsiteX3" fmla="*/ 2522717 w 3720581"/>
              <a:gd name="connsiteY3" fmla="*/ 5502 h 411480"/>
              <a:gd name="connsiteX0" fmla="*/ 3720581 w 3720581"/>
              <a:gd name="connsiteY0" fmla="*/ 411480 h 411480"/>
              <a:gd name="connsiteX1" fmla="*/ 0 w 3720581"/>
              <a:gd name="connsiteY1" fmla="*/ 411480 h 411480"/>
              <a:gd name="connsiteX2" fmla="*/ 237744 w 3720581"/>
              <a:gd name="connsiteY2" fmla="*/ 0 h 411480"/>
              <a:gd name="connsiteX3" fmla="*/ 2522717 w 3720581"/>
              <a:gd name="connsiteY3" fmla="*/ 5502 h 411480"/>
              <a:gd name="connsiteX0" fmla="*/ 3720581 w 3720581"/>
              <a:gd name="connsiteY0" fmla="*/ 411480 h 411480"/>
              <a:gd name="connsiteX1" fmla="*/ 0 w 3720581"/>
              <a:gd name="connsiteY1" fmla="*/ 411480 h 411480"/>
              <a:gd name="connsiteX2" fmla="*/ 237744 w 3720581"/>
              <a:gd name="connsiteY2" fmla="*/ 0 h 411480"/>
              <a:gd name="connsiteX3" fmla="*/ 2522717 w 3720581"/>
              <a:gd name="connsiteY3" fmla="*/ 5502 h 411480"/>
              <a:gd name="connsiteX0" fmla="*/ 3720581 w 3720581"/>
              <a:gd name="connsiteY0" fmla="*/ 411480 h 411480"/>
              <a:gd name="connsiteX1" fmla="*/ 3060181 w 3720581"/>
              <a:gd name="connsiteY1" fmla="*/ 394957 h 411480"/>
              <a:gd name="connsiteX2" fmla="*/ 0 w 3720581"/>
              <a:gd name="connsiteY2" fmla="*/ 411480 h 411480"/>
              <a:gd name="connsiteX3" fmla="*/ 237744 w 3720581"/>
              <a:gd name="connsiteY3" fmla="*/ 0 h 411480"/>
              <a:gd name="connsiteX4" fmla="*/ 2522717 w 3720581"/>
              <a:gd name="connsiteY4" fmla="*/ 5502 h 411480"/>
              <a:gd name="connsiteX0" fmla="*/ 3720581 w 3720581"/>
              <a:gd name="connsiteY0" fmla="*/ 411480 h 431838"/>
              <a:gd name="connsiteX1" fmla="*/ 3060181 w 3720581"/>
              <a:gd name="connsiteY1" fmla="*/ 431838 h 431838"/>
              <a:gd name="connsiteX2" fmla="*/ 0 w 3720581"/>
              <a:gd name="connsiteY2" fmla="*/ 411480 h 431838"/>
              <a:gd name="connsiteX3" fmla="*/ 237744 w 3720581"/>
              <a:gd name="connsiteY3" fmla="*/ 0 h 431838"/>
              <a:gd name="connsiteX4" fmla="*/ 2522717 w 3720581"/>
              <a:gd name="connsiteY4" fmla="*/ 5502 h 431838"/>
              <a:gd name="connsiteX0" fmla="*/ 3720581 w 3720581"/>
              <a:gd name="connsiteY0" fmla="*/ 411480 h 411480"/>
              <a:gd name="connsiteX1" fmla="*/ 3060181 w 3720581"/>
              <a:gd name="connsiteY1" fmla="*/ 407251 h 411480"/>
              <a:gd name="connsiteX2" fmla="*/ 0 w 3720581"/>
              <a:gd name="connsiteY2" fmla="*/ 411480 h 411480"/>
              <a:gd name="connsiteX3" fmla="*/ 237744 w 3720581"/>
              <a:gd name="connsiteY3" fmla="*/ 0 h 411480"/>
              <a:gd name="connsiteX4" fmla="*/ 2522717 w 3720581"/>
              <a:gd name="connsiteY4" fmla="*/ 5502 h 411480"/>
              <a:gd name="connsiteX0" fmla="*/ 3060181 w 3060181"/>
              <a:gd name="connsiteY0" fmla="*/ 407251 h 411480"/>
              <a:gd name="connsiteX1" fmla="*/ 0 w 3060181"/>
              <a:gd name="connsiteY1" fmla="*/ 411480 h 411480"/>
              <a:gd name="connsiteX2" fmla="*/ 237744 w 3060181"/>
              <a:gd name="connsiteY2" fmla="*/ 0 h 411480"/>
              <a:gd name="connsiteX3" fmla="*/ 2522717 w 3060181"/>
              <a:gd name="connsiteY3" fmla="*/ 5502 h 411480"/>
              <a:gd name="connsiteX0" fmla="*/ 3060181 w 3060181"/>
              <a:gd name="connsiteY0" fmla="*/ 407251 h 411480"/>
              <a:gd name="connsiteX1" fmla="*/ 0 w 3060181"/>
              <a:gd name="connsiteY1" fmla="*/ 411480 h 411480"/>
              <a:gd name="connsiteX2" fmla="*/ 237744 w 3060181"/>
              <a:gd name="connsiteY2" fmla="*/ 0 h 411480"/>
              <a:gd name="connsiteX3" fmla="*/ 2371442 w 3060181"/>
              <a:gd name="connsiteY3" fmla="*/ 8575 h 411480"/>
              <a:gd name="connsiteX0" fmla="*/ 3060181 w 3060181"/>
              <a:gd name="connsiteY0" fmla="*/ 407251 h 411480"/>
              <a:gd name="connsiteX1" fmla="*/ 0 w 3060181"/>
              <a:gd name="connsiteY1" fmla="*/ 411480 h 411480"/>
              <a:gd name="connsiteX2" fmla="*/ 237744 w 3060181"/>
              <a:gd name="connsiteY2" fmla="*/ 0 h 411480"/>
              <a:gd name="connsiteX3" fmla="*/ 2376943 w 3060181"/>
              <a:gd name="connsiteY3" fmla="*/ 5502 h 411480"/>
              <a:gd name="connsiteX0" fmla="*/ 2683368 w 2683368"/>
              <a:gd name="connsiteY0" fmla="*/ 401104 h 411480"/>
              <a:gd name="connsiteX1" fmla="*/ 0 w 2683368"/>
              <a:gd name="connsiteY1" fmla="*/ 411480 h 411480"/>
              <a:gd name="connsiteX2" fmla="*/ 237744 w 2683368"/>
              <a:gd name="connsiteY2" fmla="*/ 0 h 411480"/>
              <a:gd name="connsiteX3" fmla="*/ 2376943 w 2683368"/>
              <a:gd name="connsiteY3" fmla="*/ 5502 h 411480"/>
              <a:gd name="connsiteX0" fmla="*/ 2683368 w 2683368"/>
              <a:gd name="connsiteY0" fmla="*/ 401104 h 411480"/>
              <a:gd name="connsiteX1" fmla="*/ 0 w 2683368"/>
              <a:gd name="connsiteY1" fmla="*/ 411480 h 411480"/>
              <a:gd name="connsiteX2" fmla="*/ 192901 w 2683368"/>
              <a:gd name="connsiteY2" fmla="*/ 0 h 411480"/>
              <a:gd name="connsiteX3" fmla="*/ 2376943 w 2683368"/>
              <a:gd name="connsiteY3" fmla="*/ 5502 h 411480"/>
            </a:gdLst>
            <a:ahLst/>
            <a:cxnLst>
              <a:cxn ang="0">
                <a:pos x="connsiteX0" y="connsiteY0"/>
              </a:cxn>
              <a:cxn ang="0">
                <a:pos x="connsiteX1" y="connsiteY1"/>
              </a:cxn>
              <a:cxn ang="0">
                <a:pos x="connsiteX2" y="connsiteY2"/>
              </a:cxn>
              <a:cxn ang="0">
                <a:pos x="connsiteX3" y="connsiteY3"/>
              </a:cxn>
            </a:cxnLst>
            <a:rect l="l" t="t" r="r" b="b"/>
            <a:pathLst>
              <a:path w="2683368" h="411480">
                <a:moveTo>
                  <a:pt x="2683368" y="401104"/>
                </a:moveTo>
                <a:lnTo>
                  <a:pt x="0" y="411480"/>
                </a:lnTo>
                <a:lnTo>
                  <a:pt x="192901" y="0"/>
                </a:lnTo>
                <a:lnTo>
                  <a:pt x="2376943" y="5502"/>
                </a:lnTo>
              </a:path>
            </a:pathLst>
          </a:custGeom>
          <a:noFill/>
          <a:ln w="12700" cap="flat" cmpd="sng" algn="ctr">
            <a:solidFill>
              <a:srgbClr val="173F5F"/>
            </a:solidFill>
            <a:prstDash val="solid"/>
            <a:miter lim="800000"/>
          </a:ln>
          <a:effectLst/>
        </p:spPr>
        <p:txBody>
          <a:bodyPr rtlCol="0" anchor="ctr"/>
          <a:lstStyle/>
          <a:p>
            <a:pPr marL="274320" defTabSz="685783"/>
            <a:r>
              <a:rPr lang="en-US" sz="1050" b="1" kern="0" dirty="0">
                <a:solidFill>
                  <a:srgbClr val="000000"/>
                </a:solidFill>
                <a:latin typeface="Calibri" panose="020F0502020204030204" pitchFamily="34" charset="0"/>
              </a:rPr>
              <a:t>WHAT CAN CAUSE THE SPIKE?</a:t>
            </a:r>
          </a:p>
        </p:txBody>
      </p:sp>
      <p:sp>
        <p:nvSpPr>
          <p:cNvPr id="37" name="Rounded Rectangle 36"/>
          <p:cNvSpPr/>
          <p:nvPr/>
        </p:nvSpPr>
        <p:spPr>
          <a:xfrm rot="1962330">
            <a:off x="1336749" y="818359"/>
            <a:ext cx="51817" cy="412028"/>
          </a:xfrm>
          <a:prstGeom prst="roundRect">
            <a:avLst>
              <a:gd name="adj" fmla="val 50000"/>
            </a:avLst>
          </a:prstGeom>
          <a:solidFill>
            <a:schemeClr val="accent6"/>
          </a:solidFill>
          <a:ln w="12700" cap="flat" cmpd="sng" algn="ctr">
            <a:noFill/>
            <a:prstDash val="solid"/>
            <a:miter lim="800000"/>
          </a:ln>
          <a:effectLst/>
        </p:spPr>
        <p:txBody>
          <a:bodyPr rtlCol="0" anchor="ctr"/>
          <a:lstStyle/>
          <a:p>
            <a:pPr algn="ctr" defTabSz="685783">
              <a:defRPr/>
            </a:pPr>
            <a:endParaRPr lang="en-US" sz="1350" kern="0">
              <a:solidFill>
                <a:prstClr val="white"/>
              </a:solidFill>
              <a:latin typeface="Calibri" panose="020F0502020204030204" pitchFamily="34" charset="0"/>
            </a:endParaRPr>
          </a:p>
        </p:txBody>
      </p:sp>
      <p:sp>
        <p:nvSpPr>
          <p:cNvPr id="41" name="Freeform 40"/>
          <p:cNvSpPr/>
          <p:nvPr/>
        </p:nvSpPr>
        <p:spPr>
          <a:xfrm>
            <a:off x="5093694" y="883219"/>
            <a:ext cx="320520" cy="257175"/>
          </a:xfrm>
          <a:custGeom>
            <a:avLst/>
            <a:gdLst>
              <a:gd name="connsiteX0" fmla="*/ 234315 w 493395"/>
              <a:gd name="connsiteY0" fmla="*/ 0 h 327660"/>
              <a:gd name="connsiteX1" fmla="*/ 493395 w 493395"/>
              <a:gd name="connsiteY1" fmla="*/ 0 h 327660"/>
              <a:gd name="connsiteX2" fmla="*/ 291465 w 493395"/>
              <a:gd name="connsiteY2" fmla="*/ 327660 h 327660"/>
              <a:gd name="connsiteX3" fmla="*/ 0 w 493395"/>
              <a:gd name="connsiteY3" fmla="*/ 325755 h 327660"/>
              <a:gd name="connsiteX4" fmla="*/ 234315 w 493395"/>
              <a:gd name="connsiteY4" fmla="*/ 0 h 327660"/>
              <a:gd name="connsiteX0" fmla="*/ 219075 w 478155"/>
              <a:gd name="connsiteY0" fmla="*/ 0 h 327660"/>
              <a:gd name="connsiteX1" fmla="*/ 478155 w 478155"/>
              <a:gd name="connsiteY1" fmla="*/ 0 h 327660"/>
              <a:gd name="connsiteX2" fmla="*/ 276225 w 478155"/>
              <a:gd name="connsiteY2" fmla="*/ 327660 h 327660"/>
              <a:gd name="connsiteX3" fmla="*/ 0 w 478155"/>
              <a:gd name="connsiteY3" fmla="*/ 320040 h 327660"/>
              <a:gd name="connsiteX4" fmla="*/ 219075 w 478155"/>
              <a:gd name="connsiteY4" fmla="*/ 0 h 327660"/>
              <a:gd name="connsiteX0" fmla="*/ 230505 w 489585"/>
              <a:gd name="connsiteY0" fmla="*/ 0 h 327660"/>
              <a:gd name="connsiteX1" fmla="*/ 489585 w 489585"/>
              <a:gd name="connsiteY1" fmla="*/ 0 h 327660"/>
              <a:gd name="connsiteX2" fmla="*/ 287655 w 489585"/>
              <a:gd name="connsiteY2" fmla="*/ 327660 h 327660"/>
              <a:gd name="connsiteX3" fmla="*/ 0 w 489585"/>
              <a:gd name="connsiteY3" fmla="*/ 327660 h 327660"/>
              <a:gd name="connsiteX4" fmla="*/ 230505 w 489585"/>
              <a:gd name="connsiteY4" fmla="*/ 0 h 327660"/>
              <a:gd name="connsiteX0" fmla="*/ 230505 w 489585"/>
              <a:gd name="connsiteY0" fmla="*/ 0 h 327660"/>
              <a:gd name="connsiteX1" fmla="*/ 489585 w 489585"/>
              <a:gd name="connsiteY1" fmla="*/ 0 h 327660"/>
              <a:gd name="connsiteX2" fmla="*/ 291465 w 489585"/>
              <a:gd name="connsiteY2" fmla="*/ 321945 h 327660"/>
              <a:gd name="connsiteX3" fmla="*/ 0 w 489585"/>
              <a:gd name="connsiteY3" fmla="*/ 327660 h 327660"/>
              <a:gd name="connsiteX4" fmla="*/ 230505 w 489585"/>
              <a:gd name="connsiteY4" fmla="*/ 0 h 327660"/>
              <a:gd name="connsiteX0" fmla="*/ 230505 w 489585"/>
              <a:gd name="connsiteY0" fmla="*/ 0 h 327660"/>
              <a:gd name="connsiteX1" fmla="*/ 489585 w 489585"/>
              <a:gd name="connsiteY1" fmla="*/ 0 h 327660"/>
              <a:gd name="connsiteX2" fmla="*/ 289560 w 489585"/>
              <a:gd name="connsiteY2" fmla="*/ 325755 h 327660"/>
              <a:gd name="connsiteX3" fmla="*/ 0 w 489585"/>
              <a:gd name="connsiteY3" fmla="*/ 327660 h 327660"/>
              <a:gd name="connsiteX4" fmla="*/ 230505 w 489585"/>
              <a:gd name="connsiteY4" fmla="*/ 0 h 327660"/>
              <a:gd name="connsiteX0" fmla="*/ 267636 w 489585"/>
              <a:gd name="connsiteY0" fmla="*/ 0 h 337185"/>
              <a:gd name="connsiteX1" fmla="*/ 489585 w 489585"/>
              <a:gd name="connsiteY1" fmla="*/ 9525 h 337185"/>
              <a:gd name="connsiteX2" fmla="*/ 289560 w 489585"/>
              <a:gd name="connsiteY2" fmla="*/ 335280 h 337185"/>
              <a:gd name="connsiteX3" fmla="*/ 0 w 489585"/>
              <a:gd name="connsiteY3" fmla="*/ 337185 h 337185"/>
              <a:gd name="connsiteX4" fmla="*/ 267636 w 489585"/>
              <a:gd name="connsiteY4" fmla="*/ 0 h 337185"/>
              <a:gd name="connsiteX0" fmla="*/ 267636 w 489585"/>
              <a:gd name="connsiteY0" fmla="*/ 0 h 337185"/>
              <a:gd name="connsiteX1" fmla="*/ 489585 w 489585"/>
              <a:gd name="connsiteY1" fmla="*/ 3810 h 337185"/>
              <a:gd name="connsiteX2" fmla="*/ 289560 w 489585"/>
              <a:gd name="connsiteY2" fmla="*/ 335280 h 337185"/>
              <a:gd name="connsiteX3" fmla="*/ 0 w 489585"/>
              <a:gd name="connsiteY3" fmla="*/ 337185 h 337185"/>
              <a:gd name="connsiteX4" fmla="*/ 267636 w 489585"/>
              <a:gd name="connsiteY4" fmla="*/ 0 h 337185"/>
              <a:gd name="connsiteX0" fmla="*/ 267636 w 489585"/>
              <a:gd name="connsiteY0" fmla="*/ 0 h 340995"/>
              <a:gd name="connsiteX1" fmla="*/ 489585 w 489585"/>
              <a:gd name="connsiteY1" fmla="*/ 3810 h 340995"/>
              <a:gd name="connsiteX2" fmla="*/ 248304 w 489585"/>
              <a:gd name="connsiteY2" fmla="*/ 340995 h 340995"/>
              <a:gd name="connsiteX3" fmla="*/ 0 w 489585"/>
              <a:gd name="connsiteY3" fmla="*/ 337185 h 340995"/>
              <a:gd name="connsiteX4" fmla="*/ 267636 w 489585"/>
              <a:gd name="connsiteY4" fmla="*/ 0 h 340995"/>
              <a:gd name="connsiteX0" fmla="*/ 267636 w 489585"/>
              <a:gd name="connsiteY0" fmla="*/ 0 h 342900"/>
              <a:gd name="connsiteX1" fmla="*/ 489585 w 489585"/>
              <a:gd name="connsiteY1" fmla="*/ 3810 h 342900"/>
              <a:gd name="connsiteX2" fmla="*/ 248304 w 489585"/>
              <a:gd name="connsiteY2" fmla="*/ 340995 h 342900"/>
              <a:gd name="connsiteX3" fmla="*/ 0 w 489585"/>
              <a:gd name="connsiteY3" fmla="*/ 342900 h 342900"/>
              <a:gd name="connsiteX4" fmla="*/ 267636 w 489585"/>
              <a:gd name="connsiteY4" fmla="*/ 0 h 342900"/>
              <a:gd name="connsiteX0" fmla="*/ 267636 w 462768"/>
              <a:gd name="connsiteY0" fmla="*/ 0 h 342900"/>
              <a:gd name="connsiteX1" fmla="*/ 462768 w 462768"/>
              <a:gd name="connsiteY1" fmla="*/ 0 h 342900"/>
              <a:gd name="connsiteX2" fmla="*/ 248304 w 462768"/>
              <a:gd name="connsiteY2" fmla="*/ 340995 h 342900"/>
              <a:gd name="connsiteX3" fmla="*/ 0 w 462768"/>
              <a:gd name="connsiteY3" fmla="*/ 342900 h 342900"/>
              <a:gd name="connsiteX4" fmla="*/ 267636 w 462768"/>
              <a:gd name="connsiteY4" fmla="*/ 0 h 342900"/>
              <a:gd name="connsiteX0" fmla="*/ 267636 w 462768"/>
              <a:gd name="connsiteY0" fmla="*/ 0 h 342900"/>
              <a:gd name="connsiteX1" fmla="*/ 462768 w 462768"/>
              <a:gd name="connsiteY1" fmla="*/ 0 h 342900"/>
              <a:gd name="connsiteX2" fmla="*/ 223550 w 462768"/>
              <a:gd name="connsiteY2" fmla="*/ 340995 h 342900"/>
              <a:gd name="connsiteX3" fmla="*/ 0 w 462768"/>
              <a:gd name="connsiteY3" fmla="*/ 342900 h 342900"/>
              <a:gd name="connsiteX4" fmla="*/ 267636 w 462768"/>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8" h="342900">
                <a:moveTo>
                  <a:pt x="267636" y="0"/>
                </a:moveTo>
                <a:lnTo>
                  <a:pt x="462768" y="0"/>
                </a:lnTo>
                <a:lnTo>
                  <a:pt x="223550" y="340995"/>
                </a:lnTo>
                <a:lnTo>
                  <a:pt x="0" y="342900"/>
                </a:lnTo>
                <a:lnTo>
                  <a:pt x="267636" y="0"/>
                </a:lnTo>
                <a:close/>
              </a:path>
            </a:pathLst>
          </a:custGeom>
          <a:solidFill>
            <a:schemeClr val="accent4">
              <a:lumMod val="40000"/>
              <a:lumOff val="60000"/>
            </a:schemeClr>
          </a:solidFill>
          <a:ln w="12700" cap="flat" cmpd="sng" algn="ctr">
            <a:noFill/>
            <a:prstDash val="solid"/>
            <a:miter lim="800000"/>
          </a:ln>
          <a:effectLst/>
        </p:spPr>
        <p:txBody>
          <a:bodyPr rtlCol="0" anchor="ctr"/>
          <a:lstStyle/>
          <a:p>
            <a:pPr algn="ctr" defTabSz="685783">
              <a:defRPr/>
            </a:pPr>
            <a:endParaRPr lang="en-US" sz="1350" kern="0">
              <a:solidFill>
                <a:prstClr val="white"/>
              </a:solidFill>
              <a:latin typeface="Calibri" panose="020F0502020204030204" pitchFamily="34" charset="0"/>
            </a:endParaRPr>
          </a:p>
        </p:txBody>
      </p:sp>
      <p:sp>
        <p:nvSpPr>
          <p:cNvPr id="42" name="Rectangle 3"/>
          <p:cNvSpPr/>
          <p:nvPr/>
        </p:nvSpPr>
        <p:spPr>
          <a:xfrm>
            <a:off x="5091644" y="884156"/>
            <a:ext cx="2564892" cy="255050"/>
          </a:xfrm>
          <a:custGeom>
            <a:avLst/>
            <a:gdLst>
              <a:gd name="connsiteX0" fmla="*/ 0 w 3720581"/>
              <a:gd name="connsiteY0" fmla="*/ 0 h 411480"/>
              <a:gd name="connsiteX1" fmla="*/ 3720581 w 3720581"/>
              <a:gd name="connsiteY1" fmla="*/ 0 h 411480"/>
              <a:gd name="connsiteX2" fmla="*/ 3720581 w 3720581"/>
              <a:gd name="connsiteY2" fmla="*/ 411480 h 411480"/>
              <a:gd name="connsiteX3" fmla="*/ 0 w 3720581"/>
              <a:gd name="connsiteY3" fmla="*/ 411480 h 411480"/>
              <a:gd name="connsiteX4" fmla="*/ 0 w 3720581"/>
              <a:gd name="connsiteY4" fmla="*/ 0 h 411480"/>
              <a:gd name="connsiteX0" fmla="*/ 0 w 3720581"/>
              <a:gd name="connsiteY0" fmla="*/ 12786 h 424266"/>
              <a:gd name="connsiteX1" fmla="*/ 2522717 w 3720581"/>
              <a:gd name="connsiteY1" fmla="*/ 0 h 424266"/>
              <a:gd name="connsiteX2" fmla="*/ 3720581 w 3720581"/>
              <a:gd name="connsiteY2" fmla="*/ 12786 h 424266"/>
              <a:gd name="connsiteX3" fmla="*/ 3720581 w 3720581"/>
              <a:gd name="connsiteY3" fmla="*/ 424266 h 424266"/>
              <a:gd name="connsiteX4" fmla="*/ 0 w 3720581"/>
              <a:gd name="connsiteY4" fmla="*/ 424266 h 424266"/>
              <a:gd name="connsiteX5" fmla="*/ 0 w 3720581"/>
              <a:gd name="connsiteY5" fmla="*/ 12786 h 424266"/>
              <a:gd name="connsiteX0" fmla="*/ 0 w 3720581"/>
              <a:gd name="connsiteY0" fmla="*/ 0 h 411480"/>
              <a:gd name="connsiteX1" fmla="*/ 2522717 w 3720581"/>
              <a:gd name="connsiteY1" fmla="*/ 5502 h 411480"/>
              <a:gd name="connsiteX2" fmla="*/ 3720581 w 3720581"/>
              <a:gd name="connsiteY2" fmla="*/ 0 h 411480"/>
              <a:gd name="connsiteX3" fmla="*/ 3720581 w 3720581"/>
              <a:gd name="connsiteY3" fmla="*/ 411480 h 411480"/>
              <a:gd name="connsiteX4" fmla="*/ 0 w 3720581"/>
              <a:gd name="connsiteY4" fmla="*/ 411480 h 411480"/>
              <a:gd name="connsiteX5" fmla="*/ 0 w 3720581"/>
              <a:gd name="connsiteY5" fmla="*/ 0 h 411480"/>
              <a:gd name="connsiteX0" fmla="*/ 3720581 w 3812021"/>
              <a:gd name="connsiteY0" fmla="*/ 0 h 411480"/>
              <a:gd name="connsiteX1" fmla="*/ 3720581 w 3812021"/>
              <a:gd name="connsiteY1" fmla="*/ 411480 h 411480"/>
              <a:gd name="connsiteX2" fmla="*/ 0 w 3812021"/>
              <a:gd name="connsiteY2" fmla="*/ 411480 h 411480"/>
              <a:gd name="connsiteX3" fmla="*/ 0 w 3812021"/>
              <a:gd name="connsiteY3" fmla="*/ 0 h 411480"/>
              <a:gd name="connsiteX4" fmla="*/ 2522717 w 3812021"/>
              <a:gd name="connsiteY4" fmla="*/ 5502 h 411480"/>
              <a:gd name="connsiteX5" fmla="*/ 3812021 w 3812021"/>
              <a:gd name="connsiteY5" fmla="*/ 91440 h 411480"/>
              <a:gd name="connsiteX0" fmla="*/ 3720581 w 3720581"/>
              <a:gd name="connsiteY0" fmla="*/ 0 h 411480"/>
              <a:gd name="connsiteX1" fmla="*/ 3720581 w 3720581"/>
              <a:gd name="connsiteY1" fmla="*/ 411480 h 411480"/>
              <a:gd name="connsiteX2" fmla="*/ 0 w 3720581"/>
              <a:gd name="connsiteY2" fmla="*/ 411480 h 411480"/>
              <a:gd name="connsiteX3" fmla="*/ 0 w 3720581"/>
              <a:gd name="connsiteY3" fmla="*/ 0 h 411480"/>
              <a:gd name="connsiteX4" fmla="*/ 2522717 w 3720581"/>
              <a:gd name="connsiteY4" fmla="*/ 5502 h 411480"/>
              <a:gd name="connsiteX0" fmla="*/ 3720581 w 3720581"/>
              <a:gd name="connsiteY0" fmla="*/ 411480 h 411480"/>
              <a:gd name="connsiteX1" fmla="*/ 0 w 3720581"/>
              <a:gd name="connsiteY1" fmla="*/ 411480 h 411480"/>
              <a:gd name="connsiteX2" fmla="*/ 0 w 3720581"/>
              <a:gd name="connsiteY2" fmla="*/ 0 h 411480"/>
              <a:gd name="connsiteX3" fmla="*/ 2522717 w 3720581"/>
              <a:gd name="connsiteY3" fmla="*/ 5502 h 411480"/>
              <a:gd name="connsiteX0" fmla="*/ 3720581 w 3720581"/>
              <a:gd name="connsiteY0" fmla="*/ 411480 h 411480"/>
              <a:gd name="connsiteX1" fmla="*/ 0 w 3720581"/>
              <a:gd name="connsiteY1" fmla="*/ 411480 h 411480"/>
              <a:gd name="connsiteX2" fmla="*/ 237744 w 3720581"/>
              <a:gd name="connsiteY2" fmla="*/ 0 h 411480"/>
              <a:gd name="connsiteX3" fmla="*/ 2522717 w 3720581"/>
              <a:gd name="connsiteY3" fmla="*/ 5502 h 411480"/>
              <a:gd name="connsiteX0" fmla="*/ 3720581 w 3720581"/>
              <a:gd name="connsiteY0" fmla="*/ 411480 h 411480"/>
              <a:gd name="connsiteX1" fmla="*/ 0 w 3720581"/>
              <a:gd name="connsiteY1" fmla="*/ 411480 h 411480"/>
              <a:gd name="connsiteX2" fmla="*/ 237744 w 3720581"/>
              <a:gd name="connsiteY2" fmla="*/ 0 h 411480"/>
              <a:gd name="connsiteX3" fmla="*/ 2522717 w 3720581"/>
              <a:gd name="connsiteY3" fmla="*/ 5502 h 411480"/>
              <a:gd name="connsiteX0" fmla="*/ 3720581 w 3720581"/>
              <a:gd name="connsiteY0" fmla="*/ 411480 h 411480"/>
              <a:gd name="connsiteX1" fmla="*/ 3060181 w 3720581"/>
              <a:gd name="connsiteY1" fmla="*/ 394957 h 411480"/>
              <a:gd name="connsiteX2" fmla="*/ 0 w 3720581"/>
              <a:gd name="connsiteY2" fmla="*/ 411480 h 411480"/>
              <a:gd name="connsiteX3" fmla="*/ 237744 w 3720581"/>
              <a:gd name="connsiteY3" fmla="*/ 0 h 411480"/>
              <a:gd name="connsiteX4" fmla="*/ 2522717 w 3720581"/>
              <a:gd name="connsiteY4" fmla="*/ 5502 h 411480"/>
              <a:gd name="connsiteX0" fmla="*/ 3720581 w 3720581"/>
              <a:gd name="connsiteY0" fmla="*/ 411480 h 431838"/>
              <a:gd name="connsiteX1" fmla="*/ 3060181 w 3720581"/>
              <a:gd name="connsiteY1" fmla="*/ 431838 h 431838"/>
              <a:gd name="connsiteX2" fmla="*/ 0 w 3720581"/>
              <a:gd name="connsiteY2" fmla="*/ 411480 h 431838"/>
              <a:gd name="connsiteX3" fmla="*/ 237744 w 3720581"/>
              <a:gd name="connsiteY3" fmla="*/ 0 h 431838"/>
              <a:gd name="connsiteX4" fmla="*/ 2522717 w 3720581"/>
              <a:gd name="connsiteY4" fmla="*/ 5502 h 431838"/>
              <a:gd name="connsiteX0" fmla="*/ 3720581 w 3720581"/>
              <a:gd name="connsiteY0" fmla="*/ 411480 h 411480"/>
              <a:gd name="connsiteX1" fmla="*/ 3060181 w 3720581"/>
              <a:gd name="connsiteY1" fmla="*/ 407251 h 411480"/>
              <a:gd name="connsiteX2" fmla="*/ 0 w 3720581"/>
              <a:gd name="connsiteY2" fmla="*/ 411480 h 411480"/>
              <a:gd name="connsiteX3" fmla="*/ 237744 w 3720581"/>
              <a:gd name="connsiteY3" fmla="*/ 0 h 411480"/>
              <a:gd name="connsiteX4" fmla="*/ 2522717 w 3720581"/>
              <a:gd name="connsiteY4" fmla="*/ 5502 h 411480"/>
              <a:gd name="connsiteX0" fmla="*/ 3060181 w 3060181"/>
              <a:gd name="connsiteY0" fmla="*/ 407251 h 411480"/>
              <a:gd name="connsiteX1" fmla="*/ 0 w 3060181"/>
              <a:gd name="connsiteY1" fmla="*/ 411480 h 411480"/>
              <a:gd name="connsiteX2" fmla="*/ 237744 w 3060181"/>
              <a:gd name="connsiteY2" fmla="*/ 0 h 411480"/>
              <a:gd name="connsiteX3" fmla="*/ 2522717 w 3060181"/>
              <a:gd name="connsiteY3" fmla="*/ 5502 h 411480"/>
              <a:gd name="connsiteX0" fmla="*/ 3060181 w 3060181"/>
              <a:gd name="connsiteY0" fmla="*/ 407251 h 411480"/>
              <a:gd name="connsiteX1" fmla="*/ 0 w 3060181"/>
              <a:gd name="connsiteY1" fmla="*/ 411480 h 411480"/>
              <a:gd name="connsiteX2" fmla="*/ 237744 w 3060181"/>
              <a:gd name="connsiteY2" fmla="*/ 0 h 411480"/>
              <a:gd name="connsiteX3" fmla="*/ 2371442 w 3060181"/>
              <a:gd name="connsiteY3" fmla="*/ 8575 h 411480"/>
              <a:gd name="connsiteX0" fmla="*/ 3060181 w 3060181"/>
              <a:gd name="connsiteY0" fmla="*/ 407251 h 411480"/>
              <a:gd name="connsiteX1" fmla="*/ 0 w 3060181"/>
              <a:gd name="connsiteY1" fmla="*/ 411480 h 411480"/>
              <a:gd name="connsiteX2" fmla="*/ 237744 w 3060181"/>
              <a:gd name="connsiteY2" fmla="*/ 0 h 411480"/>
              <a:gd name="connsiteX3" fmla="*/ 2376943 w 3060181"/>
              <a:gd name="connsiteY3" fmla="*/ 5502 h 411480"/>
              <a:gd name="connsiteX0" fmla="*/ 2683368 w 2683368"/>
              <a:gd name="connsiteY0" fmla="*/ 401104 h 411480"/>
              <a:gd name="connsiteX1" fmla="*/ 0 w 2683368"/>
              <a:gd name="connsiteY1" fmla="*/ 411480 h 411480"/>
              <a:gd name="connsiteX2" fmla="*/ 237744 w 2683368"/>
              <a:gd name="connsiteY2" fmla="*/ 0 h 411480"/>
              <a:gd name="connsiteX3" fmla="*/ 2376943 w 2683368"/>
              <a:gd name="connsiteY3" fmla="*/ 5502 h 411480"/>
              <a:gd name="connsiteX0" fmla="*/ 2683368 w 2683368"/>
              <a:gd name="connsiteY0" fmla="*/ 401104 h 411480"/>
              <a:gd name="connsiteX1" fmla="*/ 0 w 2683368"/>
              <a:gd name="connsiteY1" fmla="*/ 411480 h 411480"/>
              <a:gd name="connsiteX2" fmla="*/ 192901 w 2683368"/>
              <a:gd name="connsiteY2" fmla="*/ 0 h 411480"/>
              <a:gd name="connsiteX3" fmla="*/ 2376943 w 2683368"/>
              <a:gd name="connsiteY3" fmla="*/ 5502 h 411480"/>
            </a:gdLst>
            <a:ahLst/>
            <a:cxnLst>
              <a:cxn ang="0">
                <a:pos x="connsiteX0" y="connsiteY0"/>
              </a:cxn>
              <a:cxn ang="0">
                <a:pos x="connsiteX1" y="connsiteY1"/>
              </a:cxn>
              <a:cxn ang="0">
                <a:pos x="connsiteX2" y="connsiteY2"/>
              </a:cxn>
              <a:cxn ang="0">
                <a:pos x="connsiteX3" y="connsiteY3"/>
              </a:cxn>
            </a:cxnLst>
            <a:rect l="l" t="t" r="r" b="b"/>
            <a:pathLst>
              <a:path w="2683368" h="411480">
                <a:moveTo>
                  <a:pt x="2683368" y="401104"/>
                </a:moveTo>
                <a:lnTo>
                  <a:pt x="0" y="411480"/>
                </a:lnTo>
                <a:lnTo>
                  <a:pt x="192901" y="0"/>
                </a:lnTo>
                <a:lnTo>
                  <a:pt x="2376943" y="5502"/>
                </a:lnTo>
              </a:path>
            </a:pathLst>
          </a:custGeom>
          <a:noFill/>
          <a:ln w="12700" cap="flat" cmpd="sng" algn="ctr">
            <a:solidFill>
              <a:srgbClr val="173F5F"/>
            </a:solidFill>
            <a:prstDash val="solid"/>
            <a:miter lim="800000"/>
          </a:ln>
          <a:effectLst/>
        </p:spPr>
        <p:txBody>
          <a:bodyPr rtlCol="0" anchor="ctr"/>
          <a:lstStyle/>
          <a:p>
            <a:pPr marL="274320" defTabSz="685783"/>
            <a:r>
              <a:rPr lang="en-US" sz="1050" b="1" kern="0" dirty="0">
                <a:solidFill>
                  <a:srgbClr val="000000"/>
                </a:solidFill>
                <a:latin typeface="Calibri" panose="020F0502020204030204" pitchFamily="34" charset="0"/>
              </a:rPr>
              <a:t>HOW DO WE AUGMENT CAPACITY?</a:t>
            </a:r>
          </a:p>
        </p:txBody>
      </p:sp>
      <p:sp>
        <p:nvSpPr>
          <p:cNvPr id="43" name="Rounded Rectangle 42"/>
          <p:cNvSpPr/>
          <p:nvPr/>
        </p:nvSpPr>
        <p:spPr>
          <a:xfrm rot="1962330">
            <a:off x="5305102" y="818359"/>
            <a:ext cx="51817" cy="412028"/>
          </a:xfrm>
          <a:prstGeom prst="roundRect">
            <a:avLst>
              <a:gd name="adj" fmla="val 50000"/>
            </a:avLst>
          </a:prstGeom>
          <a:solidFill>
            <a:schemeClr val="accent6"/>
          </a:solidFill>
          <a:ln w="12700" cap="flat" cmpd="sng" algn="ctr">
            <a:noFill/>
            <a:prstDash val="solid"/>
            <a:miter lim="800000"/>
          </a:ln>
          <a:effectLst/>
        </p:spPr>
        <p:txBody>
          <a:bodyPr rtlCol="0" anchor="ctr"/>
          <a:lstStyle/>
          <a:p>
            <a:pPr algn="ctr" defTabSz="685783">
              <a:defRPr/>
            </a:pPr>
            <a:endParaRPr lang="en-US" sz="1350" kern="0">
              <a:solidFill>
                <a:prstClr val="white"/>
              </a:solidFill>
              <a:latin typeface="Calibri" panose="020F0502020204030204" pitchFamily="34" charset="0"/>
            </a:endParaRPr>
          </a:p>
        </p:txBody>
      </p:sp>
      <p:sp>
        <p:nvSpPr>
          <p:cNvPr id="68" name="Freeform 67"/>
          <p:cNvSpPr/>
          <p:nvPr/>
        </p:nvSpPr>
        <p:spPr>
          <a:xfrm>
            <a:off x="4576154" y="837021"/>
            <a:ext cx="0" cy="3670469"/>
          </a:xfrm>
          <a:custGeom>
            <a:avLst/>
            <a:gdLst>
              <a:gd name="connsiteX0" fmla="*/ 0 w 0"/>
              <a:gd name="connsiteY0" fmla="*/ 0 h 3342640"/>
              <a:gd name="connsiteX1" fmla="*/ 0 w 0"/>
              <a:gd name="connsiteY1" fmla="*/ 3342640 h 3342640"/>
            </a:gdLst>
            <a:ahLst/>
            <a:cxnLst>
              <a:cxn ang="0">
                <a:pos x="connsiteX0" y="connsiteY0"/>
              </a:cxn>
              <a:cxn ang="0">
                <a:pos x="connsiteX1" y="connsiteY1"/>
              </a:cxn>
            </a:cxnLst>
            <a:rect l="l" t="t" r="r" b="b"/>
            <a:pathLst>
              <a:path h="3342640">
                <a:moveTo>
                  <a:pt x="0" y="0"/>
                </a:moveTo>
                <a:lnTo>
                  <a:pt x="0" y="3342640"/>
                </a:lnTo>
              </a:path>
            </a:pathLst>
          </a:custGeom>
          <a:ln w="9525">
            <a:solidFill>
              <a:schemeClr val="tx2">
                <a:lumMod val="75000"/>
                <a:lumOff val="25000"/>
              </a:schemeClr>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endParaRPr lang="en-US" sz="1350">
              <a:solidFill>
                <a:srgbClr val="0033A0"/>
              </a:solidFill>
              <a:latin typeface="Calibri" panose="020F0502020204030204" pitchFamily="34" charset="0"/>
            </a:endParaRPr>
          </a:p>
        </p:txBody>
      </p:sp>
      <p:sp>
        <p:nvSpPr>
          <p:cNvPr id="69" name="Rounded Rectangle 68"/>
          <p:cNvSpPr/>
          <p:nvPr/>
        </p:nvSpPr>
        <p:spPr>
          <a:xfrm>
            <a:off x="1123291" y="1345434"/>
            <a:ext cx="2872976" cy="992455"/>
          </a:xfrm>
          <a:prstGeom prst="roundRect">
            <a:avLst/>
          </a:prstGeom>
          <a:gradFill flip="none" rotWithShape="1">
            <a:gsLst>
              <a:gs pos="0">
                <a:srgbClr val="0033A0"/>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eaLnBrk="0" fontAlgn="base" hangingPunct="0">
              <a:spcBef>
                <a:spcPct val="0"/>
              </a:spcBef>
              <a:spcAft>
                <a:spcPct val="0"/>
              </a:spcAft>
            </a:pPr>
            <a:r>
              <a:rPr lang="en-US" sz="1100" b="1" dirty="0">
                <a:solidFill>
                  <a:schemeClr val="bg1"/>
                </a:solidFill>
                <a:latin typeface="Calibri" panose="020F0502020204030204" pitchFamily="34" charset="0"/>
                <a:cs typeface="Calibri" panose="020F0502020204030204" pitchFamily="34" charset="0"/>
              </a:rPr>
              <a:t>Following are some of the key attributes that will contribute to a spike in Incident Volumes</a:t>
            </a:r>
          </a:p>
        </p:txBody>
      </p:sp>
      <p:sp>
        <p:nvSpPr>
          <p:cNvPr id="70" name="TextBox 69"/>
          <p:cNvSpPr txBox="1"/>
          <p:nvPr/>
        </p:nvSpPr>
        <p:spPr>
          <a:xfrm>
            <a:off x="1144072" y="2534232"/>
            <a:ext cx="2817524" cy="1726968"/>
          </a:xfrm>
          <a:prstGeom prst="rect">
            <a:avLst/>
          </a:prstGeom>
          <a:ln>
            <a:solidFill>
              <a:schemeClr val="tx1"/>
            </a:solidFill>
            <a:prstDash val="dash"/>
          </a:ln>
        </p:spPr>
        <p:txBody>
          <a:bodyPr wrap="square" lIns="91440" tIns="91440" rIns="91440" bIns="91440" rtlCol="0">
            <a:noAutofit/>
          </a:bodyPr>
          <a:lstStyle/>
          <a:p>
            <a:pPr marL="176213" indent="-109538">
              <a:spcBef>
                <a:spcPts val="300"/>
              </a:spcBef>
              <a:spcAft>
                <a:spcPts val="300"/>
              </a:spcAft>
              <a:buFont typeface="Arial" panose="020B0604020202020204" pitchFamily="34" charset="0"/>
              <a:buChar char="•"/>
            </a:pPr>
            <a:r>
              <a:rPr lang="en-US" sz="1120" dirty="0">
                <a:solidFill>
                  <a:schemeClr val="tx2"/>
                </a:solidFill>
                <a:latin typeface="Calibri" panose="020F0502020204030204" pitchFamily="34" charset="0"/>
              </a:rPr>
              <a:t>Planned Business Events Proposed (for example - initiation of “Grant Making Requests” from Q2 2020 as per Grant Management Lifecycle)</a:t>
            </a:r>
          </a:p>
          <a:p>
            <a:pPr marL="176213" indent="-109538">
              <a:spcBef>
                <a:spcPts val="300"/>
              </a:spcBef>
              <a:spcAft>
                <a:spcPts val="300"/>
              </a:spcAft>
              <a:buFont typeface="Arial" panose="020B0604020202020204" pitchFamily="34" charset="0"/>
              <a:buChar char="•"/>
            </a:pPr>
            <a:r>
              <a:rPr lang="en-US" sz="1120" dirty="0">
                <a:solidFill>
                  <a:schemeClr val="tx2"/>
                </a:solidFill>
                <a:latin typeface="Calibri" panose="020F0502020204030204" pitchFamily="34" charset="0"/>
              </a:rPr>
              <a:t>Salesforce Product Releases (3 releases/yr. or planned Project Releases</a:t>
            </a:r>
          </a:p>
        </p:txBody>
      </p:sp>
      <p:sp>
        <p:nvSpPr>
          <p:cNvPr id="87" name="Rounded Rectangle 86"/>
          <p:cNvSpPr/>
          <p:nvPr/>
        </p:nvSpPr>
        <p:spPr>
          <a:xfrm>
            <a:off x="5137710" y="1348884"/>
            <a:ext cx="2658439" cy="989006"/>
          </a:xfrm>
          <a:prstGeom prst="roundRect">
            <a:avLst/>
          </a:prstGeom>
          <a:gradFill flip="none" rotWithShape="1">
            <a:gsLst>
              <a:gs pos="0">
                <a:srgbClr val="0033A0"/>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eaLnBrk="0" fontAlgn="base" hangingPunct="0">
              <a:spcBef>
                <a:spcPct val="0"/>
              </a:spcBef>
              <a:spcAft>
                <a:spcPct val="0"/>
              </a:spcAft>
            </a:pPr>
            <a:r>
              <a:rPr lang="en-US" sz="1100" b="1" dirty="0">
                <a:solidFill>
                  <a:schemeClr val="bg1"/>
                </a:solidFill>
                <a:latin typeface="Calibri" panose="020F0502020204030204" pitchFamily="34" charset="0"/>
                <a:cs typeface="Calibri" panose="020F0502020204030204" pitchFamily="34" charset="0"/>
              </a:rPr>
              <a:t>Cognizant will keep ready a Flex POD team comprising of 2 – 3 Salesforce Support Analysts to address capacity augmentation needs in case of deviations greater than 10%</a:t>
            </a:r>
          </a:p>
        </p:txBody>
      </p:sp>
      <p:sp>
        <p:nvSpPr>
          <p:cNvPr id="88" name="TextBox 87"/>
          <p:cNvSpPr txBox="1"/>
          <p:nvPr/>
        </p:nvSpPr>
        <p:spPr>
          <a:xfrm>
            <a:off x="5137710" y="2523840"/>
            <a:ext cx="2617409" cy="1737360"/>
          </a:xfrm>
          <a:prstGeom prst="rect">
            <a:avLst/>
          </a:prstGeom>
          <a:ln>
            <a:solidFill>
              <a:schemeClr val="tx1"/>
            </a:solidFill>
            <a:prstDash val="dash"/>
          </a:ln>
        </p:spPr>
        <p:txBody>
          <a:bodyPr wrap="square" lIns="91440" tIns="91440" rIns="91440" bIns="91440" rtlCol="0" anchor="ctr">
            <a:spAutoFit/>
          </a:bodyPr>
          <a:lstStyle/>
          <a:p>
            <a:pPr marL="176213" indent="-109538">
              <a:spcBef>
                <a:spcPts val="300"/>
              </a:spcBef>
              <a:spcAft>
                <a:spcPts val="300"/>
              </a:spcAft>
              <a:buFont typeface="Arial" panose="020B0604020202020204" pitchFamily="34" charset="0"/>
              <a:buChar char="•"/>
            </a:pPr>
            <a:r>
              <a:rPr lang="en-US" sz="1120" dirty="0">
                <a:solidFill>
                  <a:schemeClr val="tx2"/>
                </a:solidFill>
                <a:latin typeface="Calibri" panose="020F0502020204030204" pitchFamily="34" charset="0"/>
              </a:rPr>
              <a:t>This will allow rapid Onboarding of the additional resource capacity and ensure quality of delivery</a:t>
            </a:r>
          </a:p>
          <a:p>
            <a:pPr marL="176213" indent="-109538">
              <a:spcBef>
                <a:spcPts val="300"/>
              </a:spcBef>
              <a:spcAft>
                <a:spcPts val="300"/>
              </a:spcAft>
              <a:buFont typeface="Arial" panose="020B0604020202020204" pitchFamily="34" charset="0"/>
              <a:buChar char="•"/>
            </a:pPr>
            <a:r>
              <a:rPr lang="en-US" sz="1120" dirty="0">
                <a:solidFill>
                  <a:schemeClr val="tx2"/>
                </a:solidFill>
                <a:latin typeface="Calibri" panose="020F0502020204030204" pitchFamily="34" charset="0"/>
              </a:rPr>
              <a:t>No additional cost to TGF for maintaining the team – additional costs only once the support analysts are deployed as part of the delivery team</a:t>
            </a:r>
          </a:p>
        </p:txBody>
      </p:sp>
    </p:spTree>
    <p:extLst>
      <p:ext uri="{BB962C8B-B14F-4D97-AF65-F5344CB8AC3E}">
        <p14:creationId xmlns:p14="http://schemas.microsoft.com/office/powerpoint/2010/main" val="330787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809" y="1140391"/>
            <a:ext cx="3474055" cy="10772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n-US"/>
            </a:defPPr>
            <a:lvl1pPr lvl="0" fontAlgn="auto">
              <a:spcBef>
                <a:spcPts val="0"/>
              </a:spcBef>
              <a:spcAft>
                <a:spcPts val="0"/>
              </a:spcAft>
              <a:defRPr sz="2800" b="1">
                <a:solidFill>
                  <a:schemeClr val="accent1"/>
                </a:solidFill>
                <a:effectLst/>
                <a:latin typeface="Calibri" panose="020F0502020204030204" pitchFamily="34" charset="0"/>
              </a:defRPr>
            </a:lvl1pPr>
            <a:lvl2pPr marL="342900" algn="ctr" defTabSz="685800" eaLnBrk="0" fontAlgn="base" hangingPunct="0">
              <a:spcBef>
                <a:spcPct val="0"/>
              </a:spcBef>
              <a:spcAft>
                <a:spcPct val="0"/>
              </a:spcAft>
              <a:defRPr sz="4400">
                <a:latin typeface="Calibri" pitchFamily="34" charset="0"/>
              </a:defRPr>
            </a:lvl2pPr>
            <a:lvl3pPr marL="685800" algn="ctr" defTabSz="685800" eaLnBrk="0" fontAlgn="base" hangingPunct="0">
              <a:spcBef>
                <a:spcPct val="0"/>
              </a:spcBef>
              <a:spcAft>
                <a:spcPct val="0"/>
              </a:spcAft>
              <a:defRPr sz="4400">
                <a:latin typeface="Calibri" pitchFamily="34" charset="0"/>
              </a:defRPr>
            </a:lvl3pPr>
            <a:lvl4pPr marL="1028700" algn="ctr" defTabSz="685800" eaLnBrk="0" fontAlgn="base" hangingPunct="0">
              <a:spcBef>
                <a:spcPct val="0"/>
              </a:spcBef>
              <a:spcAft>
                <a:spcPct val="0"/>
              </a:spcAft>
              <a:defRPr sz="4400">
                <a:latin typeface="Calibri" pitchFamily="34" charset="0"/>
              </a:defRPr>
            </a:lvl4pPr>
            <a:lvl5pPr marL="1371600" algn="ctr" defTabSz="685800" eaLnBrk="0" fontAlgn="base" hangingPunct="0">
              <a:spcBef>
                <a:spcPct val="0"/>
              </a:spcBef>
              <a:spcAft>
                <a:spcPct val="0"/>
              </a:spcAft>
              <a:defRPr sz="4400">
                <a:latin typeface="Calibri" pitchFamily="34" charset="0"/>
              </a:defRPr>
            </a:lvl5pPr>
            <a:lvl6pPr marL="457200" algn="ctr" defTabSz="685800" fontAlgn="base">
              <a:spcBef>
                <a:spcPct val="0"/>
              </a:spcBef>
              <a:spcAft>
                <a:spcPct val="0"/>
              </a:spcAft>
              <a:defRPr sz="4400">
                <a:latin typeface="Calibri" pitchFamily="34" charset="0"/>
              </a:defRPr>
            </a:lvl6pPr>
            <a:lvl7pPr marL="914400" algn="ctr" defTabSz="685800" fontAlgn="base">
              <a:spcBef>
                <a:spcPct val="0"/>
              </a:spcBef>
              <a:spcAft>
                <a:spcPct val="0"/>
              </a:spcAft>
              <a:defRPr sz="4400">
                <a:latin typeface="Calibri" pitchFamily="34" charset="0"/>
              </a:defRPr>
            </a:lvl7pPr>
            <a:lvl8pPr marL="1371600" algn="ctr" defTabSz="685800" fontAlgn="base">
              <a:spcBef>
                <a:spcPct val="0"/>
              </a:spcBef>
              <a:spcAft>
                <a:spcPct val="0"/>
              </a:spcAft>
              <a:defRPr sz="4400">
                <a:latin typeface="Calibri" pitchFamily="34" charset="0"/>
              </a:defRPr>
            </a:lvl8pPr>
            <a:lvl9pPr marL="1828800" algn="ctr" defTabSz="685800" fontAlgn="base">
              <a:spcBef>
                <a:spcPct val="0"/>
              </a:spcBef>
              <a:spcAft>
                <a:spcPct val="0"/>
              </a:spcAft>
              <a:defRPr sz="4400">
                <a:latin typeface="Calibri" pitchFamily="34" charset="0"/>
              </a:defRPr>
            </a:lvl9pPr>
          </a:lstStyle>
          <a:p>
            <a:r>
              <a:rPr lang="en-US" sz="1600" dirty="0">
                <a:solidFill>
                  <a:schemeClr val="tx2"/>
                </a:solidFill>
              </a:rPr>
              <a:t>How will Cognizant resource both the transition and run portions of this contract whilst maintaining the knowledge gained in transition</a:t>
            </a:r>
            <a:endParaRPr lang="en-US" sz="1600" b="0" dirty="0">
              <a:solidFill>
                <a:schemeClr val="tx1"/>
              </a:solidFill>
            </a:endParaRPr>
          </a:p>
        </p:txBody>
      </p:sp>
    </p:spTree>
    <p:extLst>
      <p:ext uri="{BB962C8B-B14F-4D97-AF65-F5344CB8AC3E}">
        <p14:creationId xmlns:p14="http://schemas.microsoft.com/office/powerpoint/2010/main" val="350732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09" y="97298"/>
            <a:ext cx="8488419" cy="528915"/>
          </a:xfrm>
        </p:spPr>
        <p:txBody>
          <a:bodyPr vert="horz" lIns="0" tIns="0" rIns="0" bIns="0" rtlCol="0" anchor="ctr" anchorCtr="0">
            <a:normAutofit/>
          </a:bodyPr>
          <a:lstStyle/>
          <a:p>
            <a:r>
              <a:rPr lang="en-US" sz="1800" b="1" dirty="0">
                <a:latin typeface="Calibri" panose="020F0502020204030204" pitchFamily="34" charset="0"/>
              </a:rPr>
              <a:t>Cognizant will deploy a team comprising of the right balance between Functional, Technical and QA resources to make it a seamless transition</a:t>
            </a:r>
          </a:p>
        </p:txBody>
      </p:sp>
      <p:sp>
        <p:nvSpPr>
          <p:cNvPr id="5" name="Slide Number Placeholder 4"/>
          <p:cNvSpPr>
            <a:spLocks noGrp="1"/>
          </p:cNvSpPr>
          <p:nvPr>
            <p:ph type="sldNum" sz="quarter" idx="12"/>
          </p:nvPr>
        </p:nvSpPr>
        <p:spPr/>
        <p:txBody>
          <a:bodyPr/>
          <a:lstStyle/>
          <a:p>
            <a:fld id="{2EFEF571-C9B4-4D92-A7F7-315B894862A8}" type="slidenum">
              <a:rPr lang="en-US" smtClean="0"/>
              <a:pPr/>
              <a:t>27</a:t>
            </a:fld>
            <a:endParaRPr lang="en-US" dirty="0"/>
          </a:p>
        </p:txBody>
      </p:sp>
      <p:sp>
        <p:nvSpPr>
          <p:cNvPr id="74" name="Rectangle 73"/>
          <p:cNvSpPr/>
          <p:nvPr/>
        </p:nvSpPr>
        <p:spPr bwMode="auto">
          <a:xfrm>
            <a:off x="804725" y="1048615"/>
            <a:ext cx="2554312" cy="2868760"/>
          </a:xfrm>
          <a:prstGeom prst="rect">
            <a:avLst/>
          </a:prstGeom>
          <a:solidFill>
            <a:srgbClr val="72CDF4">
              <a:lumMod val="60000"/>
              <a:lumOff val="40000"/>
            </a:srgbClr>
          </a:solidFill>
          <a:ln w="12700">
            <a:noFill/>
            <a:round/>
            <a:headEnd/>
            <a:tailEnd/>
          </a:ln>
        </p:spPr>
        <p:txBody>
          <a:bodyPr wrap="square" lIns="25512" tIns="25512" rIns="25512" bIns="25512" anchor="ctr"/>
          <a:lstStyle/>
          <a:p>
            <a:pPr marL="0" marR="0" lvl="0" indent="0" algn="ctr"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endParaRPr>
          </a:p>
        </p:txBody>
      </p:sp>
      <p:sp>
        <p:nvSpPr>
          <p:cNvPr id="75" name="Rectangle 74"/>
          <p:cNvSpPr/>
          <p:nvPr/>
        </p:nvSpPr>
        <p:spPr bwMode="auto">
          <a:xfrm>
            <a:off x="3574124" y="1048614"/>
            <a:ext cx="2333901" cy="2868761"/>
          </a:xfrm>
          <a:prstGeom prst="rect">
            <a:avLst/>
          </a:prstGeom>
          <a:solidFill>
            <a:srgbClr val="FFFFFF">
              <a:lumMod val="85000"/>
            </a:srgbClr>
          </a:solidFill>
          <a:ln w="12700">
            <a:noFill/>
            <a:round/>
            <a:headEnd/>
            <a:tailEnd/>
          </a:ln>
        </p:spPr>
        <p:txBody>
          <a:bodyPr wrap="square" lIns="25512" tIns="25512" rIns="25512" bIns="25512" anchor="ctr"/>
          <a:lstStyle/>
          <a:p>
            <a:pPr marL="0" marR="0" lvl="0" indent="0" algn="ctr"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endParaRPr>
          </a:p>
        </p:txBody>
      </p:sp>
      <p:sp>
        <p:nvSpPr>
          <p:cNvPr id="76" name="Rectangle 75"/>
          <p:cNvSpPr/>
          <p:nvPr/>
        </p:nvSpPr>
        <p:spPr bwMode="auto">
          <a:xfrm>
            <a:off x="6007613" y="1048614"/>
            <a:ext cx="2684277" cy="2868761"/>
          </a:xfrm>
          <a:prstGeom prst="rect">
            <a:avLst/>
          </a:prstGeom>
          <a:solidFill>
            <a:srgbClr val="6DB33F">
              <a:lumMod val="20000"/>
              <a:lumOff val="80000"/>
            </a:srgbClr>
          </a:solidFill>
          <a:ln w="12700">
            <a:noFill/>
            <a:round/>
            <a:headEnd/>
            <a:tailEnd/>
          </a:ln>
        </p:spPr>
        <p:txBody>
          <a:bodyPr wrap="square" lIns="25512" tIns="25512" rIns="25512" bIns="25512" anchor="ctr"/>
          <a:lstStyle/>
          <a:p>
            <a:pPr algn="ctr" defTabSz="510222">
              <a:defRPr/>
            </a:pPr>
            <a:endParaRPr lang="en-US" sz="900" kern="0" dirty="0">
              <a:solidFill>
                <a:sysClr val="window" lastClr="FFFFFF"/>
              </a:solidFill>
              <a:latin typeface="Calibri" panose="020F0502020204030204" pitchFamily="34" charset="0"/>
              <a:cs typeface="Calibri" panose="020F0502020204030204" pitchFamily="34" charset="0"/>
            </a:endParaRPr>
          </a:p>
        </p:txBody>
      </p:sp>
      <p:sp>
        <p:nvSpPr>
          <p:cNvPr id="77" name="Rectangle 76"/>
          <p:cNvSpPr/>
          <p:nvPr/>
        </p:nvSpPr>
        <p:spPr bwMode="auto">
          <a:xfrm>
            <a:off x="804725" y="802592"/>
            <a:ext cx="2554312" cy="233300"/>
          </a:xfrm>
          <a:prstGeom prst="rect">
            <a:avLst/>
          </a:prstGeom>
          <a:solidFill>
            <a:srgbClr val="72CDF4">
              <a:lumMod val="50000"/>
            </a:srgbClr>
          </a:solidFill>
          <a:ln w="12700">
            <a:noFill/>
            <a:round/>
            <a:headEnd/>
            <a:tailEnd/>
          </a:ln>
        </p:spPr>
        <p:txBody>
          <a:bodyPr wrap="square" lIns="25512" tIns="25512" rIns="25512" bIns="25512" anchor="ctr"/>
          <a:lstStyle/>
          <a:p>
            <a:pPr marL="0" marR="0" lvl="0" indent="0" algn="ctr" defTabSz="510222"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rPr>
              <a:t>The Global</a:t>
            </a:r>
            <a:r>
              <a:rPr kumimoji="0" lang="en-US" sz="900" b="1" i="0" u="none" strike="noStrike" kern="0" cap="none" spc="0" normalizeH="0" noProof="0" dirty="0">
                <a:ln>
                  <a:noFill/>
                </a:ln>
                <a:solidFill>
                  <a:sysClr val="window" lastClr="FFFFFF"/>
                </a:solidFill>
                <a:effectLst/>
                <a:uLnTx/>
                <a:uFillTx/>
                <a:latin typeface="Calibri" panose="020F0502020204030204" pitchFamily="34" charset="0"/>
                <a:cs typeface="Calibri" panose="020F0502020204030204" pitchFamily="34" charset="0"/>
              </a:rPr>
              <a:t> Fund</a:t>
            </a:r>
            <a:endParaRPr kumimoji="0" lang="en-US" sz="900" b="1" i="0" u="none" strike="noStrike" kern="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endParaRPr>
          </a:p>
        </p:txBody>
      </p:sp>
      <p:sp>
        <p:nvSpPr>
          <p:cNvPr id="78" name="Rectangle 77"/>
          <p:cNvSpPr/>
          <p:nvPr/>
        </p:nvSpPr>
        <p:spPr bwMode="auto">
          <a:xfrm>
            <a:off x="3547463" y="802592"/>
            <a:ext cx="2369476" cy="233300"/>
          </a:xfrm>
          <a:prstGeom prst="rect">
            <a:avLst/>
          </a:prstGeom>
          <a:solidFill>
            <a:srgbClr val="141414">
              <a:lumMod val="50000"/>
              <a:lumOff val="50000"/>
            </a:srgbClr>
          </a:solidFill>
          <a:ln w="12700">
            <a:noFill/>
            <a:round/>
            <a:headEnd/>
            <a:tailEnd/>
          </a:ln>
        </p:spPr>
        <p:txBody>
          <a:bodyPr wrap="square" lIns="25512" tIns="25512" rIns="25512" bIns="25512" anchor="ctr"/>
          <a:lstStyle/>
          <a:p>
            <a:pPr marL="0" marR="0" lvl="0" indent="0" algn="ctr" defTabSz="510222"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rPr>
              <a:t>Cognizant Onshore (Geneva)</a:t>
            </a:r>
          </a:p>
        </p:txBody>
      </p:sp>
      <p:sp>
        <p:nvSpPr>
          <p:cNvPr id="79" name="Rectangle 78"/>
          <p:cNvSpPr/>
          <p:nvPr/>
        </p:nvSpPr>
        <p:spPr bwMode="auto">
          <a:xfrm>
            <a:off x="6007613" y="802592"/>
            <a:ext cx="2684277" cy="233300"/>
          </a:xfrm>
          <a:prstGeom prst="rect">
            <a:avLst/>
          </a:prstGeom>
          <a:solidFill>
            <a:srgbClr val="6DB33F"/>
          </a:solidFill>
          <a:ln w="12700">
            <a:noFill/>
            <a:round/>
            <a:headEnd/>
            <a:tailEnd/>
          </a:ln>
        </p:spPr>
        <p:txBody>
          <a:bodyPr wrap="square" lIns="25512" tIns="25512" rIns="25512" bIns="25512" anchor="ctr"/>
          <a:lstStyle/>
          <a:p>
            <a:pPr algn="ctr" defTabSz="510222">
              <a:defRPr/>
            </a:pPr>
            <a:r>
              <a:rPr lang="en-US" sz="900" b="1" kern="0" dirty="0">
                <a:solidFill>
                  <a:sysClr val="window" lastClr="FFFFFF"/>
                </a:solidFill>
                <a:latin typeface="Calibri" panose="020F0502020204030204" pitchFamily="34" charset="0"/>
                <a:cs typeface="Calibri" panose="020F0502020204030204" pitchFamily="34" charset="0"/>
              </a:rPr>
              <a:t>Cognizant Offshore (India)</a:t>
            </a:r>
          </a:p>
        </p:txBody>
      </p:sp>
      <p:sp>
        <p:nvSpPr>
          <p:cNvPr id="80" name="TextBox 79"/>
          <p:cNvSpPr txBox="1"/>
          <p:nvPr/>
        </p:nvSpPr>
        <p:spPr>
          <a:xfrm>
            <a:off x="236110" y="2402691"/>
            <a:ext cx="8539887" cy="1306478"/>
          </a:xfrm>
          <a:prstGeom prst="rect">
            <a:avLst/>
          </a:prstGeom>
          <a:solidFill>
            <a:sysClr val="window" lastClr="FFFFFF">
              <a:alpha val="65098"/>
            </a:sysClr>
          </a:solidFill>
          <a:ln>
            <a:solidFill>
              <a:sysClr val="window" lastClr="FFFFFF">
                <a:lumMod val="75000"/>
              </a:sysClr>
            </a:solidFill>
          </a:ln>
        </p:spPr>
        <p:txBody>
          <a:bodyPr vert="vert270" wrap="square" lIns="25512" tIns="25512" rIns="25512" bIns="25512" rtlCol="0">
            <a:noAutofit/>
          </a:bodyPr>
          <a:lstStyle/>
          <a:p>
            <a:pPr algn="ctr" defTabSz="510222">
              <a:defRPr/>
            </a:pPr>
            <a:r>
              <a:rPr lang="en-US" sz="900" b="1" kern="0" dirty="0">
                <a:solidFill>
                  <a:srgbClr val="141414">
                    <a:lumMod val="90000"/>
                    <a:lumOff val="10000"/>
                  </a:srgbClr>
                </a:solidFill>
                <a:latin typeface="Calibri" panose="020F0502020204030204" pitchFamily="34" charset="0"/>
                <a:cs typeface="Calibri" pitchFamily="34" charset="0"/>
              </a:rPr>
              <a:t>Transition Execution team</a:t>
            </a:r>
          </a:p>
        </p:txBody>
      </p:sp>
      <p:sp>
        <p:nvSpPr>
          <p:cNvPr id="81" name="TextBox 80"/>
          <p:cNvSpPr txBox="1"/>
          <p:nvPr/>
        </p:nvSpPr>
        <p:spPr>
          <a:xfrm>
            <a:off x="236110" y="1231948"/>
            <a:ext cx="8539887" cy="924010"/>
          </a:xfrm>
          <a:prstGeom prst="rect">
            <a:avLst/>
          </a:prstGeom>
          <a:solidFill>
            <a:sysClr val="window" lastClr="FFFFFF">
              <a:alpha val="65098"/>
            </a:sysClr>
          </a:solidFill>
          <a:ln>
            <a:solidFill>
              <a:sysClr val="window" lastClr="FFFFFF">
                <a:lumMod val="75000"/>
              </a:sysClr>
            </a:solidFill>
          </a:ln>
        </p:spPr>
        <p:txBody>
          <a:bodyPr vert="vert270" wrap="square" lIns="25512" tIns="25512" rIns="25512" bIns="25512" rtlCol="0">
            <a:noAutofit/>
          </a:bodyPr>
          <a:lstStyle/>
          <a:p>
            <a:pPr algn="ctr" defTabSz="510222">
              <a:defRPr/>
            </a:pPr>
            <a:r>
              <a:rPr lang="en-US" sz="900" b="1" kern="0" dirty="0">
                <a:solidFill>
                  <a:srgbClr val="141414">
                    <a:lumMod val="90000"/>
                    <a:lumOff val="10000"/>
                  </a:srgbClr>
                </a:solidFill>
                <a:latin typeface="Calibri" panose="020F0502020204030204" pitchFamily="34" charset="0"/>
                <a:cs typeface="Calibri" pitchFamily="34" charset="0"/>
              </a:rPr>
              <a:t>SMO</a:t>
            </a:r>
          </a:p>
        </p:txBody>
      </p:sp>
      <p:sp>
        <p:nvSpPr>
          <p:cNvPr id="89" name="Rectangle 19"/>
          <p:cNvSpPr>
            <a:spLocks noChangeArrowheads="1"/>
          </p:cNvSpPr>
          <p:nvPr/>
        </p:nvSpPr>
        <p:spPr bwMode="auto">
          <a:xfrm>
            <a:off x="4272485" y="1679746"/>
            <a:ext cx="967324" cy="328521"/>
          </a:xfrm>
          <a:prstGeom prst="rect">
            <a:avLst/>
          </a:prstGeom>
          <a:noFill/>
          <a:ln w="9525" algn="ctr">
            <a:noFill/>
            <a:miter lim="800000"/>
            <a:headEnd/>
            <a:tailEnd/>
          </a:ln>
        </p:spPr>
        <p:txBody>
          <a:bodyPr wrap="square" lIns="51024" tIns="25512" rIns="51024" bIns="25512">
            <a:spAutoFit/>
          </a:bodyPr>
          <a:lstStyle/>
          <a:p>
            <a:pPr algn="ctr" defTabSz="510222"/>
            <a:r>
              <a:rPr lang="en-US" sz="900" b="1" kern="0" dirty="0">
                <a:solidFill>
                  <a:srgbClr val="141414"/>
                </a:solidFill>
                <a:latin typeface="Calibri" panose="020F0502020204030204" pitchFamily="34" charset="0"/>
                <a:cs typeface="Calibri" pitchFamily="34" charset="0"/>
              </a:rPr>
              <a:t>Transition Manager</a:t>
            </a:r>
          </a:p>
        </p:txBody>
      </p:sp>
      <p:sp>
        <p:nvSpPr>
          <p:cNvPr id="90" name="Text Box 13"/>
          <p:cNvSpPr txBox="1">
            <a:spLocks noChangeArrowheads="1"/>
          </p:cNvSpPr>
          <p:nvPr/>
        </p:nvSpPr>
        <p:spPr bwMode="auto">
          <a:xfrm>
            <a:off x="1359356" y="1723835"/>
            <a:ext cx="1246093" cy="190022"/>
          </a:xfrm>
          <a:prstGeom prst="rect">
            <a:avLst/>
          </a:prstGeom>
          <a:noFill/>
          <a:ln w="9525" algn="ctr">
            <a:noFill/>
            <a:miter lim="800000"/>
            <a:headEnd/>
            <a:tailEnd/>
          </a:ln>
        </p:spPr>
        <p:txBody>
          <a:bodyPr wrap="square" lIns="51024" tIns="25512" rIns="51024" bIns="25512">
            <a:spAutoFit/>
          </a:bodyPr>
          <a:lstStyle/>
          <a:p>
            <a:pPr algn="ctr" defTabSz="510222">
              <a:defRPr/>
            </a:pPr>
            <a:r>
              <a:rPr lang="en-US" sz="900" b="1" kern="0" dirty="0">
                <a:solidFill>
                  <a:srgbClr val="141414"/>
                </a:solidFill>
                <a:latin typeface="Calibri" panose="020F0502020204030204" pitchFamily="34" charset="0"/>
                <a:cs typeface="Calibri" pitchFamily="34" charset="0"/>
              </a:rPr>
              <a:t>TGF IT Manager </a:t>
            </a:r>
          </a:p>
        </p:txBody>
      </p:sp>
      <p:grpSp>
        <p:nvGrpSpPr>
          <p:cNvPr id="91" name="Group 90"/>
          <p:cNvGrpSpPr/>
          <p:nvPr/>
        </p:nvGrpSpPr>
        <p:grpSpPr>
          <a:xfrm>
            <a:off x="1835316" y="1372812"/>
            <a:ext cx="294175" cy="313196"/>
            <a:chOff x="5529273" y="1898659"/>
            <a:chExt cx="350838" cy="325439"/>
          </a:xfrm>
          <a:solidFill>
            <a:srgbClr val="DF7A1C">
              <a:lumMod val="75000"/>
            </a:srgbClr>
          </a:solidFill>
        </p:grpSpPr>
        <p:sp>
          <p:nvSpPr>
            <p:cNvPr id="92" name="Freeform 71"/>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0222">
                <a:defRPr/>
              </a:pPr>
              <a:endParaRPr lang="en-US" sz="900" kern="0" dirty="0">
                <a:solidFill>
                  <a:sysClr val="windowText" lastClr="000000"/>
                </a:solidFill>
                <a:latin typeface="Calibri" panose="020F0502020204030204" pitchFamily="34" charset="0"/>
              </a:endParaRPr>
            </a:p>
          </p:txBody>
        </p:sp>
        <p:sp>
          <p:nvSpPr>
            <p:cNvPr id="93" name="Freeform 72"/>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0222">
                <a:defRPr/>
              </a:pPr>
              <a:endParaRPr lang="en-US" sz="900" kern="0" dirty="0">
                <a:solidFill>
                  <a:sysClr val="windowText" lastClr="000000"/>
                </a:solidFill>
                <a:latin typeface="Calibri" panose="020F0502020204030204" pitchFamily="34" charset="0"/>
              </a:endParaRPr>
            </a:p>
          </p:txBody>
        </p:sp>
      </p:grpSp>
      <p:sp>
        <p:nvSpPr>
          <p:cNvPr id="94" name="Freeform 93"/>
          <p:cNvSpPr/>
          <p:nvPr/>
        </p:nvSpPr>
        <p:spPr bwMode="auto">
          <a:xfrm>
            <a:off x="3030710" y="1673396"/>
            <a:ext cx="685800" cy="0"/>
          </a:xfrm>
          <a:custGeom>
            <a:avLst/>
            <a:gdLst>
              <a:gd name="connsiteX0" fmla="*/ 0 w 990600"/>
              <a:gd name="connsiteY0" fmla="*/ 0 h 0"/>
              <a:gd name="connsiteX1" fmla="*/ 990600 w 990600"/>
              <a:gd name="connsiteY1" fmla="*/ 0 h 0"/>
            </a:gdLst>
            <a:ahLst/>
            <a:cxnLst>
              <a:cxn ang="0">
                <a:pos x="connsiteX0" y="connsiteY0"/>
              </a:cxn>
              <a:cxn ang="0">
                <a:pos x="connsiteX1" y="connsiteY1"/>
              </a:cxn>
            </a:cxnLst>
            <a:rect l="l" t="t" r="r" b="b"/>
            <a:pathLst>
              <a:path w="990600">
                <a:moveTo>
                  <a:pt x="0" y="0"/>
                </a:moveTo>
                <a:lnTo>
                  <a:pt x="990600" y="0"/>
                </a:lnTo>
              </a:path>
            </a:pathLst>
          </a:custGeom>
          <a:noFill/>
          <a:ln w="9525" cap="flat" cmpd="sng" algn="ctr">
            <a:solidFill>
              <a:srgbClr val="141414">
                <a:lumMod val="50000"/>
                <a:lumOff val="50000"/>
              </a:srgbClr>
            </a:solidFill>
            <a:prstDash val="solid"/>
            <a:round/>
            <a:headEnd type="triangle" w="med" len="med"/>
            <a:tailEnd type="triangle" w="med" len="med"/>
          </a:ln>
          <a:effectLst/>
        </p:spPr>
        <p:txBody>
          <a:bodyPr vert="horz" wrap="square" lIns="51024" tIns="25512" rIns="51024" bIns="25512" numCol="1" rtlCol="0" anchor="t" anchorCtr="0" compatLnSpc="1">
            <a:prstTxWarp prst="textNoShape">
              <a:avLst/>
            </a:prstTxWarp>
          </a:bodyPr>
          <a:lstStyle/>
          <a:p>
            <a:pPr defTabSz="510222" eaLnBrk="0" hangingPunct="0">
              <a:defRPr/>
            </a:pPr>
            <a:endParaRPr lang="en-US" sz="900" kern="0" dirty="0">
              <a:solidFill>
                <a:sysClr val="windowText" lastClr="000000"/>
              </a:solidFill>
              <a:latin typeface="Calibri" panose="020F0502020204030204" pitchFamily="34" charset="0"/>
              <a:ea typeface="ＭＳ Ｐゴシック" pitchFamily="-12" charset="-128"/>
              <a:cs typeface="ＭＳ Ｐゴシック" pitchFamily="-12" charset="-128"/>
            </a:endParaRPr>
          </a:p>
        </p:txBody>
      </p:sp>
      <p:grpSp>
        <p:nvGrpSpPr>
          <p:cNvPr id="111" name="Group 110"/>
          <p:cNvGrpSpPr/>
          <p:nvPr/>
        </p:nvGrpSpPr>
        <p:grpSpPr>
          <a:xfrm>
            <a:off x="4588590" y="1325767"/>
            <a:ext cx="319149" cy="313896"/>
            <a:chOff x="5529273" y="1898659"/>
            <a:chExt cx="350838" cy="325439"/>
          </a:xfrm>
          <a:solidFill>
            <a:srgbClr val="6DB33F"/>
          </a:solidFill>
        </p:grpSpPr>
        <p:sp>
          <p:nvSpPr>
            <p:cNvPr id="112" name="Freeform 71"/>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sp>
          <p:nvSpPr>
            <p:cNvPr id="113" name="Freeform 72"/>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grpSp>
      <p:grpSp>
        <p:nvGrpSpPr>
          <p:cNvPr id="114" name="Group 113"/>
          <p:cNvGrpSpPr/>
          <p:nvPr/>
        </p:nvGrpSpPr>
        <p:grpSpPr>
          <a:xfrm>
            <a:off x="1207981" y="2834165"/>
            <a:ext cx="1579418" cy="612817"/>
            <a:chOff x="364089" y="3184036"/>
            <a:chExt cx="1810209" cy="889377"/>
          </a:xfrm>
        </p:grpSpPr>
        <p:grpSp>
          <p:nvGrpSpPr>
            <p:cNvPr id="115" name="Group 114"/>
            <p:cNvGrpSpPr/>
            <p:nvPr/>
          </p:nvGrpSpPr>
          <p:grpSpPr>
            <a:xfrm>
              <a:off x="952428" y="3184036"/>
              <a:ext cx="575786" cy="329011"/>
              <a:chOff x="6243649" y="3138503"/>
              <a:chExt cx="596901" cy="325439"/>
            </a:xfrm>
            <a:solidFill>
              <a:srgbClr val="DF7A1C">
                <a:lumMod val="75000"/>
              </a:srgbClr>
            </a:solidFill>
          </p:grpSpPr>
          <p:sp>
            <p:nvSpPr>
              <p:cNvPr id="117" name="Freeform 150"/>
              <p:cNvSpPr>
                <a:spLocks noEditPoints="1"/>
              </p:cNvSpPr>
              <p:nvPr/>
            </p:nvSpPr>
            <p:spPr bwMode="auto">
              <a:xfrm>
                <a:off x="6291274" y="3162315"/>
                <a:ext cx="150813" cy="147638"/>
              </a:xfrm>
              <a:custGeom>
                <a:avLst/>
                <a:gdLst>
                  <a:gd name="T0" fmla="*/ 26 w 95"/>
                  <a:gd name="T1" fmla="*/ 91 h 93"/>
                  <a:gd name="T2" fmla="*/ 30 w 95"/>
                  <a:gd name="T3" fmla="*/ 85 h 93"/>
                  <a:gd name="T4" fmla="*/ 31 w 95"/>
                  <a:gd name="T5" fmla="*/ 86 h 93"/>
                  <a:gd name="T6" fmla="*/ 39 w 95"/>
                  <a:gd name="T7" fmla="*/ 90 h 93"/>
                  <a:gd name="T8" fmla="*/ 49 w 95"/>
                  <a:gd name="T9" fmla="*/ 92 h 93"/>
                  <a:gd name="T10" fmla="*/ 53 w 95"/>
                  <a:gd name="T11" fmla="*/ 91 h 93"/>
                  <a:gd name="T12" fmla="*/ 63 w 95"/>
                  <a:gd name="T13" fmla="*/ 85 h 93"/>
                  <a:gd name="T14" fmla="*/ 65 w 95"/>
                  <a:gd name="T15" fmla="*/ 85 h 93"/>
                  <a:gd name="T16" fmla="*/ 69 w 95"/>
                  <a:gd name="T17" fmla="*/ 91 h 93"/>
                  <a:gd name="T18" fmla="*/ 71 w 95"/>
                  <a:gd name="T19" fmla="*/ 88 h 93"/>
                  <a:gd name="T20" fmla="*/ 77 w 95"/>
                  <a:gd name="T21" fmla="*/ 86 h 93"/>
                  <a:gd name="T22" fmla="*/ 90 w 95"/>
                  <a:gd name="T23" fmla="*/ 90 h 93"/>
                  <a:gd name="T24" fmla="*/ 95 w 95"/>
                  <a:gd name="T25" fmla="*/ 93 h 93"/>
                  <a:gd name="T26" fmla="*/ 90 w 95"/>
                  <a:gd name="T27" fmla="*/ 85 h 93"/>
                  <a:gd name="T28" fmla="*/ 85 w 95"/>
                  <a:gd name="T29" fmla="*/ 71 h 93"/>
                  <a:gd name="T30" fmla="*/ 84 w 95"/>
                  <a:gd name="T31" fmla="*/ 68 h 93"/>
                  <a:gd name="T32" fmla="*/ 84 w 95"/>
                  <a:gd name="T33" fmla="*/ 28 h 93"/>
                  <a:gd name="T34" fmla="*/ 83 w 95"/>
                  <a:gd name="T35" fmla="*/ 24 h 93"/>
                  <a:gd name="T36" fmla="*/ 78 w 95"/>
                  <a:gd name="T37" fmla="*/ 14 h 93"/>
                  <a:gd name="T38" fmla="*/ 70 w 95"/>
                  <a:gd name="T39" fmla="*/ 8 h 93"/>
                  <a:gd name="T40" fmla="*/ 60 w 95"/>
                  <a:gd name="T41" fmla="*/ 5 h 93"/>
                  <a:gd name="T42" fmla="*/ 55 w 95"/>
                  <a:gd name="T43" fmla="*/ 5 h 93"/>
                  <a:gd name="T44" fmla="*/ 40 w 95"/>
                  <a:gd name="T45" fmla="*/ 0 h 93"/>
                  <a:gd name="T46" fmla="*/ 28 w 95"/>
                  <a:gd name="T47" fmla="*/ 4 h 93"/>
                  <a:gd name="T48" fmla="*/ 21 w 95"/>
                  <a:gd name="T49" fmla="*/ 10 h 93"/>
                  <a:gd name="T50" fmla="*/ 17 w 95"/>
                  <a:gd name="T51" fmla="*/ 13 h 93"/>
                  <a:gd name="T52" fmla="*/ 12 w 95"/>
                  <a:gd name="T53" fmla="*/ 22 h 93"/>
                  <a:gd name="T54" fmla="*/ 10 w 95"/>
                  <a:gd name="T55" fmla="*/ 36 h 93"/>
                  <a:gd name="T56" fmla="*/ 8 w 95"/>
                  <a:gd name="T57" fmla="*/ 64 h 93"/>
                  <a:gd name="T58" fmla="*/ 7 w 95"/>
                  <a:gd name="T59" fmla="*/ 76 h 93"/>
                  <a:gd name="T60" fmla="*/ 0 w 95"/>
                  <a:gd name="T61" fmla="*/ 93 h 93"/>
                  <a:gd name="T62" fmla="*/ 7 w 95"/>
                  <a:gd name="T63" fmla="*/ 91 h 93"/>
                  <a:gd name="T64" fmla="*/ 21 w 95"/>
                  <a:gd name="T65" fmla="*/ 86 h 93"/>
                  <a:gd name="T66" fmla="*/ 24 w 95"/>
                  <a:gd name="T67" fmla="*/ 85 h 93"/>
                  <a:gd name="T68" fmla="*/ 26 w 95"/>
                  <a:gd name="T69" fmla="*/ 91 h 93"/>
                  <a:gd name="T70" fmla="*/ 23 w 95"/>
                  <a:gd name="T71" fmla="*/ 41 h 93"/>
                  <a:gd name="T72" fmla="*/ 37 w 95"/>
                  <a:gd name="T73" fmla="*/ 42 h 93"/>
                  <a:gd name="T74" fmla="*/ 47 w 95"/>
                  <a:gd name="T75" fmla="*/ 39 h 93"/>
                  <a:gd name="T76" fmla="*/ 57 w 95"/>
                  <a:gd name="T77" fmla="*/ 30 h 93"/>
                  <a:gd name="T78" fmla="*/ 60 w 95"/>
                  <a:gd name="T79" fmla="*/ 35 h 93"/>
                  <a:gd name="T80" fmla="*/ 68 w 95"/>
                  <a:gd name="T81" fmla="*/ 41 h 93"/>
                  <a:gd name="T82" fmla="*/ 72 w 95"/>
                  <a:gd name="T83" fmla="*/ 42 h 93"/>
                  <a:gd name="T84" fmla="*/ 71 w 95"/>
                  <a:gd name="T85" fmla="*/ 63 h 93"/>
                  <a:gd name="T86" fmla="*/ 69 w 95"/>
                  <a:gd name="T87" fmla="*/ 70 h 93"/>
                  <a:gd name="T88" fmla="*/ 63 w 95"/>
                  <a:gd name="T89" fmla="*/ 75 h 93"/>
                  <a:gd name="T90" fmla="*/ 53 w 95"/>
                  <a:gd name="T91" fmla="*/ 86 h 93"/>
                  <a:gd name="T92" fmla="*/ 47 w 95"/>
                  <a:gd name="T93" fmla="*/ 87 h 93"/>
                  <a:gd name="T94" fmla="*/ 45 w 95"/>
                  <a:gd name="T95" fmla="*/ 87 h 93"/>
                  <a:gd name="T96" fmla="*/ 37 w 95"/>
                  <a:gd name="T97" fmla="*/ 84 h 93"/>
                  <a:gd name="T98" fmla="*/ 28 w 95"/>
                  <a:gd name="T99" fmla="*/ 73 h 93"/>
                  <a:gd name="T100" fmla="*/ 23 w 95"/>
                  <a:gd name="T101" fmla="*/ 55 h 93"/>
                  <a:gd name="T102" fmla="*/ 23 w 95"/>
                  <a:gd name="T103" fmla="*/ 4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 h="93">
                    <a:moveTo>
                      <a:pt x="26" y="91"/>
                    </a:moveTo>
                    <a:lnTo>
                      <a:pt x="26" y="91"/>
                    </a:lnTo>
                    <a:lnTo>
                      <a:pt x="26" y="91"/>
                    </a:lnTo>
                    <a:lnTo>
                      <a:pt x="30" y="85"/>
                    </a:lnTo>
                    <a:lnTo>
                      <a:pt x="30" y="85"/>
                    </a:lnTo>
                    <a:lnTo>
                      <a:pt x="31" y="86"/>
                    </a:lnTo>
                    <a:lnTo>
                      <a:pt x="32" y="88"/>
                    </a:lnTo>
                    <a:lnTo>
                      <a:pt x="39" y="90"/>
                    </a:lnTo>
                    <a:lnTo>
                      <a:pt x="44" y="92"/>
                    </a:lnTo>
                    <a:lnTo>
                      <a:pt x="49" y="92"/>
                    </a:lnTo>
                    <a:lnTo>
                      <a:pt x="49" y="92"/>
                    </a:lnTo>
                    <a:lnTo>
                      <a:pt x="53" y="91"/>
                    </a:lnTo>
                    <a:lnTo>
                      <a:pt x="57" y="89"/>
                    </a:lnTo>
                    <a:lnTo>
                      <a:pt x="63" y="85"/>
                    </a:lnTo>
                    <a:lnTo>
                      <a:pt x="63" y="85"/>
                    </a:lnTo>
                    <a:lnTo>
                      <a:pt x="65" y="85"/>
                    </a:lnTo>
                    <a:lnTo>
                      <a:pt x="67" y="86"/>
                    </a:lnTo>
                    <a:lnTo>
                      <a:pt x="69" y="91"/>
                    </a:lnTo>
                    <a:lnTo>
                      <a:pt x="69" y="91"/>
                    </a:lnTo>
                    <a:lnTo>
                      <a:pt x="71" y="88"/>
                    </a:lnTo>
                    <a:lnTo>
                      <a:pt x="74" y="86"/>
                    </a:lnTo>
                    <a:lnTo>
                      <a:pt x="77" y="86"/>
                    </a:lnTo>
                    <a:lnTo>
                      <a:pt x="81" y="87"/>
                    </a:lnTo>
                    <a:lnTo>
                      <a:pt x="90" y="90"/>
                    </a:lnTo>
                    <a:lnTo>
                      <a:pt x="95" y="93"/>
                    </a:lnTo>
                    <a:lnTo>
                      <a:pt x="95" y="93"/>
                    </a:lnTo>
                    <a:lnTo>
                      <a:pt x="92" y="89"/>
                    </a:lnTo>
                    <a:lnTo>
                      <a:pt x="90" y="85"/>
                    </a:lnTo>
                    <a:lnTo>
                      <a:pt x="86" y="76"/>
                    </a:lnTo>
                    <a:lnTo>
                      <a:pt x="85" y="71"/>
                    </a:lnTo>
                    <a:lnTo>
                      <a:pt x="84" y="68"/>
                    </a:lnTo>
                    <a:lnTo>
                      <a:pt x="84" y="68"/>
                    </a:lnTo>
                    <a:lnTo>
                      <a:pt x="84" y="53"/>
                    </a:lnTo>
                    <a:lnTo>
                      <a:pt x="84" y="28"/>
                    </a:lnTo>
                    <a:lnTo>
                      <a:pt x="84" y="28"/>
                    </a:lnTo>
                    <a:lnTo>
                      <a:pt x="83" y="24"/>
                    </a:lnTo>
                    <a:lnTo>
                      <a:pt x="81" y="19"/>
                    </a:lnTo>
                    <a:lnTo>
                      <a:pt x="78" y="14"/>
                    </a:lnTo>
                    <a:lnTo>
                      <a:pt x="74" y="11"/>
                    </a:lnTo>
                    <a:lnTo>
                      <a:pt x="70" y="8"/>
                    </a:lnTo>
                    <a:lnTo>
                      <a:pt x="65" y="6"/>
                    </a:lnTo>
                    <a:lnTo>
                      <a:pt x="60" y="5"/>
                    </a:lnTo>
                    <a:lnTo>
                      <a:pt x="55" y="5"/>
                    </a:lnTo>
                    <a:lnTo>
                      <a:pt x="55" y="5"/>
                    </a:lnTo>
                    <a:lnTo>
                      <a:pt x="47" y="1"/>
                    </a:lnTo>
                    <a:lnTo>
                      <a:pt x="40" y="0"/>
                    </a:lnTo>
                    <a:lnTo>
                      <a:pt x="33" y="1"/>
                    </a:lnTo>
                    <a:lnTo>
                      <a:pt x="28" y="4"/>
                    </a:lnTo>
                    <a:lnTo>
                      <a:pt x="24" y="7"/>
                    </a:lnTo>
                    <a:lnTo>
                      <a:pt x="21" y="10"/>
                    </a:lnTo>
                    <a:lnTo>
                      <a:pt x="17" y="13"/>
                    </a:lnTo>
                    <a:lnTo>
                      <a:pt x="17" y="13"/>
                    </a:lnTo>
                    <a:lnTo>
                      <a:pt x="14" y="16"/>
                    </a:lnTo>
                    <a:lnTo>
                      <a:pt x="12" y="22"/>
                    </a:lnTo>
                    <a:lnTo>
                      <a:pt x="11" y="28"/>
                    </a:lnTo>
                    <a:lnTo>
                      <a:pt x="10" y="36"/>
                    </a:lnTo>
                    <a:lnTo>
                      <a:pt x="9" y="51"/>
                    </a:lnTo>
                    <a:lnTo>
                      <a:pt x="8" y="64"/>
                    </a:lnTo>
                    <a:lnTo>
                      <a:pt x="8" y="64"/>
                    </a:lnTo>
                    <a:lnTo>
                      <a:pt x="7" y="76"/>
                    </a:lnTo>
                    <a:lnTo>
                      <a:pt x="4" y="85"/>
                    </a:lnTo>
                    <a:lnTo>
                      <a:pt x="0" y="93"/>
                    </a:lnTo>
                    <a:lnTo>
                      <a:pt x="0" y="93"/>
                    </a:lnTo>
                    <a:lnTo>
                      <a:pt x="7" y="91"/>
                    </a:lnTo>
                    <a:lnTo>
                      <a:pt x="14" y="89"/>
                    </a:lnTo>
                    <a:lnTo>
                      <a:pt x="21" y="86"/>
                    </a:lnTo>
                    <a:lnTo>
                      <a:pt x="24" y="85"/>
                    </a:lnTo>
                    <a:lnTo>
                      <a:pt x="24" y="85"/>
                    </a:lnTo>
                    <a:lnTo>
                      <a:pt x="26" y="91"/>
                    </a:lnTo>
                    <a:lnTo>
                      <a:pt x="26" y="91"/>
                    </a:lnTo>
                    <a:close/>
                    <a:moveTo>
                      <a:pt x="23" y="41"/>
                    </a:moveTo>
                    <a:lnTo>
                      <a:pt x="23" y="41"/>
                    </a:lnTo>
                    <a:lnTo>
                      <a:pt x="27" y="42"/>
                    </a:lnTo>
                    <a:lnTo>
                      <a:pt x="37" y="42"/>
                    </a:lnTo>
                    <a:lnTo>
                      <a:pt x="42" y="41"/>
                    </a:lnTo>
                    <a:lnTo>
                      <a:pt x="47" y="39"/>
                    </a:lnTo>
                    <a:lnTo>
                      <a:pt x="53" y="36"/>
                    </a:lnTo>
                    <a:lnTo>
                      <a:pt x="57" y="30"/>
                    </a:lnTo>
                    <a:lnTo>
                      <a:pt x="57" y="30"/>
                    </a:lnTo>
                    <a:lnTo>
                      <a:pt x="60" y="35"/>
                    </a:lnTo>
                    <a:lnTo>
                      <a:pt x="63" y="38"/>
                    </a:lnTo>
                    <a:lnTo>
                      <a:pt x="68" y="41"/>
                    </a:lnTo>
                    <a:lnTo>
                      <a:pt x="72" y="42"/>
                    </a:lnTo>
                    <a:lnTo>
                      <a:pt x="72" y="42"/>
                    </a:lnTo>
                    <a:lnTo>
                      <a:pt x="72" y="55"/>
                    </a:lnTo>
                    <a:lnTo>
                      <a:pt x="71" y="63"/>
                    </a:lnTo>
                    <a:lnTo>
                      <a:pt x="70" y="67"/>
                    </a:lnTo>
                    <a:lnTo>
                      <a:pt x="69" y="70"/>
                    </a:lnTo>
                    <a:lnTo>
                      <a:pt x="69" y="70"/>
                    </a:lnTo>
                    <a:lnTo>
                      <a:pt x="63" y="75"/>
                    </a:lnTo>
                    <a:lnTo>
                      <a:pt x="58" y="82"/>
                    </a:lnTo>
                    <a:lnTo>
                      <a:pt x="53" y="86"/>
                    </a:lnTo>
                    <a:lnTo>
                      <a:pt x="49" y="87"/>
                    </a:lnTo>
                    <a:lnTo>
                      <a:pt x="47" y="87"/>
                    </a:lnTo>
                    <a:lnTo>
                      <a:pt x="47" y="87"/>
                    </a:lnTo>
                    <a:lnTo>
                      <a:pt x="45" y="87"/>
                    </a:lnTo>
                    <a:lnTo>
                      <a:pt x="41" y="86"/>
                    </a:lnTo>
                    <a:lnTo>
                      <a:pt x="37" y="84"/>
                    </a:lnTo>
                    <a:lnTo>
                      <a:pt x="32" y="79"/>
                    </a:lnTo>
                    <a:lnTo>
                      <a:pt x="28" y="73"/>
                    </a:lnTo>
                    <a:lnTo>
                      <a:pt x="25" y="65"/>
                    </a:lnTo>
                    <a:lnTo>
                      <a:pt x="23" y="55"/>
                    </a:lnTo>
                    <a:lnTo>
                      <a:pt x="23" y="41"/>
                    </a:lnTo>
                    <a:lnTo>
                      <a:pt x="2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0222">
                  <a:defRPr/>
                </a:pPr>
                <a:endParaRPr lang="en-US" sz="900" kern="0" dirty="0">
                  <a:solidFill>
                    <a:sysClr val="windowText" lastClr="000000"/>
                  </a:solidFill>
                  <a:latin typeface="Calibri" panose="020F0502020204030204" pitchFamily="34" charset="0"/>
                </a:endParaRPr>
              </a:p>
            </p:txBody>
          </p:sp>
          <p:sp>
            <p:nvSpPr>
              <p:cNvPr id="118" name="Freeform 151"/>
              <p:cNvSpPr>
                <a:spLocks/>
              </p:cNvSpPr>
              <p:nvPr/>
            </p:nvSpPr>
            <p:spPr bwMode="auto">
              <a:xfrm>
                <a:off x="6499237" y="3348054"/>
                <a:ext cx="1588" cy="1588"/>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0222">
                  <a:defRPr/>
                </a:pPr>
                <a:endParaRPr lang="en-US" sz="900" kern="0" dirty="0">
                  <a:solidFill>
                    <a:sysClr val="windowText" lastClr="000000"/>
                  </a:solidFill>
                  <a:latin typeface="Calibri" panose="020F0502020204030204" pitchFamily="34" charset="0"/>
                </a:endParaRPr>
              </a:p>
            </p:txBody>
          </p:sp>
          <p:sp>
            <p:nvSpPr>
              <p:cNvPr id="119" name="Freeform 152"/>
              <p:cNvSpPr>
                <a:spLocks/>
              </p:cNvSpPr>
              <p:nvPr/>
            </p:nvSpPr>
            <p:spPr bwMode="auto">
              <a:xfrm>
                <a:off x="6583374" y="3348054"/>
                <a:ext cx="0" cy="1588"/>
              </a:xfrm>
              <a:custGeom>
                <a:avLst/>
                <a:gdLst>
                  <a:gd name="T0" fmla="*/ 0 h 1"/>
                  <a:gd name="T1" fmla="*/ 1 h 1"/>
                  <a:gd name="T2" fmla="*/ 1 h 1"/>
                  <a:gd name="T3" fmla="*/ 1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lnTo>
                      <a:pt x="0" y="1"/>
                    </a:lnTo>
                    <a:lnTo>
                      <a:pt x="0" y="1"/>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0222">
                  <a:defRPr/>
                </a:pPr>
                <a:endParaRPr lang="en-US" sz="900" kern="0" dirty="0">
                  <a:solidFill>
                    <a:sysClr val="windowText" lastClr="000000"/>
                  </a:solidFill>
                  <a:latin typeface="Calibri" panose="020F0502020204030204" pitchFamily="34" charset="0"/>
                </a:endParaRPr>
              </a:p>
            </p:txBody>
          </p:sp>
          <p:sp>
            <p:nvSpPr>
              <p:cNvPr id="120" name="Freeform 153"/>
              <p:cNvSpPr>
                <a:spLocks/>
              </p:cNvSpPr>
              <p:nvPr/>
            </p:nvSpPr>
            <p:spPr bwMode="auto">
              <a:xfrm>
                <a:off x="6243649" y="3303603"/>
                <a:ext cx="225425" cy="100013"/>
              </a:xfrm>
              <a:custGeom>
                <a:avLst/>
                <a:gdLst>
                  <a:gd name="T0" fmla="*/ 110 w 142"/>
                  <a:gd name="T1" fmla="*/ 37 h 63"/>
                  <a:gd name="T2" fmla="*/ 110 w 142"/>
                  <a:gd name="T3" fmla="*/ 37 h 63"/>
                  <a:gd name="T4" fmla="*/ 126 w 142"/>
                  <a:gd name="T5" fmla="*/ 32 h 63"/>
                  <a:gd name="T6" fmla="*/ 126 w 142"/>
                  <a:gd name="T7" fmla="*/ 32 h 63"/>
                  <a:gd name="T8" fmla="*/ 142 w 142"/>
                  <a:gd name="T9" fmla="*/ 27 h 63"/>
                  <a:gd name="T10" fmla="*/ 142 w 142"/>
                  <a:gd name="T11" fmla="*/ 27 h 63"/>
                  <a:gd name="T12" fmla="*/ 135 w 142"/>
                  <a:gd name="T13" fmla="*/ 21 h 63"/>
                  <a:gd name="T14" fmla="*/ 129 w 142"/>
                  <a:gd name="T15" fmla="*/ 18 h 63"/>
                  <a:gd name="T16" fmla="*/ 115 w 142"/>
                  <a:gd name="T17" fmla="*/ 12 h 63"/>
                  <a:gd name="T18" fmla="*/ 109 w 142"/>
                  <a:gd name="T19" fmla="*/ 10 h 63"/>
                  <a:gd name="T20" fmla="*/ 105 w 142"/>
                  <a:gd name="T21" fmla="*/ 6 h 63"/>
                  <a:gd name="T22" fmla="*/ 102 w 142"/>
                  <a:gd name="T23" fmla="*/ 4 h 63"/>
                  <a:gd name="T24" fmla="*/ 101 w 142"/>
                  <a:gd name="T25" fmla="*/ 0 h 63"/>
                  <a:gd name="T26" fmla="*/ 101 w 142"/>
                  <a:gd name="T27" fmla="*/ 0 h 63"/>
                  <a:gd name="T28" fmla="*/ 97 w 142"/>
                  <a:gd name="T29" fmla="*/ 5 h 63"/>
                  <a:gd name="T30" fmla="*/ 92 w 142"/>
                  <a:gd name="T31" fmla="*/ 9 h 63"/>
                  <a:gd name="T32" fmla="*/ 87 w 142"/>
                  <a:gd name="T33" fmla="*/ 11 h 63"/>
                  <a:gd name="T34" fmla="*/ 79 w 142"/>
                  <a:gd name="T35" fmla="*/ 12 h 63"/>
                  <a:gd name="T36" fmla="*/ 79 w 142"/>
                  <a:gd name="T37" fmla="*/ 12 h 63"/>
                  <a:gd name="T38" fmla="*/ 73 w 142"/>
                  <a:gd name="T39" fmla="*/ 12 h 63"/>
                  <a:gd name="T40" fmla="*/ 68 w 142"/>
                  <a:gd name="T41" fmla="*/ 11 h 63"/>
                  <a:gd name="T42" fmla="*/ 63 w 142"/>
                  <a:gd name="T43" fmla="*/ 9 h 63"/>
                  <a:gd name="T44" fmla="*/ 60 w 142"/>
                  <a:gd name="T45" fmla="*/ 6 h 63"/>
                  <a:gd name="T46" fmla="*/ 56 w 142"/>
                  <a:gd name="T47" fmla="*/ 2 h 63"/>
                  <a:gd name="T48" fmla="*/ 54 w 142"/>
                  <a:gd name="T49" fmla="*/ 0 h 63"/>
                  <a:gd name="T50" fmla="*/ 54 w 142"/>
                  <a:gd name="T51" fmla="*/ 0 h 63"/>
                  <a:gd name="T52" fmla="*/ 54 w 142"/>
                  <a:gd name="T53" fmla="*/ 2 h 63"/>
                  <a:gd name="T54" fmla="*/ 52 w 142"/>
                  <a:gd name="T55" fmla="*/ 4 h 63"/>
                  <a:gd name="T56" fmla="*/ 45 w 142"/>
                  <a:gd name="T57" fmla="*/ 9 h 63"/>
                  <a:gd name="T58" fmla="*/ 37 w 142"/>
                  <a:gd name="T59" fmla="*/ 12 h 63"/>
                  <a:gd name="T60" fmla="*/ 26 w 142"/>
                  <a:gd name="T61" fmla="*/ 17 h 63"/>
                  <a:gd name="T62" fmla="*/ 16 w 142"/>
                  <a:gd name="T63" fmla="*/ 23 h 63"/>
                  <a:gd name="T64" fmla="*/ 12 w 142"/>
                  <a:gd name="T65" fmla="*/ 28 h 63"/>
                  <a:gd name="T66" fmla="*/ 8 w 142"/>
                  <a:gd name="T67" fmla="*/ 33 h 63"/>
                  <a:gd name="T68" fmla="*/ 5 w 142"/>
                  <a:gd name="T69" fmla="*/ 39 h 63"/>
                  <a:gd name="T70" fmla="*/ 1 w 142"/>
                  <a:gd name="T71" fmla="*/ 46 h 63"/>
                  <a:gd name="T72" fmla="*/ 0 w 142"/>
                  <a:gd name="T73" fmla="*/ 54 h 63"/>
                  <a:gd name="T74" fmla="*/ 0 w 142"/>
                  <a:gd name="T75" fmla="*/ 63 h 63"/>
                  <a:gd name="T76" fmla="*/ 86 w 142"/>
                  <a:gd name="T77" fmla="*/ 63 h 63"/>
                  <a:gd name="T78" fmla="*/ 86 w 142"/>
                  <a:gd name="T79" fmla="*/ 63 h 63"/>
                  <a:gd name="T80" fmla="*/ 90 w 142"/>
                  <a:gd name="T81" fmla="*/ 54 h 63"/>
                  <a:gd name="T82" fmla="*/ 97 w 142"/>
                  <a:gd name="T83" fmla="*/ 47 h 63"/>
                  <a:gd name="T84" fmla="*/ 103 w 142"/>
                  <a:gd name="T85" fmla="*/ 42 h 63"/>
                  <a:gd name="T86" fmla="*/ 110 w 142"/>
                  <a:gd name="T87" fmla="*/ 37 h 63"/>
                  <a:gd name="T88" fmla="*/ 110 w 142"/>
                  <a:gd name="T89"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3">
                    <a:moveTo>
                      <a:pt x="110" y="37"/>
                    </a:moveTo>
                    <a:lnTo>
                      <a:pt x="110" y="37"/>
                    </a:lnTo>
                    <a:lnTo>
                      <a:pt x="126" y="32"/>
                    </a:lnTo>
                    <a:lnTo>
                      <a:pt x="126" y="32"/>
                    </a:lnTo>
                    <a:lnTo>
                      <a:pt x="142" y="27"/>
                    </a:lnTo>
                    <a:lnTo>
                      <a:pt x="142" y="27"/>
                    </a:lnTo>
                    <a:lnTo>
                      <a:pt x="135" y="21"/>
                    </a:lnTo>
                    <a:lnTo>
                      <a:pt x="129" y="18"/>
                    </a:lnTo>
                    <a:lnTo>
                      <a:pt x="115" y="12"/>
                    </a:lnTo>
                    <a:lnTo>
                      <a:pt x="109" y="10"/>
                    </a:lnTo>
                    <a:lnTo>
                      <a:pt x="105" y="6"/>
                    </a:lnTo>
                    <a:lnTo>
                      <a:pt x="102" y="4"/>
                    </a:lnTo>
                    <a:lnTo>
                      <a:pt x="101" y="0"/>
                    </a:lnTo>
                    <a:lnTo>
                      <a:pt x="101" y="0"/>
                    </a:lnTo>
                    <a:lnTo>
                      <a:pt x="97" y="5"/>
                    </a:lnTo>
                    <a:lnTo>
                      <a:pt x="92" y="9"/>
                    </a:lnTo>
                    <a:lnTo>
                      <a:pt x="87" y="11"/>
                    </a:lnTo>
                    <a:lnTo>
                      <a:pt x="79" y="12"/>
                    </a:lnTo>
                    <a:lnTo>
                      <a:pt x="79" y="12"/>
                    </a:lnTo>
                    <a:lnTo>
                      <a:pt x="73" y="12"/>
                    </a:lnTo>
                    <a:lnTo>
                      <a:pt x="68" y="11"/>
                    </a:lnTo>
                    <a:lnTo>
                      <a:pt x="63" y="9"/>
                    </a:lnTo>
                    <a:lnTo>
                      <a:pt x="60" y="6"/>
                    </a:lnTo>
                    <a:lnTo>
                      <a:pt x="56" y="2"/>
                    </a:lnTo>
                    <a:lnTo>
                      <a:pt x="54" y="0"/>
                    </a:lnTo>
                    <a:lnTo>
                      <a:pt x="54" y="0"/>
                    </a:lnTo>
                    <a:lnTo>
                      <a:pt x="54" y="2"/>
                    </a:lnTo>
                    <a:lnTo>
                      <a:pt x="52" y="4"/>
                    </a:lnTo>
                    <a:lnTo>
                      <a:pt x="45" y="9"/>
                    </a:lnTo>
                    <a:lnTo>
                      <a:pt x="37" y="12"/>
                    </a:lnTo>
                    <a:lnTo>
                      <a:pt x="26" y="17"/>
                    </a:lnTo>
                    <a:lnTo>
                      <a:pt x="16" y="23"/>
                    </a:lnTo>
                    <a:lnTo>
                      <a:pt x="12" y="28"/>
                    </a:lnTo>
                    <a:lnTo>
                      <a:pt x="8" y="33"/>
                    </a:lnTo>
                    <a:lnTo>
                      <a:pt x="5" y="39"/>
                    </a:lnTo>
                    <a:lnTo>
                      <a:pt x="1" y="46"/>
                    </a:lnTo>
                    <a:lnTo>
                      <a:pt x="0" y="54"/>
                    </a:lnTo>
                    <a:lnTo>
                      <a:pt x="0" y="63"/>
                    </a:lnTo>
                    <a:lnTo>
                      <a:pt x="86" y="63"/>
                    </a:lnTo>
                    <a:lnTo>
                      <a:pt x="86" y="63"/>
                    </a:lnTo>
                    <a:lnTo>
                      <a:pt x="90" y="54"/>
                    </a:lnTo>
                    <a:lnTo>
                      <a:pt x="97" y="47"/>
                    </a:lnTo>
                    <a:lnTo>
                      <a:pt x="103" y="42"/>
                    </a:lnTo>
                    <a:lnTo>
                      <a:pt x="110" y="37"/>
                    </a:lnTo>
                    <a:lnTo>
                      <a:pt x="11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0222">
                  <a:defRPr/>
                </a:pPr>
                <a:endParaRPr lang="en-US" sz="900" kern="0" dirty="0">
                  <a:solidFill>
                    <a:sysClr val="windowText" lastClr="000000"/>
                  </a:solidFill>
                  <a:latin typeface="Calibri" panose="020F0502020204030204" pitchFamily="34" charset="0"/>
                </a:endParaRPr>
              </a:p>
            </p:txBody>
          </p:sp>
          <p:sp>
            <p:nvSpPr>
              <p:cNvPr id="121" name="Freeform 154"/>
              <p:cNvSpPr>
                <a:spLocks/>
              </p:cNvSpPr>
              <p:nvPr/>
            </p:nvSpPr>
            <p:spPr bwMode="auto">
              <a:xfrm>
                <a:off x="6365886" y="3343291"/>
                <a:ext cx="350838" cy="120651"/>
              </a:xfrm>
              <a:custGeom>
                <a:avLst/>
                <a:gdLst>
                  <a:gd name="T0" fmla="*/ 186 w 221"/>
                  <a:gd name="T1" fmla="*/ 19 h 76"/>
                  <a:gd name="T2" fmla="*/ 153 w 221"/>
                  <a:gd name="T3" fmla="*/ 7 h 76"/>
                  <a:gd name="T4" fmla="*/ 147 w 221"/>
                  <a:gd name="T5" fmla="*/ 2 h 76"/>
                  <a:gd name="T6" fmla="*/ 146 w 221"/>
                  <a:gd name="T7" fmla="*/ 0 h 76"/>
                  <a:gd name="T8" fmla="*/ 133 w 221"/>
                  <a:gd name="T9" fmla="*/ 28 h 76"/>
                  <a:gd name="T10" fmla="*/ 121 w 221"/>
                  <a:gd name="T11" fmla="*/ 47 h 76"/>
                  <a:gd name="T12" fmla="*/ 118 w 221"/>
                  <a:gd name="T13" fmla="*/ 49 h 76"/>
                  <a:gd name="T14" fmla="*/ 119 w 221"/>
                  <a:gd name="T15" fmla="*/ 45 h 76"/>
                  <a:gd name="T16" fmla="*/ 120 w 221"/>
                  <a:gd name="T17" fmla="*/ 42 h 76"/>
                  <a:gd name="T18" fmla="*/ 117 w 221"/>
                  <a:gd name="T19" fmla="*/ 26 h 76"/>
                  <a:gd name="T20" fmla="*/ 124 w 221"/>
                  <a:gd name="T21" fmla="*/ 8 h 76"/>
                  <a:gd name="T22" fmla="*/ 97 w 221"/>
                  <a:gd name="T23" fmla="*/ 8 h 76"/>
                  <a:gd name="T24" fmla="*/ 107 w 221"/>
                  <a:gd name="T25" fmla="*/ 18 h 76"/>
                  <a:gd name="T26" fmla="*/ 101 w 221"/>
                  <a:gd name="T27" fmla="*/ 42 h 76"/>
                  <a:gd name="T28" fmla="*/ 102 w 221"/>
                  <a:gd name="T29" fmla="*/ 44 h 76"/>
                  <a:gd name="T30" fmla="*/ 103 w 221"/>
                  <a:gd name="T31" fmla="*/ 47 h 76"/>
                  <a:gd name="T32" fmla="*/ 103 w 221"/>
                  <a:gd name="T33" fmla="*/ 49 h 76"/>
                  <a:gd name="T34" fmla="*/ 96 w 221"/>
                  <a:gd name="T35" fmla="*/ 42 h 76"/>
                  <a:gd name="T36" fmla="*/ 81 w 221"/>
                  <a:gd name="T37" fmla="*/ 12 h 76"/>
                  <a:gd name="T38" fmla="*/ 76 w 221"/>
                  <a:gd name="T39" fmla="*/ 0 h 76"/>
                  <a:gd name="T40" fmla="*/ 73 w 221"/>
                  <a:gd name="T41" fmla="*/ 5 h 76"/>
                  <a:gd name="T42" fmla="*/ 63 w 221"/>
                  <a:gd name="T43" fmla="*/ 9 h 76"/>
                  <a:gd name="T44" fmla="*/ 36 w 221"/>
                  <a:gd name="T45" fmla="*/ 19 h 76"/>
                  <a:gd name="T46" fmla="*/ 27 w 221"/>
                  <a:gd name="T47" fmla="*/ 23 h 76"/>
                  <a:gd name="T48" fmla="*/ 14 w 221"/>
                  <a:gd name="T49" fmla="*/ 40 h 76"/>
                  <a:gd name="T50" fmla="*/ 2 w 221"/>
                  <a:gd name="T51" fmla="*/ 69 h 76"/>
                  <a:gd name="T52" fmla="*/ 111 w 221"/>
                  <a:gd name="T53" fmla="*/ 76 h 76"/>
                  <a:gd name="T54" fmla="*/ 221 w 221"/>
                  <a:gd name="T55" fmla="*/ 76 h 76"/>
                  <a:gd name="T56" fmla="*/ 212 w 221"/>
                  <a:gd name="T57" fmla="*/ 51 h 76"/>
                  <a:gd name="T58" fmla="*/ 201 w 221"/>
                  <a:gd name="T59" fmla="*/ 31 h 76"/>
                  <a:gd name="T60" fmla="*/ 190 w 221"/>
                  <a:gd name="T61" fmla="*/ 20 h 76"/>
                  <a:gd name="T62" fmla="*/ 186 w 221"/>
                  <a:gd name="T63"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6">
                    <a:moveTo>
                      <a:pt x="186" y="19"/>
                    </a:moveTo>
                    <a:lnTo>
                      <a:pt x="186" y="19"/>
                    </a:lnTo>
                    <a:lnTo>
                      <a:pt x="157" y="9"/>
                    </a:lnTo>
                    <a:lnTo>
                      <a:pt x="153" y="7"/>
                    </a:lnTo>
                    <a:lnTo>
                      <a:pt x="149" y="5"/>
                    </a:lnTo>
                    <a:lnTo>
                      <a:pt x="147" y="2"/>
                    </a:lnTo>
                    <a:lnTo>
                      <a:pt x="146" y="0"/>
                    </a:lnTo>
                    <a:lnTo>
                      <a:pt x="146" y="0"/>
                    </a:lnTo>
                    <a:lnTo>
                      <a:pt x="140" y="12"/>
                    </a:lnTo>
                    <a:lnTo>
                      <a:pt x="133" y="28"/>
                    </a:lnTo>
                    <a:lnTo>
                      <a:pt x="125" y="42"/>
                    </a:lnTo>
                    <a:lnTo>
                      <a:pt x="121" y="47"/>
                    </a:lnTo>
                    <a:lnTo>
                      <a:pt x="118" y="49"/>
                    </a:lnTo>
                    <a:lnTo>
                      <a:pt x="118" y="49"/>
                    </a:lnTo>
                    <a:lnTo>
                      <a:pt x="119" y="47"/>
                    </a:lnTo>
                    <a:lnTo>
                      <a:pt x="119" y="45"/>
                    </a:lnTo>
                    <a:lnTo>
                      <a:pt x="120" y="43"/>
                    </a:lnTo>
                    <a:lnTo>
                      <a:pt x="120" y="42"/>
                    </a:lnTo>
                    <a:lnTo>
                      <a:pt x="120" y="42"/>
                    </a:lnTo>
                    <a:lnTo>
                      <a:pt x="117" y="26"/>
                    </a:lnTo>
                    <a:lnTo>
                      <a:pt x="115" y="18"/>
                    </a:lnTo>
                    <a:lnTo>
                      <a:pt x="124" y="8"/>
                    </a:lnTo>
                    <a:lnTo>
                      <a:pt x="111" y="8"/>
                    </a:lnTo>
                    <a:lnTo>
                      <a:pt x="97" y="8"/>
                    </a:lnTo>
                    <a:lnTo>
                      <a:pt x="107" y="18"/>
                    </a:lnTo>
                    <a:lnTo>
                      <a:pt x="107" y="18"/>
                    </a:lnTo>
                    <a:lnTo>
                      <a:pt x="105" y="26"/>
                    </a:lnTo>
                    <a:lnTo>
                      <a:pt x="101" y="42"/>
                    </a:lnTo>
                    <a:lnTo>
                      <a:pt x="101" y="42"/>
                    </a:lnTo>
                    <a:lnTo>
                      <a:pt x="102" y="44"/>
                    </a:lnTo>
                    <a:lnTo>
                      <a:pt x="102" y="45"/>
                    </a:lnTo>
                    <a:lnTo>
                      <a:pt x="103" y="47"/>
                    </a:lnTo>
                    <a:lnTo>
                      <a:pt x="103" y="49"/>
                    </a:lnTo>
                    <a:lnTo>
                      <a:pt x="103" y="49"/>
                    </a:lnTo>
                    <a:lnTo>
                      <a:pt x="101" y="47"/>
                    </a:lnTo>
                    <a:lnTo>
                      <a:pt x="96" y="42"/>
                    </a:lnTo>
                    <a:lnTo>
                      <a:pt x="89" y="28"/>
                    </a:lnTo>
                    <a:lnTo>
                      <a:pt x="81" y="12"/>
                    </a:lnTo>
                    <a:lnTo>
                      <a:pt x="76" y="0"/>
                    </a:lnTo>
                    <a:lnTo>
                      <a:pt x="76" y="0"/>
                    </a:lnTo>
                    <a:lnTo>
                      <a:pt x="75" y="3"/>
                    </a:lnTo>
                    <a:lnTo>
                      <a:pt x="73" y="5"/>
                    </a:lnTo>
                    <a:lnTo>
                      <a:pt x="69" y="7"/>
                    </a:lnTo>
                    <a:lnTo>
                      <a:pt x="63" y="9"/>
                    </a:lnTo>
                    <a:lnTo>
                      <a:pt x="36" y="19"/>
                    </a:lnTo>
                    <a:lnTo>
                      <a:pt x="36" y="19"/>
                    </a:lnTo>
                    <a:lnTo>
                      <a:pt x="31" y="21"/>
                    </a:lnTo>
                    <a:lnTo>
                      <a:pt x="27" y="23"/>
                    </a:lnTo>
                    <a:lnTo>
                      <a:pt x="21" y="31"/>
                    </a:lnTo>
                    <a:lnTo>
                      <a:pt x="14" y="40"/>
                    </a:lnTo>
                    <a:lnTo>
                      <a:pt x="10" y="51"/>
                    </a:lnTo>
                    <a:lnTo>
                      <a:pt x="2" y="69"/>
                    </a:lnTo>
                    <a:lnTo>
                      <a:pt x="0" y="76"/>
                    </a:lnTo>
                    <a:lnTo>
                      <a:pt x="111" y="76"/>
                    </a:lnTo>
                    <a:lnTo>
                      <a:pt x="221" y="76"/>
                    </a:lnTo>
                    <a:lnTo>
                      <a:pt x="221" y="76"/>
                    </a:lnTo>
                    <a:lnTo>
                      <a:pt x="219" y="69"/>
                    </a:lnTo>
                    <a:lnTo>
                      <a:pt x="212" y="51"/>
                    </a:lnTo>
                    <a:lnTo>
                      <a:pt x="207" y="40"/>
                    </a:lnTo>
                    <a:lnTo>
                      <a:pt x="201" y="31"/>
                    </a:lnTo>
                    <a:lnTo>
                      <a:pt x="195"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0222">
                  <a:defRPr/>
                </a:pPr>
                <a:endParaRPr lang="en-US" sz="900" kern="0" dirty="0">
                  <a:solidFill>
                    <a:sysClr val="windowText" lastClr="000000"/>
                  </a:solidFill>
                  <a:latin typeface="Calibri" panose="020F0502020204030204" pitchFamily="34" charset="0"/>
                </a:endParaRPr>
              </a:p>
            </p:txBody>
          </p:sp>
          <p:sp>
            <p:nvSpPr>
              <p:cNvPr id="122" name="Freeform 155"/>
              <p:cNvSpPr>
                <a:spLocks noEditPoints="1"/>
              </p:cNvSpPr>
              <p:nvPr/>
            </p:nvSpPr>
            <p:spPr bwMode="auto">
              <a:xfrm>
                <a:off x="6461137" y="3138503"/>
                <a:ext cx="165100" cy="204788"/>
              </a:xfrm>
              <a:custGeom>
                <a:avLst/>
                <a:gdLst>
                  <a:gd name="T0" fmla="*/ 4 w 104"/>
                  <a:gd name="T1" fmla="*/ 80 h 129"/>
                  <a:gd name="T2" fmla="*/ 12 w 104"/>
                  <a:gd name="T3" fmla="*/ 94 h 129"/>
                  <a:gd name="T4" fmla="*/ 25 w 104"/>
                  <a:gd name="T5" fmla="*/ 115 h 129"/>
                  <a:gd name="T6" fmla="*/ 45 w 104"/>
                  <a:gd name="T7" fmla="*/ 127 h 129"/>
                  <a:gd name="T8" fmla="*/ 60 w 104"/>
                  <a:gd name="T9" fmla="*/ 127 h 129"/>
                  <a:gd name="T10" fmla="*/ 80 w 104"/>
                  <a:gd name="T11" fmla="*/ 115 h 129"/>
                  <a:gd name="T12" fmla="*/ 93 w 104"/>
                  <a:gd name="T13" fmla="*/ 94 h 129"/>
                  <a:gd name="T14" fmla="*/ 99 w 104"/>
                  <a:gd name="T15" fmla="*/ 80 h 129"/>
                  <a:gd name="T16" fmla="*/ 104 w 104"/>
                  <a:gd name="T17" fmla="*/ 66 h 129"/>
                  <a:gd name="T18" fmla="*/ 99 w 104"/>
                  <a:gd name="T19" fmla="*/ 51 h 129"/>
                  <a:gd name="T20" fmla="*/ 100 w 104"/>
                  <a:gd name="T21" fmla="*/ 43 h 129"/>
                  <a:gd name="T22" fmla="*/ 92 w 104"/>
                  <a:gd name="T23" fmla="*/ 20 h 129"/>
                  <a:gd name="T24" fmla="*/ 71 w 104"/>
                  <a:gd name="T25" fmla="*/ 4 h 129"/>
                  <a:gd name="T26" fmla="*/ 52 w 104"/>
                  <a:gd name="T27" fmla="*/ 0 h 129"/>
                  <a:gd name="T28" fmla="*/ 25 w 104"/>
                  <a:gd name="T29" fmla="*/ 8 h 129"/>
                  <a:gd name="T30" fmla="*/ 8 w 104"/>
                  <a:gd name="T31" fmla="*/ 27 h 129"/>
                  <a:gd name="T32" fmla="*/ 3 w 104"/>
                  <a:gd name="T33" fmla="*/ 43 h 129"/>
                  <a:gd name="T34" fmla="*/ 2 w 104"/>
                  <a:gd name="T35" fmla="*/ 55 h 129"/>
                  <a:gd name="T36" fmla="*/ 1 w 104"/>
                  <a:gd name="T37" fmla="*/ 72 h 129"/>
                  <a:gd name="T38" fmla="*/ 8 w 104"/>
                  <a:gd name="T39" fmla="*/ 59 h 129"/>
                  <a:gd name="T40" fmla="*/ 12 w 104"/>
                  <a:gd name="T41" fmla="*/ 54 h 129"/>
                  <a:gd name="T42" fmla="*/ 19 w 104"/>
                  <a:gd name="T43" fmla="*/ 59 h 129"/>
                  <a:gd name="T44" fmla="*/ 24 w 104"/>
                  <a:gd name="T45" fmla="*/ 54 h 129"/>
                  <a:gd name="T46" fmla="*/ 21 w 104"/>
                  <a:gd name="T47" fmla="*/ 46 h 129"/>
                  <a:gd name="T48" fmla="*/ 26 w 104"/>
                  <a:gd name="T49" fmla="*/ 40 h 129"/>
                  <a:gd name="T50" fmla="*/ 30 w 104"/>
                  <a:gd name="T51" fmla="*/ 41 h 129"/>
                  <a:gd name="T52" fmla="*/ 39 w 104"/>
                  <a:gd name="T53" fmla="*/ 47 h 129"/>
                  <a:gd name="T54" fmla="*/ 49 w 104"/>
                  <a:gd name="T55" fmla="*/ 51 h 129"/>
                  <a:gd name="T56" fmla="*/ 63 w 104"/>
                  <a:gd name="T57" fmla="*/ 50 h 129"/>
                  <a:gd name="T58" fmla="*/ 72 w 104"/>
                  <a:gd name="T59" fmla="*/ 44 h 129"/>
                  <a:gd name="T60" fmla="*/ 76 w 104"/>
                  <a:gd name="T61" fmla="*/ 40 h 129"/>
                  <a:gd name="T62" fmla="*/ 81 w 104"/>
                  <a:gd name="T63" fmla="*/ 41 h 129"/>
                  <a:gd name="T64" fmla="*/ 82 w 104"/>
                  <a:gd name="T65" fmla="*/ 51 h 129"/>
                  <a:gd name="T66" fmla="*/ 80 w 104"/>
                  <a:gd name="T67" fmla="*/ 54 h 129"/>
                  <a:gd name="T68" fmla="*/ 89 w 104"/>
                  <a:gd name="T69" fmla="*/ 55 h 129"/>
                  <a:gd name="T70" fmla="*/ 93 w 104"/>
                  <a:gd name="T71" fmla="*/ 54 h 129"/>
                  <a:gd name="T72" fmla="*/ 96 w 104"/>
                  <a:gd name="T73" fmla="*/ 58 h 129"/>
                  <a:gd name="T74" fmla="*/ 96 w 104"/>
                  <a:gd name="T75" fmla="*/ 71 h 129"/>
                  <a:gd name="T76" fmla="*/ 89 w 104"/>
                  <a:gd name="T77" fmla="*/ 83 h 129"/>
                  <a:gd name="T78" fmla="*/ 84 w 104"/>
                  <a:gd name="T79" fmla="*/ 97 h 129"/>
                  <a:gd name="T80" fmla="*/ 71 w 104"/>
                  <a:gd name="T81" fmla="*/ 114 h 129"/>
                  <a:gd name="T82" fmla="*/ 52 w 104"/>
                  <a:gd name="T83" fmla="*/ 121 h 129"/>
                  <a:gd name="T84" fmla="*/ 40 w 104"/>
                  <a:gd name="T85" fmla="*/ 118 h 129"/>
                  <a:gd name="T86" fmla="*/ 24 w 104"/>
                  <a:gd name="T87" fmla="*/ 103 h 129"/>
                  <a:gd name="T88" fmla="*/ 15 w 104"/>
                  <a:gd name="T89" fmla="*/ 83 h 129"/>
                  <a:gd name="T90" fmla="*/ 11 w 104"/>
                  <a:gd name="T91" fmla="*/ 78 h 129"/>
                  <a:gd name="T92" fmla="*/ 8 w 104"/>
                  <a:gd name="T93"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29">
                    <a:moveTo>
                      <a:pt x="1" y="72"/>
                    </a:moveTo>
                    <a:lnTo>
                      <a:pt x="1" y="72"/>
                    </a:lnTo>
                    <a:lnTo>
                      <a:pt x="4" y="80"/>
                    </a:lnTo>
                    <a:lnTo>
                      <a:pt x="9" y="86"/>
                    </a:lnTo>
                    <a:lnTo>
                      <a:pt x="9" y="86"/>
                    </a:lnTo>
                    <a:lnTo>
                      <a:pt x="12" y="94"/>
                    </a:lnTo>
                    <a:lnTo>
                      <a:pt x="15" y="102"/>
                    </a:lnTo>
                    <a:lnTo>
                      <a:pt x="19" y="108"/>
                    </a:lnTo>
                    <a:lnTo>
                      <a:pt x="25" y="115"/>
                    </a:lnTo>
                    <a:lnTo>
                      <a:pt x="31" y="120"/>
                    </a:lnTo>
                    <a:lnTo>
                      <a:pt x="37" y="124"/>
                    </a:lnTo>
                    <a:lnTo>
                      <a:pt x="45" y="127"/>
                    </a:lnTo>
                    <a:lnTo>
                      <a:pt x="52" y="129"/>
                    </a:lnTo>
                    <a:lnTo>
                      <a:pt x="52" y="129"/>
                    </a:lnTo>
                    <a:lnTo>
                      <a:pt x="60" y="127"/>
                    </a:lnTo>
                    <a:lnTo>
                      <a:pt x="67" y="124"/>
                    </a:lnTo>
                    <a:lnTo>
                      <a:pt x="74" y="120"/>
                    </a:lnTo>
                    <a:lnTo>
                      <a:pt x="80" y="115"/>
                    </a:lnTo>
                    <a:lnTo>
                      <a:pt x="86" y="108"/>
                    </a:lnTo>
                    <a:lnTo>
                      <a:pt x="90" y="102"/>
                    </a:lnTo>
                    <a:lnTo>
                      <a:pt x="93" y="94"/>
                    </a:lnTo>
                    <a:lnTo>
                      <a:pt x="95" y="86"/>
                    </a:lnTo>
                    <a:lnTo>
                      <a:pt x="95" y="86"/>
                    </a:lnTo>
                    <a:lnTo>
                      <a:pt x="99" y="80"/>
                    </a:lnTo>
                    <a:lnTo>
                      <a:pt x="103" y="72"/>
                    </a:lnTo>
                    <a:lnTo>
                      <a:pt x="103" y="72"/>
                    </a:lnTo>
                    <a:lnTo>
                      <a:pt x="104" y="66"/>
                    </a:lnTo>
                    <a:lnTo>
                      <a:pt x="104" y="60"/>
                    </a:lnTo>
                    <a:lnTo>
                      <a:pt x="103" y="55"/>
                    </a:lnTo>
                    <a:lnTo>
                      <a:pt x="99" y="51"/>
                    </a:lnTo>
                    <a:lnTo>
                      <a:pt x="99" y="51"/>
                    </a:lnTo>
                    <a:lnTo>
                      <a:pt x="100" y="43"/>
                    </a:lnTo>
                    <a:lnTo>
                      <a:pt x="100" y="43"/>
                    </a:lnTo>
                    <a:lnTo>
                      <a:pt x="99" y="35"/>
                    </a:lnTo>
                    <a:lnTo>
                      <a:pt x="97" y="27"/>
                    </a:lnTo>
                    <a:lnTo>
                      <a:pt x="92" y="20"/>
                    </a:lnTo>
                    <a:lnTo>
                      <a:pt x="87" y="13"/>
                    </a:lnTo>
                    <a:lnTo>
                      <a:pt x="79" y="8"/>
                    </a:lnTo>
                    <a:lnTo>
                      <a:pt x="71" y="4"/>
                    </a:lnTo>
                    <a:lnTo>
                      <a:pt x="62" y="1"/>
                    </a:lnTo>
                    <a:lnTo>
                      <a:pt x="52" y="0"/>
                    </a:lnTo>
                    <a:lnTo>
                      <a:pt x="52" y="0"/>
                    </a:lnTo>
                    <a:lnTo>
                      <a:pt x="43" y="1"/>
                    </a:lnTo>
                    <a:lnTo>
                      <a:pt x="33" y="4"/>
                    </a:lnTo>
                    <a:lnTo>
                      <a:pt x="25" y="8"/>
                    </a:lnTo>
                    <a:lnTo>
                      <a:pt x="18" y="13"/>
                    </a:lnTo>
                    <a:lnTo>
                      <a:pt x="12" y="20"/>
                    </a:lnTo>
                    <a:lnTo>
                      <a:pt x="8" y="27"/>
                    </a:lnTo>
                    <a:lnTo>
                      <a:pt x="4" y="35"/>
                    </a:lnTo>
                    <a:lnTo>
                      <a:pt x="3" y="43"/>
                    </a:lnTo>
                    <a:lnTo>
                      <a:pt x="3" y="43"/>
                    </a:lnTo>
                    <a:lnTo>
                      <a:pt x="4" y="51"/>
                    </a:lnTo>
                    <a:lnTo>
                      <a:pt x="4" y="51"/>
                    </a:lnTo>
                    <a:lnTo>
                      <a:pt x="2" y="55"/>
                    </a:lnTo>
                    <a:lnTo>
                      <a:pt x="0" y="60"/>
                    </a:lnTo>
                    <a:lnTo>
                      <a:pt x="0" y="66"/>
                    </a:lnTo>
                    <a:lnTo>
                      <a:pt x="1" y="72"/>
                    </a:lnTo>
                    <a:lnTo>
                      <a:pt x="1" y="72"/>
                    </a:lnTo>
                    <a:close/>
                    <a:moveTo>
                      <a:pt x="8" y="59"/>
                    </a:moveTo>
                    <a:lnTo>
                      <a:pt x="8" y="59"/>
                    </a:lnTo>
                    <a:lnTo>
                      <a:pt x="10" y="56"/>
                    </a:lnTo>
                    <a:lnTo>
                      <a:pt x="12" y="54"/>
                    </a:lnTo>
                    <a:lnTo>
                      <a:pt x="12" y="54"/>
                    </a:lnTo>
                    <a:lnTo>
                      <a:pt x="14" y="54"/>
                    </a:lnTo>
                    <a:lnTo>
                      <a:pt x="16" y="55"/>
                    </a:lnTo>
                    <a:lnTo>
                      <a:pt x="19" y="59"/>
                    </a:lnTo>
                    <a:lnTo>
                      <a:pt x="19" y="59"/>
                    </a:lnTo>
                    <a:lnTo>
                      <a:pt x="24" y="54"/>
                    </a:lnTo>
                    <a:lnTo>
                      <a:pt x="24" y="54"/>
                    </a:lnTo>
                    <a:lnTo>
                      <a:pt x="21" y="51"/>
                    </a:lnTo>
                    <a:lnTo>
                      <a:pt x="21" y="51"/>
                    </a:lnTo>
                    <a:lnTo>
                      <a:pt x="21" y="46"/>
                    </a:lnTo>
                    <a:lnTo>
                      <a:pt x="21" y="44"/>
                    </a:lnTo>
                    <a:lnTo>
                      <a:pt x="24" y="41"/>
                    </a:lnTo>
                    <a:lnTo>
                      <a:pt x="26" y="40"/>
                    </a:lnTo>
                    <a:lnTo>
                      <a:pt x="26" y="40"/>
                    </a:lnTo>
                    <a:lnTo>
                      <a:pt x="28" y="40"/>
                    </a:lnTo>
                    <a:lnTo>
                      <a:pt x="30" y="41"/>
                    </a:lnTo>
                    <a:lnTo>
                      <a:pt x="34" y="44"/>
                    </a:lnTo>
                    <a:lnTo>
                      <a:pt x="34" y="44"/>
                    </a:lnTo>
                    <a:lnTo>
                      <a:pt x="39" y="47"/>
                    </a:lnTo>
                    <a:lnTo>
                      <a:pt x="44" y="50"/>
                    </a:lnTo>
                    <a:lnTo>
                      <a:pt x="44" y="50"/>
                    </a:lnTo>
                    <a:lnTo>
                      <a:pt x="49" y="51"/>
                    </a:lnTo>
                    <a:lnTo>
                      <a:pt x="53" y="51"/>
                    </a:lnTo>
                    <a:lnTo>
                      <a:pt x="59" y="51"/>
                    </a:lnTo>
                    <a:lnTo>
                      <a:pt x="63" y="50"/>
                    </a:lnTo>
                    <a:lnTo>
                      <a:pt x="63" y="50"/>
                    </a:lnTo>
                    <a:lnTo>
                      <a:pt x="67" y="47"/>
                    </a:lnTo>
                    <a:lnTo>
                      <a:pt x="72" y="44"/>
                    </a:lnTo>
                    <a:lnTo>
                      <a:pt x="72" y="44"/>
                    </a:lnTo>
                    <a:lnTo>
                      <a:pt x="75" y="41"/>
                    </a:lnTo>
                    <a:lnTo>
                      <a:pt x="76" y="40"/>
                    </a:lnTo>
                    <a:lnTo>
                      <a:pt x="79" y="40"/>
                    </a:lnTo>
                    <a:lnTo>
                      <a:pt x="79" y="40"/>
                    </a:lnTo>
                    <a:lnTo>
                      <a:pt x="81" y="41"/>
                    </a:lnTo>
                    <a:lnTo>
                      <a:pt x="82" y="44"/>
                    </a:lnTo>
                    <a:lnTo>
                      <a:pt x="83" y="46"/>
                    </a:lnTo>
                    <a:lnTo>
                      <a:pt x="82" y="51"/>
                    </a:lnTo>
                    <a:lnTo>
                      <a:pt x="82" y="51"/>
                    </a:lnTo>
                    <a:lnTo>
                      <a:pt x="80" y="54"/>
                    </a:lnTo>
                    <a:lnTo>
                      <a:pt x="80" y="54"/>
                    </a:lnTo>
                    <a:lnTo>
                      <a:pt x="84" y="59"/>
                    </a:lnTo>
                    <a:lnTo>
                      <a:pt x="84" y="59"/>
                    </a:lnTo>
                    <a:lnTo>
                      <a:pt x="89" y="55"/>
                    </a:lnTo>
                    <a:lnTo>
                      <a:pt x="91" y="54"/>
                    </a:lnTo>
                    <a:lnTo>
                      <a:pt x="93" y="54"/>
                    </a:lnTo>
                    <a:lnTo>
                      <a:pt x="93" y="54"/>
                    </a:lnTo>
                    <a:lnTo>
                      <a:pt x="94" y="55"/>
                    </a:lnTo>
                    <a:lnTo>
                      <a:pt x="96" y="58"/>
                    </a:lnTo>
                    <a:lnTo>
                      <a:pt x="96" y="58"/>
                    </a:lnTo>
                    <a:lnTo>
                      <a:pt x="97" y="63"/>
                    </a:lnTo>
                    <a:lnTo>
                      <a:pt x="96" y="71"/>
                    </a:lnTo>
                    <a:lnTo>
                      <a:pt x="96" y="71"/>
                    </a:lnTo>
                    <a:lnTo>
                      <a:pt x="93" y="78"/>
                    </a:lnTo>
                    <a:lnTo>
                      <a:pt x="91" y="80"/>
                    </a:lnTo>
                    <a:lnTo>
                      <a:pt x="89" y="83"/>
                    </a:lnTo>
                    <a:lnTo>
                      <a:pt x="89" y="83"/>
                    </a:lnTo>
                    <a:lnTo>
                      <a:pt x="88" y="89"/>
                    </a:lnTo>
                    <a:lnTo>
                      <a:pt x="84" y="97"/>
                    </a:lnTo>
                    <a:lnTo>
                      <a:pt x="80" y="103"/>
                    </a:lnTo>
                    <a:lnTo>
                      <a:pt x="76" y="108"/>
                    </a:lnTo>
                    <a:lnTo>
                      <a:pt x="71" y="114"/>
                    </a:lnTo>
                    <a:lnTo>
                      <a:pt x="65" y="118"/>
                    </a:lnTo>
                    <a:lnTo>
                      <a:pt x="59" y="120"/>
                    </a:lnTo>
                    <a:lnTo>
                      <a:pt x="52" y="121"/>
                    </a:lnTo>
                    <a:lnTo>
                      <a:pt x="52" y="121"/>
                    </a:lnTo>
                    <a:lnTo>
                      <a:pt x="45" y="120"/>
                    </a:lnTo>
                    <a:lnTo>
                      <a:pt x="40" y="118"/>
                    </a:lnTo>
                    <a:lnTo>
                      <a:pt x="33" y="114"/>
                    </a:lnTo>
                    <a:lnTo>
                      <a:pt x="28" y="108"/>
                    </a:lnTo>
                    <a:lnTo>
                      <a:pt x="24" y="103"/>
                    </a:lnTo>
                    <a:lnTo>
                      <a:pt x="20" y="97"/>
                    </a:lnTo>
                    <a:lnTo>
                      <a:pt x="17" y="89"/>
                    </a:lnTo>
                    <a:lnTo>
                      <a:pt x="15" y="83"/>
                    </a:lnTo>
                    <a:lnTo>
                      <a:pt x="15" y="83"/>
                    </a:lnTo>
                    <a:lnTo>
                      <a:pt x="13" y="80"/>
                    </a:lnTo>
                    <a:lnTo>
                      <a:pt x="11" y="78"/>
                    </a:lnTo>
                    <a:lnTo>
                      <a:pt x="9" y="71"/>
                    </a:lnTo>
                    <a:lnTo>
                      <a:pt x="9" y="71"/>
                    </a:lnTo>
                    <a:lnTo>
                      <a:pt x="8" y="64"/>
                    </a:lnTo>
                    <a:lnTo>
                      <a:pt x="8" y="59"/>
                    </a:lnTo>
                    <a:lnTo>
                      <a:pt x="8"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0222">
                  <a:defRPr/>
                </a:pPr>
                <a:endParaRPr lang="en-US" sz="900" kern="0" dirty="0">
                  <a:solidFill>
                    <a:sysClr val="windowText" lastClr="000000"/>
                  </a:solidFill>
                  <a:latin typeface="Calibri" panose="020F0502020204030204" pitchFamily="34" charset="0"/>
                </a:endParaRPr>
              </a:p>
            </p:txBody>
          </p:sp>
          <p:sp>
            <p:nvSpPr>
              <p:cNvPr id="123" name="Freeform 156"/>
              <p:cNvSpPr>
                <a:spLocks/>
              </p:cNvSpPr>
              <p:nvPr/>
            </p:nvSpPr>
            <p:spPr bwMode="auto">
              <a:xfrm>
                <a:off x="6616712" y="3306778"/>
                <a:ext cx="223838" cy="96838"/>
              </a:xfrm>
              <a:custGeom>
                <a:avLst/>
                <a:gdLst>
                  <a:gd name="T0" fmla="*/ 14 w 141"/>
                  <a:gd name="T1" fmla="*/ 30 h 61"/>
                  <a:gd name="T2" fmla="*/ 14 w 141"/>
                  <a:gd name="T3" fmla="*/ 30 h 61"/>
                  <a:gd name="T4" fmla="*/ 30 w 141"/>
                  <a:gd name="T5" fmla="*/ 35 h 61"/>
                  <a:gd name="T6" fmla="*/ 30 w 141"/>
                  <a:gd name="T7" fmla="*/ 35 h 61"/>
                  <a:gd name="T8" fmla="*/ 38 w 141"/>
                  <a:gd name="T9" fmla="*/ 40 h 61"/>
                  <a:gd name="T10" fmla="*/ 44 w 141"/>
                  <a:gd name="T11" fmla="*/ 45 h 61"/>
                  <a:gd name="T12" fmla="*/ 51 w 141"/>
                  <a:gd name="T13" fmla="*/ 52 h 61"/>
                  <a:gd name="T14" fmla="*/ 56 w 141"/>
                  <a:gd name="T15" fmla="*/ 61 h 61"/>
                  <a:gd name="T16" fmla="*/ 62 w 141"/>
                  <a:gd name="T17" fmla="*/ 61 h 61"/>
                  <a:gd name="T18" fmla="*/ 141 w 141"/>
                  <a:gd name="T19" fmla="*/ 61 h 61"/>
                  <a:gd name="T20" fmla="*/ 141 w 141"/>
                  <a:gd name="T21" fmla="*/ 61 h 61"/>
                  <a:gd name="T22" fmla="*/ 139 w 141"/>
                  <a:gd name="T23" fmla="*/ 56 h 61"/>
                  <a:gd name="T24" fmla="*/ 134 w 141"/>
                  <a:gd name="T25" fmla="*/ 43 h 61"/>
                  <a:gd name="T26" fmla="*/ 131 w 141"/>
                  <a:gd name="T27" fmla="*/ 35 h 61"/>
                  <a:gd name="T28" fmla="*/ 126 w 141"/>
                  <a:gd name="T29" fmla="*/ 29 h 61"/>
                  <a:gd name="T30" fmla="*/ 121 w 141"/>
                  <a:gd name="T31" fmla="*/ 24 h 61"/>
                  <a:gd name="T32" fmla="*/ 116 w 141"/>
                  <a:gd name="T33" fmla="*/ 20 h 61"/>
                  <a:gd name="T34" fmla="*/ 116 w 141"/>
                  <a:gd name="T35" fmla="*/ 20 h 61"/>
                  <a:gd name="T36" fmla="*/ 104 w 141"/>
                  <a:gd name="T37" fmla="*/ 15 h 61"/>
                  <a:gd name="T38" fmla="*/ 93 w 141"/>
                  <a:gd name="T39" fmla="*/ 11 h 61"/>
                  <a:gd name="T40" fmla="*/ 87 w 141"/>
                  <a:gd name="T41" fmla="*/ 5 h 61"/>
                  <a:gd name="T42" fmla="*/ 85 w 141"/>
                  <a:gd name="T43" fmla="*/ 2 h 61"/>
                  <a:gd name="T44" fmla="*/ 84 w 141"/>
                  <a:gd name="T45" fmla="*/ 0 h 61"/>
                  <a:gd name="T46" fmla="*/ 84 w 141"/>
                  <a:gd name="T47" fmla="*/ 0 h 61"/>
                  <a:gd name="T48" fmla="*/ 83 w 141"/>
                  <a:gd name="T49" fmla="*/ 3 h 61"/>
                  <a:gd name="T50" fmla="*/ 81 w 141"/>
                  <a:gd name="T51" fmla="*/ 5 h 61"/>
                  <a:gd name="T52" fmla="*/ 75 w 141"/>
                  <a:gd name="T53" fmla="*/ 10 h 61"/>
                  <a:gd name="T54" fmla="*/ 69 w 141"/>
                  <a:gd name="T55" fmla="*/ 12 h 61"/>
                  <a:gd name="T56" fmla="*/ 62 w 141"/>
                  <a:gd name="T57" fmla="*/ 13 h 61"/>
                  <a:gd name="T58" fmla="*/ 62 w 141"/>
                  <a:gd name="T59" fmla="*/ 13 h 61"/>
                  <a:gd name="T60" fmla="*/ 55 w 141"/>
                  <a:gd name="T61" fmla="*/ 12 h 61"/>
                  <a:gd name="T62" fmla="*/ 47 w 141"/>
                  <a:gd name="T63" fmla="*/ 9 h 61"/>
                  <a:gd name="T64" fmla="*/ 42 w 141"/>
                  <a:gd name="T65" fmla="*/ 4 h 61"/>
                  <a:gd name="T66" fmla="*/ 40 w 141"/>
                  <a:gd name="T67" fmla="*/ 2 h 61"/>
                  <a:gd name="T68" fmla="*/ 40 w 141"/>
                  <a:gd name="T69" fmla="*/ 1 h 61"/>
                  <a:gd name="T70" fmla="*/ 40 w 141"/>
                  <a:gd name="T71" fmla="*/ 1 h 61"/>
                  <a:gd name="T72" fmla="*/ 38 w 141"/>
                  <a:gd name="T73" fmla="*/ 4 h 61"/>
                  <a:gd name="T74" fmla="*/ 34 w 141"/>
                  <a:gd name="T75" fmla="*/ 8 h 61"/>
                  <a:gd name="T76" fmla="*/ 30 w 141"/>
                  <a:gd name="T77" fmla="*/ 11 h 61"/>
                  <a:gd name="T78" fmla="*/ 26 w 141"/>
                  <a:gd name="T79" fmla="*/ 13 h 61"/>
                  <a:gd name="T80" fmla="*/ 15 w 141"/>
                  <a:gd name="T81" fmla="*/ 17 h 61"/>
                  <a:gd name="T82" fmla="*/ 8 w 141"/>
                  <a:gd name="T83" fmla="*/ 20 h 61"/>
                  <a:gd name="T84" fmla="*/ 8 w 141"/>
                  <a:gd name="T85" fmla="*/ 20 h 61"/>
                  <a:gd name="T86" fmla="*/ 4 w 141"/>
                  <a:gd name="T87" fmla="*/ 23 h 61"/>
                  <a:gd name="T88" fmla="*/ 0 w 141"/>
                  <a:gd name="T89" fmla="*/ 26 h 61"/>
                  <a:gd name="T90" fmla="*/ 0 w 141"/>
                  <a:gd name="T91" fmla="*/ 26 h 61"/>
                  <a:gd name="T92" fmla="*/ 14 w 141"/>
                  <a:gd name="T93" fmla="*/ 30 h 61"/>
                  <a:gd name="T94" fmla="*/ 14 w 141"/>
                  <a:gd name="T95"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61">
                    <a:moveTo>
                      <a:pt x="14" y="30"/>
                    </a:moveTo>
                    <a:lnTo>
                      <a:pt x="14" y="30"/>
                    </a:lnTo>
                    <a:lnTo>
                      <a:pt x="30" y="35"/>
                    </a:lnTo>
                    <a:lnTo>
                      <a:pt x="30" y="35"/>
                    </a:lnTo>
                    <a:lnTo>
                      <a:pt x="38" y="40"/>
                    </a:lnTo>
                    <a:lnTo>
                      <a:pt x="44" y="45"/>
                    </a:lnTo>
                    <a:lnTo>
                      <a:pt x="51" y="52"/>
                    </a:lnTo>
                    <a:lnTo>
                      <a:pt x="56" y="61"/>
                    </a:lnTo>
                    <a:lnTo>
                      <a:pt x="62" y="61"/>
                    </a:lnTo>
                    <a:lnTo>
                      <a:pt x="141" y="61"/>
                    </a:lnTo>
                    <a:lnTo>
                      <a:pt x="141" y="61"/>
                    </a:lnTo>
                    <a:lnTo>
                      <a:pt x="139" y="56"/>
                    </a:lnTo>
                    <a:lnTo>
                      <a:pt x="134" y="43"/>
                    </a:lnTo>
                    <a:lnTo>
                      <a:pt x="131" y="35"/>
                    </a:lnTo>
                    <a:lnTo>
                      <a:pt x="126" y="29"/>
                    </a:lnTo>
                    <a:lnTo>
                      <a:pt x="121" y="24"/>
                    </a:lnTo>
                    <a:lnTo>
                      <a:pt x="116" y="20"/>
                    </a:lnTo>
                    <a:lnTo>
                      <a:pt x="116" y="20"/>
                    </a:lnTo>
                    <a:lnTo>
                      <a:pt x="104" y="15"/>
                    </a:lnTo>
                    <a:lnTo>
                      <a:pt x="93" y="11"/>
                    </a:lnTo>
                    <a:lnTo>
                      <a:pt x="87" y="5"/>
                    </a:lnTo>
                    <a:lnTo>
                      <a:pt x="85" y="2"/>
                    </a:lnTo>
                    <a:lnTo>
                      <a:pt x="84" y="0"/>
                    </a:lnTo>
                    <a:lnTo>
                      <a:pt x="84" y="0"/>
                    </a:lnTo>
                    <a:lnTo>
                      <a:pt x="83" y="3"/>
                    </a:lnTo>
                    <a:lnTo>
                      <a:pt x="81" y="5"/>
                    </a:lnTo>
                    <a:lnTo>
                      <a:pt x="75" y="10"/>
                    </a:lnTo>
                    <a:lnTo>
                      <a:pt x="69" y="12"/>
                    </a:lnTo>
                    <a:lnTo>
                      <a:pt x="62" y="13"/>
                    </a:lnTo>
                    <a:lnTo>
                      <a:pt x="62" y="13"/>
                    </a:lnTo>
                    <a:lnTo>
                      <a:pt x="55" y="12"/>
                    </a:lnTo>
                    <a:lnTo>
                      <a:pt x="47" y="9"/>
                    </a:lnTo>
                    <a:lnTo>
                      <a:pt x="42" y="4"/>
                    </a:lnTo>
                    <a:lnTo>
                      <a:pt x="40" y="2"/>
                    </a:lnTo>
                    <a:lnTo>
                      <a:pt x="40" y="1"/>
                    </a:lnTo>
                    <a:lnTo>
                      <a:pt x="40" y="1"/>
                    </a:lnTo>
                    <a:lnTo>
                      <a:pt x="38" y="4"/>
                    </a:lnTo>
                    <a:lnTo>
                      <a:pt x="34" y="8"/>
                    </a:lnTo>
                    <a:lnTo>
                      <a:pt x="30" y="11"/>
                    </a:lnTo>
                    <a:lnTo>
                      <a:pt x="26" y="13"/>
                    </a:lnTo>
                    <a:lnTo>
                      <a:pt x="15" y="17"/>
                    </a:lnTo>
                    <a:lnTo>
                      <a:pt x="8" y="20"/>
                    </a:lnTo>
                    <a:lnTo>
                      <a:pt x="8" y="20"/>
                    </a:lnTo>
                    <a:lnTo>
                      <a:pt x="4" y="23"/>
                    </a:lnTo>
                    <a:lnTo>
                      <a:pt x="0" y="26"/>
                    </a:lnTo>
                    <a:lnTo>
                      <a:pt x="0" y="26"/>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0222">
                  <a:defRPr/>
                </a:pPr>
                <a:endParaRPr lang="en-US" sz="900" kern="0" dirty="0">
                  <a:solidFill>
                    <a:sysClr val="windowText" lastClr="000000"/>
                  </a:solidFill>
                  <a:latin typeface="Calibri" panose="020F0502020204030204" pitchFamily="34" charset="0"/>
                </a:endParaRPr>
              </a:p>
            </p:txBody>
          </p:sp>
          <p:sp>
            <p:nvSpPr>
              <p:cNvPr id="124" name="Freeform 157"/>
              <p:cNvSpPr>
                <a:spLocks noEditPoints="1"/>
              </p:cNvSpPr>
              <p:nvPr/>
            </p:nvSpPr>
            <p:spPr bwMode="auto">
              <a:xfrm>
                <a:off x="6657987" y="3173428"/>
                <a:ext cx="117475" cy="144463"/>
              </a:xfrm>
              <a:custGeom>
                <a:avLst/>
                <a:gdLst>
                  <a:gd name="T0" fmla="*/ 3 w 74"/>
                  <a:gd name="T1" fmla="*/ 56 h 91"/>
                  <a:gd name="T2" fmla="*/ 7 w 74"/>
                  <a:gd name="T3" fmla="*/ 66 h 91"/>
                  <a:gd name="T4" fmla="*/ 17 w 74"/>
                  <a:gd name="T5" fmla="*/ 81 h 91"/>
                  <a:gd name="T6" fmla="*/ 31 w 74"/>
                  <a:gd name="T7" fmla="*/ 89 h 91"/>
                  <a:gd name="T8" fmla="*/ 43 w 74"/>
                  <a:gd name="T9" fmla="*/ 89 h 91"/>
                  <a:gd name="T10" fmla="*/ 57 w 74"/>
                  <a:gd name="T11" fmla="*/ 81 h 91"/>
                  <a:gd name="T12" fmla="*/ 66 w 74"/>
                  <a:gd name="T13" fmla="*/ 66 h 91"/>
                  <a:gd name="T14" fmla="*/ 70 w 74"/>
                  <a:gd name="T15" fmla="*/ 56 h 91"/>
                  <a:gd name="T16" fmla="*/ 74 w 74"/>
                  <a:gd name="T17" fmla="*/ 46 h 91"/>
                  <a:gd name="T18" fmla="*/ 70 w 74"/>
                  <a:gd name="T19" fmla="*/ 35 h 91"/>
                  <a:gd name="T20" fmla="*/ 71 w 74"/>
                  <a:gd name="T21" fmla="*/ 30 h 91"/>
                  <a:gd name="T22" fmla="*/ 65 w 74"/>
                  <a:gd name="T23" fmla="*/ 13 h 91"/>
                  <a:gd name="T24" fmla="*/ 50 w 74"/>
                  <a:gd name="T25" fmla="*/ 2 h 91"/>
                  <a:gd name="T26" fmla="*/ 36 w 74"/>
                  <a:gd name="T27" fmla="*/ 0 h 91"/>
                  <a:gd name="T28" fmla="*/ 17 w 74"/>
                  <a:gd name="T29" fmla="*/ 4 h 91"/>
                  <a:gd name="T30" fmla="*/ 5 w 74"/>
                  <a:gd name="T31" fmla="*/ 18 h 91"/>
                  <a:gd name="T32" fmla="*/ 2 w 74"/>
                  <a:gd name="T33" fmla="*/ 30 h 91"/>
                  <a:gd name="T34" fmla="*/ 1 w 74"/>
                  <a:gd name="T35" fmla="*/ 38 h 91"/>
                  <a:gd name="T36" fmla="*/ 1 w 74"/>
                  <a:gd name="T37" fmla="*/ 51 h 91"/>
                  <a:gd name="T38" fmla="*/ 5 w 74"/>
                  <a:gd name="T39" fmla="*/ 41 h 91"/>
                  <a:gd name="T40" fmla="*/ 7 w 74"/>
                  <a:gd name="T41" fmla="*/ 37 h 91"/>
                  <a:gd name="T42" fmla="*/ 14 w 74"/>
                  <a:gd name="T43" fmla="*/ 41 h 91"/>
                  <a:gd name="T44" fmla="*/ 16 w 74"/>
                  <a:gd name="T45" fmla="*/ 38 h 91"/>
                  <a:gd name="T46" fmla="*/ 15 w 74"/>
                  <a:gd name="T47" fmla="*/ 33 h 91"/>
                  <a:gd name="T48" fmla="*/ 18 w 74"/>
                  <a:gd name="T49" fmla="*/ 28 h 91"/>
                  <a:gd name="T50" fmla="*/ 21 w 74"/>
                  <a:gd name="T51" fmla="*/ 29 h 91"/>
                  <a:gd name="T52" fmla="*/ 31 w 74"/>
                  <a:gd name="T53" fmla="*/ 34 h 91"/>
                  <a:gd name="T54" fmla="*/ 45 w 74"/>
                  <a:gd name="T55" fmla="*/ 34 h 91"/>
                  <a:gd name="T56" fmla="*/ 50 w 74"/>
                  <a:gd name="T57" fmla="*/ 31 h 91"/>
                  <a:gd name="T58" fmla="*/ 54 w 74"/>
                  <a:gd name="T59" fmla="*/ 28 h 91"/>
                  <a:gd name="T60" fmla="*/ 58 w 74"/>
                  <a:gd name="T61" fmla="*/ 29 h 91"/>
                  <a:gd name="T62" fmla="*/ 59 w 74"/>
                  <a:gd name="T63" fmla="*/ 35 h 91"/>
                  <a:gd name="T64" fmla="*/ 57 w 74"/>
                  <a:gd name="T65" fmla="*/ 38 h 91"/>
                  <a:gd name="T66" fmla="*/ 63 w 74"/>
                  <a:gd name="T67" fmla="*/ 38 h 91"/>
                  <a:gd name="T68" fmla="*/ 65 w 74"/>
                  <a:gd name="T69" fmla="*/ 37 h 91"/>
                  <a:gd name="T70" fmla="*/ 68 w 74"/>
                  <a:gd name="T71" fmla="*/ 40 h 91"/>
                  <a:gd name="T72" fmla="*/ 68 w 74"/>
                  <a:gd name="T73" fmla="*/ 49 h 91"/>
                  <a:gd name="T74" fmla="*/ 63 w 74"/>
                  <a:gd name="T75" fmla="*/ 57 h 91"/>
                  <a:gd name="T76" fmla="*/ 57 w 74"/>
                  <a:gd name="T77" fmla="*/ 72 h 91"/>
                  <a:gd name="T78" fmla="*/ 46 w 74"/>
                  <a:gd name="T79" fmla="*/ 83 h 91"/>
                  <a:gd name="T80" fmla="*/ 36 w 74"/>
                  <a:gd name="T81" fmla="*/ 85 h 91"/>
                  <a:gd name="T82" fmla="*/ 23 w 74"/>
                  <a:gd name="T83" fmla="*/ 80 h 91"/>
                  <a:gd name="T84" fmla="*/ 14 w 74"/>
                  <a:gd name="T85" fmla="*/ 67 h 91"/>
                  <a:gd name="T86" fmla="*/ 11 w 74"/>
                  <a:gd name="T87" fmla="*/ 57 h 91"/>
                  <a:gd name="T88" fmla="*/ 5 w 74"/>
                  <a:gd name="T89" fmla="*/ 49 h 91"/>
                  <a:gd name="T90" fmla="*/ 5 w 74"/>
                  <a:gd name="T91" fmla="*/ 4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91">
                    <a:moveTo>
                      <a:pt x="1" y="51"/>
                    </a:moveTo>
                    <a:lnTo>
                      <a:pt x="1" y="51"/>
                    </a:lnTo>
                    <a:lnTo>
                      <a:pt x="3" y="56"/>
                    </a:lnTo>
                    <a:lnTo>
                      <a:pt x="6" y="61"/>
                    </a:lnTo>
                    <a:lnTo>
                      <a:pt x="6" y="61"/>
                    </a:lnTo>
                    <a:lnTo>
                      <a:pt x="7" y="66"/>
                    </a:lnTo>
                    <a:lnTo>
                      <a:pt x="11" y="71"/>
                    </a:lnTo>
                    <a:lnTo>
                      <a:pt x="13" y="77"/>
                    </a:lnTo>
                    <a:lnTo>
                      <a:pt x="17" y="81"/>
                    </a:lnTo>
                    <a:lnTo>
                      <a:pt x="21" y="85"/>
                    </a:lnTo>
                    <a:lnTo>
                      <a:pt x="26" y="87"/>
                    </a:lnTo>
                    <a:lnTo>
                      <a:pt x="31" y="89"/>
                    </a:lnTo>
                    <a:lnTo>
                      <a:pt x="36" y="91"/>
                    </a:lnTo>
                    <a:lnTo>
                      <a:pt x="36" y="91"/>
                    </a:lnTo>
                    <a:lnTo>
                      <a:pt x="43" y="89"/>
                    </a:lnTo>
                    <a:lnTo>
                      <a:pt x="47" y="87"/>
                    </a:lnTo>
                    <a:lnTo>
                      <a:pt x="52" y="85"/>
                    </a:lnTo>
                    <a:lnTo>
                      <a:pt x="57" y="81"/>
                    </a:lnTo>
                    <a:lnTo>
                      <a:pt x="60" y="77"/>
                    </a:lnTo>
                    <a:lnTo>
                      <a:pt x="63" y="71"/>
                    </a:lnTo>
                    <a:lnTo>
                      <a:pt x="66" y="66"/>
                    </a:lnTo>
                    <a:lnTo>
                      <a:pt x="67" y="61"/>
                    </a:lnTo>
                    <a:lnTo>
                      <a:pt x="67" y="61"/>
                    </a:lnTo>
                    <a:lnTo>
                      <a:pt x="70" y="56"/>
                    </a:lnTo>
                    <a:lnTo>
                      <a:pt x="73" y="51"/>
                    </a:lnTo>
                    <a:lnTo>
                      <a:pt x="73" y="51"/>
                    </a:lnTo>
                    <a:lnTo>
                      <a:pt x="74" y="46"/>
                    </a:lnTo>
                    <a:lnTo>
                      <a:pt x="74" y="41"/>
                    </a:lnTo>
                    <a:lnTo>
                      <a:pt x="73" y="38"/>
                    </a:lnTo>
                    <a:lnTo>
                      <a:pt x="70" y="35"/>
                    </a:lnTo>
                    <a:lnTo>
                      <a:pt x="70" y="35"/>
                    </a:lnTo>
                    <a:lnTo>
                      <a:pt x="71" y="30"/>
                    </a:lnTo>
                    <a:lnTo>
                      <a:pt x="71" y="30"/>
                    </a:lnTo>
                    <a:lnTo>
                      <a:pt x="70" y="24"/>
                    </a:lnTo>
                    <a:lnTo>
                      <a:pt x="68" y="18"/>
                    </a:lnTo>
                    <a:lnTo>
                      <a:pt x="65" y="13"/>
                    </a:lnTo>
                    <a:lnTo>
                      <a:pt x="61" y="8"/>
                    </a:lnTo>
                    <a:lnTo>
                      <a:pt x="57" y="4"/>
                    </a:lnTo>
                    <a:lnTo>
                      <a:pt x="50" y="2"/>
                    </a:lnTo>
                    <a:lnTo>
                      <a:pt x="44" y="0"/>
                    </a:lnTo>
                    <a:lnTo>
                      <a:pt x="36" y="0"/>
                    </a:lnTo>
                    <a:lnTo>
                      <a:pt x="36" y="0"/>
                    </a:lnTo>
                    <a:lnTo>
                      <a:pt x="30" y="0"/>
                    </a:lnTo>
                    <a:lnTo>
                      <a:pt x="23" y="2"/>
                    </a:lnTo>
                    <a:lnTo>
                      <a:pt x="17" y="4"/>
                    </a:lnTo>
                    <a:lnTo>
                      <a:pt x="13" y="8"/>
                    </a:lnTo>
                    <a:lnTo>
                      <a:pt x="8" y="13"/>
                    </a:lnTo>
                    <a:lnTo>
                      <a:pt x="5" y="18"/>
                    </a:lnTo>
                    <a:lnTo>
                      <a:pt x="3" y="24"/>
                    </a:lnTo>
                    <a:lnTo>
                      <a:pt x="2" y="30"/>
                    </a:lnTo>
                    <a:lnTo>
                      <a:pt x="2" y="30"/>
                    </a:lnTo>
                    <a:lnTo>
                      <a:pt x="3" y="35"/>
                    </a:lnTo>
                    <a:lnTo>
                      <a:pt x="3" y="35"/>
                    </a:lnTo>
                    <a:lnTo>
                      <a:pt x="1" y="38"/>
                    </a:lnTo>
                    <a:lnTo>
                      <a:pt x="0" y="41"/>
                    </a:lnTo>
                    <a:lnTo>
                      <a:pt x="0" y="46"/>
                    </a:lnTo>
                    <a:lnTo>
                      <a:pt x="1" y="51"/>
                    </a:lnTo>
                    <a:lnTo>
                      <a:pt x="1" y="51"/>
                    </a:lnTo>
                    <a:close/>
                    <a:moveTo>
                      <a:pt x="5" y="41"/>
                    </a:moveTo>
                    <a:lnTo>
                      <a:pt x="5" y="41"/>
                    </a:lnTo>
                    <a:lnTo>
                      <a:pt x="6" y="38"/>
                    </a:lnTo>
                    <a:lnTo>
                      <a:pt x="7" y="37"/>
                    </a:lnTo>
                    <a:lnTo>
                      <a:pt x="7" y="37"/>
                    </a:lnTo>
                    <a:lnTo>
                      <a:pt x="10" y="37"/>
                    </a:lnTo>
                    <a:lnTo>
                      <a:pt x="11" y="38"/>
                    </a:lnTo>
                    <a:lnTo>
                      <a:pt x="14" y="41"/>
                    </a:lnTo>
                    <a:lnTo>
                      <a:pt x="14" y="41"/>
                    </a:lnTo>
                    <a:lnTo>
                      <a:pt x="16" y="38"/>
                    </a:lnTo>
                    <a:lnTo>
                      <a:pt x="16" y="38"/>
                    </a:lnTo>
                    <a:lnTo>
                      <a:pt x="15" y="35"/>
                    </a:lnTo>
                    <a:lnTo>
                      <a:pt x="15" y="35"/>
                    </a:lnTo>
                    <a:lnTo>
                      <a:pt x="15" y="33"/>
                    </a:lnTo>
                    <a:lnTo>
                      <a:pt x="15" y="31"/>
                    </a:lnTo>
                    <a:lnTo>
                      <a:pt x="16" y="29"/>
                    </a:lnTo>
                    <a:lnTo>
                      <a:pt x="18" y="28"/>
                    </a:lnTo>
                    <a:lnTo>
                      <a:pt x="18" y="28"/>
                    </a:lnTo>
                    <a:lnTo>
                      <a:pt x="19" y="28"/>
                    </a:lnTo>
                    <a:lnTo>
                      <a:pt x="21" y="29"/>
                    </a:lnTo>
                    <a:lnTo>
                      <a:pt x="23" y="31"/>
                    </a:lnTo>
                    <a:lnTo>
                      <a:pt x="23" y="31"/>
                    </a:lnTo>
                    <a:lnTo>
                      <a:pt x="31" y="34"/>
                    </a:lnTo>
                    <a:lnTo>
                      <a:pt x="31" y="34"/>
                    </a:lnTo>
                    <a:lnTo>
                      <a:pt x="37" y="35"/>
                    </a:lnTo>
                    <a:lnTo>
                      <a:pt x="45" y="34"/>
                    </a:lnTo>
                    <a:lnTo>
                      <a:pt x="45" y="34"/>
                    </a:lnTo>
                    <a:lnTo>
                      <a:pt x="48" y="33"/>
                    </a:lnTo>
                    <a:lnTo>
                      <a:pt x="50" y="31"/>
                    </a:lnTo>
                    <a:lnTo>
                      <a:pt x="50" y="31"/>
                    </a:lnTo>
                    <a:lnTo>
                      <a:pt x="52" y="29"/>
                    </a:lnTo>
                    <a:lnTo>
                      <a:pt x="54" y="28"/>
                    </a:lnTo>
                    <a:lnTo>
                      <a:pt x="55" y="28"/>
                    </a:lnTo>
                    <a:lnTo>
                      <a:pt x="55" y="28"/>
                    </a:lnTo>
                    <a:lnTo>
                      <a:pt x="58" y="29"/>
                    </a:lnTo>
                    <a:lnTo>
                      <a:pt x="59" y="31"/>
                    </a:lnTo>
                    <a:lnTo>
                      <a:pt x="59" y="33"/>
                    </a:lnTo>
                    <a:lnTo>
                      <a:pt x="59" y="35"/>
                    </a:lnTo>
                    <a:lnTo>
                      <a:pt x="59" y="35"/>
                    </a:lnTo>
                    <a:lnTo>
                      <a:pt x="57" y="38"/>
                    </a:lnTo>
                    <a:lnTo>
                      <a:pt x="57" y="38"/>
                    </a:lnTo>
                    <a:lnTo>
                      <a:pt x="60" y="41"/>
                    </a:lnTo>
                    <a:lnTo>
                      <a:pt x="60" y="41"/>
                    </a:lnTo>
                    <a:lnTo>
                      <a:pt x="63" y="38"/>
                    </a:lnTo>
                    <a:lnTo>
                      <a:pt x="64" y="37"/>
                    </a:lnTo>
                    <a:lnTo>
                      <a:pt x="65" y="37"/>
                    </a:lnTo>
                    <a:lnTo>
                      <a:pt x="65" y="37"/>
                    </a:lnTo>
                    <a:lnTo>
                      <a:pt x="67" y="38"/>
                    </a:lnTo>
                    <a:lnTo>
                      <a:pt x="68" y="40"/>
                    </a:lnTo>
                    <a:lnTo>
                      <a:pt x="68" y="40"/>
                    </a:lnTo>
                    <a:lnTo>
                      <a:pt x="68" y="45"/>
                    </a:lnTo>
                    <a:lnTo>
                      <a:pt x="68" y="49"/>
                    </a:lnTo>
                    <a:lnTo>
                      <a:pt x="68" y="49"/>
                    </a:lnTo>
                    <a:lnTo>
                      <a:pt x="66" y="54"/>
                    </a:lnTo>
                    <a:lnTo>
                      <a:pt x="63" y="57"/>
                    </a:lnTo>
                    <a:lnTo>
                      <a:pt x="63" y="57"/>
                    </a:lnTo>
                    <a:lnTo>
                      <a:pt x="62" y="63"/>
                    </a:lnTo>
                    <a:lnTo>
                      <a:pt x="60" y="67"/>
                    </a:lnTo>
                    <a:lnTo>
                      <a:pt x="57" y="72"/>
                    </a:lnTo>
                    <a:lnTo>
                      <a:pt x="53" y="77"/>
                    </a:lnTo>
                    <a:lnTo>
                      <a:pt x="50" y="80"/>
                    </a:lnTo>
                    <a:lnTo>
                      <a:pt x="46" y="83"/>
                    </a:lnTo>
                    <a:lnTo>
                      <a:pt x="42" y="85"/>
                    </a:lnTo>
                    <a:lnTo>
                      <a:pt x="36" y="85"/>
                    </a:lnTo>
                    <a:lnTo>
                      <a:pt x="36" y="85"/>
                    </a:lnTo>
                    <a:lnTo>
                      <a:pt x="32" y="85"/>
                    </a:lnTo>
                    <a:lnTo>
                      <a:pt x="28" y="83"/>
                    </a:lnTo>
                    <a:lnTo>
                      <a:pt x="23" y="80"/>
                    </a:lnTo>
                    <a:lnTo>
                      <a:pt x="19" y="77"/>
                    </a:lnTo>
                    <a:lnTo>
                      <a:pt x="16" y="72"/>
                    </a:lnTo>
                    <a:lnTo>
                      <a:pt x="14" y="67"/>
                    </a:lnTo>
                    <a:lnTo>
                      <a:pt x="12" y="63"/>
                    </a:lnTo>
                    <a:lnTo>
                      <a:pt x="11" y="57"/>
                    </a:lnTo>
                    <a:lnTo>
                      <a:pt x="11" y="57"/>
                    </a:lnTo>
                    <a:lnTo>
                      <a:pt x="7" y="54"/>
                    </a:lnTo>
                    <a:lnTo>
                      <a:pt x="5" y="49"/>
                    </a:lnTo>
                    <a:lnTo>
                      <a:pt x="5" y="49"/>
                    </a:lnTo>
                    <a:lnTo>
                      <a:pt x="4" y="45"/>
                    </a:lnTo>
                    <a:lnTo>
                      <a:pt x="5" y="41"/>
                    </a:lnTo>
                    <a:lnTo>
                      <a:pt x="5"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0222">
                  <a:defRPr/>
                </a:pPr>
                <a:endParaRPr lang="en-US" sz="900" kern="0" dirty="0">
                  <a:solidFill>
                    <a:sysClr val="windowText" lastClr="000000"/>
                  </a:solidFill>
                  <a:latin typeface="Calibri" panose="020F0502020204030204" pitchFamily="34" charset="0"/>
                </a:endParaRPr>
              </a:p>
            </p:txBody>
          </p:sp>
        </p:grpSp>
        <p:sp>
          <p:nvSpPr>
            <p:cNvPr id="116" name="Text Box 13"/>
            <p:cNvSpPr txBox="1">
              <a:spLocks noChangeArrowheads="1"/>
            </p:cNvSpPr>
            <p:nvPr/>
          </p:nvSpPr>
          <p:spPr bwMode="auto">
            <a:xfrm>
              <a:off x="364089" y="3596633"/>
              <a:ext cx="1810209" cy="476780"/>
            </a:xfrm>
            <a:prstGeom prst="rect">
              <a:avLst/>
            </a:prstGeom>
            <a:noFill/>
            <a:ln w="9525" algn="ctr">
              <a:noFill/>
              <a:miter lim="800000"/>
              <a:headEnd/>
              <a:tailEnd/>
            </a:ln>
          </p:spPr>
          <p:txBody>
            <a:bodyPr wrap="square" lIns="51024" tIns="25512" rIns="51024" bIns="25512">
              <a:spAutoFit/>
            </a:bodyPr>
            <a:lstStyle/>
            <a:p>
              <a:pPr algn="ctr" defTabSz="510222">
                <a:defRPr/>
              </a:pPr>
              <a:r>
                <a:rPr lang="en-US" sz="900" b="1" kern="0" dirty="0">
                  <a:solidFill>
                    <a:srgbClr val="141414"/>
                  </a:solidFill>
                  <a:latin typeface="Calibri" panose="020F0502020204030204" pitchFamily="34" charset="0"/>
                  <a:cs typeface="Calibri" pitchFamily="34" charset="0"/>
                </a:rPr>
                <a:t>TGF Application SME’s </a:t>
              </a:r>
            </a:p>
            <a:p>
              <a:pPr algn="ctr" defTabSz="510222">
                <a:defRPr/>
              </a:pPr>
              <a:r>
                <a:rPr lang="en-US" sz="900" b="1" kern="0" dirty="0">
                  <a:solidFill>
                    <a:srgbClr val="141414"/>
                  </a:solidFill>
                  <a:latin typeface="Calibri" panose="020F0502020204030204" pitchFamily="34" charset="0"/>
                  <a:cs typeface="Calibri" pitchFamily="34" charset="0"/>
                </a:rPr>
                <a:t>(Technical / Functional)</a:t>
              </a:r>
            </a:p>
          </p:txBody>
        </p:sp>
      </p:grpSp>
      <p:cxnSp>
        <p:nvCxnSpPr>
          <p:cNvPr id="130" name="Straight Arrow Connector 129"/>
          <p:cNvCxnSpPr/>
          <p:nvPr/>
        </p:nvCxnSpPr>
        <p:spPr>
          <a:xfrm>
            <a:off x="1936423" y="1985185"/>
            <a:ext cx="0" cy="776464"/>
          </a:xfrm>
          <a:prstGeom prst="straightConnector1">
            <a:avLst/>
          </a:prstGeom>
          <a:noFill/>
          <a:ln w="25400" cap="flat" cmpd="sng" algn="ctr">
            <a:solidFill>
              <a:srgbClr val="50B3CF"/>
            </a:solidFill>
            <a:prstDash val="solid"/>
            <a:headEnd type="triangle"/>
            <a:tailEnd type="triangle"/>
          </a:ln>
          <a:effectLst/>
        </p:spPr>
      </p:cxnSp>
      <p:grpSp>
        <p:nvGrpSpPr>
          <p:cNvPr id="136" name="Group 135"/>
          <p:cNvGrpSpPr/>
          <p:nvPr/>
        </p:nvGrpSpPr>
        <p:grpSpPr>
          <a:xfrm>
            <a:off x="6988654" y="1362058"/>
            <a:ext cx="319149" cy="313896"/>
            <a:chOff x="5529273" y="1898659"/>
            <a:chExt cx="350838" cy="325439"/>
          </a:xfrm>
          <a:solidFill>
            <a:srgbClr val="141414">
              <a:lumMod val="75000"/>
              <a:lumOff val="25000"/>
            </a:srgbClr>
          </a:solidFill>
        </p:grpSpPr>
        <p:sp>
          <p:nvSpPr>
            <p:cNvPr id="137" name="Freeform 71"/>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sp>
          <p:nvSpPr>
            <p:cNvPr id="138" name="Freeform 72"/>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grpSp>
      <p:sp>
        <p:nvSpPr>
          <p:cNvPr id="139" name="Rectangle 19"/>
          <p:cNvSpPr>
            <a:spLocks noChangeArrowheads="1"/>
          </p:cNvSpPr>
          <p:nvPr/>
        </p:nvSpPr>
        <p:spPr bwMode="auto">
          <a:xfrm>
            <a:off x="6632475" y="1695246"/>
            <a:ext cx="966080" cy="328521"/>
          </a:xfrm>
          <a:prstGeom prst="rect">
            <a:avLst/>
          </a:prstGeom>
          <a:noFill/>
          <a:ln w="9525" algn="ctr">
            <a:noFill/>
            <a:miter lim="800000"/>
            <a:headEnd/>
            <a:tailEnd/>
          </a:ln>
        </p:spPr>
        <p:txBody>
          <a:bodyPr wrap="square" lIns="51024" tIns="25512" rIns="51024" bIns="25512">
            <a:spAutoFit/>
          </a:bodyPr>
          <a:lstStyle/>
          <a:p>
            <a:pPr algn="ctr" defTabSz="510222">
              <a:defRPr/>
            </a:pPr>
            <a:r>
              <a:rPr lang="en-US" sz="900" b="1" kern="0" dirty="0">
                <a:solidFill>
                  <a:srgbClr val="141414"/>
                </a:solidFill>
                <a:latin typeface="Calibri" panose="020F0502020204030204" pitchFamily="34" charset="0"/>
                <a:cs typeface="Calibri" pitchFamily="34" charset="0"/>
              </a:rPr>
              <a:t>SFDC Sr. Support Analyst / Lead</a:t>
            </a:r>
          </a:p>
        </p:txBody>
      </p:sp>
      <p:sp>
        <p:nvSpPr>
          <p:cNvPr id="142" name="Freeform 141"/>
          <p:cNvSpPr/>
          <p:nvPr/>
        </p:nvSpPr>
        <p:spPr bwMode="auto">
          <a:xfrm>
            <a:off x="5639521" y="1680833"/>
            <a:ext cx="893366" cy="34289"/>
          </a:xfrm>
          <a:custGeom>
            <a:avLst/>
            <a:gdLst>
              <a:gd name="connsiteX0" fmla="*/ 0 w 2419003"/>
              <a:gd name="connsiteY0" fmla="*/ 0 h 0"/>
              <a:gd name="connsiteX1" fmla="*/ 2419003 w 2419003"/>
              <a:gd name="connsiteY1" fmla="*/ 0 h 0"/>
            </a:gdLst>
            <a:ahLst/>
            <a:cxnLst>
              <a:cxn ang="0">
                <a:pos x="connsiteX0" y="connsiteY0"/>
              </a:cxn>
              <a:cxn ang="0">
                <a:pos x="connsiteX1" y="connsiteY1"/>
              </a:cxn>
            </a:cxnLst>
            <a:rect l="l" t="t" r="r" b="b"/>
            <a:pathLst>
              <a:path w="2419003">
                <a:moveTo>
                  <a:pt x="0" y="0"/>
                </a:moveTo>
                <a:lnTo>
                  <a:pt x="2419003" y="0"/>
                </a:lnTo>
              </a:path>
            </a:pathLst>
          </a:custGeom>
          <a:noFill/>
          <a:ln w="9525" cap="flat" cmpd="sng" algn="ctr">
            <a:solidFill>
              <a:srgbClr val="141414">
                <a:lumMod val="50000"/>
                <a:lumOff val="50000"/>
              </a:srgbClr>
            </a:solidFill>
            <a:prstDash val="solid"/>
            <a:round/>
            <a:headEnd type="triangle" w="med" len="med"/>
            <a:tailEnd type="triangle" w="med" len="med"/>
          </a:ln>
          <a:effectLst/>
        </p:spPr>
        <p:txBody>
          <a:bodyPr vert="horz" wrap="square" lIns="51024" tIns="25512" rIns="51024" bIns="25512" numCol="1" rtlCol="0" anchor="t" anchorCtr="0" compatLnSpc="1">
            <a:prstTxWarp prst="textNoShape">
              <a:avLst/>
            </a:prstTxWarp>
          </a:bodyPr>
          <a:lstStyle/>
          <a:p>
            <a:pPr defTabSz="510222" eaLnBrk="0" hangingPunct="0">
              <a:defRPr/>
            </a:pPr>
            <a:endParaRPr lang="en-US" sz="900" b="1" kern="0" dirty="0">
              <a:solidFill>
                <a:srgbClr val="50B3CF"/>
              </a:solidFill>
              <a:latin typeface="Calibri" panose="020F0502020204030204" pitchFamily="34" charset="0"/>
              <a:ea typeface="ＭＳ Ｐゴシック" pitchFamily="-12" charset="-128"/>
              <a:cs typeface="ＭＳ Ｐゴシック" pitchFamily="-12" charset="-128"/>
            </a:endParaRPr>
          </a:p>
        </p:txBody>
      </p:sp>
      <p:cxnSp>
        <p:nvCxnSpPr>
          <p:cNvPr id="143" name="Straight Arrow Connector 142"/>
          <p:cNvCxnSpPr/>
          <p:nvPr/>
        </p:nvCxnSpPr>
        <p:spPr>
          <a:xfrm>
            <a:off x="4748895" y="2003268"/>
            <a:ext cx="0" cy="776464"/>
          </a:xfrm>
          <a:prstGeom prst="straightConnector1">
            <a:avLst/>
          </a:prstGeom>
          <a:noFill/>
          <a:ln w="25400" cap="flat" cmpd="sng" algn="ctr">
            <a:solidFill>
              <a:srgbClr val="50B3CF"/>
            </a:solidFill>
            <a:prstDash val="solid"/>
            <a:headEnd type="triangle"/>
            <a:tailEnd type="triangle"/>
          </a:ln>
          <a:effectLst/>
        </p:spPr>
      </p:cxnSp>
      <p:grpSp>
        <p:nvGrpSpPr>
          <p:cNvPr id="144" name="Group 143"/>
          <p:cNvGrpSpPr/>
          <p:nvPr/>
        </p:nvGrpSpPr>
        <p:grpSpPr>
          <a:xfrm>
            <a:off x="3842460" y="2816669"/>
            <a:ext cx="319149" cy="313896"/>
            <a:chOff x="5529273" y="1898659"/>
            <a:chExt cx="350838" cy="325439"/>
          </a:xfrm>
          <a:solidFill>
            <a:srgbClr val="6DB33F"/>
          </a:solidFill>
        </p:grpSpPr>
        <p:sp>
          <p:nvSpPr>
            <p:cNvPr id="145" name="Freeform 71"/>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sp>
          <p:nvSpPr>
            <p:cNvPr id="146" name="Freeform 72"/>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grpSp>
      <p:sp>
        <p:nvSpPr>
          <p:cNvPr id="147" name="Rectangle 19"/>
          <p:cNvSpPr>
            <a:spLocks noChangeArrowheads="1"/>
          </p:cNvSpPr>
          <p:nvPr/>
        </p:nvSpPr>
        <p:spPr bwMode="auto">
          <a:xfrm>
            <a:off x="3518372" y="3153678"/>
            <a:ext cx="967324" cy="328521"/>
          </a:xfrm>
          <a:prstGeom prst="rect">
            <a:avLst/>
          </a:prstGeom>
          <a:noFill/>
          <a:ln w="9525" algn="ctr">
            <a:noFill/>
            <a:miter lim="800000"/>
            <a:headEnd/>
            <a:tailEnd/>
          </a:ln>
        </p:spPr>
        <p:txBody>
          <a:bodyPr wrap="square" lIns="51024" tIns="25512" rIns="51024" bIns="25512">
            <a:spAutoFit/>
          </a:bodyPr>
          <a:lstStyle/>
          <a:p>
            <a:pPr algn="ctr" defTabSz="510222"/>
            <a:r>
              <a:rPr lang="en-US" sz="900" b="1" kern="0" dirty="0">
                <a:solidFill>
                  <a:srgbClr val="141414"/>
                </a:solidFill>
                <a:latin typeface="Calibri" panose="020F0502020204030204" pitchFamily="34" charset="0"/>
                <a:cs typeface="Calibri" pitchFamily="34" charset="0"/>
              </a:rPr>
              <a:t>SFDC Lead Business Analyst</a:t>
            </a:r>
          </a:p>
        </p:txBody>
      </p:sp>
      <p:grpSp>
        <p:nvGrpSpPr>
          <p:cNvPr id="148" name="Group 147"/>
          <p:cNvGrpSpPr/>
          <p:nvPr/>
        </p:nvGrpSpPr>
        <p:grpSpPr>
          <a:xfrm>
            <a:off x="4906512" y="2802234"/>
            <a:ext cx="319149" cy="313896"/>
            <a:chOff x="5529273" y="1898659"/>
            <a:chExt cx="350838" cy="325439"/>
          </a:xfrm>
          <a:solidFill>
            <a:srgbClr val="6DB33F"/>
          </a:solidFill>
        </p:grpSpPr>
        <p:sp>
          <p:nvSpPr>
            <p:cNvPr id="149" name="Freeform 71"/>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sp>
          <p:nvSpPr>
            <p:cNvPr id="150" name="Freeform 72"/>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grpSp>
      <p:sp>
        <p:nvSpPr>
          <p:cNvPr id="151" name="Rectangle 19"/>
          <p:cNvSpPr>
            <a:spLocks noChangeArrowheads="1"/>
          </p:cNvSpPr>
          <p:nvPr/>
        </p:nvSpPr>
        <p:spPr bwMode="auto">
          <a:xfrm>
            <a:off x="4541914" y="3146485"/>
            <a:ext cx="1355010" cy="467021"/>
          </a:xfrm>
          <a:prstGeom prst="rect">
            <a:avLst/>
          </a:prstGeom>
          <a:noFill/>
          <a:ln w="9525" algn="ctr">
            <a:noFill/>
            <a:miter lim="800000"/>
            <a:headEnd/>
            <a:tailEnd/>
          </a:ln>
        </p:spPr>
        <p:txBody>
          <a:bodyPr wrap="square" lIns="51024" tIns="25512" rIns="51024" bIns="25512">
            <a:spAutoFit/>
          </a:bodyPr>
          <a:lstStyle/>
          <a:p>
            <a:pPr marL="61913" indent="-57150" defTabSz="510222">
              <a:buFont typeface="Arial" panose="020B0604020202020204" pitchFamily="34" charset="0"/>
              <a:buChar char="•"/>
            </a:pPr>
            <a:r>
              <a:rPr lang="en-US" sz="900" b="1" kern="0" dirty="0">
                <a:solidFill>
                  <a:srgbClr val="141414"/>
                </a:solidFill>
                <a:latin typeface="Calibri" panose="020F0502020204030204" pitchFamily="34" charset="0"/>
                <a:cs typeface="Calibri" pitchFamily="34" charset="0"/>
              </a:rPr>
              <a:t>SFDC Technical Analyst</a:t>
            </a:r>
          </a:p>
          <a:p>
            <a:pPr marL="61913" indent="-57150" defTabSz="510222">
              <a:buFont typeface="Arial" panose="020B0604020202020204" pitchFamily="34" charset="0"/>
              <a:buChar char="•"/>
            </a:pPr>
            <a:r>
              <a:rPr lang="en-US" sz="900" b="1" kern="0" dirty="0">
                <a:solidFill>
                  <a:srgbClr val="141414"/>
                </a:solidFill>
                <a:latin typeface="Calibri" panose="020F0502020204030204" pitchFamily="34" charset="0"/>
                <a:cs typeface="Calibri" pitchFamily="34" charset="0"/>
              </a:rPr>
              <a:t>SFDC Sr. Salesforce Specialist</a:t>
            </a:r>
          </a:p>
        </p:txBody>
      </p:sp>
      <p:grpSp>
        <p:nvGrpSpPr>
          <p:cNvPr id="152" name="Group 151"/>
          <p:cNvGrpSpPr/>
          <p:nvPr/>
        </p:nvGrpSpPr>
        <p:grpSpPr>
          <a:xfrm>
            <a:off x="6606871" y="2776100"/>
            <a:ext cx="319149" cy="313896"/>
            <a:chOff x="5529273" y="1898659"/>
            <a:chExt cx="350838" cy="325439"/>
          </a:xfrm>
          <a:solidFill>
            <a:srgbClr val="141414">
              <a:lumMod val="75000"/>
              <a:lumOff val="25000"/>
            </a:srgbClr>
          </a:solidFill>
        </p:grpSpPr>
        <p:sp>
          <p:nvSpPr>
            <p:cNvPr id="153" name="Freeform 71"/>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sp>
          <p:nvSpPr>
            <p:cNvPr id="154" name="Freeform 72"/>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grpSp>
      <p:sp>
        <p:nvSpPr>
          <p:cNvPr id="155" name="Rectangle 19"/>
          <p:cNvSpPr>
            <a:spLocks noChangeArrowheads="1"/>
          </p:cNvSpPr>
          <p:nvPr/>
        </p:nvSpPr>
        <p:spPr bwMode="auto">
          <a:xfrm>
            <a:off x="6219519" y="3109288"/>
            <a:ext cx="1150000" cy="328521"/>
          </a:xfrm>
          <a:prstGeom prst="rect">
            <a:avLst/>
          </a:prstGeom>
          <a:noFill/>
          <a:ln w="9525" algn="ctr">
            <a:noFill/>
            <a:miter lim="800000"/>
            <a:headEnd/>
            <a:tailEnd/>
          </a:ln>
        </p:spPr>
        <p:txBody>
          <a:bodyPr wrap="square" lIns="51024" tIns="25512" rIns="51024" bIns="25512">
            <a:spAutoFit/>
          </a:bodyPr>
          <a:lstStyle/>
          <a:p>
            <a:pPr algn="ctr" defTabSz="510222">
              <a:defRPr/>
            </a:pPr>
            <a:r>
              <a:rPr lang="en-US" sz="900" b="1" kern="0" dirty="0">
                <a:solidFill>
                  <a:srgbClr val="141414"/>
                </a:solidFill>
                <a:latin typeface="Calibri" panose="020F0502020204030204" pitchFamily="34" charset="0"/>
                <a:cs typeface="Calibri" pitchFamily="34" charset="0"/>
              </a:rPr>
              <a:t>SFDC Techno-Functional Consultant</a:t>
            </a:r>
          </a:p>
        </p:txBody>
      </p:sp>
      <p:grpSp>
        <p:nvGrpSpPr>
          <p:cNvPr id="156" name="Group 155"/>
          <p:cNvGrpSpPr/>
          <p:nvPr/>
        </p:nvGrpSpPr>
        <p:grpSpPr>
          <a:xfrm>
            <a:off x="7778900" y="2735031"/>
            <a:ext cx="319149" cy="313896"/>
            <a:chOff x="5529273" y="1898659"/>
            <a:chExt cx="350838" cy="325439"/>
          </a:xfrm>
          <a:solidFill>
            <a:srgbClr val="141414">
              <a:lumMod val="75000"/>
              <a:lumOff val="25000"/>
            </a:srgbClr>
          </a:solidFill>
        </p:grpSpPr>
        <p:sp>
          <p:nvSpPr>
            <p:cNvPr id="157" name="Freeform 71"/>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sp>
          <p:nvSpPr>
            <p:cNvPr id="158" name="Freeform 72"/>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grpSp>
      <p:cxnSp>
        <p:nvCxnSpPr>
          <p:cNvPr id="160" name="Straight Arrow Connector 159"/>
          <p:cNvCxnSpPr/>
          <p:nvPr/>
        </p:nvCxnSpPr>
        <p:spPr>
          <a:xfrm>
            <a:off x="7210440" y="2036161"/>
            <a:ext cx="0" cy="776464"/>
          </a:xfrm>
          <a:prstGeom prst="straightConnector1">
            <a:avLst/>
          </a:prstGeom>
          <a:noFill/>
          <a:ln w="25400" cap="flat" cmpd="sng" algn="ctr">
            <a:solidFill>
              <a:srgbClr val="50B3CF"/>
            </a:solidFill>
            <a:prstDash val="solid"/>
            <a:headEnd type="triangle"/>
            <a:tailEnd type="triangle"/>
          </a:ln>
          <a:effectLst/>
        </p:spPr>
      </p:cxnSp>
      <p:grpSp>
        <p:nvGrpSpPr>
          <p:cNvPr id="57" name="Group 56"/>
          <p:cNvGrpSpPr/>
          <p:nvPr/>
        </p:nvGrpSpPr>
        <p:grpSpPr>
          <a:xfrm>
            <a:off x="5245950" y="2798769"/>
            <a:ext cx="319149" cy="313896"/>
            <a:chOff x="5529273" y="1898659"/>
            <a:chExt cx="350838" cy="325439"/>
          </a:xfrm>
          <a:solidFill>
            <a:srgbClr val="6DB33F"/>
          </a:solidFill>
        </p:grpSpPr>
        <p:sp>
          <p:nvSpPr>
            <p:cNvPr id="58" name="Freeform 71"/>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sp>
          <p:nvSpPr>
            <p:cNvPr id="59" name="Freeform 72"/>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grpSp>
      <p:grpSp>
        <p:nvGrpSpPr>
          <p:cNvPr id="60" name="Group 59"/>
          <p:cNvGrpSpPr/>
          <p:nvPr/>
        </p:nvGrpSpPr>
        <p:grpSpPr>
          <a:xfrm>
            <a:off x="8118338" y="2731566"/>
            <a:ext cx="319149" cy="313896"/>
            <a:chOff x="5529273" y="1898659"/>
            <a:chExt cx="350838" cy="325439"/>
          </a:xfrm>
          <a:solidFill>
            <a:srgbClr val="141414">
              <a:lumMod val="75000"/>
              <a:lumOff val="25000"/>
            </a:srgbClr>
          </a:solidFill>
        </p:grpSpPr>
        <p:sp>
          <p:nvSpPr>
            <p:cNvPr id="61" name="Freeform 71"/>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sp>
          <p:nvSpPr>
            <p:cNvPr id="62" name="Freeform 72"/>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51022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grpSp>
      <p:sp>
        <p:nvSpPr>
          <p:cNvPr id="63" name="Rectangle 19"/>
          <p:cNvSpPr>
            <a:spLocks noChangeArrowheads="1"/>
          </p:cNvSpPr>
          <p:nvPr/>
        </p:nvSpPr>
        <p:spPr bwMode="auto">
          <a:xfrm>
            <a:off x="7369519" y="3102614"/>
            <a:ext cx="1355010" cy="328521"/>
          </a:xfrm>
          <a:prstGeom prst="rect">
            <a:avLst/>
          </a:prstGeom>
          <a:noFill/>
          <a:ln w="9525" algn="ctr">
            <a:noFill/>
            <a:miter lim="800000"/>
            <a:headEnd/>
            <a:tailEnd/>
          </a:ln>
        </p:spPr>
        <p:txBody>
          <a:bodyPr wrap="square" lIns="51024" tIns="25512" rIns="51024" bIns="25512">
            <a:spAutoFit/>
          </a:bodyPr>
          <a:lstStyle/>
          <a:p>
            <a:pPr marL="61913" indent="-57150" defTabSz="510222">
              <a:buFont typeface="Arial" panose="020B0604020202020204" pitchFamily="34" charset="0"/>
              <a:buChar char="•"/>
            </a:pPr>
            <a:r>
              <a:rPr lang="en-US" sz="900" b="1" kern="0" dirty="0">
                <a:solidFill>
                  <a:srgbClr val="141414"/>
                </a:solidFill>
                <a:latin typeface="Calibri" panose="020F0502020204030204" pitchFamily="34" charset="0"/>
                <a:cs typeface="Calibri" pitchFamily="34" charset="0"/>
              </a:rPr>
              <a:t>SFDC Analyst</a:t>
            </a:r>
          </a:p>
          <a:p>
            <a:pPr marL="61913" indent="-57150" defTabSz="510222">
              <a:buFont typeface="Arial" panose="020B0604020202020204" pitchFamily="34" charset="0"/>
              <a:buChar char="•"/>
            </a:pPr>
            <a:r>
              <a:rPr lang="en-US" sz="900" b="1" kern="0" dirty="0">
                <a:solidFill>
                  <a:srgbClr val="141414"/>
                </a:solidFill>
                <a:latin typeface="Calibri" panose="020F0502020204030204" pitchFamily="34" charset="0"/>
                <a:cs typeface="Calibri" pitchFamily="34" charset="0"/>
              </a:rPr>
              <a:t>SFDC Automation Tester</a:t>
            </a:r>
          </a:p>
        </p:txBody>
      </p:sp>
      <p:sp>
        <p:nvSpPr>
          <p:cNvPr id="64" name="Rounded Rectangle 63"/>
          <p:cNvSpPr/>
          <p:nvPr/>
        </p:nvSpPr>
        <p:spPr>
          <a:xfrm>
            <a:off x="-1" y="4108712"/>
            <a:ext cx="9144001" cy="480946"/>
          </a:xfrm>
          <a:prstGeom prst="roundRect">
            <a:avLst/>
          </a:prstGeom>
          <a:gradFill flip="none" rotWithShape="1">
            <a:gsLst>
              <a:gs pos="0">
                <a:srgbClr val="0033A0"/>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394" eaLnBrk="0" fontAlgn="base" hangingPunct="0">
              <a:spcBef>
                <a:spcPct val="0"/>
              </a:spcBef>
              <a:spcAft>
                <a:spcPct val="0"/>
              </a:spcAft>
            </a:pPr>
            <a:r>
              <a:rPr lang="en-US" sz="1120" b="1" dirty="0">
                <a:solidFill>
                  <a:schemeClr val="bg1"/>
                </a:solidFill>
                <a:latin typeface="Calibri" panose="020F0502020204030204" pitchFamily="34" charset="0"/>
                <a:cs typeface="Calibri" panose="020F0502020204030204" pitchFamily="34" charset="0"/>
              </a:rPr>
              <a:t>Considering that we have a 10 week Transition exercise, the above depiction represents the team that will undertake the Knowledge Transition for the first 8 weeks of Transition. Weeks 9 and 10 would consist of onboarding the entire support team in order to maintain continuity with Steady State. </a:t>
            </a:r>
          </a:p>
        </p:txBody>
      </p:sp>
    </p:spTree>
    <p:extLst>
      <p:ext uri="{BB962C8B-B14F-4D97-AF65-F5344CB8AC3E}">
        <p14:creationId xmlns:p14="http://schemas.microsoft.com/office/powerpoint/2010/main" val="1563758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09" y="97298"/>
            <a:ext cx="8488419" cy="528915"/>
          </a:xfrm>
        </p:spPr>
        <p:txBody>
          <a:bodyPr vert="horz" lIns="0" tIns="0" rIns="0" bIns="0" rtlCol="0" anchor="ctr" anchorCtr="0">
            <a:normAutofit/>
          </a:bodyPr>
          <a:lstStyle/>
          <a:p>
            <a:r>
              <a:rPr lang="en-US" sz="1800" b="1" dirty="0">
                <a:latin typeface="Calibri" panose="020F0502020204030204" pitchFamily="34" charset="0"/>
              </a:rPr>
              <a:t>Cognizant will ensure continuity of resources between Transition and Steady State to ensure retention of knowledge gained in Transition</a:t>
            </a:r>
          </a:p>
        </p:txBody>
      </p:sp>
      <p:sp>
        <p:nvSpPr>
          <p:cNvPr id="5" name="Slide Number Placeholder 4"/>
          <p:cNvSpPr>
            <a:spLocks noGrp="1"/>
          </p:cNvSpPr>
          <p:nvPr>
            <p:ph type="sldNum" sz="quarter" idx="12"/>
          </p:nvPr>
        </p:nvSpPr>
        <p:spPr/>
        <p:txBody>
          <a:bodyPr/>
          <a:lstStyle/>
          <a:p>
            <a:fld id="{2EFEF571-C9B4-4D92-A7F7-315B894862A8}" type="slidenum">
              <a:rPr lang="en-US" smtClean="0"/>
              <a:pPr/>
              <a:t>28</a:t>
            </a:fld>
            <a:endParaRPr lang="en-US" dirty="0"/>
          </a:p>
        </p:txBody>
      </p:sp>
      <p:sp>
        <p:nvSpPr>
          <p:cNvPr id="3" name="TextBox 2"/>
          <p:cNvSpPr txBox="1"/>
          <p:nvPr/>
        </p:nvSpPr>
        <p:spPr>
          <a:xfrm>
            <a:off x="384047" y="821880"/>
            <a:ext cx="3897007" cy="25977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defTabSz="913394" eaLnBrk="0" fontAlgn="base" hangingPunct="0">
              <a:spcBef>
                <a:spcPct val="0"/>
              </a:spcBef>
              <a:spcAft>
                <a:spcPct val="0"/>
              </a:spcAft>
              <a:defRPr sz="1100" b="1">
                <a:solidFill>
                  <a:schemeClr val="bg1"/>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Transition Roles</a:t>
            </a:r>
          </a:p>
        </p:txBody>
      </p:sp>
      <p:sp>
        <p:nvSpPr>
          <p:cNvPr id="65" name="TextBox 64"/>
          <p:cNvSpPr txBox="1"/>
          <p:nvPr/>
        </p:nvSpPr>
        <p:spPr>
          <a:xfrm>
            <a:off x="4692812" y="821880"/>
            <a:ext cx="3921252" cy="25977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defTabSz="913394" eaLnBrk="0" fontAlgn="base" hangingPunct="0">
              <a:spcBef>
                <a:spcPct val="0"/>
              </a:spcBef>
              <a:spcAft>
                <a:spcPct val="0"/>
              </a:spcAft>
              <a:defRPr sz="1100" b="1">
                <a:solidFill>
                  <a:schemeClr val="bg1"/>
                </a:solidFill>
                <a:latin typeface="Calibri" panose="020F0502020204030204" pitchFamily="34" charset="0"/>
                <a:cs typeface="Calibri" panose="020F0502020204030204" pitchFamily="34" charset="0"/>
              </a:defRPr>
            </a:lvl1pPr>
          </a:lstStyle>
          <a:p>
            <a:pPr algn="ctr"/>
            <a:r>
              <a:rPr lang="en-US" dirty="0"/>
              <a:t>Steady State Roles</a:t>
            </a:r>
          </a:p>
        </p:txBody>
      </p:sp>
      <p:sp>
        <p:nvSpPr>
          <p:cNvPr id="17" name="Rectangle 19"/>
          <p:cNvSpPr>
            <a:spLocks noChangeArrowheads="1"/>
          </p:cNvSpPr>
          <p:nvPr/>
        </p:nvSpPr>
        <p:spPr bwMode="auto">
          <a:xfrm>
            <a:off x="1792810" y="1196210"/>
            <a:ext cx="967324"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Transition Manager</a:t>
            </a:r>
          </a:p>
        </p:txBody>
      </p:sp>
      <p:sp>
        <p:nvSpPr>
          <p:cNvPr id="18" name="Rectangle 19"/>
          <p:cNvSpPr>
            <a:spLocks noChangeArrowheads="1"/>
          </p:cNvSpPr>
          <p:nvPr/>
        </p:nvSpPr>
        <p:spPr bwMode="auto">
          <a:xfrm>
            <a:off x="6125076" y="1193429"/>
            <a:ext cx="1056724"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Service Delivery Manager</a:t>
            </a:r>
          </a:p>
        </p:txBody>
      </p:sp>
      <p:sp>
        <p:nvSpPr>
          <p:cNvPr id="19" name="Rectangle 19"/>
          <p:cNvSpPr>
            <a:spLocks noChangeArrowheads="1"/>
          </p:cNvSpPr>
          <p:nvPr/>
        </p:nvSpPr>
        <p:spPr bwMode="auto">
          <a:xfrm>
            <a:off x="384048" y="1762988"/>
            <a:ext cx="1122634"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Lead Business Analyst</a:t>
            </a:r>
          </a:p>
        </p:txBody>
      </p:sp>
      <p:sp>
        <p:nvSpPr>
          <p:cNvPr id="20" name="Rectangle 19"/>
          <p:cNvSpPr>
            <a:spLocks noChangeArrowheads="1"/>
          </p:cNvSpPr>
          <p:nvPr/>
        </p:nvSpPr>
        <p:spPr bwMode="auto">
          <a:xfrm>
            <a:off x="1715155" y="1762988"/>
            <a:ext cx="1122634"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Technical Analyst</a:t>
            </a:r>
          </a:p>
        </p:txBody>
      </p:sp>
      <p:sp>
        <p:nvSpPr>
          <p:cNvPr id="21" name="Rectangle 20"/>
          <p:cNvSpPr>
            <a:spLocks noChangeArrowheads="1"/>
          </p:cNvSpPr>
          <p:nvPr/>
        </p:nvSpPr>
        <p:spPr bwMode="auto">
          <a:xfrm>
            <a:off x="3046262" y="1762988"/>
            <a:ext cx="1234792"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Sr. Salesforce Specialist</a:t>
            </a:r>
          </a:p>
        </p:txBody>
      </p:sp>
      <p:sp>
        <p:nvSpPr>
          <p:cNvPr id="22" name="Rectangle 19"/>
          <p:cNvSpPr>
            <a:spLocks noChangeArrowheads="1"/>
          </p:cNvSpPr>
          <p:nvPr/>
        </p:nvSpPr>
        <p:spPr bwMode="auto">
          <a:xfrm>
            <a:off x="816343" y="2317026"/>
            <a:ext cx="1234792"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Sr. Support Analyst / Lead</a:t>
            </a:r>
          </a:p>
        </p:txBody>
      </p:sp>
      <p:sp>
        <p:nvSpPr>
          <p:cNvPr id="23" name="Rectangle 22"/>
          <p:cNvSpPr>
            <a:spLocks noChangeArrowheads="1"/>
          </p:cNvSpPr>
          <p:nvPr/>
        </p:nvSpPr>
        <p:spPr bwMode="auto">
          <a:xfrm>
            <a:off x="2484082" y="2326248"/>
            <a:ext cx="1526810"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Techno-Functional Consultant</a:t>
            </a:r>
          </a:p>
        </p:txBody>
      </p:sp>
      <p:sp>
        <p:nvSpPr>
          <p:cNvPr id="24" name="Rectangle 23"/>
          <p:cNvSpPr>
            <a:spLocks noChangeArrowheads="1"/>
          </p:cNvSpPr>
          <p:nvPr/>
        </p:nvSpPr>
        <p:spPr bwMode="auto">
          <a:xfrm>
            <a:off x="816343" y="2884812"/>
            <a:ext cx="1234792" cy="223877"/>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Analyst</a:t>
            </a:r>
          </a:p>
        </p:txBody>
      </p:sp>
      <p:sp>
        <p:nvSpPr>
          <p:cNvPr id="25" name="Rectangle 24"/>
          <p:cNvSpPr>
            <a:spLocks noChangeArrowheads="1"/>
          </p:cNvSpPr>
          <p:nvPr/>
        </p:nvSpPr>
        <p:spPr bwMode="auto">
          <a:xfrm>
            <a:off x="2484082" y="2884812"/>
            <a:ext cx="1581540" cy="223877"/>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Automation Tester</a:t>
            </a:r>
          </a:p>
        </p:txBody>
      </p:sp>
      <p:sp>
        <p:nvSpPr>
          <p:cNvPr id="26" name="Rectangle 19"/>
          <p:cNvSpPr>
            <a:spLocks noChangeArrowheads="1"/>
          </p:cNvSpPr>
          <p:nvPr/>
        </p:nvSpPr>
        <p:spPr bwMode="auto">
          <a:xfrm>
            <a:off x="4717058" y="1762988"/>
            <a:ext cx="1122634"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Lead Business Analyst</a:t>
            </a:r>
          </a:p>
        </p:txBody>
      </p:sp>
      <p:sp>
        <p:nvSpPr>
          <p:cNvPr id="27" name="Rectangle 26"/>
          <p:cNvSpPr>
            <a:spLocks noChangeArrowheads="1"/>
          </p:cNvSpPr>
          <p:nvPr/>
        </p:nvSpPr>
        <p:spPr bwMode="auto">
          <a:xfrm>
            <a:off x="6048165" y="1762988"/>
            <a:ext cx="1122634"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Technical Analyst</a:t>
            </a:r>
          </a:p>
        </p:txBody>
      </p:sp>
      <p:sp>
        <p:nvSpPr>
          <p:cNvPr id="28" name="Rectangle 27"/>
          <p:cNvSpPr>
            <a:spLocks noChangeArrowheads="1"/>
          </p:cNvSpPr>
          <p:nvPr/>
        </p:nvSpPr>
        <p:spPr bwMode="auto">
          <a:xfrm>
            <a:off x="7379272" y="1762988"/>
            <a:ext cx="1234792"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Sr. Salesforce Specialist</a:t>
            </a:r>
          </a:p>
        </p:txBody>
      </p:sp>
      <p:sp>
        <p:nvSpPr>
          <p:cNvPr id="29" name="Rectangle 19"/>
          <p:cNvSpPr>
            <a:spLocks noChangeArrowheads="1"/>
          </p:cNvSpPr>
          <p:nvPr/>
        </p:nvSpPr>
        <p:spPr bwMode="auto">
          <a:xfrm>
            <a:off x="5073152" y="2326248"/>
            <a:ext cx="1234792"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Sr. Support Analyst / Lead</a:t>
            </a:r>
          </a:p>
        </p:txBody>
      </p:sp>
      <p:sp>
        <p:nvSpPr>
          <p:cNvPr id="30" name="Rectangle 29"/>
          <p:cNvSpPr>
            <a:spLocks noChangeArrowheads="1"/>
          </p:cNvSpPr>
          <p:nvPr/>
        </p:nvSpPr>
        <p:spPr bwMode="auto">
          <a:xfrm>
            <a:off x="6740891" y="2335470"/>
            <a:ext cx="1526810" cy="396232"/>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Techno-Functional Consultant</a:t>
            </a:r>
          </a:p>
        </p:txBody>
      </p:sp>
      <p:sp>
        <p:nvSpPr>
          <p:cNvPr id="31" name="Rectangle 30"/>
          <p:cNvSpPr>
            <a:spLocks noChangeArrowheads="1"/>
          </p:cNvSpPr>
          <p:nvPr/>
        </p:nvSpPr>
        <p:spPr bwMode="auto">
          <a:xfrm>
            <a:off x="5073152" y="2878612"/>
            <a:ext cx="1234792" cy="223877"/>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Analyst</a:t>
            </a:r>
          </a:p>
        </p:txBody>
      </p:sp>
      <p:sp>
        <p:nvSpPr>
          <p:cNvPr id="32" name="Rectangle 31"/>
          <p:cNvSpPr>
            <a:spLocks noChangeArrowheads="1"/>
          </p:cNvSpPr>
          <p:nvPr/>
        </p:nvSpPr>
        <p:spPr bwMode="auto">
          <a:xfrm>
            <a:off x="6740891" y="2878612"/>
            <a:ext cx="1581540" cy="223877"/>
          </a:xfrm>
          <a:prstGeom prst="rect">
            <a:avLst/>
          </a:prstGeom>
          <a:noFill/>
          <a:ln w="28575" algn="ctr">
            <a:solidFill>
              <a:srgbClr val="C5AA39"/>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Automation Tester</a:t>
            </a:r>
          </a:p>
        </p:txBody>
      </p:sp>
      <p:sp>
        <p:nvSpPr>
          <p:cNvPr id="33" name="Rectangle 32"/>
          <p:cNvSpPr>
            <a:spLocks noChangeArrowheads="1"/>
          </p:cNvSpPr>
          <p:nvPr/>
        </p:nvSpPr>
        <p:spPr bwMode="auto">
          <a:xfrm>
            <a:off x="4983635" y="3227217"/>
            <a:ext cx="1413826" cy="223877"/>
          </a:xfrm>
          <a:prstGeom prst="rect">
            <a:avLst/>
          </a:prstGeom>
          <a:noFill/>
          <a:ln w="28575" algn="ctr">
            <a:solidFill>
              <a:srgbClr val="F67B00"/>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Support Analysts</a:t>
            </a:r>
          </a:p>
        </p:txBody>
      </p:sp>
      <p:sp>
        <p:nvSpPr>
          <p:cNvPr id="34" name="Rectangle 33"/>
          <p:cNvSpPr>
            <a:spLocks noChangeArrowheads="1"/>
          </p:cNvSpPr>
          <p:nvPr/>
        </p:nvSpPr>
        <p:spPr bwMode="auto">
          <a:xfrm>
            <a:off x="6740891" y="3227217"/>
            <a:ext cx="1581540" cy="223877"/>
          </a:xfrm>
          <a:prstGeom prst="rect">
            <a:avLst/>
          </a:prstGeom>
          <a:noFill/>
          <a:ln w="28575" algn="ctr">
            <a:solidFill>
              <a:srgbClr val="F67B00"/>
            </a:solidFill>
            <a:prstDash val="solid"/>
            <a:miter lim="800000"/>
            <a:headEnd/>
            <a:tailEnd/>
          </a:ln>
        </p:spPr>
        <p:txBody>
          <a:bodyPr wrap="square" lIns="51024" tIns="25512" rIns="51024" bIns="25512">
            <a:spAutoFit/>
          </a:bodyPr>
          <a:lstStyle/>
          <a:p>
            <a:pPr algn="ctr" defTabSz="510222"/>
            <a:r>
              <a:rPr lang="en-US" sz="1120" kern="0" dirty="0">
                <a:solidFill>
                  <a:srgbClr val="141414"/>
                </a:solidFill>
                <a:latin typeface="Calibri" panose="020F0502020204030204" pitchFamily="34" charset="0"/>
                <a:cs typeface="Calibri" pitchFamily="34" charset="0"/>
              </a:rPr>
              <a:t>SFDC Functional Tester</a:t>
            </a:r>
          </a:p>
        </p:txBody>
      </p:sp>
      <p:sp>
        <p:nvSpPr>
          <p:cNvPr id="35" name="TextBox 34"/>
          <p:cNvSpPr txBox="1"/>
          <p:nvPr/>
        </p:nvSpPr>
        <p:spPr>
          <a:xfrm>
            <a:off x="498348" y="3948632"/>
            <a:ext cx="1223355" cy="223877"/>
          </a:xfrm>
          <a:prstGeom prst="rect">
            <a:avLst/>
          </a:prstGeom>
          <a:noFill/>
          <a:ln w="28575" algn="ctr">
            <a:solidFill>
              <a:srgbClr val="C5AA39"/>
            </a:solidFill>
            <a:prstDash val="solid"/>
            <a:miter lim="800000"/>
            <a:headEnd/>
            <a:tailEnd/>
          </a:ln>
        </p:spPr>
        <p:txBody>
          <a:bodyPr wrap="square" lIns="51024" tIns="25512" rIns="51024" bIns="25512">
            <a:spAutoFit/>
          </a:bodyPr>
          <a:lstStyle>
            <a:defPPr>
              <a:defRPr lang="en-US"/>
            </a:defPPr>
            <a:lvl1pPr algn="ctr" defTabSz="510222">
              <a:defRPr sz="1120" kern="0">
                <a:solidFill>
                  <a:srgbClr val="141414"/>
                </a:solidFill>
                <a:latin typeface="Calibri" panose="020F0502020204030204" pitchFamily="34" charset="0"/>
                <a:cs typeface="Calibri" pitchFamily="34" charset="0"/>
              </a:defRPr>
            </a:lvl1pPr>
          </a:lstStyle>
          <a:p>
            <a:endParaRPr lang="en-US" dirty="0"/>
          </a:p>
        </p:txBody>
      </p:sp>
      <p:sp>
        <p:nvSpPr>
          <p:cNvPr id="36" name="Rectangle 35"/>
          <p:cNvSpPr/>
          <p:nvPr/>
        </p:nvSpPr>
        <p:spPr>
          <a:xfrm>
            <a:off x="1954733" y="3922070"/>
            <a:ext cx="6041935" cy="276999"/>
          </a:xfrm>
          <a:prstGeom prst="rect">
            <a:avLst/>
          </a:prstGeom>
        </p:spPr>
        <p:txBody>
          <a:bodyPr wrap="square">
            <a:spAutoFit/>
          </a:bodyPr>
          <a:lstStyle/>
          <a:p>
            <a:r>
              <a:rPr lang="en-US" sz="1200" b="1" kern="0" dirty="0">
                <a:solidFill>
                  <a:srgbClr val="407E84"/>
                </a:solidFill>
                <a:latin typeface="Calibri" panose="020F0502020204030204" pitchFamily="34" charset="0"/>
                <a:ea typeface="Calibri" charset="0"/>
                <a:cs typeface="Arial" panose="020B0604020202020204" pitchFamily="34" charset="0"/>
              </a:rPr>
              <a:t>Indicates roles common between Transition and Steady State</a:t>
            </a:r>
          </a:p>
        </p:txBody>
      </p:sp>
      <p:sp>
        <p:nvSpPr>
          <p:cNvPr id="37" name="TextBox 36"/>
          <p:cNvSpPr txBox="1"/>
          <p:nvPr/>
        </p:nvSpPr>
        <p:spPr>
          <a:xfrm>
            <a:off x="506282" y="4318141"/>
            <a:ext cx="1223355" cy="223877"/>
          </a:xfrm>
          <a:prstGeom prst="rect">
            <a:avLst/>
          </a:prstGeom>
          <a:noFill/>
          <a:ln w="28575" algn="ctr">
            <a:solidFill>
              <a:srgbClr val="F67B00"/>
            </a:solidFill>
            <a:prstDash val="solid"/>
            <a:miter lim="800000"/>
            <a:headEnd/>
            <a:tailEnd/>
          </a:ln>
        </p:spPr>
        <p:txBody>
          <a:bodyPr wrap="square" lIns="51024" tIns="25512" rIns="51024" bIns="25512">
            <a:spAutoFit/>
          </a:bodyPr>
          <a:lstStyle>
            <a:defPPr>
              <a:defRPr lang="en-US"/>
            </a:defPPr>
            <a:lvl1pPr algn="ctr" defTabSz="510222">
              <a:defRPr sz="1120" kern="0">
                <a:solidFill>
                  <a:srgbClr val="141414"/>
                </a:solidFill>
                <a:latin typeface="Calibri" panose="020F0502020204030204" pitchFamily="34" charset="0"/>
                <a:cs typeface="Calibri" pitchFamily="34" charset="0"/>
              </a:defRPr>
            </a:lvl1pPr>
          </a:lstStyle>
          <a:p>
            <a:endParaRPr lang="en-US" dirty="0"/>
          </a:p>
        </p:txBody>
      </p:sp>
      <p:sp>
        <p:nvSpPr>
          <p:cNvPr id="38" name="Rectangle 37"/>
          <p:cNvSpPr/>
          <p:nvPr/>
        </p:nvSpPr>
        <p:spPr>
          <a:xfrm>
            <a:off x="1962667" y="4291579"/>
            <a:ext cx="6041935" cy="276999"/>
          </a:xfrm>
          <a:prstGeom prst="rect">
            <a:avLst/>
          </a:prstGeom>
        </p:spPr>
        <p:txBody>
          <a:bodyPr wrap="square">
            <a:spAutoFit/>
          </a:bodyPr>
          <a:lstStyle/>
          <a:p>
            <a:r>
              <a:rPr lang="en-US" sz="1200" b="1" kern="0" dirty="0">
                <a:solidFill>
                  <a:srgbClr val="407E84"/>
                </a:solidFill>
                <a:latin typeface="Calibri" panose="020F0502020204030204" pitchFamily="34" charset="0"/>
                <a:ea typeface="Calibri" charset="0"/>
                <a:cs typeface="Arial" panose="020B0604020202020204" pitchFamily="34" charset="0"/>
              </a:rPr>
              <a:t>Indicates roles deployed only during Steady State</a:t>
            </a:r>
          </a:p>
        </p:txBody>
      </p:sp>
    </p:spTree>
    <p:extLst>
      <p:ext uri="{BB962C8B-B14F-4D97-AF65-F5344CB8AC3E}">
        <p14:creationId xmlns:p14="http://schemas.microsoft.com/office/powerpoint/2010/main" val="357524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p:cTn id="47" dur="500" fill="hold"/>
                                        <p:tgtEl>
                                          <p:spTgt spid="32"/>
                                        </p:tgtEl>
                                        <p:attrNameLst>
                                          <p:attrName>ppt_w</p:attrName>
                                        </p:attrNameLst>
                                      </p:cBhvr>
                                      <p:tavLst>
                                        <p:tav tm="0">
                                          <p:val>
                                            <p:fltVal val="0"/>
                                          </p:val>
                                        </p:tav>
                                        <p:tav tm="100000">
                                          <p:val>
                                            <p:strVal val="#ppt_w"/>
                                          </p:val>
                                        </p:tav>
                                      </p:tavLst>
                                    </p:anim>
                                    <p:anim calcmode="lin" valueType="num">
                                      <p:cBhvr>
                                        <p:cTn id="48" dur="500" fill="hold"/>
                                        <p:tgtEl>
                                          <p:spTgt spid="32"/>
                                        </p:tgtEl>
                                        <p:attrNameLst>
                                          <p:attrName>ppt_h</p:attrName>
                                        </p:attrNameLst>
                                      </p:cBhvr>
                                      <p:tavLst>
                                        <p:tav tm="0">
                                          <p:val>
                                            <p:fltVal val="0"/>
                                          </p:val>
                                        </p:tav>
                                        <p:tav tm="100000">
                                          <p:val>
                                            <p:strVal val="#ppt_h"/>
                                          </p:val>
                                        </p:tav>
                                      </p:tavLst>
                                    </p:anim>
                                    <p:animEffect transition="in" filter="fade">
                                      <p:cBhvr>
                                        <p:cTn id="49" dur="500"/>
                                        <p:tgtEl>
                                          <p:spTgt spid="3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p:cTn id="52" dur="500" fill="hold"/>
                                        <p:tgtEl>
                                          <p:spTgt spid="33"/>
                                        </p:tgtEl>
                                        <p:attrNameLst>
                                          <p:attrName>ppt_w</p:attrName>
                                        </p:attrNameLst>
                                      </p:cBhvr>
                                      <p:tavLst>
                                        <p:tav tm="0">
                                          <p:val>
                                            <p:fltVal val="0"/>
                                          </p:val>
                                        </p:tav>
                                        <p:tav tm="100000">
                                          <p:val>
                                            <p:strVal val="#ppt_w"/>
                                          </p:val>
                                        </p:tav>
                                      </p:tavLst>
                                    </p:anim>
                                    <p:anim calcmode="lin" valueType="num">
                                      <p:cBhvr>
                                        <p:cTn id="53" dur="500" fill="hold"/>
                                        <p:tgtEl>
                                          <p:spTgt spid="33"/>
                                        </p:tgtEl>
                                        <p:attrNameLst>
                                          <p:attrName>ppt_h</p:attrName>
                                        </p:attrNameLst>
                                      </p:cBhvr>
                                      <p:tavLst>
                                        <p:tav tm="0">
                                          <p:val>
                                            <p:fltVal val="0"/>
                                          </p:val>
                                        </p:tav>
                                        <p:tav tm="100000">
                                          <p:val>
                                            <p:strVal val="#ppt_h"/>
                                          </p:val>
                                        </p:tav>
                                      </p:tavLst>
                                    </p:anim>
                                    <p:animEffect transition="in" filter="fade">
                                      <p:cBhvr>
                                        <p:cTn id="54" dur="500"/>
                                        <p:tgtEl>
                                          <p:spTgt spid="3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ppt_w</p:attrName>
                                        </p:attrNameLst>
                                      </p:cBhvr>
                                      <p:tavLst>
                                        <p:tav tm="0">
                                          <p:val>
                                            <p:fltVal val="0"/>
                                          </p:val>
                                        </p:tav>
                                        <p:tav tm="100000">
                                          <p:val>
                                            <p:strVal val="#ppt_w"/>
                                          </p:val>
                                        </p:tav>
                                      </p:tavLst>
                                    </p:anim>
                                    <p:anim calcmode="lin" valueType="num">
                                      <p:cBhvr>
                                        <p:cTn id="58" dur="500" fill="hold"/>
                                        <p:tgtEl>
                                          <p:spTgt spid="34"/>
                                        </p:tgtEl>
                                        <p:attrNameLst>
                                          <p:attrName>ppt_h</p:attrName>
                                        </p:attrNameLst>
                                      </p:cBhvr>
                                      <p:tavLst>
                                        <p:tav tm="0">
                                          <p:val>
                                            <p:fltVal val="0"/>
                                          </p:val>
                                        </p:tav>
                                        <p:tav tm="100000">
                                          <p:val>
                                            <p:strVal val="#ppt_h"/>
                                          </p:val>
                                        </p:tav>
                                      </p:tavLst>
                                    </p:anim>
                                    <p:animEffect transition="in" filter="fade">
                                      <p:cBhvr>
                                        <p:cTn id="5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8"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2764" y="881902"/>
            <a:ext cx="2985682" cy="12003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n-US"/>
            </a:defPPr>
            <a:lvl1pPr lvl="0" fontAlgn="auto">
              <a:spcBef>
                <a:spcPts val="0"/>
              </a:spcBef>
              <a:spcAft>
                <a:spcPts val="0"/>
              </a:spcAft>
              <a:defRPr sz="2800" b="1">
                <a:solidFill>
                  <a:schemeClr val="accent1"/>
                </a:solidFill>
                <a:effectLst/>
                <a:latin typeface="Calibri" panose="020F0502020204030204" pitchFamily="34" charset="0"/>
              </a:defRPr>
            </a:lvl1pPr>
            <a:lvl2pPr marL="342900" algn="ctr" defTabSz="685800" eaLnBrk="0" fontAlgn="base" hangingPunct="0">
              <a:spcBef>
                <a:spcPct val="0"/>
              </a:spcBef>
              <a:spcAft>
                <a:spcPct val="0"/>
              </a:spcAft>
              <a:defRPr sz="4400">
                <a:latin typeface="Calibri" pitchFamily="34" charset="0"/>
              </a:defRPr>
            </a:lvl2pPr>
            <a:lvl3pPr marL="685800" algn="ctr" defTabSz="685800" eaLnBrk="0" fontAlgn="base" hangingPunct="0">
              <a:spcBef>
                <a:spcPct val="0"/>
              </a:spcBef>
              <a:spcAft>
                <a:spcPct val="0"/>
              </a:spcAft>
              <a:defRPr sz="4400">
                <a:latin typeface="Calibri" pitchFamily="34" charset="0"/>
              </a:defRPr>
            </a:lvl3pPr>
            <a:lvl4pPr marL="1028700" algn="ctr" defTabSz="685800" eaLnBrk="0" fontAlgn="base" hangingPunct="0">
              <a:spcBef>
                <a:spcPct val="0"/>
              </a:spcBef>
              <a:spcAft>
                <a:spcPct val="0"/>
              </a:spcAft>
              <a:defRPr sz="4400">
                <a:latin typeface="Calibri" pitchFamily="34" charset="0"/>
              </a:defRPr>
            </a:lvl4pPr>
            <a:lvl5pPr marL="1371600" algn="ctr" defTabSz="685800" eaLnBrk="0" fontAlgn="base" hangingPunct="0">
              <a:spcBef>
                <a:spcPct val="0"/>
              </a:spcBef>
              <a:spcAft>
                <a:spcPct val="0"/>
              </a:spcAft>
              <a:defRPr sz="4400">
                <a:latin typeface="Calibri" pitchFamily="34" charset="0"/>
              </a:defRPr>
            </a:lvl5pPr>
            <a:lvl6pPr marL="457200" algn="ctr" defTabSz="685800" fontAlgn="base">
              <a:spcBef>
                <a:spcPct val="0"/>
              </a:spcBef>
              <a:spcAft>
                <a:spcPct val="0"/>
              </a:spcAft>
              <a:defRPr sz="4400">
                <a:latin typeface="Calibri" pitchFamily="34" charset="0"/>
              </a:defRPr>
            </a:lvl6pPr>
            <a:lvl7pPr marL="914400" algn="ctr" defTabSz="685800" fontAlgn="base">
              <a:spcBef>
                <a:spcPct val="0"/>
              </a:spcBef>
              <a:spcAft>
                <a:spcPct val="0"/>
              </a:spcAft>
              <a:defRPr sz="4400">
                <a:latin typeface="Calibri" pitchFamily="34" charset="0"/>
              </a:defRPr>
            </a:lvl7pPr>
            <a:lvl8pPr marL="1371600" algn="ctr" defTabSz="685800" fontAlgn="base">
              <a:spcBef>
                <a:spcPct val="0"/>
              </a:spcBef>
              <a:spcAft>
                <a:spcPct val="0"/>
              </a:spcAft>
              <a:defRPr sz="4400">
                <a:latin typeface="Calibri" pitchFamily="34" charset="0"/>
              </a:defRPr>
            </a:lvl8pPr>
            <a:lvl9pPr marL="1828800" algn="ctr" defTabSz="685800" fontAlgn="base">
              <a:spcBef>
                <a:spcPct val="0"/>
              </a:spcBef>
              <a:spcAft>
                <a:spcPct val="0"/>
              </a:spcAft>
              <a:defRPr sz="4400">
                <a:latin typeface="Calibri" pitchFamily="34" charset="0"/>
              </a:defRPr>
            </a:lvl9pPr>
          </a:lstStyle>
          <a:p>
            <a:pPr algn="ctr"/>
            <a:r>
              <a:rPr lang="en-US" sz="1800" dirty="0">
                <a:solidFill>
                  <a:schemeClr val="tx2"/>
                </a:solidFill>
              </a:rPr>
              <a:t>Explain the engagement/ operating model for the Run portion – teams/ people/ locations/ interactions</a:t>
            </a:r>
          </a:p>
        </p:txBody>
      </p:sp>
    </p:spTree>
    <p:extLst>
      <p:ext uri="{BB962C8B-B14F-4D97-AF65-F5344CB8AC3E}">
        <p14:creationId xmlns:p14="http://schemas.microsoft.com/office/powerpoint/2010/main" val="24965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33" y="76206"/>
            <a:ext cx="8385048" cy="308276"/>
          </a:xfrm>
        </p:spPr>
        <p:txBody>
          <a:bodyPr anchor="ctr">
            <a:normAutofit/>
          </a:bodyPr>
          <a:lstStyle/>
          <a:p>
            <a:r>
              <a:rPr lang="en-US" sz="1800" b="1" dirty="0">
                <a:latin typeface="Calibri" panose="020F0502020204030204" pitchFamily="34" charset="0"/>
              </a:rPr>
              <a:t>Topics for Discussion</a:t>
            </a:r>
          </a:p>
        </p:txBody>
      </p:sp>
      <p:sp>
        <p:nvSpPr>
          <p:cNvPr id="4" name="Slide Number Placeholder 3"/>
          <p:cNvSpPr>
            <a:spLocks noGrp="1"/>
          </p:cNvSpPr>
          <p:nvPr>
            <p:ph type="sldNum" sz="quarter" idx="12"/>
          </p:nvPr>
        </p:nvSpPr>
        <p:spPr/>
        <p:txBody>
          <a:bodyPr vert="horz" lIns="0" tIns="0" rIns="0" bIns="0" rtlCol="0" anchor="ctr"/>
          <a:lstStyle/>
          <a:p>
            <a:fld id="{2EFEF571-C9B4-4D92-A7F7-315B894862A8}" type="slidenum">
              <a:rPr lang="en-US"/>
              <a:pPr/>
              <a:t>3</a:t>
            </a:fld>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1956284332"/>
              </p:ext>
            </p:extLst>
          </p:nvPr>
        </p:nvGraphicFramePr>
        <p:xfrm>
          <a:off x="257696" y="547331"/>
          <a:ext cx="8501840" cy="3370044"/>
        </p:xfrm>
        <a:graphic>
          <a:graphicData uri="http://schemas.openxmlformats.org/drawingml/2006/table">
            <a:tbl>
              <a:tblPr firstRow="1" bandRow="1">
                <a:tableStyleId>{5C22544A-7EE6-4342-B048-85BDC9FD1C3A}</a:tableStyleId>
              </a:tblPr>
              <a:tblGrid>
                <a:gridCol w="784569">
                  <a:extLst>
                    <a:ext uri="{9D8B030D-6E8A-4147-A177-3AD203B41FA5}">
                      <a16:colId xmlns:a16="http://schemas.microsoft.com/office/drawing/2014/main" val="400500184"/>
                    </a:ext>
                  </a:extLst>
                </a:gridCol>
                <a:gridCol w="7717271">
                  <a:extLst>
                    <a:ext uri="{9D8B030D-6E8A-4147-A177-3AD203B41FA5}">
                      <a16:colId xmlns:a16="http://schemas.microsoft.com/office/drawing/2014/main" val="2854446074"/>
                    </a:ext>
                  </a:extLst>
                </a:gridCol>
              </a:tblGrid>
              <a:tr h="305135">
                <a:tc>
                  <a:txBody>
                    <a:bodyPr/>
                    <a:lstStyle/>
                    <a:p>
                      <a:pPr marL="0" marR="0" algn="ctr">
                        <a:spcBef>
                          <a:spcPts val="0"/>
                        </a:spcBef>
                        <a:spcAft>
                          <a:spcPts val="0"/>
                        </a:spcAft>
                      </a:pPr>
                      <a:r>
                        <a:rPr lang="en-GB" sz="1200" dirty="0">
                          <a:effectLst/>
                          <a:latin typeface="Calibri" panose="020F0502020204030204" pitchFamily="34" charset="0"/>
                          <a:ea typeface="+mn-ea"/>
                          <a:cs typeface="+mn-cs"/>
                        </a:rPr>
                        <a:t>Sl.</a:t>
                      </a:r>
                      <a:r>
                        <a:rPr lang="en-GB" sz="1200" baseline="0" dirty="0">
                          <a:effectLst/>
                          <a:latin typeface="Calibri" panose="020F0502020204030204" pitchFamily="34" charset="0"/>
                          <a:ea typeface="+mn-ea"/>
                          <a:cs typeface="+mn-cs"/>
                        </a:rPr>
                        <a:t> No.</a:t>
                      </a:r>
                      <a:endParaRPr lang="en-US" sz="1200" dirty="0">
                        <a:effectLst/>
                        <a:latin typeface="Calibri" panose="020F0502020204030204" pitchFamily="34" charset="0"/>
                        <a:ea typeface="MS Mincho"/>
                        <a:cs typeface="Times New Roman" panose="02020603050405020304" pitchFamily="18" charset="0"/>
                      </a:endParaRPr>
                    </a:p>
                  </a:txBody>
                  <a:tcPr/>
                </a:tc>
                <a:tc>
                  <a:txBody>
                    <a:bodyPr/>
                    <a:lstStyle/>
                    <a:p>
                      <a:pPr marL="0" marR="0">
                        <a:spcBef>
                          <a:spcPts val="0"/>
                        </a:spcBef>
                        <a:spcAft>
                          <a:spcPts val="0"/>
                        </a:spcAft>
                      </a:pPr>
                      <a:r>
                        <a:rPr lang="en-GB" sz="1200" dirty="0">
                          <a:effectLst/>
                          <a:latin typeface="Calibri" panose="020F0502020204030204" pitchFamily="34" charset="0"/>
                        </a:rPr>
                        <a:t>Topic</a:t>
                      </a:r>
                      <a:endParaRPr lang="en-US" sz="1200" dirty="0">
                        <a:effectLst/>
                        <a:latin typeface="Calibri" panose="020F0502020204030204" pitchFamily="34" charset="0"/>
                        <a:ea typeface="MS Mincho"/>
                        <a:cs typeface="Times New Roman" panose="02020603050405020304" pitchFamily="18" charset="0"/>
                      </a:endParaRPr>
                    </a:p>
                  </a:txBody>
                  <a:tcPr/>
                </a:tc>
                <a:extLst>
                  <a:ext uri="{0D108BD9-81ED-4DB2-BD59-A6C34878D82A}">
                    <a16:rowId xmlns:a16="http://schemas.microsoft.com/office/drawing/2014/main" val="641889361"/>
                  </a:ext>
                </a:extLst>
              </a:tr>
              <a:tr h="481435">
                <a:tc>
                  <a:txBody>
                    <a:bodyPr/>
                    <a:lstStyle/>
                    <a:p>
                      <a:pPr marL="0" marR="0" algn="ctr">
                        <a:spcBef>
                          <a:spcPts val="0"/>
                        </a:spcBef>
                        <a:spcAft>
                          <a:spcPts val="0"/>
                        </a:spcAft>
                      </a:pPr>
                      <a:r>
                        <a:rPr lang="en-US" sz="1120" dirty="0">
                          <a:solidFill>
                            <a:schemeClr val="tx2"/>
                          </a:solidFill>
                          <a:effectLst/>
                          <a:latin typeface="Calibri" panose="020F0502020204030204" pitchFamily="34" charset="0"/>
                          <a:ea typeface="MS Mincho"/>
                          <a:cs typeface="Times New Roman" panose="02020603050405020304" pitchFamily="18" charset="0"/>
                        </a:rPr>
                        <a:t>9</a:t>
                      </a:r>
                    </a:p>
                  </a:txBody>
                  <a:tcPr anchor="ctr"/>
                </a:tc>
                <a:tc>
                  <a:txBody>
                    <a:bodyPr/>
                    <a:lstStyle/>
                    <a:p>
                      <a:pPr marL="0" marR="0" indent="0" fontAlgn="base" hangingPunct="0">
                        <a:spcBef>
                          <a:spcPts val="0"/>
                        </a:spcBef>
                        <a:spcAft>
                          <a:spcPts val="0"/>
                        </a:spcAft>
                        <a:buNone/>
                      </a:pP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How Cognizant proposes to achieve a flexible model on support function – when additional resources are required or when new launches</a:t>
                      </a:r>
                      <a:r>
                        <a:rPr lang="en-US" sz="1120" baseline="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 functionalities are added or decommissioned</a:t>
                      </a:r>
                    </a:p>
                  </a:txBody>
                  <a:tcPr anchor="ctr"/>
                </a:tc>
                <a:extLst>
                  <a:ext uri="{0D108BD9-81ED-4DB2-BD59-A6C34878D82A}">
                    <a16:rowId xmlns:a16="http://schemas.microsoft.com/office/drawing/2014/main" val="3613553908"/>
                  </a:ext>
                </a:extLst>
              </a:tr>
              <a:tr h="861158">
                <a:tc>
                  <a:txBody>
                    <a:bodyPr/>
                    <a:lstStyle/>
                    <a:p>
                      <a:pPr marL="0" marR="0" algn="ctr">
                        <a:spcBef>
                          <a:spcPts val="0"/>
                        </a:spcBef>
                        <a:spcAft>
                          <a:spcPts val="0"/>
                        </a:spcAft>
                      </a:pPr>
                      <a:r>
                        <a:rPr lang="en-US" sz="1120" dirty="0">
                          <a:solidFill>
                            <a:schemeClr val="tx2"/>
                          </a:solidFill>
                          <a:effectLst/>
                          <a:latin typeface="Calibri" panose="020F0502020204030204" pitchFamily="34" charset="0"/>
                          <a:ea typeface="MS Mincho"/>
                          <a:cs typeface="Times New Roman" panose="02020603050405020304" pitchFamily="18" charset="0"/>
                        </a:rPr>
                        <a:t>10</a:t>
                      </a:r>
                    </a:p>
                  </a:txBody>
                  <a:tcPr anchor="ctr"/>
                </a:tc>
                <a:tc>
                  <a:txBody>
                    <a:bodyPr/>
                    <a:lstStyle/>
                    <a:p>
                      <a:pPr marL="0" marR="0" indent="0" fontAlgn="base" hangingPunct="0">
                        <a:spcBef>
                          <a:spcPts val="0"/>
                        </a:spcBef>
                        <a:spcAft>
                          <a:spcPts val="0"/>
                        </a:spcAft>
                        <a:buNone/>
                      </a:pP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One of our key objectives around vendor engagement as part of the new IT Vision is to move away from an operational relationship to a more strategic partnership based engagement model. What specific value proposition and approach are you bringing to support this objective. We are looking for a partner whom we can rely on, how will you ‘own’ this service. </a:t>
                      </a:r>
                    </a:p>
                  </a:txBody>
                  <a:tcPr anchor="ctr"/>
                </a:tc>
                <a:extLst>
                  <a:ext uri="{0D108BD9-81ED-4DB2-BD59-A6C34878D82A}">
                    <a16:rowId xmlns:a16="http://schemas.microsoft.com/office/drawing/2014/main" val="2983390620"/>
                  </a:ext>
                </a:extLst>
              </a:tr>
              <a:tr h="481435">
                <a:tc>
                  <a:txBody>
                    <a:bodyPr/>
                    <a:lstStyle/>
                    <a:p>
                      <a:pPr marL="0" marR="0" algn="ctr">
                        <a:spcBef>
                          <a:spcPts val="0"/>
                        </a:spcBef>
                        <a:spcAft>
                          <a:spcPts val="0"/>
                        </a:spcAft>
                      </a:pPr>
                      <a:r>
                        <a:rPr lang="en-US" sz="1120" dirty="0">
                          <a:solidFill>
                            <a:schemeClr val="tx2"/>
                          </a:solidFill>
                          <a:effectLst/>
                          <a:latin typeface="Calibri" panose="020F0502020204030204" pitchFamily="34" charset="0"/>
                          <a:ea typeface="MS Mincho"/>
                          <a:cs typeface="Times New Roman" panose="02020603050405020304" pitchFamily="18" charset="0"/>
                        </a:rPr>
                        <a:t>11</a:t>
                      </a:r>
                    </a:p>
                  </a:txBody>
                  <a:tcPr anchor="ctr"/>
                </a:tc>
                <a:tc>
                  <a:txBody>
                    <a:bodyPr/>
                    <a:lstStyle/>
                    <a:p>
                      <a:pPr marL="0" marR="0" indent="0" fontAlgn="base" hangingPunct="0">
                        <a:spcBef>
                          <a:spcPts val="0"/>
                        </a:spcBef>
                        <a:spcAft>
                          <a:spcPts val="0"/>
                        </a:spcAft>
                        <a:buNone/>
                      </a:pPr>
                      <a:r>
                        <a:rPr lang="en-US" sz="112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t>How would Cognizant use their current on site knowledge and expertise to improve the delivery of the contract, what synergies do you see?</a:t>
                      </a:r>
                    </a:p>
                  </a:txBody>
                  <a:tcPr anchor="ctr"/>
                </a:tc>
                <a:extLst>
                  <a:ext uri="{0D108BD9-81ED-4DB2-BD59-A6C34878D82A}">
                    <a16:rowId xmlns:a16="http://schemas.microsoft.com/office/drawing/2014/main" val="2614102527"/>
                  </a:ext>
                </a:extLst>
              </a:tr>
              <a:tr h="1240881">
                <a:tc>
                  <a:txBody>
                    <a:bodyPr/>
                    <a:lstStyle/>
                    <a:p>
                      <a:pPr marL="0" marR="0" algn="ctr">
                        <a:spcBef>
                          <a:spcPts val="0"/>
                        </a:spcBef>
                        <a:spcAft>
                          <a:spcPts val="0"/>
                        </a:spcAft>
                      </a:pPr>
                      <a:r>
                        <a:rPr lang="en-GB" sz="1120" dirty="0">
                          <a:solidFill>
                            <a:schemeClr val="tx2"/>
                          </a:solidFill>
                          <a:effectLst/>
                          <a:latin typeface="Calibri" panose="020F0502020204030204" pitchFamily="34" charset="0"/>
                        </a:rPr>
                        <a:t>12</a:t>
                      </a:r>
                      <a:endParaRPr lang="en-US" sz="1120" dirty="0">
                        <a:solidFill>
                          <a:schemeClr val="tx2"/>
                        </a:solidFill>
                        <a:effectLst/>
                        <a:latin typeface="Calibri" panose="020F0502020204030204" pitchFamily="34" charset="0"/>
                        <a:ea typeface="MS Mincho"/>
                        <a:cs typeface="Times New Roman" panose="02020603050405020304" pitchFamily="18" charset="0"/>
                      </a:endParaRPr>
                    </a:p>
                  </a:txBody>
                  <a:tcPr anchor="ctr"/>
                </a:tc>
                <a:tc>
                  <a:txBody>
                    <a:bodyPr/>
                    <a:lstStyle/>
                    <a:p>
                      <a:pPr marL="0" marR="0" fontAlgn="base" hangingPunct="0">
                        <a:spcBef>
                          <a:spcPts val="0"/>
                        </a:spcBef>
                        <a:spcAft>
                          <a:spcPts val="0"/>
                        </a:spcAft>
                      </a:pPr>
                      <a:r>
                        <a:rPr lang="en-US" sz="1120" dirty="0">
                          <a:solidFill>
                            <a:schemeClr val="tx2"/>
                          </a:solidFill>
                          <a:effectLst/>
                          <a:latin typeface="Calibri" panose="020F0502020204030204" pitchFamily="34" charset="0"/>
                        </a:rPr>
                        <a:t>What are the legally binding commitments which the vendor is ready to be included in the contract regarding the support?</a:t>
                      </a:r>
                    </a:p>
                    <a:p>
                      <a:pPr marL="171450" marR="0" indent="-171450" fontAlgn="base" hangingPunct="0">
                        <a:spcBef>
                          <a:spcPts val="0"/>
                        </a:spcBef>
                        <a:spcAft>
                          <a:spcPts val="0"/>
                        </a:spcAft>
                        <a:buFont typeface="Wingdings" panose="05000000000000000000" pitchFamily="2" charset="2"/>
                        <a:buChar char="v"/>
                      </a:pPr>
                      <a:r>
                        <a:rPr lang="en-US" sz="1120" dirty="0">
                          <a:solidFill>
                            <a:schemeClr val="tx2"/>
                          </a:solidFill>
                          <a:effectLst/>
                          <a:latin typeface="Calibri" panose="020F0502020204030204" pitchFamily="34" charset="0"/>
                        </a:rPr>
                        <a:t>% of reduction of the # of tickets</a:t>
                      </a:r>
                    </a:p>
                    <a:p>
                      <a:pPr marL="171450" marR="0" indent="-171450" fontAlgn="base" hangingPunct="0">
                        <a:spcBef>
                          <a:spcPts val="0"/>
                        </a:spcBef>
                        <a:spcAft>
                          <a:spcPts val="0"/>
                        </a:spcAft>
                        <a:buFont typeface="Wingdings" panose="05000000000000000000" pitchFamily="2" charset="2"/>
                        <a:buChar char="v"/>
                      </a:pPr>
                      <a:r>
                        <a:rPr lang="en-US" sz="1120" dirty="0">
                          <a:solidFill>
                            <a:schemeClr val="tx2"/>
                          </a:solidFill>
                          <a:effectLst/>
                          <a:latin typeface="Calibri" panose="020F0502020204030204" pitchFamily="34" charset="0"/>
                        </a:rPr>
                        <a:t>More aggressive SLAs</a:t>
                      </a:r>
                    </a:p>
                    <a:p>
                      <a:pPr marL="171450" marR="0" indent="-171450" fontAlgn="base" hangingPunct="0">
                        <a:spcBef>
                          <a:spcPts val="0"/>
                        </a:spcBef>
                        <a:spcAft>
                          <a:spcPts val="0"/>
                        </a:spcAft>
                        <a:buFont typeface="Wingdings" panose="05000000000000000000" pitchFamily="2" charset="2"/>
                        <a:buChar char="v"/>
                      </a:pPr>
                      <a:r>
                        <a:rPr lang="en-US" sz="1120" dirty="0">
                          <a:solidFill>
                            <a:schemeClr val="tx2"/>
                          </a:solidFill>
                          <a:effectLst/>
                          <a:latin typeface="Calibri" panose="020F0502020204030204" pitchFamily="34" charset="0"/>
                        </a:rPr>
                        <a:t>Decreasing costs</a:t>
                      </a:r>
                    </a:p>
                    <a:p>
                      <a:pPr marL="171450" marR="0" indent="-171450" fontAlgn="base" hangingPunct="0">
                        <a:spcBef>
                          <a:spcPts val="0"/>
                        </a:spcBef>
                        <a:spcAft>
                          <a:spcPts val="0"/>
                        </a:spcAft>
                        <a:buFont typeface="Wingdings" panose="05000000000000000000" pitchFamily="2" charset="2"/>
                        <a:buChar char="v"/>
                      </a:pPr>
                      <a:r>
                        <a:rPr lang="en-US" sz="1120" dirty="0">
                          <a:solidFill>
                            <a:schemeClr val="tx2"/>
                          </a:solidFill>
                          <a:effectLst/>
                          <a:latin typeface="Calibri" panose="020F0502020204030204" pitchFamily="34" charset="0"/>
                        </a:rPr>
                        <a:t>Penalties if some KPIs are not achieved</a:t>
                      </a:r>
                    </a:p>
                  </a:txBody>
                  <a:tcPr anchor="ctr"/>
                </a:tc>
                <a:extLst>
                  <a:ext uri="{0D108BD9-81ED-4DB2-BD59-A6C34878D82A}">
                    <a16:rowId xmlns:a16="http://schemas.microsoft.com/office/drawing/2014/main" val="1869023332"/>
                  </a:ext>
                </a:extLst>
              </a:tr>
            </a:tbl>
          </a:graphicData>
        </a:graphic>
      </p:graphicFrame>
    </p:spTree>
    <p:extLst>
      <p:ext uri="{BB962C8B-B14F-4D97-AF65-F5344CB8AC3E}">
        <p14:creationId xmlns:p14="http://schemas.microsoft.com/office/powerpoint/2010/main" val="3724114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39" y="99175"/>
            <a:ext cx="8385048" cy="328053"/>
          </a:xfrm>
        </p:spPr>
        <p:txBody>
          <a:bodyPr vert="horz" lIns="0" tIns="0" rIns="0" bIns="0" rtlCol="0" anchor="ctr" anchorCtr="0">
            <a:normAutofit/>
          </a:bodyPr>
          <a:lstStyle/>
          <a:p>
            <a:r>
              <a:rPr lang="en-US" sz="1800" b="1" dirty="0">
                <a:latin typeface="Calibri" panose="020F0502020204030204" pitchFamily="34" charset="0"/>
              </a:rPr>
              <a:t>Proposed Run </a:t>
            </a:r>
            <a:r>
              <a:rPr lang="en-US" sz="1800" b="1" dirty="0" smtClean="0">
                <a:latin typeface="Calibri" panose="020F0502020204030204" pitchFamily="34" charset="0"/>
              </a:rPr>
              <a:t>team, Location &amp; Communication</a:t>
            </a:r>
            <a:endParaRPr lang="en-US" sz="1800" b="1" dirty="0">
              <a:solidFill>
                <a:srgbClr val="FF0000"/>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pPr/>
              <a:t>30</a:t>
            </a:fld>
            <a:endParaRPr lang="en-US" dirty="0"/>
          </a:p>
        </p:txBody>
      </p:sp>
      <p:sp>
        <p:nvSpPr>
          <p:cNvPr id="6" name="Rounded Rectangle 5"/>
          <p:cNvSpPr/>
          <p:nvPr/>
        </p:nvSpPr>
        <p:spPr>
          <a:xfrm>
            <a:off x="1039738" y="588543"/>
            <a:ext cx="2560320" cy="3578212"/>
          </a:xfrm>
          <a:prstGeom prst="roundRect">
            <a:avLst>
              <a:gd name="adj" fmla="val 5305"/>
            </a:avLst>
          </a:prstGeom>
          <a:gradFill>
            <a:gsLst>
              <a:gs pos="0">
                <a:sysClr val="window" lastClr="FFFFFF">
                  <a:tint val="40000"/>
                  <a:satMod val="350000"/>
                </a:sysClr>
              </a:gs>
              <a:gs pos="40000">
                <a:srgbClr val="FFFBEB"/>
              </a:gs>
              <a:gs pos="100000">
                <a:srgbClr val="FEF7E6"/>
              </a:gs>
            </a:gsLst>
            <a:path path="circle">
              <a:fillToRect l="50000" t="-80000" r="50000" b="180000"/>
            </a:path>
          </a:gradFill>
          <a:ln w="3175" cap="flat" cmpd="sng" algn="ctr">
            <a:solidFill>
              <a:srgbClr val="EE9F2A"/>
            </a:solidFill>
            <a:prstDash val="solid"/>
            <a:round/>
            <a:headEnd type="none" w="med" len="med"/>
            <a:tailEnd type="none" w="med" len="med"/>
          </a:ln>
          <a:effectLst>
            <a:outerShdw blurRad="50800" dist="38100" dir="2700000" algn="tl" rotWithShape="0">
              <a:prstClr val="black">
                <a:alpha val="10000"/>
              </a:prstClr>
            </a:outerShdw>
          </a:effectLst>
        </p:spPr>
        <p:txBody>
          <a:bodyPr/>
          <a:lstStyle/>
          <a:p>
            <a:pPr defTabSz="914355">
              <a:defRPr/>
            </a:pPr>
            <a:endParaRPr lang="en-IN" sz="700" kern="0" dirty="0">
              <a:solidFill>
                <a:sysClr val="windowText" lastClr="000000"/>
              </a:solidFill>
              <a:latin typeface="Calibri" panose="020F0502020204030204" pitchFamily="34" charset="0"/>
              <a:ea typeface="ＭＳ Ｐゴシック"/>
              <a:cs typeface="ＭＳ Ｐゴシック"/>
            </a:endParaRPr>
          </a:p>
        </p:txBody>
      </p:sp>
      <p:sp>
        <p:nvSpPr>
          <p:cNvPr id="7" name="Rounded Rectangle 6"/>
          <p:cNvSpPr/>
          <p:nvPr/>
        </p:nvSpPr>
        <p:spPr>
          <a:xfrm>
            <a:off x="3711075" y="588543"/>
            <a:ext cx="2560320" cy="3578212"/>
          </a:xfrm>
          <a:prstGeom prst="roundRect">
            <a:avLst>
              <a:gd name="adj" fmla="val 3117"/>
            </a:avLst>
          </a:prstGeom>
          <a:gradFill rotWithShape="1">
            <a:gsLst>
              <a:gs pos="0">
                <a:sysClr val="window" lastClr="FFFFFF">
                  <a:tint val="40000"/>
                  <a:satMod val="350000"/>
                </a:sysClr>
              </a:gs>
              <a:gs pos="40000">
                <a:sysClr val="window" lastClr="FFFFFF">
                  <a:tint val="45000"/>
                  <a:shade val="99000"/>
                  <a:satMod val="350000"/>
                </a:sysClr>
              </a:gs>
              <a:gs pos="100000">
                <a:srgbClr val="E9F5FB"/>
              </a:gs>
            </a:gsLst>
            <a:path path="circle">
              <a:fillToRect l="50000" t="-80000" r="50000" b="180000"/>
            </a:path>
          </a:gradFill>
          <a:ln w="3175">
            <a:solidFill>
              <a:srgbClr val="4BACC6"/>
            </a:solidFill>
            <a:miter lim="800000"/>
            <a:headEnd/>
            <a:tailEnd/>
          </a:ln>
          <a:effectLst>
            <a:outerShdw blurRad="50800" dist="38100" dir="2700000" algn="tl" rotWithShape="0">
              <a:prstClr val="black">
                <a:alpha val="10000"/>
              </a:prstClr>
            </a:outerShdw>
          </a:effectLst>
        </p:spPr>
        <p:txBody>
          <a:bodyPr wrap="none" anchor="ctr"/>
          <a:lstStyle/>
          <a:p>
            <a:pPr defTabSz="914355" eaLnBrk="0" hangingPunct="0">
              <a:lnSpc>
                <a:spcPct val="110000"/>
              </a:lnSpc>
              <a:defRPr/>
            </a:pPr>
            <a:endParaRPr lang="en-IN" sz="1200" kern="0" dirty="0">
              <a:solidFill>
                <a:srgbClr val="336699"/>
              </a:solidFill>
              <a:latin typeface="Calibri" panose="020F0502020204030204" pitchFamily="34" charset="0"/>
            </a:endParaRPr>
          </a:p>
        </p:txBody>
      </p:sp>
      <p:sp>
        <p:nvSpPr>
          <p:cNvPr id="8" name="Rounded Rectangle 7"/>
          <p:cNvSpPr/>
          <p:nvPr/>
        </p:nvSpPr>
        <p:spPr>
          <a:xfrm>
            <a:off x="6390223" y="588543"/>
            <a:ext cx="2560320" cy="3578212"/>
          </a:xfrm>
          <a:prstGeom prst="roundRect">
            <a:avLst>
              <a:gd name="adj" fmla="val 3893"/>
            </a:avLst>
          </a:prstGeom>
          <a:gradFill rotWithShape="1">
            <a:gsLst>
              <a:gs pos="0">
                <a:sysClr val="window" lastClr="FFFFFF">
                  <a:tint val="40000"/>
                  <a:satMod val="350000"/>
                </a:sysClr>
              </a:gs>
              <a:gs pos="40000">
                <a:sysClr val="window" lastClr="FFFFFF">
                  <a:tint val="45000"/>
                  <a:shade val="99000"/>
                  <a:satMod val="350000"/>
                </a:sysClr>
              </a:gs>
              <a:gs pos="100000">
                <a:srgbClr val="ECF7E1"/>
              </a:gs>
            </a:gsLst>
            <a:path path="circle">
              <a:fillToRect l="50000" t="-80000" r="50000" b="180000"/>
            </a:path>
          </a:gradFill>
          <a:ln w="3175">
            <a:solidFill>
              <a:srgbClr val="9BBB59"/>
            </a:solidFill>
            <a:miter lim="800000"/>
            <a:headEnd/>
            <a:tailEnd/>
          </a:ln>
          <a:effectLst>
            <a:outerShdw blurRad="50800" dist="38100" dir="2700000" algn="tl" rotWithShape="0">
              <a:prstClr val="black">
                <a:alpha val="10000"/>
              </a:prstClr>
            </a:outerShdw>
          </a:effectLst>
        </p:spPr>
        <p:txBody>
          <a:bodyPr wrap="none" anchor="ctr"/>
          <a:lstStyle/>
          <a:p>
            <a:pPr defTabSz="914355" eaLnBrk="0" hangingPunct="0">
              <a:lnSpc>
                <a:spcPct val="110000"/>
              </a:lnSpc>
              <a:defRPr/>
            </a:pPr>
            <a:endParaRPr lang="en-IN" sz="1200" kern="0" dirty="0">
              <a:solidFill>
                <a:srgbClr val="336699"/>
              </a:solidFill>
              <a:latin typeface="Calibri" panose="020F0502020204030204" pitchFamily="34" charset="0"/>
            </a:endParaRPr>
          </a:p>
        </p:txBody>
      </p:sp>
      <p:sp>
        <p:nvSpPr>
          <p:cNvPr id="9" name="Rounded Rectangle 8"/>
          <p:cNvSpPr/>
          <p:nvPr/>
        </p:nvSpPr>
        <p:spPr>
          <a:xfrm>
            <a:off x="183525" y="717942"/>
            <a:ext cx="8834182" cy="888838"/>
          </a:xfrm>
          <a:prstGeom prst="roundRect">
            <a:avLst>
              <a:gd name="adj" fmla="val 10697"/>
            </a:avLst>
          </a:prstGeom>
          <a:gradFill rotWithShape="1">
            <a:gsLst>
              <a:gs pos="0">
                <a:sysClr val="window" lastClr="FFFFFF">
                  <a:tint val="40000"/>
                  <a:satMod val="350000"/>
                  <a:alpha val="38000"/>
                </a:sysClr>
              </a:gs>
              <a:gs pos="40000">
                <a:srgbClr val="FEFEFE">
                  <a:alpha val="37000"/>
                </a:srgbClr>
              </a:gs>
              <a:gs pos="100000">
                <a:srgbClr val="E0E0E0">
                  <a:alpha val="26000"/>
                </a:srgbClr>
              </a:gs>
            </a:gsLst>
            <a:path path="circle">
              <a:fillToRect l="50000" t="-80000" r="50000" b="180000"/>
            </a:path>
          </a:gradFill>
          <a:ln w="3175" algn="ctr">
            <a:solidFill>
              <a:sysClr val="window" lastClr="FFFFFF">
                <a:lumMod val="65000"/>
              </a:sysClr>
            </a:solidFill>
            <a:prstDash val="dash"/>
            <a:miter lim="800000"/>
            <a:headEnd/>
            <a:tailEnd/>
          </a:ln>
          <a:effectLst>
            <a:outerShdw blurRad="50800" dist="38100" dir="2700000" algn="tl" rotWithShape="0">
              <a:prstClr val="black">
                <a:alpha val="10000"/>
              </a:prstClr>
            </a:outerShdw>
          </a:effectLst>
        </p:spPr>
        <p:txBody>
          <a:bodyPr lIns="45720" tIns="91440" rIns="54864" anchor="ctr"/>
          <a:lstStyle/>
          <a:p>
            <a:pPr marL="169855" indent="-117469" defTabSz="914355" eaLnBrk="0" hangingPunct="0">
              <a:lnSpc>
                <a:spcPct val="110000"/>
              </a:lnSpc>
              <a:spcBef>
                <a:spcPts val="200"/>
              </a:spcBef>
              <a:buFont typeface="Wingdings" pitchFamily="2" charset="2"/>
              <a:buChar char="§"/>
              <a:defRPr/>
            </a:pPr>
            <a:endParaRPr lang="en-IN" sz="800" kern="0" dirty="0">
              <a:solidFill>
                <a:sysClr val="windowText" lastClr="000000"/>
              </a:solidFill>
              <a:latin typeface="Calibri" panose="020F0502020204030204" pitchFamily="34" charset="0"/>
              <a:cs typeface="Arial" pitchFamily="34" charset="0"/>
            </a:endParaRPr>
          </a:p>
        </p:txBody>
      </p:sp>
      <p:sp>
        <p:nvSpPr>
          <p:cNvPr id="10" name="Rounded Rectangle 9"/>
          <p:cNvSpPr/>
          <p:nvPr/>
        </p:nvSpPr>
        <p:spPr>
          <a:xfrm>
            <a:off x="183525" y="1702871"/>
            <a:ext cx="8834182" cy="831601"/>
          </a:xfrm>
          <a:prstGeom prst="roundRect">
            <a:avLst>
              <a:gd name="adj" fmla="val 5178"/>
            </a:avLst>
          </a:prstGeom>
          <a:gradFill rotWithShape="1">
            <a:gsLst>
              <a:gs pos="0">
                <a:sysClr val="window" lastClr="FFFFFF">
                  <a:tint val="40000"/>
                  <a:satMod val="350000"/>
                  <a:alpha val="38000"/>
                </a:sysClr>
              </a:gs>
              <a:gs pos="40000">
                <a:srgbClr val="FEFEFE">
                  <a:alpha val="37000"/>
                </a:srgbClr>
              </a:gs>
              <a:gs pos="100000">
                <a:srgbClr val="E0E0E0">
                  <a:alpha val="26000"/>
                </a:srgbClr>
              </a:gs>
            </a:gsLst>
            <a:path path="circle">
              <a:fillToRect l="50000" t="-80000" r="50000" b="180000"/>
            </a:path>
          </a:gradFill>
          <a:ln w="3175" algn="ctr">
            <a:solidFill>
              <a:sysClr val="window" lastClr="FFFFFF">
                <a:lumMod val="65000"/>
              </a:sysClr>
            </a:solidFill>
            <a:prstDash val="dash"/>
            <a:miter lim="800000"/>
            <a:headEnd/>
            <a:tailEnd/>
          </a:ln>
          <a:effectLst>
            <a:outerShdw blurRad="50800" dist="38100" dir="2700000" algn="tl" rotWithShape="0">
              <a:prstClr val="black">
                <a:alpha val="10000"/>
              </a:prstClr>
            </a:outerShdw>
          </a:effectLst>
        </p:spPr>
        <p:txBody>
          <a:bodyPr lIns="45720" tIns="91440" rIns="54864" anchor="ctr"/>
          <a:lstStyle/>
          <a:p>
            <a:pPr marL="169855" indent="-117469" defTabSz="914355" eaLnBrk="0" hangingPunct="0">
              <a:lnSpc>
                <a:spcPct val="110000"/>
              </a:lnSpc>
              <a:spcBef>
                <a:spcPts val="200"/>
              </a:spcBef>
              <a:buFont typeface="Wingdings" pitchFamily="2" charset="2"/>
              <a:buChar char="§"/>
              <a:defRPr/>
            </a:pPr>
            <a:endParaRPr lang="en-IN" sz="800" kern="0" dirty="0">
              <a:solidFill>
                <a:sysClr val="windowText" lastClr="000000"/>
              </a:solidFill>
              <a:latin typeface="Calibri" panose="020F0502020204030204" pitchFamily="34" charset="0"/>
              <a:cs typeface="Arial" pitchFamily="34" charset="0"/>
            </a:endParaRPr>
          </a:p>
        </p:txBody>
      </p:sp>
      <p:sp>
        <p:nvSpPr>
          <p:cNvPr id="11" name="Rounded Rectangle 10"/>
          <p:cNvSpPr/>
          <p:nvPr/>
        </p:nvSpPr>
        <p:spPr>
          <a:xfrm>
            <a:off x="183525" y="2605517"/>
            <a:ext cx="8834182" cy="1487018"/>
          </a:xfrm>
          <a:prstGeom prst="roundRect">
            <a:avLst>
              <a:gd name="adj" fmla="val 5178"/>
            </a:avLst>
          </a:prstGeom>
          <a:gradFill rotWithShape="1">
            <a:gsLst>
              <a:gs pos="0">
                <a:sysClr val="window" lastClr="FFFFFF">
                  <a:tint val="40000"/>
                  <a:satMod val="350000"/>
                  <a:alpha val="38000"/>
                </a:sysClr>
              </a:gs>
              <a:gs pos="40000">
                <a:srgbClr val="FEFEFE">
                  <a:alpha val="37000"/>
                </a:srgbClr>
              </a:gs>
              <a:gs pos="100000">
                <a:srgbClr val="E0E0E0">
                  <a:alpha val="26000"/>
                </a:srgbClr>
              </a:gs>
            </a:gsLst>
            <a:path path="circle">
              <a:fillToRect l="50000" t="-80000" r="50000" b="180000"/>
            </a:path>
          </a:gradFill>
          <a:ln w="3175" algn="ctr">
            <a:solidFill>
              <a:sysClr val="window" lastClr="FFFFFF">
                <a:lumMod val="65000"/>
              </a:sysClr>
            </a:solidFill>
            <a:prstDash val="dash"/>
            <a:miter lim="800000"/>
            <a:headEnd/>
            <a:tailEnd/>
          </a:ln>
          <a:effectLst>
            <a:outerShdw blurRad="50800" dist="38100" dir="2700000" algn="tl" rotWithShape="0">
              <a:prstClr val="black">
                <a:alpha val="10000"/>
              </a:prstClr>
            </a:outerShdw>
          </a:effectLst>
        </p:spPr>
        <p:txBody>
          <a:bodyPr lIns="45720" tIns="91440" rIns="54864" anchor="ctr"/>
          <a:lstStyle/>
          <a:p>
            <a:pPr marL="169855" indent="-117469" defTabSz="914355" eaLnBrk="0" hangingPunct="0">
              <a:lnSpc>
                <a:spcPct val="110000"/>
              </a:lnSpc>
              <a:spcBef>
                <a:spcPts val="200"/>
              </a:spcBef>
              <a:buFont typeface="Wingdings" pitchFamily="2" charset="2"/>
              <a:buChar char="§"/>
              <a:defRPr/>
            </a:pPr>
            <a:endParaRPr lang="en-IN" sz="900" kern="0" dirty="0">
              <a:solidFill>
                <a:sysClr val="windowText" lastClr="000000"/>
              </a:solidFill>
              <a:latin typeface="Calibri" panose="020F0502020204030204" pitchFamily="34" charset="0"/>
              <a:cs typeface="Arial" pitchFamily="34" charset="0"/>
            </a:endParaRPr>
          </a:p>
        </p:txBody>
      </p:sp>
      <p:sp>
        <p:nvSpPr>
          <p:cNvPr id="12" name="TextBox 11"/>
          <p:cNvSpPr txBox="1"/>
          <p:nvPr/>
        </p:nvSpPr>
        <p:spPr>
          <a:xfrm>
            <a:off x="1762789" y="1292509"/>
            <a:ext cx="1040671" cy="231750"/>
          </a:xfrm>
          <a:prstGeom prst="rect">
            <a:avLst/>
          </a:prstGeom>
          <a:noFill/>
        </p:spPr>
        <p:txBody>
          <a:bodyPr wrap="none" rtlCol="0" anchor="ctr">
            <a:spAutoFit/>
          </a:bodyPr>
          <a:lstStyle/>
          <a:p>
            <a:pPr algn="ctr" defTabSz="914355">
              <a:lnSpc>
                <a:spcPct val="80000"/>
              </a:lnSpc>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Executive Sponsor</a:t>
            </a:r>
            <a:endParaRPr lang="en-IN" sz="900" kern="0" dirty="0">
              <a:solidFill>
                <a:sysClr val="windowText" lastClr="000000">
                  <a:lumMod val="85000"/>
                  <a:lumOff val="15000"/>
                </a:sysClr>
              </a:solidFill>
              <a:latin typeface="Calibri" panose="020F0502020204030204" pitchFamily="34" charset="0"/>
              <a:cs typeface="Arial" panose="020B0604020202020204" pitchFamily="34" charset="0"/>
            </a:endParaRPr>
          </a:p>
        </p:txBody>
      </p:sp>
      <p:pic>
        <p:nvPicPr>
          <p:cNvPr id="13" name="Picture 296" descr="icon_people.png"/>
          <p:cNvPicPr>
            <a:picLocks noChangeAspect="1"/>
          </p:cNvPicPr>
          <p:nvPr/>
        </p:nvPicPr>
        <p:blipFill>
          <a:blip r:embed="rId2" cstate="print"/>
          <a:srcRect/>
          <a:stretch>
            <a:fillRect/>
          </a:stretch>
        </p:blipFill>
        <p:spPr bwMode="auto">
          <a:xfrm>
            <a:off x="2029920" y="919040"/>
            <a:ext cx="457200" cy="360238"/>
          </a:xfrm>
          <a:prstGeom prst="rect">
            <a:avLst/>
          </a:prstGeom>
          <a:noFill/>
          <a:ln w="9525">
            <a:noFill/>
            <a:miter lim="800000"/>
            <a:headEnd/>
            <a:tailEnd/>
          </a:ln>
        </p:spPr>
      </p:pic>
      <p:sp>
        <p:nvSpPr>
          <p:cNvPr id="14" name="TextBox 13"/>
          <p:cNvSpPr txBox="1"/>
          <p:nvPr/>
        </p:nvSpPr>
        <p:spPr>
          <a:xfrm>
            <a:off x="3835483" y="1250142"/>
            <a:ext cx="1038650" cy="331016"/>
          </a:xfrm>
          <a:prstGeom prst="rect">
            <a:avLst/>
          </a:prstGeom>
          <a:noFill/>
        </p:spPr>
        <p:txBody>
          <a:bodyPr wrap="square" rtlCol="0" anchor="ctr">
            <a:spAutoFit/>
          </a:bodyPr>
          <a:lstStyle/>
          <a:p>
            <a:pPr algn="ctr" defTabSz="685749" eaLnBrk="0" hangingPunct="0">
              <a:defRPr/>
            </a:pPr>
            <a:r>
              <a:rPr lang="en-US" sz="900" kern="0" dirty="0">
                <a:solidFill>
                  <a:sysClr val="windowText" lastClr="000000"/>
                </a:solidFill>
                <a:latin typeface="Calibri" panose="020F0502020204030204" pitchFamily="34" charset="0"/>
                <a:ea typeface="ＭＳ Ｐゴシック"/>
                <a:cs typeface="Arial" panose="020B0604020202020204" pitchFamily="34" charset="0"/>
              </a:rPr>
              <a:t>Client Partner</a:t>
            </a:r>
          </a:p>
          <a:p>
            <a:pPr algn="ctr" defTabSz="685749" eaLnBrk="0" hangingPunct="0">
              <a:defRPr/>
            </a:pPr>
            <a:r>
              <a:rPr lang="en-US" sz="900" b="1" kern="0" dirty="0">
                <a:solidFill>
                  <a:schemeClr val="accent1"/>
                </a:solidFill>
                <a:latin typeface="Calibri" panose="020F0502020204030204" pitchFamily="34" charset="0"/>
                <a:ea typeface="ＭＳ Ｐゴシック"/>
                <a:cs typeface="Arial" panose="020B0604020202020204" pitchFamily="34" charset="0"/>
              </a:rPr>
              <a:t>(Mohit Sawant)</a:t>
            </a:r>
          </a:p>
        </p:txBody>
      </p:sp>
      <p:pic>
        <p:nvPicPr>
          <p:cNvPr id="15" name="Picture 220" descr="icon_people2.png"/>
          <p:cNvPicPr>
            <a:picLocks noChangeAspect="1"/>
          </p:cNvPicPr>
          <p:nvPr/>
        </p:nvPicPr>
        <p:blipFill>
          <a:blip r:embed="rId3" cstate="print"/>
          <a:srcRect/>
          <a:stretch>
            <a:fillRect/>
          </a:stretch>
        </p:blipFill>
        <p:spPr bwMode="auto">
          <a:xfrm>
            <a:off x="4157101" y="947503"/>
            <a:ext cx="457200" cy="362109"/>
          </a:xfrm>
          <a:prstGeom prst="rect">
            <a:avLst/>
          </a:prstGeom>
          <a:noFill/>
          <a:ln w="9525">
            <a:noFill/>
            <a:miter lim="800000"/>
            <a:headEnd/>
            <a:tailEnd/>
          </a:ln>
        </p:spPr>
      </p:pic>
      <p:pic>
        <p:nvPicPr>
          <p:cNvPr id="16" name="Picture 215" descr="icon_people.png"/>
          <p:cNvPicPr>
            <a:picLocks noChangeAspect="1"/>
          </p:cNvPicPr>
          <p:nvPr/>
        </p:nvPicPr>
        <p:blipFill>
          <a:blip r:embed="rId4" cstate="print"/>
          <a:srcRect/>
          <a:stretch>
            <a:fillRect/>
          </a:stretch>
        </p:blipFill>
        <p:spPr bwMode="auto">
          <a:xfrm>
            <a:off x="7467739" y="947810"/>
            <a:ext cx="457200" cy="361494"/>
          </a:xfrm>
          <a:prstGeom prst="rect">
            <a:avLst/>
          </a:prstGeom>
          <a:noFill/>
          <a:ln w="9525">
            <a:noFill/>
            <a:miter lim="800000"/>
            <a:headEnd/>
            <a:tailEnd/>
          </a:ln>
        </p:spPr>
      </p:pic>
      <p:sp>
        <p:nvSpPr>
          <p:cNvPr id="17" name="TextBox 16"/>
          <p:cNvSpPr txBox="1"/>
          <p:nvPr/>
        </p:nvSpPr>
        <p:spPr>
          <a:xfrm>
            <a:off x="6887681" y="1228688"/>
            <a:ext cx="1617315" cy="331016"/>
          </a:xfrm>
          <a:prstGeom prst="rect">
            <a:avLst/>
          </a:prstGeom>
          <a:noFill/>
        </p:spPr>
        <p:txBody>
          <a:bodyPr wrap="square" rtlCol="0" anchor="ctr">
            <a:spAutoFit/>
          </a:bodyPr>
          <a:lstStyle/>
          <a:p>
            <a:pPr algn="ctr" defTabSz="685749" eaLnBrk="0" hangingPunct="0">
              <a:defRPr/>
            </a:pPr>
            <a:r>
              <a:rPr lang="en-US" sz="900" kern="0" dirty="0">
                <a:solidFill>
                  <a:sysClr val="windowText" lastClr="000000"/>
                </a:solidFill>
                <a:latin typeface="Calibri" panose="020F0502020204030204" pitchFamily="34" charset="0"/>
                <a:ea typeface="ＭＳ Ｐゴシック"/>
                <a:cs typeface="Arial" panose="020B0604020202020204" pitchFamily="34" charset="0"/>
              </a:rPr>
              <a:t>SFDC Delivery Director</a:t>
            </a:r>
          </a:p>
          <a:p>
            <a:pPr algn="ctr" defTabSz="685749" eaLnBrk="0" hangingPunct="0">
              <a:defRPr/>
            </a:pPr>
            <a:r>
              <a:rPr lang="en-US" sz="900" b="1" kern="0" dirty="0">
                <a:solidFill>
                  <a:schemeClr val="accent1"/>
                </a:solidFill>
                <a:latin typeface="Calibri" panose="020F0502020204030204" pitchFamily="34" charset="0"/>
                <a:ea typeface="ＭＳ Ｐゴシック"/>
                <a:cs typeface="Arial" panose="020B0604020202020204" pitchFamily="34" charset="0"/>
              </a:rPr>
              <a:t>(Pallab Mukherjee)</a:t>
            </a:r>
            <a:endParaRPr lang="en-US" sz="900" kern="0" dirty="0">
              <a:solidFill>
                <a:sysClr val="windowText" lastClr="000000"/>
              </a:solidFill>
              <a:latin typeface="Calibri" panose="020F0502020204030204" pitchFamily="34" charset="0"/>
              <a:ea typeface="ＭＳ Ｐゴシック"/>
              <a:cs typeface="Arial" panose="020B0604020202020204" pitchFamily="34" charset="0"/>
            </a:endParaRPr>
          </a:p>
        </p:txBody>
      </p:sp>
      <p:sp>
        <p:nvSpPr>
          <p:cNvPr id="18" name="TextBox 17"/>
          <p:cNvSpPr txBox="1"/>
          <p:nvPr/>
        </p:nvSpPr>
        <p:spPr>
          <a:xfrm>
            <a:off x="1486672" y="2158429"/>
            <a:ext cx="1563431" cy="263351"/>
          </a:xfrm>
          <a:prstGeom prst="rect">
            <a:avLst/>
          </a:prstGeom>
          <a:noFill/>
        </p:spPr>
        <p:txBody>
          <a:bodyPr wrap="square" rtlCol="0" anchor="ctr">
            <a:spAutoFit/>
          </a:bodyPr>
          <a:lstStyle/>
          <a:p>
            <a:pPr algn="ctr" defTabSz="914355">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Service Support Manager </a:t>
            </a:r>
          </a:p>
        </p:txBody>
      </p:sp>
      <p:pic>
        <p:nvPicPr>
          <p:cNvPr id="19" name="Picture 296" descr="icon_people.png"/>
          <p:cNvPicPr>
            <a:picLocks noChangeAspect="1"/>
          </p:cNvPicPr>
          <p:nvPr/>
        </p:nvPicPr>
        <p:blipFill>
          <a:blip r:embed="rId2" cstate="print"/>
          <a:srcRect/>
          <a:stretch>
            <a:fillRect/>
          </a:stretch>
        </p:blipFill>
        <p:spPr bwMode="auto">
          <a:xfrm>
            <a:off x="2039787" y="1811388"/>
            <a:ext cx="457200" cy="360238"/>
          </a:xfrm>
          <a:prstGeom prst="rect">
            <a:avLst/>
          </a:prstGeom>
          <a:noFill/>
          <a:ln w="9525">
            <a:noFill/>
            <a:miter lim="800000"/>
            <a:headEnd/>
            <a:tailEnd/>
          </a:ln>
        </p:spPr>
      </p:pic>
      <p:grpSp>
        <p:nvGrpSpPr>
          <p:cNvPr id="20" name="Group 19"/>
          <p:cNvGrpSpPr/>
          <p:nvPr/>
        </p:nvGrpSpPr>
        <p:grpSpPr>
          <a:xfrm>
            <a:off x="2041661" y="2998620"/>
            <a:ext cx="560696" cy="391207"/>
            <a:chOff x="6858000" y="5105400"/>
            <a:chExt cx="560696" cy="457200"/>
          </a:xfrm>
        </p:grpSpPr>
        <p:pic>
          <p:nvPicPr>
            <p:cNvPr id="21" name="Picture 5" descr="D:\Krishnaraj BD\common diagrams\icons\icon1.png"/>
            <p:cNvPicPr>
              <a:picLocks noChangeAspect="1" noChangeArrowheads="1"/>
            </p:cNvPicPr>
            <p:nvPr/>
          </p:nvPicPr>
          <p:blipFill>
            <a:blip r:embed="rId5" cstate="print"/>
            <a:srcRect/>
            <a:stretch>
              <a:fillRect/>
            </a:stretch>
          </p:blipFill>
          <p:spPr bwMode="auto">
            <a:xfrm>
              <a:off x="6858000" y="5105401"/>
              <a:ext cx="274320" cy="352697"/>
            </a:xfrm>
            <a:prstGeom prst="rect">
              <a:avLst/>
            </a:prstGeom>
            <a:noFill/>
          </p:spPr>
        </p:pic>
        <p:pic>
          <p:nvPicPr>
            <p:cNvPr id="22" name="Picture 5" descr="D:\Krishnaraj BD\common diagrams\icons\icon1.png"/>
            <p:cNvPicPr>
              <a:picLocks noChangeAspect="1" noChangeArrowheads="1"/>
            </p:cNvPicPr>
            <p:nvPr/>
          </p:nvPicPr>
          <p:blipFill>
            <a:blip r:embed="rId5" cstate="print"/>
            <a:srcRect/>
            <a:stretch>
              <a:fillRect/>
            </a:stretch>
          </p:blipFill>
          <p:spPr bwMode="auto">
            <a:xfrm>
              <a:off x="7144376" y="5105401"/>
              <a:ext cx="274320" cy="352697"/>
            </a:xfrm>
            <a:prstGeom prst="rect">
              <a:avLst/>
            </a:prstGeom>
            <a:noFill/>
          </p:spPr>
        </p:pic>
        <p:pic>
          <p:nvPicPr>
            <p:cNvPr id="23" name="Picture 5" descr="D:\Krishnaraj BD\common diagrams\icons\icon1.png"/>
            <p:cNvPicPr>
              <a:picLocks noChangeAspect="1" noChangeArrowheads="1"/>
            </p:cNvPicPr>
            <p:nvPr/>
          </p:nvPicPr>
          <p:blipFill>
            <a:blip r:embed="rId6" cstate="print"/>
            <a:srcRect/>
            <a:stretch>
              <a:fillRect/>
            </a:stretch>
          </p:blipFill>
          <p:spPr bwMode="auto">
            <a:xfrm>
              <a:off x="6959600" y="5105400"/>
              <a:ext cx="355600" cy="457200"/>
            </a:xfrm>
            <a:prstGeom prst="rect">
              <a:avLst/>
            </a:prstGeom>
            <a:noFill/>
          </p:spPr>
        </p:pic>
      </p:grpSp>
      <p:sp>
        <p:nvSpPr>
          <p:cNvPr id="24" name="TextBox 23"/>
          <p:cNvSpPr txBox="1"/>
          <p:nvPr/>
        </p:nvSpPr>
        <p:spPr>
          <a:xfrm>
            <a:off x="1654274" y="3401636"/>
            <a:ext cx="1282213" cy="421363"/>
          </a:xfrm>
          <a:prstGeom prst="rect">
            <a:avLst/>
          </a:prstGeom>
          <a:noFill/>
        </p:spPr>
        <p:txBody>
          <a:bodyPr wrap="square" rtlCol="0" anchor="ctr">
            <a:spAutoFit/>
          </a:bodyPr>
          <a:lstStyle/>
          <a:p>
            <a:pPr algn="ctr" defTabSz="914355">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Business SMEs, Application Owners</a:t>
            </a:r>
          </a:p>
        </p:txBody>
      </p:sp>
      <p:cxnSp>
        <p:nvCxnSpPr>
          <p:cNvPr id="25" name="Straight Arrow Connector 24"/>
          <p:cNvCxnSpPr/>
          <p:nvPr/>
        </p:nvCxnSpPr>
        <p:spPr bwMode="auto">
          <a:xfrm>
            <a:off x="2289317" y="2494428"/>
            <a:ext cx="0" cy="208644"/>
          </a:xfrm>
          <a:prstGeom prst="straightConnector1">
            <a:avLst/>
          </a:prstGeom>
          <a:solidFill>
            <a:schemeClr val="accent1"/>
          </a:solidFill>
          <a:ln w="9525" cap="flat" cmpd="sng" algn="ctr">
            <a:solidFill>
              <a:schemeClr val="tx2">
                <a:lumMod val="90000"/>
                <a:lumOff val="10000"/>
              </a:schemeClr>
            </a:solidFill>
            <a:prstDash val="solid"/>
            <a:round/>
            <a:headEnd type="triangle" w="med" len="med"/>
            <a:tailEnd type="none"/>
          </a:ln>
          <a:effectLst/>
        </p:spPr>
      </p:cxnSp>
      <p:sp>
        <p:nvSpPr>
          <p:cNvPr id="26" name="TextBox 25"/>
          <p:cNvSpPr txBox="1"/>
          <p:nvPr/>
        </p:nvSpPr>
        <p:spPr>
          <a:xfrm>
            <a:off x="3892386" y="3144814"/>
            <a:ext cx="905208" cy="231750"/>
          </a:xfrm>
          <a:prstGeom prst="rect">
            <a:avLst/>
          </a:prstGeom>
          <a:noFill/>
        </p:spPr>
        <p:txBody>
          <a:bodyPr wrap="square" rtlCol="0" anchor="ctr">
            <a:spAutoFit/>
          </a:bodyPr>
          <a:lstStyle/>
          <a:p>
            <a:pPr algn="ctr" defTabSz="914355">
              <a:lnSpc>
                <a:spcPct val="80000"/>
              </a:lnSpc>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SFDC Lead BA</a:t>
            </a:r>
            <a:endParaRPr lang="en-US" sz="900" kern="0" dirty="0">
              <a:solidFill>
                <a:srgbClr val="FF0000"/>
              </a:solidFill>
              <a:latin typeface="Calibri" panose="020F0502020204030204" pitchFamily="34" charset="0"/>
              <a:cs typeface="Arial" panose="020B0604020202020204" pitchFamily="34" charset="0"/>
            </a:endParaRPr>
          </a:p>
        </p:txBody>
      </p:sp>
      <p:cxnSp>
        <p:nvCxnSpPr>
          <p:cNvPr id="27" name="Straight Arrow Connector 26"/>
          <p:cNvCxnSpPr/>
          <p:nvPr/>
        </p:nvCxnSpPr>
        <p:spPr bwMode="auto">
          <a:xfrm>
            <a:off x="2289464" y="1525634"/>
            <a:ext cx="0" cy="208644"/>
          </a:xfrm>
          <a:prstGeom prst="straightConnector1">
            <a:avLst/>
          </a:prstGeom>
          <a:solidFill>
            <a:schemeClr val="accent1"/>
          </a:solidFill>
          <a:ln w="9525" cap="flat" cmpd="sng" algn="ctr">
            <a:solidFill>
              <a:schemeClr val="tx2">
                <a:lumMod val="90000"/>
                <a:lumOff val="10000"/>
              </a:schemeClr>
            </a:solidFill>
            <a:prstDash val="solid"/>
            <a:round/>
            <a:headEnd type="triangle" w="med" len="med"/>
            <a:tailEnd type="none"/>
          </a:ln>
          <a:effectLst/>
        </p:spPr>
      </p:cxnSp>
      <p:cxnSp>
        <p:nvCxnSpPr>
          <p:cNvPr id="28" name="Straight Arrow Connector 27"/>
          <p:cNvCxnSpPr/>
          <p:nvPr/>
        </p:nvCxnSpPr>
        <p:spPr>
          <a:xfrm>
            <a:off x="3367279" y="1154575"/>
            <a:ext cx="548640" cy="0"/>
          </a:xfrm>
          <a:prstGeom prst="straightConnector1">
            <a:avLst/>
          </a:prstGeom>
          <a:noFill/>
          <a:ln w="9525" cap="flat" cmpd="sng" algn="ctr">
            <a:solidFill>
              <a:srgbClr val="4F81BD">
                <a:shade val="95000"/>
                <a:satMod val="105000"/>
              </a:srgbClr>
            </a:solidFill>
            <a:prstDash val="solid"/>
            <a:headEnd type="triangle" w="med" len="med"/>
            <a:tailEnd type="triangle" w="med" len="med"/>
          </a:ln>
          <a:effectLst/>
        </p:spPr>
      </p:cxnSp>
      <p:cxnSp>
        <p:nvCxnSpPr>
          <p:cNvPr id="29" name="Straight Arrow Connector 28"/>
          <p:cNvCxnSpPr/>
          <p:nvPr/>
        </p:nvCxnSpPr>
        <p:spPr>
          <a:xfrm>
            <a:off x="3357754" y="3117600"/>
            <a:ext cx="548640" cy="0"/>
          </a:xfrm>
          <a:prstGeom prst="straightConnector1">
            <a:avLst/>
          </a:prstGeom>
          <a:noFill/>
          <a:ln w="9525" cap="flat" cmpd="sng" algn="ctr">
            <a:solidFill>
              <a:srgbClr val="4F81BD">
                <a:shade val="95000"/>
                <a:satMod val="105000"/>
              </a:srgbClr>
            </a:solidFill>
            <a:prstDash val="solid"/>
            <a:headEnd type="triangle" w="med" len="med"/>
            <a:tailEnd type="triangle" w="med" len="med"/>
          </a:ln>
          <a:effectLst/>
        </p:spPr>
      </p:cxnSp>
      <p:pic>
        <p:nvPicPr>
          <p:cNvPr id="30" name="Picture 220" descr="icon_people2.png"/>
          <p:cNvPicPr>
            <a:picLocks noChangeAspect="1"/>
          </p:cNvPicPr>
          <p:nvPr/>
        </p:nvPicPr>
        <p:blipFill>
          <a:blip r:embed="rId3" cstate="print"/>
          <a:srcRect/>
          <a:stretch>
            <a:fillRect/>
          </a:stretch>
        </p:blipFill>
        <p:spPr bwMode="auto">
          <a:xfrm>
            <a:off x="4756934" y="1801643"/>
            <a:ext cx="379585" cy="300636"/>
          </a:xfrm>
          <a:prstGeom prst="rect">
            <a:avLst/>
          </a:prstGeom>
          <a:noFill/>
          <a:ln w="9525">
            <a:noFill/>
            <a:miter lim="800000"/>
            <a:headEnd/>
            <a:tailEnd/>
          </a:ln>
        </p:spPr>
      </p:pic>
      <p:pic>
        <p:nvPicPr>
          <p:cNvPr id="31" name="Picture 215" descr="icon_people.png"/>
          <p:cNvPicPr>
            <a:picLocks noChangeAspect="1"/>
          </p:cNvPicPr>
          <p:nvPr/>
        </p:nvPicPr>
        <p:blipFill>
          <a:blip r:embed="rId4" cstate="print"/>
          <a:srcRect/>
          <a:stretch>
            <a:fillRect/>
          </a:stretch>
        </p:blipFill>
        <p:spPr bwMode="auto">
          <a:xfrm>
            <a:off x="7538230" y="1833098"/>
            <a:ext cx="412166" cy="325887"/>
          </a:xfrm>
          <a:prstGeom prst="rect">
            <a:avLst/>
          </a:prstGeom>
          <a:noFill/>
          <a:ln w="9525">
            <a:noFill/>
            <a:miter lim="800000"/>
            <a:headEnd/>
            <a:tailEnd/>
          </a:ln>
        </p:spPr>
      </p:pic>
      <p:cxnSp>
        <p:nvCxnSpPr>
          <p:cNvPr id="32" name="Straight Arrow Connector 31"/>
          <p:cNvCxnSpPr/>
          <p:nvPr/>
        </p:nvCxnSpPr>
        <p:spPr>
          <a:xfrm>
            <a:off x="3367279" y="2026345"/>
            <a:ext cx="548640" cy="0"/>
          </a:xfrm>
          <a:prstGeom prst="straightConnector1">
            <a:avLst/>
          </a:prstGeom>
          <a:noFill/>
          <a:ln w="9525" cap="flat" cmpd="sng" algn="ctr">
            <a:solidFill>
              <a:srgbClr val="4F81BD">
                <a:shade val="95000"/>
                <a:satMod val="105000"/>
              </a:srgbClr>
            </a:solidFill>
            <a:prstDash val="solid"/>
            <a:headEnd type="triangle" w="med" len="med"/>
            <a:tailEnd type="triangle" w="med" len="med"/>
          </a:ln>
          <a:effectLst/>
        </p:spPr>
      </p:cxnSp>
      <p:sp>
        <p:nvSpPr>
          <p:cNvPr id="33" name="TextBox 32"/>
          <p:cNvSpPr txBox="1"/>
          <p:nvPr/>
        </p:nvSpPr>
        <p:spPr>
          <a:xfrm>
            <a:off x="4123847" y="2108369"/>
            <a:ext cx="1649432" cy="283835"/>
          </a:xfrm>
          <a:prstGeom prst="rect">
            <a:avLst/>
          </a:prstGeom>
          <a:noFill/>
        </p:spPr>
        <p:txBody>
          <a:bodyPr wrap="square" rtlCol="0" anchor="ctr">
            <a:spAutoFit/>
          </a:bodyPr>
          <a:lstStyle/>
          <a:p>
            <a:pPr algn="ctr" defTabSz="914355">
              <a:lnSpc>
                <a:spcPct val="80000"/>
              </a:lnSpc>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Service Delivery Manager</a:t>
            </a:r>
          </a:p>
          <a:p>
            <a:pPr algn="ctr" defTabSz="914355">
              <a:lnSpc>
                <a:spcPct val="80000"/>
              </a:lnSpc>
              <a:defRPr/>
            </a:pPr>
            <a:r>
              <a:rPr lang="en-US" sz="900" b="1" kern="0" dirty="0">
                <a:solidFill>
                  <a:schemeClr val="accent1"/>
                </a:solidFill>
                <a:latin typeface="Calibri" panose="020F0502020204030204" pitchFamily="34" charset="0"/>
                <a:ea typeface="ＭＳ Ｐゴシック"/>
                <a:cs typeface="Arial" panose="020B0604020202020204" pitchFamily="34" charset="0"/>
              </a:rPr>
              <a:t>(Abhirup Bose)</a:t>
            </a:r>
            <a:endParaRPr lang="en-IN" sz="900" kern="0" dirty="0">
              <a:solidFill>
                <a:sysClr val="windowText" lastClr="000000">
                  <a:lumMod val="85000"/>
                  <a:lumOff val="15000"/>
                </a:sysClr>
              </a:solidFill>
              <a:latin typeface="Calibri" panose="020F0502020204030204" pitchFamily="34" charset="0"/>
              <a:cs typeface="Arial" panose="020B0604020202020204" pitchFamily="34" charset="0"/>
            </a:endParaRPr>
          </a:p>
        </p:txBody>
      </p:sp>
      <p:sp>
        <p:nvSpPr>
          <p:cNvPr id="34" name="TextBox 33"/>
          <p:cNvSpPr txBox="1"/>
          <p:nvPr/>
        </p:nvSpPr>
        <p:spPr>
          <a:xfrm>
            <a:off x="7170559" y="2137192"/>
            <a:ext cx="1207382" cy="263351"/>
          </a:xfrm>
          <a:prstGeom prst="rect">
            <a:avLst/>
          </a:prstGeom>
          <a:noFill/>
        </p:spPr>
        <p:txBody>
          <a:bodyPr wrap="none" rtlCol="0" anchor="ctr">
            <a:spAutoFit/>
          </a:bodyPr>
          <a:lstStyle/>
          <a:p>
            <a:pPr algn="ctr" defTabSz="914355">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SFDC Sr. Analyst/Lead</a:t>
            </a:r>
            <a:endParaRPr lang="en-IN" sz="900" kern="0" dirty="0">
              <a:solidFill>
                <a:sysClr val="windowText" lastClr="000000">
                  <a:lumMod val="85000"/>
                  <a:lumOff val="15000"/>
                </a:sysClr>
              </a:solidFill>
              <a:latin typeface="Calibri" panose="020F0502020204030204" pitchFamily="34" charset="0"/>
              <a:cs typeface="Arial" panose="020B0604020202020204" pitchFamily="34" charset="0"/>
            </a:endParaRPr>
          </a:p>
        </p:txBody>
      </p:sp>
      <p:sp>
        <p:nvSpPr>
          <p:cNvPr id="35" name="TextBox 34"/>
          <p:cNvSpPr txBox="1"/>
          <p:nvPr/>
        </p:nvSpPr>
        <p:spPr>
          <a:xfrm rot="16200000">
            <a:off x="354959" y="840174"/>
            <a:ext cx="526703" cy="629339"/>
          </a:xfrm>
          <a:prstGeom prst="rect">
            <a:avLst/>
          </a:prstGeom>
          <a:noFill/>
        </p:spPr>
        <p:txBody>
          <a:bodyPr vert="vert" wrap="none">
            <a:spAutoFit/>
          </a:bodyPr>
          <a:lstStyle/>
          <a:p>
            <a:pPr algn="ctr" defTabSz="685749" eaLnBrk="0" hangingPunct="0">
              <a:defRPr/>
            </a:pPr>
            <a:r>
              <a:rPr lang="en-US" sz="900" b="1" kern="0" dirty="0">
                <a:solidFill>
                  <a:sysClr val="windowText" lastClr="000000"/>
                </a:solidFill>
                <a:latin typeface="Calibri" panose="020F0502020204030204" pitchFamily="34" charset="0"/>
                <a:ea typeface="ＭＳ Ｐゴシック"/>
                <a:cs typeface="Arial" panose="020B0604020202020204" pitchFamily="34" charset="0"/>
              </a:rPr>
              <a:t>Steering</a:t>
            </a:r>
          </a:p>
          <a:p>
            <a:pPr algn="ctr" defTabSz="685749" eaLnBrk="0" hangingPunct="0">
              <a:defRPr/>
            </a:pPr>
            <a:r>
              <a:rPr lang="en-US" sz="900" b="1" kern="0" dirty="0">
                <a:solidFill>
                  <a:sysClr val="windowText" lastClr="000000"/>
                </a:solidFill>
                <a:latin typeface="Calibri" panose="020F0502020204030204" pitchFamily="34" charset="0"/>
                <a:ea typeface="ＭＳ Ｐゴシック"/>
                <a:cs typeface="Arial" panose="020B0604020202020204" pitchFamily="34" charset="0"/>
              </a:rPr>
              <a:t>Committee</a:t>
            </a:r>
          </a:p>
        </p:txBody>
      </p:sp>
      <p:sp>
        <p:nvSpPr>
          <p:cNvPr id="36" name="TextBox 35"/>
          <p:cNvSpPr txBox="1"/>
          <p:nvPr/>
        </p:nvSpPr>
        <p:spPr>
          <a:xfrm rot="16200000">
            <a:off x="269864" y="1741781"/>
            <a:ext cx="684714" cy="738344"/>
          </a:xfrm>
          <a:prstGeom prst="rect">
            <a:avLst/>
          </a:prstGeom>
          <a:noFill/>
        </p:spPr>
        <p:txBody>
          <a:bodyPr vert="vert" wrap="none">
            <a:spAutoFit/>
          </a:bodyPr>
          <a:lstStyle/>
          <a:p>
            <a:pPr algn="ctr" defTabSz="685749" eaLnBrk="0" hangingPunct="0">
              <a:defRPr/>
            </a:pPr>
            <a:r>
              <a:rPr lang="en-US" sz="900" b="1" kern="0" dirty="0">
                <a:solidFill>
                  <a:sysClr val="windowText" lastClr="000000"/>
                </a:solidFill>
                <a:latin typeface="Calibri" panose="020F0502020204030204" pitchFamily="34" charset="0"/>
                <a:ea typeface="ＭＳ Ｐゴシック"/>
                <a:cs typeface="Arial" panose="020B0604020202020204" pitchFamily="34" charset="0"/>
              </a:rPr>
              <a:t>Service</a:t>
            </a:r>
          </a:p>
          <a:p>
            <a:pPr algn="ctr" defTabSz="685749" eaLnBrk="0" hangingPunct="0">
              <a:defRPr/>
            </a:pPr>
            <a:r>
              <a:rPr lang="en-US" sz="900" b="1" kern="0" dirty="0">
                <a:solidFill>
                  <a:sysClr val="windowText" lastClr="000000"/>
                </a:solidFill>
                <a:latin typeface="Calibri" panose="020F0502020204030204" pitchFamily="34" charset="0"/>
                <a:ea typeface="ＭＳ Ｐゴシック"/>
                <a:cs typeface="Arial" panose="020B0604020202020204" pitchFamily="34" charset="0"/>
              </a:rPr>
              <a:t>Management</a:t>
            </a:r>
          </a:p>
          <a:p>
            <a:pPr algn="ctr" defTabSz="685749" eaLnBrk="0" hangingPunct="0">
              <a:defRPr/>
            </a:pPr>
            <a:r>
              <a:rPr lang="en-US" sz="900" b="1" kern="0" dirty="0">
                <a:solidFill>
                  <a:sysClr val="windowText" lastClr="000000"/>
                </a:solidFill>
                <a:latin typeface="Calibri" panose="020F0502020204030204" pitchFamily="34" charset="0"/>
                <a:ea typeface="ＭＳ Ｐゴシック"/>
                <a:cs typeface="Arial" panose="020B0604020202020204" pitchFamily="34" charset="0"/>
              </a:rPr>
              <a:t>Office</a:t>
            </a:r>
          </a:p>
        </p:txBody>
      </p:sp>
      <p:sp>
        <p:nvSpPr>
          <p:cNvPr id="37" name="TextBox 36"/>
          <p:cNvSpPr txBox="1"/>
          <p:nvPr/>
        </p:nvSpPr>
        <p:spPr>
          <a:xfrm rot="16200000">
            <a:off x="275192" y="2957440"/>
            <a:ext cx="684714" cy="747240"/>
          </a:xfrm>
          <a:prstGeom prst="rect">
            <a:avLst/>
          </a:prstGeom>
          <a:noFill/>
        </p:spPr>
        <p:txBody>
          <a:bodyPr vert="vert" wrap="square">
            <a:spAutoFit/>
          </a:bodyPr>
          <a:lstStyle/>
          <a:p>
            <a:pPr algn="ctr" defTabSz="685749" eaLnBrk="0" hangingPunct="0">
              <a:defRPr/>
            </a:pPr>
            <a:r>
              <a:rPr lang="en-US" sz="900" b="1" kern="0" dirty="0">
                <a:solidFill>
                  <a:sysClr val="windowText" lastClr="000000"/>
                </a:solidFill>
                <a:latin typeface="Calibri" panose="020F0502020204030204" pitchFamily="34" charset="0"/>
                <a:ea typeface="ＭＳ Ｐゴシック"/>
                <a:cs typeface="Arial" panose="020B0604020202020204" pitchFamily="34" charset="0"/>
              </a:rPr>
              <a:t>Service Support</a:t>
            </a:r>
          </a:p>
          <a:p>
            <a:pPr algn="ctr" defTabSz="685749" eaLnBrk="0" hangingPunct="0">
              <a:defRPr/>
            </a:pPr>
            <a:r>
              <a:rPr lang="en-US" sz="900" b="1" kern="0" dirty="0">
                <a:solidFill>
                  <a:sysClr val="windowText" lastClr="000000"/>
                </a:solidFill>
                <a:latin typeface="Calibri" panose="020F0502020204030204" pitchFamily="34" charset="0"/>
                <a:ea typeface="ＭＳ Ｐゴシック"/>
                <a:cs typeface="Arial" panose="020B0604020202020204" pitchFamily="34" charset="0"/>
              </a:rPr>
              <a:t>Team</a:t>
            </a:r>
          </a:p>
        </p:txBody>
      </p:sp>
      <p:cxnSp>
        <p:nvCxnSpPr>
          <p:cNvPr id="38" name="Straight Arrow Connector 37"/>
          <p:cNvCxnSpPr/>
          <p:nvPr/>
        </p:nvCxnSpPr>
        <p:spPr bwMode="auto">
          <a:xfrm>
            <a:off x="4936789" y="2450357"/>
            <a:ext cx="0" cy="417288"/>
          </a:xfrm>
          <a:prstGeom prst="straightConnector1">
            <a:avLst/>
          </a:prstGeom>
          <a:solidFill>
            <a:schemeClr val="accent1"/>
          </a:solidFill>
          <a:ln w="9525" cap="flat" cmpd="sng" algn="ctr">
            <a:solidFill>
              <a:schemeClr val="tx2">
                <a:lumMod val="90000"/>
                <a:lumOff val="10000"/>
              </a:schemeClr>
            </a:solidFill>
            <a:prstDash val="solid"/>
            <a:round/>
            <a:headEnd type="triangle" w="med" len="med"/>
            <a:tailEnd type="none"/>
          </a:ln>
          <a:effectLst/>
        </p:spPr>
      </p:cxnSp>
      <p:cxnSp>
        <p:nvCxnSpPr>
          <p:cNvPr id="39" name="Straight Arrow Connector 38"/>
          <p:cNvCxnSpPr/>
          <p:nvPr/>
        </p:nvCxnSpPr>
        <p:spPr bwMode="auto">
          <a:xfrm>
            <a:off x="4936789" y="1525634"/>
            <a:ext cx="0" cy="208644"/>
          </a:xfrm>
          <a:prstGeom prst="straightConnector1">
            <a:avLst/>
          </a:prstGeom>
          <a:solidFill>
            <a:schemeClr val="accent1"/>
          </a:solidFill>
          <a:ln w="9525" cap="flat" cmpd="sng" algn="ctr">
            <a:solidFill>
              <a:schemeClr val="tx2">
                <a:lumMod val="90000"/>
                <a:lumOff val="10000"/>
              </a:schemeClr>
            </a:solidFill>
            <a:prstDash val="solid"/>
            <a:round/>
            <a:headEnd type="triangle" w="med" len="med"/>
            <a:tailEnd type="none"/>
          </a:ln>
          <a:effectLst/>
        </p:spPr>
      </p:cxnSp>
      <p:pic>
        <p:nvPicPr>
          <p:cNvPr id="40" name="Picture 220" descr="icon_people2.png"/>
          <p:cNvPicPr>
            <a:picLocks noChangeAspect="1"/>
          </p:cNvPicPr>
          <p:nvPr/>
        </p:nvPicPr>
        <p:blipFill>
          <a:blip r:embed="rId3" cstate="print"/>
          <a:srcRect/>
          <a:stretch>
            <a:fillRect/>
          </a:stretch>
        </p:blipFill>
        <p:spPr bwMode="auto">
          <a:xfrm>
            <a:off x="4126208" y="2793970"/>
            <a:ext cx="457200" cy="362109"/>
          </a:xfrm>
          <a:prstGeom prst="rect">
            <a:avLst/>
          </a:prstGeom>
          <a:noFill/>
          <a:ln w="9525">
            <a:noFill/>
            <a:miter lim="800000"/>
            <a:headEnd/>
            <a:tailEnd/>
          </a:ln>
        </p:spPr>
      </p:pic>
      <p:cxnSp>
        <p:nvCxnSpPr>
          <p:cNvPr id="41" name="Straight Arrow Connector 40"/>
          <p:cNvCxnSpPr/>
          <p:nvPr/>
        </p:nvCxnSpPr>
        <p:spPr bwMode="auto">
          <a:xfrm>
            <a:off x="7744313" y="2377649"/>
            <a:ext cx="0" cy="417288"/>
          </a:xfrm>
          <a:prstGeom prst="straightConnector1">
            <a:avLst/>
          </a:prstGeom>
          <a:solidFill>
            <a:schemeClr val="accent1"/>
          </a:solidFill>
          <a:ln w="9525" cap="flat" cmpd="sng" algn="ctr">
            <a:solidFill>
              <a:schemeClr val="tx2">
                <a:lumMod val="90000"/>
                <a:lumOff val="10000"/>
              </a:schemeClr>
            </a:solidFill>
            <a:prstDash val="solid"/>
            <a:round/>
            <a:headEnd type="triangle" w="med" len="med"/>
            <a:tailEnd type="none"/>
          </a:ln>
          <a:effectLst/>
        </p:spPr>
      </p:cxnSp>
      <p:cxnSp>
        <p:nvCxnSpPr>
          <p:cNvPr id="42" name="Straight Arrow Connector 41"/>
          <p:cNvCxnSpPr/>
          <p:nvPr/>
        </p:nvCxnSpPr>
        <p:spPr>
          <a:xfrm>
            <a:off x="6038946" y="1154575"/>
            <a:ext cx="548640" cy="0"/>
          </a:xfrm>
          <a:prstGeom prst="straightConnector1">
            <a:avLst/>
          </a:prstGeom>
          <a:noFill/>
          <a:ln w="9525" cap="flat" cmpd="sng" algn="ctr">
            <a:solidFill>
              <a:srgbClr val="4F81BD">
                <a:shade val="95000"/>
                <a:satMod val="105000"/>
              </a:srgbClr>
            </a:solidFill>
            <a:prstDash val="solid"/>
            <a:headEnd type="triangle" w="med" len="med"/>
            <a:tailEnd type="triangle" w="med" len="med"/>
          </a:ln>
          <a:effectLst/>
        </p:spPr>
      </p:cxnSp>
      <p:cxnSp>
        <p:nvCxnSpPr>
          <p:cNvPr id="43" name="Straight Arrow Connector 42"/>
          <p:cNvCxnSpPr/>
          <p:nvPr/>
        </p:nvCxnSpPr>
        <p:spPr>
          <a:xfrm>
            <a:off x="6048471" y="3132192"/>
            <a:ext cx="548640" cy="0"/>
          </a:xfrm>
          <a:prstGeom prst="straightConnector1">
            <a:avLst/>
          </a:prstGeom>
          <a:noFill/>
          <a:ln w="9525" cap="flat" cmpd="sng" algn="ctr">
            <a:solidFill>
              <a:srgbClr val="4F81BD">
                <a:shade val="95000"/>
                <a:satMod val="105000"/>
              </a:srgbClr>
            </a:solidFill>
            <a:prstDash val="solid"/>
            <a:headEnd type="triangle" w="med" len="med"/>
            <a:tailEnd type="triangle" w="med" len="med"/>
          </a:ln>
          <a:effectLst/>
        </p:spPr>
      </p:cxnSp>
      <p:cxnSp>
        <p:nvCxnSpPr>
          <p:cNvPr id="44" name="Straight Arrow Connector 43"/>
          <p:cNvCxnSpPr/>
          <p:nvPr/>
        </p:nvCxnSpPr>
        <p:spPr>
          <a:xfrm>
            <a:off x="6038946" y="2026345"/>
            <a:ext cx="548640" cy="0"/>
          </a:xfrm>
          <a:prstGeom prst="straightConnector1">
            <a:avLst/>
          </a:prstGeom>
          <a:noFill/>
          <a:ln w="9525" cap="flat" cmpd="sng" algn="ctr">
            <a:solidFill>
              <a:srgbClr val="4F81BD">
                <a:shade val="95000"/>
                <a:satMod val="105000"/>
              </a:srgbClr>
            </a:solidFill>
            <a:prstDash val="solid"/>
            <a:headEnd type="triangle" w="med" len="med"/>
            <a:tailEnd type="triangle" w="med" len="med"/>
          </a:ln>
          <a:effectLst/>
        </p:spPr>
      </p:cxnSp>
      <p:cxnSp>
        <p:nvCxnSpPr>
          <p:cNvPr id="45" name="Straight Arrow Connector 44"/>
          <p:cNvCxnSpPr/>
          <p:nvPr/>
        </p:nvCxnSpPr>
        <p:spPr bwMode="auto">
          <a:xfrm>
            <a:off x="7722258" y="1545369"/>
            <a:ext cx="0" cy="208644"/>
          </a:xfrm>
          <a:prstGeom prst="straightConnector1">
            <a:avLst/>
          </a:prstGeom>
          <a:solidFill>
            <a:schemeClr val="accent1"/>
          </a:solidFill>
          <a:ln w="9525" cap="flat" cmpd="sng" algn="ctr">
            <a:solidFill>
              <a:schemeClr val="tx2">
                <a:lumMod val="90000"/>
                <a:lumOff val="10000"/>
              </a:schemeClr>
            </a:solidFill>
            <a:prstDash val="solid"/>
            <a:round/>
            <a:headEnd type="triangle" w="med" len="med"/>
            <a:tailEnd type="none"/>
          </a:ln>
          <a:effectLst/>
        </p:spPr>
      </p:cxnSp>
      <p:sp>
        <p:nvSpPr>
          <p:cNvPr id="46" name="TextBox 45"/>
          <p:cNvSpPr txBox="1"/>
          <p:nvPr/>
        </p:nvSpPr>
        <p:spPr>
          <a:xfrm>
            <a:off x="4751390" y="3118772"/>
            <a:ext cx="1515019" cy="283835"/>
          </a:xfrm>
          <a:prstGeom prst="rect">
            <a:avLst/>
          </a:prstGeom>
          <a:noFill/>
        </p:spPr>
        <p:txBody>
          <a:bodyPr wrap="square" rtlCol="0" anchor="ctr">
            <a:spAutoFit/>
          </a:bodyPr>
          <a:lstStyle/>
          <a:p>
            <a:pPr algn="ctr" defTabSz="914355">
              <a:lnSpc>
                <a:spcPct val="80000"/>
              </a:lnSpc>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SFDC Technical Analyst</a:t>
            </a:r>
          </a:p>
          <a:p>
            <a:pPr algn="ctr" defTabSz="914355">
              <a:lnSpc>
                <a:spcPct val="80000"/>
              </a:lnSpc>
              <a:defRPr/>
            </a:pPr>
            <a:r>
              <a:rPr lang="en-US" sz="900" b="1" kern="0" dirty="0">
                <a:solidFill>
                  <a:schemeClr val="accent1"/>
                </a:solidFill>
                <a:latin typeface="Calibri" panose="020F0502020204030204" pitchFamily="34" charset="0"/>
                <a:ea typeface="ＭＳ Ｐゴシック"/>
                <a:cs typeface="Arial" panose="020B0604020202020204" pitchFamily="34" charset="0"/>
              </a:rPr>
              <a:t>(Soumya Shantabag)</a:t>
            </a:r>
            <a:endParaRPr lang="en-US" sz="900" kern="0" dirty="0">
              <a:solidFill>
                <a:srgbClr val="FF0000"/>
              </a:solidFill>
              <a:latin typeface="Calibri" panose="020F0502020204030204" pitchFamily="34" charset="0"/>
              <a:cs typeface="Arial" panose="020B0604020202020204" pitchFamily="34" charset="0"/>
            </a:endParaRPr>
          </a:p>
        </p:txBody>
      </p:sp>
      <p:pic>
        <p:nvPicPr>
          <p:cNvPr id="47" name="Picture 220" descr="icon_people2.png"/>
          <p:cNvPicPr>
            <a:picLocks noChangeAspect="1"/>
          </p:cNvPicPr>
          <p:nvPr/>
        </p:nvPicPr>
        <p:blipFill>
          <a:blip r:embed="rId3" cstate="print">
            <a:duotone>
              <a:prstClr val="black"/>
              <a:schemeClr val="accent5">
                <a:tint val="45000"/>
                <a:satMod val="400000"/>
              </a:schemeClr>
            </a:duotone>
          </a:blip>
          <a:srcRect/>
          <a:stretch>
            <a:fillRect/>
          </a:stretch>
        </p:blipFill>
        <p:spPr bwMode="auto">
          <a:xfrm>
            <a:off x="5290384" y="2782705"/>
            <a:ext cx="457200" cy="362109"/>
          </a:xfrm>
          <a:prstGeom prst="rect">
            <a:avLst/>
          </a:prstGeom>
          <a:noFill/>
          <a:ln w="9525">
            <a:noFill/>
            <a:miter lim="800000"/>
            <a:headEnd/>
            <a:tailEnd/>
          </a:ln>
        </p:spPr>
      </p:pic>
      <p:pic>
        <p:nvPicPr>
          <p:cNvPr id="48" name="Picture 215" descr="icon_people.png"/>
          <p:cNvPicPr>
            <a:picLocks noChangeAspect="1"/>
          </p:cNvPicPr>
          <p:nvPr/>
        </p:nvPicPr>
        <p:blipFill>
          <a:blip r:embed="rId4" cstate="print"/>
          <a:srcRect/>
          <a:stretch>
            <a:fillRect/>
          </a:stretch>
        </p:blipFill>
        <p:spPr bwMode="auto">
          <a:xfrm>
            <a:off x="7009553" y="2820045"/>
            <a:ext cx="406034" cy="321039"/>
          </a:xfrm>
          <a:prstGeom prst="rect">
            <a:avLst/>
          </a:prstGeom>
          <a:noFill/>
          <a:ln w="9525">
            <a:noFill/>
            <a:miter lim="800000"/>
            <a:headEnd/>
            <a:tailEnd/>
          </a:ln>
        </p:spPr>
      </p:pic>
      <p:pic>
        <p:nvPicPr>
          <p:cNvPr id="49" name="Picture 220" descr="icon_people2.png"/>
          <p:cNvPicPr>
            <a:picLocks noChangeAspect="1"/>
          </p:cNvPicPr>
          <p:nvPr/>
        </p:nvPicPr>
        <p:blipFill>
          <a:blip r:embed="rId3" cstate="print"/>
          <a:srcRect/>
          <a:stretch>
            <a:fillRect/>
          </a:stretch>
        </p:blipFill>
        <p:spPr bwMode="auto">
          <a:xfrm>
            <a:off x="5297638" y="939713"/>
            <a:ext cx="457200" cy="362109"/>
          </a:xfrm>
          <a:prstGeom prst="rect">
            <a:avLst/>
          </a:prstGeom>
          <a:noFill/>
          <a:ln w="9525">
            <a:noFill/>
            <a:miter lim="800000"/>
            <a:headEnd/>
            <a:tailEnd/>
          </a:ln>
        </p:spPr>
      </p:pic>
      <p:sp>
        <p:nvSpPr>
          <p:cNvPr id="50" name="TextBox 49"/>
          <p:cNvSpPr txBox="1"/>
          <p:nvPr/>
        </p:nvSpPr>
        <p:spPr>
          <a:xfrm>
            <a:off x="4936676" y="1234399"/>
            <a:ext cx="1282144" cy="369332"/>
          </a:xfrm>
          <a:prstGeom prst="rect">
            <a:avLst/>
          </a:prstGeom>
          <a:noFill/>
        </p:spPr>
        <p:txBody>
          <a:bodyPr wrap="square" rtlCol="0" anchor="ctr">
            <a:spAutoFit/>
          </a:bodyPr>
          <a:lstStyle/>
          <a:p>
            <a:pPr algn="ctr" defTabSz="685749" eaLnBrk="0" hangingPunct="0">
              <a:defRPr/>
            </a:pPr>
            <a:r>
              <a:rPr lang="en-US" sz="900" kern="0" dirty="0">
                <a:solidFill>
                  <a:sysClr val="windowText" lastClr="000000"/>
                </a:solidFill>
                <a:latin typeface="Calibri" panose="020F0502020204030204" pitchFamily="34" charset="0"/>
                <a:ea typeface="ＭＳ Ｐゴシック"/>
                <a:cs typeface="Arial" panose="020B0604020202020204" pitchFamily="34" charset="0"/>
              </a:rPr>
              <a:t>SFDC Practice Head</a:t>
            </a:r>
          </a:p>
          <a:p>
            <a:pPr algn="ctr" defTabSz="685749" eaLnBrk="0" hangingPunct="0">
              <a:defRPr/>
            </a:pPr>
            <a:r>
              <a:rPr lang="en-US" sz="900" b="1" kern="0" dirty="0">
                <a:solidFill>
                  <a:schemeClr val="accent1"/>
                </a:solidFill>
                <a:latin typeface="Calibri" panose="020F0502020204030204" pitchFamily="34" charset="0"/>
                <a:ea typeface="ＭＳ Ｐゴシック"/>
                <a:cs typeface="Arial" panose="020B0604020202020204" pitchFamily="34" charset="0"/>
              </a:rPr>
              <a:t>(Vibhor Singh)</a:t>
            </a:r>
            <a:endParaRPr lang="en-US" sz="900" kern="0" dirty="0">
              <a:solidFill>
                <a:sysClr val="windowText" lastClr="000000"/>
              </a:solidFill>
              <a:latin typeface="Calibri" panose="020F0502020204030204" pitchFamily="34" charset="0"/>
              <a:ea typeface="ＭＳ Ｐゴシック"/>
              <a:cs typeface="Arial" panose="020B0604020202020204" pitchFamily="34" charset="0"/>
            </a:endParaRPr>
          </a:p>
        </p:txBody>
      </p:sp>
      <p:sp>
        <p:nvSpPr>
          <p:cNvPr id="51" name="TextBox 50"/>
          <p:cNvSpPr txBox="1"/>
          <p:nvPr/>
        </p:nvSpPr>
        <p:spPr>
          <a:xfrm>
            <a:off x="6637850" y="3157159"/>
            <a:ext cx="1294586" cy="358158"/>
          </a:xfrm>
          <a:prstGeom prst="rect">
            <a:avLst/>
          </a:prstGeom>
          <a:noFill/>
        </p:spPr>
        <p:txBody>
          <a:bodyPr wrap="square" rtlCol="0" anchor="ctr">
            <a:spAutoFit/>
          </a:bodyPr>
          <a:lstStyle/>
          <a:p>
            <a:pPr algn="ctr" defTabSz="914355">
              <a:lnSpc>
                <a:spcPct val="80000"/>
              </a:lnSpc>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SFDC Support Analysts / Sr. Analysts</a:t>
            </a:r>
          </a:p>
        </p:txBody>
      </p:sp>
      <p:sp>
        <p:nvSpPr>
          <p:cNvPr id="52" name="Round Same Side Corner Rectangle 51"/>
          <p:cNvSpPr/>
          <p:nvPr/>
        </p:nvSpPr>
        <p:spPr>
          <a:xfrm>
            <a:off x="1039738" y="576049"/>
            <a:ext cx="2552510" cy="312966"/>
          </a:xfrm>
          <a:prstGeom prst="round2SameRect">
            <a:avLst/>
          </a:prstGeom>
          <a:gradFill rotWithShape="1">
            <a:gsLst>
              <a:gs pos="0">
                <a:sysClr val="window" lastClr="FFFFFF">
                  <a:tint val="40000"/>
                  <a:satMod val="350000"/>
                </a:sysClr>
              </a:gs>
              <a:gs pos="40000">
                <a:srgbClr val="FFFEE2"/>
              </a:gs>
              <a:gs pos="100000">
                <a:srgbClr val="F8E284"/>
              </a:gs>
            </a:gsLst>
            <a:path path="circle">
              <a:fillToRect l="50000" t="-80000" r="50000" b="180000"/>
            </a:path>
          </a:gradFill>
          <a:ln w="3175" cap="flat" cmpd="sng" algn="ctr">
            <a:solidFill>
              <a:srgbClr val="FFC000"/>
            </a:solidFill>
            <a:prstDash val="solid"/>
            <a:round/>
            <a:headEnd type="none" w="med" len="med"/>
            <a:tailEnd type="none" w="med" len="med"/>
          </a:ln>
          <a:effectLst>
            <a:outerShdw blurRad="50800" dist="38100" dir="2700000" algn="tl" rotWithShape="0">
              <a:prstClr val="black">
                <a:alpha val="10000"/>
              </a:prstClr>
            </a:outerShdw>
          </a:effectLst>
        </p:spPr>
        <p:txBody>
          <a:bodyPr wrap="square" lIns="0" tIns="0" rIns="91440" bIns="0" anchor="ctr"/>
          <a:lstStyle/>
          <a:p>
            <a:pPr algn="ctr" defTabSz="914355">
              <a:defRPr/>
            </a:pPr>
            <a:r>
              <a:rPr lang="en-IN" sz="1200" b="1" kern="0" dirty="0">
                <a:solidFill>
                  <a:srgbClr val="DF7A1C">
                    <a:lumMod val="50000"/>
                  </a:srgbClr>
                </a:solidFill>
                <a:latin typeface="Calibri" panose="020F0502020204030204" pitchFamily="34" charset="0"/>
                <a:cs typeface="Arial" panose="020B0604020202020204" pitchFamily="34" charset="0"/>
              </a:rPr>
              <a:t>The Global Fund</a:t>
            </a:r>
          </a:p>
        </p:txBody>
      </p:sp>
      <p:sp>
        <p:nvSpPr>
          <p:cNvPr id="53" name="Round Same Side Corner Rectangle 52"/>
          <p:cNvSpPr/>
          <p:nvPr/>
        </p:nvSpPr>
        <p:spPr>
          <a:xfrm>
            <a:off x="3711075" y="576500"/>
            <a:ext cx="2560320" cy="312966"/>
          </a:xfrm>
          <a:prstGeom prst="round2SameRect">
            <a:avLst/>
          </a:prstGeom>
          <a:gradFill>
            <a:gsLst>
              <a:gs pos="0">
                <a:sysClr val="window" lastClr="FFFFFF">
                  <a:tint val="40000"/>
                  <a:satMod val="350000"/>
                </a:sysClr>
              </a:gs>
              <a:gs pos="40000">
                <a:sysClr val="window" lastClr="FFFFFF"/>
              </a:gs>
              <a:gs pos="100000">
                <a:srgbClr val="C4DCEA"/>
              </a:gs>
            </a:gsLst>
            <a:path path="circle">
              <a:fillToRect l="50000" t="-80000" r="50000" b="180000"/>
            </a:path>
          </a:gradFill>
          <a:ln w="3175" cap="flat" cmpd="sng" algn="ctr">
            <a:solidFill>
              <a:srgbClr val="8EBCD6"/>
            </a:solidFill>
            <a:prstDash val="solid"/>
            <a:round/>
            <a:headEnd type="none" w="med" len="med"/>
            <a:tailEnd type="none" w="med" len="med"/>
          </a:ln>
          <a:effectLst>
            <a:outerShdw blurRad="50800" dist="38100" dir="2700000" algn="tl" rotWithShape="0">
              <a:prstClr val="black">
                <a:alpha val="10000"/>
              </a:prstClr>
            </a:outerShdw>
          </a:effectLst>
        </p:spPr>
        <p:txBody>
          <a:bodyPr wrap="square" lIns="0" tIns="0" rIns="91440" bIns="0" anchor="ctr"/>
          <a:lstStyle/>
          <a:p>
            <a:pPr algn="ctr" defTabSz="914355">
              <a:defRPr/>
            </a:pPr>
            <a:r>
              <a:rPr lang="en-US" sz="1200" b="1" kern="0" dirty="0">
                <a:solidFill>
                  <a:srgbClr val="333333"/>
                </a:solidFill>
                <a:latin typeface="Calibri" panose="020F0502020204030204" pitchFamily="34" charset="0"/>
                <a:cs typeface="Arial" panose="020B0604020202020204" pitchFamily="34" charset="0"/>
              </a:rPr>
              <a:t>Cognizant Onsite (Geneva)</a:t>
            </a:r>
            <a:endParaRPr lang="en-IN" sz="1200" b="1" kern="0" dirty="0">
              <a:solidFill>
                <a:srgbClr val="333333"/>
              </a:solidFill>
              <a:latin typeface="Calibri" panose="020F0502020204030204" pitchFamily="34" charset="0"/>
              <a:cs typeface="Arial" panose="020B0604020202020204" pitchFamily="34" charset="0"/>
            </a:endParaRPr>
          </a:p>
        </p:txBody>
      </p:sp>
      <p:sp>
        <p:nvSpPr>
          <p:cNvPr id="54" name="Round Same Side Corner Rectangle 53"/>
          <p:cNvSpPr/>
          <p:nvPr/>
        </p:nvSpPr>
        <p:spPr>
          <a:xfrm>
            <a:off x="6382412" y="576500"/>
            <a:ext cx="2568131" cy="312966"/>
          </a:xfrm>
          <a:prstGeom prst="round2SameRect">
            <a:avLst/>
          </a:prstGeom>
          <a:gradFill rotWithShape="1">
            <a:gsLst>
              <a:gs pos="0">
                <a:sysClr val="window" lastClr="FFFFFF">
                  <a:tint val="40000"/>
                  <a:satMod val="350000"/>
                </a:sysClr>
              </a:gs>
              <a:gs pos="40000">
                <a:sysClr val="window" lastClr="FFFFFF">
                  <a:tint val="45000"/>
                  <a:shade val="99000"/>
                  <a:satMod val="350000"/>
                </a:sysClr>
              </a:gs>
              <a:gs pos="100000">
                <a:srgbClr val="CDEBAF"/>
              </a:gs>
            </a:gsLst>
            <a:path path="circle">
              <a:fillToRect l="50000" t="-80000" r="50000" b="180000"/>
            </a:path>
          </a:gradFill>
          <a:ln w="3175">
            <a:solidFill>
              <a:srgbClr val="9BBB59">
                <a:lumMod val="75000"/>
              </a:srgbClr>
            </a:solidFill>
            <a:miter lim="800000"/>
            <a:headEnd/>
            <a:tailEnd/>
          </a:ln>
          <a:effectLst>
            <a:outerShdw blurRad="50800" dist="38100" dir="2700000" algn="tl" rotWithShape="0">
              <a:prstClr val="black">
                <a:alpha val="10000"/>
              </a:prstClr>
            </a:outerShdw>
          </a:effectLst>
        </p:spPr>
        <p:txBody>
          <a:bodyPr wrap="square" lIns="0" tIns="0" rIns="91440" bIns="0" anchor="ctr"/>
          <a:lstStyle/>
          <a:p>
            <a:pPr algn="ctr" defTabSz="914355">
              <a:defRPr/>
            </a:pPr>
            <a:r>
              <a:rPr lang="en-US" sz="1200" b="1" kern="0" dirty="0">
                <a:solidFill>
                  <a:sysClr val="windowText" lastClr="000000"/>
                </a:solidFill>
                <a:latin typeface="Calibri" panose="020F0502020204030204" pitchFamily="34" charset="0"/>
                <a:cs typeface="Arial" panose="020B0604020202020204" pitchFamily="34" charset="0"/>
              </a:rPr>
              <a:t>   Cognizant Offshore (India)</a:t>
            </a:r>
            <a:endParaRPr lang="en-IN" sz="1200" b="1" kern="0" dirty="0">
              <a:solidFill>
                <a:sysClr val="windowText" lastClr="000000"/>
              </a:solidFill>
              <a:latin typeface="Calibri" panose="020F0502020204030204" pitchFamily="34" charset="0"/>
              <a:cs typeface="Arial" panose="020B0604020202020204" pitchFamily="34" charset="0"/>
            </a:endParaRPr>
          </a:p>
        </p:txBody>
      </p:sp>
      <p:pic>
        <p:nvPicPr>
          <p:cNvPr id="55" name="Picture 215" descr="icon_people.png"/>
          <p:cNvPicPr>
            <a:picLocks noChangeAspect="1"/>
          </p:cNvPicPr>
          <p:nvPr/>
        </p:nvPicPr>
        <p:blipFill>
          <a:blip r:embed="rId4" cstate="print"/>
          <a:srcRect/>
          <a:stretch>
            <a:fillRect/>
          </a:stretch>
        </p:blipFill>
        <p:spPr bwMode="auto">
          <a:xfrm>
            <a:off x="6718223" y="2855669"/>
            <a:ext cx="375519" cy="296912"/>
          </a:xfrm>
          <a:prstGeom prst="rect">
            <a:avLst/>
          </a:prstGeom>
          <a:noFill/>
          <a:ln w="9525">
            <a:noFill/>
            <a:miter lim="800000"/>
            <a:headEnd/>
            <a:tailEnd/>
          </a:ln>
        </p:spPr>
      </p:pic>
      <p:pic>
        <p:nvPicPr>
          <p:cNvPr id="56" name="Picture 215" descr="icon_people.png"/>
          <p:cNvPicPr>
            <a:picLocks noChangeAspect="1"/>
          </p:cNvPicPr>
          <p:nvPr/>
        </p:nvPicPr>
        <p:blipFill>
          <a:blip r:embed="rId4" cstate="print"/>
          <a:srcRect/>
          <a:stretch>
            <a:fillRect/>
          </a:stretch>
        </p:blipFill>
        <p:spPr bwMode="auto">
          <a:xfrm>
            <a:off x="7959577" y="2811831"/>
            <a:ext cx="354758" cy="280497"/>
          </a:xfrm>
          <a:prstGeom prst="rect">
            <a:avLst/>
          </a:prstGeom>
          <a:noFill/>
          <a:ln w="9525">
            <a:noFill/>
            <a:miter lim="800000"/>
            <a:headEnd/>
            <a:tailEnd/>
          </a:ln>
        </p:spPr>
      </p:pic>
      <p:sp>
        <p:nvSpPr>
          <p:cNvPr id="57" name="TextBox 56"/>
          <p:cNvSpPr txBox="1"/>
          <p:nvPr/>
        </p:nvSpPr>
        <p:spPr>
          <a:xfrm>
            <a:off x="7901517" y="3105407"/>
            <a:ext cx="878767" cy="263351"/>
          </a:xfrm>
          <a:prstGeom prst="rect">
            <a:avLst/>
          </a:prstGeom>
          <a:noFill/>
        </p:spPr>
        <p:txBody>
          <a:bodyPr wrap="none" rtlCol="0" anchor="ctr">
            <a:spAutoFit/>
          </a:bodyPr>
          <a:lstStyle/>
          <a:p>
            <a:pPr algn="ctr" defTabSz="914355">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SFDC QA Team</a:t>
            </a:r>
            <a:endParaRPr lang="en-IN" sz="900" kern="0" dirty="0">
              <a:solidFill>
                <a:sysClr val="windowText" lastClr="000000">
                  <a:lumMod val="85000"/>
                  <a:lumOff val="15000"/>
                </a:sysClr>
              </a:solidFill>
              <a:latin typeface="Calibri" panose="020F0502020204030204" pitchFamily="34" charset="0"/>
              <a:cs typeface="Arial" panose="020B0604020202020204" pitchFamily="34" charset="0"/>
            </a:endParaRPr>
          </a:p>
        </p:txBody>
      </p:sp>
      <p:pic>
        <p:nvPicPr>
          <p:cNvPr id="58" name="Picture 215" descr="icon_people.png"/>
          <p:cNvPicPr>
            <a:picLocks noChangeAspect="1"/>
          </p:cNvPicPr>
          <p:nvPr/>
        </p:nvPicPr>
        <p:blipFill>
          <a:blip r:embed="rId4" cstate="print"/>
          <a:srcRect/>
          <a:stretch>
            <a:fillRect/>
          </a:stretch>
        </p:blipFill>
        <p:spPr bwMode="auto">
          <a:xfrm>
            <a:off x="8314335" y="2820045"/>
            <a:ext cx="340528" cy="269245"/>
          </a:xfrm>
          <a:prstGeom prst="rect">
            <a:avLst/>
          </a:prstGeom>
          <a:noFill/>
          <a:ln w="9525">
            <a:noFill/>
            <a:miter lim="800000"/>
            <a:headEnd/>
            <a:tailEnd/>
          </a:ln>
        </p:spPr>
      </p:pic>
      <p:sp>
        <p:nvSpPr>
          <p:cNvPr id="59" name="TextBox 58"/>
          <p:cNvSpPr txBox="1"/>
          <p:nvPr/>
        </p:nvSpPr>
        <p:spPr>
          <a:xfrm>
            <a:off x="4123847" y="3777095"/>
            <a:ext cx="1667871" cy="283835"/>
          </a:xfrm>
          <a:prstGeom prst="rect">
            <a:avLst/>
          </a:prstGeom>
          <a:noFill/>
        </p:spPr>
        <p:txBody>
          <a:bodyPr wrap="square" rtlCol="0" anchor="ctr">
            <a:spAutoFit/>
          </a:bodyPr>
          <a:lstStyle/>
          <a:p>
            <a:pPr algn="ctr" defTabSz="914355">
              <a:lnSpc>
                <a:spcPct val="80000"/>
              </a:lnSpc>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SFDC Sr. Salesforce Specialist</a:t>
            </a:r>
          </a:p>
          <a:p>
            <a:pPr algn="ctr" defTabSz="914355">
              <a:lnSpc>
                <a:spcPct val="80000"/>
              </a:lnSpc>
              <a:defRPr/>
            </a:pPr>
            <a:r>
              <a:rPr lang="en-US" sz="900" b="1" kern="0" dirty="0">
                <a:solidFill>
                  <a:schemeClr val="accent1"/>
                </a:solidFill>
                <a:latin typeface="Calibri" panose="020F0502020204030204" pitchFamily="34" charset="0"/>
                <a:ea typeface="ＭＳ Ｐゴシック"/>
                <a:cs typeface="Arial" panose="020B0604020202020204" pitchFamily="34" charset="0"/>
              </a:rPr>
              <a:t>(Manas Majumder)</a:t>
            </a:r>
            <a:endParaRPr lang="en-US" sz="900" kern="0" dirty="0">
              <a:solidFill>
                <a:srgbClr val="FF0000"/>
              </a:solidFill>
              <a:latin typeface="Calibri" panose="020F0502020204030204" pitchFamily="34" charset="0"/>
              <a:cs typeface="Arial" panose="020B0604020202020204" pitchFamily="34" charset="0"/>
            </a:endParaRPr>
          </a:p>
        </p:txBody>
      </p:sp>
      <p:pic>
        <p:nvPicPr>
          <p:cNvPr id="60" name="Picture 220" descr="icon_people2.png"/>
          <p:cNvPicPr>
            <a:picLocks noChangeAspect="1"/>
          </p:cNvPicPr>
          <p:nvPr/>
        </p:nvPicPr>
        <p:blipFill>
          <a:blip r:embed="rId3" cstate="print">
            <a:duotone>
              <a:prstClr val="black"/>
              <a:schemeClr val="accent5">
                <a:tint val="45000"/>
                <a:satMod val="400000"/>
              </a:schemeClr>
            </a:duotone>
          </a:blip>
          <a:srcRect/>
          <a:stretch>
            <a:fillRect/>
          </a:stretch>
        </p:blipFill>
        <p:spPr bwMode="auto">
          <a:xfrm>
            <a:off x="4682870" y="3438900"/>
            <a:ext cx="457200" cy="362109"/>
          </a:xfrm>
          <a:prstGeom prst="rect">
            <a:avLst/>
          </a:prstGeom>
          <a:noFill/>
          <a:ln w="9525">
            <a:noFill/>
            <a:miter lim="800000"/>
            <a:headEnd/>
            <a:tailEnd/>
          </a:ln>
        </p:spPr>
      </p:pic>
      <p:sp>
        <p:nvSpPr>
          <p:cNvPr id="62" name="TextBox 61"/>
          <p:cNvSpPr txBox="1"/>
          <p:nvPr/>
        </p:nvSpPr>
        <p:spPr>
          <a:xfrm>
            <a:off x="6848185" y="3791747"/>
            <a:ext cx="1993606" cy="231750"/>
          </a:xfrm>
          <a:prstGeom prst="rect">
            <a:avLst/>
          </a:prstGeom>
          <a:noFill/>
        </p:spPr>
        <p:txBody>
          <a:bodyPr wrap="square" rtlCol="0" anchor="ctr">
            <a:spAutoFit/>
          </a:bodyPr>
          <a:lstStyle/>
          <a:p>
            <a:pPr algn="ctr" defTabSz="914355">
              <a:lnSpc>
                <a:spcPct val="80000"/>
              </a:lnSpc>
              <a:defRPr/>
            </a:pPr>
            <a:r>
              <a:rPr lang="en-US" sz="900" kern="0" dirty="0">
                <a:solidFill>
                  <a:sysClr val="windowText" lastClr="000000">
                    <a:lumMod val="85000"/>
                    <a:lumOff val="15000"/>
                  </a:sysClr>
                </a:solidFill>
                <a:latin typeface="Calibri" panose="020F0502020204030204" pitchFamily="34" charset="0"/>
                <a:cs typeface="Arial" panose="020B0604020202020204" pitchFamily="34" charset="0"/>
              </a:rPr>
              <a:t>SFDC Techno-Functional Consultant   </a:t>
            </a:r>
            <a:endParaRPr lang="en-US" sz="900" kern="0" dirty="0">
              <a:solidFill>
                <a:srgbClr val="FF0000"/>
              </a:solidFill>
              <a:latin typeface="Calibri" panose="020F0502020204030204" pitchFamily="34" charset="0"/>
              <a:cs typeface="Arial" panose="020B0604020202020204" pitchFamily="34" charset="0"/>
            </a:endParaRPr>
          </a:p>
        </p:txBody>
      </p:sp>
      <p:pic>
        <p:nvPicPr>
          <p:cNvPr id="64" name="Picture 215" descr="icon_people.png"/>
          <p:cNvPicPr>
            <a:picLocks noChangeAspect="1"/>
          </p:cNvPicPr>
          <p:nvPr/>
        </p:nvPicPr>
        <p:blipFill>
          <a:blip r:embed="rId4" cstate="print"/>
          <a:srcRect/>
          <a:stretch>
            <a:fillRect/>
          </a:stretch>
        </p:blipFill>
        <p:spPr bwMode="auto">
          <a:xfrm>
            <a:off x="7370053" y="2817691"/>
            <a:ext cx="406034" cy="321039"/>
          </a:xfrm>
          <a:prstGeom prst="rect">
            <a:avLst/>
          </a:prstGeom>
          <a:noFill/>
          <a:ln w="9525">
            <a:noFill/>
            <a:miter lim="800000"/>
            <a:headEnd/>
            <a:tailEnd/>
          </a:ln>
        </p:spPr>
      </p:pic>
      <p:pic>
        <p:nvPicPr>
          <p:cNvPr id="65" name="Picture 215" descr="icon_people.png"/>
          <p:cNvPicPr>
            <a:picLocks noChangeAspect="1"/>
          </p:cNvPicPr>
          <p:nvPr/>
        </p:nvPicPr>
        <p:blipFill>
          <a:blip r:embed="rId4" cstate="print"/>
          <a:srcRect/>
          <a:stretch>
            <a:fillRect/>
          </a:stretch>
        </p:blipFill>
        <p:spPr bwMode="auto">
          <a:xfrm>
            <a:off x="7638712" y="3436714"/>
            <a:ext cx="412552" cy="326193"/>
          </a:xfrm>
          <a:prstGeom prst="rect">
            <a:avLst/>
          </a:prstGeom>
          <a:noFill/>
          <a:ln w="9525">
            <a:noFill/>
            <a:miter lim="800000"/>
            <a:headEnd/>
            <a:tailEnd/>
          </a:ln>
        </p:spPr>
      </p:pic>
      <p:pic>
        <p:nvPicPr>
          <p:cNvPr id="63" name="Picture 220" descr="icon_people2.png"/>
          <p:cNvPicPr>
            <a:picLocks noChangeAspect="1"/>
          </p:cNvPicPr>
          <p:nvPr/>
        </p:nvPicPr>
        <p:blipFill>
          <a:blip r:embed="rId3" cstate="print"/>
          <a:srcRect/>
          <a:stretch>
            <a:fillRect/>
          </a:stretch>
        </p:blipFill>
        <p:spPr bwMode="auto">
          <a:xfrm>
            <a:off x="1051598" y="4719626"/>
            <a:ext cx="375646" cy="317395"/>
          </a:xfrm>
          <a:prstGeom prst="rect">
            <a:avLst/>
          </a:prstGeom>
          <a:noFill/>
          <a:ln w="9525">
            <a:noFill/>
            <a:miter lim="800000"/>
            <a:headEnd/>
            <a:tailEnd/>
          </a:ln>
        </p:spPr>
      </p:pic>
      <p:sp>
        <p:nvSpPr>
          <p:cNvPr id="66" name="TextBox 65"/>
          <p:cNvSpPr txBox="1"/>
          <p:nvPr/>
        </p:nvSpPr>
        <p:spPr>
          <a:xfrm>
            <a:off x="1388003" y="4748879"/>
            <a:ext cx="1223355" cy="230832"/>
          </a:xfrm>
          <a:prstGeom prst="rect">
            <a:avLst/>
          </a:prstGeom>
          <a:noFill/>
        </p:spPr>
        <p:txBody>
          <a:bodyPr wrap="square" rtlCol="0" anchor="ctr">
            <a:spAutoFit/>
          </a:bodyPr>
          <a:lstStyle/>
          <a:p>
            <a:pPr algn="ctr" defTabSz="685749" eaLnBrk="0" hangingPunct="0">
              <a:defRPr/>
            </a:pPr>
            <a:r>
              <a:rPr lang="en-US" sz="900" kern="0" dirty="0">
                <a:solidFill>
                  <a:sysClr val="windowText" lastClr="000000"/>
                </a:solidFill>
                <a:latin typeface="Calibri" panose="020F0502020204030204" pitchFamily="34" charset="0"/>
                <a:ea typeface="ＭＳ Ｐゴシック"/>
                <a:cs typeface="Arial" panose="020B0604020202020204" pitchFamily="34" charset="0"/>
              </a:rPr>
              <a:t>Cognizant Onshore</a:t>
            </a:r>
          </a:p>
        </p:txBody>
      </p:sp>
      <p:pic>
        <p:nvPicPr>
          <p:cNvPr id="67" name="Picture 215" descr="icon_people.png"/>
          <p:cNvPicPr>
            <a:picLocks noChangeAspect="1"/>
          </p:cNvPicPr>
          <p:nvPr/>
        </p:nvPicPr>
        <p:blipFill>
          <a:blip r:embed="rId4" cstate="print"/>
          <a:srcRect/>
          <a:stretch>
            <a:fillRect/>
          </a:stretch>
        </p:blipFill>
        <p:spPr bwMode="auto">
          <a:xfrm>
            <a:off x="2755078" y="4720165"/>
            <a:ext cx="353321" cy="316856"/>
          </a:xfrm>
          <a:prstGeom prst="rect">
            <a:avLst/>
          </a:prstGeom>
          <a:noFill/>
          <a:ln w="9525">
            <a:noFill/>
            <a:miter lim="800000"/>
            <a:headEnd/>
            <a:tailEnd/>
          </a:ln>
        </p:spPr>
      </p:pic>
      <p:sp>
        <p:nvSpPr>
          <p:cNvPr id="68" name="TextBox 67"/>
          <p:cNvSpPr txBox="1"/>
          <p:nvPr/>
        </p:nvSpPr>
        <p:spPr>
          <a:xfrm>
            <a:off x="3034783" y="4762907"/>
            <a:ext cx="1223355" cy="230832"/>
          </a:xfrm>
          <a:prstGeom prst="rect">
            <a:avLst/>
          </a:prstGeom>
          <a:noFill/>
        </p:spPr>
        <p:txBody>
          <a:bodyPr wrap="square" rtlCol="0" anchor="ctr">
            <a:spAutoFit/>
          </a:bodyPr>
          <a:lstStyle/>
          <a:p>
            <a:pPr algn="ctr" defTabSz="685749" eaLnBrk="0" hangingPunct="0">
              <a:defRPr/>
            </a:pPr>
            <a:r>
              <a:rPr lang="en-US" sz="900" kern="0" dirty="0">
                <a:solidFill>
                  <a:sysClr val="windowText" lastClr="000000"/>
                </a:solidFill>
                <a:latin typeface="Calibri" panose="020F0502020204030204" pitchFamily="34" charset="0"/>
                <a:ea typeface="ＭＳ Ｐゴシック"/>
                <a:cs typeface="Arial" panose="020B0604020202020204" pitchFamily="34" charset="0"/>
              </a:rPr>
              <a:t>Cognizant Offshore</a:t>
            </a:r>
          </a:p>
        </p:txBody>
      </p:sp>
      <p:pic>
        <p:nvPicPr>
          <p:cNvPr id="69" name="Picture 220" descr="icon_people2.png"/>
          <p:cNvPicPr>
            <a:picLocks noChangeAspect="1"/>
          </p:cNvPicPr>
          <p:nvPr/>
        </p:nvPicPr>
        <p:blipFill>
          <a:blip r:embed="rId3" cstate="print">
            <a:duotone>
              <a:prstClr val="black"/>
              <a:schemeClr val="accent5">
                <a:tint val="45000"/>
                <a:satMod val="400000"/>
              </a:schemeClr>
            </a:duotone>
          </a:blip>
          <a:srcRect/>
          <a:stretch>
            <a:fillRect/>
          </a:stretch>
        </p:blipFill>
        <p:spPr bwMode="auto">
          <a:xfrm>
            <a:off x="4486142" y="4719626"/>
            <a:ext cx="412038" cy="317395"/>
          </a:xfrm>
          <a:prstGeom prst="rect">
            <a:avLst/>
          </a:prstGeom>
          <a:noFill/>
          <a:ln w="9525">
            <a:noFill/>
            <a:miter lim="800000"/>
            <a:headEnd/>
            <a:tailEnd/>
          </a:ln>
        </p:spPr>
      </p:pic>
      <p:sp>
        <p:nvSpPr>
          <p:cNvPr id="70" name="TextBox 69"/>
          <p:cNvSpPr txBox="1"/>
          <p:nvPr/>
        </p:nvSpPr>
        <p:spPr>
          <a:xfrm>
            <a:off x="4870227" y="4762907"/>
            <a:ext cx="1576358" cy="230832"/>
          </a:xfrm>
          <a:prstGeom prst="rect">
            <a:avLst/>
          </a:prstGeom>
          <a:noFill/>
        </p:spPr>
        <p:txBody>
          <a:bodyPr wrap="square" rtlCol="0" anchor="ctr">
            <a:spAutoFit/>
          </a:bodyPr>
          <a:lstStyle/>
          <a:p>
            <a:pPr algn="ctr" defTabSz="685749" eaLnBrk="0" hangingPunct="0">
              <a:defRPr/>
            </a:pPr>
            <a:r>
              <a:rPr lang="en-US" sz="900" kern="0" dirty="0">
                <a:solidFill>
                  <a:sysClr val="windowText" lastClr="000000"/>
                </a:solidFill>
                <a:latin typeface="Calibri" panose="020F0502020204030204" pitchFamily="34" charset="0"/>
                <a:ea typeface="ＭＳ Ｐゴシック"/>
                <a:cs typeface="Arial" panose="020B0604020202020204" pitchFamily="34" charset="0"/>
              </a:rPr>
              <a:t>Cognizant Onshore / Offshore</a:t>
            </a:r>
          </a:p>
        </p:txBody>
      </p:sp>
      <p:sp>
        <p:nvSpPr>
          <p:cNvPr id="71" name="Rectangle 70"/>
          <p:cNvSpPr/>
          <p:nvPr/>
        </p:nvSpPr>
        <p:spPr>
          <a:xfrm>
            <a:off x="176047" y="4293930"/>
            <a:ext cx="8774496" cy="276999"/>
          </a:xfrm>
          <a:prstGeom prst="rect">
            <a:avLst/>
          </a:prstGeom>
        </p:spPr>
        <p:txBody>
          <a:bodyPr wrap="square">
            <a:spAutoFit/>
          </a:bodyPr>
          <a:lstStyle/>
          <a:p>
            <a:r>
              <a:rPr lang="en-US" sz="1200" b="1" kern="0" dirty="0">
                <a:solidFill>
                  <a:srgbClr val="407E84"/>
                </a:solidFill>
                <a:latin typeface="Calibri" panose="020F0502020204030204" pitchFamily="34" charset="0"/>
                <a:ea typeface="Calibri" charset="0"/>
                <a:cs typeface="Arial" panose="020B0604020202020204" pitchFamily="34" charset="0"/>
              </a:rPr>
              <a:t>Client Partner, SFDC Practice Partner and SFDC Delivery Director roles are investments by Cognizant</a:t>
            </a:r>
          </a:p>
        </p:txBody>
      </p:sp>
    </p:spTree>
    <p:extLst>
      <p:ext uri="{BB962C8B-B14F-4D97-AF65-F5344CB8AC3E}">
        <p14:creationId xmlns:p14="http://schemas.microsoft.com/office/powerpoint/2010/main" val="4140567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42" y="96015"/>
            <a:ext cx="8385048" cy="333832"/>
          </a:xfrm>
        </p:spPr>
        <p:txBody>
          <a:bodyPr vert="horz" lIns="0" tIns="0" rIns="0" bIns="0" rtlCol="0" anchor="ctr" anchorCtr="0">
            <a:normAutofit/>
          </a:bodyPr>
          <a:lstStyle/>
          <a:p>
            <a:r>
              <a:rPr lang="en-US" sz="1800" b="1" dirty="0" smtClean="0">
                <a:latin typeface="Calibri" panose="020F0502020204030204" pitchFamily="34" charset="0"/>
              </a:rPr>
              <a:t>Governance </a:t>
            </a:r>
            <a:r>
              <a:rPr lang="en-US" sz="1800" b="1" dirty="0">
                <a:latin typeface="Calibri" panose="020F0502020204030204" pitchFamily="34" charset="0"/>
              </a:rPr>
              <a:t>Model for Effective Service </a:t>
            </a:r>
            <a:r>
              <a:rPr lang="en-US" sz="1800" b="1" dirty="0" smtClean="0">
                <a:latin typeface="Calibri" panose="020F0502020204030204" pitchFamily="34" charset="0"/>
              </a:rPr>
              <a:t>Delivery &amp; Partnership Connect</a:t>
            </a:r>
            <a:endParaRPr lang="en-US" sz="1800" b="1"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pPr/>
              <a:t>31</a:t>
            </a:fld>
            <a:endParaRPr lang="en-US" dirty="0"/>
          </a:p>
        </p:txBody>
      </p:sp>
      <p:grpSp>
        <p:nvGrpSpPr>
          <p:cNvPr id="4" name="Group 3"/>
          <p:cNvGrpSpPr/>
          <p:nvPr/>
        </p:nvGrpSpPr>
        <p:grpSpPr>
          <a:xfrm>
            <a:off x="89788" y="1081627"/>
            <a:ext cx="8571002" cy="2957978"/>
            <a:chOff x="535361" y="531090"/>
            <a:chExt cx="11428002" cy="3943972"/>
          </a:xfrm>
        </p:grpSpPr>
        <p:sp>
          <p:nvSpPr>
            <p:cNvPr id="6" name="Freeform 5"/>
            <p:cNvSpPr/>
            <p:nvPr/>
          </p:nvSpPr>
          <p:spPr>
            <a:xfrm>
              <a:off x="4312078" y="3146915"/>
              <a:ext cx="3640927" cy="717949"/>
            </a:xfrm>
            <a:custGeom>
              <a:avLst/>
              <a:gdLst>
                <a:gd name="connsiteX0" fmla="*/ 0 w 4721902"/>
                <a:gd name="connsiteY0" fmla="*/ 0 h 14990"/>
                <a:gd name="connsiteX1" fmla="*/ 4721902 w 4721902"/>
                <a:gd name="connsiteY1" fmla="*/ 14990 h 14990"/>
                <a:gd name="connsiteX2" fmla="*/ 4721902 w 4721902"/>
                <a:gd name="connsiteY2" fmla="*/ 14990 h 14990"/>
                <a:gd name="connsiteX0" fmla="*/ 0 w 4721902"/>
                <a:gd name="connsiteY0" fmla="*/ 0 h 676235"/>
                <a:gd name="connsiteX1" fmla="*/ 4721902 w 4721902"/>
                <a:gd name="connsiteY1" fmla="*/ 14990 h 676235"/>
                <a:gd name="connsiteX2" fmla="*/ 4721902 w 4721902"/>
                <a:gd name="connsiteY2" fmla="*/ 14990 h 676235"/>
                <a:gd name="connsiteX0" fmla="*/ 0 w 4721902"/>
                <a:gd name="connsiteY0" fmla="*/ 0 h 693079"/>
                <a:gd name="connsiteX1" fmla="*/ 4721902 w 4721902"/>
                <a:gd name="connsiteY1" fmla="*/ 14990 h 693079"/>
                <a:gd name="connsiteX2" fmla="*/ 4721902 w 4721902"/>
                <a:gd name="connsiteY2" fmla="*/ 14990 h 693079"/>
                <a:gd name="connsiteX0" fmla="*/ 0 w 4721902"/>
                <a:gd name="connsiteY0" fmla="*/ 0 h 653118"/>
                <a:gd name="connsiteX1" fmla="*/ 4721902 w 4721902"/>
                <a:gd name="connsiteY1" fmla="*/ 14990 h 653118"/>
                <a:gd name="connsiteX2" fmla="*/ 4721902 w 4721902"/>
                <a:gd name="connsiteY2" fmla="*/ 14990 h 653118"/>
              </a:gdLst>
              <a:ahLst/>
              <a:cxnLst>
                <a:cxn ang="0">
                  <a:pos x="connsiteX0" y="connsiteY0"/>
                </a:cxn>
                <a:cxn ang="0">
                  <a:pos x="connsiteX1" y="connsiteY1"/>
                </a:cxn>
                <a:cxn ang="0">
                  <a:pos x="connsiteX2" y="connsiteY2"/>
                </a:cxn>
              </a:cxnLst>
              <a:rect l="l" t="t" r="r" b="b"/>
              <a:pathLst>
                <a:path w="4721902" h="653118">
                  <a:moveTo>
                    <a:pt x="0" y="0"/>
                  </a:moveTo>
                  <a:cubicBezTo>
                    <a:pt x="194872" y="79947"/>
                    <a:pt x="2488368" y="1419068"/>
                    <a:pt x="4721902" y="14990"/>
                  </a:cubicBezTo>
                  <a:lnTo>
                    <a:pt x="4721902" y="14990"/>
                  </a:lnTo>
                </a:path>
              </a:pathLst>
            </a:custGeom>
            <a:noFill/>
            <a:ln w="12700" cap="flat" cmpd="sng" algn="ctr">
              <a:solidFill>
                <a:srgbClr val="50B3CF">
                  <a:lumMod val="75000"/>
                </a:srgbClr>
              </a:solidFill>
              <a:prstDash val="sysDash"/>
              <a:headEnd type="triangle" w="med" len="med"/>
              <a:tailEnd type="triangle" w="med" len="med"/>
            </a:ln>
            <a:effectLst/>
          </p:spPr>
          <p:txBody>
            <a:bodyPr rtlCol="0" anchor="ctr"/>
            <a:lstStyle/>
            <a:p>
              <a:pPr algn="ctr" defTabSz="814732">
                <a:defRPr/>
              </a:pPr>
              <a:endParaRPr lang="en-US" sz="2775" kern="0" dirty="0">
                <a:solidFill>
                  <a:prstClr val="white"/>
                </a:solidFill>
                <a:latin typeface="Calibri" panose="020F0502020204030204" pitchFamily="34" charset="0"/>
                <a:ea typeface="Calibri" charset="0"/>
                <a:cs typeface="Arial" panose="020B0604020202020204" pitchFamily="34" charset="0"/>
              </a:endParaRPr>
            </a:p>
          </p:txBody>
        </p:sp>
        <p:sp>
          <p:nvSpPr>
            <p:cNvPr id="7" name="Freeform 6"/>
            <p:cNvSpPr/>
            <p:nvPr/>
          </p:nvSpPr>
          <p:spPr>
            <a:xfrm>
              <a:off x="4768476" y="3251815"/>
              <a:ext cx="2793185" cy="1223247"/>
            </a:xfrm>
            <a:custGeom>
              <a:avLst/>
              <a:gdLst>
                <a:gd name="connsiteX0" fmla="*/ 289560 w 2194560"/>
                <a:gd name="connsiteY0" fmla="*/ 0 h 457200"/>
                <a:gd name="connsiteX1" fmla="*/ 1859280 w 2194560"/>
                <a:gd name="connsiteY1" fmla="*/ 30480 h 457200"/>
                <a:gd name="connsiteX2" fmla="*/ 2194560 w 2194560"/>
                <a:gd name="connsiteY2" fmla="*/ 457200 h 457200"/>
                <a:gd name="connsiteX3" fmla="*/ 0 w 2194560"/>
                <a:gd name="connsiteY3" fmla="*/ 411480 h 457200"/>
                <a:gd name="connsiteX4" fmla="*/ 289560 w 2194560"/>
                <a:gd name="connsiteY4" fmla="*/ 0 h 45720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315180"/>
                <a:gd name="connsiteX1" fmla="*/ 1859280 w 2194560"/>
                <a:gd name="connsiteY1" fmla="*/ 30480 h 1315180"/>
                <a:gd name="connsiteX2" fmla="*/ 2194560 w 2194560"/>
                <a:gd name="connsiteY2" fmla="*/ 457200 h 1315180"/>
                <a:gd name="connsiteX3" fmla="*/ 0 w 2194560"/>
                <a:gd name="connsiteY3" fmla="*/ 411480 h 1315180"/>
                <a:gd name="connsiteX4" fmla="*/ 289560 w 2194560"/>
                <a:gd name="connsiteY4" fmla="*/ 0 h 1315180"/>
                <a:gd name="connsiteX0" fmla="*/ 289560 w 2194560"/>
                <a:gd name="connsiteY0" fmla="*/ 0 h 1315180"/>
                <a:gd name="connsiteX1" fmla="*/ 1859280 w 2194560"/>
                <a:gd name="connsiteY1" fmla="*/ 30480 h 1315180"/>
                <a:gd name="connsiteX2" fmla="*/ 2194560 w 2194560"/>
                <a:gd name="connsiteY2" fmla="*/ 457200 h 1315180"/>
                <a:gd name="connsiteX3" fmla="*/ 0 w 2194560"/>
                <a:gd name="connsiteY3" fmla="*/ 411480 h 1315180"/>
                <a:gd name="connsiteX4" fmla="*/ 289560 w 2194560"/>
                <a:gd name="connsiteY4" fmla="*/ 0 h 1315180"/>
                <a:gd name="connsiteX0" fmla="*/ 289560 w 2194560"/>
                <a:gd name="connsiteY0" fmla="*/ 0 h 1315180"/>
                <a:gd name="connsiteX1" fmla="*/ 1859280 w 2194560"/>
                <a:gd name="connsiteY1" fmla="*/ 30480 h 1315180"/>
                <a:gd name="connsiteX2" fmla="*/ 2194560 w 2194560"/>
                <a:gd name="connsiteY2" fmla="*/ 457200 h 1315180"/>
                <a:gd name="connsiteX3" fmla="*/ 0 w 2194560"/>
                <a:gd name="connsiteY3" fmla="*/ 411480 h 1315180"/>
                <a:gd name="connsiteX4" fmla="*/ 289560 w 2194560"/>
                <a:gd name="connsiteY4" fmla="*/ 0 h 1315180"/>
                <a:gd name="connsiteX0" fmla="*/ 289560 w 2194560"/>
                <a:gd name="connsiteY0" fmla="*/ 0 h 1315180"/>
                <a:gd name="connsiteX1" fmla="*/ 1859280 w 2194560"/>
                <a:gd name="connsiteY1" fmla="*/ 30480 h 1315180"/>
                <a:gd name="connsiteX2" fmla="*/ 2194560 w 2194560"/>
                <a:gd name="connsiteY2" fmla="*/ 457200 h 1315180"/>
                <a:gd name="connsiteX3" fmla="*/ 0 w 2194560"/>
                <a:gd name="connsiteY3" fmla="*/ 411480 h 1315180"/>
                <a:gd name="connsiteX4" fmla="*/ 289560 w 2194560"/>
                <a:gd name="connsiteY4" fmla="*/ 0 h 1315180"/>
                <a:gd name="connsiteX0" fmla="*/ 219222 w 2124222"/>
                <a:gd name="connsiteY0" fmla="*/ 0 h 1315180"/>
                <a:gd name="connsiteX1" fmla="*/ 1788942 w 2124222"/>
                <a:gd name="connsiteY1" fmla="*/ 30480 h 1315180"/>
                <a:gd name="connsiteX2" fmla="*/ 2124222 w 2124222"/>
                <a:gd name="connsiteY2" fmla="*/ 457200 h 1315180"/>
                <a:gd name="connsiteX3" fmla="*/ 0 w 2124222"/>
                <a:gd name="connsiteY3" fmla="*/ 404671 h 1315180"/>
                <a:gd name="connsiteX4" fmla="*/ 219222 w 2124222"/>
                <a:gd name="connsiteY4" fmla="*/ 0 h 1315180"/>
                <a:gd name="connsiteX0" fmla="*/ 219222 w 2039816"/>
                <a:gd name="connsiteY0" fmla="*/ 0 h 1262651"/>
                <a:gd name="connsiteX1" fmla="*/ 1788942 w 2039816"/>
                <a:gd name="connsiteY1" fmla="*/ 30480 h 1262651"/>
                <a:gd name="connsiteX2" fmla="*/ 2039816 w 2039816"/>
                <a:gd name="connsiteY2" fmla="*/ 404671 h 1262651"/>
                <a:gd name="connsiteX3" fmla="*/ 0 w 2039816"/>
                <a:gd name="connsiteY3" fmla="*/ 404671 h 1262651"/>
                <a:gd name="connsiteX4" fmla="*/ 219222 w 2039816"/>
                <a:gd name="connsiteY4" fmla="*/ 0 h 1262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9816" h="1262651">
                  <a:moveTo>
                    <a:pt x="219222" y="0"/>
                  </a:moveTo>
                  <a:cubicBezTo>
                    <a:pt x="855425" y="738439"/>
                    <a:pt x="1497376" y="522785"/>
                    <a:pt x="1788942" y="30480"/>
                  </a:cubicBezTo>
                  <a:lnTo>
                    <a:pt x="2039816" y="404671"/>
                  </a:lnTo>
                  <a:cubicBezTo>
                    <a:pt x="1267465" y="1262651"/>
                    <a:pt x="445698" y="937747"/>
                    <a:pt x="0" y="404671"/>
                  </a:cubicBezTo>
                  <a:lnTo>
                    <a:pt x="219222" y="0"/>
                  </a:lnTo>
                  <a:close/>
                </a:path>
              </a:pathLst>
            </a:custGeom>
            <a:solidFill>
              <a:schemeClr val="accent1">
                <a:lumMod val="50000"/>
              </a:schemeClr>
            </a:solidFill>
            <a:ln>
              <a:noFill/>
            </a:ln>
            <a:extLst/>
          </p:spPr>
          <p:txBody>
            <a:bodyPr lIns="20574" tIns="20574" rIns="20574" bIns="20574" anchor="ctr" anchorCtr="1"/>
            <a:lstStyle/>
            <a:p>
              <a:pPr algn="ctr" defTabSz="921601" fontAlgn="base">
                <a:spcBef>
                  <a:spcPct val="0"/>
                </a:spcBef>
                <a:spcAft>
                  <a:spcPct val="0"/>
                </a:spcAft>
                <a:defRPr/>
              </a:pPr>
              <a:endParaRPr lang="en-US" sz="1200" b="1" kern="0" dirty="0">
                <a:solidFill>
                  <a:prstClr val="white"/>
                </a:solidFill>
                <a:latin typeface="Calibri" panose="020F0502020204030204" pitchFamily="34" charset="0"/>
                <a:ea typeface="Calibri" charset="0"/>
                <a:cs typeface="Arial" panose="020B0604020202020204" pitchFamily="34" charset="0"/>
              </a:endParaRPr>
            </a:p>
          </p:txBody>
        </p:sp>
        <p:sp>
          <p:nvSpPr>
            <p:cNvPr id="8" name="Freeform 7"/>
            <p:cNvSpPr/>
            <p:nvPr/>
          </p:nvSpPr>
          <p:spPr>
            <a:xfrm>
              <a:off x="5068649" y="2260479"/>
              <a:ext cx="2192839" cy="622917"/>
            </a:xfrm>
            <a:custGeom>
              <a:avLst/>
              <a:gdLst>
                <a:gd name="connsiteX0" fmla="*/ 0 w 4721902"/>
                <a:gd name="connsiteY0" fmla="*/ 0 h 14990"/>
                <a:gd name="connsiteX1" fmla="*/ 4721902 w 4721902"/>
                <a:gd name="connsiteY1" fmla="*/ 14990 h 14990"/>
                <a:gd name="connsiteX2" fmla="*/ 4721902 w 4721902"/>
                <a:gd name="connsiteY2" fmla="*/ 14990 h 14990"/>
                <a:gd name="connsiteX0" fmla="*/ 0 w 4721902"/>
                <a:gd name="connsiteY0" fmla="*/ 0 h 676235"/>
                <a:gd name="connsiteX1" fmla="*/ 4721902 w 4721902"/>
                <a:gd name="connsiteY1" fmla="*/ 14990 h 676235"/>
                <a:gd name="connsiteX2" fmla="*/ 4721902 w 4721902"/>
                <a:gd name="connsiteY2" fmla="*/ 14990 h 676235"/>
                <a:gd name="connsiteX0" fmla="*/ 0 w 4721902"/>
                <a:gd name="connsiteY0" fmla="*/ 0 h 693079"/>
                <a:gd name="connsiteX1" fmla="*/ 4721902 w 4721902"/>
                <a:gd name="connsiteY1" fmla="*/ 14990 h 693079"/>
                <a:gd name="connsiteX2" fmla="*/ 4721902 w 4721902"/>
                <a:gd name="connsiteY2" fmla="*/ 14990 h 693079"/>
                <a:gd name="connsiteX0" fmla="*/ 0 w 4721902"/>
                <a:gd name="connsiteY0" fmla="*/ 0 h 653118"/>
                <a:gd name="connsiteX1" fmla="*/ 4721902 w 4721902"/>
                <a:gd name="connsiteY1" fmla="*/ 14990 h 653118"/>
                <a:gd name="connsiteX2" fmla="*/ 4721902 w 4721902"/>
                <a:gd name="connsiteY2" fmla="*/ 14990 h 653118"/>
                <a:gd name="connsiteX0" fmla="*/ 0 w 4878614"/>
                <a:gd name="connsiteY0" fmla="*/ 0 h 462734"/>
                <a:gd name="connsiteX1" fmla="*/ 4878614 w 4878614"/>
                <a:gd name="connsiteY1" fmla="*/ 462735 h 462734"/>
                <a:gd name="connsiteX2" fmla="*/ 4878614 w 4878614"/>
                <a:gd name="connsiteY2" fmla="*/ 462735 h 462734"/>
                <a:gd name="connsiteX0" fmla="*/ 0 w 5257879"/>
                <a:gd name="connsiteY0" fmla="*/ 186493 h 650891"/>
                <a:gd name="connsiteX1" fmla="*/ 4878614 w 5257879"/>
                <a:gd name="connsiteY1" fmla="*/ 649228 h 650891"/>
                <a:gd name="connsiteX2" fmla="*/ 4945775 w 5257879"/>
                <a:gd name="connsiteY2" fmla="*/ 0 h 650891"/>
                <a:gd name="connsiteX0" fmla="*/ 0 w 4945774"/>
                <a:gd name="connsiteY0" fmla="*/ 186493 h 1343874"/>
                <a:gd name="connsiteX1" fmla="*/ 2595119 w 4945774"/>
                <a:gd name="connsiteY1" fmla="*/ 1343232 h 1343874"/>
                <a:gd name="connsiteX2" fmla="*/ 4945775 w 4945774"/>
                <a:gd name="connsiteY2" fmla="*/ 0 h 1343874"/>
                <a:gd name="connsiteX0" fmla="*/ 0 w 4901000"/>
                <a:gd name="connsiteY0" fmla="*/ 52170 h 1208959"/>
                <a:gd name="connsiteX1" fmla="*/ 2595119 w 4901000"/>
                <a:gd name="connsiteY1" fmla="*/ 1208909 h 1208959"/>
                <a:gd name="connsiteX2" fmla="*/ 4901000 w 4901000"/>
                <a:gd name="connsiteY2" fmla="*/ 0 h 1208959"/>
                <a:gd name="connsiteX0" fmla="*/ 0 w 4901000"/>
                <a:gd name="connsiteY0" fmla="*/ 52170 h 1208960"/>
                <a:gd name="connsiteX1" fmla="*/ 2595119 w 4901000"/>
                <a:gd name="connsiteY1" fmla="*/ 1208909 h 1208960"/>
                <a:gd name="connsiteX2" fmla="*/ 4901000 w 4901000"/>
                <a:gd name="connsiteY2" fmla="*/ 0 h 1208960"/>
                <a:gd name="connsiteX0" fmla="*/ 0 w 4901000"/>
                <a:gd name="connsiteY0" fmla="*/ 52170 h 1186575"/>
                <a:gd name="connsiteX1" fmla="*/ 2460796 w 4901000"/>
                <a:gd name="connsiteY1" fmla="*/ 1186522 h 1186575"/>
                <a:gd name="connsiteX2" fmla="*/ 4901000 w 4901000"/>
                <a:gd name="connsiteY2" fmla="*/ 0 h 1186575"/>
              </a:gdLst>
              <a:ahLst/>
              <a:cxnLst>
                <a:cxn ang="0">
                  <a:pos x="connsiteX0" y="connsiteY0"/>
                </a:cxn>
                <a:cxn ang="0">
                  <a:pos x="connsiteX1" y="connsiteY1"/>
                </a:cxn>
                <a:cxn ang="0">
                  <a:pos x="connsiteX2" y="connsiteY2"/>
                </a:cxn>
              </a:cxnLst>
              <a:rect l="l" t="t" r="r" b="b"/>
              <a:pathLst>
                <a:path w="4901000" h="1186575">
                  <a:moveTo>
                    <a:pt x="0" y="52170"/>
                  </a:moveTo>
                  <a:cubicBezTo>
                    <a:pt x="194872" y="132117"/>
                    <a:pt x="1643963" y="1195217"/>
                    <a:pt x="2460796" y="1186522"/>
                  </a:cubicBezTo>
                  <a:cubicBezTo>
                    <a:pt x="3277629" y="1177827"/>
                    <a:pt x="4520417" y="753702"/>
                    <a:pt x="4901000" y="0"/>
                  </a:cubicBezTo>
                </a:path>
              </a:pathLst>
            </a:custGeom>
            <a:noFill/>
            <a:ln w="12700" cap="flat" cmpd="sng" algn="ctr">
              <a:solidFill>
                <a:srgbClr val="50B3CF">
                  <a:lumMod val="75000"/>
                </a:srgbClr>
              </a:solidFill>
              <a:prstDash val="sysDash"/>
              <a:headEnd type="triangle" w="med" len="med"/>
              <a:tailEnd type="triangle" w="med" len="med"/>
            </a:ln>
            <a:effectLst/>
          </p:spPr>
          <p:txBody>
            <a:bodyPr rtlCol="0" anchor="ctr"/>
            <a:lstStyle/>
            <a:p>
              <a:pPr algn="ctr" defTabSz="814732">
                <a:defRPr/>
              </a:pPr>
              <a:endParaRPr lang="en-US" sz="2775" kern="0" dirty="0">
                <a:solidFill>
                  <a:prstClr val="white"/>
                </a:solidFill>
                <a:latin typeface="Calibri" panose="020F0502020204030204" pitchFamily="34" charset="0"/>
                <a:ea typeface="Calibri" charset="0"/>
                <a:cs typeface="Arial" panose="020B0604020202020204" pitchFamily="34" charset="0"/>
              </a:endParaRPr>
            </a:p>
          </p:txBody>
        </p:sp>
        <p:sp>
          <p:nvSpPr>
            <p:cNvPr id="9" name="Freeform 8"/>
            <p:cNvSpPr/>
            <p:nvPr/>
          </p:nvSpPr>
          <p:spPr>
            <a:xfrm>
              <a:off x="4672479" y="2695201"/>
              <a:ext cx="2985171" cy="636331"/>
            </a:xfrm>
            <a:custGeom>
              <a:avLst/>
              <a:gdLst>
                <a:gd name="connsiteX0" fmla="*/ 0 w 4721902"/>
                <a:gd name="connsiteY0" fmla="*/ 0 h 14990"/>
                <a:gd name="connsiteX1" fmla="*/ 4721902 w 4721902"/>
                <a:gd name="connsiteY1" fmla="*/ 14990 h 14990"/>
                <a:gd name="connsiteX2" fmla="*/ 4721902 w 4721902"/>
                <a:gd name="connsiteY2" fmla="*/ 14990 h 14990"/>
                <a:gd name="connsiteX0" fmla="*/ 0 w 4721902"/>
                <a:gd name="connsiteY0" fmla="*/ 0 h 676235"/>
                <a:gd name="connsiteX1" fmla="*/ 4721902 w 4721902"/>
                <a:gd name="connsiteY1" fmla="*/ 14990 h 676235"/>
                <a:gd name="connsiteX2" fmla="*/ 4721902 w 4721902"/>
                <a:gd name="connsiteY2" fmla="*/ 14990 h 676235"/>
                <a:gd name="connsiteX0" fmla="*/ 0 w 4721902"/>
                <a:gd name="connsiteY0" fmla="*/ 0 h 693079"/>
                <a:gd name="connsiteX1" fmla="*/ 4721902 w 4721902"/>
                <a:gd name="connsiteY1" fmla="*/ 14990 h 693079"/>
                <a:gd name="connsiteX2" fmla="*/ 4721902 w 4721902"/>
                <a:gd name="connsiteY2" fmla="*/ 14990 h 693079"/>
                <a:gd name="connsiteX0" fmla="*/ 0 w 4721902"/>
                <a:gd name="connsiteY0" fmla="*/ 0 h 653118"/>
                <a:gd name="connsiteX1" fmla="*/ 4721902 w 4721902"/>
                <a:gd name="connsiteY1" fmla="*/ 14990 h 653118"/>
                <a:gd name="connsiteX2" fmla="*/ 4721902 w 4721902"/>
                <a:gd name="connsiteY2" fmla="*/ 14990 h 653118"/>
                <a:gd name="connsiteX0" fmla="*/ 0 w 4878614"/>
                <a:gd name="connsiteY0" fmla="*/ 0 h 462734"/>
                <a:gd name="connsiteX1" fmla="*/ 4878614 w 4878614"/>
                <a:gd name="connsiteY1" fmla="*/ 462735 h 462734"/>
                <a:gd name="connsiteX2" fmla="*/ 4878614 w 4878614"/>
                <a:gd name="connsiteY2" fmla="*/ 462735 h 462734"/>
                <a:gd name="connsiteX0" fmla="*/ 0 w 5257879"/>
                <a:gd name="connsiteY0" fmla="*/ 186493 h 650891"/>
                <a:gd name="connsiteX1" fmla="*/ 4878614 w 5257879"/>
                <a:gd name="connsiteY1" fmla="*/ 649228 h 650891"/>
                <a:gd name="connsiteX2" fmla="*/ 4945775 w 5257879"/>
                <a:gd name="connsiteY2" fmla="*/ 0 h 650891"/>
                <a:gd name="connsiteX0" fmla="*/ 0 w 4945774"/>
                <a:gd name="connsiteY0" fmla="*/ 186493 h 1343874"/>
                <a:gd name="connsiteX1" fmla="*/ 2595119 w 4945774"/>
                <a:gd name="connsiteY1" fmla="*/ 1343232 h 1343874"/>
                <a:gd name="connsiteX2" fmla="*/ 4945775 w 4945774"/>
                <a:gd name="connsiteY2" fmla="*/ 0 h 1343874"/>
                <a:gd name="connsiteX0" fmla="*/ 0 w 4901000"/>
                <a:gd name="connsiteY0" fmla="*/ 52170 h 1208959"/>
                <a:gd name="connsiteX1" fmla="*/ 2595119 w 4901000"/>
                <a:gd name="connsiteY1" fmla="*/ 1208909 h 1208959"/>
                <a:gd name="connsiteX2" fmla="*/ 4901000 w 4901000"/>
                <a:gd name="connsiteY2" fmla="*/ 0 h 1208959"/>
                <a:gd name="connsiteX0" fmla="*/ 0 w 4901000"/>
                <a:gd name="connsiteY0" fmla="*/ 52170 h 1208960"/>
                <a:gd name="connsiteX1" fmla="*/ 2595119 w 4901000"/>
                <a:gd name="connsiteY1" fmla="*/ 1208909 h 1208960"/>
                <a:gd name="connsiteX2" fmla="*/ 4901000 w 4901000"/>
                <a:gd name="connsiteY2" fmla="*/ 0 h 1208960"/>
                <a:gd name="connsiteX0" fmla="*/ 0 w 4901000"/>
                <a:gd name="connsiteY0" fmla="*/ 52170 h 1186575"/>
                <a:gd name="connsiteX1" fmla="*/ 2460796 w 4901000"/>
                <a:gd name="connsiteY1" fmla="*/ 1186522 h 1186575"/>
                <a:gd name="connsiteX2" fmla="*/ 4901000 w 4901000"/>
                <a:gd name="connsiteY2" fmla="*/ 0 h 1186575"/>
              </a:gdLst>
              <a:ahLst/>
              <a:cxnLst>
                <a:cxn ang="0">
                  <a:pos x="connsiteX0" y="connsiteY0"/>
                </a:cxn>
                <a:cxn ang="0">
                  <a:pos x="connsiteX1" y="connsiteY1"/>
                </a:cxn>
                <a:cxn ang="0">
                  <a:pos x="connsiteX2" y="connsiteY2"/>
                </a:cxn>
              </a:cxnLst>
              <a:rect l="l" t="t" r="r" b="b"/>
              <a:pathLst>
                <a:path w="4901000" h="1186575">
                  <a:moveTo>
                    <a:pt x="0" y="52170"/>
                  </a:moveTo>
                  <a:cubicBezTo>
                    <a:pt x="194872" y="132117"/>
                    <a:pt x="1643963" y="1195217"/>
                    <a:pt x="2460796" y="1186522"/>
                  </a:cubicBezTo>
                  <a:cubicBezTo>
                    <a:pt x="3277629" y="1177827"/>
                    <a:pt x="4520417" y="753702"/>
                    <a:pt x="4901000" y="0"/>
                  </a:cubicBezTo>
                </a:path>
              </a:pathLst>
            </a:custGeom>
            <a:noFill/>
            <a:ln w="12700" cap="flat" cmpd="sng" algn="ctr">
              <a:solidFill>
                <a:srgbClr val="50B3CF">
                  <a:lumMod val="75000"/>
                </a:srgbClr>
              </a:solidFill>
              <a:prstDash val="sysDash"/>
              <a:headEnd type="triangle" w="med" len="med"/>
              <a:tailEnd type="triangle" w="med" len="med"/>
            </a:ln>
            <a:effectLst/>
          </p:spPr>
          <p:txBody>
            <a:bodyPr rtlCol="0" anchor="ctr"/>
            <a:lstStyle/>
            <a:p>
              <a:pPr algn="ctr" defTabSz="814732">
                <a:defRPr/>
              </a:pPr>
              <a:endParaRPr lang="en-US" sz="2775" kern="0" dirty="0">
                <a:solidFill>
                  <a:prstClr val="white"/>
                </a:solidFill>
                <a:latin typeface="Calibri" panose="020F0502020204030204" pitchFamily="34" charset="0"/>
                <a:ea typeface="Calibri" charset="0"/>
                <a:cs typeface="Arial" panose="020B0604020202020204" pitchFamily="34" charset="0"/>
              </a:endParaRPr>
            </a:p>
          </p:txBody>
        </p:sp>
        <p:sp>
          <p:nvSpPr>
            <p:cNvPr id="10" name="Freeform 9"/>
            <p:cNvSpPr/>
            <p:nvPr/>
          </p:nvSpPr>
          <p:spPr>
            <a:xfrm>
              <a:off x="5163811" y="2774578"/>
              <a:ext cx="2002507" cy="1141117"/>
            </a:xfrm>
            <a:custGeom>
              <a:avLst/>
              <a:gdLst>
                <a:gd name="connsiteX0" fmla="*/ 289560 w 2194560"/>
                <a:gd name="connsiteY0" fmla="*/ 0 h 457200"/>
                <a:gd name="connsiteX1" fmla="*/ 1859280 w 2194560"/>
                <a:gd name="connsiteY1" fmla="*/ 30480 h 457200"/>
                <a:gd name="connsiteX2" fmla="*/ 2194560 w 2194560"/>
                <a:gd name="connsiteY2" fmla="*/ 457200 h 457200"/>
                <a:gd name="connsiteX3" fmla="*/ 0 w 2194560"/>
                <a:gd name="connsiteY3" fmla="*/ 411480 h 457200"/>
                <a:gd name="connsiteX4" fmla="*/ 289560 w 2194560"/>
                <a:gd name="connsiteY4" fmla="*/ 0 h 45720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4560" h="1188720">
                  <a:moveTo>
                    <a:pt x="289560" y="0"/>
                  </a:moveTo>
                  <a:cubicBezTo>
                    <a:pt x="980440" y="574040"/>
                    <a:pt x="1457960" y="416560"/>
                    <a:pt x="1859280" y="30480"/>
                  </a:cubicBezTo>
                  <a:lnTo>
                    <a:pt x="2194560" y="457200"/>
                  </a:lnTo>
                  <a:cubicBezTo>
                    <a:pt x="1432560" y="1188720"/>
                    <a:pt x="518160" y="868680"/>
                    <a:pt x="0" y="411480"/>
                  </a:cubicBezTo>
                  <a:lnTo>
                    <a:pt x="289560" y="0"/>
                  </a:lnTo>
                  <a:close/>
                </a:path>
              </a:pathLst>
            </a:custGeom>
            <a:solidFill>
              <a:srgbClr val="0D3B9A"/>
            </a:solidFill>
            <a:ln>
              <a:noFill/>
            </a:ln>
          </p:spPr>
          <p:txBody>
            <a:bodyPr lIns="20574" tIns="20574" rIns="20574" bIns="20574" anchor="ctr" anchorCtr="1"/>
            <a:lstStyle/>
            <a:p>
              <a:pPr algn="ctr" defTabSz="921601" fontAlgn="base">
                <a:spcBef>
                  <a:spcPct val="0"/>
                </a:spcBef>
                <a:spcAft>
                  <a:spcPct val="0"/>
                </a:spcAft>
                <a:defRPr/>
              </a:pPr>
              <a:endParaRPr lang="en-US" sz="1200" b="1" kern="0" dirty="0">
                <a:solidFill>
                  <a:prstClr val="white"/>
                </a:solidFill>
                <a:latin typeface="Calibri" panose="020F0502020204030204" pitchFamily="34" charset="0"/>
                <a:ea typeface="Calibri" charset="0"/>
                <a:cs typeface="Arial" panose="020B0604020202020204" pitchFamily="34" charset="0"/>
              </a:endParaRPr>
            </a:p>
          </p:txBody>
        </p:sp>
        <p:sp>
          <p:nvSpPr>
            <p:cNvPr id="11" name="Rectangle 10"/>
            <p:cNvSpPr/>
            <p:nvPr/>
          </p:nvSpPr>
          <p:spPr>
            <a:xfrm>
              <a:off x="5397001" y="2492287"/>
              <a:ext cx="1627183" cy="848931"/>
            </a:xfrm>
            <a:prstGeom prst="rect">
              <a:avLst/>
            </a:prstGeom>
            <a:noFill/>
            <a:ln w="25400" cap="flat" cmpd="sng" algn="ctr">
              <a:noFill/>
              <a:prstDash val="solid"/>
            </a:ln>
            <a:effectLst/>
          </p:spPr>
          <p:txBody>
            <a:bodyPr spcFirstLastPara="1" lIns="13716" tIns="13716" rIns="13716" bIns="13716" numCol="1" rtlCol="0" anchor="ctr">
              <a:prstTxWarp prst="textArchDown">
                <a:avLst>
                  <a:gd name="adj" fmla="val 810451"/>
                </a:avLst>
              </a:prstTxWarp>
            </a:bodyPr>
            <a:lstStyle/>
            <a:p>
              <a:pPr algn="ctr" defTabSz="814732">
                <a:defRPr/>
              </a:pPr>
              <a:r>
                <a:rPr lang="en-US" sz="825" b="1" kern="0" dirty="0">
                  <a:solidFill>
                    <a:prstClr val="white"/>
                  </a:solidFill>
                  <a:latin typeface="Calibri" panose="020F0502020204030204" pitchFamily="34" charset="0"/>
                  <a:ea typeface="Calibri" charset="0"/>
                  <a:cs typeface="Arial" panose="020B0604020202020204" pitchFamily="34" charset="0"/>
                </a:rPr>
                <a:t>Program Management </a:t>
              </a:r>
            </a:p>
          </p:txBody>
        </p:sp>
        <p:sp>
          <p:nvSpPr>
            <p:cNvPr id="12" name="Rectangle 11"/>
            <p:cNvSpPr/>
            <p:nvPr/>
          </p:nvSpPr>
          <p:spPr>
            <a:xfrm>
              <a:off x="5012687" y="2647267"/>
              <a:ext cx="2319539" cy="1281752"/>
            </a:xfrm>
            <a:prstGeom prst="rect">
              <a:avLst/>
            </a:prstGeom>
            <a:noFill/>
            <a:ln w="25400" cap="flat" cmpd="sng" algn="ctr">
              <a:noFill/>
              <a:prstDash val="solid"/>
            </a:ln>
            <a:effectLst/>
          </p:spPr>
          <p:txBody>
            <a:bodyPr spcFirstLastPara="1" lIns="13716" tIns="13716" rIns="13716" bIns="13716" numCol="1" rtlCol="0" anchor="ctr">
              <a:prstTxWarp prst="textArchDown">
                <a:avLst/>
              </a:prstTxWarp>
            </a:bodyPr>
            <a:lstStyle/>
            <a:p>
              <a:pPr algn="ctr" defTabSz="814732">
                <a:defRPr/>
              </a:pPr>
              <a:r>
                <a:rPr lang="en-US" sz="900" b="1" kern="0" dirty="0">
                  <a:solidFill>
                    <a:srgbClr val="FFFFFF"/>
                  </a:solidFill>
                  <a:latin typeface="Calibri" panose="020F0502020204030204" pitchFamily="34" charset="0"/>
                  <a:ea typeface="Calibri" charset="0"/>
                  <a:cs typeface="Arial" panose="020B0604020202020204" pitchFamily="34" charset="0"/>
                </a:rPr>
                <a:t>Service Delivery Management</a:t>
              </a:r>
            </a:p>
          </p:txBody>
        </p:sp>
        <p:sp>
          <p:nvSpPr>
            <p:cNvPr id="13" name="Oval 12"/>
            <p:cNvSpPr/>
            <p:nvPr/>
          </p:nvSpPr>
          <p:spPr>
            <a:xfrm>
              <a:off x="5119891" y="2910715"/>
              <a:ext cx="243840" cy="225808"/>
            </a:xfrm>
            <a:prstGeom prst="ellipse">
              <a:avLst/>
            </a:prstGeom>
            <a:solidFill>
              <a:srgbClr val="0D3B9A"/>
            </a:solidFill>
            <a:ln w="19050" cap="flat" cmpd="sng" algn="ctr">
              <a:solidFill>
                <a:sysClr val="window" lastClr="FFFFFF"/>
              </a:solidFill>
              <a:prstDash val="solid"/>
            </a:ln>
            <a:effectLst>
              <a:outerShdw blurRad="76200" dir="13500000" sy="23000" kx="1200000" algn="br" rotWithShape="0">
                <a:prstClr val="black">
                  <a:alpha val="20000"/>
                </a:prstClr>
              </a:outerShdw>
            </a:effectLst>
          </p:spPr>
          <p:txBody>
            <a:bodyPr lIns="36000" tIns="36000" rIns="36000" bIns="36000" rtlCol="0" anchor="ctr"/>
            <a:lstStyle/>
            <a:p>
              <a:pPr algn="ctr" defTabSz="609450">
                <a:defRPr/>
              </a:pPr>
              <a:r>
                <a:rPr lang="en-US" sz="1200" b="1" kern="0" dirty="0">
                  <a:solidFill>
                    <a:prstClr val="white"/>
                  </a:solidFill>
                  <a:latin typeface="Calibri" panose="020F0502020204030204" pitchFamily="34" charset="0"/>
                  <a:ea typeface="Calibri" charset="0"/>
                  <a:cs typeface="Arial" panose="020B0604020202020204" pitchFamily="34" charset="0"/>
                </a:rPr>
                <a:t>2</a:t>
              </a:r>
            </a:p>
          </p:txBody>
        </p:sp>
        <p:sp>
          <p:nvSpPr>
            <p:cNvPr id="14" name="Oval 13"/>
            <p:cNvSpPr/>
            <p:nvPr/>
          </p:nvSpPr>
          <p:spPr>
            <a:xfrm>
              <a:off x="4813692" y="3370589"/>
              <a:ext cx="243840" cy="225808"/>
            </a:xfrm>
            <a:prstGeom prst="ellipse">
              <a:avLst/>
            </a:prstGeom>
            <a:solidFill>
              <a:schemeClr val="accent1">
                <a:lumMod val="50000"/>
              </a:schemeClr>
            </a:solidFill>
            <a:ln w="19050" cap="flat" cmpd="sng" algn="ctr">
              <a:solidFill>
                <a:sysClr val="window" lastClr="FFFFFF"/>
              </a:solidFill>
              <a:prstDash val="solid"/>
            </a:ln>
            <a:effectLst>
              <a:outerShdw blurRad="76200" dir="13500000" sy="23000" kx="1200000" algn="br" rotWithShape="0">
                <a:prstClr val="black">
                  <a:alpha val="20000"/>
                </a:prstClr>
              </a:outerShdw>
            </a:effectLst>
          </p:spPr>
          <p:txBody>
            <a:bodyPr lIns="36000" tIns="36000" rIns="36000" bIns="36000" rtlCol="0" anchor="ctr"/>
            <a:lstStyle/>
            <a:p>
              <a:pPr algn="ctr" defTabSz="609450" fontAlgn="base">
                <a:spcBef>
                  <a:spcPct val="0"/>
                </a:spcBef>
                <a:spcAft>
                  <a:spcPct val="0"/>
                </a:spcAft>
                <a:defRPr/>
              </a:pPr>
              <a:r>
                <a:rPr lang="en-US" sz="1200" b="1" kern="0" dirty="0">
                  <a:solidFill>
                    <a:prstClr val="white"/>
                  </a:solidFill>
                  <a:latin typeface="Calibri" panose="020F0502020204030204" pitchFamily="34" charset="0"/>
                  <a:ea typeface="Calibri" charset="0"/>
                  <a:cs typeface="Arial" panose="020B0604020202020204" pitchFamily="34" charset="0"/>
                </a:rPr>
                <a:t>3</a:t>
              </a:r>
            </a:p>
          </p:txBody>
        </p:sp>
        <p:sp>
          <p:nvSpPr>
            <p:cNvPr id="15" name="Rounded Rectangle 14"/>
            <p:cNvSpPr/>
            <p:nvPr/>
          </p:nvSpPr>
          <p:spPr>
            <a:xfrm>
              <a:off x="1344668" y="3141604"/>
              <a:ext cx="2816352" cy="530352"/>
            </a:xfrm>
            <a:prstGeom prst="roundRect">
              <a:avLst>
                <a:gd name="adj" fmla="val 8924"/>
              </a:avLst>
            </a:prstGeom>
            <a:solidFill>
              <a:srgbClr val="50B3CF">
                <a:lumMod val="20000"/>
                <a:lumOff val="80000"/>
              </a:srgbClr>
            </a:solidFill>
            <a:ln w="9525" algn="ctr">
              <a:noFill/>
              <a:round/>
              <a:headEnd/>
              <a:tailEnd/>
            </a:ln>
          </p:spPr>
          <p:txBody>
            <a:bodyPr lIns="20574" tIns="20574" rIns="20574" bIns="20574" anchor="ctr" anchorCtr="0"/>
            <a:lstStyle/>
            <a:p>
              <a:pPr algn="ctr" defTabSz="921601" eaLnBrk="0" fontAlgn="base" hangingPunct="0">
                <a:spcBef>
                  <a:spcPct val="0"/>
                </a:spcBef>
                <a:spcAft>
                  <a:spcPct val="0"/>
                </a:spcAft>
                <a:defRPr/>
              </a:pPr>
              <a:r>
                <a:rPr lang="en-US" sz="1050" kern="0" dirty="0">
                  <a:solidFill>
                    <a:prstClr val="black"/>
                  </a:solidFill>
                  <a:latin typeface="Calibri" panose="020F0502020204030204" pitchFamily="34" charset="0"/>
                  <a:ea typeface="Calibri" charset="0"/>
                  <a:cs typeface="Arial" panose="020B0604020202020204" pitchFamily="34" charset="0"/>
                </a:rPr>
                <a:t>Application Manager/Users</a:t>
              </a:r>
            </a:p>
          </p:txBody>
        </p:sp>
        <p:sp>
          <p:nvSpPr>
            <p:cNvPr id="16" name="Rounded Rectangle 15"/>
            <p:cNvSpPr/>
            <p:nvPr/>
          </p:nvSpPr>
          <p:spPr>
            <a:xfrm>
              <a:off x="7995663" y="3170355"/>
              <a:ext cx="2816352" cy="532487"/>
            </a:xfrm>
            <a:prstGeom prst="roundRect">
              <a:avLst/>
            </a:prstGeom>
            <a:solidFill>
              <a:srgbClr val="50B3CF">
                <a:lumMod val="20000"/>
                <a:lumOff val="80000"/>
              </a:srgbClr>
            </a:solidFill>
            <a:ln w="9525" algn="ctr">
              <a:noFill/>
              <a:round/>
              <a:headEnd/>
              <a:tailEnd/>
            </a:ln>
          </p:spPr>
          <p:txBody>
            <a:bodyPr lIns="20574" tIns="20574" rIns="20574" bIns="20574" anchor="ctr" anchorCtr="0"/>
            <a:lstStyle/>
            <a:p>
              <a:pPr algn="ctr" defTabSz="921601" eaLnBrk="0" fontAlgn="base" hangingPunct="0">
                <a:spcBef>
                  <a:spcPct val="0"/>
                </a:spcBef>
                <a:spcAft>
                  <a:spcPct val="0"/>
                </a:spcAft>
              </a:pPr>
              <a:r>
                <a:rPr lang="en-US" sz="1050" kern="0" dirty="0">
                  <a:solidFill>
                    <a:prstClr val="black"/>
                  </a:solidFill>
                  <a:latin typeface="Calibri" panose="020F0502020204030204" pitchFamily="34" charset="0"/>
                  <a:ea typeface="Calibri" charset="0"/>
                  <a:cs typeface="Arial" panose="020B0604020202020204" pitchFamily="34" charset="0"/>
                </a:rPr>
                <a:t>SFDC Sr. Analyst/Lead, Service Delivery Manager**, SFDC Lead BA</a:t>
              </a:r>
            </a:p>
          </p:txBody>
        </p:sp>
        <p:sp>
          <p:nvSpPr>
            <p:cNvPr id="17" name="Rounded Rectangle 16"/>
            <p:cNvSpPr/>
            <p:nvPr/>
          </p:nvSpPr>
          <p:spPr>
            <a:xfrm>
              <a:off x="1787782" y="2498143"/>
              <a:ext cx="2816352" cy="532487"/>
            </a:xfrm>
            <a:prstGeom prst="roundRect">
              <a:avLst>
                <a:gd name="adj" fmla="val 7602"/>
              </a:avLst>
            </a:prstGeom>
            <a:solidFill>
              <a:srgbClr val="50B3CF">
                <a:lumMod val="20000"/>
                <a:lumOff val="80000"/>
              </a:srgbClr>
            </a:solidFill>
            <a:ln w="9525" algn="ctr">
              <a:noFill/>
              <a:round/>
              <a:headEnd/>
              <a:tailEnd/>
            </a:ln>
          </p:spPr>
          <p:txBody>
            <a:bodyPr lIns="20574" tIns="20574" rIns="20574" bIns="20574" anchor="ctr" anchorCtr="0"/>
            <a:lstStyle/>
            <a:p>
              <a:pPr algn="ctr" defTabSz="921601" eaLnBrk="0" fontAlgn="base" hangingPunct="0">
                <a:spcBef>
                  <a:spcPct val="0"/>
                </a:spcBef>
                <a:spcAft>
                  <a:spcPct val="0"/>
                </a:spcAft>
                <a:defRPr/>
              </a:pPr>
              <a:endParaRPr lang="en-US" sz="825" kern="0" dirty="0">
                <a:solidFill>
                  <a:prstClr val="black"/>
                </a:solidFill>
                <a:latin typeface="Calibri" panose="020F0502020204030204" pitchFamily="34" charset="0"/>
                <a:ea typeface="Calibri" charset="0"/>
                <a:cs typeface="Arial" panose="020B0604020202020204" pitchFamily="34" charset="0"/>
              </a:endParaRPr>
            </a:p>
            <a:p>
              <a:pPr algn="ctr" defTabSz="921601" eaLnBrk="0" fontAlgn="base" hangingPunct="0">
                <a:spcBef>
                  <a:spcPct val="0"/>
                </a:spcBef>
                <a:spcAft>
                  <a:spcPct val="0"/>
                </a:spcAft>
              </a:pPr>
              <a:r>
                <a:rPr lang="en-US" sz="1050" kern="0" dirty="0">
                  <a:solidFill>
                    <a:prstClr val="black"/>
                  </a:solidFill>
                  <a:latin typeface="Calibri" panose="020F0502020204030204" pitchFamily="34" charset="0"/>
                  <a:ea typeface="Calibri" charset="0"/>
                  <a:cs typeface="Arial" panose="020B0604020202020204" pitchFamily="34" charset="0"/>
                </a:rPr>
                <a:t>Service Support Manager</a:t>
              </a:r>
            </a:p>
            <a:p>
              <a:pPr algn="ctr" defTabSz="921601" eaLnBrk="0" fontAlgn="base" hangingPunct="0">
                <a:spcBef>
                  <a:spcPct val="0"/>
                </a:spcBef>
                <a:spcAft>
                  <a:spcPct val="0"/>
                </a:spcAft>
                <a:defRPr/>
              </a:pPr>
              <a:endParaRPr lang="en-US" sz="825" kern="0" dirty="0">
                <a:solidFill>
                  <a:prstClr val="black"/>
                </a:solidFill>
                <a:latin typeface="Calibri" panose="020F0502020204030204" pitchFamily="34" charset="0"/>
                <a:ea typeface="Calibri" charset="0"/>
                <a:cs typeface="Arial" panose="020B0604020202020204" pitchFamily="34" charset="0"/>
              </a:endParaRPr>
            </a:p>
          </p:txBody>
        </p:sp>
        <p:sp>
          <p:nvSpPr>
            <p:cNvPr id="18" name="Rounded Rectangle 17"/>
            <p:cNvSpPr/>
            <p:nvPr/>
          </p:nvSpPr>
          <p:spPr>
            <a:xfrm>
              <a:off x="7701569" y="2498143"/>
              <a:ext cx="2816352" cy="532487"/>
            </a:xfrm>
            <a:prstGeom prst="roundRect">
              <a:avLst>
                <a:gd name="adj" fmla="val 11527"/>
              </a:avLst>
            </a:prstGeom>
            <a:solidFill>
              <a:srgbClr val="50B3CF">
                <a:lumMod val="20000"/>
                <a:lumOff val="80000"/>
              </a:srgbClr>
            </a:solidFill>
            <a:ln w="9525" algn="ctr">
              <a:noFill/>
              <a:round/>
              <a:headEnd/>
              <a:tailEnd/>
            </a:ln>
          </p:spPr>
          <p:txBody>
            <a:bodyPr lIns="20574" tIns="20574" rIns="20574" bIns="20574" anchor="ctr" anchorCtr="0"/>
            <a:lstStyle/>
            <a:p>
              <a:pPr algn="ctr" defTabSz="921601" eaLnBrk="0" fontAlgn="base" hangingPunct="0">
                <a:spcBef>
                  <a:spcPct val="0"/>
                </a:spcBef>
                <a:spcAft>
                  <a:spcPct val="0"/>
                </a:spcAft>
              </a:pPr>
              <a:r>
                <a:rPr lang="en-US" sz="1050" kern="0" dirty="0">
                  <a:solidFill>
                    <a:prstClr val="black"/>
                  </a:solidFill>
                  <a:latin typeface="Calibri" panose="020F0502020204030204" pitchFamily="34" charset="0"/>
                  <a:ea typeface="Calibri" charset="0"/>
                  <a:cs typeface="Arial" panose="020B0604020202020204" pitchFamily="34" charset="0"/>
                </a:rPr>
                <a:t>Service Delivery Manager**, SFDC Sr. Analyst/Lead</a:t>
              </a:r>
            </a:p>
          </p:txBody>
        </p:sp>
        <p:sp>
          <p:nvSpPr>
            <p:cNvPr id="19" name="TextBox 18"/>
            <p:cNvSpPr txBox="1"/>
            <p:nvPr/>
          </p:nvSpPr>
          <p:spPr>
            <a:xfrm>
              <a:off x="10639799" y="2415002"/>
              <a:ext cx="941195" cy="480132"/>
            </a:xfrm>
            <a:prstGeom prst="rect">
              <a:avLst/>
            </a:prstGeom>
            <a:noFill/>
          </p:spPr>
          <p:txBody>
            <a:bodyPr wrap="square" rtlCol="0">
              <a:spAutoFit/>
            </a:bodyPr>
            <a:lstStyle/>
            <a:p>
              <a:pPr defTabSz="814732">
                <a:defRPr/>
              </a:pPr>
              <a:r>
                <a:rPr lang="en-US" sz="870" kern="0" dirty="0">
                  <a:solidFill>
                    <a:srgbClr val="141414">
                      <a:lumMod val="75000"/>
                      <a:lumOff val="25000"/>
                    </a:srgbClr>
                  </a:solidFill>
                  <a:latin typeface="Calibri" panose="020F0502020204030204" pitchFamily="34" charset="0"/>
                  <a:ea typeface="Calibri" charset="0"/>
                  <a:cs typeface="Arial" panose="020B0604020202020204" pitchFamily="34" charset="0"/>
                </a:rPr>
                <a:t>Monthly Review</a:t>
              </a:r>
            </a:p>
          </p:txBody>
        </p:sp>
        <p:sp>
          <p:nvSpPr>
            <p:cNvPr id="20" name="TextBox 19"/>
            <p:cNvSpPr txBox="1"/>
            <p:nvPr/>
          </p:nvSpPr>
          <p:spPr>
            <a:xfrm>
              <a:off x="10877272" y="3074341"/>
              <a:ext cx="1086091" cy="480132"/>
            </a:xfrm>
            <a:prstGeom prst="rect">
              <a:avLst/>
            </a:prstGeom>
            <a:noFill/>
          </p:spPr>
          <p:txBody>
            <a:bodyPr wrap="square" rtlCol="0">
              <a:spAutoFit/>
            </a:bodyPr>
            <a:lstStyle/>
            <a:p>
              <a:pPr defTabSz="814732">
                <a:defRPr/>
              </a:pPr>
              <a:r>
                <a:rPr lang="en-US" sz="870" kern="0" dirty="0">
                  <a:solidFill>
                    <a:srgbClr val="141414">
                      <a:lumMod val="75000"/>
                      <a:lumOff val="25000"/>
                    </a:srgbClr>
                  </a:solidFill>
                  <a:latin typeface="Calibri" panose="020F0502020204030204" pitchFamily="34" charset="0"/>
                  <a:ea typeface="Calibri" charset="0"/>
                  <a:cs typeface="Arial" panose="020B0604020202020204" pitchFamily="34" charset="0"/>
                </a:rPr>
                <a:t>Weekly Review</a:t>
              </a:r>
            </a:p>
          </p:txBody>
        </p:sp>
        <p:sp>
          <p:nvSpPr>
            <p:cNvPr id="21" name="TextBox 20"/>
            <p:cNvSpPr txBox="1"/>
            <p:nvPr/>
          </p:nvSpPr>
          <p:spPr>
            <a:xfrm>
              <a:off x="777558" y="2438684"/>
              <a:ext cx="884727" cy="480132"/>
            </a:xfrm>
            <a:prstGeom prst="rect">
              <a:avLst/>
            </a:prstGeom>
            <a:noFill/>
          </p:spPr>
          <p:txBody>
            <a:bodyPr wrap="square" rtlCol="0">
              <a:spAutoFit/>
            </a:bodyPr>
            <a:lstStyle/>
            <a:p>
              <a:pPr algn="r" defTabSz="814732">
                <a:defRPr/>
              </a:pPr>
              <a:r>
                <a:rPr lang="en-US" sz="870" kern="0" dirty="0">
                  <a:solidFill>
                    <a:srgbClr val="141414">
                      <a:lumMod val="75000"/>
                      <a:lumOff val="25000"/>
                    </a:srgbClr>
                  </a:solidFill>
                  <a:latin typeface="Calibri" panose="020F0502020204030204" pitchFamily="34" charset="0"/>
                  <a:ea typeface="Calibri" charset="0"/>
                  <a:cs typeface="Arial" panose="020B0604020202020204" pitchFamily="34" charset="0"/>
                </a:rPr>
                <a:t>Monthly Review</a:t>
              </a:r>
            </a:p>
          </p:txBody>
        </p:sp>
        <p:sp>
          <p:nvSpPr>
            <p:cNvPr id="22" name="TextBox 21"/>
            <p:cNvSpPr txBox="1"/>
            <p:nvPr/>
          </p:nvSpPr>
          <p:spPr>
            <a:xfrm>
              <a:off x="535361" y="3056201"/>
              <a:ext cx="809012" cy="480132"/>
            </a:xfrm>
            <a:prstGeom prst="rect">
              <a:avLst/>
            </a:prstGeom>
            <a:noFill/>
          </p:spPr>
          <p:txBody>
            <a:bodyPr wrap="square" rtlCol="0">
              <a:spAutoFit/>
            </a:bodyPr>
            <a:lstStyle/>
            <a:p>
              <a:pPr algn="r" defTabSz="814732">
                <a:defRPr/>
              </a:pPr>
              <a:r>
                <a:rPr lang="en-US" sz="870" kern="0" dirty="0">
                  <a:solidFill>
                    <a:srgbClr val="141414">
                      <a:lumMod val="75000"/>
                      <a:lumOff val="25000"/>
                    </a:srgbClr>
                  </a:solidFill>
                  <a:latin typeface="Calibri" panose="020F0502020204030204" pitchFamily="34" charset="0"/>
                  <a:ea typeface="Calibri" charset="0"/>
                  <a:cs typeface="Arial" panose="020B0604020202020204" pitchFamily="34" charset="0"/>
                </a:rPr>
                <a:t>Weekly Review</a:t>
              </a:r>
            </a:p>
          </p:txBody>
        </p:sp>
        <p:cxnSp>
          <p:nvCxnSpPr>
            <p:cNvPr id="23" name="Straight Arrow Connector 22"/>
            <p:cNvCxnSpPr/>
            <p:nvPr/>
          </p:nvCxnSpPr>
          <p:spPr bwMode="auto">
            <a:xfrm flipV="1">
              <a:off x="4562871" y="2305134"/>
              <a:ext cx="967972" cy="1300105"/>
            </a:xfrm>
            <a:prstGeom prst="straightConnector1">
              <a:avLst/>
            </a:prstGeom>
            <a:solidFill>
              <a:srgbClr val="4F81BD"/>
            </a:solidFill>
            <a:ln w="19050" cap="flat" cmpd="sng" algn="ctr">
              <a:solidFill>
                <a:srgbClr val="50B3CF">
                  <a:lumMod val="75000"/>
                </a:srgbClr>
              </a:solidFill>
              <a:prstDash val="sysDash"/>
              <a:round/>
              <a:headEnd type="none" w="med" len="med"/>
              <a:tailEnd type="triangle" w="med" len="med"/>
            </a:ln>
            <a:effectLst/>
          </p:spPr>
        </p:cxnSp>
        <p:sp>
          <p:nvSpPr>
            <p:cNvPr id="24" name="Freeform 23"/>
            <p:cNvSpPr/>
            <p:nvPr/>
          </p:nvSpPr>
          <p:spPr>
            <a:xfrm rot="21434024">
              <a:off x="5513923" y="2448739"/>
              <a:ext cx="1308403" cy="834639"/>
            </a:xfrm>
            <a:custGeom>
              <a:avLst/>
              <a:gdLst>
                <a:gd name="connsiteX0" fmla="*/ 289560 w 2194560"/>
                <a:gd name="connsiteY0" fmla="*/ 0 h 457200"/>
                <a:gd name="connsiteX1" fmla="*/ 1859280 w 2194560"/>
                <a:gd name="connsiteY1" fmla="*/ 30480 h 457200"/>
                <a:gd name="connsiteX2" fmla="*/ 2194560 w 2194560"/>
                <a:gd name="connsiteY2" fmla="*/ 457200 h 457200"/>
                <a:gd name="connsiteX3" fmla="*/ 0 w 2194560"/>
                <a:gd name="connsiteY3" fmla="*/ 411480 h 457200"/>
                <a:gd name="connsiteX4" fmla="*/ 289560 w 2194560"/>
                <a:gd name="connsiteY4" fmla="*/ 0 h 45720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 name="connsiteX0" fmla="*/ 289560 w 2194560"/>
                <a:gd name="connsiteY0" fmla="*/ 0 h 1188720"/>
                <a:gd name="connsiteX1" fmla="*/ 1859280 w 2194560"/>
                <a:gd name="connsiteY1" fmla="*/ 30480 h 1188720"/>
                <a:gd name="connsiteX2" fmla="*/ 2194560 w 2194560"/>
                <a:gd name="connsiteY2" fmla="*/ 457200 h 1188720"/>
                <a:gd name="connsiteX3" fmla="*/ 0 w 2194560"/>
                <a:gd name="connsiteY3" fmla="*/ 411480 h 1188720"/>
                <a:gd name="connsiteX4" fmla="*/ 289560 w 219456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4560" h="1188720">
                  <a:moveTo>
                    <a:pt x="289560" y="0"/>
                  </a:moveTo>
                  <a:cubicBezTo>
                    <a:pt x="980440" y="574040"/>
                    <a:pt x="1457960" y="416560"/>
                    <a:pt x="1859280" y="30480"/>
                  </a:cubicBezTo>
                  <a:lnTo>
                    <a:pt x="2194560" y="457200"/>
                  </a:lnTo>
                  <a:cubicBezTo>
                    <a:pt x="1432560" y="1188720"/>
                    <a:pt x="518160" y="868680"/>
                    <a:pt x="0" y="411480"/>
                  </a:cubicBezTo>
                  <a:lnTo>
                    <a:pt x="289560" y="0"/>
                  </a:lnTo>
                  <a:close/>
                </a:path>
              </a:pathLst>
            </a:custGeom>
            <a:solidFill>
              <a:srgbClr val="0070C0"/>
            </a:solidFill>
            <a:ln>
              <a:noFill/>
            </a:ln>
          </p:spPr>
          <p:txBody>
            <a:bodyPr lIns="20574" tIns="20574" rIns="20574" bIns="20574" anchor="ctr" anchorCtr="1"/>
            <a:lstStyle/>
            <a:p>
              <a:pPr algn="ctr" defTabSz="921601" fontAlgn="base">
                <a:spcBef>
                  <a:spcPct val="0"/>
                </a:spcBef>
                <a:spcAft>
                  <a:spcPct val="0"/>
                </a:spcAft>
                <a:defRPr/>
              </a:pPr>
              <a:endParaRPr lang="en-US" sz="1200" b="1" kern="0" dirty="0">
                <a:solidFill>
                  <a:prstClr val="white"/>
                </a:solidFill>
                <a:latin typeface="Calibri" panose="020F0502020204030204" pitchFamily="34" charset="0"/>
                <a:ea typeface="Calibri" charset="0"/>
                <a:cs typeface="Arial" panose="020B0604020202020204" pitchFamily="34" charset="0"/>
              </a:endParaRPr>
            </a:p>
          </p:txBody>
        </p:sp>
        <p:sp>
          <p:nvSpPr>
            <p:cNvPr id="25" name="Rectangle 24"/>
            <p:cNvSpPr/>
            <p:nvPr/>
          </p:nvSpPr>
          <p:spPr>
            <a:xfrm>
              <a:off x="5623804" y="1941951"/>
              <a:ext cx="1082529" cy="901235"/>
            </a:xfrm>
            <a:prstGeom prst="rect">
              <a:avLst/>
            </a:prstGeom>
            <a:noFill/>
            <a:ln w="25400" cap="flat" cmpd="sng" algn="ctr">
              <a:noFill/>
              <a:prstDash val="solid"/>
            </a:ln>
            <a:effectLst/>
          </p:spPr>
          <p:txBody>
            <a:bodyPr spcFirstLastPara="1" lIns="11429" tIns="11429" rIns="11429" bIns="11429" numCol="1" rtlCol="0" anchor="ctr">
              <a:prstTxWarp prst="textArchDown">
                <a:avLst/>
              </a:prstTxWarp>
            </a:bodyPr>
            <a:lstStyle/>
            <a:p>
              <a:pPr algn="ctr" defTabSz="814732">
                <a:defRPr/>
              </a:pPr>
              <a:r>
                <a:rPr lang="en-US" sz="700" b="1" kern="0" dirty="0">
                  <a:solidFill>
                    <a:prstClr val="white"/>
                  </a:solidFill>
                  <a:latin typeface="Calibri" panose="020F0502020204030204" pitchFamily="34" charset="0"/>
                  <a:ea typeface="Calibri" charset="0"/>
                  <a:cs typeface="Arial" panose="020B0604020202020204" pitchFamily="34" charset="0"/>
                </a:rPr>
                <a:t>Executive Steering</a:t>
              </a:r>
            </a:p>
            <a:p>
              <a:pPr algn="ctr" defTabSz="814732">
                <a:defRPr/>
              </a:pPr>
              <a:r>
                <a:rPr lang="en-US" sz="700" b="1" kern="0" dirty="0">
                  <a:solidFill>
                    <a:prstClr val="white"/>
                  </a:solidFill>
                  <a:latin typeface="Calibri" panose="020F0502020204030204" pitchFamily="34" charset="0"/>
                  <a:ea typeface="Calibri" charset="0"/>
                  <a:cs typeface="Arial" panose="020B0604020202020204" pitchFamily="34" charset="0"/>
                </a:rPr>
                <a:t>Committee</a:t>
              </a:r>
            </a:p>
          </p:txBody>
        </p:sp>
        <p:sp>
          <p:nvSpPr>
            <p:cNvPr id="26" name="Oval 25"/>
            <p:cNvSpPr/>
            <p:nvPr/>
          </p:nvSpPr>
          <p:spPr>
            <a:xfrm>
              <a:off x="5358967" y="2523215"/>
              <a:ext cx="243840" cy="225808"/>
            </a:xfrm>
            <a:prstGeom prst="ellipse">
              <a:avLst/>
            </a:prstGeom>
            <a:solidFill>
              <a:srgbClr val="0070C0"/>
            </a:solidFill>
            <a:ln w="19050" cap="flat" cmpd="sng" algn="ctr">
              <a:solidFill>
                <a:sysClr val="window" lastClr="FFFFFF"/>
              </a:solidFill>
              <a:prstDash val="solid"/>
            </a:ln>
            <a:effectLst>
              <a:outerShdw blurRad="76200" dir="13500000" sy="23000" kx="1200000" algn="br" rotWithShape="0">
                <a:prstClr val="black">
                  <a:alpha val="20000"/>
                </a:prstClr>
              </a:outerShdw>
            </a:effectLst>
          </p:spPr>
          <p:txBody>
            <a:bodyPr lIns="36000" tIns="36000" rIns="36000" bIns="36000" rtlCol="0" anchor="ctr"/>
            <a:lstStyle/>
            <a:p>
              <a:pPr algn="ctr" defTabSz="609450">
                <a:defRPr/>
              </a:pPr>
              <a:r>
                <a:rPr lang="en-US" sz="1200" b="1" kern="0" dirty="0">
                  <a:solidFill>
                    <a:prstClr val="white"/>
                  </a:solidFill>
                  <a:latin typeface="Calibri" panose="020F0502020204030204" pitchFamily="34" charset="0"/>
                  <a:ea typeface="Calibri" charset="0"/>
                  <a:cs typeface="Arial" panose="020B0604020202020204" pitchFamily="34" charset="0"/>
                </a:rPr>
                <a:t>1</a:t>
              </a:r>
            </a:p>
          </p:txBody>
        </p:sp>
        <p:sp>
          <p:nvSpPr>
            <p:cNvPr id="27" name="Rounded Rectangle 26"/>
            <p:cNvSpPr/>
            <p:nvPr/>
          </p:nvSpPr>
          <p:spPr>
            <a:xfrm>
              <a:off x="2217447" y="1856144"/>
              <a:ext cx="2816352" cy="476363"/>
            </a:xfrm>
            <a:prstGeom prst="roundRect">
              <a:avLst/>
            </a:prstGeom>
            <a:solidFill>
              <a:srgbClr val="50B3CF">
                <a:lumMod val="20000"/>
                <a:lumOff val="80000"/>
              </a:srgbClr>
            </a:solidFill>
            <a:ln w="9525" algn="ctr">
              <a:noFill/>
              <a:round/>
              <a:headEnd/>
              <a:tailEnd/>
            </a:ln>
          </p:spPr>
          <p:txBody>
            <a:bodyPr lIns="20574" tIns="20574" rIns="20574" bIns="20574" anchor="ctr" anchorCtr="0"/>
            <a:lstStyle/>
            <a:p>
              <a:pPr algn="ctr" defTabSz="921601" eaLnBrk="0" fontAlgn="base" hangingPunct="0">
                <a:spcBef>
                  <a:spcPct val="0"/>
                </a:spcBef>
                <a:spcAft>
                  <a:spcPct val="0"/>
                </a:spcAft>
                <a:defRPr/>
              </a:pPr>
              <a:r>
                <a:rPr lang="en-US" sz="1050" kern="0" dirty="0">
                  <a:solidFill>
                    <a:prstClr val="black"/>
                  </a:solidFill>
                  <a:latin typeface="Calibri" panose="020F0502020204030204" pitchFamily="34" charset="0"/>
                  <a:ea typeface="Calibri" charset="0"/>
                  <a:cs typeface="Arial" panose="020B0604020202020204" pitchFamily="34" charset="0"/>
                </a:rPr>
                <a:t>Executive Leadership</a:t>
              </a:r>
            </a:p>
          </p:txBody>
        </p:sp>
        <p:sp>
          <p:nvSpPr>
            <p:cNvPr id="28" name="Rounded Rectangle 27"/>
            <p:cNvSpPr/>
            <p:nvPr/>
          </p:nvSpPr>
          <p:spPr>
            <a:xfrm>
              <a:off x="7331075" y="1856143"/>
              <a:ext cx="2816352" cy="474196"/>
            </a:xfrm>
            <a:prstGeom prst="roundRect">
              <a:avLst>
                <a:gd name="adj" fmla="val 10577"/>
              </a:avLst>
            </a:prstGeom>
            <a:solidFill>
              <a:srgbClr val="50B3CF">
                <a:lumMod val="20000"/>
                <a:lumOff val="80000"/>
              </a:srgbClr>
            </a:solidFill>
            <a:ln w="9525" algn="ctr">
              <a:noFill/>
              <a:round/>
              <a:headEnd/>
              <a:tailEnd/>
            </a:ln>
          </p:spPr>
          <p:txBody>
            <a:bodyPr lIns="20574" tIns="20574" rIns="20574" bIns="20574" anchor="ctr" anchorCtr="0"/>
            <a:lstStyle/>
            <a:p>
              <a:pPr algn="ctr" defTabSz="921601" eaLnBrk="0" fontAlgn="base" hangingPunct="0">
                <a:spcBef>
                  <a:spcPct val="0"/>
                </a:spcBef>
                <a:spcAft>
                  <a:spcPct val="0"/>
                </a:spcAft>
              </a:pPr>
              <a:r>
                <a:rPr lang="en-US" sz="1050" kern="0" dirty="0">
                  <a:solidFill>
                    <a:prstClr val="black"/>
                  </a:solidFill>
                  <a:latin typeface="Calibri" panose="020F0502020204030204" pitchFamily="34" charset="0"/>
                  <a:ea typeface="Calibri" charset="0"/>
                  <a:cs typeface="Arial" panose="020B0604020202020204" pitchFamily="34" charset="0"/>
                </a:rPr>
                <a:t>Client Partner, Delivery Director</a:t>
              </a:r>
            </a:p>
          </p:txBody>
        </p:sp>
        <p:sp>
          <p:nvSpPr>
            <p:cNvPr id="29" name="TextBox 28"/>
            <p:cNvSpPr txBox="1"/>
            <p:nvPr/>
          </p:nvSpPr>
          <p:spPr>
            <a:xfrm>
              <a:off x="10360228" y="1857510"/>
              <a:ext cx="1006481" cy="480132"/>
            </a:xfrm>
            <a:prstGeom prst="rect">
              <a:avLst/>
            </a:prstGeom>
            <a:noFill/>
          </p:spPr>
          <p:txBody>
            <a:bodyPr wrap="square" rtlCol="0">
              <a:spAutoFit/>
            </a:bodyPr>
            <a:lstStyle/>
            <a:p>
              <a:pPr defTabSz="814732">
                <a:defRPr/>
              </a:pPr>
              <a:r>
                <a:rPr lang="en-US" sz="870" kern="0" dirty="0">
                  <a:solidFill>
                    <a:srgbClr val="141414">
                      <a:lumMod val="75000"/>
                      <a:lumOff val="25000"/>
                    </a:srgbClr>
                  </a:solidFill>
                  <a:latin typeface="Calibri" panose="020F0502020204030204" pitchFamily="34" charset="0"/>
                  <a:ea typeface="Calibri" charset="0"/>
                  <a:cs typeface="Arial" panose="020B0604020202020204" pitchFamily="34" charset="0"/>
                </a:rPr>
                <a:t>Quarterly Review</a:t>
              </a:r>
            </a:p>
          </p:txBody>
        </p:sp>
        <p:cxnSp>
          <p:nvCxnSpPr>
            <p:cNvPr id="30" name="Curved Connector 29"/>
            <p:cNvCxnSpPr>
              <a:endCxn id="27" idx="1"/>
            </p:cNvCxnSpPr>
            <p:nvPr/>
          </p:nvCxnSpPr>
          <p:spPr>
            <a:xfrm rot="5400000" flipH="1" flipV="1">
              <a:off x="1929638" y="2113960"/>
              <a:ext cx="307447" cy="268179"/>
            </a:xfrm>
            <a:prstGeom prst="curvedConnector2">
              <a:avLst/>
            </a:prstGeom>
            <a:noFill/>
            <a:ln w="9525" cap="flat" cmpd="sng" algn="ctr">
              <a:solidFill>
                <a:srgbClr val="50B3CF">
                  <a:lumMod val="75000"/>
                </a:srgbClr>
              </a:solidFill>
              <a:prstDash val="solid"/>
              <a:headEnd type="triangle" w="med" len="med"/>
              <a:tailEnd type="triangle" w="med" len="med"/>
            </a:ln>
            <a:effectLst/>
          </p:spPr>
        </p:cxnSp>
        <p:sp>
          <p:nvSpPr>
            <p:cNvPr id="31" name="TextBox 30"/>
            <p:cNvSpPr txBox="1"/>
            <p:nvPr/>
          </p:nvSpPr>
          <p:spPr>
            <a:xfrm>
              <a:off x="1098628" y="1849280"/>
              <a:ext cx="968884" cy="480132"/>
            </a:xfrm>
            <a:prstGeom prst="rect">
              <a:avLst/>
            </a:prstGeom>
            <a:noFill/>
          </p:spPr>
          <p:txBody>
            <a:bodyPr wrap="square" rtlCol="0">
              <a:spAutoFit/>
            </a:bodyPr>
            <a:lstStyle/>
            <a:p>
              <a:pPr algn="r" defTabSz="814732">
                <a:defRPr/>
              </a:pPr>
              <a:r>
                <a:rPr lang="en-US" sz="870" kern="0" dirty="0">
                  <a:solidFill>
                    <a:srgbClr val="141414">
                      <a:lumMod val="75000"/>
                      <a:lumOff val="25000"/>
                    </a:srgbClr>
                  </a:solidFill>
                  <a:latin typeface="Calibri" panose="020F0502020204030204" pitchFamily="34" charset="0"/>
                  <a:ea typeface="Calibri" charset="0"/>
                  <a:cs typeface="Arial" panose="020B0604020202020204" pitchFamily="34" charset="0"/>
                </a:rPr>
                <a:t>Quarterly Review</a:t>
              </a:r>
            </a:p>
          </p:txBody>
        </p:sp>
        <p:sp>
          <p:nvSpPr>
            <p:cNvPr id="32" name="TextBox 31"/>
            <p:cNvSpPr txBox="1"/>
            <p:nvPr/>
          </p:nvSpPr>
          <p:spPr bwMode="auto">
            <a:xfrm rot="18494672">
              <a:off x="4334699" y="2757469"/>
              <a:ext cx="1180631" cy="261608"/>
            </a:xfrm>
            <a:prstGeom prst="rect">
              <a:avLst/>
            </a:prstGeom>
            <a:noFill/>
            <a:ln w="9525">
              <a:noFill/>
              <a:miter lim="800000"/>
              <a:headEnd/>
              <a:tailEnd/>
            </a:ln>
            <a:effectLst>
              <a:outerShdw blurRad="50800" dist="50800" dir="5400000" algn="ctr" rotWithShape="0">
                <a:srgbClr val="FFFFFF"/>
              </a:outerShdw>
            </a:effectLst>
          </p:spPr>
          <p:txBody>
            <a:bodyPr wrap="square" lIns="57148" tIns="28574" rIns="57148" bIns="28574" rtlCol="0">
              <a:prstTxWarp prst="textNoShape">
                <a:avLst/>
              </a:prstTxWarp>
              <a:spAutoFit/>
            </a:bodyPr>
            <a:lstStyle/>
            <a:p>
              <a:pPr algn="ctr" defTabSz="814732" eaLnBrk="0" hangingPunct="0">
                <a:defRPr/>
              </a:pPr>
              <a:r>
                <a:rPr lang="en-US" sz="900" kern="0" dirty="0">
                  <a:ln w="0"/>
                  <a:solidFill>
                    <a:sysClr val="windowText" lastClr="000000"/>
                  </a:solidFill>
                  <a:latin typeface="Calibri" panose="020F0502020204030204" pitchFamily="34" charset="0"/>
                  <a:ea typeface="Calibri" charset="0"/>
                  <a:cs typeface="Arial" panose="020B0604020202020204" pitchFamily="34" charset="0"/>
                </a:rPr>
                <a:t>Escalation</a:t>
              </a:r>
            </a:p>
          </p:txBody>
        </p:sp>
        <p:sp>
          <p:nvSpPr>
            <p:cNvPr id="33" name="Oval 32"/>
            <p:cNvSpPr/>
            <p:nvPr/>
          </p:nvSpPr>
          <p:spPr>
            <a:xfrm>
              <a:off x="5577840" y="1533943"/>
              <a:ext cx="1036320" cy="1031467"/>
            </a:xfrm>
            <a:prstGeom prst="ellipse">
              <a:avLst/>
            </a:prstGeom>
            <a:solidFill>
              <a:srgbClr val="4F4F4F"/>
            </a:solidFill>
            <a:ln>
              <a:noFill/>
            </a:ln>
          </p:spPr>
          <p:txBody>
            <a:bodyPr lIns="20574" tIns="20574" rIns="20574" bIns="20574" anchor="ctr" anchorCtr="1"/>
            <a:lstStyle/>
            <a:p>
              <a:pPr algn="ctr" defTabSz="921601" fontAlgn="base">
                <a:spcBef>
                  <a:spcPct val="0"/>
                </a:spcBef>
                <a:spcAft>
                  <a:spcPct val="0"/>
                </a:spcAft>
                <a:defRPr/>
              </a:pPr>
              <a:endParaRPr lang="en-US" sz="675" b="1" kern="0" dirty="0">
                <a:solidFill>
                  <a:prstClr val="white"/>
                </a:solidFill>
                <a:latin typeface="Calibri" panose="020F0502020204030204" pitchFamily="34" charset="0"/>
                <a:ea typeface="Calibri" charset="0"/>
                <a:cs typeface="Arial" panose="020B0604020202020204" pitchFamily="34" charset="0"/>
              </a:endParaRPr>
            </a:p>
          </p:txBody>
        </p:sp>
        <p:sp>
          <p:nvSpPr>
            <p:cNvPr id="34" name="Rounded Rectangle 33"/>
            <p:cNvSpPr/>
            <p:nvPr/>
          </p:nvSpPr>
          <p:spPr>
            <a:xfrm>
              <a:off x="934596" y="531090"/>
              <a:ext cx="10795379" cy="365760"/>
            </a:xfrm>
            <a:prstGeom prst="roundRect">
              <a:avLst/>
            </a:prstGeom>
            <a:noFill/>
            <a:ln>
              <a:solidFill>
                <a:srgbClr val="0000A1"/>
              </a:solidFill>
            </a:ln>
          </p:spPr>
          <p:txBody>
            <a:bodyPr lIns="20574" tIns="20574" rIns="20574" bIns="20574" anchor="ctr" anchorCtr="1"/>
            <a:lstStyle/>
            <a:p>
              <a:pPr algn="ctr" defTabSz="921601" fontAlgn="base">
                <a:spcBef>
                  <a:spcPct val="0"/>
                </a:spcBef>
                <a:spcAft>
                  <a:spcPct val="0"/>
                </a:spcAft>
                <a:defRPr/>
              </a:pPr>
              <a:r>
                <a:rPr lang="en-US" sz="1200" b="1" kern="0" dirty="0">
                  <a:solidFill>
                    <a:srgbClr val="2C2B38"/>
                  </a:solidFill>
                  <a:latin typeface="Calibri" panose="020F0502020204030204" pitchFamily="34" charset="0"/>
                  <a:ea typeface="Calibri" charset="0"/>
                  <a:cs typeface="Arial" panose="020B0604020202020204" pitchFamily="34" charset="0"/>
                </a:rPr>
                <a:t>End to end Governance with escalation management &amp; Communication</a:t>
              </a:r>
            </a:p>
          </p:txBody>
        </p:sp>
        <p:sp>
          <p:nvSpPr>
            <p:cNvPr id="35" name="Rounded Rectangle 34"/>
            <p:cNvSpPr/>
            <p:nvPr/>
          </p:nvSpPr>
          <p:spPr bwMode="auto">
            <a:xfrm>
              <a:off x="2979713" y="1502930"/>
              <a:ext cx="1389888" cy="306428"/>
            </a:xfrm>
            <a:prstGeom prst="roundRect">
              <a:avLst>
                <a:gd name="adj" fmla="val 50000"/>
              </a:avLst>
            </a:prstGeom>
            <a:solidFill>
              <a:schemeClr val="tx2">
                <a:lumMod val="75000"/>
              </a:schemeClr>
            </a:solidFill>
            <a:ln>
              <a:noFill/>
            </a:ln>
          </p:spPr>
          <p:txBody>
            <a:bodyPr lIns="20574" tIns="20574" rIns="20574" bIns="20574" anchor="ctr" anchorCtr="1"/>
            <a:lstStyle/>
            <a:p>
              <a:pPr algn="ctr" defTabSz="921601" fontAlgn="base">
                <a:spcBef>
                  <a:spcPct val="0"/>
                </a:spcBef>
                <a:spcAft>
                  <a:spcPct val="0"/>
                </a:spcAft>
              </a:pPr>
              <a:r>
                <a:rPr lang="en-US" sz="900" b="1" kern="0" dirty="0">
                  <a:solidFill>
                    <a:prstClr val="white"/>
                  </a:solidFill>
                  <a:latin typeface="Calibri" panose="020F0502020204030204" pitchFamily="34" charset="0"/>
                  <a:ea typeface="Calibri" charset="0"/>
                  <a:cs typeface="Arial" panose="020B0604020202020204" pitchFamily="34" charset="0"/>
                </a:rPr>
                <a:t>THE GLOBAL FUND</a:t>
              </a:r>
            </a:p>
          </p:txBody>
        </p:sp>
        <p:sp>
          <p:nvSpPr>
            <p:cNvPr id="36" name="Rounded Rectangle 35"/>
            <p:cNvSpPr/>
            <p:nvPr/>
          </p:nvSpPr>
          <p:spPr bwMode="auto">
            <a:xfrm flipH="1">
              <a:off x="7993004" y="1502929"/>
              <a:ext cx="1890589" cy="308891"/>
            </a:xfrm>
            <a:prstGeom prst="roundRect">
              <a:avLst>
                <a:gd name="adj" fmla="val 50000"/>
              </a:avLst>
            </a:prstGeom>
            <a:solidFill>
              <a:schemeClr val="tx2">
                <a:lumMod val="75000"/>
              </a:schemeClr>
            </a:solidFill>
            <a:ln>
              <a:noFill/>
            </a:ln>
          </p:spPr>
          <p:txBody>
            <a:bodyPr lIns="20574" tIns="20574" rIns="20574" bIns="20574" anchor="ctr" anchorCtr="1"/>
            <a:lstStyle/>
            <a:p>
              <a:pPr algn="ctr" defTabSz="921601" fontAlgn="base">
                <a:spcBef>
                  <a:spcPct val="0"/>
                </a:spcBef>
                <a:spcAft>
                  <a:spcPct val="0"/>
                </a:spcAft>
                <a:defRPr/>
              </a:pPr>
              <a:r>
                <a:rPr lang="en-US" sz="900" b="1" kern="0" dirty="0">
                  <a:solidFill>
                    <a:prstClr val="white"/>
                  </a:solidFill>
                  <a:latin typeface="Calibri" panose="020F0502020204030204" pitchFamily="34" charset="0"/>
                  <a:ea typeface="Calibri" charset="0"/>
                  <a:cs typeface="Arial" panose="020B0604020202020204" pitchFamily="34" charset="0"/>
                </a:rPr>
                <a:t>COGNIZANT</a:t>
              </a:r>
            </a:p>
          </p:txBody>
        </p:sp>
        <p:sp>
          <p:nvSpPr>
            <p:cNvPr id="37" name="Rectangle 36"/>
            <p:cNvSpPr/>
            <p:nvPr/>
          </p:nvSpPr>
          <p:spPr>
            <a:xfrm>
              <a:off x="5422573" y="1798516"/>
              <a:ext cx="1343232" cy="492443"/>
            </a:xfrm>
            <a:prstGeom prst="rect">
              <a:avLst/>
            </a:prstGeom>
          </p:spPr>
          <p:txBody>
            <a:bodyPr wrap="square">
              <a:spAutoFit/>
            </a:bodyPr>
            <a:lstStyle/>
            <a:p>
              <a:pPr algn="ctr" defTabSz="921601" fontAlgn="base">
                <a:spcBef>
                  <a:spcPct val="0"/>
                </a:spcBef>
                <a:spcAft>
                  <a:spcPct val="0"/>
                </a:spcAft>
                <a:defRPr/>
              </a:pPr>
              <a:r>
                <a:rPr lang="en-US" sz="900" b="1" kern="0" dirty="0">
                  <a:solidFill>
                    <a:prstClr val="white"/>
                  </a:solidFill>
                  <a:latin typeface="Calibri" panose="020F0502020204030204" pitchFamily="34" charset="0"/>
                  <a:ea typeface="Calibri" charset="0"/>
                  <a:cs typeface="Arial" panose="020B0604020202020204" pitchFamily="34" charset="0"/>
                </a:rPr>
                <a:t>Governance Model</a:t>
              </a:r>
            </a:p>
          </p:txBody>
        </p:sp>
        <p:cxnSp>
          <p:nvCxnSpPr>
            <p:cNvPr id="38" name="Straight Arrow Connector 37"/>
            <p:cNvCxnSpPr/>
            <p:nvPr/>
          </p:nvCxnSpPr>
          <p:spPr bwMode="auto">
            <a:xfrm>
              <a:off x="6735263" y="2346189"/>
              <a:ext cx="1019696" cy="1245363"/>
            </a:xfrm>
            <a:prstGeom prst="straightConnector1">
              <a:avLst/>
            </a:prstGeom>
            <a:solidFill>
              <a:srgbClr val="4F81BD"/>
            </a:solidFill>
            <a:ln w="19050" cap="flat" cmpd="sng" algn="ctr">
              <a:solidFill>
                <a:srgbClr val="50B3CF">
                  <a:lumMod val="75000"/>
                </a:srgbClr>
              </a:solidFill>
              <a:prstDash val="sysDash"/>
              <a:round/>
              <a:headEnd type="none" w="med" len="med"/>
              <a:tailEnd type="triangle" w="med" len="med"/>
            </a:ln>
            <a:effectLst/>
          </p:spPr>
        </p:cxnSp>
        <p:sp>
          <p:nvSpPr>
            <p:cNvPr id="39" name="Rectangle 38"/>
            <p:cNvSpPr/>
            <p:nvPr/>
          </p:nvSpPr>
          <p:spPr>
            <a:xfrm>
              <a:off x="5405231" y="2792820"/>
              <a:ext cx="1544411" cy="675256"/>
            </a:xfrm>
            <a:prstGeom prst="rect">
              <a:avLst/>
            </a:prstGeom>
            <a:noFill/>
            <a:ln w="25400" cap="flat" cmpd="sng" algn="ctr">
              <a:noFill/>
              <a:prstDash val="solid"/>
            </a:ln>
            <a:effectLst/>
          </p:spPr>
          <p:txBody>
            <a:bodyPr spcFirstLastPara="1" lIns="13716" tIns="13716" rIns="13716" bIns="13716" numCol="1" rtlCol="0" anchor="ctr">
              <a:prstTxWarp prst="textArchDown">
                <a:avLst>
                  <a:gd name="adj" fmla="val 21153152"/>
                </a:avLst>
              </a:prstTxWarp>
            </a:bodyPr>
            <a:lstStyle/>
            <a:p>
              <a:pPr algn="ctr" defTabSz="814732">
                <a:defRPr/>
              </a:pPr>
              <a:endParaRPr lang="en-US" sz="675" kern="0" dirty="0">
                <a:solidFill>
                  <a:prstClr val="black"/>
                </a:solidFill>
                <a:latin typeface="Calibri" panose="020F0502020204030204" pitchFamily="34" charset="0"/>
                <a:ea typeface="Calibri" charset="0"/>
                <a:cs typeface="Arial" panose="020B0604020202020204" pitchFamily="34" charset="0"/>
              </a:endParaRPr>
            </a:p>
          </p:txBody>
        </p:sp>
        <p:cxnSp>
          <p:nvCxnSpPr>
            <p:cNvPr id="40" name="Curved Connector 39"/>
            <p:cNvCxnSpPr/>
            <p:nvPr/>
          </p:nvCxnSpPr>
          <p:spPr>
            <a:xfrm rot="5400000" flipH="1" flipV="1">
              <a:off x="1508461" y="2743484"/>
              <a:ext cx="307447" cy="268179"/>
            </a:xfrm>
            <a:prstGeom prst="curvedConnector2">
              <a:avLst/>
            </a:prstGeom>
            <a:noFill/>
            <a:ln w="9525" cap="flat" cmpd="sng" algn="ctr">
              <a:solidFill>
                <a:srgbClr val="50B3CF">
                  <a:lumMod val="75000"/>
                </a:srgbClr>
              </a:solidFill>
              <a:prstDash val="solid"/>
              <a:headEnd type="triangle" w="med" len="med"/>
              <a:tailEnd type="triangle" w="med" len="med"/>
            </a:ln>
            <a:effectLst/>
          </p:spPr>
        </p:cxnSp>
        <p:cxnSp>
          <p:nvCxnSpPr>
            <p:cNvPr id="41" name="Curved Connector 40"/>
            <p:cNvCxnSpPr/>
            <p:nvPr/>
          </p:nvCxnSpPr>
          <p:spPr>
            <a:xfrm rot="16200000" flipV="1">
              <a:off x="10131530" y="2113960"/>
              <a:ext cx="307447" cy="268179"/>
            </a:xfrm>
            <a:prstGeom prst="curvedConnector2">
              <a:avLst/>
            </a:prstGeom>
            <a:noFill/>
            <a:ln w="9525" cap="flat" cmpd="sng" algn="ctr">
              <a:solidFill>
                <a:srgbClr val="50B3CF">
                  <a:lumMod val="75000"/>
                </a:srgbClr>
              </a:solidFill>
              <a:prstDash val="solid"/>
              <a:headEnd type="triangle" w="med" len="med"/>
              <a:tailEnd type="triangle" w="med" len="med"/>
            </a:ln>
            <a:effectLst/>
          </p:spPr>
        </p:cxnSp>
        <p:cxnSp>
          <p:nvCxnSpPr>
            <p:cNvPr id="42" name="Curved Connector 41"/>
            <p:cNvCxnSpPr/>
            <p:nvPr/>
          </p:nvCxnSpPr>
          <p:spPr>
            <a:xfrm rot="16200000" flipV="1">
              <a:off x="10534093" y="2956180"/>
              <a:ext cx="307447" cy="268179"/>
            </a:xfrm>
            <a:prstGeom prst="curvedConnector2">
              <a:avLst/>
            </a:prstGeom>
            <a:noFill/>
            <a:ln w="9525" cap="flat" cmpd="sng" algn="ctr">
              <a:solidFill>
                <a:srgbClr val="50B3CF">
                  <a:lumMod val="75000"/>
                </a:srgbClr>
              </a:solidFill>
              <a:prstDash val="solid"/>
              <a:headEnd type="triangle" w="med" len="med"/>
              <a:tailEnd type="triangle" w="med" len="med"/>
            </a:ln>
            <a:effectLst/>
          </p:spPr>
        </p:cxnSp>
        <p:sp>
          <p:nvSpPr>
            <p:cNvPr id="43" name="TextBox 42"/>
            <p:cNvSpPr txBox="1"/>
            <p:nvPr/>
          </p:nvSpPr>
          <p:spPr bwMode="auto">
            <a:xfrm rot="3093548">
              <a:off x="6843394" y="2741027"/>
              <a:ext cx="1126741" cy="350520"/>
            </a:xfrm>
            <a:prstGeom prst="rect">
              <a:avLst/>
            </a:prstGeom>
            <a:noFill/>
            <a:ln w="9525">
              <a:noFill/>
              <a:miter lim="800000"/>
              <a:headEnd/>
              <a:tailEnd/>
            </a:ln>
            <a:effectLst>
              <a:outerShdw blurRad="50800" dist="50800" dir="5400000" algn="ctr" rotWithShape="0">
                <a:srgbClr val="FFFFFF"/>
              </a:outerShdw>
            </a:effectLst>
          </p:spPr>
          <p:txBody>
            <a:bodyPr wrap="square" lIns="57148" tIns="28574" rIns="57148" bIns="28574" rtlCol="0">
              <a:prstTxWarp prst="textNoShape">
                <a:avLst/>
              </a:prstTxWarp>
              <a:spAutoFit/>
            </a:bodyPr>
            <a:lstStyle/>
            <a:p>
              <a:pPr algn="ctr" defTabSz="814732" eaLnBrk="0" hangingPunct="0">
                <a:lnSpc>
                  <a:spcPts val="800"/>
                </a:lnSpc>
                <a:defRPr/>
              </a:pPr>
              <a:r>
                <a:rPr lang="en-US" sz="900" kern="0" dirty="0">
                  <a:ln w="0"/>
                  <a:solidFill>
                    <a:sysClr val="windowText" lastClr="000000"/>
                  </a:solidFill>
                  <a:latin typeface="Calibri" panose="020F0502020204030204" pitchFamily="34" charset="0"/>
                  <a:ea typeface="Calibri" charset="0"/>
                  <a:cs typeface="Arial" panose="020B0604020202020204" pitchFamily="34" charset="0"/>
                </a:rPr>
                <a:t>Policies, Directions</a:t>
              </a:r>
            </a:p>
          </p:txBody>
        </p:sp>
      </p:grpSp>
      <p:sp>
        <p:nvSpPr>
          <p:cNvPr id="3" name="Rectangle 2"/>
          <p:cNvSpPr/>
          <p:nvPr/>
        </p:nvSpPr>
        <p:spPr>
          <a:xfrm>
            <a:off x="1537855" y="4762908"/>
            <a:ext cx="5213276" cy="230832"/>
          </a:xfrm>
          <a:prstGeom prst="rect">
            <a:avLst/>
          </a:prstGeom>
        </p:spPr>
        <p:txBody>
          <a:bodyPr wrap="square">
            <a:spAutoFit/>
          </a:bodyPr>
          <a:lstStyle/>
          <a:p>
            <a:r>
              <a:rPr lang="en-US" sz="900" b="1" kern="0" dirty="0">
                <a:solidFill>
                  <a:schemeClr val="accent3"/>
                </a:solidFill>
                <a:latin typeface="Calibri" panose="020F0502020204030204" pitchFamily="34" charset="0"/>
                <a:ea typeface="Calibri" charset="0"/>
                <a:cs typeface="Arial" panose="020B0604020202020204" pitchFamily="34" charset="0"/>
              </a:rPr>
              <a:t>**</a:t>
            </a:r>
            <a:r>
              <a:rPr lang="en-US" sz="900" kern="0" dirty="0">
                <a:solidFill>
                  <a:schemeClr val="accent3"/>
                </a:solidFill>
                <a:latin typeface="Calibri" panose="020F0502020204030204" pitchFamily="34" charset="0"/>
                <a:ea typeface="Calibri" charset="0"/>
                <a:cs typeface="Arial" panose="020B0604020202020204" pitchFamily="34" charset="0"/>
              </a:rPr>
              <a:t>Service Delivery Manager will also play the role of the “Customer Success Manager” for this engagement</a:t>
            </a:r>
            <a:endParaRPr lang="en-US" sz="900" dirty="0">
              <a:solidFill>
                <a:schemeClr val="accent3"/>
              </a:solidFill>
            </a:endParaRPr>
          </a:p>
        </p:txBody>
      </p:sp>
    </p:spTree>
    <p:extLst>
      <p:ext uri="{BB962C8B-B14F-4D97-AF65-F5344CB8AC3E}">
        <p14:creationId xmlns:p14="http://schemas.microsoft.com/office/powerpoint/2010/main" val="4186759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283" y="937274"/>
            <a:ext cx="2590827" cy="92333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n-US"/>
            </a:defPPr>
            <a:lvl1pPr lvl="0" fontAlgn="auto">
              <a:spcBef>
                <a:spcPts val="0"/>
              </a:spcBef>
              <a:spcAft>
                <a:spcPts val="0"/>
              </a:spcAft>
              <a:defRPr sz="2800" b="1">
                <a:solidFill>
                  <a:schemeClr val="accent1"/>
                </a:solidFill>
                <a:effectLst/>
                <a:latin typeface="Calibri" panose="020F0502020204030204" pitchFamily="34" charset="0"/>
              </a:defRPr>
            </a:lvl1pPr>
            <a:lvl2pPr marL="342900" algn="ctr" defTabSz="685800" eaLnBrk="0" fontAlgn="base" hangingPunct="0">
              <a:spcBef>
                <a:spcPct val="0"/>
              </a:spcBef>
              <a:spcAft>
                <a:spcPct val="0"/>
              </a:spcAft>
              <a:defRPr sz="4400">
                <a:latin typeface="Calibri" pitchFamily="34" charset="0"/>
              </a:defRPr>
            </a:lvl2pPr>
            <a:lvl3pPr marL="685800" algn="ctr" defTabSz="685800" eaLnBrk="0" fontAlgn="base" hangingPunct="0">
              <a:spcBef>
                <a:spcPct val="0"/>
              </a:spcBef>
              <a:spcAft>
                <a:spcPct val="0"/>
              </a:spcAft>
              <a:defRPr sz="4400">
                <a:latin typeface="Calibri" pitchFamily="34" charset="0"/>
              </a:defRPr>
            </a:lvl3pPr>
            <a:lvl4pPr marL="1028700" algn="ctr" defTabSz="685800" eaLnBrk="0" fontAlgn="base" hangingPunct="0">
              <a:spcBef>
                <a:spcPct val="0"/>
              </a:spcBef>
              <a:spcAft>
                <a:spcPct val="0"/>
              </a:spcAft>
              <a:defRPr sz="4400">
                <a:latin typeface="Calibri" pitchFamily="34" charset="0"/>
              </a:defRPr>
            </a:lvl4pPr>
            <a:lvl5pPr marL="1371600" algn="ctr" defTabSz="685800" eaLnBrk="0" fontAlgn="base" hangingPunct="0">
              <a:spcBef>
                <a:spcPct val="0"/>
              </a:spcBef>
              <a:spcAft>
                <a:spcPct val="0"/>
              </a:spcAft>
              <a:defRPr sz="4400">
                <a:latin typeface="Calibri" pitchFamily="34" charset="0"/>
              </a:defRPr>
            </a:lvl5pPr>
            <a:lvl6pPr marL="457200" algn="ctr" defTabSz="685800" fontAlgn="base">
              <a:spcBef>
                <a:spcPct val="0"/>
              </a:spcBef>
              <a:spcAft>
                <a:spcPct val="0"/>
              </a:spcAft>
              <a:defRPr sz="4400">
                <a:latin typeface="Calibri" pitchFamily="34" charset="0"/>
              </a:defRPr>
            </a:lvl6pPr>
            <a:lvl7pPr marL="914400" algn="ctr" defTabSz="685800" fontAlgn="base">
              <a:spcBef>
                <a:spcPct val="0"/>
              </a:spcBef>
              <a:spcAft>
                <a:spcPct val="0"/>
              </a:spcAft>
              <a:defRPr sz="4400">
                <a:latin typeface="Calibri" pitchFamily="34" charset="0"/>
              </a:defRPr>
            </a:lvl7pPr>
            <a:lvl8pPr marL="1371600" algn="ctr" defTabSz="685800" fontAlgn="base">
              <a:spcBef>
                <a:spcPct val="0"/>
              </a:spcBef>
              <a:spcAft>
                <a:spcPct val="0"/>
              </a:spcAft>
              <a:defRPr sz="4400">
                <a:latin typeface="Calibri" pitchFamily="34" charset="0"/>
              </a:defRPr>
            </a:lvl8pPr>
            <a:lvl9pPr marL="1828800" algn="ctr" defTabSz="685800" fontAlgn="base">
              <a:spcBef>
                <a:spcPct val="0"/>
              </a:spcBef>
              <a:spcAft>
                <a:spcPct val="0"/>
              </a:spcAft>
              <a:defRPr sz="4400">
                <a:latin typeface="Calibri" pitchFamily="34" charset="0"/>
              </a:defRPr>
            </a:lvl9pPr>
          </a:lstStyle>
          <a:p>
            <a:pPr algn="ctr"/>
            <a:r>
              <a:rPr lang="en-US" sz="1800" dirty="0">
                <a:solidFill>
                  <a:schemeClr val="tx2"/>
                </a:solidFill>
              </a:rPr>
              <a:t>Support for a Customized Application – Challenges and Mitigation</a:t>
            </a:r>
          </a:p>
        </p:txBody>
      </p:sp>
    </p:spTree>
    <p:extLst>
      <p:ext uri="{BB962C8B-B14F-4D97-AF65-F5344CB8AC3E}">
        <p14:creationId xmlns:p14="http://schemas.microsoft.com/office/powerpoint/2010/main" val="2698895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81" y="106244"/>
            <a:ext cx="8651654" cy="340566"/>
          </a:xfrm>
        </p:spPr>
        <p:txBody>
          <a:bodyPr vert="horz" lIns="0" tIns="0" rIns="0" bIns="0" rtlCol="0" anchor="ctr" anchorCtr="0">
            <a:normAutofit/>
          </a:bodyPr>
          <a:lstStyle/>
          <a:p>
            <a:r>
              <a:rPr lang="en-US" sz="1800" b="1" dirty="0">
                <a:latin typeface="Calibri" panose="020F0502020204030204" pitchFamily="34" charset="0"/>
              </a:rPr>
              <a:t>Supporting Custom Salesforce applications involves addressing the following challenges</a:t>
            </a:r>
            <a:endParaRPr lang="en-GB" sz="1800" b="1"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pPr/>
              <a:t>33</a:t>
            </a:fld>
            <a:endParaRPr lang="en-US" dirty="0"/>
          </a:p>
        </p:txBody>
      </p:sp>
      <p:sp>
        <p:nvSpPr>
          <p:cNvPr id="22" name="Rounded Rectangle 21"/>
          <p:cNvSpPr/>
          <p:nvPr/>
        </p:nvSpPr>
        <p:spPr>
          <a:xfrm>
            <a:off x="107881" y="706582"/>
            <a:ext cx="8651654" cy="3605647"/>
          </a:xfrm>
          <a:prstGeom prst="roundRect">
            <a:avLst/>
          </a:prstGeom>
          <a:solidFill>
            <a:schemeClr val="bg1"/>
          </a:solidFill>
          <a:ln w="9525" cap="flat" cmpd="sng" algn="ctr">
            <a:solidFill>
              <a:srgbClr val="00B050"/>
            </a:solidFill>
            <a:prstDash val="solid"/>
          </a:ln>
          <a:effectLst/>
        </p:spPr>
        <p:txBody>
          <a:bodyPr lIns="34290" rIns="0" rtlCol="0" anchor="ctr"/>
          <a:lstStyle/>
          <a:p>
            <a:pPr marL="176209" indent="-176209" defTabSz="457189">
              <a:spcBef>
                <a:spcPts val="200"/>
              </a:spcBef>
              <a:spcAft>
                <a:spcPts val="200"/>
              </a:spcAft>
              <a:buFont typeface="Wingdings" panose="05000000000000000000" pitchFamily="2" charset="2"/>
              <a:buChar char="v"/>
            </a:pPr>
            <a:r>
              <a:rPr lang="en-US" sz="1400" kern="0" dirty="0">
                <a:solidFill>
                  <a:srgbClr val="000000"/>
                </a:solidFill>
                <a:latin typeface="Calibri" panose="020F0502020204030204" pitchFamily="34" charset="0"/>
                <a:cs typeface="Calibri" panose="020F0502020204030204" pitchFamily="34" charset="0"/>
              </a:rPr>
              <a:t>SFDC Governor Limits being hit from both configuration and customization perspective – requiring revisit the design and rework to avoid higher license costs</a:t>
            </a:r>
          </a:p>
          <a:p>
            <a:pPr defTabSz="457189">
              <a:spcBef>
                <a:spcPts val="200"/>
              </a:spcBef>
              <a:spcAft>
                <a:spcPts val="200"/>
              </a:spcAft>
            </a:pPr>
            <a:endParaRPr lang="en-US" sz="1400" kern="0" dirty="0">
              <a:solidFill>
                <a:srgbClr val="000000"/>
              </a:solidFill>
              <a:latin typeface="Calibri" panose="020F0502020204030204" pitchFamily="34" charset="0"/>
              <a:cs typeface="Calibri" panose="020F0502020204030204" pitchFamily="34" charset="0"/>
            </a:endParaRPr>
          </a:p>
          <a:p>
            <a:pPr marL="176209" indent="-176209" defTabSz="457189">
              <a:spcBef>
                <a:spcPts val="200"/>
              </a:spcBef>
              <a:spcAft>
                <a:spcPts val="200"/>
              </a:spcAft>
              <a:buFont typeface="Wingdings" panose="05000000000000000000" pitchFamily="2" charset="2"/>
              <a:buChar char="v"/>
            </a:pPr>
            <a:r>
              <a:rPr lang="en-US" sz="1400" kern="0" dirty="0">
                <a:solidFill>
                  <a:srgbClr val="000000"/>
                </a:solidFill>
                <a:latin typeface="Calibri" panose="020F0502020204030204" pitchFamily="34" charset="0"/>
                <a:cs typeface="Calibri" panose="020F0502020204030204" pitchFamily="34" charset="0"/>
              </a:rPr>
              <a:t>High amount of regression testing to verify custom functionality with product releases</a:t>
            </a:r>
          </a:p>
          <a:p>
            <a:pPr marL="176209" indent="-176209" defTabSz="457189">
              <a:spcBef>
                <a:spcPts val="200"/>
              </a:spcBef>
              <a:spcAft>
                <a:spcPts val="200"/>
              </a:spcAft>
              <a:buFont typeface="Wingdings" panose="05000000000000000000" pitchFamily="2" charset="2"/>
              <a:buChar char="v"/>
            </a:pPr>
            <a:endParaRPr lang="en-US" sz="1400" kern="0" dirty="0">
              <a:solidFill>
                <a:srgbClr val="000000"/>
              </a:solidFill>
              <a:latin typeface="Calibri" panose="020F0502020204030204" pitchFamily="34" charset="0"/>
              <a:cs typeface="Calibri" panose="020F0502020204030204" pitchFamily="34" charset="0"/>
            </a:endParaRPr>
          </a:p>
          <a:p>
            <a:pPr marL="176209" indent="-176209" defTabSz="457189">
              <a:spcBef>
                <a:spcPts val="200"/>
              </a:spcBef>
              <a:spcAft>
                <a:spcPts val="200"/>
              </a:spcAft>
              <a:buFont typeface="Wingdings" panose="05000000000000000000" pitchFamily="2" charset="2"/>
              <a:buChar char="v"/>
            </a:pPr>
            <a:r>
              <a:rPr lang="en-US" sz="1400" kern="0" dirty="0">
                <a:solidFill>
                  <a:srgbClr val="000000"/>
                </a:solidFill>
                <a:latin typeface="Calibri" panose="020F0502020204030204" pitchFamily="34" charset="0"/>
                <a:cs typeface="Calibri" panose="020F0502020204030204" pitchFamily="34" charset="0"/>
              </a:rPr>
              <a:t>More time in analysis required to design as compared to effort required to make the changes to avoid regression issues </a:t>
            </a:r>
          </a:p>
          <a:p>
            <a:pPr marL="176209" indent="-176209" defTabSz="457189">
              <a:spcBef>
                <a:spcPts val="200"/>
              </a:spcBef>
              <a:spcAft>
                <a:spcPts val="200"/>
              </a:spcAft>
              <a:buFont typeface="Wingdings" panose="05000000000000000000" pitchFamily="2" charset="2"/>
              <a:buChar char="v"/>
            </a:pPr>
            <a:endParaRPr lang="en-US" sz="1400" kern="0" dirty="0">
              <a:solidFill>
                <a:srgbClr val="000000"/>
              </a:solidFill>
              <a:latin typeface="Calibri" panose="020F0502020204030204" pitchFamily="34" charset="0"/>
              <a:cs typeface="Calibri" panose="020F0502020204030204" pitchFamily="34" charset="0"/>
            </a:endParaRPr>
          </a:p>
          <a:p>
            <a:pPr marL="176209" indent="-176209" defTabSz="457189">
              <a:spcBef>
                <a:spcPts val="200"/>
              </a:spcBef>
              <a:spcAft>
                <a:spcPts val="200"/>
              </a:spcAft>
              <a:buFont typeface="Wingdings" panose="05000000000000000000" pitchFamily="2" charset="2"/>
              <a:buChar char="v"/>
            </a:pPr>
            <a:r>
              <a:rPr lang="en-US" sz="1400" kern="0" dirty="0">
                <a:solidFill>
                  <a:srgbClr val="000000"/>
                </a:solidFill>
                <a:latin typeface="Calibri" panose="020F0502020204030204" pitchFamily="34" charset="0"/>
                <a:cs typeface="Calibri" panose="020F0502020204030204" pitchFamily="34" charset="0"/>
              </a:rPr>
              <a:t>Validate Code from a security, optimization and scalability perspective </a:t>
            </a:r>
          </a:p>
          <a:p>
            <a:pPr marL="176209" indent="-176209" defTabSz="457189">
              <a:spcBef>
                <a:spcPts val="200"/>
              </a:spcBef>
              <a:spcAft>
                <a:spcPts val="200"/>
              </a:spcAft>
              <a:buFont typeface="Wingdings" panose="05000000000000000000" pitchFamily="2" charset="2"/>
              <a:buChar char="v"/>
            </a:pPr>
            <a:endParaRPr lang="en-US" sz="1400" kern="0" dirty="0">
              <a:solidFill>
                <a:srgbClr val="000000"/>
              </a:solidFill>
              <a:latin typeface="Calibri" panose="020F0502020204030204" pitchFamily="34" charset="0"/>
              <a:cs typeface="Calibri" panose="020F0502020204030204" pitchFamily="34" charset="0"/>
            </a:endParaRPr>
          </a:p>
          <a:p>
            <a:pPr marL="176209" indent="-176209" defTabSz="457189">
              <a:spcBef>
                <a:spcPts val="200"/>
              </a:spcBef>
              <a:spcAft>
                <a:spcPts val="200"/>
              </a:spcAft>
              <a:buFont typeface="Wingdings" panose="05000000000000000000" pitchFamily="2" charset="2"/>
              <a:buChar char="v"/>
            </a:pPr>
            <a:r>
              <a:rPr lang="en-US" sz="1400" kern="0" dirty="0">
                <a:solidFill>
                  <a:srgbClr val="000000"/>
                </a:solidFill>
                <a:latin typeface="Calibri" panose="020F0502020204030204" pitchFamily="34" charset="0"/>
                <a:cs typeface="Calibri" panose="020F0502020204030204" pitchFamily="34" charset="0"/>
              </a:rPr>
              <a:t>Performance issues due to heavily custom code</a:t>
            </a:r>
            <a:endParaRPr lang="en-US" sz="940" kern="0" dirty="0">
              <a:solidFill>
                <a:srgbClr val="000000"/>
              </a:solidFill>
              <a:latin typeface="Calibri" panose="020F0502020204030204" pitchFamily="34" charset="0"/>
              <a:cs typeface="Calibri" panose="020F0502020204030204" pitchFamily="34" charset="0"/>
            </a:endParaRPr>
          </a:p>
          <a:p>
            <a:pPr marL="176209" indent="-176209" defTabSz="457189">
              <a:spcBef>
                <a:spcPts val="200"/>
              </a:spcBef>
              <a:spcAft>
                <a:spcPts val="200"/>
              </a:spcAft>
              <a:buFont typeface="Wingdings" panose="05000000000000000000" pitchFamily="2" charset="2"/>
              <a:buChar char="v"/>
            </a:pPr>
            <a:endParaRPr lang="en-US" sz="94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86735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55" y="58427"/>
            <a:ext cx="8385048" cy="337685"/>
          </a:xfrm>
        </p:spPr>
        <p:txBody>
          <a:bodyPr vert="horz" lIns="0" tIns="0" rIns="0" bIns="0" rtlCol="0" anchor="ctr" anchorCtr="0">
            <a:normAutofit/>
          </a:bodyPr>
          <a:lstStyle/>
          <a:p>
            <a:r>
              <a:rPr lang="en-US" sz="1800" b="1" dirty="0">
                <a:latin typeface="Calibri" panose="020F0502020204030204" pitchFamily="34" charset="0"/>
              </a:rPr>
              <a:t>Innovation Initiative : Application Health Check</a:t>
            </a:r>
          </a:p>
        </p:txBody>
      </p:sp>
      <p:sp>
        <p:nvSpPr>
          <p:cNvPr id="5" name="Slide Number Placeholder 4"/>
          <p:cNvSpPr>
            <a:spLocks noGrp="1"/>
          </p:cNvSpPr>
          <p:nvPr>
            <p:ph type="sldNum" sz="quarter" idx="12"/>
          </p:nvPr>
        </p:nvSpPr>
        <p:spPr/>
        <p:txBody>
          <a:bodyPr/>
          <a:lstStyle/>
          <a:p>
            <a:fld id="{2EFEF571-C9B4-4D92-A7F7-315B894862A8}" type="slidenum">
              <a:rPr lang="en-US" smtClean="0"/>
              <a:pPr/>
              <a:t>34</a:t>
            </a:fld>
            <a:endParaRPr lang="en-US" dirty="0"/>
          </a:p>
        </p:txBody>
      </p:sp>
      <p:sp>
        <p:nvSpPr>
          <p:cNvPr id="40" name="Rectangle 39"/>
          <p:cNvSpPr/>
          <p:nvPr/>
        </p:nvSpPr>
        <p:spPr>
          <a:xfrm>
            <a:off x="5947" y="559581"/>
            <a:ext cx="9159141" cy="480107"/>
          </a:xfrm>
          <a:prstGeom prst="rect">
            <a:avLst/>
          </a:prstGeom>
          <a:solidFill>
            <a:srgbClr val="407E84"/>
          </a:solidFill>
        </p:spPr>
        <p:txBody>
          <a:bodyPr vert="horz" wrap="square" lIns="91416" tIns="45708" rIns="91416" bIns="45708" rtlCol="0" anchor="t">
            <a:spAutoFit/>
          </a:bodyPr>
          <a:lstStyle/>
          <a:p>
            <a:pPr algn="ctr"/>
            <a:r>
              <a:rPr lang="en-US" sz="1120" dirty="0">
                <a:solidFill>
                  <a:schemeClr val="lt1"/>
                </a:solidFill>
                <a:latin typeface="Calibri" panose="020F0502020204030204" pitchFamily="34" charset="0"/>
                <a:ea typeface="Times New Roman" panose="02020603050405020304" pitchFamily="18" charset="0"/>
              </a:rPr>
              <a:t>Cognizant proposes a </a:t>
            </a:r>
            <a:r>
              <a:rPr lang="en-US" sz="1120" b="1" dirty="0">
                <a:solidFill>
                  <a:schemeClr val="lt1"/>
                </a:solidFill>
                <a:latin typeface="Calibri" panose="020F0502020204030204" pitchFamily="34" charset="0"/>
                <a:ea typeface="Times New Roman" panose="02020603050405020304" pitchFamily="18" charset="0"/>
              </a:rPr>
              <a:t>Technical Assessment</a:t>
            </a:r>
            <a:r>
              <a:rPr lang="en-US" sz="1120" dirty="0">
                <a:solidFill>
                  <a:schemeClr val="lt1"/>
                </a:solidFill>
                <a:latin typeface="Calibri" panose="020F0502020204030204" pitchFamily="34" charset="0"/>
                <a:ea typeface="Times New Roman" panose="02020603050405020304" pitchFamily="18" charset="0"/>
              </a:rPr>
              <a:t> of the Salesforce Applications to be performed annually during Steady State for improving application code quality and subsequent reduction of maintenance effort – </a:t>
            </a:r>
            <a:r>
              <a:rPr lang="en-US" sz="1400" b="1" dirty="0">
                <a:solidFill>
                  <a:srgbClr val="E3F5FD"/>
                </a:solidFill>
                <a:latin typeface="Calibri" panose="020F0502020204030204" pitchFamily="34" charset="0"/>
                <a:ea typeface="Times New Roman" panose="02020603050405020304" pitchFamily="18" charset="0"/>
              </a:rPr>
              <a:t>this will be an investment from Cognizant</a:t>
            </a:r>
            <a:endParaRPr lang="en-US" sz="1120" dirty="0">
              <a:solidFill>
                <a:srgbClr val="E3F5FD"/>
              </a:solidFill>
              <a:latin typeface="Calibri" panose="020F0502020204030204" pitchFamily="34" charset="0"/>
              <a:ea typeface="Times New Roman" panose="02020603050405020304" pitchFamily="18" charset="0"/>
            </a:endParaRPr>
          </a:p>
        </p:txBody>
      </p:sp>
      <p:grpSp>
        <p:nvGrpSpPr>
          <p:cNvPr id="41" name="Group 40">
            <a:extLst>
              <a:ext uri="{FF2B5EF4-FFF2-40B4-BE49-F238E27FC236}">
                <a16:creationId xmlns:a16="http://schemas.microsoft.com/office/drawing/2014/main" id="{DE05F88D-8618-8446-8973-75C2530DCD25}"/>
              </a:ext>
            </a:extLst>
          </p:cNvPr>
          <p:cNvGrpSpPr/>
          <p:nvPr/>
        </p:nvGrpSpPr>
        <p:grpSpPr>
          <a:xfrm>
            <a:off x="0" y="1378686"/>
            <a:ext cx="3413395" cy="2910917"/>
            <a:chOff x="329439" y="1818228"/>
            <a:chExt cx="3237595" cy="2760997"/>
          </a:xfrm>
        </p:grpSpPr>
        <p:pic>
          <p:nvPicPr>
            <p:cNvPr id="42" name="Picture 41">
              <a:extLst>
                <a:ext uri="{FF2B5EF4-FFF2-40B4-BE49-F238E27FC236}">
                  <a16:creationId xmlns:a16="http://schemas.microsoft.com/office/drawing/2014/main" id="{E56EA9AB-516B-8C45-B5A1-64A9EDF9482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64729" y="2880049"/>
              <a:ext cx="1167017" cy="1699176"/>
            </a:xfrm>
            <a:prstGeom prst="rect">
              <a:avLst/>
            </a:prstGeom>
          </p:spPr>
        </p:pic>
        <p:sp>
          <p:nvSpPr>
            <p:cNvPr id="43" name="Freeform 42">
              <a:extLst>
                <a:ext uri="{FF2B5EF4-FFF2-40B4-BE49-F238E27FC236}">
                  <a16:creationId xmlns:a16="http://schemas.microsoft.com/office/drawing/2014/main" id="{54EC5380-6453-4D45-A059-7E199B557E31}"/>
                </a:ext>
              </a:extLst>
            </p:cNvPr>
            <p:cNvSpPr/>
            <p:nvPr/>
          </p:nvSpPr>
          <p:spPr>
            <a:xfrm rot="13972260">
              <a:off x="1156449" y="1887637"/>
              <a:ext cx="926181" cy="1040899"/>
            </a:xfrm>
            <a:custGeom>
              <a:avLst/>
              <a:gdLst>
                <a:gd name="connsiteX0" fmla="*/ 566178 w 822526"/>
                <a:gd name="connsiteY0" fmla="*/ 924405 h 924405"/>
                <a:gd name="connsiteX1" fmla="*/ 0 w 822526"/>
                <a:gd name="connsiteY1" fmla="*/ 495758 h 924405"/>
                <a:gd name="connsiteX2" fmla="*/ 53282 w 822526"/>
                <a:gd name="connsiteY2" fmla="*/ 408373 h 924405"/>
                <a:gd name="connsiteX3" fmla="*/ 107636 w 822526"/>
                <a:gd name="connsiteY3" fmla="*/ 57188 h 924405"/>
                <a:gd name="connsiteX4" fmla="*/ 94068 w 822526"/>
                <a:gd name="connsiteY4" fmla="*/ 0 h 924405"/>
                <a:gd name="connsiteX5" fmla="*/ 813531 w 822526"/>
                <a:gd name="connsiteY5" fmla="*/ 0 h 924405"/>
                <a:gd name="connsiteX6" fmla="*/ 821353 w 822526"/>
                <a:gd name="connsiteY6" fmla="*/ 86993 h 924405"/>
                <a:gd name="connsiteX7" fmla="*/ 629775 w 822526"/>
                <a:gd name="connsiteY7" fmla="*/ 830959 h 924405"/>
                <a:gd name="connsiteX8" fmla="*/ 566178 w 822526"/>
                <a:gd name="connsiteY8" fmla="*/ 924405 h 92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526" h="924405">
                  <a:moveTo>
                    <a:pt x="566178" y="924405"/>
                  </a:moveTo>
                  <a:lnTo>
                    <a:pt x="0" y="495758"/>
                  </a:lnTo>
                  <a:lnTo>
                    <a:pt x="53282" y="408373"/>
                  </a:lnTo>
                  <a:cubicBezTo>
                    <a:pt x="106503" y="297114"/>
                    <a:pt x="123898" y="174825"/>
                    <a:pt x="107636" y="57188"/>
                  </a:cubicBezTo>
                  <a:lnTo>
                    <a:pt x="94068" y="0"/>
                  </a:lnTo>
                  <a:lnTo>
                    <a:pt x="813531" y="0"/>
                  </a:lnTo>
                  <a:lnTo>
                    <a:pt x="821353" y="86993"/>
                  </a:lnTo>
                  <a:cubicBezTo>
                    <a:pt x="832047" y="341825"/>
                    <a:pt x="769738" y="601033"/>
                    <a:pt x="629775" y="830959"/>
                  </a:cubicBezTo>
                  <a:lnTo>
                    <a:pt x="566178" y="924405"/>
                  </a:lnTo>
                  <a:close/>
                </a:path>
              </a:pathLst>
            </a:custGeom>
            <a:solidFill>
              <a:srgbClr val="0033A0"/>
            </a:solidFill>
            <a:ln w="12700" cap="flat" cmpd="sng" algn="ctr">
              <a:noFill/>
              <a:prstDash val="solid"/>
              <a:miter lim="800000"/>
            </a:ln>
            <a:effectLst/>
          </p:spPr>
          <p:txBody>
            <a:bodyPr rtlCol="0" anchor="ctr"/>
            <a:lstStyle/>
            <a:p>
              <a:pPr algn="ctr" defTabSz="342900">
                <a:defRPr/>
              </a:pPr>
              <a:endParaRPr lang="en-US" sz="900" kern="0">
                <a:solidFill>
                  <a:prstClr val="white"/>
                </a:solidFill>
                <a:latin typeface="Calibri" panose="020F0502020204030204" pitchFamily="34" charset="0"/>
              </a:endParaRPr>
            </a:p>
          </p:txBody>
        </p:sp>
        <p:sp>
          <p:nvSpPr>
            <p:cNvPr id="44" name="Freeform 43">
              <a:extLst>
                <a:ext uri="{FF2B5EF4-FFF2-40B4-BE49-F238E27FC236}">
                  <a16:creationId xmlns:a16="http://schemas.microsoft.com/office/drawing/2014/main" id="{BD100F9F-70F9-374B-BAFE-9687E4763FB0}"/>
                </a:ext>
              </a:extLst>
            </p:cNvPr>
            <p:cNvSpPr/>
            <p:nvPr/>
          </p:nvSpPr>
          <p:spPr>
            <a:xfrm rot="13972260">
              <a:off x="1780556" y="1874698"/>
              <a:ext cx="1146086" cy="1033145"/>
            </a:xfrm>
            <a:custGeom>
              <a:avLst/>
              <a:gdLst>
                <a:gd name="connsiteX0" fmla="*/ 1017820 w 1017820"/>
                <a:gd name="connsiteY0" fmla="*/ 428648 h 917519"/>
                <a:gd name="connsiteX1" fmla="*/ 945135 w 1017820"/>
                <a:gd name="connsiteY1" fmla="*/ 515210 h 917519"/>
                <a:gd name="connsiteX2" fmla="*/ 281050 w 1017820"/>
                <a:gd name="connsiteY2" fmla="*/ 901445 h 917519"/>
                <a:gd name="connsiteX3" fmla="*/ 195194 w 1017820"/>
                <a:gd name="connsiteY3" fmla="*/ 917519 h 917519"/>
                <a:gd name="connsiteX4" fmla="*/ 0 w 1017820"/>
                <a:gd name="connsiteY4" fmla="*/ 225040 h 917519"/>
                <a:gd name="connsiteX5" fmla="*/ 58727 w 1017820"/>
                <a:gd name="connsiteY5" fmla="*/ 222583 h 917519"/>
                <a:gd name="connsiteX6" fmla="*/ 381993 w 1017820"/>
                <a:gd name="connsiteY6" fmla="*/ 74990 h 917519"/>
                <a:gd name="connsiteX7" fmla="*/ 451642 w 1017820"/>
                <a:gd name="connsiteY7" fmla="*/ 0 h 917519"/>
                <a:gd name="connsiteX8" fmla="*/ 1017820 w 1017820"/>
                <a:gd name="connsiteY8" fmla="*/ 428648 h 91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7820" h="917519">
                  <a:moveTo>
                    <a:pt x="1017820" y="428648"/>
                  </a:moveTo>
                  <a:lnTo>
                    <a:pt x="945135" y="515210"/>
                  </a:lnTo>
                  <a:cubicBezTo>
                    <a:pt x="761805" y="712304"/>
                    <a:pt x="529224" y="842600"/>
                    <a:pt x="281050" y="901445"/>
                  </a:cubicBezTo>
                  <a:lnTo>
                    <a:pt x="195194" y="917519"/>
                  </a:lnTo>
                  <a:lnTo>
                    <a:pt x="0" y="225040"/>
                  </a:lnTo>
                  <a:lnTo>
                    <a:pt x="58727" y="222583"/>
                  </a:lnTo>
                  <a:cubicBezTo>
                    <a:pt x="176363" y="206320"/>
                    <a:pt x="289346" y="156400"/>
                    <a:pt x="381993" y="74990"/>
                  </a:cubicBezTo>
                  <a:lnTo>
                    <a:pt x="451642" y="0"/>
                  </a:lnTo>
                  <a:lnTo>
                    <a:pt x="1017820" y="428648"/>
                  </a:lnTo>
                  <a:close/>
                </a:path>
              </a:pathLst>
            </a:custGeom>
            <a:solidFill>
              <a:srgbClr val="00B140"/>
            </a:solidFill>
            <a:ln w="12700" cap="flat" cmpd="sng" algn="ctr">
              <a:noFill/>
              <a:prstDash val="solid"/>
              <a:miter lim="800000"/>
            </a:ln>
            <a:effectLst/>
          </p:spPr>
          <p:txBody>
            <a:bodyPr rtlCol="0" anchor="ctr"/>
            <a:lstStyle/>
            <a:p>
              <a:pPr algn="ctr" defTabSz="342900">
                <a:defRPr/>
              </a:pPr>
              <a:endParaRPr lang="en-US" sz="900" kern="0">
                <a:solidFill>
                  <a:prstClr val="white"/>
                </a:solidFill>
                <a:latin typeface="Calibri" panose="020F0502020204030204" pitchFamily="34" charset="0"/>
              </a:endParaRPr>
            </a:p>
          </p:txBody>
        </p:sp>
        <p:sp>
          <p:nvSpPr>
            <p:cNvPr id="45" name="Freeform 44">
              <a:extLst>
                <a:ext uri="{FF2B5EF4-FFF2-40B4-BE49-F238E27FC236}">
                  <a16:creationId xmlns:a16="http://schemas.microsoft.com/office/drawing/2014/main" id="{86F5F14C-226B-F945-9E7E-3A81DAAF29B0}"/>
                </a:ext>
              </a:extLst>
            </p:cNvPr>
            <p:cNvSpPr/>
            <p:nvPr/>
          </p:nvSpPr>
          <p:spPr>
            <a:xfrm rot="13972260">
              <a:off x="288910" y="2626275"/>
              <a:ext cx="1066830" cy="985772"/>
            </a:xfrm>
            <a:custGeom>
              <a:avLst/>
              <a:gdLst>
                <a:gd name="connsiteX0" fmla="*/ 947434 w 947434"/>
                <a:gd name="connsiteY0" fmla="*/ 875448 h 875448"/>
                <a:gd name="connsiteX1" fmla="*/ 221801 w 947434"/>
                <a:gd name="connsiteY1" fmla="*/ 875448 h 875448"/>
                <a:gd name="connsiteX2" fmla="*/ 218813 w 947434"/>
                <a:gd name="connsiteY2" fmla="*/ 862851 h 875448"/>
                <a:gd name="connsiteX3" fmla="*/ 6796 w 947434"/>
                <a:gd name="connsiteY3" fmla="*/ 569803 h 875448"/>
                <a:gd name="connsiteX4" fmla="*/ 0 w 947434"/>
                <a:gd name="connsiteY4" fmla="*/ 565423 h 875448"/>
                <a:gd name="connsiteX5" fmla="*/ 428076 w 947434"/>
                <a:gd name="connsiteY5" fmla="*/ 0 h 875448"/>
                <a:gd name="connsiteX6" fmla="*/ 434750 w 947434"/>
                <a:gd name="connsiteY6" fmla="*/ 4541 h 875448"/>
                <a:gd name="connsiteX7" fmla="*/ 925076 w 947434"/>
                <a:gd name="connsiteY7" fmla="*/ 756032 h 875448"/>
                <a:gd name="connsiteX8" fmla="*/ 947434 w 947434"/>
                <a:gd name="connsiteY8" fmla="*/ 875448 h 8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7434" h="875448">
                  <a:moveTo>
                    <a:pt x="947434" y="875448"/>
                  </a:moveTo>
                  <a:lnTo>
                    <a:pt x="221801" y="875448"/>
                  </a:lnTo>
                  <a:lnTo>
                    <a:pt x="218813" y="862851"/>
                  </a:lnTo>
                  <a:cubicBezTo>
                    <a:pt x="180353" y="750059"/>
                    <a:pt x="108957" y="647149"/>
                    <a:pt x="6796" y="569803"/>
                  </a:cubicBezTo>
                  <a:lnTo>
                    <a:pt x="0" y="565423"/>
                  </a:lnTo>
                  <a:lnTo>
                    <a:pt x="428076" y="0"/>
                  </a:lnTo>
                  <a:lnTo>
                    <a:pt x="434750" y="4541"/>
                  </a:lnTo>
                  <a:cubicBezTo>
                    <a:pt x="690518" y="198183"/>
                    <a:pt x="856424" y="466495"/>
                    <a:pt x="925076" y="756032"/>
                  </a:cubicBezTo>
                  <a:lnTo>
                    <a:pt x="947434" y="875448"/>
                  </a:lnTo>
                  <a:close/>
                </a:path>
              </a:pathLst>
            </a:custGeom>
            <a:solidFill>
              <a:srgbClr val="00B140"/>
            </a:solidFill>
            <a:ln w="12700" cap="flat" cmpd="sng" algn="ctr">
              <a:noFill/>
              <a:prstDash val="solid"/>
              <a:miter lim="800000"/>
            </a:ln>
            <a:effectLst/>
          </p:spPr>
          <p:txBody>
            <a:bodyPr rtlCol="0" anchor="ctr"/>
            <a:lstStyle/>
            <a:p>
              <a:pPr algn="ctr" defTabSz="342900">
                <a:defRPr/>
              </a:pPr>
              <a:endParaRPr lang="en-US" sz="900" kern="0">
                <a:solidFill>
                  <a:prstClr val="white"/>
                </a:solidFill>
                <a:latin typeface="Calibri" panose="020F0502020204030204" pitchFamily="34" charset="0"/>
              </a:endParaRPr>
            </a:p>
          </p:txBody>
        </p:sp>
        <p:sp>
          <p:nvSpPr>
            <p:cNvPr id="46" name="Freeform 45">
              <a:extLst>
                <a:ext uri="{FF2B5EF4-FFF2-40B4-BE49-F238E27FC236}">
                  <a16:creationId xmlns:a16="http://schemas.microsoft.com/office/drawing/2014/main" id="{565F85F2-3C95-8A42-B99D-00D799D57360}"/>
                </a:ext>
              </a:extLst>
            </p:cNvPr>
            <p:cNvSpPr/>
            <p:nvPr/>
          </p:nvSpPr>
          <p:spPr>
            <a:xfrm rot="13972260">
              <a:off x="2430886" y="2642228"/>
              <a:ext cx="1107457" cy="945674"/>
            </a:xfrm>
            <a:custGeom>
              <a:avLst/>
              <a:gdLst>
                <a:gd name="connsiteX0" fmla="*/ 983514 w 983514"/>
                <a:gd name="connsiteY0" fmla="*/ 827786 h 839838"/>
                <a:gd name="connsiteX1" fmla="*/ 862513 w 983514"/>
                <a:gd name="connsiteY1" fmla="*/ 838665 h 839838"/>
                <a:gd name="connsiteX2" fmla="*/ 6181 w 983514"/>
                <a:gd name="connsiteY2" fmla="*/ 570613 h 839838"/>
                <a:gd name="connsiteX3" fmla="*/ 0 w 983514"/>
                <a:gd name="connsiteY3" fmla="*/ 565423 h 839838"/>
                <a:gd name="connsiteX4" fmla="*/ 428075 w 983514"/>
                <a:gd name="connsiteY4" fmla="*/ 0 h 839838"/>
                <a:gd name="connsiteX5" fmla="*/ 434134 w 983514"/>
                <a:gd name="connsiteY5" fmla="*/ 5352 h 839838"/>
                <a:gd name="connsiteX6" fmla="*/ 773712 w 983514"/>
                <a:gd name="connsiteY6" fmla="*/ 129911 h 839838"/>
                <a:gd name="connsiteX7" fmla="*/ 786645 w 983514"/>
                <a:gd name="connsiteY7" fmla="*/ 129370 h 839838"/>
                <a:gd name="connsiteX8" fmla="*/ 983514 w 983514"/>
                <a:gd name="connsiteY8" fmla="*/ 827786 h 839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3514" h="839838">
                  <a:moveTo>
                    <a:pt x="983514" y="827786"/>
                  </a:moveTo>
                  <a:lnTo>
                    <a:pt x="862513" y="838665"/>
                  </a:lnTo>
                  <a:cubicBezTo>
                    <a:pt x="565210" y="851142"/>
                    <a:pt x="261949" y="764253"/>
                    <a:pt x="6181" y="570613"/>
                  </a:cubicBezTo>
                  <a:lnTo>
                    <a:pt x="0" y="565423"/>
                  </a:lnTo>
                  <a:lnTo>
                    <a:pt x="428075" y="0"/>
                  </a:lnTo>
                  <a:lnTo>
                    <a:pt x="434134" y="5352"/>
                  </a:lnTo>
                  <a:cubicBezTo>
                    <a:pt x="536296" y="82698"/>
                    <a:pt x="654716" y="123495"/>
                    <a:pt x="773712" y="129911"/>
                  </a:cubicBezTo>
                  <a:lnTo>
                    <a:pt x="786645" y="129370"/>
                  </a:lnTo>
                  <a:lnTo>
                    <a:pt x="983514" y="827786"/>
                  </a:lnTo>
                  <a:close/>
                </a:path>
              </a:pathLst>
            </a:custGeom>
            <a:solidFill>
              <a:srgbClr val="0033A0"/>
            </a:solidFill>
            <a:ln w="12700" cap="flat" cmpd="sng" algn="ctr">
              <a:noFill/>
              <a:prstDash val="solid"/>
              <a:miter lim="800000"/>
            </a:ln>
            <a:effectLst/>
          </p:spPr>
          <p:txBody>
            <a:bodyPr rtlCol="0" anchor="ctr"/>
            <a:lstStyle/>
            <a:p>
              <a:pPr algn="ctr" defTabSz="342900">
                <a:defRPr/>
              </a:pPr>
              <a:endParaRPr lang="en-US" sz="900" kern="0">
                <a:solidFill>
                  <a:prstClr val="white"/>
                </a:solidFill>
                <a:latin typeface="Calibri" panose="020F0502020204030204" pitchFamily="34" charset="0"/>
              </a:endParaRPr>
            </a:p>
          </p:txBody>
        </p:sp>
        <p:sp>
          <p:nvSpPr>
            <p:cNvPr id="47" name="Freeform 46">
              <a:extLst>
                <a:ext uri="{FF2B5EF4-FFF2-40B4-BE49-F238E27FC236}">
                  <a16:creationId xmlns:a16="http://schemas.microsoft.com/office/drawing/2014/main" id="{0F4808EE-E4A7-0B4D-B979-F8BDA9CB772D}"/>
                </a:ext>
              </a:extLst>
            </p:cNvPr>
            <p:cNvSpPr/>
            <p:nvPr/>
          </p:nvSpPr>
          <p:spPr>
            <a:xfrm rot="13972260">
              <a:off x="386493" y="3393928"/>
              <a:ext cx="1127441" cy="906746"/>
            </a:xfrm>
            <a:custGeom>
              <a:avLst/>
              <a:gdLst>
                <a:gd name="connsiteX0" fmla="*/ 1001262 w 1001262"/>
                <a:gd name="connsiteY0" fmla="*/ 238926 h 805266"/>
                <a:gd name="connsiteX1" fmla="*/ 572491 w 1001262"/>
                <a:gd name="connsiteY1" fmla="*/ 805266 h 805266"/>
                <a:gd name="connsiteX2" fmla="*/ 538401 w 1001262"/>
                <a:gd name="connsiteY2" fmla="*/ 783295 h 805266"/>
                <a:gd name="connsiteX3" fmla="*/ 278249 w 1001262"/>
                <a:gd name="connsiteY3" fmla="*/ 709927 h 805266"/>
                <a:gd name="connsiteX4" fmla="*/ 194257 w 1001262"/>
                <a:gd name="connsiteY4" fmla="*/ 713441 h 805266"/>
                <a:gd name="connsiteX5" fmla="*/ 0 w 1001262"/>
                <a:gd name="connsiteY5" fmla="*/ 24292 h 805266"/>
                <a:gd name="connsiteX6" fmla="*/ 62550 w 1001262"/>
                <a:gd name="connsiteY6" fmla="*/ 12581 h 805266"/>
                <a:gd name="connsiteX7" fmla="*/ 933412 w 1001262"/>
                <a:gd name="connsiteY7" fmla="*/ 192749 h 805266"/>
                <a:gd name="connsiteX8" fmla="*/ 1001262 w 1001262"/>
                <a:gd name="connsiteY8" fmla="*/ 238926 h 80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1262" h="805266">
                  <a:moveTo>
                    <a:pt x="1001262" y="238926"/>
                  </a:moveTo>
                  <a:lnTo>
                    <a:pt x="572491" y="805266"/>
                  </a:lnTo>
                  <a:lnTo>
                    <a:pt x="538401" y="783295"/>
                  </a:lnTo>
                  <a:cubicBezTo>
                    <a:pt x="456418" y="738891"/>
                    <a:pt x="367495" y="714739"/>
                    <a:pt x="278249" y="709927"/>
                  </a:cubicBezTo>
                  <a:lnTo>
                    <a:pt x="194257" y="713441"/>
                  </a:lnTo>
                  <a:lnTo>
                    <a:pt x="0" y="24292"/>
                  </a:lnTo>
                  <a:lnTo>
                    <a:pt x="62550" y="12581"/>
                  </a:lnTo>
                  <a:cubicBezTo>
                    <a:pt x="357063" y="-28134"/>
                    <a:pt x="665165" y="29459"/>
                    <a:pt x="933412" y="192749"/>
                  </a:cubicBezTo>
                  <a:lnTo>
                    <a:pt x="1001262" y="238926"/>
                  </a:lnTo>
                  <a:close/>
                </a:path>
              </a:pathLst>
            </a:custGeom>
            <a:solidFill>
              <a:srgbClr val="0033A0"/>
            </a:solidFill>
            <a:ln w="12700" cap="flat" cmpd="sng" algn="ctr">
              <a:noFill/>
              <a:prstDash val="solid"/>
              <a:miter lim="800000"/>
            </a:ln>
            <a:effectLst/>
          </p:spPr>
          <p:txBody>
            <a:bodyPr rtlCol="0" anchor="ctr"/>
            <a:lstStyle/>
            <a:p>
              <a:pPr algn="ctr" defTabSz="342900">
                <a:defRPr/>
              </a:pPr>
              <a:endParaRPr lang="en-US" sz="900" kern="0">
                <a:solidFill>
                  <a:prstClr val="white"/>
                </a:solidFill>
                <a:latin typeface="Calibri" panose="020F0502020204030204" pitchFamily="34" charset="0"/>
              </a:endParaRPr>
            </a:p>
          </p:txBody>
        </p:sp>
        <p:sp>
          <p:nvSpPr>
            <p:cNvPr id="48" name="Freeform 47">
              <a:extLst>
                <a:ext uri="{FF2B5EF4-FFF2-40B4-BE49-F238E27FC236}">
                  <a16:creationId xmlns:a16="http://schemas.microsoft.com/office/drawing/2014/main" id="{18B640A6-CA07-1241-8697-45AFF5D75E3B}"/>
                </a:ext>
              </a:extLst>
            </p:cNvPr>
            <p:cNvSpPr/>
            <p:nvPr/>
          </p:nvSpPr>
          <p:spPr>
            <a:xfrm rot="13972260">
              <a:off x="2546588" y="3329253"/>
              <a:ext cx="1021305" cy="1019586"/>
            </a:xfrm>
            <a:custGeom>
              <a:avLst/>
              <a:gdLst>
                <a:gd name="connsiteX0" fmla="*/ 907004 w 907004"/>
                <a:gd name="connsiteY0" fmla="*/ 339138 h 905478"/>
                <a:gd name="connsiteX1" fmla="*/ 478234 w 907004"/>
                <a:gd name="connsiteY1" fmla="*/ 905478 h 905478"/>
                <a:gd name="connsiteX2" fmla="*/ 415380 w 907004"/>
                <a:gd name="connsiteY2" fmla="*/ 852700 h 905478"/>
                <a:gd name="connsiteX3" fmla="*/ 5698 w 907004"/>
                <a:gd name="connsiteY3" fmla="*/ 63383 h 905478"/>
                <a:gd name="connsiteX4" fmla="*/ 0 w 907004"/>
                <a:gd name="connsiteY4" fmla="*/ 0 h 905478"/>
                <a:gd name="connsiteX5" fmla="*/ 716004 w 907004"/>
                <a:gd name="connsiteY5" fmla="*/ 0 h 905478"/>
                <a:gd name="connsiteX6" fmla="*/ 735409 w 907004"/>
                <a:gd name="connsiteY6" fmla="*/ 81797 h 905478"/>
                <a:gd name="connsiteX7" fmla="*/ 876607 w 907004"/>
                <a:gd name="connsiteY7" fmla="*/ 312287 h 905478"/>
                <a:gd name="connsiteX8" fmla="*/ 907004 w 907004"/>
                <a:gd name="connsiteY8" fmla="*/ 339138 h 90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7004" h="905478">
                  <a:moveTo>
                    <a:pt x="907004" y="339138"/>
                  </a:moveTo>
                  <a:lnTo>
                    <a:pt x="478234" y="905478"/>
                  </a:lnTo>
                  <a:lnTo>
                    <a:pt x="415380" y="852700"/>
                  </a:lnTo>
                  <a:cubicBezTo>
                    <a:pt x="185437" y="638816"/>
                    <a:pt x="46413" y="357895"/>
                    <a:pt x="5698" y="63383"/>
                  </a:cubicBezTo>
                  <a:lnTo>
                    <a:pt x="0" y="0"/>
                  </a:lnTo>
                  <a:lnTo>
                    <a:pt x="716004" y="0"/>
                  </a:lnTo>
                  <a:lnTo>
                    <a:pt x="735409" y="81797"/>
                  </a:lnTo>
                  <a:cubicBezTo>
                    <a:pt x="764254" y="166390"/>
                    <a:pt x="811625" y="245426"/>
                    <a:pt x="876607" y="312287"/>
                  </a:cubicBezTo>
                  <a:lnTo>
                    <a:pt x="907004" y="339138"/>
                  </a:lnTo>
                  <a:close/>
                </a:path>
              </a:pathLst>
            </a:custGeom>
            <a:solidFill>
              <a:srgbClr val="00B140"/>
            </a:solidFill>
            <a:ln w="12700" cap="flat" cmpd="sng" algn="ctr">
              <a:noFill/>
              <a:prstDash val="solid"/>
              <a:miter lim="800000"/>
            </a:ln>
            <a:effectLst/>
          </p:spPr>
          <p:txBody>
            <a:bodyPr rtlCol="0" anchor="ctr"/>
            <a:lstStyle/>
            <a:p>
              <a:pPr algn="ctr" defTabSz="342900">
                <a:defRPr/>
              </a:pPr>
              <a:endParaRPr lang="en-US" sz="900" kern="0">
                <a:solidFill>
                  <a:prstClr val="white"/>
                </a:solidFill>
                <a:latin typeface="Calibri" panose="020F0502020204030204" pitchFamily="34" charset="0"/>
              </a:endParaRPr>
            </a:p>
          </p:txBody>
        </p:sp>
        <p:sp>
          <p:nvSpPr>
            <p:cNvPr id="49" name="Rectangle 48">
              <a:extLst>
                <a:ext uri="{FF2B5EF4-FFF2-40B4-BE49-F238E27FC236}">
                  <a16:creationId xmlns:a16="http://schemas.microsoft.com/office/drawing/2014/main" id="{A4F2F061-83FB-C64B-AC9A-2FD7155ADAF9}"/>
                </a:ext>
              </a:extLst>
            </p:cNvPr>
            <p:cNvSpPr/>
            <p:nvPr/>
          </p:nvSpPr>
          <p:spPr>
            <a:xfrm>
              <a:off x="562916" y="3646309"/>
              <a:ext cx="724305" cy="481676"/>
            </a:xfrm>
            <a:prstGeom prst="rect">
              <a:avLst/>
            </a:prstGeom>
          </p:spPr>
          <p:txBody>
            <a:bodyPr wrap="square">
              <a:spAutoFit/>
            </a:bodyPr>
            <a:lstStyle/>
            <a:p>
              <a:pPr algn="ctr" defTabSz="342900">
                <a:defRPr/>
              </a:pPr>
              <a:r>
                <a:rPr lang="en-US" sz="900" b="1" kern="0" dirty="0">
                  <a:solidFill>
                    <a:prstClr val="white"/>
                  </a:solidFill>
                  <a:latin typeface="Calibri" panose="020F0502020204030204" pitchFamily="34" charset="0"/>
                  <a:cs typeface="Arial" panose="020B0604020202020204" pitchFamily="34" charset="0"/>
                </a:rPr>
                <a:t>Salesforce Design Best Practices</a:t>
              </a:r>
            </a:p>
          </p:txBody>
        </p:sp>
        <p:sp>
          <p:nvSpPr>
            <p:cNvPr id="50" name="Rectangle 49">
              <a:extLst>
                <a:ext uri="{FF2B5EF4-FFF2-40B4-BE49-F238E27FC236}">
                  <a16:creationId xmlns:a16="http://schemas.microsoft.com/office/drawing/2014/main" id="{D3A999AA-4E7B-9B44-BE05-C0C1B9EF4F8C}"/>
                </a:ext>
              </a:extLst>
            </p:cNvPr>
            <p:cNvSpPr/>
            <p:nvPr/>
          </p:nvSpPr>
          <p:spPr>
            <a:xfrm>
              <a:off x="528335" y="2780627"/>
              <a:ext cx="724305" cy="613043"/>
            </a:xfrm>
            <a:prstGeom prst="rect">
              <a:avLst/>
            </a:prstGeom>
          </p:spPr>
          <p:txBody>
            <a:bodyPr wrap="square">
              <a:spAutoFit/>
            </a:bodyPr>
            <a:lstStyle/>
            <a:p>
              <a:pPr algn="ctr" defTabSz="342900">
                <a:defRPr/>
              </a:pPr>
              <a:r>
                <a:rPr lang="en-US" sz="900" b="1" kern="0" dirty="0">
                  <a:solidFill>
                    <a:prstClr val="white"/>
                  </a:solidFill>
                  <a:latin typeface="Calibri" panose="020F0502020204030204" pitchFamily="34" charset="0"/>
                  <a:cs typeface="Arial" panose="020B0604020202020204" pitchFamily="34" charset="0"/>
                </a:rPr>
                <a:t>SF Design redundancy / usability issues</a:t>
              </a:r>
            </a:p>
          </p:txBody>
        </p:sp>
        <p:sp>
          <p:nvSpPr>
            <p:cNvPr id="51" name="Rectangle 50">
              <a:extLst>
                <a:ext uri="{FF2B5EF4-FFF2-40B4-BE49-F238E27FC236}">
                  <a16:creationId xmlns:a16="http://schemas.microsoft.com/office/drawing/2014/main" id="{CEDB777F-00F5-7340-B10C-FC3252E8F290}"/>
                </a:ext>
              </a:extLst>
            </p:cNvPr>
            <p:cNvSpPr/>
            <p:nvPr/>
          </p:nvSpPr>
          <p:spPr>
            <a:xfrm>
              <a:off x="1074539" y="2275266"/>
              <a:ext cx="876410" cy="350310"/>
            </a:xfrm>
            <a:prstGeom prst="rect">
              <a:avLst/>
            </a:prstGeom>
          </p:spPr>
          <p:txBody>
            <a:bodyPr wrap="square">
              <a:spAutoFit/>
            </a:bodyPr>
            <a:lstStyle/>
            <a:p>
              <a:pPr algn="ctr" defTabSz="342900">
                <a:defRPr/>
              </a:pPr>
              <a:r>
                <a:rPr lang="en-US" sz="900" b="1" kern="0" dirty="0">
                  <a:solidFill>
                    <a:prstClr val="white"/>
                  </a:solidFill>
                  <a:latin typeface="Calibri" panose="020F0502020204030204" pitchFamily="34" charset="0"/>
                  <a:cs typeface="Arial" panose="020B0604020202020204" pitchFamily="34" charset="0"/>
                </a:rPr>
                <a:t>Salesforce business rules</a:t>
              </a:r>
            </a:p>
          </p:txBody>
        </p:sp>
        <p:sp>
          <p:nvSpPr>
            <p:cNvPr id="52" name="Rectangle 51">
              <a:extLst>
                <a:ext uri="{FF2B5EF4-FFF2-40B4-BE49-F238E27FC236}">
                  <a16:creationId xmlns:a16="http://schemas.microsoft.com/office/drawing/2014/main" id="{E14AFB4A-5728-3342-8FFC-49F844CD7A8B}"/>
                </a:ext>
              </a:extLst>
            </p:cNvPr>
            <p:cNvSpPr/>
            <p:nvPr/>
          </p:nvSpPr>
          <p:spPr>
            <a:xfrm>
              <a:off x="1984673" y="2275266"/>
              <a:ext cx="876410" cy="350310"/>
            </a:xfrm>
            <a:prstGeom prst="rect">
              <a:avLst/>
            </a:prstGeom>
          </p:spPr>
          <p:txBody>
            <a:bodyPr wrap="square">
              <a:spAutoFit/>
            </a:bodyPr>
            <a:lstStyle/>
            <a:p>
              <a:pPr algn="ctr" defTabSz="342900">
                <a:defRPr/>
              </a:pPr>
              <a:r>
                <a:rPr lang="en-US" sz="900" b="1" kern="0" dirty="0">
                  <a:solidFill>
                    <a:prstClr val="white"/>
                  </a:solidFill>
                  <a:latin typeface="Calibri" panose="020F0502020204030204" pitchFamily="34" charset="0"/>
                  <a:cs typeface="Arial" panose="020B0604020202020204" pitchFamily="34" charset="0"/>
                </a:rPr>
                <a:t>Data quality and processes</a:t>
              </a:r>
            </a:p>
          </p:txBody>
        </p:sp>
        <p:sp>
          <p:nvSpPr>
            <p:cNvPr id="53" name="Rectangle 52">
              <a:extLst>
                <a:ext uri="{FF2B5EF4-FFF2-40B4-BE49-F238E27FC236}">
                  <a16:creationId xmlns:a16="http://schemas.microsoft.com/office/drawing/2014/main" id="{EF43E401-848F-5540-B9E7-16FA70917583}"/>
                </a:ext>
              </a:extLst>
            </p:cNvPr>
            <p:cNvSpPr/>
            <p:nvPr/>
          </p:nvSpPr>
          <p:spPr>
            <a:xfrm>
              <a:off x="2461405" y="2941012"/>
              <a:ext cx="1005597" cy="218944"/>
            </a:xfrm>
            <a:prstGeom prst="rect">
              <a:avLst/>
            </a:prstGeom>
          </p:spPr>
          <p:txBody>
            <a:bodyPr wrap="square">
              <a:spAutoFit/>
            </a:bodyPr>
            <a:lstStyle/>
            <a:p>
              <a:pPr algn="ctr" defTabSz="342900">
                <a:defRPr/>
              </a:pPr>
              <a:r>
                <a:rPr lang="en-US" sz="900" b="1" kern="0" dirty="0">
                  <a:solidFill>
                    <a:prstClr val="white"/>
                  </a:solidFill>
                  <a:latin typeface="Calibri" panose="020F0502020204030204" pitchFamily="34" charset="0"/>
                  <a:cs typeface="Arial" panose="020B0604020202020204" pitchFamily="34" charset="0"/>
                </a:rPr>
                <a:t>Documentation</a:t>
              </a:r>
            </a:p>
          </p:txBody>
        </p:sp>
        <p:sp>
          <p:nvSpPr>
            <p:cNvPr id="54" name="Rectangle 53">
              <a:extLst>
                <a:ext uri="{FF2B5EF4-FFF2-40B4-BE49-F238E27FC236}">
                  <a16:creationId xmlns:a16="http://schemas.microsoft.com/office/drawing/2014/main" id="{B3C11902-8119-7745-BAB8-0CEDAEA5E9FF}"/>
                </a:ext>
              </a:extLst>
            </p:cNvPr>
            <p:cNvSpPr/>
            <p:nvPr/>
          </p:nvSpPr>
          <p:spPr>
            <a:xfrm>
              <a:off x="2541741" y="3641432"/>
              <a:ext cx="876410" cy="218944"/>
            </a:xfrm>
            <a:prstGeom prst="rect">
              <a:avLst/>
            </a:prstGeom>
          </p:spPr>
          <p:txBody>
            <a:bodyPr wrap="square">
              <a:spAutoFit/>
            </a:bodyPr>
            <a:lstStyle/>
            <a:p>
              <a:pPr algn="ctr" defTabSz="342900">
                <a:defRPr/>
              </a:pPr>
              <a:r>
                <a:rPr lang="en-US" sz="900" b="1" kern="0" dirty="0">
                  <a:solidFill>
                    <a:prstClr val="white"/>
                  </a:solidFill>
                  <a:latin typeface="Calibri" panose="020F0502020204030204" pitchFamily="34" charset="0"/>
                  <a:cs typeface="Arial" panose="020B0604020202020204" pitchFamily="34" charset="0"/>
                </a:rPr>
                <a:t>Reporting</a:t>
              </a:r>
            </a:p>
          </p:txBody>
        </p:sp>
        <p:sp>
          <p:nvSpPr>
            <p:cNvPr id="55" name="Rectangle 54">
              <a:extLst>
                <a:ext uri="{FF2B5EF4-FFF2-40B4-BE49-F238E27FC236}">
                  <a16:creationId xmlns:a16="http://schemas.microsoft.com/office/drawing/2014/main" id="{B500926C-D688-274C-B2CB-83152A455965}"/>
                </a:ext>
              </a:extLst>
            </p:cNvPr>
            <p:cNvSpPr/>
            <p:nvPr/>
          </p:nvSpPr>
          <p:spPr>
            <a:xfrm>
              <a:off x="1449816" y="3232309"/>
              <a:ext cx="964051" cy="481676"/>
            </a:xfrm>
            <a:prstGeom prst="rect">
              <a:avLst/>
            </a:prstGeom>
          </p:spPr>
          <p:txBody>
            <a:bodyPr wrap="square">
              <a:spAutoFit/>
            </a:bodyPr>
            <a:lstStyle/>
            <a:p>
              <a:pPr algn="ctr" defTabSz="342900">
                <a:defRPr/>
              </a:pPr>
              <a:r>
                <a:rPr lang="en-US" sz="900" b="1" kern="0" dirty="0">
                  <a:solidFill>
                    <a:prstClr val="black">
                      <a:lumMod val="75000"/>
                      <a:lumOff val="25000"/>
                    </a:prstClr>
                  </a:solidFill>
                  <a:latin typeface="Calibri" panose="020F0502020204030204" pitchFamily="34" charset="0"/>
                  <a:cs typeface="Arial" panose="020B0604020202020204" pitchFamily="34" charset="0"/>
                </a:rPr>
                <a:t>Application Assessment Levers</a:t>
              </a:r>
            </a:p>
          </p:txBody>
        </p:sp>
      </p:grpSp>
      <p:cxnSp>
        <p:nvCxnSpPr>
          <p:cNvPr id="56" name="Straight Connector 55">
            <a:extLst>
              <a:ext uri="{FF2B5EF4-FFF2-40B4-BE49-F238E27FC236}">
                <a16:creationId xmlns:a16="http://schemas.microsoft.com/office/drawing/2014/main" id="{EB44BE27-6EAF-C14E-85CF-E23072E64E19}"/>
              </a:ext>
            </a:extLst>
          </p:cNvPr>
          <p:cNvCxnSpPr>
            <a:cxnSpLocks/>
          </p:cNvCxnSpPr>
          <p:nvPr/>
        </p:nvCxnSpPr>
        <p:spPr>
          <a:xfrm>
            <a:off x="3440375" y="1385021"/>
            <a:ext cx="0" cy="2926080"/>
          </a:xfrm>
          <a:prstGeom prst="line">
            <a:avLst/>
          </a:prstGeom>
          <a:noFill/>
          <a:ln w="6350" cap="flat" cmpd="sng" algn="ctr">
            <a:solidFill>
              <a:sysClr val="window" lastClr="FFFFFF">
                <a:lumMod val="85000"/>
              </a:sysClr>
            </a:solidFill>
            <a:prstDash val="solid"/>
            <a:miter lim="800000"/>
          </a:ln>
          <a:effectLst/>
        </p:spPr>
      </p:cxnSp>
      <p:sp>
        <p:nvSpPr>
          <p:cNvPr id="57" name="Rounded Rectangle 56"/>
          <p:cNvSpPr/>
          <p:nvPr/>
        </p:nvSpPr>
        <p:spPr>
          <a:xfrm>
            <a:off x="3547996" y="1378686"/>
            <a:ext cx="2075045" cy="27595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4" eaLnBrk="0" fontAlgn="base" hangingPunct="0">
              <a:spcBef>
                <a:spcPct val="0"/>
              </a:spcBef>
              <a:spcAft>
                <a:spcPct val="0"/>
              </a:spcAft>
            </a:pPr>
            <a:r>
              <a:rPr lang="en-US" sz="1050" b="1" dirty="0">
                <a:solidFill>
                  <a:schemeClr val="bg1"/>
                </a:solidFill>
                <a:latin typeface="Calibri" panose="020F0502020204030204" pitchFamily="34" charset="0"/>
                <a:cs typeface="Calibri" panose="020F0502020204030204" pitchFamily="34" charset="0"/>
              </a:rPr>
              <a:t>Salesforce Design Best Practices</a:t>
            </a:r>
          </a:p>
        </p:txBody>
      </p:sp>
      <p:sp>
        <p:nvSpPr>
          <p:cNvPr id="58" name="Rectangle 57"/>
          <p:cNvSpPr/>
          <p:nvPr/>
        </p:nvSpPr>
        <p:spPr>
          <a:xfrm>
            <a:off x="3506151" y="1718557"/>
            <a:ext cx="2260804" cy="1061829"/>
          </a:xfrm>
          <a:prstGeom prst="rect">
            <a:avLst/>
          </a:prstGeom>
        </p:spPr>
        <p:txBody>
          <a:bodyPr wrap="square">
            <a:spAutoFit/>
          </a:bodyPr>
          <a:lstStyle/>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Review Salesforce governance limits</a:t>
            </a:r>
          </a:p>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Usage of Apex classes and VF pages</a:t>
            </a:r>
          </a:p>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Review usage of Salesforce security model</a:t>
            </a:r>
          </a:p>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Replace complex customizations with standard out of the box features</a:t>
            </a:r>
          </a:p>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Usage of translation workbench and record types, etc. </a:t>
            </a:r>
          </a:p>
        </p:txBody>
      </p:sp>
      <p:sp>
        <p:nvSpPr>
          <p:cNvPr id="59" name="Rounded Rectangle 58"/>
          <p:cNvSpPr/>
          <p:nvPr/>
        </p:nvSpPr>
        <p:spPr>
          <a:xfrm>
            <a:off x="6014432" y="1392211"/>
            <a:ext cx="2899064" cy="27595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4" eaLnBrk="0" fontAlgn="base" hangingPunct="0">
              <a:spcBef>
                <a:spcPct val="0"/>
              </a:spcBef>
              <a:spcAft>
                <a:spcPct val="0"/>
              </a:spcAft>
            </a:pPr>
            <a:r>
              <a:rPr lang="en-US" sz="1050" b="1" dirty="0">
                <a:solidFill>
                  <a:schemeClr val="bg1"/>
                </a:solidFill>
                <a:latin typeface="Calibri" panose="020F0502020204030204" pitchFamily="34" charset="0"/>
                <a:cs typeface="Calibri" panose="020F0502020204030204" pitchFamily="34" charset="0"/>
              </a:rPr>
              <a:t>Salesforce Design redundancy / usability issues </a:t>
            </a:r>
          </a:p>
        </p:txBody>
      </p:sp>
      <p:sp>
        <p:nvSpPr>
          <p:cNvPr id="60" name="Rectangle 59"/>
          <p:cNvSpPr/>
          <p:nvPr/>
        </p:nvSpPr>
        <p:spPr>
          <a:xfrm>
            <a:off x="6014432" y="1718557"/>
            <a:ext cx="3046440" cy="923330"/>
          </a:xfrm>
          <a:prstGeom prst="rect">
            <a:avLst/>
          </a:prstGeom>
        </p:spPr>
        <p:txBody>
          <a:bodyPr wrap="square">
            <a:spAutoFit/>
          </a:bodyPr>
          <a:lstStyle/>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Missing auto population of fields</a:t>
            </a:r>
          </a:p>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Page / layout level changes (such as re-ordering of sections)</a:t>
            </a:r>
          </a:p>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Redundant fields &amp; Misleading section headers</a:t>
            </a:r>
          </a:p>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Updating picklist values</a:t>
            </a:r>
          </a:p>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Addressing application adoption issues among users, etc.</a:t>
            </a:r>
          </a:p>
        </p:txBody>
      </p:sp>
      <p:sp>
        <p:nvSpPr>
          <p:cNvPr id="61" name="Rounded Rectangle 60"/>
          <p:cNvSpPr/>
          <p:nvPr/>
        </p:nvSpPr>
        <p:spPr>
          <a:xfrm>
            <a:off x="3559946" y="2834641"/>
            <a:ext cx="2075045" cy="27595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4" eaLnBrk="0" fontAlgn="base" hangingPunct="0">
              <a:spcBef>
                <a:spcPct val="0"/>
              </a:spcBef>
              <a:spcAft>
                <a:spcPct val="0"/>
              </a:spcAft>
            </a:pPr>
            <a:r>
              <a:rPr lang="en-US" sz="1050" b="1" dirty="0">
                <a:solidFill>
                  <a:schemeClr val="bg1"/>
                </a:solidFill>
                <a:latin typeface="Calibri" panose="020F0502020204030204" pitchFamily="34" charset="0"/>
                <a:cs typeface="Calibri" panose="020F0502020204030204" pitchFamily="34" charset="0"/>
              </a:rPr>
              <a:t>Salesforce Business Rules</a:t>
            </a:r>
          </a:p>
        </p:txBody>
      </p:sp>
      <p:sp>
        <p:nvSpPr>
          <p:cNvPr id="62" name="Rectangle 61"/>
          <p:cNvSpPr/>
          <p:nvPr/>
        </p:nvSpPr>
        <p:spPr>
          <a:xfrm>
            <a:off x="3518100" y="3174512"/>
            <a:ext cx="2342373" cy="369332"/>
          </a:xfrm>
          <a:prstGeom prst="rect">
            <a:avLst/>
          </a:prstGeom>
        </p:spPr>
        <p:txBody>
          <a:bodyPr wrap="square">
            <a:spAutoFit/>
          </a:bodyPr>
          <a:lstStyle/>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Streamlining of complex workflows / business rules, etc.</a:t>
            </a:r>
          </a:p>
        </p:txBody>
      </p:sp>
      <p:sp>
        <p:nvSpPr>
          <p:cNvPr id="63" name="Rounded Rectangle 62"/>
          <p:cNvSpPr/>
          <p:nvPr/>
        </p:nvSpPr>
        <p:spPr>
          <a:xfrm>
            <a:off x="6014432" y="2834641"/>
            <a:ext cx="2899064" cy="27595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4" eaLnBrk="0" fontAlgn="base" hangingPunct="0">
              <a:spcBef>
                <a:spcPct val="0"/>
              </a:spcBef>
              <a:spcAft>
                <a:spcPct val="0"/>
              </a:spcAft>
            </a:pPr>
            <a:r>
              <a:rPr lang="en-US" sz="1050" b="1" dirty="0">
                <a:solidFill>
                  <a:schemeClr val="bg1"/>
                </a:solidFill>
                <a:latin typeface="Calibri" panose="020F0502020204030204" pitchFamily="34" charset="0"/>
                <a:cs typeface="Calibri" panose="020F0502020204030204" pitchFamily="34" charset="0"/>
              </a:rPr>
              <a:t>Data Quality and Processes</a:t>
            </a:r>
          </a:p>
        </p:txBody>
      </p:sp>
      <p:sp>
        <p:nvSpPr>
          <p:cNvPr id="64" name="Rectangle 63"/>
          <p:cNvSpPr/>
          <p:nvPr/>
        </p:nvSpPr>
        <p:spPr>
          <a:xfrm>
            <a:off x="6028750" y="3160987"/>
            <a:ext cx="2884746" cy="507831"/>
          </a:xfrm>
          <a:prstGeom prst="rect">
            <a:avLst/>
          </a:prstGeom>
        </p:spPr>
        <p:txBody>
          <a:bodyPr wrap="square">
            <a:spAutoFit/>
          </a:bodyPr>
          <a:lstStyle/>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Duplicate records (master data)</a:t>
            </a:r>
          </a:p>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Processes to ensure quality of data uploaded via Apttus X-Author tool, etc.</a:t>
            </a:r>
          </a:p>
        </p:txBody>
      </p:sp>
      <p:sp>
        <p:nvSpPr>
          <p:cNvPr id="65" name="Rounded Rectangle 64"/>
          <p:cNvSpPr/>
          <p:nvPr/>
        </p:nvSpPr>
        <p:spPr>
          <a:xfrm>
            <a:off x="3561505" y="3799990"/>
            <a:ext cx="2075045" cy="27595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4" eaLnBrk="0" fontAlgn="base" hangingPunct="0">
              <a:spcBef>
                <a:spcPct val="0"/>
              </a:spcBef>
              <a:spcAft>
                <a:spcPct val="0"/>
              </a:spcAft>
            </a:pPr>
            <a:r>
              <a:rPr lang="en-US" sz="1050" b="1" dirty="0">
                <a:solidFill>
                  <a:schemeClr val="bg1"/>
                </a:solidFill>
                <a:latin typeface="Calibri" panose="020F0502020204030204" pitchFamily="34" charset="0"/>
                <a:cs typeface="Calibri" panose="020F0502020204030204" pitchFamily="34" charset="0"/>
              </a:rPr>
              <a:t>Documentation</a:t>
            </a:r>
          </a:p>
        </p:txBody>
      </p:sp>
      <p:sp>
        <p:nvSpPr>
          <p:cNvPr id="66" name="Rectangle 65"/>
          <p:cNvSpPr/>
          <p:nvPr/>
        </p:nvSpPr>
        <p:spPr>
          <a:xfrm>
            <a:off x="3519659" y="4139861"/>
            <a:ext cx="2342373" cy="369332"/>
          </a:xfrm>
          <a:prstGeom prst="rect">
            <a:avLst/>
          </a:prstGeom>
        </p:spPr>
        <p:txBody>
          <a:bodyPr wrap="square">
            <a:spAutoFit/>
          </a:bodyPr>
          <a:lstStyle/>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Availability of technical specification document for future reference, etc.</a:t>
            </a:r>
          </a:p>
        </p:txBody>
      </p:sp>
      <p:sp>
        <p:nvSpPr>
          <p:cNvPr id="67" name="Rounded Rectangle 66"/>
          <p:cNvSpPr/>
          <p:nvPr/>
        </p:nvSpPr>
        <p:spPr>
          <a:xfrm>
            <a:off x="6015991" y="3799990"/>
            <a:ext cx="2899064" cy="27595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4" eaLnBrk="0" fontAlgn="base" hangingPunct="0">
              <a:spcBef>
                <a:spcPct val="0"/>
              </a:spcBef>
              <a:spcAft>
                <a:spcPct val="0"/>
              </a:spcAft>
            </a:pPr>
            <a:r>
              <a:rPr lang="en-US" sz="1050" b="1" dirty="0">
                <a:solidFill>
                  <a:schemeClr val="bg1"/>
                </a:solidFill>
                <a:latin typeface="Calibri" panose="020F0502020204030204" pitchFamily="34" charset="0"/>
                <a:cs typeface="Calibri" panose="020F0502020204030204" pitchFamily="34" charset="0"/>
              </a:rPr>
              <a:t>Reporting</a:t>
            </a:r>
          </a:p>
        </p:txBody>
      </p:sp>
      <p:sp>
        <p:nvSpPr>
          <p:cNvPr id="68" name="Rectangle 67"/>
          <p:cNvSpPr/>
          <p:nvPr/>
        </p:nvSpPr>
        <p:spPr>
          <a:xfrm>
            <a:off x="6018890" y="4100216"/>
            <a:ext cx="2883187" cy="507831"/>
          </a:xfrm>
          <a:prstGeom prst="rect">
            <a:avLst/>
          </a:prstGeom>
        </p:spPr>
        <p:txBody>
          <a:bodyPr wrap="square">
            <a:spAutoFit/>
          </a:bodyPr>
          <a:lstStyle/>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Track Salesforce Application usage</a:t>
            </a:r>
          </a:p>
          <a:p>
            <a:pPr marL="93632" lvl="1" indent="-84111" defTabSz="342900">
              <a:buFont typeface="Arial" panose="020B0604020202020204" pitchFamily="34" charset="0"/>
              <a:buChar char="•"/>
              <a:defRPr/>
            </a:pPr>
            <a:r>
              <a:rPr lang="en-US" sz="900" dirty="0">
                <a:solidFill>
                  <a:srgbClr val="407E84"/>
                </a:solidFill>
                <a:latin typeface="Calibri" panose="020F0502020204030204" pitchFamily="34" charset="0"/>
                <a:cs typeface="Arial" panose="020B0604020202020204" pitchFamily="34" charset="0"/>
              </a:rPr>
              <a:t>Availability of business reports (for pipeline analysis, leads, opportunities), etc.</a:t>
            </a:r>
          </a:p>
        </p:txBody>
      </p:sp>
    </p:spTree>
    <p:extLst>
      <p:ext uri="{BB962C8B-B14F-4D97-AF65-F5344CB8AC3E}">
        <p14:creationId xmlns:p14="http://schemas.microsoft.com/office/powerpoint/2010/main" val="1300641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809" y="747610"/>
            <a:ext cx="3474055" cy="132343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n-US"/>
            </a:defPPr>
            <a:lvl1pPr lvl="0" fontAlgn="auto">
              <a:spcBef>
                <a:spcPts val="0"/>
              </a:spcBef>
              <a:spcAft>
                <a:spcPts val="0"/>
              </a:spcAft>
              <a:defRPr sz="2800" b="1">
                <a:solidFill>
                  <a:schemeClr val="accent1"/>
                </a:solidFill>
                <a:effectLst/>
                <a:latin typeface="Calibri" panose="020F0502020204030204" pitchFamily="34" charset="0"/>
              </a:defRPr>
            </a:lvl1pPr>
            <a:lvl2pPr marL="342900" algn="ctr" defTabSz="685800" eaLnBrk="0" fontAlgn="base" hangingPunct="0">
              <a:spcBef>
                <a:spcPct val="0"/>
              </a:spcBef>
              <a:spcAft>
                <a:spcPct val="0"/>
              </a:spcAft>
              <a:defRPr sz="4400">
                <a:latin typeface="Calibri" pitchFamily="34" charset="0"/>
              </a:defRPr>
            </a:lvl2pPr>
            <a:lvl3pPr marL="685800" algn="ctr" defTabSz="685800" eaLnBrk="0" fontAlgn="base" hangingPunct="0">
              <a:spcBef>
                <a:spcPct val="0"/>
              </a:spcBef>
              <a:spcAft>
                <a:spcPct val="0"/>
              </a:spcAft>
              <a:defRPr sz="4400">
                <a:latin typeface="Calibri" pitchFamily="34" charset="0"/>
              </a:defRPr>
            </a:lvl3pPr>
            <a:lvl4pPr marL="1028700" algn="ctr" defTabSz="685800" eaLnBrk="0" fontAlgn="base" hangingPunct="0">
              <a:spcBef>
                <a:spcPct val="0"/>
              </a:spcBef>
              <a:spcAft>
                <a:spcPct val="0"/>
              </a:spcAft>
              <a:defRPr sz="4400">
                <a:latin typeface="Calibri" pitchFamily="34" charset="0"/>
              </a:defRPr>
            </a:lvl4pPr>
            <a:lvl5pPr marL="1371600" algn="ctr" defTabSz="685800" eaLnBrk="0" fontAlgn="base" hangingPunct="0">
              <a:spcBef>
                <a:spcPct val="0"/>
              </a:spcBef>
              <a:spcAft>
                <a:spcPct val="0"/>
              </a:spcAft>
              <a:defRPr sz="4400">
                <a:latin typeface="Calibri" pitchFamily="34" charset="0"/>
              </a:defRPr>
            </a:lvl5pPr>
            <a:lvl6pPr marL="457200" algn="ctr" defTabSz="685800" fontAlgn="base">
              <a:spcBef>
                <a:spcPct val="0"/>
              </a:spcBef>
              <a:spcAft>
                <a:spcPct val="0"/>
              </a:spcAft>
              <a:defRPr sz="4400">
                <a:latin typeface="Calibri" pitchFamily="34" charset="0"/>
              </a:defRPr>
            </a:lvl6pPr>
            <a:lvl7pPr marL="914400" algn="ctr" defTabSz="685800" fontAlgn="base">
              <a:spcBef>
                <a:spcPct val="0"/>
              </a:spcBef>
              <a:spcAft>
                <a:spcPct val="0"/>
              </a:spcAft>
              <a:defRPr sz="4400">
                <a:latin typeface="Calibri" pitchFamily="34" charset="0"/>
              </a:defRPr>
            </a:lvl7pPr>
            <a:lvl8pPr marL="1371600" algn="ctr" defTabSz="685800" fontAlgn="base">
              <a:spcBef>
                <a:spcPct val="0"/>
              </a:spcBef>
              <a:spcAft>
                <a:spcPct val="0"/>
              </a:spcAft>
              <a:defRPr sz="4400">
                <a:latin typeface="Calibri" pitchFamily="34" charset="0"/>
              </a:defRPr>
            </a:lvl8pPr>
            <a:lvl9pPr marL="1828800" algn="ctr" defTabSz="685800" fontAlgn="base">
              <a:spcBef>
                <a:spcPct val="0"/>
              </a:spcBef>
              <a:spcAft>
                <a:spcPct val="0"/>
              </a:spcAft>
              <a:defRPr sz="4400">
                <a:latin typeface="Calibri" pitchFamily="34" charset="0"/>
              </a:defRPr>
            </a:lvl9pPr>
          </a:lstStyle>
          <a:p>
            <a:r>
              <a:rPr lang="en-US" sz="2000" dirty="0">
                <a:solidFill>
                  <a:schemeClr val="tx2"/>
                </a:solidFill>
              </a:rPr>
              <a:t>Specific to Apttus and Excel, the knowledge of these tools is very critical for a successful support function</a:t>
            </a:r>
            <a:endParaRPr lang="en-US" sz="1600" b="0" dirty="0">
              <a:solidFill>
                <a:schemeClr val="tx1"/>
              </a:solidFill>
            </a:endParaRPr>
          </a:p>
        </p:txBody>
      </p:sp>
    </p:spTree>
    <p:extLst>
      <p:ext uri="{BB962C8B-B14F-4D97-AF65-F5344CB8AC3E}">
        <p14:creationId xmlns:p14="http://schemas.microsoft.com/office/powerpoint/2010/main" val="2452608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18" y="162303"/>
            <a:ext cx="8385048" cy="357787"/>
          </a:xfrm>
        </p:spPr>
        <p:txBody>
          <a:bodyPr vert="horz" lIns="0" tIns="0" rIns="0" bIns="0" rtlCol="0" anchor="ctr" anchorCtr="0">
            <a:normAutofit/>
          </a:bodyPr>
          <a:lstStyle/>
          <a:p>
            <a:r>
              <a:rPr lang="en-US" sz="1800" b="1" dirty="0">
                <a:latin typeface="Calibri" panose="020F0502020204030204" pitchFamily="34" charset="0"/>
              </a:rPr>
              <a:t>Focus on X-Author / Excel knowledge</a:t>
            </a:r>
          </a:p>
        </p:txBody>
      </p:sp>
      <p:sp>
        <p:nvSpPr>
          <p:cNvPr id="5" name="Slide Number Placeholder 4"/>
          <p:cNvSpPr>
            <a:spLocks noGrp="1"/>
          </p:cNvSpPr>
          <p:nvPr>
            <p:ph type="sldNum" sz="quarter" idx="12"/>
          </p:nvPr>
        </p:nvSpPr>
        <p:spPr/>
        <p:txBody>
          <a:bodyPr/>
          <a:lstStyle/>
          <a:p>
            <a:fld id="{2EFEF571-C9B4-4D92-A7F7-315B894862A8}" type="slidenum">
              <a:rPr lang="en-US" smtClean="0"/>
              <a:pPr/>
              <a:t>36</a:t>
            </a:fld>
            <a:endParaRPr lang="en-US" dirty="0"/>
          </a:p>
        </p:txBody>
      </p:sp>
      <p:sp>
        <p:nvSpPr>
          <p:cNvPr id="3" name="TextBox 2"/>
          <p:cNvSpPr txBox="1"/>
          <p:nvPr/>
        </p:nvSpPr>
        <p:spPr>
          <a:xfrm>
            <a:off x="384047" y="883227"/>
            <a:ext cx="8271580" cy="2215991"/>
          </a:xfrm>
          <a:prstGeom prst="rect">
            <a:avLst/>
          </a:prstGeom>
        </p:spPr>
        <p:txBody>
          <a:bodyPr wrap="square" lIns="0" tIns="0" rIns="0" bIns="0" rtlCol="0">
            <a:spAutoFit/>
          </a:bodyPr>
          <a:lstStyle/>
          <a:p>
            <a:pPr marL="342900" indent="-342900" algn="l">
              <a:buFont typeface="+mj-lt"/>
              <a:buAutoNum type="arabicPeriod"/>
            </a:pPr>
            <a:r>
              <a:rPr lang="en-US" dirty="0">
                <a:solidFill>
                  <a:schemeClr val="tx2"/>
                </a:solidFill>
              </a:rPr>
              <a:t>Experience with X-Author within Cognizant engagements </a:t>
            </a:r>
          </a:p>
          <a:p>
            <a:pPr marL="342900" indent="-342900" algn="l">
              <a:buFont typeface="+mj-lt"/>
              <a:buAutoNum type="arabicPeriod"/>
            </a:pPr>
            <a:endParaRPr lang="en-US" dirty="0">
              <a:solidFill>
                <a:schemeClr val="tx2"/>
              </a:solidFill>
            </a:endParaRPr>
          </a:p>
          <a:p>
            <a:pPr marL="342900" indent="-342900" algn="l">
              <a:buFont typeface="+mj-lt"/>
              <a:buAutoNum type="arabicPeriod"/>
            </a:pPr>
            <a:r>
              <a:rPr lang="en-US" dirty="0">
                <a:solidFill>
                  <a:schemeClr val="tx2"/>
                </a:solidFill>
              </a:rPr>
              <a:t>Team with good knowhow of excel is being selected; strong in data analysis</a:t>
            </a:r>
          </a:p>
          <a:p>
            <a:pPr marL="342900" indent="-342900" algn="l">
              <a:buFont typeface="+mj-lt"/>
              <a:buAutoNum type="arabicPeriod"/>
            </a:pPr>
            <a:endParaRPr lang="en-US" dirty="0">
              <a:solidFill>
                <a:schemeClr val="tx2"/>
              </a:solidFill>
            </a:endParaRPr>
          </a:p>
          <a:p>
            <a:pPr marL="342900" indent="-342900" algn="l">
              <a:buFont typeface="+mj-lt"/>
              <a:buAutoNum type="arabicPeriod"/>
            </a:pPr>
            <a:r>
              <a:rPr lang="en-US" dirty="0">
                <a:solidFill>
                  <a:schemeClr val="tx2"/>
                </a:solidFill>
              </a:rPr>
              <a:t>Team would be trained on X-Author (formal training) to be able to consume the tool and have enhanced ability to perform issue analysis</a:t>
            </a:r>
          </a:p>
          <a:p>
            <a:pPr marL="342900" indent="-342900" algn="l">
              <a:buFont typeface="+mj-lt"/>
              <a:buAutoNum type="arabicPeriod"/>
            </a:pPr>
            <a:endParaRPr lang="en-US" dirty="0">
              <a:solidFill>
                <a:schemeClr val="tx2"/>
              </a:solidFill>
            </a:endParaRPr>
          </a:p>
          <a:p>
            <a:pPr marL="342900" indent="-342900" algn="l">
              <a:buFont typeface="+mj-lt"/>
              <a:buAutoNum type="arabicPeriod"/>
            </a:pPr>
            <a:r>
              <a:rPr lang="en-US" dirty="0">
                <a:solidFill>
                  <a:schemeClr val="tx2"/>
                </a:solidFill>
              </a:rPr>
              <a:t> Update SOP for newly identified issues in this area of support</a:t>
            </a:r>
          </a:p>
        </p:txBody>
      </p:sp>
    </p:spTree>
    <p:extLst>
      <p:ext uri="{BB962C8B-B14F-4D97-AF65-F5344CB8AC3E}">
        <p14:creationId xmlns:p14="http://schemas.microsoft.com/office/powerpoint/2010/main" val="1926356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154" y="1003432"/>
            <a:ext cx="2840209"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n-US"/>
            </a:defPPr>
            <a:lvl1pPr lvl="0" fontAlgn="auto">
              <a:spcBef>
                <a:spcPts val="0"/>
              </a:spcBef>
              <a:spcAft>
                <a:spcPts val="0"/>
              </a:spcAft>
              <a:defRPr sz="2800" b="1">
                <a:solidFill>
                  <a:schemeClr val="accent1"/>
                </a:solidFill>
                <a:effectLst/>
                <a:latin typeface="Calibri" panose="020F0502020204030204" pitchFamily="34" charset="0"/>
              </a:defRPr>
            </a:lvl1pPr>
            <a:lvl2pPr marL="342900" algn="ctr" defTabSz="685800" eaLnBrk="0" fontAlgn="base" hangingPunct="0">
              <a:spcBef>
                <a:spcPct val="0"/>
              </a:spcBef>
              <a:spcAft>
                <a:spcPct val="0"/>
              </a:spcAft>
              <a:defRPr sz="4400">
                <a:latin typeface="Calibri" pitchFamily="34" charset="0"/>
              </a:defRPr>
            </a:lvl2pPr>
            <a:lvl3pPr marL="685800" algn="ctr" defTabSz="685800" eaLnBrk="0" fontAlgn="base" hangingPunct="0">
              <a:spcBef>
                <a:spcPct val="0"/>
              </a:spcBef>
              <a:spcAft>
                <a:spcPct val="0"/>
              </a:spcAft>
              <a:defRPr sz="4400">
                <a:latin typeface="Calibri" pitchFamily="34" charset="0"/>
              </a:defRPr>
            </a:lvl3pPr>
            <a:lvl4pPr marL="1028700" algn="ctr" defTabSz="685800" eaLnBrk="0" fontAlgn="base" hangingPunct="0">
              <a:spcBef>
                <a:spcPct val="0"/>
              </a:spcBef>
              <a:spcAft>
                <a:spcPct val="0"/>
              </a:spcAft>
              <a:defRPr sz="4400">
                <a:latin typeface="Calibri" pitchFamily="34" charset="0"/>
              </a:defRPr>
            </a:lvl4pPr>
            <a:lvl5pPr marL="1371600" algn="ctr" defTabSz="685800" eaLnBrk="0" fontAlgn="base" hangingPunct="0">
              <a:spcBef>
                <a:spcPct val="0"/>
              </a:spcBef>
              <a:spcAft>
                <a:spcPct val="0"/>
              </a:spcAft>
              <a:defRPr sz="4400">
                <a:latin typeface="Calibri" pitchFamily="34" charset="0"/>
              </a:defRPr>
            </a:lvl5pPr>
            <a:lvl6pPr marL="457200" algn="ctr" defTabSz="685800" fontAlgn="base">
              <a:spcBef>
                <a:spcPct val="0"/>
              </a:spcBef>
              <a:spcAft>
                <a:spcPct val="0"/>
              </a:spcAft>
              <a:defRPr sz="4400">
                <a:latin typeface="Calibri" pitchFamily="34" charset="0"/>
              </a:defRPr>
            </a:lvl6pPr>
            <a:lvl7pPr marL="914400" algn="ctr" defTabSz="685800" fontAlgn="base">
              <a:spcBef>
                <a:spcPct val="0"/>
              </a:spcBef>
              <a:spcAft>
                <a:spcPct val="0"/>
              </a:spcAft>
              <a:defRPr sz="4400">
                <a:latin typeface="Calibri" pitchFamily="34" charset="0"/>
              </a:defRPr>
            </a:lvl7pPr>
            <a:lvl8pPr marL="1371600" algn="ctr" defTabSz="685800" fontAlgn="base">
              <a:spcBef>
                <a:spcPct val="0"/>
              </a:spcBef>
              <a:spcAft>
                <a:spcPct val="0"/>
              </a:spcAft>
              <a:defRPr sz="4400">
                <a:latin typeface="Calibri" pitchFamily="34" charset="0"/>
              </a:defRPr>
            </a:lvl8pPr>
            <a:lvl9pPr marL="1828800" algn="ctr" defTabSz="685800" fontAlgn="base">
              <a:spcBef>
                <a:spcPct val="0"/>
              </a:spcBef>
              <a:spcAft>
                <a:spcPct val="0"/>
              </a:spcAft>
              <a:defRPr sz="4400">
                <a:latin typeface="Calibri" pitchFamily="34" charset="0"/>
              </a:defRPr>
            </a:lvl9pPr>
          </a:lstStyle>
          <a:p>
            <a:pPr algn="ctr"/>
            <a:r>
              <a:rPr lang="en-US" sz="2000" dirty="0">
                <a:solidFill>
                  <a:schemeClr val="tx2"/>
                </a:solidFill>
              </a:rPr>
              <a:t>Resource On-boarding Process and Lead Times</a:t>
            </a:r>
            <a:endParaRPr lang="en-US" dirty="0">
              <a:solidFill>
                <a:schemeClr val="tx2"/>
              </a:solidFill>
            </a:endParaRPr>
          </a:p>
        </p:txBody>
      </p:sp>
    </p:spTree>
    <p:extLst>
      <p:ext uri="{BB962C8B-B14F-4D97-AF65-F5344CB8AC3E}">
        <p14:creationId xmlns:p14="http://schemas.microsoft.com/office/powerpoint/2010/main" val="1005960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18" y="162303"/>
            <a:ext cx="8385048" cy="357787"/>
          </a:xfrm>
        </p:spPr>
        <p:txBody>
          <a:bodyPr vert="horz" lIns="0" tIns="0" rIns="0" bIns="0" rtlCol="0" anchor="ctr" anchorCtr="0">
            <a:normAutofit/>
          </a:bodyPr>
          <a:lstStyle/>
          <a:p>
            <a:r>
              <a:rPr lang="en-US" sz="1800" b="1" dirty="0">
                <a:latin typeface="Calibri" panose="020F0502020204030204" pitchFamily="34" charset="0"/>
              </a:rPr>
              <a:t>Managing Attrition and People Onboarding</a:t>
            </a:r>
          </a:p>
        </p:txBody>
      </p:sp>
      <p:sp>
        <p:nvSpPr>
          <p:cNvPr id="5" name="Slide Number Placeholder 4"/>
          <p:cNvSpPr>
            <a:spLocks noGrp="1"/>
          </p:cNvSpPr>
          <p:nvPr>
            <p:ph type="sldNum" sz="quarter" idx="12"/>
          </p:nvPr>
        </p:nvSpPr>
        <p:spPr/>
        <p:txBody>
          <a:bodyPr/>
          <a:lstStyle/>
          <a:p>
            <a:fld id="{2EFEF571-C9B4-4D92-A7F7-315B894862A8}" type="slidenum">
              <a:rPr lang="en-US" smtClean="0"/>
              <a:pPr/>
              <a:t>38</a:t>
            </a:fld>
            <a:endParaRPr lang="en-US" dirty="0"/>
          </a:p>
        </p:txBody>
      </p:sp>
      <p:sp>
        <p:nvSpPr>
          <p:cNvPr id="135" name="Rounded Rectangle 134"/>
          <p:cNvSpPr/>
          <p:nvPr/>
        </p:nvSpPr>
        <p:spPr>
          <a:xfrm>
            <a:off x="7295279" y="1421995"/>
            <a:ext cx="1286587" cy="1350403"/>
          </a:xfrm>
          <a:prstGeom prst="roundRect">
            <a:avLst>
              <a:gd name="adj" fmla="val 6911"/>
            </a:avLst>
          </a:prstGeom>
          <a:solidFill>
            <a:srgbClr val="6D9381"/>
          </a:solidFill>
          <a:ln>
            <a:no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rtlCol="0" anchor="ctr"/>
          <a:lstStyle/>
          <a:p>
            <a:pPr algn="ctr" defTabSz="914333">
              <a:defRPr/>
            </a:pPr>
            <a:r>
              <a:rPr lang="en-US" sz="1100" b="1" kern="0" dirty="0">
                <a:solidFill>
                  <a:prstClr val="white"/>
                </a:solidFill>
                <a:latin typeface="Calibri" panose="020F0502020204030204" pitchFamily="34" charset="0"/>
                <a:cs typeface="Calibri" panose="020F0502020204030204" pitchFamily="34" charset="0"/>
              </a:rPr>
              <a:t>Part of TGF Salesforce application support team</a:t>
            </a:r>
          </a:p>
        </p:txBody>
      </p:sp>
      <p:sp>
        <p:nvSpPr>
          <p:cNvPr id="136" name="Isosceles Triangle 83"/>
          <p:cNvSpPr/>
          <p:nvPr/>
        </p:nvSpPr>
        <p:spPr>
          <a:xfrm rot="5400000">
            <a:off x="6856737" y="2266496"/>
            <a:ext cx="220905" cy="180013"/>
          </a:xfrm>
          <a:prstGeom prst="triangle">
            <a:avLst/>
          </a:prstGeom>
          <a:solidFill>
            <a:sysClr val="windowText" lastClr="000000">
              <a:lumMod val="65000"/>
              <a:lumOff val="35000"/>
            </a:sysClr>
          </a:solidFill>
          <a:ln w="6350" cap="flat" cmpd="sng" algn="ctr">
            <a:noFill/>
            <a:prstDash val="solid"/>
            <a:miter lim="800000"/>
          </a:ln>
          <a:effectLst/>
        </p:spPr>
        <p:txBody>
          <a:bodyPr rtlCol="0" anchor="ctr"/>
          <a:lstStyle/>
          <a:p>
            <a:pPr algn="ctr" defTabSz="914333">
              <a:defRPr/>
            </a:pPr>
            <a:endParaRPr lang="en-US" sz="2800" kern="0" dirty="0">
              <a:solidFill>
                <a:prstClr val="black"/>
              </a:solidFill>
              <a:latin typeface="Calibri" panose="020F0502020204030204" pitchFamily="34" charset="0"/>
              <a:cs typeface="Calibri" panose="020F0502020204030204" pitchFamily="34" charset="0"/>
            </a:endParaRPr>
          </a:p>
        </p:txBody>
      </p:sp>
      <p:sp>
        <p:nvSpPr>
          <p:cNvPr id="137" name="Isosceles Triangle 83"/>
          <p:cNvSpPr/>
          <p:nvPr/>
        </p:nvSpPr>
        <p:spPr>
          <a:xfrm rot="5400000">
            <a:off x="6835252" y="1717436"/>
            <a:ext cx="220905" cy="180013"/>
          </a:xfrm>
          <a:prstGeom prst="triangle">
            <a:avLst/>
          </a:prstGeom>
          <a:solidFill>
            <a:sysClr val="windowText" lastClr="000000">
              <a:lumMod val="65000"/>
              <a:lumOff val="35000"/>
            </a:sysClr>
          </a:solidFill>
          <a:ln w="6350" cap="flat" cmpd="sng" algn="ctr">
            <a:noFill/>
            <a:prstDash val="solid"/>
            <a:miter lim="800000"/>
          </a:ln>
          <a:effectLst/>
        </p:spPr>
        <p:txBody>
          <a:bodyPr rtlCol="0" anchor="ctr"/>
          <a:lstStyle/>
          <a:p>
            <a:pPr algn="ctr" defTabSz="914333">
              <a:defRPr/>
            </a:pPr>
            <a:endParaRPr lang="en-US" sz="2800" kern="0" dirty="0">
              <a:solidFill>
                <a:prstClr val="black"/>
              </a:solidFill>
              <a:latin typeface="Calibri" panose="020F0502020204030204" pitchFamily="34" charset="0"/>
              <a:cs typeface="Calibri" panose="020F0502020204030204" pitchFamily="34" charset="0"/>
            </a:endParaRPr>
          </a:p>
        </p:txBody>
      </p:sp>
      <p:sp>
        <p:nvSpPr>
          <p:cNvPr id="138" name="Rounded Rectangle 137"/>
          <p:cNvSpPr/>
          <p:nvPr/>
        </p:nvSpPr>
        <p:spPr>
          <a:xfrm>
            <a:off x="0" y="820174"/>
            <a:ext cx="9144000" cy="292837"/>
          </a:xfrm>
          <a:prstGeom prst="roundRect">
            <a:avLst/>
          </a:prstGeom>
          <a:solidFill>
            <a:schemeClr val="bg2">
              <a:lumMod val="50000"/>
            </a:schemeClr>
          </a:solidFill>
          <a:ln/>
        </p:spPr>
        <p:style>
          <a:lnRef idx="3">
            <a:schemeClr val="lt1"/>
          </a:lnRef>
          <a:fillRef idx="1">
            <a:schemeClr val="accent6"/>
          </a:fillRef>
          <a:effectRef idx="1">
            <a:schemeClr val="accent6"/>
          </a:effectRef>
          <a:fontRef idx="minor">
            <a:schemeClr val="lt1"/>
          </a:fontRef>
        </p:style>
        <p:txBody>
          <a:bodyPr wrap="square" lIns="91432" tIns="45716" rIns="91432" bIns="45716" rtlCol="0">
            <a:spAutoFit/>
          </a:bodyPr>
          <a:lstStyle/>
          <a:p>
            <a:pPr defTabSz="457143"/>
            <a:r>
              <a:rPr lang="en-US" sz="1120" b="1" dirty="0">
                <a:solidFill>
                  <a:schemeClr val="bg2"/>
                </a:solidFill>
                <a:latin typeface="Calibri" panose="020F0502020204030204" pitchFamily="34" charset="0"/>
                <a:cs typeface="Arial" panose="020B0604020202020204" pitchFamily="34" charset="0"/>
              </a:rPr>
              <a:t>We will bring in additional associates through a structured process to reduce onboarding time and address capacity gaps faster </a:t>
            </a:r>
          </a:p>
        </p:txBody>
      </p:sp>
      <p:sp>
        <p:nvSpPr>
          <p:cNvPr id="227" name="Flowchart: Alternate Process 13"/>
          <p:cNvSpPr/>
          <p:nvPr/>
        </p:nvSpPr>
        <p:spPr>
          <a:xfrm>
            <a:off x="706064" y="1533353"/>
            <a:ext cx="912448" cy="342765"/>
          </a:xfrm>
          <a:prstGeom prst="flowChartAlternateProcess">
            <a:avLst/>
          </a:prstGeom>
          <a:solidFill>
            <a:schemeClr val="accent1">
              <a:lumMod val="50000"/>
            </a:schemeClr>
          </a:solidFill>
          <a:ln>
            <a:noFill/>
          </a:ln>
          <a:effectLst/>
          <a:scene3d>
            <a:camera prst="orthographicFront">
              <a:rot lat="0" lon="0" rev="0"/>
            </a:camera>
            <a:lightRig rig="threePt" dir="t">
              <a:rot lat="0" lon="0" rev="1200000"/>
            </a:lightRig>
          </a:scene3d>
          <a:sp3d/>
        </p:spPr>
        <p:txBody>
          <a:bodyPr rtlCol="0" anchor="ctr"/>
          <a:lstStyle/>
          <a:p>
            <a:pPr algn="ctr" defTabSz="914333">
              <a:defRPr/>
            </a:pPr>
            <a:r>
              <a:rPr lang="en-US" sz="900" kern="0" dirty="0">
                <a:solidFill>
                  <a:prstClr val="white"/>
                </a:solidFill>
                <a:latin typeface="Calibri" panose="020F0502020204030204" pitchFamily="34" charset="0"/>
                <a:cs typeface="Calibri" panose="020F0502020204030204" pitchFamily="34" charset="0"/>
              </a:rPr>
              <a:t>Skill requirements</a:t>
            </a:r>
          </a:p>
        </p:txBody>
      </p:sp>
      <p:sp>
        <p:nvSpPr>
          <p:cNvPr id="228" name="Flowchart: Alternate Process 21"/>
          <p:cNvSpPr/>
          <p:nvPr/>
        </p:nvSpPr>
        <p:spPr>
          <a:xfrm>
            <a:off x="1942952" y="1532030"/>
            <a:ext cx="1024359" cy="342765"/>
          </a:xfrm>
          <a:prstGeom prst="flowChartAlternateProcess">
            <a:avLst/>
          </a:prstGeom>
          <a:solidFill>
            <a:schemeClr val="accent1">
              <a:lumMod val="50000"/>
            </a:schemeClr>
          </a:solidFill>
          <a:ln>
            <a:noFill/>
          </a:ln>
          <a:effectLst/>
          <a:scene3d>
            <a:camera prst="orthographicFront">
              <a:rot lat="0" lon="0" rev="0"/>
            </a:camera>
            <a:lightRig rig="threePt" dir="t">
              <a:rot lat="0" lon="0" rev="1200000"/>
            </a:lightRig>
          </a:scene3d>
          <a:sp3d/>
        </p:spPr>
        <p:txBody>
          <a:bodyPr rtlCol="0" anchor="ctr"/>
          <a:lstStyle/>
          <a:p>
            <a:pPr algn="ctr" defTabSz="914333">
              <a:defRPr/>
            </a:pPr>
            <a:r>
              <a:rPr lang="en-US" sz="900" kern="0" dirty="0">
                <a:solidFill>
                  <a:prstClr val="white"/>
                </a:solidFill>
                <a:latin typeface="Calibri" panose="020F0502020204030204" pitchFamily="34" charset="0"/>
                <a:cs typeface="Calibri" panose="020F0502020204030204" pitchFamily="34" charset="0"/>
              </a:rPr>
              <a:t>Selection</a:t>
            </a:r>
          </a:p>
        </p:txBody>
      </p:sp>
      <p:sp>
        <p:nvSpPr>
          <p:cNvPr id="229" name="Rectangle 228"/>
          <p:cNvSpPr/>
          <p:nvPr/>
        </p:nvSpPr>
        <p:spPr>
          <a:xfrm>
            <a:off x="560161" y="2004539"/>
            <a:ext cx="1238727" cy="369332"/>
          </a:xfrm>
          <a:prstGeom prst="rect">
            <a:avLst/>
          </a:prstGeom>
        </p:spPr>
        <p:txBody>
          <a:bodyPr wrap="square">
            <a:spAutoFit/>
          </a:bodyPr>
          <a:lstStyle/>
          <a:p>
            <a:pPr algn="ctr" defTabSz="914333">
              <a:defRPr/>
            </a:pPr>
            <a:r>
              <a:rPr lang="en-US" sz="900" b="1" kern="0" dirty="0">
                <a:solidFill>
                  <a:prstClr val="black"/>
                </a:solidFill>
                <a:latin typeface="Calibri" panose="020F0502020204030204" pitchFamily="34" charset="0"/>
                <a:cs typeface="Calibri" panose="020F0502020204030204" pitchFamily="34" charset="0"/>
              </a:rPr>
              <a:t>Identify </a:t>
            </a:r>
            <a:r>
              <a:rPr lang="en-US" sz="900" kern="0" dirty="0">
                <a:solidFill>
                  <a:prstClr val="black"/>
                </a:solidFill>
                <a:latin typeface="Calibri" panose="020F0502020204030204" pitchFamily="34" charset="0"/>
                <a:cs typeface="Calibri" panose="020F0502020204030204" pitchFamily="34" charset="0"/>
              </a:rPr>
              <a:t>Pre-requisite technical skills</a:t>
            </a:r>
          </a:p>
        </p:txBody>
      </p:sp>
      <p:sp>
        <p:nvSpPr>
          <p:cNvPr id="230" name="Oval 229"/>
          <p:cNvSpPr/>
          <p:nvPr/>
        </p:nvSpPr>
        <p:spPr>
          <a:xfrm>
            <a:off x="1075088" y="1921180"/>
            <a:ext cx="116477" cy="115201"/>
          </a:xfrm>
          <a:prstGeom prst="ellipse">
            <a:avLst/>
          </a:prstGeom>
          <a:gradFill>
            <a:gsLst>
              <a:gs pos="100000">
                <a:srgbClr val="00728F"/>
              </a:gs>
              <a:gs pos="1000">
                <a:srgbClr val="479D84"/>
              </a:gs>
            </a:gsLst>
            <a:lin ang="5400000" scaled="0"/>
          </a:gradFill>
          <a:ln w="12700" cap="flat" cmpd="sng" algn="ctr">
            <a:solidFill>
              <a:sysClr val="window" lastClr="FFFFFF"/>
            </a:solidFill>
            <a:prstDash val="solid"/>
            <a:miter lim="800000"/>
            <a:tailEnd type="triangle"/>
          </a:ln>
          <a:effectLst/>
        </p:spPr>
        <p:txBody>
          <a:bodyPr rtlCol="0" anchor="ctr"/>
          <a:lstStyle/>
          <a:p>
            <a:pPr algn="ctr" defTabSz="914333">
              <a:defRPr/>
            </a:pPr>
            <a:endParaRPr lang="en-US" sz="2800" kern="0" dirty="0">
              <a:solidFill>
                <a:prstClr val="black"/>
              </a:solidFill>
              <a:latin typeface="Calibri" panose="020F0502020204030204" pitchFamily="34" charset="0"/>
              <a:cs typeface="Calibri" panose="020F0502020204030204" pitchFamily="34" charset="0"/>
            </a:endParaRPr>
          </a:p>
        </p:txBody>
      </p:sp>
      <p:sp>
        <p:nvSpPr>
          <p:cNvPr id="231" name="Rectangle 230"/>
          <p:cNvSpPr/>
          <p:nvPr/>
        </p:nvSpPr>
        <p:spPr>
          <a:xfrm>
            <a:off x="1898148" y="1940744"/>
            <a:ext cx="1132427" cy="646331"/>
          </a:xfrm>
          <a:prstGeom prst="rect">
            <a:avLst/>
          </a:prstGeom>
        </p:spPr>
        <p:txBody>
          <a:bodyPr wrap="square">
            <a:spAutoFit/>
          </a:bodyPr>
          <a:lstStyle/>
          <a:p>
            <a:pPr algn="ctr" defTabSz="914333">
              <a:defRPr/>
            </a:pPr>
            <a:r>
              <a:rPr lang="en-US" sz="900" b="1" kern="0" dirty="0">
                <a:solidFill>
                  <a:prstClr val="black"/>
                </a:solidFill>
                <a:latin typeface="Calibri" panose="020F0502020204030204" pitchFamily="34" charset="0"/>
                <a:cs typeface="Calibri" panose="020F0502020204030204" pitchFamily="34" charset="0"/>
              </a:rPr>
              <a:t>Identify</a:t>
            </a:r>
            <a:r>
              <a:rPr lang="en-US" sz="900" kern="0" dirty="0">
                <a:solidFill>
                  <a:prstClr val="black"/>
                </a:solidFill>
                <a:latin typeface="Calibri" panose="020F0502020204030204" pitchFamily="34" charset="0"/>
                <a:cs typeface="Calibri" panose="020F0502020204030204" pitchFamily="34" charset="0"/>
              </a:rPr>
              <a:t> associates with sufficient proficiency in pre-requisite skills</a:t>
            </a:r>
          </a:p>
        </p:txBody>
      </p:sp>
      <p:sp>
        <p:nvSpPr>
          <p:cNvPr id="232" name="Rectangle 231"/>
          <p:cNvSpPr/>
          <p:nvPr/>
        </p:nvSpPr>
        <p:spPr>
          <a:xfrm>
            <a:off x="473961" y="2538249"/>
            <a:ext cx="1324927" cy="369332"/>
          </a:xfrm>
          <a:prstGeom prst="rect">
            <a:avLst/>
          </a:prstGeom>
        </p:spPr>
        <p:txBody>
          <a:bodyPr wrap="square">
            <a:spAutoFit/>
          </a:bodyPr>
          <a:lstStyle/>
          <a:p>
            <a:pPr algn="ctr" defTabSz="914333">
              <a:defRPr/>
            </a:pPr>
            <a:r>
              <a:rPr lang="en-US" sz="900" b="1" kern="0" dirty="0">
                <a:solidFill>
                  <a:prstClr val="black"/>
                </a:solidFill>
                <a:latin typeface="Calibri" panose="020F0502020204030204" pitchFamily="34" charset="0"/>
                <a:cs typeface="Calibri" panose="020F0502020204030204" pitchFamily="34" charset="0"/>
              </a:rPr>
              <a:t>Identify</a:t>
            </a:r>
            <a:r>
              <a:rPr lang="en-US" sz="900" kern="0" dirty="0">
                <a:solidFill>
                  <a:prstClr val="black"/>
                </a:solidFill>
                <a:latin typeface="Calibri" panose="020F0502020204030204" pitchFamily="34" charset="0"/>
                <a:cs typeface="Calibri" panose="020F0502020204030204" pitchFamily="34" charset="0"/>
              </a:rPr>
              <a:t/>
            </a:r>
            <a:br>
              <a:rPr lang="en-US" sz="900" kern="0" dirty="0">
                <a:solidFill>
                  <a:prstClr val="black"/>
                </a:solidFill>
                <a:latin typeface="Calibri" panose="020F0502020204030204" pitchFamily="34" charset="0"/>
                <a:cs typeface="Calibri" panose="020F0502020204030204" pitchFamily="34" charset="0"/>
              </a:rPr>
            </a:br>
            <a:r>
              <a:rPr lang="en-US" sz="900" kern="0" dirty="0">
                <a:solidFill>
                  <a:prstClr val="black"/>
                </a:solidFill>
                <a:latin typeface="Calibri" panose="020F0502020204030204" pitchFamily="34" charset="0"/>
                <a:cs typeface="Calibri" panose="020F0502020204030204" pitchFamily="34" charset="0"/>
              </a:rPr>
              <a:t>Communication Skills</a:t>
            </a:r>
          </a:p>
        </p:txBody>
      </p:sp>
      <p:sp>
        <p:nvSpPr>
          <p:cNvPr id="233" name="Isosceles Triangle 80"/>
          <p:cNvSpPr/>
          <p:nvPr/>
        </p:nvSpPr>
        <p:spPr>
          <a:xfrm rot="5400000">
            <a:off x="1689292" y="1632787"/>
            <a:ext cx="182880" cy="182880"/>
          </a:xfrm>
          <a:prstGeom prst="triangle">
            <a:avLst/>
          </a:prstGeom>
          <a:solidFill>
            <a:srgbClr val="387C2C"/>
          </a:solidFill>
          <a:ln w="6350" cap="flat" cmpd="sng" algn="ctr">
            <a:noFill/>
            <a:prstDash val="solid"/>
            <a:miter lim="800000"/>
          </a:ln>
          <a:effectLst/>
        </p:spPr>
        <p:txBody>
          <a:bodyPr rtlCol="0" anchor="ctr"/>
          <a:lstStyle/>
          <a:p>
            <a:pPr algn="ctr" defTabSz="914333">
              <a:defRPr/>
            </a:pPr>
            <a:endParaRPr lang="en-US" sz="2800" kern="0" dirty="0">
              <a:solidFill>
                <a:prstClr val="black"/>
              </a:solidFill>
              <a:latin typeface="Calibri" panose="020F0502020204030204" pitchFamily="34" charset="0"/>
              <a:cs typeface="Calibri" panose="020F0502020204030204" pitchFamily="34" charset="0"/>
            </a:endParaRPr>
          </a:p>
        </p:txBody>
      </p:sp>
      <p:sp>
        <p:nvSpPr>
          <p:cNvPr id="235" name="Isosceles Triangle 86"/>
          <p:cNvSpPr/>
          <p:nvPr/>
        </p:nvSpPr>
        <p:spPr>
          <a:xfrm rot="10800000">
            <a:off x="1035447" y="2387279"/>
            <a:ext cx="195757" cy="144774"/>
          </a:xfrm>
          <a:prstGeom prst="triangle">
            <a:avLst/>
          </a:prstGeom>
          <a:solidFill>
            <a:srgbClr val="00728F"/>
          </a:solidFill>
          <a:ln>
            <a:noFill/>
          </a:ln>
          <a:effectLst/>
          <a:scene3d>
            <a:camera prst="orthographicFront">
              <a:rot lat="0" lon="0" rev="0"/>
            </a:camera>
            <a:lightRig rig="threePt" dir="t">
              <a:rot lat="0" lon="0" rev="1200000"/>
            </a:lightRig>
          </a:scene3d>
          <a:sp3d/>
        </p:spPr>
        <p:txBody>
          <a:bodyPr rtlCol="0" anchor="ctr"/>
          <a:lstStyle/>
          <a:p>
            <a:pPr algn="ctr" defTabSz="914333">
              <a:defRPr/>
            </a:pPr>
            <a:endParaRPr lang="en-US" sz="1400" kern="0" dirty="0">
              <a:solidFill>
                <a:prstClr val="black"/>
              </a:solidFill>
              <a:latin typeface="Calibri" panose="020F0502020204030204" pitchFamily="34" charset="0"/>
              <a:cs typeface="Calibri" panose="020F0502020204030204" pitchFamily="34" charset="0"/>
            </a:endParaRPr>
          </a:p>
        </p:txBody>
      </p:sp>
      <p:sp>
        <p:nvSpPr>
          <p:cNvPr id="236" name="Isosceles Triangle 80"/>
          <p:cNvSpPr/>
          <p:nvPr/>
        </p:nvSpPr>
        <p:spPr>
          <a:xfrm rot="5400000">
            <a:off x="3027878" y="1605485"/>
            <a:ext cx="182880" cy="182880"/>
          </a:xfrm>
          <a:prstGeom prst="triangle">
            <a:avLst/>
          </a:prstGeom>
          <a:solidFill>
            <a:srgbClr val="387C2C"/>
          </a:solidFill>
          <a:ln w="6350" cap="flat" cmpd="sng" algn="ctr">
            <a:noFill/>
            <a:prstDash val="solid"/>
            <a:miter lim="800000"/>
          </a:ln>
          <a:effectLst/>
        </p:spPr>
        <p:txBody>
          <a:bodyPr rtlCol="0" anchor="ctr"/>
          <a:lstStyle/>
          <a:p>
            <a:pPr algn="ctr" defTabSz="914333">
              <a:defRPr/>
            </a:pPr>
            <a:endParaRPr lang="en-US" sz="2800" kern="0" dirty="0">
              <a:solidFill>
                <a:prstClr val="black"/>
              </a:solidFill>
              <a:latin typeface="Calibri" panose="020F0502020204030204" pitchFamily="34" charset="0"/>
              <a:cs typeface="Calibri" panose="020F0502020204030204" pitchFamily="34" charset="0"/>
            </a:endParaRPr>
          </a:p>
        </p:txBody>
      </p:sp>
      <p:sp>
        <p:nvSpPr>
          <p:cNvPr id="237" name="Rectangle 236"/>
          <p:cNvSpPr/>
          <p:nvPr/>
        </p:nvSpPr>
        <p:spPr>
          <a:xfrm>
            <a:off x="3271325" y="1326779"/>
            <a:ext cx="3523806" cy="1580802"/>
          </a:xfrm>
          <a:prstGeom prst="rect">
            <a:avLst/>
          </a:prstGeom>
          <a:solidFill>
            <a:sysClr val="window" lastClr="FFFFFF"/>
          </a:solidFill>
          <a:ln w="12700" cap="flat" cmpd="sng" algn="ctr">
            <a:solidFill>
              <a:srgbClr val="44546A"/>
            </a:solidFill>
            <a:prstDash val="solid"/>
            <a:miter lim="800000"/>
          </a:ln>
          <a:effectLst/>
        </p:spPr>
        <p:txBody>
          <a:bodyPr rtlCol="0" anchor="ctr"/>
          <a:lstStyle/>
          <a:p>
            <a:pPr algn="ctr" defTabSz="457132">
              <a:defRPr/>
            </a:pPr>
            <a:endParaRPr lang="en-US" sz="1400" kern="0" dirty="0">
              <a:solidFill>
                <a:prstClr val="black"/>
              </a:solidFill>
              <a:latin typeface="Calibri" panose="020F0502020204030204" pitchFamily="34" charset="0"/>
              <a:cs typeface="Calibri" panose="020F0502020204030204" pitchFamily="34" charset="0"/>
            </a:endParaRPr>
          </a:p>
        </p:txBody>
      </p:sp>
      <p:sp>
        <p:nvSpPr>
          <p:cNvPr id="238" name="Rounded Rectangle 237"/>
          <p:cNvSpPr/>
          <p:nvPr/>
        </p:nvSpPr>
        <p:spPr>
          <a:xfrm>
            <a:off x="4191762" y="2349172"/>
            <a:ext cx="2581883" cy="423225"/>
          </a:xfrm>
          <a:prstGeom prst="roundRect">
            <a:avLst>
              <a:gd name="adj" fmla="val 6658"/>
            </a:avLst>
          </a:prstGeom>
          <a:solidFill>
            <a:sysClr val="window" lastClr="FFFFFF">
              <a:lumMod val="85000"/>
              <a:alpha val="50000"/>
            </a:sysClr>
          </a:solidFill>
          <a:ln w="6350" cap="flat" cmpd="sng" algn="ctr">
            <a:noFill/>
            <a:prstDash val="dash"/>
            <a:miter lim="800000"/>
          </a:ln>
          <a:effectLst/>
        </p:spPr>
        <p:txBody>
          <a:bodyPr rtlCol="0" anchor="ctr"/>
          <a:lstStyle/>
          <a:p>
            <a:pPr algn="ctr" defTabSz="914333">
              <a:defRPr/>
            </a:pPr>
            <a:endParaRPr lang="en-US" sz="1400" kern="0" dirty="0">
              <a:solidFill>
                <a:prstClr val="black"/>
              </a:solidFill>
              <a:latin typeface="Calibri" panose="020F0502020204030204" pitchFamily="34" charset="0"/>
              <a:cs typeface="Calibri" panose="020F0502020204030204" pitchFamily="34" charset="0"/>
            </a:endParaRPr>
          </a:p>
        </p:txBody>
      </p:sp>
      <p:sp>
        <p:nvSpPr>
          <p:cNvPr id="239" name="Flowchart: Alternate Process 22"/>
          <p:cNvSpPr/>
          <p:nvPr/>
        </p:nvSpPr>
        <p:spPr>
          <a:xfrm>
            <a:off x="3314060" y="1375855"/>
            <a:ext cx="3459585" cy="183334"/>
          </a:xfrm>
          <a:prstGeom prst="flowChartAlternateProcess">
            <a:avLst/>
          </a:prstGeom>
          <a:solidFill>
            <a:sysClr val="windowText" lastClr="000000">
              <a:lumMod val="65000"/>
              <a:lumOff val="35000"/>
            </a:sysClr>
          </a:solidFill>
          <a:ln>
            <a:noFill/>
          </a:ln>
          <a:effectLst/>
          <a:scene3d>
            <a:camera prst="orthographicFront">
              <a:rot lat="0" lon="0" rev="0"/>
            </a:camera>
            <a:lightRig rig="threePt" dir="t">
              <a:rot lat="0" lon="0" rev="1200000"/>
            </a:lightRig>
          </a:scene3d>
          <a:sp3d/>
        </p:spPr>
        <p:txBody>
          <a:bodyPr rtlCol="0" anchor="ctr"/>
          <a:lstStyle/>
          <a:p>
            <a:pPr algn="ctr" defTabSz="914333">
              <a:defRPr/>
            </a:pPr>
            <a:r>
              <a:rPr lang="en-US" sz="1000" b="1" kern="0" dirty="0">
                <a:solidFill>
                  <a:prstClr val="white"/>
                </a:solidFill>
                <a:latin typeface="Calibri" panose="020F0502020204030204" pitchFamily="34" charset="0"/>
                <a:cs typeface="Calibri" panose="020F0502020204030204" pitchFamily="34" charset="0"/>
              </a:rPr>
              <a:t>TGF specific Learning</a:t>
            </a:r>
          </a:p>
        </p:txBody>
      </p:sp>
      <p:sp>
        <p:nvSpPr>
          <p:cNvPr id="245" name="Rectangle 244">
            <a:hlinkClick r:id="" action="ppaction://noaction"/>
          </p:cNvPr>
          <p:cNvSpPr/>
          <p:nvPr/>
        </p:nvSpPr>
        <p:spPr>
          <a:xfrm>
            <a:off x="4213494" y="2445080"/>
            <a:ext cx="2610429" cy="230832"/>
          </a:xfrm>
          <a:prstGeom prst="rect">
            <a:avLst/>
          </a:prstGeom>
          <a:noFill/>
        </p:spPr>
        <p:txBody>
          <a:bodyPr wrap="square">
            <a:spAutoFit/>
          </a:bodyPr>
          <a:lstStyle/>
          <a:p>
            <a:pPr algn="ctr" defTabSz="914333">
              <a:defRPr/>
            </a:pPr>
            <a:r>
              <a:rPr lang="en-US" sz="900" kern="0" dirty="0">
                <a:solidFill>
                  <a:prstClr val="black"/>
                </a:solidFill>
                <a:latin typeface="Calibri" panose="020F0502020204030204" pitchFamily="34" charset="0"/>
                <a:cs typeface="Calibri" panose="020F0502020204030204" pitchFamily="34" charset="0"/>
              </a:rPr>
              <a:t>Familiarize with TGF Tools  and support processes</a:t>
            </a:r>
          </a:p>
        </p:txBody>
      </p:sp>
      <p:sp>
        <p:nvSpPr>
          <p:cNvPr id="246" name="Rounded Rectangle 245"/>
          <p:cNvSpPr/>
          <p:nvPr/>
        </p:nvSpPr>
        <p:spPr>
          <a:xfrm>
            <a:off x="4169001" y="1640767"/>
            <a:ext cx="2604644" cy="347002"/>
          </a:xfrm>
          <a:prstGeom prst="roundRect">
            <a:avLst>
              <a:gd name="adj" fmla="val 6658"/>
            </a:avLst>
          </a:prstGeom>
          <a:solidFill>
            <a:sysClr val="window" lastClr="FFFFFF">
              <a:lumMod val="85000"/>
              <a:alpha val="50000"/>
            </a:sysClr>
          </a:solidFill>
          <a:ln w="6350" cap="flat" cmpd="sng" algn="ctr">
            <a:noFill/>
            <a:prstDash val="dash"/>
            <a:miter lim="800000"/>
          </a:ln>
          <a:effectLst/>
        </p:spPr>
        <p:txBody>
          <a:bodyPr rtlCol="0" anchor="ctr"/>
          <a:lstStyle/>
          <a:p>
            <a:pPr algn="ctr" defTabSz="914333">
              <a:defRPr/>
            </a:pPr>
            <a:endParaRPr lang="en-US" sz="1400" kern="0" dirty="0">
              <a:solidFill>
                <a:prstClr val="black"/>
              </a:solidFill>
              <a:latin typeface="Calibri" panose="020F0502020204030204" pitchFamily="34" charset="0"/>
              <a:cs typeface="Calibri" panose="020F0502020204030204" pitchFamily="34" charset="0"/>
            </a:endParaRPr>
          </a:p>
        </p:txBody>
      </p:sp>
      <p:sp>
        <p:nvSpPr>
          <p:cNvPr id="247" name="Rectangle 246">
            <a:hlinkClick r:id="" action="ppaction://noaction"/>
          </p:cNvPr>
          <p:cNvSpPr/>
          <p:nvPr/>
        </p:nvSpPr>
        <p:spPr>
          <a:xfrm>
            <a:off x="4304995" y="1690115"/>
            <a:ext cx="2300629" cy="230832"/>
          </a:xfrm>
          <a:prstGeom prst="rect">
            <a:avLst/>
          </a:prstGeom>
          <a:noFill/>
        </p:spPr>
        <p:txBody>
          <a:bodyPr wrap="square">
            <a:spAutoFit/>
          </a:bodyPr>
          <a:lstStyle/>
          <a:p>
            <a:pPr algn="ctr" defTabSz="914333">
              <a:defRPr/>
            </a:pPr>
            <a:r>
              <a:rPr lang="en-US" sz="900" kern="0" dirty="0">
                <a:solidFill>
                  <a:prstClr val="black"/>
                </a:solidFill>
                <a:latin typeface="Calibri" panose="020F0502020204030204" pitchFamily="34" charset="0"/>
                <a:cs typeface="Calibri" panose="020F0502020204030204" pitchFamily="34" charset="0"/>
              </a:rPr>
              <a:t>Knowledge on Grant Management process</a:t>
            </a:r>
          </a:p>
        </p:txBody>
      </p:sp>
      <p:sp>
        <p:nvSpPr>
          <p:cNvPr id="248" name="Rounded Rectangle 247"/>
          <p:cNvSpPr/>
          <p:nvPr/>
        </p:nvSpPr>
        <p:spPr>
          <a:xfrm>
            <a:off x="3344609" y="1641137"/>
            <a:ext cx="897677" cy="347002"/>
          </a:xfrm>
          <a:prstGeom prst="roundRect">
            <a:avLst>
              <a:gd name="adj" fmla="val 6658"/>
            </a:avLst>
          </a:prstGeom>
          <a:solidFill>
            <a:srgbClr val="ED7D31">
              <a:lumMod val="75000"/>
            </a:srgbClr>
          </a:solidFill>
          <a:ln w="6350" cap="flat" cmpd="sng" algn="ctr">
            <a:noFill/>
            <a:prstDash val="dash"/>
            <a:miter lim="800000"/>
          </a:ln>
          <a:effectLst/>
        </p:spPr>
        <p:txBody>
          <a:bodyPr rtlCol="0" anchor="ctr"/>
          <a:lstStyle/>
          <a:p>
            <a:pPr algn="ctr" defTabSz="914333">
              <a:defRPr/>
            </a:pPr>
            <a:r>
              <a:rPr lang="en-US" sz="900" kern="0" dirty="0">
                <a:solidFill>
                  <a:prstClr val="white"/>
                </a:solidFill>
                <a:latin typeface="Calibri" panose="020F0502020204030204" pitchFamily="34" charset="0"/>
                <a:cs typeface="Calibri" panose="020F0502020204030204" pitchFamily="34" charset="0"/>
              </a:rPr>
              <a:t>Process Learning</a:t>
            </a:r>
          </a:p>
        </p:txBody>
      </p:sp>
      <p:sp>
        <p:nvSpPr>
          <p:cNvPr id="250" name="Rounded Rectangle 249"/>
          <p:cNvSpPr/>
          <p:nvPr/>
        </p:nvSpPr>
        <p:spPr>
          <a:xfrm>
            <a:off x="3344730" y="2348391"/>
            <a:ext cx="897556" cy="424210"/>
          </a:xfrm>
          <a:prstGeom prst="roundRect">
            <a:avLst>
              <a:gd name="adj" fmla="val 6658"/>
            </a:avLst>
          </a:prstGeom>
          <a:solidFill>
            <a:srgbClr val="ED7D31">
              <a:lumMod val="75000"/>
            </a:srgbClr>
          </a:solidFill>
          <a:ln w="6350" cap="flat" cmpd="sng" algn="ctr">
            <a:noFill/>
            <a:prstDash val="dash"/>
            <a:miter lim="800000"/>
          </a:ln>
          <a:effectLst/>
        </p:spPr>
        <p:txBody>
          <a:bodyPr rtlCol="0" anchor="ctr"/>
          <a:lstStyle/>
          <a:p>
            <a:pPr algn="ctr" defTabSz="914333">
              <a:defRPr/>
            </a:pPr>
            <a:r>
              <a:rPr lang="en-US" sz="900" kern="0" dirty="0">
                <a:solidFill>
                  <a:prstClr val="white"/>
                </a:solidFill>
                <a:latin typeface="Calibri" panose="020F0502020204030204" pitchFamily="34" charset="0"/>
                <a:cs typeface="Calibri" panose="020F0502020204030204" pitchFamily="34" charset="0"/>
              </a:rPr>
              <a:t>Support Methodology Learning</a:t>
            </a:r>
          </a:p>
        </p:txBody>
      </p:sp>
      <p:sp>
        <p:nvSpPr>
          <p:cNvPr id="255" name="Oval 254"/>
          <p:cNvSpPr/>
          <p:nvPr/>
        </p:nvSpPr>
        <p:spPr>
          <a:xfrm>
            <a:off x="3383830" y="2097197"/>
            <a:ext cx="148854" cy="128882"/>
          </a:xfrm>
          <a:prstGeom prst="ellipse">
            <a:avLst/>
          </a:prstGeom>
          <a:gradFill>
            <a:gsLst>
              <a:gs pos="100000">
                <a:srgbClr val="00728F"/>
              </a:gs>
              <a:gs pos="1000">
                <a:srgbClr val="479D84"/>
              </a:gs>
            </a:gsLst>
            <a:lin ang="5400000" scaled="0"/>
          </a:gradFill>
          <a:ln w="12700" cap="flat" cmpd="sng" algn="ctr">
            <a:solidFill>
              <a:sysClr val="window" lastClr="FFFFFF"/>
            </a:solidFill>
            <a:prstDash val="solid"/>
            <a:miter lim="800000"/>
            <a:tailEnd type="triangle"/>
          </a:ln>
          <a:effectLst/>
        </p:spPr>
        <p:txBody>
          <a:bodyPr rtlCol="0" anchor="ctr"/>
          <a:lstStyle/>
          <a:p>
            <a:pPr algn="ctr" defTabSz="914333">
              <a:defRPr/>
            </a:pPr>
            <a:endParaRPr lang="en-US" sz="2800" kern="0" dirty="0">
              <a:solidFill>
                <a:prstClr val="black"/>
              </a:solidFill>
              <a:latin typeface="Calibri" panose="020F0502020204030204" pitchFamily="34" charset="0"/>
              <a:cs typeface="Calibri" panose="020F0502020204030204" pitchFamily="34" charset="0"/>
            </a:endParaRPr>
          </a:p>
        </p:txBody>
      </p:sp>
      <p:sp>
        <p:nvSpPr>
          <p:cNvPr id="256" name="Rectangle 255"/>
          <p:cNvSpPr/>
          <p:nvPr/>
        </p:nvSpPr>
        <p:spPr>
          <a:xfrm>
            <a:off x="3573727" y="2042468"/>
            <a:ext cx="3116081" cy="225126"/>
          </a:xfrm>
          <a:prstGeom prst="rect">
            <a:avLst/>
          </a:prstGeom>
          <a:noFill/>
        </p:spPr>
        <p:txBody>
          <a:bodyPr wrap="square">
            <a:spAutoFit/>
          </a:bodyPr>
          <a:lstStyle/>
          <a:p>
            <a:pPr defTabSz="914333">
              <a:defRPr/>
            </a:pPr>
            <a:r>
              <a:rPr lang="en-US" sz="863" kern="0" dirty="0">
                <a:solidFill>
                  <a:prstClr val="black"/>
                </a:solidFill>
                <a:latin typeface="Calibri" panose="020F0502020204030204" pitchFamily="34" charset="0"/>
                <a:cs typeface="Calibri" panose="020F0502020204030204" pitchFamily="34" charset="0"/>
              </a:rPr>
              <a:t>Interaction with Current team / learning from Knowledge artifacts</a:t>
            </a:r>
          </a:p>
        </p:txBody>
      </p:sp>
      <p:sp>
        <p:nvSpPr>
          <p:cNvPr id="39" name="Rounded Rectangle 38"/>
          <p:cNvSpPr/>
          <p:nvPr/>
        </p:nvSpPr>
        <p:spPr>
          <a:xfrm>
            <a:off x="0" y="3364892"/>
            <a:ext cx="9144000" cy="292837"/>
          </a:xfrm>
          <a:prstGeom prst="roundRect">
            <a:avLst/>
          </a:prstGeom>
          <a:ln/>
        </p:spPr>
        <p:style>
          <a:lnRef idx="3">
            <a:schemeClr val="lt1"/>
          </a:lnRef>
          <a:fillRef idx="1">
            <a:schemeClr val="accent6"/>
          </a:fillRef>
          <a:effectRef idx="1">
            <a:schemeClr val="accent6"/>
          </a:effectRef>
          <a:fontRef idx="minor">
            <a:schemeClr val="lt1"/>
          </a:fontRef>
        </p:style>
        <p:txBody>
          <a:bodyPr wrap="square" lIns="91432" tIns="45716" rIns="91432" bIns="45716" rtlCol="0">
            <a:spAutoFit/>
          </a:bodyPr>
          <a:lstStyle/>
          <a:p>
            <a:pPr defTabSz="457143"/>
            <a:r>
              <a:rPr lang="en-US" sz="1120" b="1" dirty="0">
                <a:solidFill>
                  <a:schemeClr val="bg2"/>
                </a:solidFill>
                <a:latin typeface="Calibri" panose="020F0502020204030204" pitchFamily="34" charset="0"/>
                <a:cs typeface="Arial" panose="020B0604020202020204" pitchFamily="34" charset="0"/>
              </a:rPr>
              <a:t>Cognizant will need a Lead time of approx. 4 weeks to identify and onboard resources in case of attrition or additional capacity needed</a:t>
            </a:r>
          </a:p>
        </p:txBody>
      </p:sp>
    </p:spTree>
    <p:extLst>
      <p:ext uri="{BB962C8B-B14F-4D97-AF65-F5344CB8AC3E}">
        <p14:creationId xmlns:p14="http://schemas.microsoft.com/office/powerpoint/2010/main" val="2850754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1592" y="926882"/>
            <a:ext cx="3661090" cy="92333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n-US"/>
            </a:defPPr>
            <a:lvl1pPr lvl="0" fontAlgn="auto">
              <a:spcBef>
                <a:spcPts val="0"/>
              </a:spcBef>
              <a:spcAft>
                <a:spcPts val="0"/>
              </a:spcAft>
              <a:defRPr sz="2800" b="1">
                <a:solidFill>
                  <a:schemeClr val="accent1"/>
                </a:solidFill>
                <a:effectLst/>
                <a:latin typeface="Calibri" panose="020F0502020204030204" pitchFamily="34" charset="0"/>
              </a:defRPr>
            </a:lvl1pPr>
            <a:lvl2pPr marL="342900" algn="ctr" defTabSz="685800" eaLnBrk="0" fontAlgn="base" hangingPunct="0">
              <a:spcBef>
                <a:spcPct val="0"/>
              </a:spcBef>
              <a:spcAft>
                <a:spcPct val="0"/>
              </a:spcAft>
              <a:defRPr sz="4400">
                <a:latin typeface="Calibri" pitchFamily="34" charset="0"/>
              </a:defRPr>
            </a:lvl2pPr>
            <a:lvl3pPr marL="685800" algn="ctr" defTabSz="685800" eaLnBrk="0" fontAlgn="base" hangingPunct="0">
              <a:spcBef>
                <a:spcPct val="0"/>
              </a:spcBef>
              <a:spcAft>
                <a:spcPct val="0"/>
              </a:spcAft>
              <a:defRPr sz="4400">
                <a:latin typeface="Calibri" pitchFamily="34" charset="0"/>
              </a:defRPr>
            </a:lvl3pPr>
            <a:lvl4pPr marL="1028700" algn="ctr" defTabSz="685800" eaLnBrk="0" fontAlgn="base" hangingPunct="0">
              <a:spcBef>
                <a:spcPct val="0"/>
              </a:spcBef>
              <a:spcAft>
                <a:spcPct val="0"/>
              </a:spcAft>
              <a:defRPr sz="4400">
                <a:latin typeface="Calibri" pitchFamily="34" charset="0"/>
              </a:defRPr>
            </a:lvl4pPr>
            <a:lvl5pPr marL="1371600" algn="ctr" defTabSz="685800" eaLnBrk="0" fontAlgn="base" hangingPunct="0">
              <a:spcBef>
                <a:spcPct val="0"/>
              </a:spcBef>
              <a:spcAft>
                <a:spcPct val="0"/>
              </a:spcAft>
              <a:defRPr sz="4400">
                <a:latin typeface="Calibri" pitchFamily="34" charset="0"/>
              </a:defRPr>
            </a:lvl5pPr>
            <a:lvl6pPr marL="457200" algn="ctr" defTabSz="685800" fontAlgn="base">
              <a:spcBef>
                <a:spcPct val="0"/>
              </a:spcBef>
              <a:spcAft>
                <a:spcPct val="0"/>
              </a:spcAft>
              <a:defRPr sz="4400">
                <a:latin typeface="Calibri" pitchFamily="34" charset="0"/>
              </a:defRPr>
            </a:lvl6pPr>
            <a:lvl7pPr marL="914400" algn="ctr" defTabSz="685800" fontAlgn="base">
              <a:spcBef>
                <a:spcPct val="0"/>
              </a:spcBef>
              <a:spcAft>
                <a:spcPct val="0"/>
              </a:spcAft>
              <a:defRPr sz="4400">
                <a:latin typeface="Calibri" pitchFamily="34" charset="0"/>
              </a:defRPr>
            </a:lvl7pPr>
            <a:lvl8pPr marL="1371600" algn="ctr" defTabSz="685800" fontAlgn="base">
              <a:spcBef>
                <a:spcPct val="0"/>
              </a:spcBef>
              <a:spcAft>
                <a:spcPct val="0"/>
              </a:spcAft>
              <a:defRPr sz="4400">
                <a:latin typeface="Calibri" pitchFamily="34" charset="0"/>
              </a:defRPr>
            </a:lvl8pPr>
            <a:lvl9pPr marL="1828800" algn="ctr" defTabSz="685800" fontAlgn="base">
              <a:spcBef>
                <a:spcPct val="0"/>
              </a:spcBef>
              <a:spcAft>
                <a:spcPct val="0"/>
              </a:spcAft>
              <a:defRPr sz="4400">
                <a:latin typeface="Calibri" pitchFamily="34" charset="0"/>
              </a:defRPr>
            </a:lvl9pPr>
          </a:lstStyle>
          <a:p>
            <a:r>
              <a:rPr lang="en-US" sz="1800" dirty="0">
                <a:solidFill>
                  <a:schemeClr val="tx2"/>
                </a:solidFill>
              </a:rPr>
              <a:t>Value Proposition for a Partnership based model and Synergies from existing engagement</a:t>
            </a:r>
          </a:p>
        </p:txBody>
      </p:sp>
    </p:spTree>
    <p:extLst>
      <p:ext uri="{BB962C8B-B14F-4D97-AF65-F5344CB8AC3E}">
        <p14:creationId xmlns:p14="http://schemas.microsoft.com/office/powerpoint/2010/main" val="320528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3919" y="1647276"/>
            <a:ext cx="3023756" cy="40011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n-US"/>
            </a:defPPr>
            <a:lvl1pPr lvl="0" fontAlgn="auto">
              <a:spcBef>
                <a:spcPts val="0"/>
              </a:spcBef>
              <a:spcAft>
                <a:spcPts val="0"/>
              </a:spcAft>
              <a:defRPr sz="2800" b="1">
                <a:solidFill>
                  <a:schemeClr val="tx2"/>
                </a:solidFill>
                <a:effectLst/>
                <a:latin typeface="Calibri" panose="020F0502020204030204" pitchFamily="34" charset="0"/>
              </a:defRPr>
            </a:lvl1pPr>
            <a:lvl2pPr marL="342900" algn="ctr" defTabSz="685800" eaLnBrk="0" fontAlgn="base" hangingPunct="0">
              <a:spcBef>
                <a:spcPct val="0"/>
              </a:spcBef>
              <a:spcAft>
                <a:spcPct val="0"/>
              </a:spcAft>
              <a:defRPr sz="4400">
                <a:latin typeface="Calibri" pitchFamily="34" charset="0"/>
              </a:defRPr>
            </a:lvl2pPr>
            <a:lvl3pPr marL="685800" algn="ctr" defTabSz="685800" eaLnBrk="0" fontAlgn="base" hangingPunct="0">
              <a:spcBef>
                <a:spcPct val="0"/>
              </a:spcBef>
              <a:spcAft>
                <a:spcPct val="0"/>
              </a:spcAft>
              <a:defRPr sz="4400">
                <a:latin typeface="Calibri" pitchFamily="34" charset="0"/>
              </a:defRPr>
            </a:lvl3pPr>
            <a:lvl4pPr marL="1028700" algn="ctr" defTabSz="685800" eaLnBrk="0" fontAlgn="base" hangingPunct="0">
              <a:spcBef>
                <a:spcPct val="0"/>
              </a:spcBef>
              <a:spcAft>
                <a:spcPct val="0"/>
              </a:spcAft>
              <a:defRPr sz="4400">
                <a:latin typeface="Calibri" pitchFamily="34" charset="0"/>
              </a:defRPr>
            </a:lvl4pPr>
            <a:lvl5pPr marL="1371600" algn="ctr" defTabSz="685800" eaLnBrk="0" fontAlgn="base" hangingPunct="0">
              <a:spcBef>
                <a:spcPct val="0"/>
              </a:spcBef>
              <a:spcAft>
                <a:spcPct val="0"/>
              </a:spcAft>
              <a:defRPr sz="4400">
                <a:latin typeface="Calibri" pitchFamily="34" charset="0"/>
              </a:defRPr>
            </a:lvl5pPr>
            <a:lvl6pPr marL="457200" algn="ctr" defTabSz="685800" fontAlgn="base">
              <a:spcBef>
                <a:spcPct val="0"/>
              </a:spcBef>
              <a:spcAft>
                <a:spcPct val="0"/>
              </a:spcAft>
              <a:defRPr sz="4400">
                <a:latin typeface="Calibri" pitchFamily="34" charset="0"/>
              </a:defRPr>
            </a:lvl6pPr>
            <a:lvl7pPr marL="914400" algn="ctr" defTabSz="685800" fontAlgn="base">
              <a:spcBef>
                <a:spcPct val="0"/>
              </a:spcBef>
              <a:spcAft>
                <a:spcPct val="0"/>
              </a:spcAft>
              <a:defRPr sz="4400">
                <a:latin typeface="Calibri" pitchFamily="34" charset="0"/>
              </a:defRPr>
            </a:lvl7pPr>
            <a:lvl8pPr marL="1371600" algn="ctr" defTabSz="685800" fontAlgn="base">
              <a:spcBef>
                <a:spcPct val="0"/>
              </a:spcBef>
              <a:spcAft>
                <a:spcPct val="0"/>
              </a:spcAft>
              <a:defRPr sz="4400">
                <a:latin typeface="Calibri" pitchFamily="34" charset="0"/>
              </a:defRPr>
            </a:lvl8pPr>
            <a:lvl9pPr marL="1828800" algn="ctr" defTabSz="685800" fontAlgn="base">
              <a:spcBef>
                <a:spcPct val="0"/>
              </a:spcBef>
              <a:spcAft>
                <a:spcPct val="0"/>
              </a:spcAft>
              <a:defRPr sz="4400">
                <a:latin typeface="Calibri" pitchFamily="34" charset="0"/>
              </a:defRPr>
            </a:lvl9pPr>
          </a:lstStyle>
          <a:p>
            <a:r>
              <a:rPr lang="en-US" sz="2000" dirty="0"/>
              <a:t>Introduction</a:t>
            </a:r>
          </a:p>
        </p:txBody>
      </p:sp>
    </p:spTree>
    <p:extLst>
      <p:ext uri="{BB962C8B-B14F-4D97-AF65-F5344CB8AC3E}">
        <p14:creationId xmlns:p14="http://schemas.microsoft.com/office/powerpoint/2010/main" val="3292320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88" y="95688"/>
            <a:ext cx="8951776" cy="326728"/>
          </a:xfrm>
        </p:spPr>
        <p:txBody>
          <a:bodyPr vert="horz" lIns="0" tIns="0" rIns="0" bIns="0" rtlCol="0" anchor="ctr" anchorCtr="0">
            <a:normAutofit/>
          </a:bodyPr>
          <a:lstStyle/>
          <a:p>
            <a:r>
              <a:rPr lang="en-US" sz="1750" b="1" dirty="0">
                <a:latin typeface="Calibri" panose="020F0502020204030204" pitchFamily="34" charset="0"/>
              </a:rPr>
              <a:t>Our Value Proposition aligned to TGF’s Vision of a partnership based engagement model</a:t>
            </a:r>
          </a:p>
        </p:txBody>
      </p:sp>
      <p:sp>
        <p:nvSpPr>
          <p:cNvPr id="5" name="Slide Number Placeholder 4"/>
          <p:cNvSpPr>
            <a:spLocks noGrp="1"/>
          </p:cNvSpPr>
          <p:nvPr>
            <p:ph type="sldNum" sz="quarter" idx="12"/>
          </p:nvPr>
        </p:nvSpPr>
        <p:spPr/>
        <p:txBody>
          <a:bodyPr/>
          <a:lstStyle/>
          <a:p>
            <a:fld id="{2EFEF571-C9B4-4D92-A7F7-315B894862A8}" type="slidenum">
              <a:rPr lang="en-US" smtClean="0"/>
              <a:pPr/>
              <a:t>40</a:t>
            </a:fld>
            <a:endParaRPr lang="en-US" dirty="0"/>
          </a:p>
        </p:txBody>
      </p:sp>
      <p:sp>
        <p:nvSpPr>
          <p:cNvPr id="32" name="Rectangle 31"/>
          <p:cNvSpPr/>
          <p:nvPr/>
        </p:nvSpPr>
        <p:spPr>
          <a:xfrm>
            <a:off x="228184" y="713707"/>
            <a:ext cx="8188453" cy="707886"/>
          </a:xfrm>
          <a:prstGeom prst="rect">
            <a:avLst/>
          </a:prstGeom>
        </p:spPr>
        <p:txBody>
          <a:bodyPr wrap="square">
            <a:spAutoFit/>
          </a:bodyPr>
          <a:lstStyle/>
          <a:p>
            <a:pPr marL="12065" marR="5080" defTabSz="781205">
              <a:defRPr/>
            </a:pPr>
            <a:r>
              <a:rPr lang="en-US" sz="1600" b="1" dirty="0">
                <a:solidFill>
                  <a:srgbClr val="000000"/>
                </a:solidFill>
                <a:latin typeface="Calibri" panose="020F0502020204030204" pitchFamily="34" charset="0"/>
                <a:cs typeface="Calibri" panose="020F0502020204030204" pitchFamily="34" charset="0"/>
              </a:rPr>
              <a:t>INVESTMENT IN TRANSITION</a:t>
            </a:r>
          </a:p>
          <a:p>
            <a:pPr marL="12064" marR="5080" defTabSz="781205">
              <a:defRPr/>
            </a:pPr>
            <a:r>
              <a:rPr lang="en-US" sz="1120" dirty="0">
                <a:solidFill>
                  <a:srgbClr val="000000"/>
                </a:solidFill>
                <a:latin typeface="Calibri" panose="020F0502020204030204" pitchFamily="34" charset="0"/>
                <a:cs typeface="Calibri" panose="020F0502020204030204" pitchFamily="34" charset="0"/>
              </a:rPr>
              <a:t>We will </a:t>
            </a:r>
            <a:r>
              <a:rPr lang="en-US" sz="1120" dirty="0">
                <a:latin typeface="Calibri" panose="020F0502020204030204" pitchFamily="34" charset="0"/>
                <a:cs typeface="Calibri" panose="020F0502020204030204" pitchFamily="34" charset="0"/>
              </a:rPr>
              <a:t>leverage our knowledge of TGF processes, artifacts and metrics</a:t>
            </a:r>
            <a:r>
              <a:rPr lang="en-US" sz="1120" dirty="0">
                <a:solidFill>
                  <a:srgbClr val="000000"/>
                </a:solidFill>
                <a:latin typeface="Calibri" panose="020F0502020204030204" pitchFamily="34" charset="0"/>
                <a:cs typeface="Calibri" panose="020F0502020204030204" pitchFamily="34" charset="0"/>
              </a:rPr>
              <a:t> around transition while also </a:t>
            </a:r>
            <a:r>
              <a:rPr lang="en-US" sz="1120" dirty="0">
                <a:latin typeface="Calibri" panose="020F0502020204030204" pitchFamily="34" charset="0"/>
                <a:cs typeface="Calibri" panose="020F0502020204030204" pitchFamily="34" charset="0"/>
              </a:rPr>
              <a:t>investing in Transition</a:t>
            </a:r>
            <a:r>
              <a:rPr lang="en-US" sz="1120" dirty="0">
                <a:solidFill>
                  <a:srgbClr val="000000"/>
                </a:solidFill>
                <a:latin typeface="Calibri" panose="020F0502020204030204" pitchFamily="34" charset="0"/>
                <a:cs typeface="Calibri" panose="020F0502020204030204" pitchFamily="34" charset="0"/>
              </a:rPr>
              <a:t> to swiftly assume ownership of Salesforce applications.</a:t>
            </a:r>
            <a:endParaRPr lang="en-US" sz="1120" dirty="0">
              <a:latin typeface="Calibri" panose="020F0502020204030204" pitchFamily="34" charset="0"/>
              <a:cs typeface="Calibri" panose="020F0502020204030204" pitchFamily="34" charset="0"/>
            </a:endParaRPr>
          </a:p>
        </p:txBody>
      </p:sp>
      <p:sp>
        <p:nvSpPr>
          <p:cNvPr id="35" name="Rectangle 34"/>
          <p:cNvSpPr/>
          <p:nvPr/>
        </p:nvSpPr>
        <p:spPr>
          <a:xfrm>
            <a:off x="228183" y="1535972"/>
            <a:ext cx="8188453" cy="707886"/>
          </a:xfrm>
          <a:prstGeom prst="rect">
            <a:avLst/>
          </a:prstGeom>
        </p:spPr>
        <p:txBody>
          <a:bodyPr wrap="square">
            <a:spAutoFit/>
          </a:bodyPr>
          <a:lstStyle/>
          <a:p>
            <a:pPr marL="12065" marR="5080" defTabSz="781205">
              <a:defRPr/>
            </a:pPr>
            <a:r>
              <a:rPr lang="en-US" sz="1600" b="1" dirty="0">
                <a:solidFill>
                  <a:srgbClr val="000000"/>
                </a:solidFill>
                <a:latin typeface="Calibri" panose="020F0502020204030204" pitchFamily="34" charset="0"/>
                <a:cs typeface="Calibri" panose="020F0502020204030204" pitchFamily="34" charset="0"/>
              </a:rPr>
              <a:t>OWN E2E EXECUTION AND SERVICE DELIVERY</a:t>
            </a:r>
          </a:p>
          <a:p>
            <a:pPr marL="12064" marR="5080" defTabSz="781205">
              <a:defRPr/>
            </a:pPr>
            <a:r>
              <a:rPr lang="en-US" sz="1120" dirty="0">
                <a:solidFill>
                  <a:srgbClr val="000000"/>
                </a:solidFill>
                <a:latin typeface="Calibri" panose="020F0502020204030204" pitchFamily="34" charset="0"/>
                <a:cs typeface="Calibri" panose="020F0502020204030204" pitchFamily="34" charset="0"/>
              </a:rPr>
              <a:t>Cognizant will build an </a:t>
            </a:r>
            <a:r>
              <a:rPr lang="en-US" sz="1120" dirty="0">
                <a:latin typeface="Calibri" panose="020F0502020204030204" pitchFamily="34" charset="0"/>
                <a:cs typeface="Calibri" panose="020F0502020204030204" pitchFamily="34" charset="0"/>
              </a:rPr>
              <a:t>Integrated Operating model</a:t>
            </a:r>
            <a:r>
              <a:rPr lang="en-US" sz="1120" dirty="0">
                <a:solidFill>
                  <a:srgbClr val="000000"/>
                </a:solidFill>
                <a:latin typeface="Calibri" panose="020F0502020204030204" pitchFamily="34" charset="0"/>
                <a:cs typeface="Calibri" panose="020F0502020204030204" pitchFamily="34" charset="0"/>
              </a:rPr>
              <a:t> with the Service Delivery Manager overseeing delivery of AMS services across the entire application portfolio (end to end ownership of a ticket)</a:t>
            </a:r>
          </a:p>
        </p:txBody>
      </p:sp>
      <p:sp>
        <p:nvSpPr>
          <p:cNvPr id="39" name="Rectangle 38"/>
          <p:cNvSpPr/>
          <p:nvPr/>
        </p:nvSpPr>
        <p:spPr>
          <a:xfrm>
            <a:off x="228183" y="2399801"/>
            <a:ext cx="8188453" cy="1027974"/>
          </a:xfrm>
          <a:prstGeom prst="rect">
            <a:avLst/>
          </a:prstGeom>
        </p:spPr>
        <p:txBody>
          <a:bodyPr wrap="square">
            <a:spAutoFit/>
          </a:bodyPr>
          <a:lstStyle/>
          <a:p>
            <a:pPr marL="12065" marR="5080" defTabSz="781205">
              <a:defRPr/>
            </a:pPr>
            <a:r>
              <a:rPr lang="en-US" sz="1600" b="1" dirty="0">
                <a:solidFill>
                  <a:srgbClr val="000000"/>
                </a:solidFill>
                <a:latin typeface="Calibri" panose="020F0502020204030204" pitchFamily="34" charset="0"/>
                <a:cs typeface="Calibri" panose="020F0502020204030204" pitchFamily="34" charset="0"/>
              </a:rPr>
              <a:t>COGNIZANT AS TRANSFORMATION PARTNER</a:t>
            </a:r>
          </a:p>
          <a:p>
            <a:pPr marL="12064" marR="5080" defTabSz="781205">
              <a:defRPr/>
            </a:pPr>
            <a:r>
              <a:rPr lang="en-US" sz="1120" dirty="0">
                <a:solidFill>
                  <a:srgbClr val="000000"/>
                </a:solidFill>
                <a:latin typeface="Calibri" panose="020F0502020204030204" pitchFamily="34" charset="0"/>
                <a:cs typeface="Calibri" panose="020F0502020204030204" pitchFamily="34" charset="0"/>
              </a:rPr>
              <a:t>We will leverage our experience with </a:t>
            </a:r>
            <a:r>
              <a:rPr lang="en-US" sz="1120" dirty="0">
                <a:latin typeface="Calibri" panose="020F0502020204030204" pitchFamily="34" charset="0"/>
                <a:cs typeface="Calibri" panose="020F0502020204030204" pitchFamily="34" charset="0"/>
              </a:rPr>
              <a:t>DevOps in Salesforce </a:t>
            </a:r>
            <a:r>
              <a:rPr lang="en-US" sz="1120" dirty="0">
                <a:solidFill>
                  <a:srgbClr val="000000"/>
                </a:solidFill>
                <a:latin typeface="Calibri" panose="020F0502020204030204" pitchFamily="34" charset="0"/>
                <a:cs typeface="Calibri" panose="020F0502020204030204" pitchFamily="34" charset="0"/>
              </a:rPr>
              <a:t>and work with TGF to identify relevant metrics to track its DevOps adoption. </a:t>
            </a:r>
            <a:r>
              <a:rPr lang="en-US" sz="1120" dirty="0">
                <a:latin typeface="Calibri" panose="020F0502020204030204" pitchFamily="34" charset="0"/>
                <a:cs typeface="Calibri" panose="020F0502020204030204" pitchFamily="34" charset="0"/>
              </a:rPr>
              <a:t>Bring outside view and people </a:t>
            </a:r>
            <a:r>
              <a:rPr lang="en-US" sz="1120" dirty="0">
                <a:solidFill>
                  <a:srgbClr val="000000"/>
                </a:solidFill>
                <a:latin typeface="Calibri" panose="020F0502020204030204" pitchFamily="34" charset="0"/>
                <a:cs typeface="Calibri" panose="020F0502020204030204" pitchFamily="34" charset="0"/>
              </a:rPr>
              <a:t>(every quarter) in conducting </a:t>
            </a:r>
            <a:r>
              <a:rPr lang="en-US" sz="1120" dirty="0">
                <a:latin typeface="Calibri" panose="020F0502020204030204" pitchFamily="34" charset="0"/>
                <a:cs typeface="Calibri" panose="020F0502020204030204" pitchFamily="34" charset="0"/>
              </a:rPr>
              <a:t>innovation council sessions.</a:t>
            </a:r>
          </a:p>
          <a:p>
            <a:pPr marL="12064" marR="5080" defTabSz="781205">
              <a:defRPr/>
            </a:pPr>
            <a:r>
              <a:rPr lang="en-US" sz="1120" dirty="0">
                <a:solidFill>
                  <a:srgbClr val="000000"/>
                </a:solidFill>
                <a:latin typeface="Calibri" panose="020F0502020204030204" pitchFamily="34" charset="0"/>
                <a:cs typeface="Calibri" panose="020F0502020204030204" pitchFamily="34" charset="0"/>
              </a:rPr>
              <a:t>Workshops to address topics, such as </a:t>
            </a:r>
            <a:r>
              <a:rPr lang="en-US" sz="1120" dirty="0">
                <a:latin typeface="Calibri" panose="020F0502020204030204" pitchFamily="34" charset="0"/>
                <a:cs typeface="Calibri" panose="020F0502020204030204" pitchFamily="34" charset="0"/>
              </a:rPr>
              <a:t>“Design Thinking” </a:t>
            </a:r>
            <a:r>
              <a:rPr lang="en-US" sz="1120" dirty="0">
                <a:solidFill>
                  <a:srgbClr val="000000"/>
                </a:solidFill>
                <a:latin typeface="Calibri" panose="020F0502020204030204" pitchFamily="34" charset="0"/>
                <a:cs typeface="Calibri" panose="020F0502020204030204" pitchFamily="34" charset="0"/>
              </a:rPr>
              <a:t>and </a:t>
            </a:r>
            <a:r>
              <a:rPr lang="en-US" sz="1120" dirty="0">
                <a:latin typeface="Calibri" panose="020F0502020204030204" pitchFamily="34" charset="0"/>
                <a:cs typeface="Calibri" panose="020F0502020204030204" pitchFamily="34" charset="0"/>
              </a:rPr>
              <a:t>“Service Integration”</a:t>
            </a:r>
          </a:p>
          <a:p>
            <a:pPr marL="12064" marR="5080" defTabSz="781205">
              <a:defRPr/>
            </a:pPr>
            <a:r>
              <a:rPr lang="en-US" sz="1120" dirty="0">
                <a:solidFill>
                  <a:srgbClr val="000000"/>
                </a:solidFill>
                <a:latin typeface="Calibri" panose="020F0502020204030204" pitchFamily="34" charset="0"/>
                <a:cs typeface="Calibri" panose="020F0502020204030204" pitchFamily="34" charset="0"/>
              </a:rPr>
              <a:t>Involvement in Customer centric forums. Example – Cognizant Customer Community</a:t>
            </a:r>
          </a:p>
        </p:txBody>
      </p:sp>
      <p:sp>
        <p:nvSpPr>
          <p:cNvPr id="8" name="Rectangle 7"/>
          <p:cNvSpPr/>
          <p:nvPr/>
        </p:nvSpPr>
        <p:spPr>
          <a:xfrm>
            <a:off x="228182" y="3573272"/>
            <a:ext cx="8188453" cy="683264"/>
          </a:xfrm>
          <a:prstGeom prst="rect">
            <a:avLst/>
          </a:prstGeom>
        </p:spPr>
        <p:txBody>
          <a:bodyPr wrap="square">
            <a:spAutoFit/>
          </a:bodyPr>
          <a:lstStyle/>
          <a:p>
            <a:pPr marL="12065" marR="5080" defTabSz="781205">
              <a:defRPr/>
            </a:pPr>
            <a:r>
              <a:rPr lang="en-US" sz="1600" b="1" dirty="0">
                <a:solidFill>
                  <a:srgbClr val="000000"/>
                </a:solidFill>
                <a:latin typeface="Calibri" panose="020F0502020204030204" pitchFamily="34" charset="0"/>
                <a:cs typeface="Calibri" panose="020F0502020204030204" pitchFamily="34" charset="0"/>
              </a:rPr>
              <a:t>INVESTMENT IN RELATIONSHIP</a:t>
            </a:r>
          </a:p>
          <a:p>
            <a:pPr marL="12064" marR="5080" defTabSz="781205">
              <a:defRPr/>
            </a:pPr>
            <a:r>
              <a:rPr lang="en-US" sz="1120" dirty="0">
                <a:solidFill>
                  <a:srgbClr val="000000"/>
                </a:solidFill>
                <a:latin typeface="Calibri" panose="020F0502020204030204" pitchFamily="34" charset="0"/>
                <a:cs typeface="Calibri" panose="020F0502020204030204" pitchFamily="34" charset="0"/>
              </a:rPr>
              <a:t>Involvement of </a:t>
            </a:r>
            <a:r>
              <a:rPr lang="en-US" sz="1120" dirty="0">
                <a:latin typeface="Calibri" panose="020F0502020204030204" pitchFamily="34" charset="0"/>
                <a:cs typeface="Calibri" panose="020F0502020204030204" pitchFamily="34" charset="0"/>
              </a:rPr>
              <a:t>Swiss Delivery Director and Salesforce practice lead </a:t>
            </a:r>
            <a:r>
              <a:rPr lang="en-US" sz="1120" dirty="0">
                <a:solidFill>
                  <a:srgbClr val="000000"/>
                </a:solidFill>
                <a:latin typeface="Calibri" panose="020F0502020204030204" pitchFamily="34" charset="0"/>
                <a:cs typeface="Calibri" panose="020F0502020204030204" pitchFamily="34" charset="0"/>
              </a:rPr>
              <a:t>for engagement governance.</a:t>
            </a:r>
          </a:p>
          <a:p>
            <a:pPr marL="12064" marR="5080" defTabSz="781205">
              <a:defRPr/>
            </a:pPr>
            <a:r>
              <a:rPr lang="en-US" sz="1120" dirty="0">
                <a:solidFill>
                  <a:srgbClr val="000000"/>
                </a:solidFill>
                <a:latin typeface="Calibri" panose="020F0502020204030204" pitchFamily="34" charset="0"/>
                <a:cs typeface="Calibri" panose="020F0502020204030204" pitchFamily="34" charset="0"/>
              </a:rPr>
              <a:t>Cognizant Swiss Managing Director’s as </a:t>
            </a:r>
            <a:r>
              <a:rPr lang="en-US" sz="1120" dirty="0">
                <a:latin typeface="Calibri" panose="020F0502020204030204" pitchFamily="34" charset="0"/>
                <a:cs typeface="Calibri" panose="020F0502020204030204" pitchFamily="34" charset="0"/>
              </a:rPr>
              <a:t>Executive Sponsor </a:t>
            </a:r>
            <a:r>
              <a:rPr lang="en-US" sz="1120" dirty="0">
                <a:solidFill>
                  <a:srgbClr val="000000"/>
                </a:solidFill>
                <a:latin typeface="Calibri" panose="020F0502020204030204" pitchFamily="34" charset="0"/>
                <a:cs typeface="Calibri" panose="020F0502020204030204" pitchFamily="34" charset="0"/>
              </a:rPr>
              <a:t>for the engagement</a:t>
            </a:r>
          </a:p>
        </p:txBody>
      </p:sp>
    </p:spTree>
    <p:extLst>
      <p:ext uri="{BB962C8B-B14F-4D97-AF65-F5344CB8AC3E}">
        <p14:creationId xmlns:p14="http://schemas.microsoft.com/office/powerpoint/2010/main" val="1479211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88" y="95688"/>
            <a:ext cx="8951776" cy="326728"/>
          </a:xfrm>
        </p:spPr>
        <p:txBody>
          <a:bodyPr vert="horz" lIns="0" tIns="0" rIns="0" bIns="0" rtlCol="0" anchor="ctr" anchorCtr="0">
            <a:normAutofit/>
          </a:bodyPr>
          <a:lstStyle/>
          <a:p>
            <a:r>
              <a:rPr lang="en-US" sz="1750" b="1" dirty="0">
                <a:latin typeface="Calibri" panose="020F0502020204030204" pitchFamily="34" charset="0"/>
              </a:rPr>
              <a:t>Leverage synergies from existing engagement with TGF</a:t>
            </a:r>
          </a:p>
        </p:txBody>
      </p:sp>
      <p:sp>
        <p:nvSpPr>
          <p:cNvPr id="5" name="Slide Number Placeholder 4"/>
          <p:cNvSpPr>
            <a:spLocks noGrp="1"/>
          </p:cNvSpPr>
          <p:nvPr>
            <p:ph type="sldNum" sz="quarter" idx="12"/>
          </p:nvPr>
        </p:nvSpPr>
        <p:spPr/>
        <p:txBody>
          <a:bodyPr/>
          <a:lstStyle/>
          <a:p>
            <a:fld id="{2EFEF571-C9B4-4D92-A7F7-315B894862A8}" type="slidenum">
              <a:rPr lang="en-US" smtClean="0"/>
              <a:pPr/>
              <a:t>41</a:t>
            </a:fld>
            <a:endParaRPr lang="en-US" dirty="0"/>
          </a:p>
        </p:txBody>
      </p:sp>
      <p:grpSp>
        <p:nvGrpSpPr>
          <p:cNvPr id="6" name="Group 5"/>
          <p:cNvGrpSpPr/>
          <p:nvPr/>
        </p:nvGrpSpPr>
        <p:grpSpPr>
          <a:xfrm>
            <a:off x="5906198" y="1156333"/>
            <a:ext cx="580478" cy="402813"/>
            <a:chOff x="6727495" y="4572000"/>
            <a:chExt cx="754738" cy="523875"/>
          </a:xfrm>
        </p:grpSpPr>
        <p:sp>
          <p:nvSpPr>
            <p:cNvPr id="7" name="Oval 6"/>
            <p:cNvSpPr/>
            <p:nvPr/>
          </p:nvSpPr>
          <p:spPr bwMode="auto">
            <a:xfrm flipV="1">
              <a:off x="7361583" y="4975225"/>
              <a:ext cx="120650" cy="120650"/>
            </a:xfrm>
            <a:prstGeom prst="ellipse">
              <a:avLst/>
            </a:prstGeom>
            <a:noFill/>
            <a:ln w="19050" cap="flat" cmpd="sng" algn="ctr">
              <a:solidFill>
                <a:schemeClr val="tx2"/>
              </a:solidFill>
              <a:prstDash val="solid"/>
              <a:round/>
              <a:headEnd type="none" w="med" len="med"/>
              <a:tailEnd type="none" w="med" len="med"/>
            </a:ln>
            <a:effectLst/>
          </p:spPr>
          <p:txBody>
            <a:bodyPr vert="horz" wrap="square" lIns="57135" tIns="28568" rIns="57135" bIns="28568"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sp>
          <p:nvSpPr>
            <p:cNvPr id="8" name="Freeform 7"/>
            <p:cNvSpPr/>
            <p:nvPr/>
          </p:nvSpPr>
          <p:spPr bwMode="auto">
            <a:xfrm>
              <a:off x="6727495" y="4572000"/>
              <a:ext cx="676604" cy="419100"/>
            </a:xfrm>
            <a:custGeom>
              <a:avLst/>
              <a:gdLst>
                <a:gd name="connsiteX0" fmla="*/ 0 w 2730500"/>
                <a:gd name="connsiteY0" fmla="*/ 0 h 584200"/>
                <a:gd name="connsiteX1" fmla="*/ 2184400 w 2730500"/>
                <a:gd name="connsiteY1" fmla="*/ 0 h 584200"/>
                <a:gd name="connsiteX2" fmla="*/ 2730500 w 2730500"/>
                <a:gd name="connsiteY2" fmla="*/ 584200 h 584200"/>
                <a:gd name="connsiteX0" fmla="*/ 0 w 2730500"/>
                <a:gd name="connsiteY0" fmla="*/ 12700 h 596900"/>
                <a:gd name="connsiteX1" fmla="*/ 571500 w 2730500"/>
                <a:gd name="connsiteY1" fmla="*/ 0 h 596900"/>
                <a:gd name="connsiteX2" fmla="*/ 2730500 w 2730500"/>
                <a:gd name="connsiteY2" fmla="*/ 596900 h 596900"/>
                <a:gd name="connsiteX0" fmla="*/ 0 w 1041400"/>
                <a:gd name="connsiteY0" fmla="*/ 12700 h 419100"/>
                <a:gd name="connsiteX1" fmla="*/ 571500 w 1041400"/>
                <a:gd name="connsiteY1" fmla="*/ 0 h 419100"/>
                <a:gd name="connsiteX2" fmla="*/ 1041400 w 1041400"/>
                <a:gd name="connsiteY2" fmla="*/ 419100 h 419100"/>
                <a:gd name="connsiteX0" fmla="*/ 0 w 1046163"/>
                <a:gd name="connsiteY0" fmla="*/ 3175 h 419100"/>
                <a:gd name="connsiteX1" fmla="*/ 576263 w 1046163"/>
                <a:gd name="connsiteY1" fmla="*/ 0 h 419100"/>
                <a:gd name="connsiteX2" fmla="*/ 1046163 w 1046163"/>
                <a:gd name="connsiteY2" fmla="*/ 419100 h 419100"/>
                <a:gd name="connsiteX0" fmla="*/ 0 w 1043781"/>
                <a:gd name="connsiteY0" fmla="*/ 0 h 420688"/>
                <a:gd name="connsiteX1" fmla="*/ 573881 w 1043781"/>
                <a:gd name="connsiteY1" fmla="*/ 1588 h 420688"/>
                <a:gd name="connsiteX2" fmla="*/ 1043781 w 1043781"/>
                <a:gd name="connsiteY2" fmla="*/ 420688 h 420688"/>
                <a:gd name="connsiteX0" fmla="*/ 0 w 1046163"/>
                <a:gd name="connsiteY0" fmla="*/ 10318 h 419100"/>
                <a:gd name="connsiteX1" fmla="*/ 576263 w 1046163"/>
                <a:gd name="connsiteY1" fmla="*/ 0 h 419100"/>
                <a:gd name="connsiteX2" fmla="*/ 1046163 w 1046163"/>
                <a:gd name="connsiteY2" fmla="*/ 419100 h 419100"/>
                <a:gd name="connsiteX0" fmla="*/ 0 w 1053307"/>
                <a:gd name="connsiteY0" fmla="*/ 0 h 425451"/>
                <a:gd name="connsiteX1" fmla="*/ 583407 w 1053307"/>
                <a:gd name="connsiteY1" fmla="*/ 6351 h 425451"/>
                <a:gd name="connsiteX2" fmla="*/ 1053307 w 1053307"/>
                <a:gd name="connsiteY2" fmla="*/ 425451 h 425451"/>
                <a:gd name="connsiteX0" fmla="*/ 0 w 1053307"/>
                <a:gd name="connsiteY0" fmla="*/ 793 h 419100"/>
                <a:gd name="connsiteX1" fmla="*/ 583407 w 1053307"/>
                <a:gd name="connsiteY1" fmla="*/ 0 h 419100"/>
                <a:gd name="connsiteX2" fmla="*/ 1053307 w 1053307"/>
                <a:gd name="connsiteY2" fmla="*/ 419100 h 419100"/>
              </a:gdLst>
              <a:ahLst/>
              <a:cxnLst>
                <a:cxn ang="0">
                  <a:pos x="connsiteX0" y="connsiteY0"/>
                </a:cxn>
                <a:cxn ang="0">
                  <a:pos x="connsiteX1" y="connsiteY1"/>
                </a:cxn>
                <a:cxn ang="0">
                  <a:pos x="connsiteX2" y="connsiteY2"/>
                </a:cxn>
              </a:cxnLst>
              <a:rect l="l" t="t" r="r" b="b"/>
              <a:pathLst>
                <a:path w="1053307" h="419100">
                  <a:moveTo>
                    <a:pt x="0" y="793"/>
                  </a:moveTo>
                  <a:lnTo>
                    <a:pt x="583407" y="0"/>
                  </a:lnTo>
                  <a:lnTo>
                    <a:pt x="1053307" y="419100"/>
                  </a:lnTo>
                </a:path>
              </a:pathLst>
            </a:custGeom>
            <a:noFill/>
            <a:ln w="19050" cap="flat" cmpd="sng" algn="ctr">
              <a:solidFill>
                <a:schemeClr val="tx2"/>
              </a:solidFill>
              <a:prstDash val="solid"/>
              <a:round/>
              <a:headEnd type="none" w="med" len="med"/>
              <a:tailEnd type="none" w="med" len="med"/>
            </a:ln>
            <a:effectLst/>
          </p:spPr>
          <p:txBody>
            <a:bodyPr vert="horz" wrap="square" lIns="57135" tIns="28568" rIns="57135" bIns="28568"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grpSp>
      <p:sp>
        <p:nvSpPr>
          <p:cNvPr id="9" name="Oval 8"/>
          <p:cNvSpPr/>
          <p:nvPr/>
        </p:nvSpPr>
        <p:spPr bwMode="auto">
          <a:xfrm>
            <a:off x="3305496" y="1066019"/>
            <a:ext cx="2473518" cy="2472874"/>
          </a:xfrm>
          <a:prstGeom prst="ellipse">
            <a:avLst/>
          </a:prstGeom>
          <a:solidFill>
            <a:schemeClr val="bg1">
              <a:lumMod val="95000"/>
            </a:schemeClr>
          </a:solidFill>
          <a:ln w="762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68573" tIns="34287" rIns="68573" bIns="34287"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sp>
        <p:nvSpPr>
          <p:cNvPr id="10" name="Oval 9"/>
          <p:cNvSpPr/>
          <p:nvPr/>
        </p:nvSpPr>
        <p:spPr bwMode="auto">
          <a:xfrm>
            <a:off x="3212426" y="1010079"/>
            <a:ext cx="779755" cy="779552"/>
          </a:xfrm>
          <a:prstGeom prst="ellipse">
            <a:avLst/>
          </a:prstGeom>
          <a:solidFill>
            <a:srgbClr val="0D78A6"/>
          </a:solidFill>
          <a:ln w="762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68573" tIns="34287" rIns="68573" bIns="34287"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grpSp>
        <p:nvGrpSpPr>
          <p:cNvPr id="11" name="Group 10"/>
          <p:cNvGrpSpPr/>
          <p:nvPr/>
        </p:nvGrpSpPr>
        <p:grpSpPr>
          <a:xfrm flipH="1" flipV="1">
            <a:off x="2623293" y="2896022"/>
            <a:ext cx="580478" cy="402813"/>
            <a:chOff x="6727495" y="4572000"/>
            <a:chExt cx="754738" cy="523875"/>
          </a:xfrm>
        </p:grpSpPr>
        <p:sp>
          <p:nvSpPr>
            <p:cNvPr id="12" name="Oval 11"/>
            <p:cNvSpPr/>
            <p:nvPr/>
          </p:nvSpPr>
          <p:spPr bwMode="auto">
            <a:xfrm flipV="1">
              <a:off x="7361583" y="4975225"/>
              <a:ext cx="120650" cy="120650"/>
            </a:xfrm>
            <a:prstGeom prst="ellipse">
              <a:avLst/>
            </a:prstGeom>
            <a:noFill/>
            <a:ln w="19050" cap="flat" cmpd="sng" algn="ctr">
              <a:solidFill>
                <a:schemeClr val="tx2"/>
              </a:solidFill>
              <a:prstDash val="solid"/>
              <a:round/>
              <a:headEnd type="none" w="med" len="med"/>
              <a:tailEnd type="none" w="med" len="med"/>
            </a:ln>
            <a:effectLst/>
          </p:spPr>
          <p:txBody>
            <a:bodyPr vert="horz" wrap="square" lIns="57135" tIns="28568" rIns="57135" bIns="28568"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sp>
          <p:nvSpPr>
            <p:cNvPr id="13" name="Freeform 12"/>
            <p:cNvSpPr/>
            <p:nvPr/>
          </p:nvSpPr>
          <p:spPr bwMode="auto">
            <a:xfrm>
              <a:off x="6727495" y="4572000"/>
              <a:ext cx="676604" cy="419100"/>
            </a:xfrm>
            <a:custGeom>
              <a:avLst/>
              <a:gdLst>
                <a:gd name="connsiteX0" fmla="*/ 0 w 2730500"/>
                <a:gd name="connsiteY0" fmla="*/ 0 h 584200"/>
                <a:gd name="connsiteX1" fmla="*/ 2184400 w 2730500"/>
                <a:gd name="connsiteY1" fmla="*/ 0 h 584200"/>
                <a:gd name="connsiteX2" fmla="*/ 2730500 w 2730500"/>
                <a:gd name="connsiteY2" fmla="*/ 584200 h 584200"/>
                <a:gd name="connsiteX0" fmla="*/ 0 w 2730500"/>
                <a:gd name="connsiteY0" fmla="*/ 12700 h 596900"/>
                <a:gd name="connsiteX1" fmla="*/ 571500 w 2730500"/>
                <a:gd name="connsiteY1" fmla="*/ 0 h 596900"/>
                <a:gd name="connsiteX2" fmla="*/ 2730500 w 2730500"/>
                <a:gd name="connsiteY2" fmla="*/ 596900 h 596900"/>
                <a:gd name="connsiteX0" fmla="*/ 0 w 1041400"/>
                <a:gd name="connsiteY0" fmla="*/ 12700 h 419100"/>
                <a:gd name="connsiteX1" fmla="*/ 571500 w 1041400"/>
                <a:gd name="connsiteY1" fmla="*/ 0 h 419100"/>
                <a:gd name="connsiteX2" fmla="*/ 1041400 w 1041400"/>
                <a:gd name="connsiteY2" fmla="*/ 419100 h 419100"/>
                <a:gd name="connsiteX0" fmla="*/ 0 w 1046163"/>
                <a:gd name="connsiteY0" fmla="*/ 3175 h 419100"/>
                <a:gd name="connsiteX1" fmla="*/ 576263 w 1046163"/>
                <a:gd name="connsiteY1" fmla="*/ 0 h 419100"/>
                <a:gd name="connsiteX2" fmla="*/ 1046163 w 1046163"/>
                <a:gd name="connsiteY2" fmla="*/ 419100 h 419100"/>
                <a:gd name="connsiteX0" fmla="*/ 0 w 1043781"/>
                <a:gd name="connsiteY0" fmla="*/ 0 h 420688"/>
                <a:gd name="connsiteX1" fmla="*/ 573881 w 1043781"/>
                <a:gd name="connsiteY1" fmla="*/ 1588 h 420688"/>
                <a:gd name="connsiteX2" fmla="*/ 1043781 w 1043781"/>
                <a:gd name="connsiteY2" fmla="*/ 420688 h 420688"/>
                <a:gd name="connsiteX0" fmla="*/ 0 w 1046163"/>
                <a:gd name="connsiteY0" fmla="*/ 10318 h 419100"/>
                <a:gd name="connsiteX1" fmla="*/ 576263 w 1046163"/>
                <a:gd name="connsiteY1" fmla="*/ 0 h 419100"/>
                <a:gd name="connsiteX2" fmla="*/ 1046163 w 1046163"/>
                <a:gd name="connsiteY2" fmla="*/ 419100 h 419100"/>
                <a:gd name="connsiteX0" fmla="*/ 0 w 1053307"/>
                <a:gd name="connsiteY0" fmla="*/ 0 h 425451"/>
                <a:gd name="connsiteX1" fmla="*/ 583407 w 1053307"/>
                <a:gd name="connsiteY1" fmla="*/ 6351 h 425451"/>
                <a:gd name="connsiteX2" fmla="*/ 1053307 w 1053307"/>
                <a:gd name="connsiteY2" fmla="*/ 425451 h 425451"/>
                <a:gd name="connsiteX0" fmla="*/ 0 w 1053307"/>
                <a:gd name="connsiteY0" fmla="*/ 793 h 419100"/>
                <a:gd name="connsiteX1" fmla="*/ 583407 w 1053307"/>
                <a:gd name="connsiteY1" fmla="*/ 0 h 419100"/>
                <a:gd name="connsiteX2" fmla="*/ 1053307 w 1053307"/>
                <a:gd name="connsiteY2" fmla="*/ 419100 h 419100"/>
              </a:gdLst>
              <a:ahLst/>
              <a:cxnLst>
                <a:cxn ang="0">
                  <a:pos x="connsiteX0" y="connsiteY0"/>
                </a:cxn>
                <a:cxn ang="0">
                  <a:pos x="connsiteX1" y="connsiteY1"/>
                </a:cxn>
                <a:cxn ang="0">
                  <a:pos x="connsiteX2" y="connsiteY2"/>
                </a:cxn>
              </a:cxnLst>
              <a:rect l="l" t="t" r="r" b="b"/>
              <a:pathLst>
                <a:path w="1053307" h="419100">
                  <a:moveTo>
                    <a:pt x="0" y="793"/>
                  </a:moveTo>
                  <a:lnTo>
                    <a:pt x="583407" y="0"/>
                  </a:lnTo>
                  <a:lnTo>
                    <a:pt x="1053307" y="419100"/>
                  </a:lnTo>
                </a:path>
              </a:pathLst>
            </a:custGeom>
            <a:noFill/>
            <a:ln w="19050" cap="flat" cmpd="sng" algn="ctr">
              <a:solidFill>
                <a:schemeClr val="tx2"/>
              </a:solidFill>
              <a:prstDash val="solid"/>
              <a:round/>
              <a:headEnd type="none" w="med" len="med"/>
              <a:tailEnd type="none" w="med" len="med"/>
            </a:ln>
            <a:effectLst/>
          </p:spPr>
          <p:txBody>
            <a:bodyPr vert="horz" wrap="square" lIns="57135" tIns="28568" rIns="57135" bIns="28568"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grpSp>
      <p:grpSp>
        <p:nvGrpSpPr>
          <p:cNvPr id="14" name="Group 13"/>
          <p:cNvGrpSpPr/>
          <p:nvPr/>
        </p:nvGrpSpPr>
        <p:grpSpPr>
          <a:xfrm rot="10800000" flipV="1">
            <a:off x="2876407" y="1072415"/>
            <a:ext cx="466816" cy="402815"/>
            <a:chOff x="6875273" y="4572000"/>
            <a:chExt cx="606954" cy="523878"/>
          </a:xfrm>
        </p:grpSpPr>
        <p:sp>
          <p:nvSpPr>
            <p:cNvPr id="15" name="Oval 14"/>
            <p:cNvSpPr/>
            <p:nvPr/>
          </p:nvSpPr>
          <p:spPr bwMode="auto">
            <a:xfrm flipV="1">
              <a:off x="7361577" y="4975228"/>
              <a:ext cx="120650" cy="120650"/>
            </a:xfrm>
            <a:prstGeom prst="ellipse">
              <a:avLst/>
            </a:prstGeom>
            <a:noFill/>
            <a:ln w="19050" cap="flat" cmpd="sng" algn="ctr">
              <a:solidFill>
                <a:schemeClr val="tx2"/>
              </a:solidFill>
              <a:prstDash val="solid"/>
              <a:round/>
              <a:headEnd type="none" w="med" len="med"/>
              <a:tailEnd type="none" w="med" len="med"/>
            </a:ln>
            <a:effectLst/>
          </p:spPr>
          <p:txBody>
            <a:bodyPr vert="horz" wrap="square" lIns="57135" tIns="28568" rIns="57135" bIns="28568"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sp>
          <p:nvSpPr>
            <p:cNvPr id="16" name="Freeform 15"/>
            <p:cNvSpPr/>
            <p:nvPr/>
          </p:nvSpPr>
          <p:spPr bwMode="auto">
            <a:xfrm>
              <a:off x="6875273" y="4572000"/>
              <a:ext cx="528823" cy="419100"/>
            </a:xfrm>
            <a:custGeom>
              <a:avLst/>
              <a:gdLst>
                <a:gd name="connsiteX0" fmla="*/ 0 w 2730500"/>
                <a:gd name="connsiteY0" fmla="*/ 0 h 584200"/>
                <a:gd name="connsiteX1" fmla="*/ 2184400 w 2730500"/>
                <a:gd name="connsiteY1" fmla="*/ 0 h 584200"/>
                <a:gd name="connsiteX2" fmla="*/ 2730500 w 2730500"/>
                <a:gd name="connsiteY2" fmla="*/ 584200 h 584200"/>
                <a:gd name="connsiteX0" fmla="*/ 0 w 2730500"/>
                <a:gd name="connsiteY0" fmla="*/ 12700 h 596900"/>
                <a:gd name="connsiteX1" fmla="*/ 571500 w 2730500"/>
                <a:gd name="connsiteY1" fmla="*/ 0 h 596900"/>
                <a:gd name="connsiteX2" fmla="*/ 2730500 w 2730500"/>
                <a:gd name="connsiteY2" fmla="*/ 596900 h 596900"/>
                <a:gd name="connsiteX0" fmla="*/ 0 w 1041400"/>
                <a:gd name="connsiteY0" fmla="*/ 12700 h 419100"/>
                <a:gd name="connsiteX1" fmla="*/ 571500 w 1041400"/>
                <a:gd name="connsiteY1" fmla="*/ 0 h 419100"/>
                <a:gd name="connsiteX2" fmla="*/ 1041400 w 1041400"/>
                <a:gd name="connsiteY2" fmla="*/ 419100 h 419100"/>
                <a:gd name="connsiteX0" fmla="*/ 0 w 1046163"/>
                <a:gd name="connsiteY0" fmla="*/ 3175 h 419100"/>
                <a:gd name="connsiteX1" fmla="*/ 576263 w 1046163"/>
                <a:gd name="connsiteY1" fmla="*/ 0 h 419100"/>
                <a:gd name="connsiteX2" fmla="*/ 1046163 w 1046163"/>
                <a:gd name="connsiteY2" fmla="*/ 419100 h 419100"/>
                <a:gd name="connsiteX0" fmla="*/ 0 w 1043781"/>
                <a:gd name="connsiteY0" fmla="*/ 0 h 420688"/>
                <a:gd name="connsiteX1" fmla="*/ 573881 w 1043781"/>
                <a:gd name="connsiteY1" fmla="*/ 1588 h 420688"/>
                <a:gd name="connsiteX2" fmla="*/ 1043781 w 1043781"/>
                <a:gd name="connsiteY2" fmla="*/ 420688 h 420688"/>
                <a:gd name="connsiteX0" fmla="*/ 0 w 1046163"/>
                <a:gd name="connsiteY0" fmla="*/ 10318 h 419100"/>
                <a:gd name="connsiteX1" fmla="*/ 576263 w 1046163"/>
                <a:gd name="connsiteY1" fmla="*/ 0 h 419100"/>
                <a:gd name="connsiteX2" fmla="*/ 1046163 w 1046163"/>
                <a:gd name="connsiteY2" fmla="*/ 419100 h 419100"/>
                <a:gd name="connsiteX0" fmla="*/ 0 w 1053307"/>
                <a:gd name="connsiteY0" fmla="*/ 0 h 425451"/>
                <a:gd name="connsiteX1" fmla="*/ 583407 w 1053307"/>
                <a:gd name="connsiteY1" fmla="*/ 6351 h 425451"/>
                <a:gd name="connsiteX2" fmla="*/ 1053307 w 1053307"/>
                <a:gd name="connsiteY2" fmla="*/ 425451 h 425451"/>
                <a:gd name="connsiteX0" fmla="*/ 0 w 1053307"/>
                <a:gd name="connsiteY0" fmla="*/ 793 h 419100"/>
                <a:gd name="connsiteX1" fmla="*/ 583407 w 1053307"/>
                <a:gd name="connsiteY1" fmla="*/ 0 h 419100"/>
                <a:gd name="connsiteX2" fmla="*/ 1053307 w 1053307"/>
                <a:gd name="connsiteY2" fmla="*/ 419100 h 419100"/>
              </a:gdLst>
              <a:ahLst/>
              <a:cxnLst>
                <a:cxn ang="0">
                  <a:pos x="connsiteX0" y="connsiteY0"/>
                </a:cxn>
                <a:cxn ang="0">
                  <a:pos x="connsiteX1" y="connsiteY1"/>
                </a:cxn>
                <a:cxn ang="0">
                  <a:pos x="connsiteX2" y="connsiteY2"/>
                </a:cxn>
              </a:cxnLst>
              <a:rect l="l" t="t" r="r" b="b"/>
              <a:pathLst>
                <a:path w="1053307" h="419100">
                  <a:moveTo>
                    <a:pt x="0" y="793"/>
                  </a:moveTo>
                  <a:lnTo>
                    <a:pt x="583407" y="0"/>
                  </a:lnTo>
                  <a:lnTo>
                    <a:pt x="1053307" y="419100"/>
                  </a:lnTo>
                </a:path>
              </a:pathLst>
            </a:custGeom>
            <a:noFill/>
            <a:ln w="19050" cap="flat" cmpd="sng" algn="ctr">
              <a:solidFill>
                <a:schemeClr val="tx2"/>
              </a:solidFill>
              <a:prstDash val="solid"/>
              <a:round/>
              <a:headEnd type="none" w="med" len="med"/>
              <a:tailEnd type="none" w="med" len="med"/>
            </a:ln>
            <a:effectLst/>
          </p:spPr>
          <p:txBody>
            <a:bodyPr vert="horz" wrap="square" lIns="57135" tIns="28568" rIns="57135" bIns="28568"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grpSp>
      <p:sp>
        <p:nvSpPr>
          <p:cNvPr id="17" name="Rectangle 16"/>
          <p:cNvSpPr/>
          <p:nvPr/>
        </p:nvSpPr>
        <p:spPr>
          <a:xfrm>
            <a:off x="188299" y="2815618"/>
            <a:ext cx="2172492" cy="1215717"/>
          </a:xfrm>
          <a:prstGeom prst="rect">
            <a:avLst/>
          </a:prstGeom>
        </p:spPr>
        <p:txBody>
          <a:bodyPr wrap="square">
            <a:spAutoFit/>
          </a:bodyPr>
          <a:lstStyle/>
          <a:p>
            <a:pPr marL="12065" marR="5080" algn="ctr" defTabSz="781205">
              <a:defRPr/>
            </a:pPr>
            <a:r>
              <a:rPr lang="en-US" sz="1400" b="1" dirty="0">
                <a:solidFill>
                  <a:srgbClr val="000000"/>
                </a:solidFill>
                <a:latin typeface="Calibri" panose="020F0502020204030204" pitchFamily="34" charset="0"/>
                <a:cs typeface="Calibri" panose="020F0502020204030204" pitchFamily="34" charset="0"/>
              </a:rPr>
              <a:t>KNOWLEDGE OF KEY METRICS TO TRACK </a:t>
            </a:r>
          </a:p>
          <a:p>
            <a:pPr marL="12064" marR="5080" algn="ctr" defTabSz="781205">
              <a:defRPr/>
            </a:pPr>
            <a:r>
              <a:rPr lang="en-US" sz="900" dirty="0">
                <a:solidFill>
                  <a:srgbClr val="000000"/>
                </a:solidFill>
                <a:latin typeface="Calibri" panose="020F0502020204030204" pitchFamily="34" charset="0"/>
                <a:cs typeface="Calibri" panose="020F0502020204030204" pitchFamily="34" charset="0"/>
              </a:rPr>
              <a:t>Based on our experience managing 23+ TGF applications, we are aware of the </a:t>
            </a:r>
            <a:r>
              <a:rPr lang="en-US" sz="900" dirty="0">
                <a:latin typeface="Calibri" panose="020F0502020204030204" pitchFamily="34" charset="0"/>
                <a:cs typeface="Calibri" panose="020F0502020204030204" pitchFamily="34" charset="0"/>
              </a:rPr>
              <a:t>relevant metrics used by TGF for Project Status Reporting</a:t>
            </a:r>
            <a:r>
              <a:rPr lang="en-US" sz="900" dirty="0">
                <a:solidFill>
                  <a:srgbClr val="000000"/>
                </a:solidFill>
                <a:latin typeface="Calibri" panose="020F0502020204030204" pitchFamily="34" charset="0"/>
                <a:cs typeface="Calibri" panose="020F0502020204030204" pitchFamily="34" charset="0"/>
              </a:rPr>
              <a:t> to CXO level stakeholders, which will be re-used</a:t>
            </a:r>
          </a:p>
        </p:txBody>
      </p:sp>
      <p:pic>
        <p:nvPicPr>
          <p:cNvPr id="20" name="Picture 19"/>
          <p:cNvPicPr>
            <a:picLocks noChangeAspect="1"/>
          </p:cNvPicPr>
          <p:nvPr/>
        </p:nvPicPr>
        <p:blipFill>
          <a:blip r:embed="rId2"/>
          <a:stretch>
            <a:fillRect/>
          </a:stretch>
        </p:blipFill>
        <p:spPr>
          <a:xfrm>
            <a:off x="3356138" y="1195215"/>
            <a:ext cx="492335" cy="403141"/>
          </a:xfrm>
          <a:prstGeom prst="rect">
            <a:avLst/>
          </a:prstGeom>
        </p:spPr>
      </p:pic>
      <p:sp>
        <p:nvSpPr>
          <p:cNvPr id="21" name="Oval 20"/>
          <p:cNvSpPr/>
          <p:nvPr/>
        </p:nvSpPr>
        <p:spPr bwMode="auto">
          <a:xfrm>
            <a:off x="3043833" y="2530491"/>
            <a:ext cx="843931" cy="843711"/>
          </a:xfrm>
          <a:prstGeom prst="ellipse">
            <a:avLst/>
          </a:prstGeom>
          <a:solidFill>
            <a:srgbClr val="0D78A6"/>
          </a:solidFill>
          <a:ln w="762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68573" tIns="34287" rIns="68573" bIns="34287"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pic>
        <p:nvPicPr>
          <p:cNvPr id="22" name="Picture 6" descr="http://telosdynamis.com/img/imgs/integrate-analyze-visualize-simplified.png"/>
          <p:cNvPicPr>
            <a:picLocks noChangeAspect="1" noChangeArrowheads="1"/>
          </p:cNvPicPr>
          <p:nvPr/>
        </p:nvPicPr>
        <p:blipFill rotWithShape="1">
          <a:blip r:embed="rId3" cstate="screen">
            <a:clrChange>
              <a:clrFrom>
                <a:srgbClr val="79CCED"/>
              </a:clrFrom>
              <a:clrTo>
                <a:srgbClr val="79CCED">
                  <a:alpha val="0"/>
                </a:srgbClr>
              </a:clrTo>
            </a:clrChange>
            <a:extLst>
              <a:ext uri="{28A0092B-C50C-407E-A947-70E740481C1C}">
                <a14:useLocalDpi xmlns:a14="http://schemas.microsoft.com/office/drawing/2010/main"/>
              </a:ext>
            </a:extLst>
          </a:blip>
          <a:srcRect/>
          <a:stretch/>
        </p:blipFill>
        <p:spPr bwMode="auto">
          <a:xfrm>
            <a:off x="3199247" y="2658957"/>
            <a:ext cx="562622" cy="546516"/>
          </a:xfrm>
          <a:prstGeom prst="rect">
            <a:avLst/>
          </a:prstGeom>
          <a:noFill/>
          <a:extLst>
            <a:ext uri="{909E8E84-426E-40DD-AFC4-6F175D3DCCD1}">
              <a14:hiddenFill xmlns:a14="http://schemas.microsoft.com/office/drawing/2010/main">
                <a:solidFill>
                  <a:srgbClr val="FFFFFF"/>
                </a:solidFill>
              </a14:hiddenFill>
            </a:ext>
          </a:extLst>
        </p:spPr>
      </p:pic>
      <p:sp>
        <p:nvSpPr>
          <p:cNvPr id="23" name="object 9"/>
          <p:cNvSpPr txBox="1"/>
          <p:nvPr/>
        </p:nvSpPr>
        <p:spPr>
          <a:xfrm>
            <a:off x="3550971" y="1808253"/>
            <a:ext cx="1853023" cy="830997"/>
          </a:xfrm>
          <a:prstGeom prst="rect">
            <a:avLst/>
          </a:prstGeom>
        </p:spPr>
        <p:txBody>
          <a:bodyPr vert="horz" wrap="square" lIns="0" tIns="0" rIns="0" bIns="0" rtlCol="0">
            <a:spAutoFit/>
          </a:bodyPr>
          <a:lstStyle/>
          <a:p>
            <a:pPr marL="187950" algn="ctr" defTabSz="457178">
              <a:defRPr/>
            </a:pPr>
            <a:r>
              <a:rPr lang="en-US" b="1" spc="-20" dirty="0">
                <a:solidFill>
                  <a:srgbClr val="141414"/>
                </a:solidFill>
                <a:latin typeface="Calibri" panose="020F0502020204030204" pitchFamily="34" charset="0"/>
                <a:cs typeface="Calibri" panose="020F0502020204030204" pitchFamily="34" charset="0"/>
              </a:rPr>
              <a:t>Cognizant</a:t>
            </a:r>
          </a:p>
          <a:p>
            <a:pPr marL="187950" algn="ctr" defTabSz="457178">
              <a:defRPr/>
            </a:pPr>
            <a:r>
              <a:rPr lang="en-US" b="1" spc="-20" dirty="0">
                <a:solidFill>
                  <a:srgbClr val="141414"/>
                </a:solidFill>
                <a:latin typeface="Calibri" panose="020F0502020204030204" pitchFamily="34" charset="0"/>
                <a:cs typeface="Calibri" panose="020F0502020204030204" pitchFamily="34" charset="0"/>
              </a:rPr>
              <a:t>+</a:t>
            </a:r>
          </a:p>
          <a:p>
            <a:pPr marL="187950" algn="ctr" defTabSz="457178">
              <a:defRPr/>
            </a:pPr>
            <a:r>
              <a:rPr lang="en-US" b="1" spc="-20" dirty="0">
                <a:solidFill>
                  <a:srgbClr val="141414"/>
                </a:solidFill>
                <a:latin typeface="Calibri" panose="020F0502020204030204" pitchFamily="34" charset="0"/>
                <a:cs typeface="Calibri" panose="020F0502020204030204" pitchFamily="34" charset="0"/>
              </a:rPr>
              <a:t>TGF</a:t>
            </a:r>
            <a:endParaRPr lang="en-GB" b="1" spc="-10" dirty="0">
              <a:solidFill>
                <a:srgbClr val="141414"/>
              </a:solidFill>
              <a:latin typeface="Calibri" panose="020F0502020204030204" pitchFamily="34" charset="0"/>
              <a:cs typeface="Calibri" panose="020F0502020204030204" pitchFamily="34" charset="0"/>
            </a:endParaRPr>
          </a:p>
        </p:txBody>
      </p:sp>
      <p:sp>
        <p:nvSpPr>
          <p:cNvPr id="25" name="Oval 24"/>
          <p:cNvSpPr/>
          <p:nvPr/>
        </p:nvSpPr>
        <p:spPr bwMode="auto">
          <a:xfrm>
            <a:off x="5261761" y="2561269"/>
            <a:ext cx="779755" cy="779552"/>
          </a:xfrm>
          <a:prstGeom prst="ellipse">
            <a:avLst/>
          </a:prstGeom>
          <a:solidFill>
            <a:srgbClr val="0D78A6"/>
          </a:solidFill>
          <a:ln w="762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68573" tIns="34287" rIns="68573" bIns="34287"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pic>
        <p:nvPicPr>
          <p:cNvPr id="26" name="Picture 25"/>
          <p:cNvPicPr>
            <a:picLocks noChangeAspect="1"/>
          </p:cNvPicPr>
          <p:nvPr/>
        </p:nvPicPr>
        <p:blipFill>
          <a:blip r:embed="rId4">
            <a:duotone>
              <a:schemeClr val="bg2">
                <a:shade val="45000"/>
                <a:satMod val="135000"/>
              </a:schemeClr>
              <a:prstClr val="white"/>
            </a:duotone>
          </a:blip>
          <a:stretch>
            <a:fillRect/>
          </a:stretch>
        </p:blipFill>
        <p:spPr>
          <a:xfrm>
            <a:off x="5402715" y="2728692"/>
            <a:ext cx="524913" cy="407645"/>
          </a:xfrm>
          <a:prstGeom prst="rect">
            <a:avLst/>
          </a:prstGeom>
        </p:spPr>
      </p:pic>
      <p:grpSp>
        <p:nvGrpSpPr>
          <p:cNvPr id="29" name="Group 28"/>
          <p:cNvGrpSpPr/>
          <p:nvPr/>
        </p:nvGrpSpPr>
        <p:grpSpPr>
          <a:xfrm>
            <a:off x="5969842" y="2682390"/>
            <a:ext cx="580478" cy="402813"/>
            <a:chOff x="6727495" y="4572000"/>
            <a:chExt cx="754738" cy="523875"/>
          </a:xfrm>
        </p:grpSpPr>
        <p:sp>
          <p:nvSpPr>
            <p:cNvPr id="30" name="Oval 29"/>
            <p:cNvSpPr/>
            <p:nvPr/>
          </p:nvSpPr>
          <p:spPr bwMode="auto">
            <a:xfrm flipV="1">
              <a:off x="7361583" y="4975225"/>
              <a:ext cx="120650" cy="120650"/>
            </a:xfrm>
            <a:prstGeom prst="ellipse">
              <a:avLst/>
            </a:prstGeom>
            <a:noFill/>
            <a:ln w="19050" cap="flat" cmpd="sng" algn="ctr">
              <a:solidFill>
                <a:schemeClr val="tx2"/>
              </a:solidFill>
              <a:prstDash val="solid"/>
              <a:round/>
              <a:headEnd type="none" w="med" len="med"/>
              <a:tailEnd type="none" w="med" len="med"/>
            </a:ln>
            <a:effectLst/>
          </p:spPr>
          <p:txBody>
            <a:bodyPr vert="horz" wrap="square" lIns="57135" tIns="28568" rIns="57135" bIns="28568"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sp>
          <p:nvSpPr>
            <p:cNvPr id="31" name="Freeform 30"/>
            <p:cNvSpPr/>
            <p:nvPr/>
          </p:nvSpPr>
          <p:spPr bwMode="auto">
            <a:xfrm>
              <a:off x="6727495" y="4572000"/>
              <a:ext cx="676604" cy="419100"/>
            </a:xfrm>
            <a:custGeom>
              <a:avLst/>
              <a:gdLst>
                <a:gd name="connsiteX0" fmla="*/ 0 w 2730500"/>
                <a:gd name="connsiteY0" fmla="*/ 0 h 584200"/>
                <a:gd name="connsiteX1" fmla="*/ 2184400 w 2730500"/>
                <a:gd name="connsiteY1" fmla="*/ 0 h 584200"/>
                <a:gd name="connsiteX2" fmla="*/ 2730500 w 2730500"/>
                <a:gd name="connsiteY2" fmla="*/ 584200 h 584200"/>
                <a:gd name="connsiteX0" fmla="*/ 0 w 2730500"/>
                <a:gd name="connsiteY0" fmla="*/ 12700 h 596900"/>
                <a:gd name="connsiteX1" fmla="*/ 571500 w 2730500"/>
                <a:gd name="connsiteY1" fmla="*/ 0 h 596900"/>
                <a:gd name="connsiteX2" fmla="*/ 2730500 w 2730500"/>
                <a:gd name="connsiteY2" fmla="*/ 596900 h 596900"/>
                <a:gd name="connsiteX0" fmla="*/ 0 w 1041400"/>
                <a:gd name="connsiteY0" fmla="*/ 12700 h 419100"/>
                <a:gd name="connsiteX1" fmla="*/ 571500 w 1041400"/>
                <a:gd name="connsiteY1" fmla="*/ 0 h 419100"/>
                <a:gd name="connsiteX2" fmla="*/ 1041400 w 1041400"/>
                <a:gd name="connsiteY2" fmla="*/ 419100 h 419100"/>
                <a:gd name="connsiteX0" fmla="*/ 0 w 1046163"/>
                <a:gd name="connsiteY0" fmla="*/ 3175 h 419100"/>
                <a:gd name="connsiteX1" fmla="*/ 576263 w 1046163"/>
                <a:gd name="connsiteY1" fmla="*/ 0 h 419100"/>
                <a:gd name="connsiteX2" fmla="*/ 1046163 w 1046163"/>
                <a:gd name="connsiteY2" fmla="*/ 419100 h 419100"/>
                <a:gd name="connsiteX0" fmla="*/ 0 w 1043781"/>
                <a:gd name="connsiteY0" fmla="*/ 0 h 420688"/>
                <a:gd name="connsiteX1" fmla="*/ 573881 w 1043781"/>
                <a:gd name="connsiteY1" fmla="*/ 1588 h 420688"/>
                <a:gd name="connsiteX2" fmla="*/ 1043781 w 1043781"/>
                <a:gd name="connsiteY2" fmla="*/ 420688 h 420688"/>
                <a:gd name="connsiteX0" fmla="*/ 0 w 1046163"/>
                <a:gd name="connsiteY0" fmla="*/ 10318 h 419100"/>
                <a:gd name="connsiteX1" fmla="*/ 576263 w 1046163"/>
                <a:gd name="connsiteY1" fmla="*/ 0 h 419100"/>
                <a:gd name="connsiteX2" fmla="*/ 1046163 w 1046163"/>
                <a:gd name="connsiteY2" fmla="*/ 419100 h 419100"/>
                <a:gd name="connsiteX0" fmla="*/ 0 w 1053307"/>
                <a:gd name="connsiteY0" fmla="*/ 0 h 425451"/>
                <a:gd name="connsiteX1" fmla="*/ 583407 w 1053307"/>
                <a:gd name="connsiteY1" fmla="*/ 6351 h 425451"/>
                <a:gd name="connsiteX2" fmla="*/ 1053307 w 1053307"/>
                <a:gd name="connsiteY2" fmla="*/ 425451 h 425451"/>
                <a:gd name="connsiteX0" fmla="*/ 0 w 1053307"/>
                <a:gd name="connsiteY0" fmla="*/ 793 h 419100"/>
                <a:gd name="connsiteX1" fmla="*/ 583407 w 1053307"/>
                <a:gd name="connsiteY1" fmla="*/ 0 h 419100"/>
                <a:gd name="connsiteX2" fmla="*/ 1053307 w 1053307"/>
                <a:gd name="connsiteY2" fmla="*/ 419100 h 419100"/>
              </a:gdLst>
              <a:ahLst/>
              <a:cxnLst>
                <a:cxn ang="0">
                  <a:pos x="connsiteX0" y="connsiteY0"/>
                </a:cxn>
                <a:cxn ang="0">
                  <a:pos x="connsiteX1" y="connsiteY1"/>
                </a:cxn>
                <a:cxn ang="0">
                  <a:pos x="connsiteX2" y="connsiteY2"/>
                </a:cxn>
              </a:cxnLst>
              <a:rect l="l" t="t" r="r" b="b"/>
              <a:pathLst>
                <a:path w="1053307" h="419100">
                  <a:moveTo>
                    <a:pt x="0" y="793"/>
                  </a:moveTo>
                  <a:lnTo>
                    <a:pt x="583407" y="0"/>
                  </a:lnTo>
                  <a:lnTo>
                    <a:pt x="1053307" y="419100"/>
                  </a:lnTo>
                </a:path>
              </a:pathLst>
            </a:custGeom>
            <a:noFill/>
            <a:ln w="19050" cap="flat" cmpd="sng" algn="ctr">
              <a:solidFill>
                <a:schemeClr val="tx2"/>
              </a:solidFill>
              <a:prstDash val="solid"/>
              <a:round/>
              <a:headEnd type="none" w="med" len="med"/>
              <a:tailEnd type="none" w="med" len="med"/>
            </a:ln>
            <a:effectLst/>
          </p:spPr>
          <p:txBody>
            <a:bodyPr vert="horz" wrap="square" lIns="57135" tIns="28568" rIns="57135" bIns="28568"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grpSp>
      <p:sp>
        <p:nvSpPr>
          <p:cNvPr id="33" name="Oval 32"/>
          <p:cNvSpPr/>
          <p:nvPr/>
        </p:nvSpPr>
        <p:spPr bwMode="auto">
          <a:xfrm>
            <a:off x="5209027" y="1010079"/>
            <a:ext cx="779755" cy="779552"/>
          </a:xfrm>
          <a:prstGeom prst="ellipse">
            <a:avLst/>
          </a:prstGeom>
          <a:solidFill>
            <a:srgbClr val="0D78A6"/>
          </a:solidFill>
          <a:ln w="762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68573" tIns="34287" rIns="68573" bIns="34287" numCol="1" rtlCol="0" anchor="t" anchorCtr="0" compatLnSpc="1">
            <a:prstTxWarp prst="textNoShape">
              <a:avLst/>
            </a:prstTxWarp>
          </a:bodyPr>
          <a:lstStyle/>
          <a:p>
            <a:pPr defTabSz="457154" eaLnBrk="0" fontAlgn="base" hangingPunct="0">
              <a:spcBef>
                <a:spcPct val="0"/>
              </a:spcBef>
              <a:spcAft>
                <a:spcPct val="0"/>
              </a:spcAft>
              <a:defRPr/>
            </a:pPr>
            <a:endParaRPr lang="en-US" sz="900" b="1" dirty="0">
              <a:solidFill>
                <a:srgbClr val="000000"/>
              </a:solidFill>
              <a:latin typeface="Calibri" panose="020F0502020204030204" pitchFamily="34" charset="0"/>
              <a:ea typeface="ＭＳ Ｐゴシック" pitchFamily="-12" charset="-128"/>
              <a:cs typeface="Calibri" panose="020F0502020204030204" pitchFamily="34" charset="0"/>
            </a:endParaRPr>
          </a:p>
        </p:txBody>
      </p:sp>
      <p:pic>
        <p:nvPicPr>
          <p:cNvPr id="34" name="Picture 2" descr="http://mediaco.webershandwick.com/article/img/product/seo_icon.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261761" y="1112881"/>
            <a:ext cx="623295" cy="62313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6447724" y="1292363"/>
            <a:ext cx="2623540" cy="861774"/>
          </a:xfrm>
          <a:prstGeom prst="rect">
            <a:avLst/>
          </a:prstGeom>
        </p:spPr>
        <p:txBody>
          <a:bodyPr wrap="square">
            <a:spAutoFit/>
          </a:bodyPr>
          <a:lstStyle/>
          <a:p>
            <a:pPr marL="12065" marR="5080" algn="ctr" defTabSz="781205">
              <a:defRPr/>
            </a:pPr>
            <a:r>
              <a:rPr lang="en-US" sz="1400" b="1" dirty="0">
                <a:solidFill>
                  <a:srgbClr val="000000"/>
                </a:solidFill>
                <a:latin typeface="Calibri" panose="020F0502020204030204" pitchFamily="34" charset="0"/>
                <a:cs typeface="Calibri" panose="020F0502020204030204" pitchFamily="34" charset="0"/>
              </a:rPr>
              <a:t>RAPID TRANSITION</a:t>
            </a:r>
          </a:p>
          <a:p>
            <a:pPr marL="12064" marR="5080" algn="ctr" defTabSz="781205">
              <a:defRPr/>
            </a:pPr>
            <a:r>
              <a:rPr lang="en-US" sz="900" dirty="0">
                <a:solidFill>
                  <a:srgbClr val="000000"/>
                </a:solidFill>
                <a:latin typeface="Calibri" panose="020F0502020204030204" pitchFamily="34" charset="0"/>
                <a:cs typeface="Calibri" panose="020F0502020204030204" pitchFamily="34" charset="0"/>
              </a:rPr>
              <a:t>Cognizant will involve </a:t>
            </a:r>
            <a:r>
              <a:rPr lang="en-US" sz="900" dirty="0">
                <a:latin typeface="Calibri" panose="020F0502020204030204" pitchFamily="34" charset="0"/>
                <a:cs typeface="Calibri" panose="020F0502020204030204" pitchFamily="34" charset="0"/>
              </a:rPr>
              <a:t>Functional leads</a:t>
            </a:r>
            <a:r>
              <a:rPr lang="en-US" sz="900" dirty="0">
                <a:solidFill>
                  <a:srgbClr val="000000"/>
                </a:solidFill>
                <a:latin typeface="Calibri" panose="020F0502020204030204" pitchFamily="34" charset="0"/>
                <a:cs typeface="Calibri" panose="020F0502020204030204" pitchFamily="34" charset="0"/>
              </a:rPr>
              <a:t> from existing Application Support team during KT phase for </a:t>
            </a:r>
            <a:r>
              <a:rPr lang="en-US" sz="900" dirty="0">
                <a:latin typeface="Calibri" panose="020F0502020204030204" pitchFamily="34" charset="0"/>
                <a:cs typeface="Calibri" panose="020F0502020204030204" pitchFamily="34" charset="0"/>
              </a:rPr>
              <a:t>Knowledge sharing about issues pertaining to 3rd party applications integrating with Salesforce</a:t>
            </a:r>
          </a:p>
        </p:txBody>
      </p:sp>
      <p:sp>
        <p:nvSpPr>
          <p:cNvPr id="37" name="Rectangle 36"/>
          <p:cNvSpPr/>
          <p:nvPr/>
        </p:nvSpPr>
        <p:spPr>
          <a:xfrm>
            <a:off x="6410513" y="2843515"/>
            <a:ext cx="2730885" cy="1277273"/>
          </a:xfrm>
          <a:prstGeom prst="rect">
            <a:avLst/>
          </a:prstGeom>
        </p:spPr>
        <p:txBody>
          <a:bodyPr wrap="square">
            <a:spAutoFit/>
          </a:bodyPr>
          <a:lstStyle/>
          <a:p>
            <a:pPr marL="12065" marR="5080" algn="ctr" defTabSz="781205">
              <a:defRPr/>
            </a:pPr>
            <a:r>
              <a:rPr lang="en-US" sz="1400" b="1" dirty="0">
                <a:solidFill>
                  <a:srgbClr val="000000"/>
                </a:solidFill>
                <a:latin typeface="Calibri" panose="020F0502020204030204" pitchFamily="34" charset="0"/>
                <a:cs typeface="Calibri" panose="020F0502020204030204" pitchFamily="34" charset="0"/>
              </a:rPr>
              <a:t>KNOWLEDGE OF KT TEMPLATES</a:t>
            </a:r>
          </a:p>
          <a:p>
            <a:pPr marL="12064" marR="5080" algn="ctr" defTabSz="781205">
              <a:defRPr/>
            </a:pPr>
            <a:r>
              <a:rPr lang="en-US" sz="900" dirty="0">
                <a:solidFill>
                  <a:srgbClr val="000000"/>
                </a:solidFill>
                <a:latin typeface="Calibri" panose="020F0502020204030204" pitchFamily="34" charset="0"/>
                <a:cs typeface="Calibri" panose="020F0502020204030204" pitchFamily="34" charset="0"/>
              </a:rPr>
              <a:t>We will </a:t>
            </a:r>
            <a:r>
              <a:rPr lang="en-US" sz="900" dirty="0">
                <a:latin typeface="Calibri" panose="020F0502020204030204" pitchFamily="34" charset="0"/>
                <a:cs typeface="Calibri" panose="020F0502020204030204" pitchFamily="34" charset="0"/>
              </a:rPr>
              <a:t>leverage our knowledge of TGF’s focus areas during Transition</a:t>
            </a:r>
            <a:r>
              <a:rPr lang="en-US" sz="900" dirty="0">
                <a:solidFill>
                  <a:srgbClr val="000000"/>
                </a:solidFill>
                <a:latin typeface="Calibri" panose="020F0502020204030204" pitchFamily="34" charset="0"/>
                <a:cs typeface="Calibri" panose="020F0502020204030204" pitchFamily="34" charset="0"/>
              </a:rPr>
              <a:t> from a required documentation perspective</a:t>
            </a:r>
          </a:p>
          <a:p>
            <a:pPr marL="12064" marR="5080" algn="ctr" defTabSz="781205">
              <a:defRPr/>
            </a:pPr>
            <a:endParaRPr lang="en-US" sz="900" dirty="0">
              <a:latin typeface="Calibri" panose="020F0502020204030204" pitchFamily="34" charset="0"/>
              <a:cs typeface="Calibri" panose="020F0502020204030204" pitchFamily="34" charset="0"/>
            </a:endParaRPr>
          </a:p>
          <a:p>
            <a:pPr marL="12064" marR="5080" algn="ctr" defTabSz="781205">
              <a:defRPr/>
            </a:pPr>
            <a:r>
              <a:rPr lang="en-US" sz="900" dirty="0">
                <a:latin typeface="Calibri" panose="020F0502020204030204" pitchFamily="34" charset="0"/>
                <a:cs typeface="Calibri" panose="020F0502020204030204" pitchFamily="34" charset="0"/>
              </a:rPr>
              <a:t>Cognizant – Cognizant process KT resulting in reduced involvement of TGF</a:t>
            </a:r>
          </a:p>
          <a:p>
            <a:pPr marL="12064" marR="5080" algn="ctr" defTabSz="781205">
              <a:defRPr/>
            </a:pPr>
            <a:endParaRPr lang="en-US" sz="900" dirty="0">
              <a:solidFill>
                <a:srgbClr val="000000"/>
              </a:solidFill>
              <a:latin typeface="Calibri" panose="020F0502020204030204" pitchFamily="34" charset="0"/>
              <a:cs typeface="Calibri" panose="020F0502020204030204" pitchFamily="34" charset="0"/>
            </a:endParaRPr>
          </a:p>
        </p:txBody>
      </p:sp>
      <p:sp>
        <p:nvSpPr>
          <p:cNvPr id="38" name="Rectangle 37"/>
          <p:cNvSpPr/>
          <p:nvPr/>
        </p:nvSpPr>
        <p:spPr>
          <a:xfrm>
            <a:off x="188299" y="1292363"/>
            <a:ext cx="2485698" cy="938719"/>
          </a:xfrm>
          <a:prstGeom prst="rect">
            <a:avLst/>
          </a:prstGeom>
        </p:spPr>
        <p:txBody>
          <a:bodyPr wrap="square">
            <a:spAutoFit/>
          </a:bodyPr>
          <a:lstStyle/>
          <a:p>
            <a:pPr marL="12065" marR="5080" algn="ctr" defTabSz="781205">
              <a:defRPr/>
            </a:pPr>
            <a:r>
              <a:rPr lang="en-US" sz="1400" b="1" dirty="0">
                <a:solidFill>
                  <a:srgbClr val="000000"/>
                </a:solidFill>
                <a:latin typeface="Calibri" panose="020F0502020204030204" pitchFamily="34" charset="0"/>
                <a:cs typeface="Calibri" panose="020F0502020204030204" pitchFamily="34" charset="0"/>
              </a:rPr>
              <a:t>OVERALL SERVICE DELIVERY MANAGER</a:t>
            </a:r>
          </a:p>
          <a:p>
            <a:pPr marL="12064" marR="5080" algn="ctr" defTabSz="781205">
              <a:defRPr/>
            </a:pPr>
            <a:r>
              <a:rPr lang="en-US" sz="900" dirty="0">
                <a:solidFill>
                  <a:srgbClr val="000000"/>
                </a:solidFill>
                <a:latin typeface="Calibri" panose="020F0502020204030204" pitchFamily="34" charset="0"/>
                <a:cs typeface="Calibri" panose="020F0502020204030204" pitchFamily="34" charset="0"/>
              </a:rPr>
              <a:t>Cognizant will position a </a:t>
            </a:r>
            <a:r>
              <a:rPr lang="en-US" sz="900" dirty="0">
                <a:latin typeface="Calibri" panose="020F0502020204030204" pitchFamily="34" charset="0"/>
                <a:cs typeface="Calibri" panose="020F0502020204030204" pitchFamily="34" charset="0"/>
              </a:rPr>
              <a:t>Service Delivery Manager at Onsite</a:t>
            </a:r>
            <a:r>
              <a:rPr lang="en-US" sz="900" dirty="0">
                <a:solidFill>
                  <a:srgbClr val="000000"/>
                </a:solidFill>
                <a:latin typeface="Calibri" panose="020F0502020204030204" pitchFamily="34" charset="0"/>
                <a:cs typeface="Calibri" panose="020F0502020204030204" pitchFamily="34" charset="0"/>
              </a:rPr>
              <a:t> to oversee delivery of AMS services across the entire application portfolio</a:t>
            </a:r>
          </a:p>
        </p:txBody>
      </p:sp>
    </p:spTree>
    <p:extLst>
      <p:ext uri="{BB962C8B-B14F-4D97-AF65-F5344CB8AC3E}">
        <p14:creationId xmlns:p14="http://schemas.microsoft.com/office/powerpoint/2010/main" val="2832182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750" b="1" dirty="0">
                <a:latin typeface="Calibri" panose="020F0502020204030204" pitchFamily="34" charset="0"/>
              </a:rPr>
              <a:t>Contract Commitments on Ticket Count reduction, SLA tightening, Decreasing Costs and Penalties</a:t>
            </a:r>
          </a:p>
        </p:txBody>
      </p:sp>
      <p:sp>
        <p:nvSpPr>
          <p:cNvPr id="3" name="Content Placeholder 2"/>
          <p:cNvSpPr>
            <a:spLocks noGrp="1"/>
          </p:cNvSpPr>
          <p:nvPr>
            <p:ph idx="1"/>
          </p:nvPr>
        </p:nvSpPr>
        <p:spPr>
          <a:xfrm>
            <a:off x="384048" y="960536"/>
            <a:ext cx="8385048" cy="3319272"/>
          </a:xfrm>
        </p:spPr>
        <p:txBody>
          <a:bodyPr>
            <a:normAutofit/>
          </a:bodyPr>
          <a:lstStyle/>
          <a:p>
            <a:pPr lvl="0">
              <a:spcAft>
                <a:spcPts val="1200"/>
              </a:spcAft>
            </a:pPr>
            <a:r>
              <a:rPr lang="en-US" sz="1600" dirty="0"/>
              <a:t>What are the legally binding commitments which the vendor is ready to be included in the contract regarding the support?</a:t>
            </a:r>
          </a:p>
          <a:p>
            <a:pPr lvl="1">
              <a:spcAft>
                <a:spcPts val="1200"/>
              </a:spcAft>
            </a:pPr>
            <a:r>
              <a:rPr lang="en-US" sz="1600" dirty="0"/>
              <a:t>% of reduction of the # of tickets – </a:t>
            </a:r>
            <a:r>
              <a:rPr lang="en-US" sz="1600" dirty="0">
                <a:solidFill>
                  <a:schemeClr val="tx1">
                    <a:lumMod val="60000"/>
                    <a:lumOff val="40000"/>
                  </a:schemeClr>
                </a:solidFill>
              </a:rPr>
              <a:t>Included in proposal</a:t>
            </a:r>
          </a:p>
          <a:p>
            <a:pPr lvl="1">
              <a:spcAft>
                <a:spcPts val="1200"/>
              </a:spcAft>
            </a:pPr>
            <a:r>
              <a:rPr lang="en-US" sz="1600" dirty="0"/>
              <a:t>More aggressive SLAs – </a:t>
            </a:r>
            <a:r>
              <a:rPr lang="en-US" sz="1600" dirty="0" smtClean="0">
                <a:solidFill>
                  <a:schemeClr val="tx1">
                    <a:lumMod val="60000"/>
                    <a:lumOff val="40000"/>
                  </a:schemeClr>
                </a:solidFill>
              </a:rPr>
              <a:t>SLA driven by business impact will be evaluated</a:t>
            </a:r>
            <a:endParaRPr lang="en-US" sz="1600" dirty="0">
              <a:solidFill>
                <a:schemeClr val="tx1">
                  <a:lumMod val="60000"/>
                  <a:lumOff val="40000"/>
                </a:schemeClr>
              </a:solidFill>
            </a:endParaRPr>
          </a:p>
          <a:p>
            <a:pPr lvl="1">
              <a:spcAft>
                <a:spcPts val="1200"/>
              </a:spcAft>
            </a:pPr>
            <a:r>
              <a:rPr lang="en-US" sz="1600" dirty="0"/>
              <a:t>Decreasing costs – Included in </a:t>
            </a:r>
            <a:r>
              <a:rPr lang="en-US" sz="1600" dirty="0" smtClean="0"/>
              <a:t>proposal</a:t>
            </a:r>
            <a:endParaRPr lang="en-US" sz="1600" dirty="0"/>
          </a:p>
          <a:p>
            <a:pPr lvl="1">
              <a:spcAft>
                <a:spcPts val="1200"/>
              </a:spcAft>
            </a:pPr>
            <a:r>
              <a:rPr lang="en-US" sz="1600" dirty="0"/>
              <a:t>Penalties if some KPIs are not achieved – </a:t>
            </a:r>
            <a:r>
              <a:rPr lang="en-US" sz="1600" dirty="0">
                <a:solidFill>
                  <a:schemeClr val="tx1">
                    <a:lumMod val="60000"/>
                    <a:lumOff val="40000"/>
                  </a:schemeClr>
                </a:solidFill>
              </a:rPr>
              <a:t>Due diligence, prior to commitment</a:t>
            </a:r>
          </a:p>
          <a:p>
            <a:pPr lvl="1">
              <a:spcAft>
                <a:spcPts val="1200"/>
              </a:spcAft>
            </a:pPr>
            <a:r>
              <a:rPr lang="en-US" sz="1600" dirty="0"/>
              <a:t>% time TGF staff spent on support – </a:t>
            </a:r>
            <a:r>
              <a:rPr lang="en-US" sz="1600" dirty="0" smtClean="0">
                <a:solidFill>
                  <a:schemeClr val="tx1">
                    <a:lumMod val="60000"/>
                    <a:lumOff val="40000"/>
                  </a:schemeClr>
                </a:solidFill>
              </a:rPr>
              <a:t>Reduced effort in execution of services, Cognizant takes end to end responsibility in execution and status reporting</a:t>
            </a:r>
            <a:endParaRPr lang="en-US" sz="1600" dirty="0">
              <a:solidFill>
                <a:schemeClr val="tx1">
                  <a:lumMod val="60000"/>
                  <a:lumOff val="40000"/>
                </a:schemeClr>
              </a:solidFill>
            </a:endParaRPr>
          </a:p>
          <a:p>
            <a:endParaRPr lang="en-US" sz="1600"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42</a:t>
            </a:fld>
            <a:endParaRPr lang="en-US" dirty="0"/>
          </a:p>
        </p:txBody>
      </p:sp>
    </p:spTree>
    <p:extLst>
      <p:ext uri="{BB962C8B-B14F-4D97-AF65-F5344CB8AC3E}">
        <p14:creationId xmlns:p14="http://schemas.microsoft.com/office/powerpoint/2010/main" val="68382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F23-C768-4142-9883-3318F953E306}"/>
              </a:ext>
            </a:extLst>
          </p:cNvPr>
          <p:cNvSpPr>
            <a:spLocks noGrp="1"/>
          </p:cNvSpPr>
          <p:nvPr>
            <p:ph type="title"/>
          </p:nvPr>
        </p:nvSpPr>
        <p:spPr>
          <a:xfrm>
            <a:off x="612648" y="1613043"/>
            <a:ext cx="7772400" cy="544941"/>
          </a:xfrm>
        </p:spPr>
        <p:txBody>
          <a:bodyPr anchor="ctr"/>
          <a:lstStyle/>
          <a:p>
            <a:r>
              <a:rPr lang="en-US" sz="3000" dirty="0">
                <a:latin typeface="Calibri" panose="020F0502020204030204" pitchFamily="34" charset="0"/>
              </a:rPr>
              <a:t>Thank You</a:t>
            </a:r>
          </a:p>
        </p:txBody>
      </p:sp>
    </p:spTree>
    <p:extLst>
      <p:ext uri="{BB962C8B-B14F-4D97-AF65-F5344CB8AC3E}">
        <p14:creationId xmlns:p14="http://schemas.microsoft.com/office/powerpoint/2010/main" val="178403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91" y="95852"/>
            <a:ext cx="8385048" cy="304646"/>
          </a:xfrm>
        </p:spPr>
        <p:txBody>
          <a:bodyPr vert="horz" lIns="0" tIns="0" rIns="0" bIns="0" rtlCol="0" anchor="ctr" anchorCtr="0">
            <a:normAutofit/>
          </a:bodyPr>
          <a:lstStyle/>
          <a:p>
            <a:r>
              <a:rPr lang="en-GB" sz="1800" b="1" dirty="0">
                <a:latin typeface="Calibri" panose="020F0502020204030204" pitchFamily="34" charset="0"/>
              </a:rPr>
              <a:t>Cognizant Team with you today</a:t>
            </a:r>
          </a:p>
        </p:txBody>
      </p:sp>
      <p:sp>
        <p:nvSpPr>
          <p:cNvPr id="5" name="Slide Number Placeholder 4"/>
          <p:cNvSpPr>
            <a:spLocks noGrp="1"/>
          </p:cNvSpPr>
          <p:nvPr>
            <p:ph type="sldNum" sz="quarter" idx="12"/>
          </p:nvPr>
        </p:nvSpPr>
        <p:spPr/>
        <p:txBody>
          <a:bodyPr/>
          <a:lstStyle/>
          <a:p>
            <a:fld id="{2EFEF571-C9B4-4D92-A7F7-315B894862A8}" type="slidenum">
              <a:rPr lang="en-US" smtClean="0"/>
              <a:pPr/>
              <a:t>5</a:t>
            </a:fld>
            <a:endParaRPr lang="en-US" dirty="0"/>
          </a:p>
        </p:txBody>
      </p:sp>
      <p:pic>
        <p:nvPicPr>
          <p:cNvPr id="49" name="Picture 48"/>
          <p:cNvPicPr>
            <a:picLocks/>
          </p:cNvPicPr>
          <p:nvPr/>
        </p:nvPicPr>
        <p:blipFill rotWithShape="1">
          <a:blip r:embed="rId2"/>
          <a:srcRect b="2896"/>
          <a:stretch/>
        </p:blipFill>
        <p:spPr>
          <a:xfrm>
            <a:off x="269070" y="732412"/>
            <a:ext cx="792329" cy="830443"/>
          </a:xfrm>
          <a:prstGeom prst="ellipse">
            <a:avLst/>
          </a:prstGeom>
          <a:ln>
            <a:solidFill>
              <a:schemeClr val="bg1">
                <a:lumMod val="85000"/>
              </a:schemeClr>
            </a:solidFill>
          </a:ln>
        </p:spPr>
      </p:pic>
      <p:cxnSp>
        <p:nvCxnSpPr>
          <p:cNvPr id="50" name="Straight Connector 49"/>
          <p:cNvCxnSpPr/>
          <p:nvPr/>
        </p:nvCxnSpPr>
        <p:spPr>
          <a:xfrm>
            <a:off x="1105491" y="1147634"/>
            <a:ext cx="4760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581512" y="924912"/>
            <a:ext cx="0" cy="4454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603580" y="861435"/>
            <a:ext cx="2857753" cy="5416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accent6"/>
                </a:solidFill>
                <a:effectLst/>
                <a:uLnTx/>
                <a:uFillTx/>
                <a:latin typeface="Calibri" panose="020F0502020204030204" pitchFamily="34" charset="0"/>
              </a:rPr>
              <a:t>Vibhor Singh</a:t>
            </a:r>
          </a:p>
          <a:p>
            <a:pPr marR="0" indent="0" defTabSz="914400" fontAlgn="auto">
              <a:lnSpc>
                <a:spcPct val="100000"/>
              </a:lnSpc>
              <a:spcBef>
                <a:spcPts val="0"/>
              </a:spcBef>
              <a:spcAft>
                <a:spcPts val="0"/>
              </a:spcAft>
              <a:buClrTx/>
              <a:buSzTx/>
              <a:buFontTx/>
              <a:buNone/>
              <a:tabLst/>
              <a:defRPr/>
            </a:pPr>
            <a:r>
              <a:rPr lang="en-US" sz="1120" b="1" kern="0" dirty="0">
                <a:solidFill>
                  <a:schemeClr val="tx2"/>
                </a:solidFill>
                <a:latin typeface="Calibri" panose="020F0502020204030204" pitchFamily="34" charset="0"/>
              </a:rPr>
              <a:t>Salesforce Practice Lead, Europe</a:t>
            </a:r>
          </a:p>
        </p:txBody>
      </p:sp>
      <p:cxnSp>
        <p:nvCxnSpPr>
          <p:cNvPr id="74" name="Straight Connector 73"/>
          <p:cNvCxnSpPr/>
          <p:nvPr/>
        </p:nvCxnSpPr>
        <p:spPr>
          <a:xfrm>
            <a:off x="1084536" y="3092329"/>
            <a:ext cx="4760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560557" y="2869607"/>
            <a:ext cx="0" cy="4454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572486" y="2806536"/>
            <a:ext cx="2308330" cy="553998"/>
          </a:xfrm>
          <a:prstGeom prst="rect">
            <a:avLst/>
          </a:prstGeom>
          <a:noFill/>
        </p:spPr>
        <p:txBody>
          <a:bodyPr wrap="square" rtlCol="0">
            <a:spAutoFit/>
          </a:bodyPr>
          <a:lstStyle/>
          <a:p>
            <a:pPr defTabSz="914400">
              <a:defRPr/>
            </a:pPr>
            <a:r>
              <a:rPr lang="en-US" b="1" kern="0" dirty="0">
                <a:solidFill>
                  <a:schemeClr val="accent6"/>
                </a:solidFill>
                <a:latin typeface="Calibri" panose="020F0502020204030204" pitchFamily="34" charset="0"/>
              </a:rPr>
              <a:t>Pallab Mukherjee</a:t>
            </a:r>
          </a:p>
          <a:p>
            <a:pPr marR="0" indent="0" defTabSz="914400" fontAlgn="auto">
              <a:lnSpc>
                <a:spcPct val="100000"/>
              </a:lnSpc>
              <a:spcBef>
                <a:spcPts val="0"/>
              </a:spcBef>
              <a:spcAft>
                <a:spcPts val="0"/>
              </a:spcAft>
              <a:buClrTx/>
              <a:buSzTx/>
              <a:buFontTx/>
              <a:buNone/>
              <a:tabLst/>
              <a:defRPr/>
            </a:pPr>
            <a:r>
              <a:rPr lang="en-US" sz="1120" b="1" kern="0" dirty="0">
                <a:solidFill>
                  <a:schemeClr val="tx2"/>
                </a:solidFill>
                <a:latin typeface="Calibri" panose="020F0502020204030204" pitchFamily="34" charset="0"/>
              </a:rPr>
              <a:t>Offshore Delivery Director</a:t>
            </a:r>
          </a:p>
        </p:txBody>
      </p:sp>
      <p:pic>
        <p:nvPicPr>
          <p:cNvPr id="90" name="Picture 89"/>
          <p:cNvPicPr>
            <a:picLocks/>
          </p:cNvPicPr>
          <p:nvPr/>
        </p:nvPicPr>
        <p:blipFill rotWithShape="1">
          <a:blip r:embed="rId3"/>
          <a:srcRect t="17373" b="5014"/>
          <a:stretch/>
        </p:blipFill>
        <p:spPr>
          <a:xfrm>
            <a:off x="253491" y="2764851"/>
            <a:ext cx="792329" cy="866491"/>
          </a:xfrm>
          <a:prstGeom prst="ellipse">
            <a:avLst/>
          </a:prstGeom>
          <a:ln>
            <a:solidFill>
              <a:schemeClr val="bg1">
                <a:lumMod val="65000"/>
              </a:schemeClr>
            </a:solidFill>
          </a:ln>
        </p:spPr>
      </p:pic>
      <p:cxnSp>
        <p:nvCxnSpPr>
          <p:cNvPr id="91" name="Straight Connector 90"/>
          <p:cNvCxnSpPr/>
          <p:nvPr/>
        </p:nvCxnSpPr>
        <p:spPr>
          <a:xfrm>
            <a:off x="5285537" y="1262539"/>
            <a:ext cx="4760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761558" y="1039817"/>
            <a:ext cx="0" cy="4454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276903" y="2199518"/>
            <a:ext cx="4760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752924" y="1976796"/>
            <a:ext cx="0" cy="4454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282207" y="3070684"/>
            <a:ext cx="4760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758228" y="2847962"/>
            <a:ext cx="0" cy="4454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272702" y="4023392"/>
            <a:ext cx="4760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748723" y="3800670"/>
            <a:ext cx="0" cy="4454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846781" y="1927805"/>
            <a:ext cx="3157124" cy="553998"/>
          </a:xfrm>
          <a:prstGeom prst="rect">
            <a:avLst/>
          </a:prstGeom>
          <a:noFill/>
        </p:spPr>
        <p:txBody>
          <a:bodyPr wrap="square" rtlCol="0">
            <a:spAutoFit/>
          </a:bodyPr>
          <a:lstStyle/>
          <a:p>
            <a:pPr defTabSz="914400">
              <a:defRPr/>
            </a:pPr>
            <a:r>
              <a:rPr lang="en-US" b="1" kern="0" dirty="0">
                <a:solidFill>
                  <a:schemeClr val="accent6"/>
                </a:solidFill>
                <a:latin typeface="Calibri" panose="020F0502020204030204" pitchFamily="34" charset="0"/>
              </a:rPr>
              <a:t>Manas Majumder</a:t>
            </a:r>
          </a:p>
          <a:p>
            <a:pPr lvl="0" defTabSz="914400">
              <a:defRPr/>
            </a:pPr>
            <a:r>
              <a:rPr lang="en-US" sz="1120" b="1" kern="0" dirty="0">
                <a:solidFill>
                  <a:schemeClr val="tx2"/>
                </a:solidFill>
                <a:latin typeface="Calibri" panose="020F0502020204030204" pitchFamily="34" charset="0"/>
              </a:rPr>
              <a:t>Onsite SFDC Sr. Salesforce Specialist</a:t>
            </a:r>
          </a:p>
        </p:txBody>
      </p:sp>
      <p:sp>
        <p:nvSpPr>
          <p:cNvPr id="103" name="TextBox 102"/>
          <p:cNvSpPr txBox="1"/>
          <p:nvPr/>
        </p:nvSpPr>
        <p:spPr>
          <a:xfrm>
            <a:off x="5809655" y="3707332"/>
            <a:ext cx="2659557" cy="553998"/>
          </a:xfrm>
          <a:prstGeom prst="rect">
            <a:avLst/>
          </a:prstGeom>
          <a:noFill/>
        </p:spPr>
        <p:txBody>
          <a:bodyPr wrap="square" rtlCol="0">
            <a:spAutoFit/>
          </a:bodyPr>
          <a:lstStyle/>
          <a:p>
            <a:pPr defTabSz="914400">
              <a:defRPr/>
            </a:pPr>
            <a:r>
              <a:rPr lang="en-US" b="1" kern="0" dirty="0">
                <a:solidFill>
                  <a:schemeClr val="accent6"/>
                </a:solidFill>
                <a:latin typeface="Calibri" panose="020F0502020204030204" pitchFamily="34" charset="0"/>
              </a:rPr>
              <a:t>Arbhik Roy</a:t>
            </a:r>
          </a:p>
          <a:p>
            <a:pPr defTabSz="914400">
              <a:defRPr/>
            </a:pPr>
            <a:r>
              <a:rPr lang="en-US" sz="1120" b="1" kern="0" dirty="0">
                <a:solidFill>
                  <a:schemeClr val="tx2"/>
                </a:solidFill>
                <a:latin typeface="Calibri" panose="020F0502020204030204" pitchFamily="34" charset="0"/>
              </a:rPr>
              <a:t>Offshore SFDC Automation Tester</a:t>
            </a:r>
          </a:p>
        </p:txBody>
      </p:sp>
      <p:sp>
        <p:nvSpPr>
          <p:cNvPr id="104" name="TextBox 103"/>
          <p:cNvSpPr txBox="1"/>
          <p:nvPr/>
        </p:nvSpPr>
        <p:spPr>
          <a:xfrm>
            <a:off x="5838711" y="2746159"/>
            <a:ext cx="2308330" cy="553998"/>
          </a:xfrm>
          <a:prstGeom prst="rect">
            <a:avLst/>
          </a:prstGeom>
          <a:noFill/>
        </p:spPr>
        <p:txBody>
          <a:bodyPr wrap="square" rtlCol="0">
            <a:spAutoFit/>
          </a:bodyPr>
          <a:lstStyle/>
          <a:p>
            <a:pPr defTabSz="914400">
              <a:defRPr/>
            </a:pPr>
            <a:r>
              <a:rPr lang="en-US" b="1" dirty="0">
                <a:solidFill>
                  <a:schemeClr val="accent6"/>
                </a:solidFill>
                <a:latin typeface="Calibri" panose="020F0502020204030204" pitchFamily="34" charset="0"/>
                <a:cs typeface="Calibri" panose="020F0502020204030204" pitchFamily="34" charset="0"/>
              </a:rPr>
              <a:t>Soumya Shantabag</a:t>
            </a:r>
          </a:p>
          <a:p>
            <a:pPr lvl="0" defTabSz="914400">
              <a:defRPr/>
            </a:pPr>
            <a:r>
              <a:rPr lang="en-US" sz="1120" b="1" kern="0" dirty="0">
                <a:solidFill>
                  <a:schemeClr val="tx2"/>
                </a:solidFill>
                <a:latin typeface="Calibri" panose="020F0502020204030204" pitchFamily="34" charset="0"/>
              </a:rPr>
              <a:t>Onsite SFDC Technical Analyst</a:t>
            </a:r>
            <a:endParaRPr kumimoji="0" lang="en-US" sz="1120" b="1" i="0" u="none" strike="noStrike" kern="0" cap="none" spc="0" normalizeH="0" baseline="0" noProof="0" dirty="0">
              <a:ln>
                <a:noFill/>
              </a:ln>
              <a:solidFill>
                <a:schemeClr val="tx2"/>
              </a:solidFill>
              <a:effectLst/>
              <a:uLnTx/>
              <a:uFillTx/>
              <a:latin typeface="Calibri" panose="020F0502020204030204" pitchFamily="34" charset="0"/>
            </a:endParaRPr>
          </a:p>
        </p:txBody>
      </p:sp>
      <p:sp>
        <p:nvSpPr>
          <p:cNvPr id="105" name="TextBox 104"/>
          <p:cNvSpPr txBox="1"/>
          <p:nvPr/>
        </p:nvSpPr>
        <p:spPr>
          <a:xfrm>
            <a:off x="5874966" y="997294"/>
            <a:ext cx="2308330" cy="553998"/>
          </a:xfrm>
          <a:prstGeom prst="rect">
            <a:avLst/>
          </a:prstGeom>
          <a:noFill/>
        </p:spPr>
        <p:txBody>
          <a:bodyPr wrap="square" rtlCol="0">
            <a:spAutoFit/>
          </a:bodyPr>
          <a:lstStyle/>
          <a:p>
            <a:pPr defTabSz="914400">
              <a:defRPr/>
            </a:pPr>
            <a:r>
              <a:rPr lang="en-US" b="1" dirty="0">
                <a:solidFill>
                  <a:schemeClr val="accent6"/>
                </a:solidFill>
                <a:latin typeface="Calibri" panose="020F0502020204030204" pitchFamily="34" charset="0"/>
                <a:cs typeface="Calibri" panose="020F0502020204030204" pitchFamily="34" charset="0"/>
              </a:rPr>
              <a:t>Abhirup Bose</a:t>
            </a:r>
          </a:p>
          <a:p>
            <a:pPr lvl="0" defTabSz="914400">
              <a:defRPr/>
            </a:pPr>
            <a:r>
              <a:rPr lang="en-US" sz="1120" b="1" kern="0" dirty="0">
                <a:solidFill>
                  <a:schemeClr val="tx2"/>
                </a:solidFill>
                <a:latin typeface="Calibri" panose="020F0502020204030204" pitchFamily="34" charset="0"/>
              </a:rPr>
              <a:t>Onsite Service Delivery Manager</a:t>
            </a:r>
            <a:endParaRPr kumimoji="0" lang="en-US" sz="1120" b="1" i="0" u="none" strike="noStrike" kern="0" cap="none" spc="0" normalizeH="0" baseline="0" noProof="0" dirty="0">
              <a:ln>
                <a:noFill/>
              </a:ln>
              <a:solidFill>
                <a:schemeClr val="tx2"/>
              </a:solidFill>
              <a:effectLst/>
              <a:uLnTx/>
              <a:uFillTx/>
              <a:latin typeface="Calibri" panose="020F0502020204030204" pitchFamily="34" charset="0"/>
            </a:endParaRPr>
          </a:p>
        </p:txBody>
      </p:sp>
      <p:pic>
        <p:nvPicPr>
          <p:cNvPr id="111" name="Picture 110"/>
          <p:cNvPicPr>
            <a:picLocks noChangeAspect="1"/>
          </p:cNvPicPr>
          <p:nvPr/>
        </p:nvPicPr>
        <p:blipFill>
          <a:blip r:embed="rId4">
            <a:clrChange>
              <a:clrFrom>
                <a:srgbClr val="FDFDFD"/>
              </a:clrFrom>
              <a:clrTo>
                <a:srgbClr val="FDFDFD">
                  <a:alpha val="0"/>
                </a:srgbClr>
              </a:clrTo>
            </a:clrChange>
            <a:duotone>
              <a:schemeClr val="accent1">
                <a:shade val="45000"/>
                <a:satMod val="135000"/>
              </a:schemeClr>
              <a:prstClr val="white"/>
            </a:duotone>
          </a:blip>
          <a:stretch>
            <a:fillRect/>
          </a:stretch>
        </p:blipFill>
        <p:spPr>
          <a:xfrm>
            <a:off x="5330140" y="2764851"/>
            <a:ext cx="258307" cy="258307"/>
          </a:xfrm>
          <a:prstGeom prst="rect">
            <a:avLst/>
          </a:prstGeom>
        </p:spPr>
      </p:pic>
      <p:pic>
        <p:nvPicPr>
          <p:cNvPr id="112" name="Picture 111"/>
          <p:cNvPicPr>
            <a:picLocks noChangeAspect="1"/>
          </p:cNvPicPr>
          <p:nvPr/>
        </p:nvPicPr>
        <p:blipFill>
          <a:blip r:embed="rId4">
            <a:clrChange>
              <a:clrFrom>
                <a:srgbClr val="FDFDFD"/>
              </a:clrFrom>
              <a:clrTo>
                <a:srgbClr val="FDFDFD">
                  <a:alpha val="0"/>
                </a:srgbClr>
              </a:clrTo>
            </a:clrChange>
            <a:duotone>
              <a:schemeClr val="accent1">
                <a:shade val="45000"/>
                <a:satMod val="135000"/>
              </a:schemeClr>
              <a:prstClr val="white"/>
            </a:duotone>
          </a:blip>
          <a:stretch>
            <a:fillRect/>
          </a:stretch>
        </p:blipFill>
        <p:spPr>
          <a:xfrm>
            <a:off x="5324509" y="3706587"/>
            <a:ext cx="258307" cy="258307"/>
          </a:xfrm>
          <a:prstGeom prst="rect">
            <a:avLst/>
          </a:prstGeom>
        </p:spPr>
      </p:pic>
      <p:cxnSp>
        <p:nvCxnSpPr>
          <p:cNvPr id="114" name="Straight Connector 113"/>
          <p:cNvCxnSpPr/>
          <p:nvPr/>
        </p:nvCxnSpPr>
        <p:spPr>
          <a:xfrm>
            <a:off x="1106604" y="4147234"/>
            <a:ext cx="4760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582625" y="3924512"/>
            <a:ext cx="0" cy="4454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594554" y="3861441"/>
            <a:ext cx="2308330" cy="553998"/>
          </a:xfrm>
          <a:prstGeom prst="rect">
            <a:avLst/>
          </a:prstGeom>
          <a:noFill/>
        </p:spPr>
        <p:txBody>
          <a:bodyPr wrap="square" rtlCol="0">
            <a:spAutoFit/>
          </a:bodyPr>
          <a:lstStyle/>
          <a:p>
            <a:pPr defTabSz="914400">
              <a:defRPr/>
            </a:pPr>
            <a:r>
              <a:rPr lang="en-US" b="1" kern="0" dirty="0">
                <a:solidFill>
                  <a:schemeClr val="accent6"/>
                </a:solidFill>
                <a:latin typeface="Calibri" panose="020F0502020204030204" pitchFamily="34" charset="0"/>
              </a:rPr>
              <a:t>Alain Solioz</a:t>
            </a:r>
          </a:p>
          <a:p>
            <a:pPr marR="0" indent="0" defTabSz="914400" fontAlgn="auto">
              <a:lnSpc>
                <a:spcPct val="100000"/>
              </a:lnSpc>
              <a:spcBef>
                <a:spcPts val="0"/>
              </a:spcBef>
              <a:spcAft>
                <a:spcPts val="0"/>
              </a:spcAft>
              <a:buClrTx/>
              <a:buSzTx/>
              <a:buFontTx/>
              <a:buNone/>
              <a:tabLst/>
              <a:defRPr/>
            </a:pPr>
            <a:r>
              <a:rPr lang="en-US" sz="1120" b="1" kern="0" dirty="0">
                <a:solidFill>
                  <a:schemeClr val="tx2"/>
                </a:solidFill>
                <a:latin typeface="Calibri" panose="020F0502020204030204" pitchFamily="34" charset="0"/>
              </a:rPr>
              <a:t>Salesforce Architect</a:t>
            </a:r>
          </a:p>
        </p:txBody>
      </p:sp>
      <p:pic>
        <p:nvPicPr>
          <p:cNvPr id="119" name="Picture 118"/>
          <p:cNvPicPr>
            <a:picLocks noChangeAspect="1"/>
          </p:cNvPicPr>
          <p:nvPr/>
        </p:nvPicPr>
        <p:blipFill>
          <a:blip r:embed="rId5"/>
          <a:stretch>
            <a:fillRect/>
          </a:stretch>
        </p:blipFill>
        <p:spPr>
          <a:xfrm>
            <a:off x="4486006" y="2721626"/>
            <a:ext cx="760122" cy="767882"/>
          </a:xfrm>
          <a:prstGeom prst="ellipse">
            <a:avLst/>
          </a:prstGeom>
          <a:ln>
            <a:solidFill>
              <a:schemeClr val="bg1">
                <a:lumMod val="65000"/>
              </a:schemeClr>
            </a:solidFill>
          </a:ln>
        </p:spPr>
      </p:pic>
      <p:pic>
        <p:nvPicPr>
          <p:cNvPr id="120" name="Picture 1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44634" y="1844779"/>
            <a:ext cx="801494" cy="761419"/>
          </a:xfrm>
          <a:prstGeom prst="ellipse">
            <a:avLst/>
          </a:prstGeom>
          <a:ln>
            <a:solidFill>
              <a:schemeClr val="bg1">
                <a:lumMod val="65000"/>
              </a:schemeClr>
            </a:solidFill>
          </a:ln>
        </p:spPr>
      </p:pic>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44634" y="935380"/>
            <a:ext cx="784200" cy="761102"/>
          </a:xfrm>
          <a:prstGeom prst="ellipse">
            <a:avLst/>
          </a:prstGeom>
          <a:ln>
            <a:solidFill>
              <a:schemeClr val="bg1">
                <a:lumMod val="65000"/>
              </a:schemeClr>
            </a:solidFill>
          </a:ln>
        </p:spPr>
      </p:pic>
      <p:pic>
        <p:nvPicPr>
          <p:cNvPr id="122" name="Picture 1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4634" y="3631342"/>
            <a:ext cx="801494" cy="784097"/>
          </a:xfrm>
          <a:prstGeom prst="ellipse">
            <a:avLst/>
          </a:prstGeom>
          <a:ln>
            <a:solidFill>
              <a:schemeClr val="bg1">
                <a:lumMod val="65000"/>
              </a:schemeClr>
            </a:solidFill>
          </a:ln>
        </p:spPr>
      </p:pic>
      <p:pic>
        <p:nvPicPr>
          <p:cNvPr id="123" name="Picture 122"/>
          <p:cNvPicPr>
            <a:picLocks noChangeAspect="1"/>
          </p:cNvPicPr>
          <p:nvPr/>
        </p:nvPicPr>
        <p:blipFill>
          <a:blip r:embed="rId4">
            <a:clrChange>
              <a:clrFrom>
                <a:srgbClr val="FDFDFD"/>
              </a:clrFrom>
              <a:clrTo>
                <a:srgbClr val="FDFDFD">
                  <a:alpha val="0"/>
                </a:srgbClr>
              </a:clrTo>
            </a:clrChange>
            <a:duotone>
              <a:schemeClr val="accent1">
                <a:shade val="45000"/>
                <a:satMod val="135000"/>
              </a:schemeClr>
              <a:prstClr val="white"/>
            </a:duotone>
          </a:blip>
          <a:stretch>
            <a:fillRect/>
          </a:stretch>
        </p:blipFill>
        <p:spPr>
          <a:xfrm>
            <a:off x="5317394" y="974983"/>
            <a:ext cx="258307" cy="258307"/>
          </a:xfrm>
          <a:prstGeom prst="rect">
            <a:avLst/>
          </a:prstGeom>
        </p:spPr>
      </p:pic>
      <p:pic>
        <p:nvPicPr>
          <p:cNvPr id="124" name="Picture 123"/>
          <p:cNvPicPr>
            <a:picLocks noChangeAspect="1"/>
          </p:cNvPicPr>
          <p:nvPr/>
        </p:nvPicPr>
        <p:blipFill>
          <a:blip r:embed="rId4">
            <a:clrChange>
              <a:clrFrom>
                <a:srgbClr val="FDFDFD"/>
              </a:clrFrom>
              <a:clrTo>
                <a:srgbClr val="FDFDFD">
                  <a:alpha val="0"/>
                </a:srgbClr>
              </a:clrTo>
            </a:clrChange>
            <a:duotone>
              <a:schemeClr val="accent1">
                <a:shade val="45000"/>
                <a:satMod val="135000"/>
              </a:schemeClr>
              <a:prstClr val="white"/>
            </a:duotone>
          </a:blip>
          <a:stretch>
            <a:fillRect/>
          </a:stretch>
        </p:blipFill>
        <p:spPr>
          <a:xfrm>
            <a:off x="5330140" y="1886766"/>
            <a:ext cx="258307" cy="258307"/>
          </a:xfrm>
          <a:prstGeom prst="rect">
            <a:avLst/>
          </a:prstGeom>
        </p:spPr>
      </p:pic>
      <p:cxnSp>
        <p:nvCxnSpPr>
          <p:cNvPr id="133" name="Straight Connector 132"/>
          <p:cNvCxnSpPr/>
          <p:nvPr/>
        </p:nvCxnSpPr>
        <p:spPr>
          <a:xfrm>
            <a:off x="1084536" y="2172559"/>
            <a:ext cx="4760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560557" y="1949837"/>
            <a:ext cx="0" cy="4454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572486" y="1886766"/>
            <a:ext cx="2308330" cy="553998"/>
          </a:xfrm>
          <a:prstGeom prst="rect">
            <a:avLst/>
          </a:prstGeom>
          <a:noFill/>
        </p:spPr>
        <p:txBody>
          <a:bodyPr wrap="square" rtlCol="0">
            <a:spAutoFit/>
          </a:bodyPr>
          <a:lstStyle/>
          <a:p>
            <a:pPr defTabSz="914400">
              <a:defRPr/>
            </a:pPr>
            <a:r>
              <a:rPr lang="en-US" b="1" kern="0" dirty="0">
                <a:solidFill>
                  <a:schemeClr val="accent6"/>
                </a:solidFill>
                <a:latin typeface="Calibri" panose="020F0502020204030204" pitchFamily="34" charset="0"/>
              </a:rPr>
              <a:t>Mohit Sawant</a:t>
            </a:r>
          </a:p>
          <a:p>
            <a:pPr marR="0" indent="0" defTabSz="914400" fontAlgn="auto">
              <a:lnSpc>
                <a:spcPct val="100000"/>
              </a:lnSpc>
              <a:spcBef>
                <a:spcPts val="0"/>
              </a:spcBef>
              <a:spcAft>
                <a:spcPts val="0"/>
              </a:spcAft>
              <a:buClrTx/>
              <a:buSzTx/>
              <a:buFontTx/>
              <a:buNone/>
              <a:tabLst/>
              <a:defRPr/>
            </a:pPr>
            <a:r>
              <a:rPr lang="en-US" sz="1120" b="1" kern="0" dirty="0">
                <a:solidFill>
                  <a:schemeClr val="tx2"/>
                </a:solidFill>
                <a:latin typeface="Calibri" panose="020F0502020204030204" pitchFamily="34" charset="0"/>
              </a:rPr>
              <a:t>Client Partner</a:t>
            </a:r>
          </a:p>
        </p:txBody>
      </p:sp>
      <p:pic>
        <p:nvPicPr>
          <p:cNvPr id="3" name="Picture 2"/>
          <p:cNvPicPr>
            <a:picLocks noChangeAspect="1"/>
          </p:cNvPicPr>
          <p:nvPr/>
        </p:nvPicPr>
        <p:blipFill>
          <a:blip r:embed="rId9"/>
          <a:stretch>
            <a:fillRect/>
          </a:stretch>
        </p:blipFill>
        <p:spPr>
          <a:xfrm>
            <a:off x="226637" y="1702782"/>
            <a:ext cx="827124" cy="930231"/>
          </a:xfrm>
          <a:prstGeom prst="ellipse">
            <a:avLst/>
          </a:prstGeom>
          <a:ln>
            <a:solidFill>
              <a:schemeClr val="bg1">
                <a:lumMod val="85000"/>
              </a:schemeClr>
            </a:solidFill>
          </a:ln>
        </p:spPr>
      </p:pic>
      <p:pic>
        <p:nvPicPr>
          <p:cNvPr id="4" name="Picture 3"/>
          <p:cNvPicPr>
            <a:picLocks noChangeAspect="1"/>
          </p:cNvPicPr>
          <p:nvPr/>
        </p:nvPicPr>
        <p:blipFill>
          <a:blip r:embed="rId10"/>
          <a:stretch>
            <a:fillRect/>
          </a:stretch>
        </p:blipFill>
        <p:spPr>
          <a:xfrm>
            <a:off x="269070" y="3763180"/>
            <a:ext cx="810960" cy="798840"/>
          </a:xfrm>
          <a:prstGeom prst="ellipse">
            <a:avLst/>
          </a:prstGeom>
          <a:ln>
            <a:solidFill>
              <a:schemeClr val="bg1">
                <a:lumMod val="65000"/>
              </a:schemeClr>
            </a:solidFill>
          </a:ln>
        </p:spPr>
      </p:pic>
    </p:spTree>
    <p:extLst>
      <p:ext uri="{BB962C8B-B14F-4D97-AF65-F5344CB8AC3E}">
        <p14:creationId xmlns:p14="http://schemas.microsoft.com/office/powerpoint/2010/main" val="303571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025" y="1079191"/>
            <a:ext cx="3588357" cy="3693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n-US"/>
            </a:defPPr>
            <a:lvl1pPr defTabSz="685800" fontAlgn="base">
              <a:spcBef>
                <a:spcPct val="0"/>
              </a:spcBef>
              <a:spcAft>
                <a:spcPct val="0"/>
              </a:spcAft>
              <a:defRPr sz="2800" kern="0">
                <a:solidFill>
                  <a:schemeClr val="bg1">
                    <a:lumMod val="95000"/>
                  </a:schemeClr>
                </a:solidFill>
                <a:effectLst>
                  <a:outerShdw blurRad="38100" dist="38100" dir="2700000" algn="tl">
                    <a:srgbClr val="000000">
                      <a:alpha val="43137"/>
                    </a:srgbClr>
                  </a:outerShdw>
                </a:effectLst>
              </a:defRPr>
            </a:lvl1pPr>
            <a:lvl2pPr marL="342900" algn="ctr" defTabSz="685800" eaLnBrk="0" fontAlgn="base" hangingPunct="0">
              <a:spcBef>
                <a:spcPct val="0"/>
              </a:spcBef>
              <a:spcAft>
                <a:spcPct val="0"/>
              </a:spcAft>
              <a:defRPr sz="4400">
                <a:latin typeface="Calibri" pitchFamily="34" charset="0"/>
              </a:defRPr>
            </a:lvl2pPr>
            <a:lvl3pPr marL="685800" algn="ctr" defTabSz="685800" eaLnBrk="0" fontAlgn="base" hangingPunct="0">
              <a:spcBef>
                <a:spcPct val="0"/>
              </a:spcBef>
              <a:spcAft>
                <a:spcPct val="0"/>
              </a:spcAft>
              <a:defRPr sz="4400">
                <a:latin typeface="Calibri" pitchFamily="34" charset="0"/>
              </a:defRPr>
            </a:lvl3pPr>
            <a:lvl4pPr marL="1028700" algn="ctr" defTabSz="685800" eaLnBrk="0" fontAlgn="base" hangingPunct="0">
              <a:spcBef>
                <a:spcPct val="0"/>
              </a:spcBef>
              <a:spcAft>
                <a:spcPct val="0"/>
              </a:spcAft>
              <a:defRPr sz="4400">
                <a:latin typeface="Calibri" pitchFamily="34" charset="0"/>
              </a:defRPr>
            </a:lvl4pPr>
            <a:lvl5pPr marL="1371600" algn="ctr" defTabSz="685800" eaLnBrk="0" fontAlgn="base" hangingPunct="0">
              <a:spcBef>
                <a:spcPct val="0"/>
              </a:spcBef>
              <a:spcAft>
                <a:spcPct val="0"/>
              </a:spcAft>
              <a:defRPr sz="4400">
                <a:latin typeface="Calibri" pitchFamily="34" charset="0"/>
              </a:defRPr>
            </a:lvl5pPr>
            <a:lvl6pPr marL="457200" algn="ctr" defTabSz="685800" fontAlgn="base">
              <a:spcBef>
                <a:spcPct val="0"/>
              </a:spcBef>
              <a:spcAft>
                <a:spcPct val="0"/>
              </a:spcAft>
              <a:defRPr sz="4400">
                <a:latin typeface="Calibri" pitchFamily="34" charset="0"/>
              </a:defRPr>
            </a:lvl6pPr>
            <a:lvl7pPr marL="914400" algn="ctr" defTabSz="685800" fontAlgn="base">
              <a:spcBef>
                <a:spcPct val="0"/>
              </a:spcBef>
              <a:spcAft>
                <a:spcPct val="0"/>
              </a:spcAft>
              <a:defRPr sz="4400">
                <a:latin typeface="Calibri" pitchFamily="34" charset="0"/>
              </a:defRPr>
            </a:lvl7pPr>
            <a:lvl8pPr marL="1371600" algn="ctr" defTabSz="685800" fontAlgn="base">
              <a:spcBef>
                <a:spcPct val="0"/>
              </a:spcBef>
              <a:spcAft>
                <a:spcPct val="0"/>
              </a:spcAft>
              <a:defRPr sz="4400">
                <a:latin typeface="Calibri" pitchFamily="34" charset="0"/>
              </a:defRPr>
            </a:lvl8pPr>
            <a:lvl9pPr marL="1828800" algn="ctr" defTabSz="685800" fontAlgn="base">
              <a:spcBef>
                <a:spcPct val="0"/>
              </a:spcBef>
              <a:spcAft>
                <a:spcPct val="0"/>
              </a:spcAft>
              <a:defRPr sz="4400">
                <a:latin typeface="Calibri" pitchFamily="34" charset="0"/>
              </a:defRPr>
            </a:lvl9pPr>
          </a:lstStyle>
          <a:p>
            <a:pPr lvl="0" defTabSz="457200" fontAlgn="auto">
              <a:spcBef>
                <a:spcPts val="0"/>
              </a:spcBef>
              <a:spcAft>
                <a:spcPts val="0"/>
              </a:spcAft>
            </a:pPr>
            <a:r>
              <a:rPr lang="en-US" sz="1800" b="1" kern="1200" dirty="0">
                <a:solidFill>
                  <a:schemeClr val="tx2"/>
                </a:solidFill>
                <a:effectLst/>
                <a:latin typeface="Calibri" panose="020F0502020204030204" pitchFamily="34" charset="0"/>
              </a:rPr>
              <a:t>Brief overview of Cognizant</a:t>
            </a:r>
          </a:p>
        </p:txBody>
      </p:sp>
    </p:spTree>
    <p:extLst>
      <p:ext uri="{BB962C8B-B14F-4D97-AF65-F5344CB8AC3E}">
        <p14:creationId xmlns:p14="http://schemas.microsoft.com/office/powerpoint/2010/main" val="139281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EFEF571-C9B4-4D92-A7F7-315B894862A8}" type="slidenum">
              <a:rPr lang="en-US" smtClean="0"/>
              <a:pPr/>
              <a:t>7</a:t>
            </a:fld>
            <a:endParaRPr lang="en-US" dirty="0"/>
          </a:p>
        </p:txBody>
      </p:sp>
      <p:sp>
        <p:nvSpPr>
          <p:cNvPr id="52" name="Rectangle 51">
            <a:extLst>
              <a:ext uri="{FF2B5EF4-FFF2-40B4-BE49-F238E27FC236}">
                <a16:creationId xmlns:a16="http://schemas.microsoft.com/office/drawing/2014/main" id="{D78B199D-CF5B-8E42-8E5C-A9E31D411E85}"/>
              </a:ext>
            </a:extLst>
          </p:cNvPr>
          <p:cNvSpPr>
            <a:spLocks/>
          </p:cNvSpPr>
          <p:nvPr/>
        </p:nvSpPr>
        <p:spPr bwMode="auto">
          <a:xfrm>
            <a:off x="0" y="0"/>
            <a:ext cx="3098042" cy="4585299"/>
          </a:xfrm>
          <a:prstGeom prst="rect">
            <a:avLst/>
          </a:prstGeom>
          <a:gradFill flip="none" rotWithShape="1">
            <a:gsLst>
              <a:gs pos="100000">
                <a:schemeClr val="accent3"/>
              </a:gs>
              <a:gs pos="19000">
                <a:schemeClr val="accent1"/>
              </a:gs>
            </a:gsLst>
            <a:lin ang="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pPr defTabSz="685800">
              <a:defRPr/>
            </a:pPr>
            <a:endParaRPr lang="en-US" sz="1350" kern="0">
              <a:solidFill>
                <a:sysClr val="windowText" lastClr="000000"/>
              </a:solidFill>
            </a:endParaRPr>
          </a:p>
        </p:txBody>
      </p:sp>
      <p:pic>
        <p:nvPicPr>
          <p:cNvPr id="53" name="Picture 52">
            <a:extLst>
              <a:ext uri="{FF2B5EF4-FFF2-40B4-BE49-F238E27FC236}">
                <a16:creationId xmlns:a16="http://schemas.microsoft.com/office/drawing/2014/main" id="{FE4D59F9-56F9-4A49-9196-51BDC9B07373}"/>
              </a:ext>
            </a:extLst>
          </p:cNvPr>
          <p:cNvPicPr>
            <a:picLocks noChangeAspect="1"/>
          </p:cNvPicPr>
          <p:nvPr/>
        </p:nvPicPr>
        <p:blipFill>
          <a:blip r:embed="rId2"/>
          <a:stretch>
            <a:fillRect/>
          </a:stretch>
        </p:blipFill>
        <p:spPr>
          <a:xfrm>
            <a:off x="273745" y="364454"/>
            <a:ext cx="2373922" cy="509492"/>
          </a:xfrm>
          <a:prstGeom prst="rect">
            <a:avLst/>
          </a:prstGeom>
        </p:spPr>
      </p:pic>
      <p:sp>
        <p:nvSpPr>
          <p:cNvPr id="54" name="Rectangle 53"/>
          <p:cNvSpPr/>
          <p:nvPr/>
        </p:nvSpPr>
        <p:spPr>
          <a:xfrm>
            <a:off x="317728" y="994232"/>
            <a:ext cx="2564991" cy="2038956"/>
          </a:xfrm>
          <a:prstGeom prst="rect">
            <a:avLst/>
          </a:prstGeom>
          <a:noFill/>
        </p:spPr>
        <p:txBody>
          <a:bodyPr wrap="square" lIns="0" tIns="0" rIns="0" bIns="0" rtlCol="0">
            <a:spAutoFit/>
          </a:bodyPr>
          <a:lstStyle/>
          <a:p>
            <a:pPr defTabSz="457189">
              <a:lnSpc>
                <a:spcPct val="110000"/>
              </a:lnSpc>
              <a:defRPr/>
            </a:pPr>
            <a:r>
              <a:rPr lang="en-US" sz="1100" b="1" dirty="0">
                <a:solidFill>
                  <a:schemeClr val="bg1"/>
                </a:solidFill>
                <a:latin typeface="Calibri" panose="020F0502020204030204" pitchFamily="34" charset="0"/>
              </a:rPr>
              <a:t>Cognizant (NASDAQ-100: CTSH) </a:t>
            </a:r>
            <a:r>
              <a:rPr lang="en-US" sz="1100" dirty="0">
                <a:solidFill>
                  <a:schemeClr val="bg1"/>
                </a:solidFill>
                <a:latin typeface="Calibri" panose="020F0502020204030204" pitchFamily="34" charset="0"/>
              </a:rPr>
              <a:t>is one of the world’s leading professional services companies, transforming clients’ business, operating and technology models for the digital era. Our unique industry-based, consultative approach helps clients envision, build and run more innovative and efficient businesses. Headquartered in the U.S., Cognizant is ranked 193 on the Fortune 500 and is consistently listed among the most admired companies in the world.</a:t>
            </a:r>
          </a:p>
        </p:txBody>
      </p:sp>
      <p:sp>
        <p:nvSpPr>
          <p:cNvPr id="55" name="TextBox 54"/>
          <p:cNvSpPr txBox="1"/>
          <p:nvPr/>
        </p:nvSpPr>
        <p:spPr>
          <a:xfrm>
            <a:off x="3995383" y="596071"/>
            <a:ext cx="1478802" cy="415498"/>
          </a:xfrm>
          <a:prstGeom prst="rect">
            <a:avLst/>
          </a:prstGeom>
          <a:noFill/>
        </p:spPr>
        <p:txBody>
          <a:bodyPr wrap="square" rtlCol="0">
            <a:spAutoFit/>
          </a:bodyPr>
          <a:lstStyle/>
          <a:p>
            <a:pPr defTabSz="457189">
              <a:defRPr/>
            </a:pPr>
            <a:r>
              <a:rPr lang="en-US" sz="1050" b="1" dirty="0">
                <a:latin typeface="Calibri" panose="020F0502020204030204" pitchFamily="34" charset="0"/>
              </a:rPr>
              <a:t>Founded</a:t>
            </a:r>
          </a:p>
          <a:p>
            <a:pPr defTabSz="457189">
              <a:defRPr/>
            </a:pPr>
            <a:r>
              <a:rPr lang="en-US" sz="1050" dirty="0">
                <a:solidFill>
                  <a:srgbClr val="141414"/>
                </a:solidFill>
                <a:latin typeface="Calibri" panose="020F0502020204030204" pitchFamily="34" charset="0"/>
              </a:rPr>
              <a:t>in 1994 </a:t>
            </a:r>
            <a:r>
              <a:rPr lang="en-US" sz="750" dirty="0">
                <a:solidFill>
                  <a:srgbClr val="141414"/>
                </a:solidFill>
                <a:latin typeface="Calibri" panose="020F0502020204030204" pitchFamily="34" charset="0"/>
              </a:rPr>
              <a:t>(CTSH, Nasdaq)</a:t>
            </a:r>
          </a:p>
        </p:txBody>
      </p:sp>
      <p:sp>
        <p:nvSpPr>
          <p:cNvPr id="56" name="TextBox 55"/>
          <p:cNvSpPr txBox="1"/>
          <p:nvPr/>
        </p:nvSpPr>
        <p:spPr>
          <a:xfrm>
            <a:off x="3995384" y="1217476"/>
            <a:ext cx="1088053" cy="415498"/>
          </a:xfrm>
          <a:prstGeom prst="rect">
            <a:avLst/>
          </a:prstGeom>
          <a:noFill/>
        </p:spPr>
        <p:txBody>
          <a:bodyPr wrap="square" rtlCol="0">
            <a:spAutoFit/>
          </a:bodyPr>
          <a:lstStyle/>
          <a:p>
            <a:pPr defTabSz="457189">
              <a:defRPr/>
            </a:pPr>
            <a:r>
              <a:rPr lang="en-US" sz="1050" b="1" dirty="0">
                <a:latin typeface="Calibri" panose="020F0502020204030204" pitchFamily="34" charset="0"/>
              </a:rPr>
              <a:t>Headquarters</a:t>
            </a:r>
          </a:p>
          <a:p>
            <a:pPr defTabSz="457189">
              <a:defRPr/>
            </a:pPr>
            <a:r>
              <a:rPr lang="en-US" sz="1050" dirty="0">
                <a:solidFill>
                  <a:srgbClr val="141414"/>
                </a:solidFill>
                <a:latin typeface="Calibri" panose="020F0502020204030204" pitchFamily="34" charset="0"/>
              </a:rPr>
              <a:t>Teaneck, NJ</a:t>
            </a:r>
            <a:endParaRPr lang="en-US" sz="750" dirty="0">
              <a:solidFill>
                <a:srgbClr val="141414"/>
              </a:solidFill>
              <a:latin typeface="Calibri" panose="020F0502020204030204" pitchFamily="34" charset="0"/>
            </a:endParaRPr>
          </a:p>
        </p:txBody>
      </p:sp>
      <p:sp>
        <p:nvSpPr>
          <p:cNvPr id="57" name="TextBox 56"/>
          <p:cNvSpPr txBox="1"/>
          <p:nvPr/>
        </p:nvSpPr>
        <p:spPr>
          <a:xfrm>
            <a:off x="6560652" y="1187837"/>
            <a:ext cx="1212159" cy="415498"/>
          </a:xfrm>
          <a:prstGeom prst="rect">
            <a:avLst/>
          </a:prstGeom>
          <a:noFill/>
        </p:spPr>
        <p:txBody>
          <a:bodyPr wrap="square" rtlCol="0">
            <a:spAutoFit/>
          </a:bodyPr>
          <a:lstStyle/>
          <a:p>
            <a:pPr defTabSz="457189">
              <a:defRPr/>
            </a:pPr>
            <a:r>
              <a:rPr lang="en-US" sz="1050" b="1" dirty="0">
                <a:latin typeface="Calibri" panose="020F0502020204030204" pitchFamily="34" charset="0"/>
              </a:rPr>
              <a:t>100+ Global</a:t>
            </a:r>
          </a:p>
          <a:p>
            <a:pPr defTabSz="457189">
              <a:defRPr/>
            </a:pPr>
            <a:r>
              <a:rPr lang="en-US" sz="1050" dirty="0">
                <a:solidFill>
                  <a:srgbClr val="141414"/>
                </a:solidFill>
                <a:latin typeface="Calibri" panose="020F0502020204030204" pitchFamily="34" charset="0"/>
              </a:rPr>
              <a:t>Delivery Centers</a:t>
            </a:r>
            <a:endParaRPr lang="en-US" sz="750" dirty="0">
              <a:solidFill>
                <a:srgbClr val="141414"/>
              </a:solidFill>
              <a:latin typeface="Calibri" panose="020F0502020204030204" pitchFamily="34" charset="0"/>
            </a:endParaRPr>
          </a:p>
        </p:txBody>
      </p:sp>
      <p:sp>
        <p:nvSpPr>
          <p:cNvPr id="58" name="TextBox 57"/>
          <p:cNvSpPr txBox="1"/>
          <p:nvPr/>
        </p:nvSpPr>
        <p:spPr>
          <a:xfrm>
            <a:off x="6565085" y="606690"/>
            <a:ext cx="1212158" cy="415498"/>
          </a:xfrm>
          <a:prstGeom prst="rect">
            <a:avLst/>
          </a:prstGeom>
          <a:noFill/>
        </p:spPr>
        <p:txBody>
          <a:bodyPr wrap="square" rtlCol="0">
            <a:spAutoFit/>
          </a:bodyPr>
          <a:lstStyle/>
          <a:p>
            <a:pPr defTabSz="457189">
              <a:defRPr/>
            </a:pPr>
            <a:r>
              <a:rPr lang="en-US" sz="1050" b="1" dirty="0">
                <a:latin typeface="Calibri" panose="020F0502020204030204" pitchFamily="34" charset="0"/>
              </a:rPr>
              <a:t>~292,500</a:t>
            </a:r>
          </a:p>
          <a:p>
            <a:pPr defTabSz="457189">
              <a:defRPr/>
            </a:pPr>
            <a:r>
              <a:rPr lang="en-US" sz="1050" dirty="0">
                <a:solidFill>
                  <a:srgbClr val="141414"/>
                </a:solidFill>
                <a:latin typeface="Calibri" panose="020F0502020204030204" pitchFamily="34" charset="0"/>
              </a:rPr>
              <a:t>Employees</a:t>
            </a:r>
            <a:endParaRPr lang="en-US" sz="750" dirty="0">
              <a:solidFill>
                <a:srgbClr val="141414"/>
              </a:solidFill>
              <a:latin typeface="Calibri" panose="020F0502020204030204" pitchFamily="34" charset="0"/>
            </a:endParaRPr>
          </a:p>
        </p:txBody>
      </p:sp>
      <p:sp>
        <p:nvSpPr>
          <p:cNvPr id="59" name="TextBox 58"/>
          <p:cNvSpPr txBox="1"/>
          <p:nvPr/>
        </p:nvSpPr>
        <p:spPr>
          <a:xfrm>
            <a:off x="6574915" y="1789385"/>
            <a:ext cx="2280111" cy="415498"/>
          </a:xfrm>
          <a:prstGeom prst="rect">
            <a:avLst/>
          </a:prstGeom>
          <a:noFill/>
        </p:spPr>
        <p:txBody>
          <a:bodyPr wrap="square" rtlCol="0">
            <a:spAutoFit/>
          </a:bodyPr>
          <a:lstStyle/>
          <a:p>
            <a:pPr defTabSz="457189">
              <a:defRPr/>
            </a:pPr>
            <a:r>
              <a:rPr lang="en-US" sz="1050" b="1" dirty="0">
                <a:latin typeface="Calibri" panose="020F0502020204030204" pitchFamily="34" charset="0"/>
              </a:rPr>
              <a:t>Revenue</a:t>
            </a:r>
          </a:p>
          <a:p>
            <a:pPr defTabSz="457189">
              <a:defRPr/>
            </a:pPr>
            <a:r>
              <a:rPr lang="en-US" sz="1050" b="1" dirty="0">
                <a:solidFill>
                  <a:srgbClr val="141414"/>
                </a:solidFill>
                <a:latin typeface="Calibri" panose="020F0502020204030204" pitchFamily="34" charset="0"/>
              </a:rPr>
              <a:t>$16.8 B </a:t>
            </a:r>
            <a:r>
              <a:rPr lang="en-US" sz="1050" dirty="0">
                <a:solidFill>
                  <a:srgbClr val="141414"/>
                </a:solidFill>
                <a:latin typeface="Calibri" panose="020F0502020204030204" pitchFamily="34" charset="0"/>
              </a:rPr>
              <a:t>in FY 2019</a:t>
            </a:r>
            <a:endParaRPr lang="en-US" sz="1020" dirty="0">
              <a:solidFill>
                <a:srgbClr val="141414"/>
              </a:solidFill>
              <a:latin typeface="Calibri" panose="020F0502020204030204" pitchFamily="34" charset="0"/>
            </a:endParaRPr>
          </a:p>
        </p:txBody>
      </p:sp>
      <p:sp>
        <p:nvSpPr>
          <p:cNvPr id="60" name="TextBox 59"/>
          <p:cNvSpPr txBox="1"/>
          <p:nvPr/>
        </p:nvSpPr>
        <p:spPr>
          <a:xfrm>
            <a:off x="3995384" y="1719952"/>
            <a:ext cx="1478801" cy="738664"/>
          </a:xfrm>
          <a:prstGeom prst="rect">
            <a:avLst/>
          </a:prstGeom>
          <a:noFill/>
        </p:spPr>
        <p:txBody>
          <a:bodyPr wrap="square" rtlCol="0">
            <a:spAutoFit/>
          </a:bodyPr>
          <a:lstStyle/>
          <a:p>
            <a:pPr defTabSz="457189">
              <a:defRPr/>
            </a:pPr>
            <a:r>
              <a:rPr lang="en-US" sz="1050" b="1" dirty="0">
                <a:latin typeface="Calibri" panose="020F0502020204030204" pitchFamily="34" charset="0"/>
              </a:rPr>
              <a:t>Revenue Mix</a:t>
            </a:r>
          </a:p>
          <a:p>
            <a:pPr defTabSz="457189">
              <a:defRPr/>
            </a:pPr>
            <a:r>
              <a:rPr lang="en-US" sz="1050" dirty="0">
                <a:solidFill>
                  <a:srgbClr val="141414"/>
                </a:solidFill>
                <a:latin typeface="Calibri" panose="020F0502020204030204" pitchFamily="34" charset="0"/>
              </a:rPr>
              <a:t>NA: 75.7%</a:t>
            </a:r>
          </a:p>
          <a:p>
            <a:pPr defTabSz="457189">
              <a:defRPr/>
            </a:pPr>
            <a:r>
              <a:rPr lang="en-US" sz="1050" dirty="0">
                <a:solidFill>
                  <a:srgbClr val="141414"/>
                </a:solidFill>
                <a:latin typeface="Calibri" panose="020F0502020204030204" pitchFamily="34" charset="0"/>
              </a:rPr>
              <a:t>Europe: 17.8%</a:t>
            </a:r>
          </a:p>
          <a:p>
            <a:pPr defTabSz="457189">
              <a:defRPr/>
            </a:pPr>
            <a:r>
              <a:rPr lang="en-US" sz="1050" dirty="0">
                <a:solidFill>
                  <a:srgbClr val="141414"/>
                </a:solidFill>
                <a:latin typeface="Calibri" panose="020F0502020204030204" pitchFamily="34" charset="0"/>
              </a:rPr>
              <a:t>RoW: 6.3%</a:t>
            </a:r>
            <a:endParaRPr lang="en-US" sz="750" dirty="0">
              <a:solidFill>
                <a:srgbClr val="141414"/>
              </a:solidFill>
              <a:latin typeface="Calibri" panose="020F0502020204030204" pitchFamily="34" charset="0"/>
            </a:endParaRPr>
          </a:p>
        </p:txBody>
      </p:sp>
      <p:sp>
        <p:nvSpPr>
          <p:cNvPr id="61" name="TextBox 60"/>
          <p:cNvSpPr txBox="1"/>
          <p:nvPr/>
        </p:nvSpPr>
        <p:spPr>
          <a:xfrm>
            <a:off x="3381379" y="202871"/>
            <a:ext cx="2663014" cy="323165"/>
          </a:xfrm>
          <a:prstGeom prst="rect">
            <a:avLst/>
          </a:prstGeom>
          <a:noFill/>
        </p:spPr>
        <p:txBody>
          <a:bodyPr wrap="square" rtlCol="0">
            <a:spAutoFit/>
          </a:bodyPr>
          <a:lstStyle/>
          <a:p>
            <a:pPr defTabSz="457189">
              <a:defRPr/>
            </a:pPr>
            <a:r>
              <a:rPr lang="en-US" sz="1500" b="1" dirty="0">
                <a:solidFill>
                  <a:srgbClr val="000063"/>
                </a:solidFill>
                <a:latin typeface="Calibri" panose="020F0502020204030204" pitchFamily="34" charset="0"/>
              </a:rPr>
              <a:t>OUR OVERVIEW</a:t>
            </a:r>
          </a:p>
        </p:txBody>
      </p:sp>
      <p:sp>
        <p:nvSpPr>
          <p:cNvPr id="62" name="TextBox 61"/>
          <p:cNvSpPr txBox="1"/>
          <p:nvPr/>
        </p:nvSpPr>
        <p:spPr>
          <a:xfrm>
            <a:off x="3401114" y="2665852"/>
            <a:ext cx="2663015" cy="32316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500" b="1" i="0" u="none" strike="noStrike" cap="none" spc="0" normalizeH="0" baseline="0">
                <a:ln>
                  <a:noFill/>
                </a:ln>
                <a:solidFill>
                  <a:schemeClr val="accent1"/>
                </a:solidFill>
                <a:effectLst/>
                <a:uLnTx/>
                <a:uFillTx/>
                <a:latin typeface="Arial"/>
              </a:defRPr>
            </a:lvl1pPr>
          </a:lstStyle>
          <a:p>
            <a:r>
              <a:rPr lang="en-US" dirty="0">
                <a:solidFill>
                  <a:srgbClr val="000063"/>
                </a:solidFill>
                <a:latin typeface="Calibri" panose="020F0502020204030204" pitchFamily="34" charset="0"/>
              </a:rPr>
              <a:t>ACCOLADES</a:t>
            </a:r>
          </a:p>
        </p:txBody>
      </p:sp>
      <p:grpSp>
        <p:nvGrpSpPr>
          <p:cNvPr id="63" name="Group 62"/>
          <p:cNvGrpSpPr/>
          <p:nvPr/>
        </p:nvGrpSpPr>
        <p:grpSpPr>
          <a:xfrm>
            <a:off x="3200447" y="3541826"/>
            <a:ext cx="2545537" cy="653867"/>
            <a:chOff x="11590299" y="4502719"/>
            <a:chExt cx="3394042" cy="871819"/>
          </a:xfrm>
        </p:grpSpPr>
        <p:sp>
          <p:nvSpPr>
            <p:cNvPr id="64" name="TextBox 63"/>
            <p:cNvSpPr txBox="1"/>
            <p:nvPr/>
          </p:nvSpPr>
          <p:spPr>
            <a:xfrm>
              <a:off x="12646847" y="4594841"/>
              <a:ext cx="2337494" cy="779697"/>
            </a:xfrm>
            <a:prstGeom prst="rect">
              <a:avLst/>
            </a:prstGeom>
            <a:noFill/>
          </p:spPr>
          <p:txBody>
            <a:bodyPr wrap="square" rtlCol="0">
              <a:spAutoFit/>
            </a:bodyPr>
            <a:lstStyle/>
            <a:p>
              <a:pPr defTabSz="457189">
                <a:defRPr/>
              </a:pPr>
              <a:r>
                <a:rPr lang="en-US" sz="1050" b="1" dirty="0">
                  <a:solidFill>
                    <a:srgbClr val="141414"/>
                  </a:solidFill>
                  <a:latin typeface="Calibri" panose="020F0502020204030204" pitchFamily="34" charset="0"/>
                </a:rPr>
                <a:t>Barron</a:t>
              </a:r>
              <a:r>
                <a:rPr lang="en-US" sz="1100" dirty="0">
                  <a:solidFill>
                    <a:srgbClr val="141414"/>
                  </a:solidFill>
                  <a:latin typeface="Calibri" panose="020F0502020204030204" pitchFamily="34" charset="0"/>
                </a:rPr>
                <a:t> </a:t>
              </a:r>
            </a:p>
            <a:p>
              <a:pPr defTabSz="457189">
                <a:defRPr/>
              </a:pPr>
              <a:r>
                <a:rPr lang="en-US" sz="1050" dirty="0">
                  <a:solidFill>
                    <a:srgbClr val="141414"/>
                  </a:solidFill>
                  <a:latin typeface="Calibri" panose="020F0502020204030204" pitchFamily="34" charset="0"/>
                </a:rPr>
                <a:t>100 Most Sustainable Companies 2018 </a:t>
              </a:r>
            </a:p>
          </p:txBody>
        </p:sp>
        <p:sp>
          <p:nvSpPr>
            <p:cNvPr id="65" name="TextBox 64"/>
            <p:cNvSpPr txBox="1"/>
            <p:nvPr/>
          </p:nvSpPr>
          <p:spPr>
            <a:xfrm>
              <a:off x="11590299" y="4502719"/>
              <a:ext cx="1067748" cy="800215"/>
            </a:xfrm>
            <a:prstGeom prst="rect">
              <a:avLst/>
            </a:prstGeom>
            <a:noFill/>
          </p:spPr>
          <p:txBody>
            <a:bodyPr wrap="square" rtlCol="0">
              <a:spAutoFit/>
            </a:bodyPr>
            <a:lstStyle/>
            <a:p>
              <a:pPr algn="r" defTabSz="457189">
                <a:defRPr/>
              </a:pPr>
              <a:r>
                <a:rPr lang="en-US" sz="3300" b="1" spc="-225" dirty="0">
                  <a:latin typeface="Calibri" panose="020F0502020204030204" pitchFamily="34" charset="0"/>
                </a:rPr>
                <a:t>16</a:t>
              </a:r>
            </a:p>
          </p:txBody>
        </p:sp>
      </p:grpSp>
      <p:grpSp>
        <p:nvGrpSpPr>
          <p:cNvPr id="66" name="Group 65"/>
          <p:cNvGrpSpPr/>
          <p:nvPr/>
        </p:nvGrpSpPr>
        <p:grpSpPr>
          <a:xfrm>
            <a:off x="3200569" y="2964328"/>
            <a:ext cx="2545415" cy="650798"/>
            <a:chOff x="4823080" y="3050204"/>
            <a:chExt cx="3393887" cy="867728"/>
          </a:xfrm>
        </p:grpSpPr>
        <p:sp>
          <p:nvSpPr>
            <p:cNvPr id="67" name="TextBox 66"/>
            <p:cNvSpPr txBox="1"/>
            <p:nvPr/>
          </p:nvSpPr>
          <p:spPr>
            <a:xfrm>
              <a:off x="5900923" y="3148493"/>
              <a:ext cx="2316044" cy="769439"/>
            </a:xfrm>
            <a:prstGeom prst="rect">
              <a:avLst/>
            </a:prstGeom>
            <a:noFill/>
          </p:spPr>
          <p:txBody>
            <a:bodyPr wrap="square" rtlCol="0">
              <a:spAutoFit/>
            </a:bodyPr>
            <a:lstStyle/>
            <a:p>
              <a:pPr defTabSz="457189">
                <a:defRPr/>
              </a:pPr>
              <a:r>
                <a:rPr lang="en-US" sz="1050" b="1" dirty="0">
                  <a:solidFill>
                    <a:srgbClr val="141414"/>
                  </a:solidFill>
                  <a:latin typeface="Calibri" panose="020F0502020204030204" pitchFamily="34" charset="0"/>
                </a:rPr>
                <a:t>Fortune</a:t>
              </a:r>
            </a:p>
            <a:p>
              <a:pPr defTabSz="457189">
                <a:defRPr/>
              </a:pPr>
              <a:r>
                <a:rPr lang="en-US" sz="1050" dirty="0">
                  <a:solidFill>
                    <a:srgbClr val="141414"/>
                  </a:solidFill>
                  <a:latin typeface="Calibri" panose="020F0502020204030204" pitchFamily="34" charset="0"/>
                </a:rPr>
                <a:t>Most Admired Companies Years in a Row</a:t>
              </a:r>
            </a:p>
          </p:txBody>
        </p:sp>
        <p:sp>
          <p:nvSpPr>
            <p:cNvPr id="68" name="TextBox 67"/>
            <p:cNvSpPr txBox="1"/>
            <p:nvPr/>
          </p:nvSpPr>
          <p:spPr>
            <a:xfrm>
              <a:off x="4823080" y="3050204"/>
              <a:ext cx="1067748" cy="800216"/>
            </a:xfrm>
            <a:prstGeom prst="rect">
              <a:avLst/>
            </a:prstGeom>
            <a:noFill/>
          </p:spPr>
          <p:txBody>
            <a:bodyPr wrap="square" rtlCol="0">
              <a:spAutoFit/>
            </a:bodyPr>
            <a:lstStyle/>
            <a:p>
              <a:pPr algn="r" defTabSz="457189">
                <a:defRPr/>
              </a:pPr>
              <a:r>
                <a:rPr lang="en-US" sz="3300" b="1" spc="-225" dirty="0">
                  <a:latin typeface="Calibri" panose="020F0502020204030204" pitchFamily="34" charset="0"/>
                </a:rPr>
                <a:t>11</a:t>
              </a:r>
            </a:p>
          </p:txBody>
        </p:sp>
      </p:grpSp>
      <p:grpSp>
        <p:nvGrpSpPr>
          <p:cNvPr id="69" name="Group 68"/>
          <p:cNvGrpSpPr/>
          <p:nvPr/>
        </p:nvGrpSpPr>
        <p:grpSpPr>
          <a:xfrm>
            <a:off x="6034867" y="4049339"/>
            <a:ext cx="1848939" cy="600164"/>
            <a:chOff x="4841558" y="4351440"/>
            <a:chExt cx="2465251" cy="800218"/>
          </a:xfrm>
        </p:grpSpPr>
        <p:sp>
          <p:nvSpPr>
            <p:cNvPr id="70" name="TextBox 69"/>
            <p:cNvSpPr txBox="1"/>
            <p:nvPr/>
          </p:nvSpPr>
          <p:spPr>
            <a:xfrm>
              <a:off x="5833711" y="4512056"/>
              <a:ext cx="1473098" cy="553997"/>
            </a:xfrm>
            <a:prstGeom prst="rect">
              <a:avLst/>
            </a:prstGeom>
            <a:noFill/>
          </p:spPr>
          <p:txBody>
            <a:bodyPr wrap="square" rtlCol="0">
              <a:spAutoFit/>
            </a:bodyPr>
            <a:lstStyle/>
            <a:p>
              <a:pPr defTabSz="457189">
                <a:defRPr/>
              </a:pPr>
              <a:r>
                <a:rPr lang="en-US" sz="1050" b="1" dirty="0">
                  <a:solidFill>
                    <a:srgbClr val="141414"/>
                  </a:solidFill>
                  <a:latin typeface="Calibri" panose="020F0502020204030204" pitchFamily="34" charset="0"/>
                </a:rPr>
                <a:t>Forbes</a:t>
              </a:r>
            </a:p>
            <a:p>
              <a:pPr defTabSz="457189">
                <a:defRPr/>
              </a:pPr>
              <a:r>
                <a:rPr lang="en-US" sz="1050" dirty="0">
                  <a:solidFill>
                    <a:srgbClr val="141414"/>
                  </a:solidFill>
                  <a:latin typeface="Calibri" panose="020F0502020204030204" pitchFamily="34" charset="0"/>
                </a:rPr>
                <a:t>Global 2000</a:t>
              </a:r>
            </a:p>
          </p:txBody>
        </p:sp>
        <p:sp>
          <p:nvSpPr>
            <p:cNvPr id="71" name="TextBox 70"/>
            <p:cNvSpPr txBox="1"/>
            <p:nvPr/>
          </p:nvSpPr>
          <p:spPr>
            <a:xfrm>
              <a:off x="4841558" y="4351440"/>
              <a:ext cx="1067748" cy="800218"/>
            </a:xfrm>
            <a:prstGeom prst="rect">
              <a:avLst/>
            </a:prstGeom>
            <a:noFill/>
          </p:spPr>
          <p:txBody>
            <a:bodyPr wrap="square" rtlCol="0">
              <a:spAutoFit/>
            </a:bodyPr>
            <a:lstStyle/>
            <a:p>
              <a:pPr algn="r" defTabSz="457189">
                <a:defRPr/>
              </a:pPr>
              <a:r>
                <a:rPr lang="en-US" sz="3300" b="1" spc="-225" dirty="0">
                  <a:latin typeface="Calibri" panose="020F0502020204030204" pitchFamily="34" charset="0"/>
                </a:rPr>
                <a:t>524</a:t>
              </a:r>
            </a:p>
          </p:txBody>
        </p:sp>
      </p:grpSp>
      <p:grpSp>
        <p:nvGrpSpPr>
          <p:cNvPr id="72" name="Group 71"/>
          <p:cNvGrpSpPr/>
          <p:nvPr/>
        </p:nvGrpSpPr>
        <p:grpSpPr>
          <a:xfrm>
            <a:off x="6034868" y="2993096"/>
            <a:ext cx="1848941" cy="600164"/>
            <a:chOff x="4783759" y="3794702"/>
            <a:chExt cx="2465254" cy="800219"/>
          </a:xfrm>
        </p:grpSpPr>
        <p:sp>
          <p:nvSpPr>
            <p:cNvPr id="73" name="TextBox 72"/>
            <p:cNvSpPr txBox="1"/>
            <p:nvPr/>
          </p:nvSpPr>
          <p:spPr>
            <a:xfrm>
              <a:off x="5775913" y="3908457"/>
              <a:ext cx="1473100" cy="564257"/>
            </a:xfrm>
            <a:prstGeom prst="rect">
              <a:avLst/>
            </a:prstGeom>
            <a:noFill/>
          </p:spPr>
          <p:txBody>
            <a:bodyPr wrap="square" rtlCol="0">
              <a:spAutoFit/>
            </a:bodyPr>
            <a:lstStyle/>
            <a:p>
              <a:pPr defTabSz="457189">
                <a:defRPr/>
              </a:pPr>
              <a:r>
                <a:rPr lang="en-US" sz="1100" b="1" dirty="0">
                  <a:solidFill>
                    <a:srgbClr val="141414"/>
                  </a:solidFill>
                  <a:latin typeface="Calibri" panose="020F0502020204030204" pitchFamily="34" charset="0"/>
                </a:rPr>
                <a:t>Fortune</a:t>
              </a:r>
            </a:p>
            <a:p>
              <a:pPr defTabSz="457189">
                <a:defRPr/>
              </a:pPr>
              <a:r>
                <a:rPr lang="en-US" sz="1050" dirty="0">
                  <a:solidFill>
                    <a:srgbClr val="141414"/>
                  </a:solidFill>
                  <a:latin typeface="Calibri" panose="020F0502020204030204" pitchFamily="34" charset="0"/>
                </a:rPr>
                <a:t>500</a:t>
              </a:r>
            </a:p>
          </p:txBody>
        </p:sp>
        <p:sp>
          <p:nvSpPr>
            <p:cNvPr id="74" name="TextBox 73"/>
            <p:cNvSpPr txBox="1"/>
            <p:nvPr/>
          </p:nvSpPr>
          <p:spPr>
            <a:xfrm>
              <a:off x="4783759" y="3794702"/>
              <a:ext cx="1067748" cy="800219"/>
            </a:xfrm>
            <a:prstGeom prst="rect">
              <a:avLst/>
            </a:prstGeom>
            <a:noFill/>
          </p:spPr>
          <p:txBody>
            <a:bodyPr wrap="square" rtlCol="0">
              <a:spAutoFit/>
            </a:bodyPr>
            <a:lstStyle/>
            <a:p>
              <a:pPr algn="r" defTabSz="457189">
                <a:defRPr/>
              </a:pPr>
              <a:r>
                <a:rPr lang="en-US" sz="3300" b="1" spc="-225" dirty="0">
                  <a:latin typeface="Calibri" panose="020F0502020204030204" pitchFamily="34" charset="0"/>
                </a:rPr>
                <a:t>193</a:t>
              </a:r>
            </a:p>
          </p:txBody>
        </p:sp>
      </p:grpSp>
      <p:grpSp>
        <p:nvGrpSpPr>
          <p:cNvPr id="75" name="Group 74"/>
          <p:cNvGrpSpPr/>
          <p:nvPr/>
        </p:nvGrpSpPr>
        <p:grpSpPr>
          <a:xfrm>
            <a:off x="6034867" y="3541825"/>
            <a:ext cx="2820159" cy="600164"/>
            <a:chOff x="6438140" y="3533439"/>
            <a:chExt cx="2820159" cy="600164"/>
          </a:xfrm>
        </p:grpSpPr>
        <p:sp>
          <p:nvSpPr>
            <p:cNvPr id="76" name="TextBox 75"/>
            <p:cNvSpPr txBox="1"/>
            <p:nvPr/>
          </p:nvSpPr>
          <p:spPr>
            <a:xfrm>
              <a:off x="7184666" y="3625770"/>
              <a:ext cx="2073633" cy="415498"/>
            </a:xfrm>
            <a:prstGeom prst="rect">
              <a:avLst/>
            </a:prstGeom>
            <a:noFill/>
          </p:spPr>
          <p:txBody>
            <a:bodyPr wrap="square" rtlCol="0" anchor="ctr">
              <a:spAutoFit/>
            </a:bodyPr>
            <a:lstStyle/>
            <a:p>
              <a:pPr defTabSz="457189">
                <a:defRPr/>
              </a:pPr>
              <a:r>
                <a:rPr lang="en-US" sz="1050" b="1" dirty="0">
                  <a:solidFill>
                    <a:srgbClr val="141414"/>
                  </a:solidFill>
                  <a:latin typeface="Calibri" panose="020F0502020204030204" pitchFamily="34" charset="0"/>
                </a:rPr>
                <a:t>Forbes</a:t>
              </a:r>
            </a:p>
            <a:p>
              <a:pPr defTabSz="457189">
                <a:defRPr/>
              </a:pPr>
              <a:r>
                <a:rPr lang="en-US" sz="1050" dirty="0">
                  <a:solidFill>
                    <a:srgbClr val="141414"/>
                  </a:solidFill>
                  <a:latin typeface="Calibri" panose="020F0502020204030204" pitchFamily="34" charset="0"/>
                </a:rPr>
                <a:t>Best Employers for Women 2018</a:t>
              </a:r>
            </a:p>
          </p:txBody>
        </p:sp>
        <p:sp>
          <p:nvSpPr>
            <p:cNvPr id="77" name="TextBox 76"/>
            <p:cNvSpPr txBox="1"/>
            <p:nvPr/>
          </p:nvSpPr>
          <p:spPr>
            <a:xfrm>
              <a:off x="6438140" y="3533439"/>
              <a:ext cx="800811" cy="600164"/>
            </a:xfrm>
            <a:prstGeom prst="rect">
              <a:avLst/>
            </a:prstGeom>
            <a:noFill/>
          </p:spPr>
          <p:txBody>
            <a:bodyPr wrap="square" rtlCol="0" anchor="ctr">
              <a:spAutoFit/>
            </a:bodyPr>
            <a:lstStyle/>
            <a:p>
              <a:pPr algn="r" defTabSz="457189">
                <a:defRPr/>
              </a:pPr>
              <a:r>
                <a:rPr lang="en-US" sz="3300" b="1" spc="-225" dirty="0">
                  <a:latin typeface="Calibri" panose="020F0502020204030204" pitchFamily="34" charset="0"/>
                </a:rPr>
                <a:t>74</a:t>
              </a:r>
            </a:p>
          </p:txBody>
        </p:sp>
      </p:grpSp>
      <p:cxnSp>
        <p:nvCxnSpPr>
          <p:cNvPr id="78" name="Straight Connector 77"/>
          <p:cNvCxnSpPr/>
          <p:nvPr/>
        </p:nvCxnSpPr>
        <p:spPr>
          <a:xfrm>
            <a:off x="5766146" y="630442"/>
            <a:ext cx="0" cy="3961706"/>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3368629" y="2581559"/>
            <a:ext cx="5276447"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457871" y="632458"/>
            <a:ext cx="387454" cy="387454"/>
          </a:xfrm>
          <a:prstGeom prst="rect">
            <a:avLst/>
          </a:prstGeom>
        </p:spPr>
      </p:pic>
      <p:pic>
        <p:nvPicPr>
          <p:cNvPr id="81" name="Picture 8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478141" y="1234808"/>
            <a:ext cx="398166" cy="398166"/>
          </a:xfrm>
          <a:prstGeom prst="rect">
            <a:avLst/>
          </a:prstGeom>
        </p:spPr>
      </p:pic>
      <p:pic>
        <p:nvPicPr>
          <p:cNvPr id="82" name="Picture 81"/>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414672" y="1873874"/>
            <a:ext cx="466785" cy="466785"/>
          </a:xfrm>
          <a:prstGeom prst="rect">
            <a:avLst/>
          </a:prstGeom>
        </p:spPr>
      </p:pic>
      <p:pic>
        <p:nvPicPr>
          <p:cNvPr id="83" name="Picture 82"/>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16167" y="593591"/>
            <a:ext cx="417697" cy="417697"/>
          </a:xfrm>
          <a:prstGeom prst="rect">
            <a:avLst/>
          </a:prstGeom>
        </p:spPr>
      </p:pic>
      <p:pic>
        <p:nvPicPr>
          <p:cNvPr id="84" name="Picture 83"/>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57439" y="1209940"/>
            <a:ext cx="376425" cy="376425"/>
          </a:xfrm>
          <a:prstGeom prst="rect">
            <a:avLst/>
          </a:prstGeom>
        </p:spPr>
      </p:pic>
      <p:pic>
        <p:nvPicPr>
          <p:cNvPr id="85" name="Picture 84"/>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78410" y="1833425"/>
            <a:ext cx="424546" cy="424546"/>
          </a:xfrm>
          <a:prstGeom prst="rect">
            <a:avLst/>
          </a:prstGeom>
        </p:spPr>
      </p:pic>
    </p:spTree>
    <p:extLst>
      <p:ext uri="{BB962C8B-B14F-4D97-AF65-F5344CB8AC3E}">
        <p14:creationId xmlns:p14="http://schemas.microsoft.com/office/powerpoint/2010/main" val="17580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91" y="95852"/>
            <a:ext cx="8385048" cy="304646"/>
          </a:xfrm>
        </p:spPr>
        <p:txBody>
          <a:bodyPr vert="horz" lIns="0" tIns="0" rIns="0" bIns="0" rtlCol="0" anchor="ctr" anchorCtr="0">
            <a:normAutofit/>
          </a:bodyPr>
          <a:lstStyle/>
          <a:p>
            <a:r>
              <a:rPr lang="en-US" sz="1800" b="1" dirty="0">
                <a:latin typeface="Calibri" panose="020F0502020204030204" pitchFamily="34" charset="0"/>
              </a:rPr>
              <a:t>We have one of the largest Salesforce practice in the world</a:t>
            </a:r>
            <a:endParaRPr lang="en-GB" sz="1800" b="1"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pPr/>
              <a:t>8</a:t>
            </a:fld>
            <a:endParaRPr lang="en-US" dirty="0"/>
          </a:p>
        </p:txBody>
      </p:sp>
      <p:pic>
        <p:nvPicPr>
          <p:cNvPr id="50" name="Picture 49">
            <a:extLst>
              <a:ext uri="{FF2B5EF4-FFF2-40B4-BE49-F238E27FC236}">
                <a16:creationId xmlns:a16="http://schemas.microsoft.com/office/drawing/2014/main" id="{84101B2F-7C1F-554D-BD1A-5A78C9E29A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601" y="887005"/>
            <a:ext cx="771068" cy="820815"/>
          </a:xfrm>
          <a:prstGeom prst="rect">
            <a:avLst/>
          </a:prstGeom>
        </p:spPr>
      </p:pic>
      <p:pic>
        <p:nvPicPr>
          <p:cNvPr id="51" name="Picture 50">
            <a:extLst>
              <a:ext uri="{FF2B5EF4-FFF2-40B4-BE49-F238E27FC236}">
                <a16:creationId xmlns:a16="http://schemas.microsoft.com/office/drawing/2014/main" id="{74700099-48CF-8240-A2CB-FA71BE9977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9034" y="869829"/>
            <a:ext cx="771068" cy="820815"/>
          </a:xfrm>
          <a:prstGeom prst="rect">
            <a:avLst/>
          </a:prstGeom>
        </p:spPr>
      </p:pic>
      <p:pic>
        <p:nvPicPr>
          <p:cNvPr id="52" name="Picture 51">
            <a:extLst>
              <a:ext uri="{FF2B5EF4-FFF2-40B4-BE49-F238E27FC236}">
                <a16:creationId xmlns:a16="http://schemas.microsoft.com/office/drawing/2014/main" id="{AD647653-EBD4-4A40-BA98-935DDA067A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7106" y="869829"/>
            <a:ext cx="772222" cy="820815"/>
          </a:xfrm>
          <a:prstGeom prst="rect">
            <a:avLst/>
          </a:prstGeom>
        </p:spPr>
      </p:pic>
      <p:sp>
        <p:nvSpPr>
          <p:cNvPr id="53" name="Rounded Rectangle 52">
            <a:extLst>
              <a:ext uri="{FF2B5EF4-FFF2-40B4-BE49-F238E27FC236}">
                <a16:creationId xmlns:a16="http://schemas.microsoft.com/office/drawing/2014/main" id="{D574438F-01D0-0847-BBA2-1851E8A32B52}"/>
              </a:ext>
            </a:extLst>
          </p:cNvPr>
          <p:cNvSpPr/>
          <p:nvPr/>
        </p:nvSpPr>
        <p:spPr>
          <a:xfrm>
            <a:off x="468423" y="2145408"/>
            <a:ext cx="1110277" cy="400791"/>
          </a:xfrm>
          <a:prstGeom prst="roundRect">
            <a:avLst>
              <a:gd name="adj" fmla="val 50000"/>
            </a:avLst>
          </a:prstGeom>
          <a:gradFill flip="none" rotWithShape="1">
            <a:gsLst>
              <a:gs pos="0">
                <a:srgbClr val="0033A0"/>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3394" eaLnBrk="0" fontAlgn="base" hangingPunct="0">
              <a:spcBef>
                <a:spcPct val="0"/>
              </a:spcBef>
              <a:spcAft>
                <a:spcPct val="0"/>
              </a:spcAft>
              <a:defRPr/>
            </a:pPr>
            <a:r>
              <a:rPr lang="en-US" b="1">
                <a:solidFill>
                  <a:schemeClr val="bg1"/>
                </a:solidFill>
                <a:latin typeface="Calibri" panose="020F0502020204030204" pitchFamily="34" charset="0"/>
                <a:cs typeface="Calibri" panose="020F0502020204030204" pitchFamily="34" charset="0"/>
              </a:rPr>
              <a:t>500</a:t>
            </a:r>
            <a:r>
              <a:rPr lang="en-US" b="1" baseline="30000">
                <a:solidFill>
                  <a:schemeClr val="bg1"/>
                </a:solidFill>
                <a:latin typeface="Calibri" panose="020F0502020204030204" pitchFamily="34" charset="0"/>
                <a:cs typeface="Calibri" panose="020F0502020204030204" pitchFamily="34" charset="0"/>
              </a:rPr>
              <a:t>+</a:t>
            </a:r>
          </a:p>
        </p:txBody>
      </p:sp>
      <p:sp>
        <p:nvSpPr>
          <p:cNvPr id="54" name="Rounded Rectangle 53">
            <a:extLst>
              <a:ext uri="{FF2B5EF4-FFF2-40B4-BE49-F238E27FC236}">
                <a16:creationId xmlns:a16="http://schemas.microsoft.com/office/drawing/2014/main" id="{7F149CA3-484B-214F-ABA2-DE6ADE1E7D33}"/>
              </a:ext>
            </a:extLst>
          </p:cNvPr>
          <p:cNvSpPr/>
          <p:nvPr/>
        </p:nvSpPr>
        <p:spPr>
          <a:xfrm>
            <a:off x="4560713" y="2145408"/>
            <a:ext cx="1110277" cy="400791"/>
          </a:xfrm>
          <a:prstGeom prst="roundRect">
            <a:avLst>
              <a:gd name="adj" fmla="val 50000"/>
            </a:avLst>
          </a:prstGeom>
          <a:gradFill flip="none" rotWithShape="1">
            <a:gsLst>
              <a:gs pos="0">
                <a:srgbClr val="0033A0"/>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4" eaLnBrk="0" fontAlgn="base" hangingPunct="0">
              <a:spcBef>
                <a:spcPct val="0"/>
              </a:spcBef>
              <a:spcAft>
                <a:spcPct val="0"/>
              </a:spcAft>
              <a:defRPr/>
            </a:pPr>
            <a:r>
              <a:rPr lang="en-US" b="1" dirty="0" smtClean="0">
                <a:solidFill>
                  <a:schemeClr val="bg1"/>
                </a:solidFill>
                <a:latin typeface="Calibri" panose="020F0502020204030204" pitchFamily="34" charset="0"/>
                <a:cs typeface="Calibri" panose="020F0502020204030204" pitchFamily="34" charset="0"/>
              </a:rPr>
              <a:t>9.92/10</a:t>
            </a:r>
            <a:endParaRPr lang="en-US" b="1" dirty="0">
              <a:solidFill>
                <a:schemeClr val="bg1"/>
              </a:solidFill>
              <a:latin typeface="Calibri" panose="020F0502020204030204" pitchFamily="34" charset="0"/>
              <a:cs typeface="Calibri" panose="020F0502020204030204" pitchFamily="34" charset="0"/>
            </a:endParaRPr>
          </a:p>
        </p:txBody>
      </p:sp>
      <p:sp>
        <p:nvSpPr>
          <p:cNvPr id="55" name="Rounded Rectangle 54">
            <a:extLst>
              <a:ext uri="{FF2B5EF4-FFF2-40B4-BE49-F238E27FC236}">
                <a16:creationId xmlns:a16="http://schemas.microsoft.com/office/drawing/2014/main" id="{E1E3CF59-7DDD-5441-9984-27FE0CD96F9F}"/>
              </a:ext>
            </a:extLst>
          </p:cNvPr>
          <p:cNvSpPr/>
          <p:nvPr/>
        </p:nvSpPr>
        <p:spPr>
          <a:xfrm>
            <a:off x="2514568" y="2145408"/>
            <a:ext cx="1110277" cy="400791"/>
          </a:xfrm>
          <a:prstGeom prst="roundRect">
            <a:avLst>
              <a:gd name="adj" fmla="val 50000"/>
            </a:avLst>
          </a:prstGeom>
          <a:gradFill flip="none" rotWithShape="1">
            <a:gsLst>
              <a:gs pos="0">
                <a:srgbClr val="0033A0"/>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4" eaLnBrk="0" fontAlgn="base" hangingPunct="0">
              <a:spcBef>
                <a:spcPct val="0"/>
              </a:spcBef>
              <a:spcAft>
                <a:spcPct val="0"/>
              </a:spcAft>
              <a:defRPr/>
            </a:pPr>
            <a:r>
              <a:rPr lang="en-US" b="1">
                <a:solidFill>
                  <a:schemeClr val="bg1"/>
                </a:solidFill>
                <a:latin typeface="Calibri" panose="020F0502020204030204" pitchFamily="34" charset="0"/>
                <a:cs typeface="Calibri" panose="020F0502020204030204" pitchFamily="34" charset="0"/>
              </a:rPr>
              <a:t>2000</a:t>
            </a:r>
            <a:r>
              <a:rPr lang="en-US" b="1" baseline="30000">
                <a:solidFill>
                  <a:schemeClr val="bg1"/>
                </a:solidFill>
                <a:latin typeface="Calibri" panose="020F0502020204030204" pitchFamily="34" charset="0"/>
                <a:cs typeface="Calibri" panose="020F0502020204030204" pitchFamily="34" charset="0"/>
              </a:rPr>
              <a:t>+</a:t>
            </a:r>
          </a:p>
        </p:txBody>
      </p:sp>
      <p:sp>
        <p:nvSpPr>
          <p:cNvPr id="56" name="Rectangle 55">
            <a:extLst>
              <a:ext uri="{FF2B5EF4-FFF2-40B4-BE49-F238E27FC236}">
                <a16:creationId xmlns:a16="http://schemas.microsoft.com/office/drawing/2014/main" id="{B0EED77F-D52E-4E4C-B196-39BCD4E79E14}"/>
              </a:ext>
            </a:extLst>
          </p:cNvPr>
          <p:cNvSpPr/>
          <p:nvPr/>
        </p:nvSpPr>
        <p:spPr>
          <a:xfrm>
            <a:off x="763201" y="2567746"/>
            <a:ext cx="604845" cy="276999"/>
          </a:xfrm>
          <a:prstGeom prst="rect">
            <a:avLst/>
          </a:prstGeom>
        </p:spPr>
        <p:txBody>
          <a:bodyPr wrap="none">
            <a:spAutoFit/>
          </a:bodyPr>
          <a:lstStyle/>
          <a:p>
            <a:pPr lvl="0" algn="ctr" defTabSz="913394" eaLnBrk="0" fontAlgn="base" hangingPunct="0">
              <a:spcBef>
                <a:spcPct val="0"/>
              </a:spcBef>
              <a:spcAft>
                <a:spcPct val="0"/>
              </a:spcAft>
              <a:defRPr/>
            </a:pPr>
            <a:r>
              <a:rPr lang="en-US" sz="1200" dirty="0">
                <a:solidFill>
                  <a:schemeClr val="tx2"/>
                </a:solidFill>
                <a:latin typeface="Calibri" panose="020F0502020204030204" pitchFamily="34" charset="0"/>
                <a:cs typeface="Calibri" panose="020F0502020204030204" pitchFamily="34" charset="0"/>
              </a:rPr>
              <a:t>Clients</a:t>
            </a:r>
            <a:endParaRPr lang="en-US" sz="1400" dirty="0">
              <a:solidFill>
                <a:schemeClr val="tx2"/>
              </a:solidFill>
              <a:latin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EB43F82A-7B83-9947-9367-7BA7932C4C9C}"/>
              </a:ext>
            </a:extLst>
          </p:cNvPr>
          <p:cNvSpPr/>
          <p:nvPr/>
        </p:nvSpPr>
        <p:spPr>
          <a:xfrm>
            <a:off x="2217116" y="2571103"/>
            <a:ext cx="1714900" cy="276999"/>
          </a:xfrm>
          <a:prstGeom prst="rect">
            <a:avLst/>
          </a:prstGeom>
        </p:spPr>
        <p:txBody>
          <a:bodyPr wrap="square">
            <a:spAutoFit/>
          </a:bodyPr>
          <a:lstStyle/>
          <a:p>
            <a:pPr lvl="0" algn="ctr" defTabSz="913394" eaLnBrk="0" fontAlgn="base" hangingPunct="0">
              <a:spcBef>
                <a:spcPct val="0"/>
              </a:spcBef>
              <a:spcAft>
                <a:spcPct val="0"/>
              </a:spcAft>
              <a:defRPr/>
            </a:pPr>
            <a:r>
              <a:rPr lang="en-US" sz="1200" dirty="0">
                <a:solidFill>
                  <a:schemeClr val="tx2"/>
                </a:solidFill>
                <a:latin typeface="Calibri" panose="020F0502020204030204" pitchFamily="34" charset="0"/>
                <a:cs typeface="Calibri" panose="020F0502020204030204" pitchFamily="34" charset="0"/>
              </a:rPr>
              <a:t>Enterprise Projects </a:t>
            </a:r>
          </a:p>
        </p:txBody>
      </p:sp>
      <p:sp>
        <p:nvSpPr>
          <p:cNvPr id="58" name="Rectangle 57">
            <a:extLst>
              <a:ext uri="{FF2B5EF4-FFF2-40B4-BE49-F238E27FC236}">
                <a16:creationId xmlns:a16="http://schemas.microsoft.com/office/drawing/2014/main" id="{3723B15F-24EC-0948-B54A-4415E86FFE72}"/>
              </a:ext>
            </a:extLst>
          </p:cNvPr>
          <p:cNvSpPr/>
          <p:nvPr/>
        </p:nvSpPr>
        <p:spPr>
          <a:xfrm>
            <a:off x="4681535" y="2546200"/>
            <a:ext cx="868636" cy="276999"/>
          </a:xfrm>
          <a:prstGeom prst="rect">
            <a:avLst/>
          </a:prstGeom>
        </p:spPr>
        <p:txBody>
          <a:bodyPr wrap="none">
            <a:spAutoFit/>
          </a:bodyPr>
          <a:lstStyle/>
          <a:p>
            <a:pPr lvl="0" algn="ctr" defTabSz="913394" eaLnBrk="0" fontAlgn="base" hangingPunct="0">
              <a:spcBef>
                <a:spcPct val="0"/>
              </a:spcBef>
              <a:spcAft>
                <a:spcPct val="0"/>
              </a:spcAft>
              <a:defRPr/>
            </a:pPr>
            <a:r>
              <a:rPr lang="en-US" sz="1200" dirty="0">
                <a:solidFill>
                  <a:schemeClr val="tx2"/>
                </a:solidFill>
                <a:latin typeface="Calibri" panose="020F0502020204030204" pitchFamily="34" charset="0"/>
                <a:cs typeface="Calibri" panose="020F0502020204030204" pitchFamily="34" charset="0"/>
              </a:rPr>
              <a:t>CSAT Score</a:t>
            </a:r>
          </a:p>
        </p:txBody>
      </p:sp>
      <p:sp>
        <p:nvSpPr>
          <p:cNvPr id="59" name="Rounded Rectangle 58">
            <a:extLst>
              <a:ext uri="{FF2B5EF4-FFF2-40B4-BE49-F238E27FC236}">
                <a16:creationId xmlns:a16="http://schemas.microsoft.com/office/drawing/2014/main" id="{3AB8033B-1F50-334F-BAB1-07A247EDA907}"/>
              </a:ext>
            </a:extLst>
          </p:cNvPr>
          <p:cNvSpPr/>
          <p:nvPr/>
        </p:nvSpPr>
        <p:spPr>
          <a:xfrm>
            <a:off x="468423" y="3544625"/>
            <a:ext cx="1110277" cy="400791"/>
          </a:xfrm>
          <a:prstGeom prst="roundRect">
            <a:avLst>
              <a:gd name="adj" fmla="val 50000"/>
            </a:avLst>
          </a:prstGeom>
          <a:gradFill flip="none" rotWithShape="1">
            <a:gsLst>
              <a:gs pos="0">
                <a:srgbClr val="0033A0"/>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3394" eaLnBrk="0" fontAlgn="base" hangingPunct="0">
              <a:spcBef>
                <a:spcPct val="0"/>
              </a:spcBef>
              <a:spcAft>
                <a:spcPct val="0"/>
              </a:spcAft>
              <a:defRPr/>
            </a:pPr>
            <a:r>
              <a:rPr lang="en-US" b="1" dirty="0">
                <a:solidFill>
                  <a:schemeClr val="bg1"/>
                </a:solidFill>
                <a:latin typeface="Calibri" panose="020F0502020204030204" pitchFamily="34" charset="0"/>
                <a:cs typeface="Calibri" panose="020F0502020204030204" pitchFamily="34" charset="0"/>
              </a:rPr>
              <a:t>7500</a:t>
            </a:r>
            <a:r>
              <a:rPr lang="en-US" b="1" baseline="30000" dirty="0">
                <a:solidFill>
                  <a:schemeClr val="bg1"/>
                </a:solidFill>
                <a:latin typeface="Calibri" panose="020F0502020204030204" pitchFamily="34" charset="0"/>
                <a:cs typeface="Calibri" panose="020F0502020204030204" pitchFamily="34" charset="0"/>
              </a:rPr>
              <a:t>+</a:t>
            </a:r>
          </a:p>
        </p:txBody>
      </p:sp>
      <p:sp>
        <p:nvSpPr>
          <p:cNvPr id="60" name="Rounded Rectangle 59">
            <a:extLst>
              <a:ext uri="{FF2B5EF4-FFF2-40B4-BE49-F238E27FC236}">
                <a16:creationId xmlns:a16="http://schemas.microsoft.com/office/drawing/2014/main" id="{76F4AA7A-89BA-8441-AAC3-CC028B298B6B}"/>
              </a:ext>
            </a:extLst>
          </p:cNvPr>
          <p:cNvSpPr/>
          <p:nvPr/>
        </p:nvSpPr>
        <p:spPr>
          <a:xfrm>
            <a:off x="4560713" y="3544625"/>
            <a:ext cx="1110277" cy="400791"/>
          </a:xfrm>
          <a:prstGeom prst="roundRect">
            <a:avLst>
              <a:gd name="adj" fmla="val 50000"/>
            </a:avLst>
          </a:prstGeom>
          <a:gradFill flip="none" rotWithShape="1">
            <a:gsLst>
              <a:gs pos="0">
                <a:srgbClr val="0033A0"/>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4" eaLnBrk="0" fontAlgn="base" hangingPunct="0">
              <a:spcBef>
                <a:spcPct val="0"/>
              </a:spcBef>
              <a:spcAft>
                <a:spcPct val="0"/>
              </a:spcAft>
              <a:defRPr/>
            </a:pPr>
            <a:r>
              <a:rPr lang="en-US" b="1" dirty="0">
                <a:solidFill>
                  <a:schemeClr val="bg1"/>
                </a:solidFill>
                <a:latin typeface="Calibri" panose="020F0502020204030204" pitchFamily="34" charset="0"/>
                <a:cs typeface="Calibri" panose="020F0502020204030204" pitchFamily="34" charset="0"/>
              </a:rPr>
              <a:t>4</a:t>
            </a:r>
            <a:r>
              <a:rPr lang="en-US" b="1" baseline="30000" dirty="0">
                <a:solidFill>
                  <a:schemeClr val="bg1"/>
                </a:solidFill>
                <a:latin typeface="Calibri" panose="020F0502020204030204" pitchFamily="34" charset="0"/>
                <a:cs typeface="Calibri" panose="020F0502020204030204" pitchFamily="34" charset="0"/>
              </a:rPr>
              <a:t>+</a:t>
            </a:r>
          </a:p>
        </p:txBody>
      </p:sp>
      <p:sp>
        <p:nvSpPr>
          <p:cNvPr id="61" name="Rounded Rectangle 60">
            <a:extLst>
              <a:ext uri="{FF2B5EF4-FFF2-40B4-BE49-F238E27FC236}">
                <a16:creationId xmlns:a16="http://schemas.microsoft.com/office/drawing/2014/main" id="{F0EA9CC3-3553-7B44-AA6C-1A5DE80A384A}"/>
              </a:ext>
            </a:extLst>
          </p:cNvPr>
          <p:cNvSpPr/>
          <p:nvPr/>
        </p:nvSpPr>
        <p:spPr>
          <a:xfrm>
            <a:off x="2514568" y="3544625"/>
            <a:ext cx="1110277" cy="400791"/>
          </a:xfrm>
          <a:prstGeom prst="roundRect">
            <a:avLst>
              <a:gd name="adj" fmla="val 50000"/>
            </a:avLst>
          </a:prstGeom>
          <a:gradFill flip="none" rotWithShape="1">
            <a:gsLst>
              <a:gs pos="0">
                <a:srgbClr val="0033A0"/>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3394" eaLnBrk="0" fontAlgn="base" hangingPunct="0">
              <a:spcBef>
                <a:spcPct val="0"/>
              </a:spcBef>
              <a:spcAft>
                <a:spcPct val="0"/>
              </a:spcAft>
              <a:defRPr/>
            </a:pPr>
            <a:r>
              <a:rPr lang="en-US" b="1" dirty="0">
                <a:solidFill>
                  <a:schemeClr val="bg1"/>
                </a:solidFill>
                <a:latin typeface="Calibri" panose="020F0502020204030204" pitchFamily="34" charset="0"/>
                <a:cs typeface="Calibri" panose="020F0502020204030204" pitchFamily="34" charset="0"/>
              </a:rPr>
              <a:t>75</a:t>
            </a:r>
            <a:r>
              <a:rPr lang="en-US" b="1" baseline="30000" dirty="0">
                <a:solidFill>
                  <a:schemeClr val="bg1"/>
                </a:solidFill>
                <a:latin typeface="Calibri" panose="020F0502020204030204" pitchFamily="34" charset="0"/>
                <a:cs typeface="Calibri" panose="020F0502020204030204" pitchFamily="34" charset="0"/>
              </a:rPr>
              <a:t>+</a:t>
            </a:r>
          </a:p>
        </p:txBody>
      </p:sp>
      <p:sp>
        <p:nvSpPr>
          <p:cNvPr id="62" name="Rectangle 61">
            <a:extLst>
              <a:ext uri="{FF2B5EF4-FFF2-40B4-BE49-F238E27FC236}">
                <a16:creationId xmlns:a16="http://schemas.microsoft.com/office/drawing/2014/main" id="{144A685C-AD27-0F4B-9693-693A7D31F089}"/>
              </a:ext>
            </a:extLst>
          </p:cNvPr>
          <p:cNvSpPr/>
          <p:nvPr/>
        </p:nvSpPr>
        <p:spPr>
          <a:xfrm>
            <a:off x="246601" y="3991582"/>
            <a:ext cx="1692727" cy="276999"/>
          </a:xfrm>
          <a:prstGeom prst="rect">
            <a:avLst/>
          </a:prstGeom>
        </p:spPr>
        <p:txBody>
          <a:bodyPr wrap="square">
            <a:spAutoFit/>
          </a:bodyPr>
          <a:lstStyle/>
          <a:p>
            <a:pPr lvl="0" algn="ctr" defTabSz="913394" eaLnBrk="0" fontAlgn="base" hangingPunct="0">
              <a:spcBef>
                <a:spcPct val="0"/>
              </a:spcBef>
              <a:spcAft>
                <a:spcPct val="0"/>
              </a:spcAft>
              <a:defRPr/>
            </a:pPr>
            <a:r>
              <a:rPr lang="en-US" sz="1200" dirty="0">
                <a:solidFill>
                  <a:schemeClr val="tx2"/>
                </a:solidFill>
                <a:latin typeface="Calibri" panose="020F0502020204030204" pitchFamily="34" charset="0"/>
                <a:cs typeface="Calibri" panose="020F0502020204030204" pitchFamily="34" charset="0"/>
              </a:rPr>
              <a:t>Salesforce Consultants</a:t>
            </a:r>
          </a:p>
        </p:txBody>
      </p:sp>
      <p:sp>
        <p:nvSpPr>
          <p:cNvPr id="63" name="Rectangle 62">
            <a:extLst>
              <a:ext uri="{FF2B5EF4-FFF2-40B4-BE49-F238E27FC236}">
                <a16:creationId xmlns:a16="http://schemas.microsoft.com/office/drawing/2014/main" id="{E5F52008-59D6-D645-BC53-F0CA227C9BD1}"/>
              </a:ext>
            </a:extLst>
          </p:cNvPr>
          <p:cNvSpPr/>
          <p:nvPr/>
        </p:nvSpPr>
        <p:spPr>
          <a:xfrm>
            <a:off x="2251714" y="3991582"/>
            <a:ext cx="1707900" cy="276999"/>
          </a:xfrm>
          <a:prstGeom prst="rect">
            <a:avLst/>
          </a:prstGeom>
        </p:spPr>
        <p:txBody>
          <a:bodyPr wrap="square">
            <a:spAutoFit/>
          </a:bodyPr>
          <a:lstStyle/>
          <a:p>
            <a:pPr lvl="0" algn="ctr" defTabSz="913394" eaLnBrk="0" fontAlgn="base" hangingPunct="0">
              <a:spcBef>
                <a:spcPct val="0"/>
              </a:spcBef>
              <a:spcAft>
                <a:spcPct val="0"/>
              </a:spcAft>
              <a:defRPr/>
            </a:pPr>
            <a:r>
              <a:rPr lang="en-US" sz="1200" dirty="0">
                <a:solidFill>
                  <a:schemeClr val="tx2"/>
                </a:solidFill>
                <a:latin typeface="Calibri" panose="020F0502020204030204" pitchFamily="34" charset="0"/>
                <a:cs typeface="Calibri" panose="020F0502020204030204" pitchFamily="34" charset="0"/>
              </a:rPr>
              <a:t>Tools and Accelerators </a:t>
            </a:r>
          </a:p>
        </p:txBody>
      </p:sp>
      <p:sp>
        <p:nvSpPr>
          <p:cNvPr id="64" name="Rectangle 63">
            <a:extLst>
              <a:ext uri="{FF2B5EF4-FFF2-40B4-BE49-F238E27FC236}">
                <a16:creationId xmlns:a16="http://schemas.microsoft.com/office/drawing/2014/main" id="{D6A575B9-1A91-4E40-A35F-40C83ECD08D9}"/>
              </a:ext>
            </a:extLst>
          </p:cNvPr>
          <p:cNvSpPr/>
          <p:nvPr/>
        </p:nvSpPr>
        <p:spPr>
          <a:xfrm>
            <a:off x="4168177" y="3991582"/>
            <a:ext cx="1925688" cy="276999"/>
          </a:xfrm>
          <a:prstGeom prst="rect">
            <a:avLst/>
          </a:prstGeom>
        </p:spPr>
        <p:txBody>
          <a:bodyPr wrap="square">
            <a:spAutoFit/>
          </a:bodyPr>
          <a:lstStyle/>
          <a:p>
            <a:pPr lvl="0" algn="ctr" defTabSz="913394" eaLnBrk="0" fontAlgn="base" hangingPunct="0">
              <a:spcBef>
                <a:spcPct val="0"/>
              </a:spcBef>
              <a:spcAft>
                <a:spcPct val="0"/>
              </a:spcAft>
              <a:defRPr/>
            </a:pPr>
            <a:r>
              <a:rPr lang="en-US" sz="1200" dirty="0">
                <a:solidFill>
                  <a:schemeClr val="tx2"/>
                </a:solidFill>
                <a:latin typeface="Calibri" panose="020F0502020204030204" pitchFamily="34" charset="0"/>
                <a:cs typeface="Calibri" panose="020F0502020204030204" pitchFamily="34" charset="0"/>
              </a:rPr>
              <a:t>Customer Success Centers</a:t>
            </a:r>
          </a:p>
        </p:txBody>
      </p:sp>
      <p:grpSp>
        <p:nvGrpSpPr>
          <p:cNvPr id="65" name="Group 64">
            <a:extLst>
              <a:ext uri="{FF2B5EF4-FFF2-40B4-BE49-F238E27FC236}">
                <a16:creationId xmlns:a16="http://schemas.microsoft.com/office/drawing/2014/main" id="{87F80D9B-8955-2145-8904-2C71F7E3D3DF}"/>
              </a:ext>
            </a:extLst>
          </p:cNvPr>
          <p:cNvGrpSpPr/>
          <p:nvPr/>
        </p:nvGrpSpPr>
        <p:grpSpPr>
          <a:xfrm>
            <a:off x="482826" y="2432150"/>
            <a:ext cx="5095716" cy="1315420"/>
            <a:chOff x="142541" y="1389888"/>
            <a:chExt cx="8018319" cy="2276856"/>
          </a:xfrm>
        </p:grpSpPr>
        <p:sp>
          <p:nvSpPr>
            <p:cNvPr id="66" name="Freeform 65">
              <a:extLst>
                <a:ext uri="{FF2B5EF4-FFF2-40B4-BE49-F238E27FC236}">
                  <a16:creationId xmlns:a16="http://schemas.microsoft.com/office/drawing/2014/main" id="{1EDF6D54-E3DF-B348-9B80-2601BA979E5D}"/>
                </a:ext>
              </a:extLst>
            </p:cNvPr>
            <p:cNvSpPr/>
            <p:nvPr/>
          </p:nvSpPr>
          <p:spPr>
            <a:xfrm>
              <a:off x="2569464" y="1389888"/>
              <a:ext cx="0" cy="2276856"/>
            </a:xfrm>
            <a:custGeom>
              <a:avLst/>
              <a:gdLst>
                <a:gd name="connsiteX0" fmla="*/ 0 w 0"/>
                <a:gd name="connsiteY0" fmla="*/ 0 h 2276856"/>
                <a:gd name="connsiteX1" fmla="*/ 0 w 0"/>
                <a:gd name="connsiteY1" fmla="*/ 2276856 h 2276856"/>
              </a:gdLst>
              <a:ahLst/>
              <a:cxnLst>
                <a:cxn ang="0">
                  <a:pos x="connsiteX0" y="connsiteY0"/>
                </a:cxn>
                <a:cxn ang="0">
                  <a:pos x="connsiteX1" y="connsiteY1"/>
                </a:cxn>
              </a:cxnLst>
              <a:rect l="l" t="t" r="r" b="b"/>
              <a:pathLst>
                <a:path h="2276856">
                  <a:moveTo>
                    <a:pt x="0" y="0"/>
                  </a:moveTo>
                  <a:lnTo>
                    <a:pt x="0" y="2276856"/>
                  </a:lnTo>
                </a:path>
              </a:pathLst>
            </a:custGeom>
            <a:no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7" name="Freeform 66">
              <a:extLst>
                <a:ext uri="{FF2B5EF4-FFF2-40B4-BE49-F238E27FC236}">
                  <a16:creationId xmlns:a16="http://schemas.microsoft.com/office/drawing/2014/main" id="{C8F56435-C8D2-1042-9B58-7225312E20FD}"/>
                </a:ext>
              </a:extLst>
            </p:cNvPr>
            <p:cNvSpPr/>
            <p:nvPr/>
          </p:nvSpPr>
          <p:spPr>
            <a:xfrm rot="16200000">
              <a:off x="4151701" y="-1480842"/>
              <a:ext cx="0" cy="8018319"/>
            </a:xfrm>
            <a:custGeom>
              <a:avLst/>
              <a:gdLst>
                <a:gd name="connsiteX0" fmla="*/ 0 w 0"/>
                <a:gd name="connsiteY0" fmla="*/ 0 h 2276856"/>
                <a:gd name="connsiteX1" fmla="*/ 0 w 0"/>
                <a:gd name="connsiteY1" fmla="*/ 2276856 h 2276856"/>
              </a:gdLst>
              <a:ahLst/>
              <a:cxnLst>
                <a:cxn ang="0">
                  <a:pos x="connsiteX0" y="connsiteY0"/>
                </a:cxn>
                <a:cxn ang="0">
                  <a:pos x="connsiteX1" y="connsiteY1"/>
                </a:cxn>
              </a:cxnLst>
              <a:rect l="l" t="t" r="r" b="b"/>
              <a:pathLst>
                <a:path h="2276856">
                  <a:moveTo>
                    <a:pt x="0" y="0"/>
                  </a:moveTo>
                  <a:lnTo>
                    <a:pt x="0" y="2276856"/>
                  </a:lnTo>
                </a:path>
              </a:pathLst>
            </a:custGeom>
            <a:no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sp>
        <p:nvSpPr>
          <p:cNvPr id="68" name="Freeform 67">
            <a:extLst>
              <a:ext uri="{FF2B5EF4-FFF2-40B4-BE49-F238E27FC236}">
                <a16:creationId xmlns:a16="http://schemas.microsoft.com/office/drawing/2014/main" id="{50709A93-E234-D248-B243-E8048B1DFA2C}"/>
              </a:ext>
            </a:extLst>
          </p:cNvPr>
          <p:cNvSpPr/>
          <p:nvPr/>
        </p:nvSpPr>
        <p:spPr>
          <a:xfrm>
            <a:off x="4089989" y="2432150"/>
            <a:ext cx="0" cy="1315420"/>
          </a:xfrm>
          <a:custGeom>
            <a:avLst/>
            <a:gdLst>
              <a:gd name="connsiteX0" fmla="*/ 0 w 0"/>
              <a:gd name="connsiteY0" fmla="*/ 0 h 2276856"/>
              <a:gd name="connsiteX1" fmla="*/ 0 w 0"/>
              <a:gd name="connsiteY1" fmla="*/ 2276856 h 2276856"/>
            </a:gdLst>
            <a:ahLst/>
            <a:cxnLst>
              <a:cxn ang="0">
                <a:pos x="connsiteX0" y="connsiteY0"/>
              </a:cxn>
              <a:cxn ang="0">
                <a:pos x="connsiteX1" y="connsiteY1"/>
              </a:cxn>
            </a:cxnLst>
            <a:rect l="l" t="t" r="r" b="b"/>
            <a:pathLst>
              <a:path h="2276856">
                <a:moveTo>
                  <a:pt x="0" y="0"/>
                </a:moveTo>
                <a:lnTo>
                  <a:pt x="0" y="2276856"/>
                </a:lnTo>
              </a:path>
            </a:pathLst>
          </a:custGeom>
          <a:no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9" name="Rectangle 68"/>
          <p:cNvSpPr/>
          <p:nvPr/>
        </p:nvSpPr>
        <p:spPr>
          <a:xfrm>
            <a:off x="4672913" y="1395968"/>
            <a:ext cx="1801926" cy="507831"/>
          </a:xfrm>
          <a:prstGeom prst="rect">
            <a:avLst/>
          </a:prstGeom>
        </p:spPr>
        <p:txBody>
          <a:bodyPr wrap="square">
            <a:spAutoFit/>
          </a:bodyPr>
          <a:lstStyle/>
          <a:p>
            <a:pPr algn="ctr" defTabSz="685800">
              <a:defRPr/>
            </a:pPr>
            <a:r>
              <a:rPr lang="en-US" sz="900" kern="0" dirty="0">
                <a:solidFill>
                  <a:srgbClr val="0033A0"/>
                </a:solidFill>
                <a:latin typeface="Calibri" panose="020F0502020204030204" pitchFamily="34" charset="0"/>
              </a:rPr>
              <a:t>MAGIC QUADRANT FOR CRM AND CUSTOMER EXPERIENCE IMPLEMENTATION SERVICES, </a:t>
            </a:r>
            <a:r>
              <a:rPr lang="en-US" sz="900" kern="0" dirty="0">
                <a:solidFill>
                  <a:srgbClr val="00B050"/>
                </a:solidFill>
                <a:latin typeface="Calibri" panose="020F0502020204030204" pitchFamily="34" charset="0"/>
              </a:rPr>
              <a:t>2018</a:t>
            </a:r>
          </a:p>
        </p:txBody>
      </p:sp>
      <p:pic>
        <p:nvPicPr>
          <p:cNvPr id="70" name="Picture 4" descr="Image result for gartner transparent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0639" y="802865"/>
            <a:ext cx="1057870" cy="24463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a:xfrm>
            <a:off x="4895119" y="995542"/>
            <a:ext cx="1168910" cy="461665"/>
          </a:xfrm>
          <a:prstGeom prst="rect">
            <a:avLst/>
          </a:prstGeom>
        </p:spPr>
        <p:txBody>
          <a:bodyPr wrap="none">
            <a:spAutoFit/>
          </a:bodyPr>
          <a:lstStyle/>
          <a:p>
            <a:pPr defTabSz="685800">
              <a:defRPr/>
            </a:pPr>
            <a:r>
              <a:rPr lang="en-US" sz="2400" b="1" kern="0" dirty="0">
                <a:solidFill>
                  <a:srgbClr val="00B140"/>
                </a:solidFill>
                <a:latin typeface="Calibri" panose="020F0502020204030204" pitchFamily="34" charset="0"/>
              </a:rPr>
              <a:t>LEADER</a:t>
            </a:r>
            <a:endParaRPr lang="en-GB" sz="2400" dirty="0">
              <a:solidFill>
                <a:srgbClr val="00B140"/>
              </a:solidFill>
              <a:latin typeface="Calibri" panose="020F0502020204030204" pitchFamily="34" charset="0"/>
            </a:endParaRPr>
          </a:p>
        </p:txBody>
      </p:sp>
      <p:pic>
        <p:nvPicPr>
          <p:cNvPr id="72" name="Picture 71"/>
          <p:cNvPicPr>
            <a:picLocks noChangeAspect="1"/>
          </p:cNvPicPr>
          <p:nvPr/>
        </p:nvPicPr>
        <p:blipFill rotWithShape="1">
          <a:blip r:embed="rId6"/>
          <a:srcRect r="53681"/>
          <a:stretch/>
        </p:blipFill>
        <p:spPr>
          <a:xfrm>
            <a:off x="7189701" y="509056"/>
            <a:ext cx="578302" cy="395054"/>
          </a:xfrm>
          <a:prstGeom prst="rect">
            <a:avLst/>
          </a:prstGeom>
        </p:spPr>
      </p:pic>
      <p:sp>
        <p:nvSpPr>
          <p:cNvPr id="73" name="Rectangle 72"/>
          <p:cNvSpPr/>
          <p:nvPr/>
        </p:nvSpPr>
        <p:spPr>
          <a:xfrm>
            <a:off x="7062228" y="835628"/>
            <a:ext cx="542136" cy="461665"/>
          </a:xfrm>
          <a:prstGeom prst="rect">
            <a:avLst/>
          </a:prstGeom>
        </p:spPr>
        <p:txBody>
          <a:bodyPr wrap="none">
            <a:spAutoFit/>
          </a:bodyPr>
          <a:lstStyle/>
          <a:p>
            <a:pPr defTabSz="685800">
              <a:defRPr/>
            </a:pPr>
            <a:r>
              <a:rPr lang="en-US" sz="2400" b="1" kern="0" dirty="0">
                <a:solidFill>
                  <a:srgbClr val="00B140"/>
                </a:solidFill>
                <a:latin typeface="Calibri" panose="020F0502020204030204" pitchFamily="34" charset="0"/>
              </a:rPr>
              <a:t>5 </a:t>
            </a:r>
            <a:r>
              <a:rPr lang="en-US" sz="2400" kern="0" dirty="0">
                <a:solidFill>
                  <a:srgbClr val="00B140"/>
                </a:solidFill>
                <a:latin typeface="Calibri" panose="020F0502020204030204" pitchFamily="34" charset="0"/>
              </a:rPr>
              <a:t>x</a:t>
            </a:r>
            <a:endParaRPr lang="en-GB" sz="2400" dirty="0">
              <a:solidFill>
                <a:srgbClr val="00B140"/>
              </a:solidFill>
              <a:latin typeface="Calibri" panose="020F0502020204030204" pitchFamily="34" charset="0"/>
            </a:endParaRPr>
          </a:p>
        </p:txBody>
      </p:sp>
      <p:sp>
        <p:nvSpPr>
          <p:cNvPr id="74" name="Rectangle 73"/>
          <p:cNvSpPr/>
          <p:nvPr/>
        </p:nvSpPr>
        <p:spPr>
          <a:xfrm>
            <a:off x="6976920" y="1347469"/>
            <a:ext cx="1700890" cy="369332"/>
          </a:xfrm>
          <a:prstGeom prst="rect">
            <a:avLst/>
          </a:prstGeom>
        </p:spPr>
        <p:txBody>
          <a:bodyPr wrap="square">
            <a:spAutoFit/>
          </a:bodyPr>
          <a:lstStyle/>
          <a:p>
            <a:pPr algn="ctr" defTabSz="685800">
              <a:defRPr/>
            </a:pPr>
            <a:r>
              <a:rPr lang="en-US" sz="900" kern="0" dirty="0">
                <a:solidFill>
                  <a:srgbClr val="0033A0"/>
                </a:solidFill>
                <a:latin typeface="Calibri" panose="020F0502020204030204" pitchFamily="34" charset="0"/>
              </a:rPr>
              <a:t>SALESFORCE PARTNER NNOVATION AWARD</a:t>
            </a:r>
          </a:p>
        </p:txBody>
      </p:sp>
      <p:sp>
        <p:nvSpPr>
          <p:cNvPr id="75" name="Rectangle 74"/>
          <p:cNvSpPr/>
          <p:nvPr/>
        </p:nvSpPr>
        <p:spPr>
          <a:xfrm>
            <a:off x="6954520" y="1670090"/>
            <a:ext cx="1708116" cy="230832"/>
          </a:xfrm>
          <a:prstGeom prst="rect">
            <a:avLst/>
          </a:prstGeom>
        </p:spPr>
        <p:txBody>
          <a:bodyPr wrap="square">
            <a:spAutoFit/>
          </a:bodyPr>
          <a:lstStyle/>
          <a:p>
            <a:pPr algn="ctr" defTabSz="685800">
              <a:defRPr/>
            </a:pPr>
            <a:r>
              <a:rPr lang="en-US" sz="900" b="1" kern="0" dirty="0">
                <a:solidFill>
                  <a:srgbClr val="00B050"/>
                </a:solidFill>
                <a:latin typeface="Calibri" panose="020F0502020204030204" pitchFamily="34" charset="0"/>
              </a:rPr>
              <a:t>2014, 2015, 2016, 2018, 2019</a:t>
            </a:r>
          </a:p>
        </p:txBody>
      </p:sp>
      <p:grpSp>
        <p:nvGrpSpPr>
          <p:cNvPr id="76" name="Group 75"/>
          <p:cNvGrpSpPr/>
          <p:nvPr/>
        </p:nvGrpSpPr>
        <p:grpSpPr>
          <a:xfrm>
            <a:off x="7627527" y="842427"/>
            <a:ext cx="593589" cy="451703"/>
            <a:chOff x="941754" y="1022800"/>
            <a:chExt cx="1446146" cy="1418944"/>
          </a:xfrm>
        </p:grpSpPr>
        <p:pic>
          <p:nvPicPr>
            <p:cNvPr id="77" name="Picture 6" descr="Image result for dreamforce innovation award Logo"/>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0043" t="18088" r="29663" b="18652"/>
            <a:stretch/>
          </p:blipFill>
          <p:spPr bwMode="auto">
            <a:xfrm>
              <a:off x="941754" y="1022800"/>
              <a:ext cx="1446146" cy="1418944"/>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p:cNvSpPr/>
            <p:nvPr/>
          </p:nvSpPr>
          <p:spPr>
            <a:xfrm>
              <a:off x="1382844" y="1311213"/>
              <a:ext cx="476323" cy="135402"/>
            </a:xfrm>
            <a:prstGeom prst="rect">
              <a:avLst/>
            </a:prstGeom>
            <a:solidFill>
              <a:srgbClr val="A0C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Calibri" panose="020F0502020204030204" pitchFamily="34" charset="0"/>
              </a:endParaRPr>
            </a:p>
          </p:txBody>
        </p:sp>
      </p:grpSp>
      <p:sp>
        <p:nvSpPr>
          <p:cNvPr id="79" name="Rounded Rectangle 78">
            <a:extLst>
              <a:ext uri="{FF2B5EF4-FFF2-40B4-BE49-F238E27FC236}">
                <a16:creationId xmlns:a16="http://schemas.microsoft.com/office/drawing/2014/main" id="{E1E3CF59-7DDD-5441-9984-27FE0CD96F9F}"/>
              </a:ext>
            </a:extLst>
          </p:cNvPr>
          <p:cNvSpPr/>
          <p:nvPr/>
        </p:nvSpPr>
        <p:spPr>
          <a:xfrm>
            <a:off x="3224890" y="900507"/>
            <a:ext cx="1110277" cy="400791"/>
          </a:xfrm>
          <a:prstGeom prst="roundRect">
            <a:avLst>
              <a:gd name="adj" fmla="val 50000"/>
            </a:avLst>
          </a:prstGeom>
          <a:gradFill flip="none" rotWithShape="1">
            <a:gsLst>
              <a:gs pos="0">
                <a:srgbClr val="0033A0"/>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4" eaLnBrk="0" fontAlgn="base" hangingPunct="0">
              <a:spcBef>
                <a:spcPct val="0"/>
              </a:spcBef>
              <a:spcAft>
                <a:spcPct val="0"/>
              </a:spcAft>
              <a:defRPr/>
            </a:pPr>
            <a:r>
              <a:rPr lang="en-US" b="1" dirty="0">
                <a:solidFill>
                  <a:schemeClr val="bg1"/>
                </a:solidFill>
                <a:latin typeface="Calibri" panose="020F0502020204030204" pitchFamily="34" charset="0"/>
                <a:cs typeface="Calibri" panose="020F0502020204030204" pitchFamily="34" charset="0"/>
              </a:rPr>
              <a:t>2</a:t>
            </a:r>
            <a:r>
              <a:rPr lang="en-US" b="1" baseline="30000" dirty="0">
                <a:solidFill>
                  <a:schemeClr val="bg1"/>
                </a:solidFill>
                <a:latin typeface="Calibri" panose="020F0502020204030204" pitchFamily="34" charset="0"/>
                <a:cs typeface="Calibri" panose="020F0502020204030204" pitchFamily="34" charset="0"/>
              </a:rPr>
              <a:t>nd</a:t>
            </a:r>
          </a:p>
        </p:txBody>
      </p:sp>
      <p:sp>
        <p:nvSpPr>
          <p:cNvPr id="80" name="Rectangle 79">
            <a:extLst>
              <a:ext uri="{FF2B5EF4-FFF2-40B4-BE49-F238E27FC236}">
                <a16:creationId xmlns:a16="http://schemas.microsoft.com/office/drawing/2014/main" id="{EB43F82A-7B83-9947-9367-7BA7932C4C9C}"/>
              </a:ext>
            </a:extLst>
          </p:cNvPr>
          <p:cNvSpPr/>
          <p:nvPr/>
        </p:nvSpPr>
        <p:spPr>
          <a:xfrm>
            <a:off x="3013087" y="1319862"/>
            <a:ext cx="1533881" cy="461665"/>
          </a:xfrm>
          <a:prstGeom prst="rect">
            <a:avLst/>
          </a:prstGeom>
        </p:spPr>
        <p:txBody>
          <a:bodyPr wrap="square">
            <a:spAutoFit/>
          </a:bodyPr>
          <a:lstStyle/>
          <a:p>
            <a:pPr lvl="0" algn="ctr" defTabSz="913394" eaLnBrk="0" fontAlgn="base" hangingPunct="0">
              <a:spcBef>
                <a:spcPct val="0"/>
              </a:spcBef>
              <a:spcAft>
                <a:spcPct val="0"/>
              </a:spcAft>
              <a:defRPr/>
            </a:pPr>
            <a:r>
              <a:rPr lang="en-US" sz="1200" dirty="0">
                <a:solidFill>
                  <a:schemeClr val="tx2"/>
                </a:solidFill>
                <a:latin typeface="Calibri" panose="020F0502020204030204" pitchFamily="34" charset="0"/>
                <a:cs typeface="Calibri" panose="020F0502020204030204" pitchFamily="34" charset="0"/>
              </a:rPr>
              <a:t>Largest Pool of Certified Consultants</a:t>
            </a:r>
          </a:p>
        </p:txBody>
      </p:sp>
      <p:grpSp>
        <p:nvGrpSpPr>
          <p:cNvPr id="81" name="Group 80"/>
          <p:cNvGrpSpPr/>
          <p:nvPr/>
        </p:nvGrpSpPr>
        <p:grpSpPr>
          <a:xfrm>
            <a:off x="6538867" y="2030268"/>
            <a:ext cx="2177320" cy="2350986"/>
            <a:chOff x="8903178" y="1686574"/>
            <a:chExt cx="3057950" cy="3355880"/>
          </a:xfrm>
        </p:grpSpPr>
        <p:sp>
          <p:nvSpPr>
            <p:cNvPr id="82" name="Rounded Rectangle 81"/>
            <p:cNvSpPr/>
            <p:nvPr/>
          </p:nvSpPr>
          <p:spPr bwMode="auto">
            <a:xfrm>
              <a:off x="9647774" y="2622348"/>
              <a:ext cx="1723651" cy="1563509"/>
            </a:xfrm>
            <a:prstGeom prst="roundRect">
              <a:avLst>
                <a:gd name="adj" fmla="val 5231"/>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defRPr/>
              </a:pPr>
              <a:endParaRPr lang="en-US" sz="975" b="1" dirty="0">
                <a:solidFill>
                  <a:srgbClr val="00195A"/>
                </a:solidFill>
                <a:latin typeface="Calibri" panose="020F0502020204030204" pitchFamily="34" charset="0"/>
                <a:ea typeface="ＭＳ Ｐゴシック" pitchFamily="-12" charset="-128"/>
                <a:cs typeface="ＭＳ Ｐゴシック" pitchFamily="-12" charset="-128"/>
              </a:endParaRPr>
            </a:p>
          </p:txBody>
        </p:sp>
        <p:grpSp>
          <p:nvGrpSpPr>
            <p:cNvPr id="83" name="Group 82"/>
            <p:cNvGrpSpPr/>
            <p:nvPr/>
          </p:nvGrpSpPr>
          <p:grpSpPr>
            <a:xfrm rot="905987">
              <a:off x="8903178" y="1686574"/>
              <a:ext cx="3057950" cy="3355880"/>
              <a:chOff x="9408912" y="2135011"/>
              <a:chExt cx="2403847" cy="2638049"/>
            </a:xfrm>
          </p:grpSpPr>
          <p:sp>
            <p:nvSpPr>
              <p:cNvPr id="88" name="Rectangle 87"/>
              <p:cNvSpPr/>
              <p:nvPr/>
            </p:nvSpPr>
            <p:spPr bwMode="auto">
              <a:xfrm rot="21083775">
                <a:off x="9534104" y="2135011"/>
                <a:ext cx="2014922" cy="342864"/>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defTabSz="578576" eaLnBrk="0" fontAlgn="base" hangingPunct="0">
                  <a:spcBef>
                    <a:spcPct val="0"/>
                  </a:spcBef>
                  <a:spcAft>
                    <a:spcPts val="865"/>
                  </a:spcAft>
                  <a:defRPr/>
                </a:pPr>
                <a:r>
                  <a:rPr lang="en-US" sz="1100" b="1" dirty="0">
                    <a:solidFill>
                      <a:prstClr val="black"/>
                    </a:solidFill>
                    <a:latin typeface="Calibri" panose="020F0502020204030204" pitchFamily="34" charset="0"/>
                    <a:cs typeface="Segoe UI" panose="020B0502040204020203" pitchFamily="34" charset="0"/>
                  </a:rPr>
                  <a:t>Growth Investments</a:t>
                </a:r>
              </a:p>
            </p:txBody>
          </p:sp>
          <p:grpSp>
            <p:nvGrpSpPr>
              <p:cNvPr id="89" name="Group 88"/>
              <p:cNvGrpSpPr/>
              <p:nvPr/>
            </p:nvGrpSpPr>
            <p:grpSpPr>
              <a:xfrm>
                <a:off x="9408912" y="2403041"/>
                <a:ext cx="2403847" cy="2370019"/>
                <a:chOff x="9517068" y="931639"/>
                <a:chExt cx="2375700" cy="2342268"/>
              </a:xfrm>
            </p:grpSpPr>
            <p:grpSp>
              <p:nvGrpSpPr>
                <p:cNvPr id="91" name="Group 90"/>
                <p:cNvGrpSpPr/>
                <p:nvPr/>
              </p:nvGrpSpPr>
              <p:grpSpPr>
                <a:xfrm>
                  <a:off x="9633418" y="931639"/>
                  <a:ext cx="2259350" cy="2342268"/>
                  <a:chOff x="3631996" y="1335337"/>
                  <a:chExt cx="2259350" cy="2211752"/>
                </a:xfrm>
              </p:grpSpPr>
              <p:sp>
                <p:nvSpPr>
                  <p:cNvPr id="93" name="Rectangle 92"/>
                  <p:cNvSpPr/>
                  <p:nvPr/>
                </p:nvSpPr>
                <p:spPr>
                  <a:xfrm>
                    <a:off x="3631996" y="1492568"/>
                    <a:ext cx="2259350" cy="2054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srgbClr val="FFFFFF"/>
                      </a:solidFill>
                      <a:latin typeface="Calibri" panose="020F0502020204030204" pitchFamily="34" charset="0"/>
                    </a:endParaRPr>
                  </a:p>
                </p:txBody>
              </p:sp>
              <p:sp>
                <p:nvSpPr>
                  <p:cNvPr id="94" name="Rounded Rectangle 17"/>
                  <p:cNvSpPr>
                    <a:spLocks noChangeArrowheads="1"/>
                  </p:cNvSpPr>
                  <p:nvPr/>
                </p:nvSpPr>
                <p:spPr bwMode="auto">
                  <a:xfrm rot="21120000">
                    <a:off x="3669994" y="1335337"/>
                    <a:ext cx="2183355" cy="2120607"/>
                  </a:xfrm>
                  <a:custGeom>
                    <a:avLst/>
                    <a:gdLst>
                      <a:gd name="connsiteX0" fmla="*/ 0 w 2183355"/>
                      <a:gd name="connsiteY0" fmla="*/ 0 h 2120607"/>
                      <a:gd name="connsiteX1" fmla="*/ 0 w 2183355"/>
                      <a:gd name="connsiteY1" fmla="*/ 0 h 2120607"/>
                      <a:gd name="connsiteX2" fmla="*/ 2183355 w 2183355"/>
                      <a:gd name="connsiteY2" fmla="*/ 0 h 2120607"/>
                      <a:gd name="connsiteX3" fmla="*/ 2183355 w 2183355"/>
                      <a:gd name="connsiteY3" fmla="*/ 0 h 2120607"/>
                      <a:gd name="connsiteX4" fmla="*/ 2183355 w 2183355"/>
                      <a:gd name="connsiteY4" fmla="*/ 2120607 h 2120607"/>
                      <a:gd name="connsiteX5" fmla="*/ 2183355 w 2183355"/>
                      <a:gd name="connsiteY5" fmla="*/ 2120607 h 2120607"/>
                      <a:gd name="connsiteX6" fmla="*/ 0 w 2183355"/>
                      <a:gd name="connsiteY6" fmla="*/ 2120607 h 2120607"/>
                      <a:gd name="connsiteX7" fmla="*/ 0 w 2183355"/>
                      <a:gd name="connsiteY7" fmla="*/ 2120607 h 2120607"/>
                      <a:gd name="connsiteX8" fmla="*/ 0 w 2183355"/>
                      <a:gd name="connsiteY8" fmla="*/ 0 h 2120607"/>
                      <a:gd name="connsiteX0" fmla="*/ 0 w 2183355"/>
                      <a:gd name="connsiteY0" fmla="*/ 0 h 2120607"/>
                      <a:gd name="connsiteX1" fmla="*/ 0 w 2183355"/>
                      <a:gd name="connsiteY1" fmla="*/ 0 h 2120607"/>
                      <a:gd name="connsiteX2" fmla="*/ 2183355 w 2183355"/>
                      <a:gd name="connsiteY2" fmla="*/ 0 h 2120607"/>
                      <a:gd name="connsiteX3" fmla="*/ 2080339 w 2183355"/>
                      <a:gd name="connsiteY3" fmla="*/ 14378 h 2120607"/>
                      <a:gd name="connsiteX4" fmla="*/ 2183355 w 2183355"/>
                      <a:gd name="connsiteY4" fmla="*/ 2120607 h 2120607"/>
                      <a:gd name="connsiteX5" fmla="*/ 2183355 w 2183355"/>
                      <a:gd name="connsiteY5" fmla="*/ 2120607 h 2120607"/>
                      <a:gd name="connsiteX6" fmla="*/ 0 w 2183355"/>
                      <a:gd name="connsiteY6" fmla="*/ 2120607 h 2120607"/>
                      <a:gd name="connsiteX7" fmla="*/ 0 w 2183355"/>
                      <a:gd name="connsiteY7" fmla="*/ 2120607 h 2120607"/>
                      <a:gd name="connsiteX8" fmla="*/ 0 w 2183355"/>
                      <a:gd name="connsiteY8" fmla="*/ 0 h 2120607"/>
                      <a:gd name="connsiteX0" fmla="*/ 0 w 2183355"/>
                      <a:gd name="connsiteY0" fmla="*/ 0 h 2120607"/>
                      <a:gd name="connsiteX1" fmla="*/ 0 w 2183355"/>
                      <a:gd name="connsiteY1" fmla="*/ 0 h 2120607"/>
                      <a:gd name="connsiteX2" fmla="*/ 2035905 w 2183355"/>
                      <a:gd name="connsiteY2" fmla="*/ 22561 h 2120607"/>
                      <a:gd name="connsiteX3" fmla="*/ 2080339 w 2183355"/>
                      <a:gd name="connsiteY3" fmla="*/ 14378 h 2120607"/>
                      <a:gd name="connsiteX4" fmla="*/ 2183355 w 2183355"/>
                      <a:gd name="connsiteY4" fmla="*/ 2120607 h 2120607"/>
                      <a:gd name="connsiteX5" fmla="*/ 2183355 w 2183355"/>
                      <a:gd name="connsiteY5" fmla="*/ 2120607 h 2120607"/>
                      <a:gd name="connsiteX6" fmla="*/ 0 w 2183355"/>
                      <a:gd name="connsiteY6" fmla="*/ 2120607 h 2120607"/>
                      <a:gd name="connsiteX7" fmla="*/ 0 w 2183355"/>
                      <a:gd name="connsiteY7" fmla="*/ 2120607 h 2120607"/>
                      <a:gd name="connsiteX8" fmla="*/ 0 w 2183355"/>
                      <a:gd name="connsiteY8" fmla="*/ 0 h 2120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3355" h="2120607">
                        <a:moveTo>
                          <a:pt x="0" y="0"/>
                        </a:moveTo>
                        <a:lnTo>
                          <a:pt x="0" y="0"/>
                        </a:lnTo>
                        <a:lnTo>
                          <a:pt x="2035905" y="22561"/>
                        </a:lnTo>
                        <a:lnTo>
                          <a:pt x="2080339" y="14378"/>
                        </a:lnTo>
                        <a:lnTo>
                          <a:pt x="2183355" y="2120607"/>
                        </a:lnTo>
                        <a:lnTo>
                          <a:pt x="2183355" y="2120607"/>
                        </a:lnTo>
                        <a:lnTo>
                          <a:pt x="0" y="2120607"/>
                        </a:lnTo>
                        <a:lnTo>
                          <a:pt x="0" y="2120607"/>
                        </a:lnTo>
                        <a:lnTo>
                          <a:pt x="0" y="0"/>
                        </a:lnTo>
                        <a:close/>
                      </a:path>
                    </a:pathLst>
                  </a:custGeom>
                  <a:solidFill>
                    <a:srgbClr val="95C0DB"/>
                  </a:solidFill>
                  <a:ln w="50800" algn="ctr">
                    <a:solidFill>
                      <a:schemeClr val="bg1"/>
                    </a:solidFill>
                    <a:round/>
                    <a:headEnd/>
                    <a:tailEnd/>
                  </a:ln>
                  <a:effectLst>
                    <a:outerShdw sx="102000" sy="102000" algn="ctr" rotWithShape="0">
                      <a:srgbClr val="000000">
                        <a:alpha val="12000"/>
                      </a:srgbClr>
                    </a:outerShdw>
                  </a:effectLst>
                </p:spPr>
                <p:txBody>
                  <a:bodyPr tIns="205740"/>
                  <a:lstStyle/>
                  <a:p>
                    <a:pPr algn="ctr" defTabSz="685800" eaLnBrk="0" hangingPunct="0">
                      <a:spcAft>
                        <a:spcPts val="450"/>
                      </a:spcAft>
                      <a:defRPr/>
                    </a:pPr>
                    <a:endParaRPr lang="en-US" sz="1350" i="1" dirty="0">
                      <a:solidFill>
                        <a:srgbClr val="0033A0"/>
                      </a:solidFill>
                      <a:latin typeface="Calibri" panose="020F0502020204030204" pitchFamily="34" charset="0"/>
                      <a:ea typeface="ＭＳ Ｐゴシック" pitchFamily="-12" charset="-128"/>
                      <a:cs typeface="ＭＳ Ｐゴシック" pitchFamily="-12" charset="-128"/>
                    </a:endParaRPr>
                  </a:p>
                </p:txBody>
              </p:sp>
            </p:grpSp>
            <p:pic>
              <p:nvPicPr>
                <p:cNvPr id="92" name="Picture 91"/>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rot="16889515">
                  <a:off x="9517068" y="975291"/>
                  <a:ext cx="421593" cy="421593"/>
                </a:xfrm>
                <a:prstGeom prst="rect">
                  <a:avLst/>
                </a:prstGeom>
              </p:spPr>
            </p:pic>
          </p:grpSp>
          <p:sp>
            <p:nvSpPr>
              <p:cNvPr id="90" name="Rounded Rectangle 89"/>
              <p:cNvSpPr/>
              <p:nvPr/>
            </p:nvSpPr>
            <p:spPr bwMode="auto">
              <a:xfrm>
                <a:off x="9610262" y="2507825"/>
                <a:ext cx="2046347" cy="1856224"/>
              </a:xfrm>
              <a:prstGeom prst="roundRect">
                <a:avLst>
                  <a:gd name="adj" fmla="val 5231"/>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defRPr/>
                </a:pPr>
                <a:endParaRPr lang="en-US" sz="975" b="1" dirty="0">
                  <a:solidFill>
                    <a:srgbClr val="00195A"/>
                  </a:solidFill>
                  <a:latin typeface="Calibri" panose="020F0502020204030204" pitchFamily="34" charset="0"/>
                  <a:ea typeface="ＭＳ Ｐゴシック" pitchFamily="-12" charset="-128"/>
                  <a:cs typeface="ＭＳ Ｐゴシック" pitchFamily="-12" charset="-128"/>
                </a:endParaRPr>
              </a:p>
            </p:txBody>
          </p:sp>
        </p:grpSp>
        <p:pic>
          <p:nvPicPr>
            <p:cNvPr id="84" name="Picture 83" descr="A Global, Tools-Based Quote to Cash Leader">
              <a:extLst>
                <a:ext uri="{FF2B5EF4-FFF2-40B4-BE49-F238E27FC236}">
                  <a16:creationId xmlns:a16="http://schemas.microsoft.com/office/drawing/2014/main" id="{C6A63B96-9B6C-9247-AAB4-AA8CF865D8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56842" y="2059615"/>
              <a:ext cx="1612923" cy="73879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SaaSfocus">
              <a:extLst>
                <a:ext uri="{FF2B5EF4-FFF2-40B4-BE49-F238E27FC236}">
                  <a16:creationId xmlns:a16="http://schemas.microsoft.com/office/drawing/2014/main" id="{D8B49F78-EB72-8342-9C1D-E6EA0DEF11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5474" y="3561719"/>
              <a:ext cx="1554940" cy="295251"/>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62"/>
            <p:cNvSpPr txBox="1"/>
            <p:nvPr/>
          </p:nvSpPr>
          <p:spPr>
            <a:xfrm>
              <a:off x="9348987" y="3920515"/>
              <a:ext cx="2025798" cy="553997"/>
            </a:xfrm>
            <a:prstGeom prst="rect">
              <a:avLst/>
            </a:prstGeom>
            <a:noFill/>
          </p:spPr>
          <p:txBody>
            <a:bodyPr wrap="square" lIns="0" tIns="0" rIns="0" bIns="0" rtlCol="0">
              <a:spAutoFit/>
            </a:bodyPr>
            <a:lstStyle>
              <a:defPPr>
                <a:defRPr lang="en-US"/>
              </a:defPPr>
              <a:lvl1pPr marL="171450" indent="-171450">
                <a:spcAft>
                  <a:spcPts val="1000"/>
                </a:spcAft>
                <a:buFont typeface="Wingdings" panose="05000000000000000000" pitchFamily="2" charset="2"/>
                <a:buChar char="Ø"/>
                <a:defRPr sz="900">
                  <a:solidFill>
                    <a:schemeClr val="tx2"/>
                  </a:solidFill>
                  <a:latin typeface="Calibri" panose="020F0502020204030204" pitchFamily="34" charset="0"/>
                  <a:cs typeface="Calibri" panose="020F0502020204030204" pitchFamily="34" charset="0"/>
                </a:defRPr>
              </a:lvl1pPr>
            </a:lstStyle>
            <a:p>
              <a:pPr marL="0" indent="0" algn="ctr" defTabSz="914355" eaLnBrk="0" fontAlgn="base" hangingPunct="0">
                <a:spcBef>
                  <a:spcPct val="0"/>
                </a:spcBef>
                <a:spcAft>
                  <a:spcPts val="200"/>
                </a:spcAft>
                <a:buNone/>
                <a:defRPr/>
              </a:pPr>
              <a:r>
                <a:rPr lang="en-US" b="1" kern="0" dirty="0">
                  <a:solidFill>
                    <a:schemeClr val="bg1"/>
                  </a:solidFill>
                </a:rPr>
                <a:t>Largest independent SI &amp; fastest to Platinum partner status in Australia &amp; India</a:t>
              </a:r>
            </a:p>
          </p:txBody>
        </p:sp>
        <p:sp>
          <p:nvSpPr>
            <p:cNvPr id="87" name="TextBox 62"/>
            <p:cNvSpPr txBox="1"/>
            <p:nvPr/>
          </p:nvSpPr>
          <p:spPr>
            <a:xfrm>
              <a:off x="9125278" y="2833381"/>
              <a:ext cx="2669015" cy="369332"/>
            </a:xfrm>
            <a:prstGeom prst="rect">
              <a:avLst/>
            </a:prstGeom>
            <a:noFill/>
          </p:spPr>
          <p:txBody>
            <a:bodyPr wrap="square" lIns="0" tIns="0" rIns="0" bIns="0" rtlCol="0">
              <a:spAutoFit/>
            </a:bodyPr>
            <a:lstStyle>
              <a:defPPr>
                <a:defRPr lang="en-US"/>
              </a:defPPr>
              <a:lvl1pPr marR="0" lvl="0" indent="0" algn="ctr" defTabSz="1219140" eaLnBrk="0" fontAlgn="base" hangingPunct="0">
                <a:lnSpc>
                  <a:spcPct val="100000"/>
                </a:lnSpc>
                <a:spcBef>
                  <a:spcPct val="0"/>
                </a:spcBef>
                <a:spcAft>
                  <a:spcPts val="267"/>
                </a:spcAft>
                <a:buClrTx/>
                <a:buSzTx/>
                <a:buFont typeface="Wingdings" panose="05000000000000000000" pitchFamily="2" charset="2"/>
                <a:buNone/>
                <a:tabLst/>
                <a:defRPr kumimoji="0" sz="1100" b="1" i="0" u="none" strike="noStrike" kern="0" cap="none" spc="0" normalizeH="0" baseline="0">
                  <a:ln>
                    <a:noFill/>
                  </a:ln>
                  <a:solidFill>
                    <a:schemeClr val="bg1"/>
                  </a:solidFill>
                  <a:effectLst/>
                  <a:uLnTx/>
                  <a:uFillTx/>
                  <a:latin typeface="Arial" panose="020B0604020202020204"/>
                  <a:cs typeface="Calibri" panose="020F0502020204030204" pitchFamily="34" charset="0"/>
                </a:defRPr>
              </a:lvl1pPr>
            </a:lstStyle>
            <a:p>
              <a:r>
                <a:rPr lang="en-US" sz="900" dirty="0">
                  <a:latin typeface="Calibri" panose="020F0502020204030204" pitchFamily="34" charset="0"/>
                </a:rPr>
                <a:t>#1  Implementation partner for Salesforce CPQ and Billing</a:t>
              </a:r>
            </a:p>
          </p:txBody>
        </p:sp>
      </p:grpSp>
    </p:spTree>
    <p:extLst>
      <p:ext uri="{BB962C8B-B14F-4D97-AF65-F5344CB8AC3E}">
        <p14:creationId xmlns:p14="http://schemas.microsoft.com/office/powerpoint/2010/main" val="299365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44" y="67747"/>
            <a:ext cx="8610056" cy="348482"/>
          </a:xfrm>
        </p:spPr>
        <p:txBody>
          <a:bodyPr vert="horz" lIns="0" tIns="0" rIns="0" bIns="0" rtlCol="0" anchor="ctr" anchorCtr="0">
            <a:normAutofit/>
          </a:bodyPr>
          <a:lstStyle/>
          <a:p>
            <a:r>
              <a:rPr lang="en-US" sz="1800" b="1" dirty="0">
                <a:latin typeface="Calibri" panose="020F0502020204030204" pitchFamily="34" charset="0"/>
              </a:rPr>
              <a:t>We have been providing similar Salesforce services to industry leaders across the world</a:t>
            </a:r>
          </a:p>
        </p:txBody>
      </p:sp>
      <p:sp>
        <p:nvSpPr>
          <p:cNvPr id="5" name="Slide Number Placeholder 4"/>
          <p:cNvSpPr>
            <a:spLocks noGrp="1"/>
          </p:cNvSpPr>
          <p:nvPr>
            <p:ph type="sldNum" sz="quarter" idx="12"/>
          </p:nvPr>
        </p:nvSpPr>
        <p:spPr/>
        <p:txBody>
          <a:bodyPr/>
          <a:lstStyle/>
          <a:p>
            <a:fld id="{2EFEF571-C9B4-4D92-A7F7-315B894862A8}" type="slidenum">
              <a:rPr lang="en-US" smtClean="0"/>
              <a:pPr/>
              <a:t>9</a:t>
            </a:fld>
            <a:endParaRPr lang="en-US" dirty="0"/>
          </a:p>
        </p:txBody>
      </p:sp>
      <p:sp>
        <p:nvSpPr>
          <p:cNvPr id="126" name="Freeform 125"/>
          <p:cNvSpPr/>
          <p:nvPr/>
        </p:nvSpPr>
        <p:spPr>
          <a:xfrm>
            <a:off x="614698" y="770576"/>
            <a:ext cx="320520" cy="257175"/>
          </a:xfrm>
          <a:custGeom>
            <a:avLst/>
            <a:gdLst>
              <a:gd name="connsiteX0" fmla="*/ 234315 w 493395"/>
              <a:gd name="connsiteY0" fmla="*/ 0 h 327660"/>
              <a:gd name="connsiteX1" fmla="*/ 493395 w 493395"/>
              <a:gd name="connsiteY1" fmla="*/ 0 h 327660"/>
              <a:gd name="connsiteX2" fmla="*/ 291465 w 493395"/>
              <a:gd name="connsiteY2" fmla="*/ 327660 h 327660"/>
              <a:gd name="connsiteX3" fmla="*/ 0 w 493395"/>
              <a:gd name="connsiteY3" fmla="*/ 325755 h 327660"/>
              <a:gd name="connsiteX4" fmla="*/ 234315 w 493395"/>
              <a:gd name="connsiteY4" fmla="*/ 0 h 327660"/>
              <a:gd name="connsiteX0" fmla="*/ 219075 w 478155"/>
              <a:gd name="connsiteY0" fmla="*/ 0 h 327660"/>
              <a:gd name="connsiteX1" fmla="*/ 478155 w 478155"/>
              <a:gd name="connsiteY1" fmla="*/ 0 h 327660"/>
              <a:gd name="connsiteX2" fmla="*/ 276225 w 478155"/>
              <a:gd name="connsiteY2" fmla="*/ 327660 h 327660"/>
              <a:gd name="connsiteX3" fmla="*/ 0 w 478155"/>
              <a:gd name="connsiteY3" fmla="*/ 320040 h 327660"/>
              <a:gd name="connsiteX4" fmla="*/ 219075 w 478155"/>
              <a:gd name="connsiteY4" fmla="*/ 0 h 327660"/>
              <a:gd name="connsiteX0" fmla="*/ 230505 w 489585"/>
              <a:gd name="connsiteY0" fmla="*/ 0 h 327660"/>
              <a:gd name="connsiteX1" fmla="*/ 489585 w 489585"/>
              <a:gd name="connsiteY1" fmla="*/ 0 h 327660"/>
              <a:gd name="connsiteX2" fmla="*/ 287655 w 489585"/>
              <a:gd name="connsiteY2" fmla="*/ 327660 h 327660"/>
              <a:gd name="connsiteX3" fmla="*/ 0 w 489585"/>
              <a:gd name="connsiteY3" fmla="*/ 327660 h 327660"/>
              <a:gd name="connsiteX4" fmla="*/ 230505 w 489585"/>
              <a:gd name="connsiteY4" fmla="*/ 0 h 327660"/>
              <a:gd name="connsiteX0" fmla="*/ 230505 w 489585"/>
              <a:gd name="connsiteY0" fmla="*/ 0 h 327660"/>
              <a:gd name="connsiteX1" fmla="*/ 489585 w 489585"/>
              <a:gd name="connsiteY1" fmla="*/ 0 h 327660"/>
              <a:gd name="connsiteX2" fmla="*/ 291465 w 489585"/>
              <a:gd name="connsiteY2" fmla="*/ 321945 h 327660"/>
              <a:gd name="connsiteX3" fmla="*/ 0 w 489585"/>
              <a:gd name="connsiteY3" fmla="*/ 327660 h 327660"/>
              <a:gd name="connsiteX4" fmla="*/ 230505 w 489585"/>
              <a:gd name="connsiteY4" fmla="*/ 0 h 327660"/>
              <a:gd name="connsiteX0" fmla="*/ 230505 w 489585"/>
              <a:gd name="connsiteY0" fmla="*/ 0 h 327660"/>
              <a:gd name="connsiteX1" fmla="*/ 489585 w 489585"/>
              <a:gd name="connsiteY1" fmla="*/ 0 h 327660"/>
              <a:gd name="connsiteX2" fmla="*/ 289560 w 489585"/>
              <a:gd name="connsiteY2" fmla="*/ 325755 h 327660"/>
              <a:gd name="connsiteX3" fmla="*/ 0 w 489585"/>
              <a:gd name="connsiteY3" fmla="*/ 327660 h 327660"/>
              <a:gd name="connsiteX4" fmla="*/ 230505 w 489585"/>
              <a:gd name="connsiteY4" fmla="*/ 0 h 327660"/>
              <a:gd name="connsiteX0" fmla="*/ 267636 w 489585"/>
              <a:gd name="connsiteY0" fmla="*/ 0 h 337185"/>
              <a:gd name="connsiteX1" fmla="*/ 489585 w 489585"/>
              <a:gd name="connsiteY1" fmla="*/ 9525 h 337185"/>
              <a:gd name="connsiteX2" fmla="*/ 289560 w 489585"/>
              <a:gd name="connsiteY2" fmla="*/ 335280 h 337185"/>
              <a:gd name="connsiteX3" fmla="*/ 0 w 489585"/>
              <a:gd name="connsiteY3" fmla="*/ 337185 h 337185"/>
              <a:gd name="connsiteX4" fmla="*/ 267636 w 489585"/>
              <a:gd name="connsiteY4" fmla="*/ 0 h 337185"/>
              <a:gd name="connsiteX0" fmla="*/ 267636 w 489585"/>
              <a:gd name="connsiteY0" fmla="*/ 0 h 337185"/>
              <a:gd name="connsiteX1" fmla="*/ 489585 w 489585"/>
              <a:gd name="connsiteY1" fmla="*/ 3810 h 337185"/>
              <a:gd name="connsiteX2" fmla="*/ 289560 w 489585"/>
              <a:gd name="connsiteY2" fmla="*/ 335280 h 337185"/>
              <a:gd name="connsiteX3" fmla="*/ 0 w 489585"/>
              <a:gd name="connsiteY3" fmla="*/ 337185 h 337185"/>
              <a:gd name="connsiteX4" fmla="*/ 267636 w 489585"/>
              <a:gd name="connsiteY4" fmla="*/ 0 h 337185"/>
              <a:gd name="connsiteX0" fmla="*/ 267636 w 489585"/>
              <a:gd name="connsiteY0" fmla="*/ 0 h 340995"/>
              <a:gd name="connsiteX1" fmla="*/ 489585 w 489585"/>
              <a:gd name="connsiteY1" fmla="*/ 3810 h 340995"/>
              <a:gd name="connsiteX2" fmla="*/ 248304 w 489585"/>
              <a:gd name="connsiteY2" fmla="*/ 340995 h 340995"/>
              <a:gd name="connsiteX3" fmla="*/ 0 w 489585"/>
              <a:gd name="connsiteY3" fmla="*/ 337185 h 340995"/>
              <a:gd name="connsiteX4" fmla="*/ 267636 w 489585"/>
              <a:gd name="connsiteY4" fmla="*/ 0 h 340995"/>
              <a:gd name="connsiteX0" fmla="*/ 267636 w 489585"/>
              <a:gd name="connsiteY0" fmla="*/ 0 h 342900"/>
              <a:gd name="connsiteX1" fmla="*/ 489585 w 489585"/>
              <a:gd name="connsiteY1" fmla="*/ 3810 h 342900"/>
              <a:gd name="connsiteX2" fmla="*/ 248304 w 489585"/>
              <a:gd name="connsiteY2" fmla="*/ 340995 h 342900"/>
              <a:gd name="connsiteX3" fmla="*/ 0 w 489585"/>
              <a:gd name="connsiteY3" fmla="*/ 342900 h 342900"/>
              <a:gd name="connsiteX4" fmla="*/ 267636 w 489585"/>
              <a:gd name="connsiteY4" fmla="*/ 0 h 342900"/>
              <a:gd name="connsiteX0" fmla="*/ 267636 w 462768"/>
              <a:gd name="connsiteY0" fmla="*/ 0 h 342900"/>
              <a:gd name="connsiteX1" fmla="*/ 462768 w 462768"/>
              <a:gd name="connsiteY1" fmla="*/ 0 h 342900"/>
              <a:gd name="connsiteX2" fmla="*/ 248304 w 462768"/>
              <a:gd name="connsiteY2" fmla="*/ 340995 h 342900"/>
              <a:gd name="connsiteX3" fmla="*/ 0 w 462768"/>
              <a:gd name="connsiteY3" fmla="*/ 342900 h 342900"/>
              <a:gd name="connsiteX4" fmla="*/ 267636 w 462768"/>
              <a:gd name="connsiteY4" fmla="*/ 0 h 342900"/>
              <a:gd name="connsiteX0" fmla="*/ 267636 w 462768"/>
              <a:gd name="connsiteY0" fmla="*/ 0 h 342900"/>
              <a:gd name="connsiteX1" fmla="*/ 462768 w 462768"/>
              <a:gd name="connsiteY1" fmla="*/ 0 h 342900"/>
              <a:gd name="connsiteX2" fmla="*/ 223550 w 462768"/>
              <a:gd name="connsiteY2" fmla="*/ 340995 h 342900"/>
              <a:gd name="connsiteX3" fmla="*/ 0 w 462768"/>
              <a:gd name="connsiteY3" fmla="*/ 342900 h 342900"/>
              <a:gd name="connsiteX4" fmla="*/ 267636 w 462768"/>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8" h="342900">
                <a:moveTo>
                  <a:pt x="267636" y="0"/>
                </a:moveTo>
                <a:lnTo>
                  <a:pt x="462768" y="0"/>
                </a:lnTo>
                <a:lnTo>
                  <a:pt x="223550" y="340995"/>
                </a:lnTo>
                <a:lnTo>
                  <a:pt x="0" y="342900"/>
                </a:lnTo>
                <a:lnTo>
                  <a:pt x="267636" y="0"/>
                </a:lnTo>
                <a:close/>
              </a:path>
            </a:pathLst>
          </a:custGeom>
          <a:solidFill>
            <a:schemeClr val="accent4">
              <a:lumMod val="40000"/>
              <a:lumOff val="60000"/>
            </a:schemeClr>
          </a:solidFill>
          <a:ln w="12700" cap="flat" cmpd="sng" algn="ctr">
            <a:noFill/>
            <a:prstDash val="solid"/>
            <a:miter lim="800000"/>
          </a:ln>
          <a:effectLst/>
        </p:spPr>
        <p:txBody>
          <a:bodyPr rtlCol="0" anchor="ctr"/>
          <a:lstStyle/>
          <a:p>
            <a:pPr algn="ctr" defTabSz="685783">
              <a:defRPr/>
            </a:pPr>
            <a:endParaRPr lang="en-US" sz="1350" kern="0">
              <a:solidFill>
                <a:prstClr val="white"/>
              </a:solidFill>
              <a:latin typeface="Calibri" panose="020F0502020204030204" pitchFamily="34" charset="0"/>
            </a:endParaRPr>
          </a:p>
        </p:txBody>
      </p:sp>
      <p:sp>
        <p:nvSpPr>
          <p:cNvPr id="127" name="Rectangle 3"/>
          <p:cNvSpPr/>
          <p:nvPr/>
        </p:nvSpPr>
        <p:spPr>
          <a:xfrm>
            <a:off x="612647" y="771513"/>
            <a:ext cx="2919067" cy="255050"/>
          </a:xfrm>
          <a:custGeom>
            <a:avLst/>
            <a:gdLst>
              <a:gd name="connsiteX0" fmla="*/ 0 w 3720581"/>
              <a:gd name="connsiteY0" fmla="*/ 0 h 411480"/>
              <a:gd name="connsiteX1" fmla="*/ 3720581 w 3720581"/>
              <a:gd name="connsiteY1" fmla="*/ 0 h 411480"/>
              <a:gd name="connsiteX2" fmla="*/ 3720581 w 3720581"/>
              <a:gd name="connsiteY2" fmla="*/ 411480 h 411480"/>
              <a:gd name="connsiteX3" fmla="*/ 0 w 3720581"/>
              <a:gd name="connsiteY3" fmla="*/ 411480 h 411480"/>
              <a:gd name="connsiteX4" fmla="*/ 0 w 3720581"/>
              <a:gd name="connsiteY4" fmla="*/ 0 h 411480"/>
              <a:gd name="connsiteX0" fmla="*/ 0 w 3720581"/>
              <a:gd name="connsiteY0" fmla="*/ 12786 h 424266"/>
              <a:gd name="connsiteX1" fmla="*/ 2522717 w 3720581"/>
              <a:gd name="connsiteY1" fmla="*/ 0 h 424266"/>
              <a:gd name="connsiteX2" fmla="*/ 3720581 w 3720581"/>
              <a:gd name="connsiteY2" fmla="*/ 12786 h 424266"/>
              <a:gd name="connsiteX3" fmla="*/ 3720581 w 3720581"/>
              <a:gd name="connsiteY3" fmla="*/ 424266 h 424266"/>
              <a:gd name="connsiteX4" fmla="*/ 0 w 3720581"/>
              <a:gd name="connsiteY4" fmla="*/ 424266 h 424266"/>
              <a:gd name="connsiteX5" fmla="*/ 0 w 3720581"/>
              <a:gd name="connsiteY5" fmla="*/ 12786 h 424266"/>
              <a:gd name="connsiteX0" fmla="*/ 0 w 3720581"/>
              <a:gd name="connsiteY0" fmla="*/ 0 h 411480"/>
              <a:gd name="connsiteX1" fmla="*/ 2522717 w 3720581"/>
              <a:gd name="connsiteY1" fmla="*/ 5502 h 411480"/>
              <a:gd name="connsiteX2" fmla="*/ 3720581 w 3720581"/>
              <a:gd name="connsiteY2" fmla="*/ 0 h 411480"/>
              <a:gd name="connsiteX3" fmla="*/ 3720581 w 3720581"/>
              <a:gd name="connsiteY3" fmla="*/ 411480 h 411480"/>
              <a:gd name="connsiteX4" fmla="*/ 0 w 3720581"/>
              <a:gd name="connsiteY4" fmla="*/ 411480 h 411480"/>
              <a:gd name="connsiteX5" fmla="*/ 0 w 3720581"/>
              <a:gd name="connsiteY5" fmla="*/ 0 h 411480"/>
              <a:gd name="connsiteX0" fmla="*/ 3720581 w 3812021"/>
              <a:gd name="connsiteY0" fmla="*/ 0 h 411480"/>
              <a:gd name="connsiteX1" fmla="*/ 3720581 w 3812021"/>
              <a:gd name="connsiteY1" fmla="*/ 411480 h 411480"/>
              <a:gd name="connsiteX2" fmla="*/ 0 w 3812021"/>
              <a:gd name="connsiteY2" fmla="*/ 411480 h 411480"/>
              <a:gd name="connsiteX3" fmla="*/ 0 w 3812021"/>
              <a:gd name="connsiteY3" fmla="*/ 0 h 411480"/>
              <a:gd name="connsiteX4" fmla="*/ 2522717 w 3812021"/>
              <a:gd name="connsiteY4" fmla="*/ 5502 h 411480"/>
              <a:gd name="connsiteX5" fmla="*/ 3812021 w 3812021"/>
              <a:gd name="connsiteY5" fmla="*/ 91440 h 411480"/>
              <a:gd name="connsiteX0" fmla="*/ 3720581 w 3720581"/>
              <a:gd name="connsiteY0" fmla="*/ 0 h 411480"/>
              <a:gd name="connsiteX1" fmla="*/ 3720581 w 3720581"/>
              <a:gd name="connsiteY1" fmla="*/ 411480 h 411480"/>
              <a:gd name="connsiteX2" fmla="*/ 0 w 3720581"/>
              <a:gd name="connsiteY2" fmla="*/ 411480 h 411480"/>
              <a:gd name="connsiteX3" fmla="*/ 0 w 3720581"/>
              <a:gd name="connsiteY3" fmla="*/ 0 h 411480"/>
              <a:gd name="connsiteX4" fmla="*/ 2522717 w 3720581"/>
              <a:gd name="connsiteY4" fmla="*/ 5502 h 411480"/>
              <a:gd name="connsiteX0" fmla="*/ 3720581 w 3720581"/>
              <a:gd name="connsiteY0" fmla="*/ 411480 h 411480"/>
              <a:gd name="connsiteX1" fmla="*/ 0 w 3720581"/>
              <a:gd name="connsiteY1" fmla="*/ 411480 h 411480"/>
              <a:gd name="connsiteX2" fmla="*/ 0 w 3720581"/>
              <a:gd name="connsiteY2" fmla="*/ 0 h 411480"/>
              <a:gd name="connsiteX3" fmla="*/ 2522717 w 3720581"/>
              <a:gd name="connsiteY3" fmla="*/ 5502 h 411480"/>
              <a:gd name="connsiteX0" fmla="*/ 3720581 w 3720581"/>
              <a:gd name="connsiteY0" fmla="*/ 411480 h 411480"/>
              <a:gd name="connsiteX1" fmla="*/ 0 w 3720581"/>
              <a:gd name="connsiteY1" fmla="*/ 411480 h 411480"/>
              <a:gd name="connsiteX2" fmla="*/ 237744 w 3720581"/>
              <a:gd name="connsiteY2" fmla="*/ 0 h 411480"/>
              <a:gd name="connsiteX3" fmla="*/ 2522717 w 3720581"/>
              <a:gd name="connsiteY3" fmla="*/ 5502 h 411480"/>
              <a:gd name="connsiteX0" fmla="*/ 3720581 w 3720581"/>
              <a:gd name="connsiteY0" fmla="*/ 411480 h 411480"/>
              <a:gd name="connsiteX1" fmla="*/ 0 w 3720581"/>
              <a:gd name="connsiteY1" fmla="*/ 411480 h 411480"/>
              <a:gd name="connsiteX2" fmla="*/ 237744 w 3720581"/>
              <a:gd name="connsiteY2" fmla="*/ 0 h 411480"/>
              <a:gd name="connsiteX3" fmla="*/ 2522717 w 3720581"/>
              <a:gd name="connsiteY3" fmla="*/ 5502 h 411480"/>
              <a:gd name="connsiteX0" fmla="*/ 3720581 w 3720581"/>
              <a:gd name="connsiteY0" fmla="*/ 411480 h 411480"/>
              <a:gd name="connsiteX1" fmla="*/ 3060181 w 3720581"/>
              <a:gd name="connsiteY1" fmla="*/ 394957 h 411480"/>
              <a:gd name="connsiteX2" fmla="*/ 0 w 3720581"/>
              <a:gd name="connsiteY2" fmla="*/ 411480 h 411480"/>
              <a:gd name="connsiteX3" fmla="*/ 237744 w 3720581"/>
              <a:gd name="connsiteY3" fmla="*/ 0 h 411480"/>
              <a:gd name="connsiteX4" fmla="*/ 2522717 w 3720581"/>
              <a:gd name="connsiteY4" fmla="*/ 5502 h 411480"/>
              <a:gd name="connsiteX0" fmla="*/ 3720581 w 3720581"/>
              <a:gd name="connsiteY0" fmla="*/ 411480 h 431838"/>
              <a:gd name="connsiteX1" fmla="*/ 3060181 w 3720581"/>
              <a:gd name="connsiteY1" fmla="*/ 431838 h 431838"/>
              <a:gd name="connsiteX2" fmla="*/ 0 w 3720581"/>
              <a:gd name="connsiteY2" fmla="*/ 411480 h 431838"/>
              <a:gd name="connsiteX3" fmla="*/ 237744 w 3720581"/>
              <a:gd name="connsiteY3" fmla="*/ 0 h 431838"/>
              <a:gd name="connsiteX4" fmla="*/ 2522717 w 3720581"/>
              <a:gd name="connsiteY4" fmla="*/ 5502 h 431838"/>
              <a:gd name="connsiteX0" fmla="*/ 3720581 w 3720581"/>
              <a:gd name="connsiteY0" fmla="*/ 411480 h 411480"/>
              <a:gd name="connsiteX1" fmla="*/ 3060181 w 3720581"/>
              <a:gd name="connsiteY1" fmla="*/ 407251 h 411480"/>
              <a:gd name="connsiteX2" fmla="*/ 0 w 3720581"/>
              <a:gd name="connsiteY2" fmla="*/ 411480 h 411480"/>
              <a:gd name="connsiteX3" fmla="*/ 237744 w 3720581"/>
              <a:gd name="connsiteY3" fmla="*/ 0 h 411480"/>
              <a:gd name="connsiteX4" fmla="*/ 2522717 w 3720581"/>
              <a:gd name="connsiteY4" fmla="*/ 5502 h 411480"/>
              <a:gd name="connsiteX0" fmla="*/ 3060181 w 3060181"/>
              <a:gd name="connsiteY0" fmla="*/ 407251 h 411480"/>
              <a:gd name="connsiteX1" fmla="*/ 0 w 3060181"/>
              <a:gd name="connsiteY1" fmla="*/ 411480 h 411480"/>
              <a:gd name="connsiteX2" fmla="*/ 237744 w 3060181"/>
              <a:gd name="connsiteY2" fmla="*/ 0 h 411480"/>
              <a:gd name="connsiteX3" fmla="*/ 2522717 w 3060181"/>
              <a:gd name="connsiteY3" fmla="*/ 5502 h 411480"/>
              <a:gd name="connsiteX0" fmla="*/ 3060181 w 3060181"/>
              <a:gd name="connsiteY0" fmla="*/ 407251 h 411480"/>
              <a:gd name="connsiteX1" fmla="*/ 0 w 3060181"/>
              <a:gd name="connsiteY1" fmla="*/ 411480 h 411480"/>
              <a:gd name="connsiteX2" fmla="*/ 237744 w 3060181"/>
              <a:gd name="connsiteY2" fmla="*/ 0 h 411480"/>
              <a:gd name="connsiteX3" fmla="*/ 2371442 w 3060181"/>
              <a:gd name="connsiteY3" fmla="*/ 8575 h 411480"/>
              <a:gd name="connsiteX0" fmla="*/ 3060181 w 3060181"/>
              <a:gd name="connsiteY0" fmla="*/ 407251 h 411480"/>
              <a:gd name="connsiteX1" fmla="*/ 0 w 3060181"/>
              <a:gd name="connsiteY1" fmla="*/ 411480 h 411480"/>
              <a:gd name="connsiteX2" fmla="*/ 237744 w 3060181"/>
              <a:gd name="connsiteY2" fmla="*/ 0 h 411480"/>
              <a:gd name="connsiteX3" fmla="*/ 2376943 w 3060181"/>
              <a:gd name="connsiteY3" fmla="*/ 5502 h 411480"/>
              <a:gd name="connsiteX0" fmla="*/ 2683368 w 2683368"/>
              <a:gd name="connsiteY0" fmla="*/ 401104 h 411480"/>
              <a:gd name="connsiteX1" fmla="*/ 0 w 2683368"/>
              <a:gd name="connsiteY1" fmla="*/ 411480 h 411480"/>
              <a:gd name="connsiteX2" fmla="*/ 237744 w 2683368"/>
              <a:gd name="connsiteY2" fmla="*/ 0 h 411480"/>
              <a:gd name="connsiteX3" fmla="*/ 2376943 w 2683368"/>
              <a:gd name="connsiteY3" fmla="*/ 5502 h 411480"/>
              <a:gd name="connsiteX0" fmla="*/ 2683368 w 2683368"/>
              <a:gd name="connsiteY0" fmla="*/ 401104 h 411480"/>
              <a:gd name="connsiteX1" fmla="*/ 0 w 2683368"/>
              <a:gd name="connsiteY1" fmla="*/ 411480 h 411480"/>
              <a:gd name="connsiteX2" fmla="*/ 192901 w 2683368"/>
              <a:gd name="connsiteY2" fmla="*/ 0 h 411480"/>
              <a:gd name="connsiteX3" fmla="*/ 2376943 w 2683368"/>
              <a:gd name="connsiteY3" fmla="*/ 5502 h 411480"/>
            </a:gdLst>
            <a:ahLst/>
            <a:cxnLst>
              <a:cxn ang="0">
                <a:pos x="connsiteX0" y="connsiteY0"/>
              </a:cxn>
              <a:cxn ang="0">
                <a:pos x="connsiteX1" y="connsiteY1"/>
              </a:cxn>
              <a:cxn ang="0">
                <a:pos x="connsiteX2" y="connsiteY2"/>
              </a:cxn>
              <a:cxn ang="0">
                <a:pos x="connsiteX3" y="connsiteY3"/>
              </a:cxn>
            </a:cxnLst>
            <a:rect l="l" t="t" r="r" b="b"/>
            <a:pathLst>
              <a:path w="2683368" h="411480">
                <a:moveTo>
                  <a:pt x="2683368" y="401104"/>
                </a:moveTo>
                <a:lnTo>
                  <a:pt x="0" y="411480"/>
                </a:lnTo>
                <a:lnTo>
                  <a:pt x="192901" y="0"/>
                </a:lnTo>
                <a:lnTo>
                  <a:pt x="2376943" y="5502"/>
                </a:lnTo>
              </a:path>
            </a:pathLst>
          </a:custGeom>
          <a:noFill/>
          <a:ln w="12700" cap="flat" cmpd="sng" algn="ctr">
            <a:solidFill>
              <a:srgbClr val="173F5F"/>
            </a:solidFill>
            <a:prstDash val="solid"/>
            <a:miter lim="800000"/>
          </a:ln>
          <a:effectLst/>
        </p:spPr>
        <p:txBody>
          <a:bodyPr rtlCol="0" anchor="ctr"/>
          <a:lstStyle/>
          <a:p>
            <a:pPr marL="274320" defTabSz="685783"/>
            <a:r>
              <a:rPr lang="en-US" sz="1600" b="1" kern="0" dirty="0" smtClean="0">
                <a:solidFill>
                  <a:schemeClr val="tx2"/>
                </a:solidFill>
                <a:latin typeface="Calibri" panose="020F0502020204030204" pitchFamily="34" charset="0"/>
              </a:rPr>
              <a:t>SIMILAR </a:t>
            </a:r>
            <a:r>
              <a:rPr lang="en-US" sz="1600" b="1" kern="0" dirty="0">
                <a:solidFill>
                  <a:schemeClr val="tx2"/>
                </a:solidFill>
                <a:latin typeface="Calibri" panose="020F0502020204030204" pitchFamily="34" charset="0"/>
              </a:rPr>
              <a:t>ENGAGEMENTS</a:t>
            </a:r>
          </a:p>
        </p:txBody>
      </p:sp>
      <p:sp>
        <p:nvSpPr>
          <p:cNvPr id="128" name="Rounded Rectangle 127"/>
          <p:cNvSpPr/>
          <p:nvPr/>
        </p:nvSpPr>
        <p:spPr>
          <a:xfrm rot="1962330">
            <a:off x="826106" y="705716"/>
            <a:ext cx="51817" cy="412028"/>
          </a:xfrm>
          <a:prstGeom prst="roundRect">
            <a:avLst>
              <a:gd name="adj" fmla="val 50000"/>
            </a:avLst>
          </a:prstGeom>
          <a:solidFill>
            <a:schemeClr val="accent6"/>
          </a:solidFill>
          <a:ln w="12700" cap="flat" cmpd="sng" algn="ctr">
            <a:noFill/>
            <a:prstDash val="solid"/>
            <a:miter lim="800000"/>
          </a:ln>
          <a:effectLst/>
        </p:spPr>
        <p:txBody>
          <a:bodyPr rtlCol="0" anchor="ctr"/>
          <a:lstStyle/>
          <a:p>
            <a:pPr algn="ctr" defTabSz="685783">
              <a:defRPr/>
            </a:pPr>
            <a:endParaRPr lang="en-US" sz="1350" kern="0">
              <a:solidFill>
                <a:prstClr val="white"/>
              </a:solidFill>
              <a:latin typeface="Calibri" panose="020F0502020204030204" pitchFamily="34" charset="0"/>
            </a:endParaRPr>
          </a:p>
        </p:txBody>
      </p:sp>
      <p:pic>
        <p:nvPicPr>
          <p:cNvPr id="135" name="Picture 1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212" y="762373"/>
            <a:ext cx="391673" cy="301389"/>
          </a:xfrm>
          <a:prstGeom prst="rect">
            <a:avLst/>
          </a:prstGeom>
        </p:spPr>
      </p:pic>
      <p:sp>
        <p:nvSpPr>
          <p:cNvPr id="138" name="TextBox 137"/>
          <p:cNvSpPr txBox="1"/>
          <p:nvPr/>
        </p:nvSpPr>
        <p:spPr>
          <a:xfrm>
            <a:off x="567659" y="1742038"/>
            <a:ext cx="3428789" cy="2215991"/>
          </a:xfrm>
          <a:prstGeom prst="rect">
            <a:avLst/>
          </a:prstGeom>
          <a:noFill/>
        </p:spPr>
        <p:txBody>
          <a:bodyPr wrap="square" rtlCol="0">
            <a:spAutoFit/>
          </a:bodyPr>
          <a:lstStyle/>
          <a:p>
            <a:pPr marL="114300" indent="-109538" defTabSz="342900">
              <a:buFont typeface="Arial" panose="020B0604020202020204" pitchFamily="34" charset="0"/>
              <a:buChar char="•"/>
            </a:pPr>
            <a:r>
              <a:rPr lang="en-GB" b="1" kern="0" dirty="0">
                <a:solidFill>
                  <a:schemeClr val="accent1"/>
                </a:solidFill>
                <a:latin typeface="Calibri" panose="020F0502020204030204" pitchFamily="34" charset="0"/>
                <a:cs typeface="Calibri" panose="020F0502020204030204" pitchFamily="34" charset="0"/>
              </a:rPr>
              <a:t>Leading Agrochemical company</a:t>
            </a:r>
            <a:endParaRPr lang="en-US" sz="1600" b="1" dirty="0">
              <a:solidFill>
                <a:schemeClr val="accent1"/>
              </a:solidFill>
              <a:latin typeface="Calibri" panose="020F0502020204030204" pitchFamily="34" charset="0"/>
              <a:cs typeface="Arial" panose="020B0604020202020204" pitchFamily="34" charset="0"/>
            </a:endParaRPr>
          </a:p>
          <a:p>
            <a:pPr marL="4762" defTabSz="342900"/>
            <a:r>
              <a:rPr lang="en-US" sz="1200" dirty="0">
                <a:solidFill>
                  <a:schemeClr val="tx2">
                    <a:lumMod val="85000"/>
                    <a:lumOff val="15000"/>
                  </a:schemeClr>
                </a:solidFill>
                <a:latin typeface="Calibri" panose="020F0502020204030204" pitchFamily="34" charset="0"/>
                <a:cs typeface="Arial" panose="020B0604020202020204" pitchFamily="34" charset="0"/>
              </a:rPr>
              <a:t>Global Salesforce Support for 65+ applications</a:t>
            </a:r>
          </a:p>
          <a:p>
            <a:pPr marL="4762" defTabSz="342900"/>
            <a:endParaRPr lang="en-US" sz="1200" dirty="0">
              <a:solidFill>
                <a:schemeClr val="tx2">
                  <a:lumMod val="85000"/>
                  <a:lumOff val="15000"/>
                </a:schemeClr>
              </a:solidFill>
              <a:latin typeface="Calibri" panose="020F0502020204030204" pitchFamily="34" charset="0"/>
              <a:cs typeface="Arial" panose="020B0604020202020204" pitchFamily="34" charset="0"/>
            </a:endParaRPr>
          </a:p>
          <a:p>
            <a:pPr marL="114300" lvl="0" indent="-109538" defTabSz="342900">
              <a:buFont typeface="Arial" panose="020B0604020202020204" pitchFamily="34" charset="0"/>
              <a:buChar char="•"/>
            </a:pPr>
            <a:r>
              <a:rPr lang="en-GB" b="1" kern="0" dirty="0">
                <a:solidFill>
                  <a:schemeClr val="accent1"/>
                </a:solidFill>
                <a:latin typeface="Calibri" panose="020F0502020204030204" pitchFamily="34" charset="0"/>
                <a:cs typeface="Calibri" panose="020F0502020204030204" pitchFamily="34" charset="0"/>
              </a:rPr>
              <a:t>US based Healthcare Major</a:t>
            </a:r>
            <a:endParaRPr lang="en-US" b="1" kern="0" dirty="0">
              <a:solidFill>
                <a:schemeClr val="accent1"/>
              </a:solidFill>
              <a:latin typeface="Calibri" panose="020F0502020204030204" pitchFamily="34" charset="0"/>
              <a:cs typeface="Calibri" panose="020F0502020204030204" pitchFamily="34" charset="0"/>
            </a:endParaRPr>
          </a:p>
          <a:p>
            <a:pPr marL="4762" lvl="0" defTabSz="342900"/>
            <a:r>
              <a:rPr lang="en-US" sz="1200" dirty="0">
                <a:solidFill>
                  <a:srgbClr val="000000">
                    <a:lumMod val="85000"/>
                    <a:lumOff val="15000"/>
                  </a:srgbClr>
                </a:solidFill>
                <a:latin typeface="Calibri" panose="020F0502020204030204" pitchFamily="34" charset="0"/>
                <a:cs typeface="Arial" panose="020B0604020202020204" pitchFamily="34" charset="0"/>
              </a:rPr>
              <a:t>Maintenance and Support for 25+ Applications catering to Sales and Order Management</a:t>
            </a:r>
          </a:p>
          <a:p>
            <a:pPr marL="4762" lvl="0" defTabSz="342900"/>
            <a:endParaRPr lang="en-US" sz="1200" dirty="0">
              <a:solidFill>
                <a:srgbClr val="000000">
                  <a:lumMod val="85000"/>
                  <a:lumOff val="15000"/>
                </a:srgbClr>
              </a:solidFill>
              <a:latin typeface="Calibri" panose="020F0502020204030204" pitchFamily="34" charset="0"/>
              <a:cs typeface="Arial" panose="020B0604020202020204" pitchFamily="34" charset="0"/>
            </a:endParaRPr>
          </a:p>
          <a:p>
            <a:pPr marL="114300" indent="-109538" defTabSz="342900">
              <a:buFont typeface="Arial" panose="020B0604020202020204" pitchFamily="34" charset="0"/>
              <a:buChar char="•"/>
            </a:pPr>
            <a:r>
              <a:rPr lang="en-GB" b="1" kern="0" dirty="0">
                <a:solidFill>
                  <a:schemeClr val="accent1"/>
                </a:solidFill>
                <a:latin typeface="Calibri" panose="020F0502020204030204" pitchFamily="34" charset="0"/>
                <a:cs typeface="Calibri" panose="020F0502020204030204" pitchFamily="34" charset="0"/>
              </a:rPr>
              <a:t>Global Manufacturing Company</a:t>
            </a:r>
          </a:p>
          <a:p>
            <a:pPr marL="4762" lvl="0" defTabSz="342900"/>
            <a:r>
              <a:rPr lang="en-US" sz="1200" dirty="0">
                <a:solidFill>
                  <a:srgbClr val="000000">
                    <a:lumMod val="85000"/>
                    <a:lumOff val="15000"/>
                  </a:srgbClr>
                </a:solidFill>
                <a:latin typeface="Calibri" panose="020F0502020204030204" pitchFamily="34" charset="0"/>
                <a:cs typeface="Arial" panose="020B0604020202020204" pitchFamily="34" charset="0"/>
              </a:rPr>
              <a:t>Support &amp; Enhancement for Salesforce applications covering Sales, Service and Marketing</a:t>
            </a:r>
            <a:endParaRPr lang="en-US" sz="900" dirty="0">
              <a:solidFill>
                <a:schemeClr val="tx2">
                  <a:lumMod val="85000"/>
                  <a:lumOff val="15000"/>
                </a:schemeClr>
              </a:solidFill>
              <a:latin typeface="Calibri" panose="020F0502020204030204" pitchFamily="34" charset="0"/>
              <a:cs typeface="Arial" panose="020B0604020202020204" pitchFamily="34" charset="0"/>
            </a:endParaRPr>
          </a:p>
        </p:txBody>
      </p:sp>
      <p:sp>
        <p:nvSpPr>
          <p:cNvPr id="141" name="Rectangle 140"/>
          <p:cNvSpPr/>
          <p:nvPr/>
        </p:nvSpPr>
        <p:spPr>
          <a:xfrm>
            <a:off x="4194717" y="727794"/>
            <a:ext cx="1993623" cy="461665"/>
          </a:xfrm>
          <a:prstGeom prst="rect">
            <a:avLst/>
          </a:prstGeom>
        </p:spPr>
        <p:txBody>
          <a:bodyPr wrap="none">
            <a:spAutoFit/>
          </a:bodyPr>
          <a:lstStyle/>
          <a:p>
            <a:pPr algn="ctr"/>
            <a:r>
              <a:rPr lang="en-US" sz="1350" dirty="0">
                <a:solidFill>
                  <a:schemeClr val="tx2">
                    <a:lumMod val="85000"/>
                    <a:lumOff val="15000"/>
                  </a:schemeClr>
                </a:solidFill>
                <a:latin typeface="Calibri" panose="020F0502020204030204" pitchFamily="34" charset="0"/>
              </a:rPr>
              <a:t>BY THE </a:t>
            </a:r>
            <a:r>
              <a:rPr lang="en-US" sz="2400" dirty="0">
                <a:latin typeface="Calibri" panose="020F0502020204030204" pitchFamily="34" charset="0"/>
              </a:rPr>
              <a:t>NUMBERS</a:t>
            </a:r>
          </a:p>
        </p:txBody>
      </p:sp>
      <p:sp>
        <p:nvSpPr>
          <p:cNvPr id="142" name="Freeform 141"/>
          <p:cNvSpPr/>
          <p:nvPr/>
        </p:nvSpPr>
        <p:spPr>
          <a:xfrm>
            <a:off x="4055636" y="651380"/>
            <a:ext cx="0" cy="3829391"/>
          </a:xfrm>
          <a:custGeom>
            <a:avLst/>
            <a:gdLst>
              <a:gd name="connsiteX0" fmla="*/ 0 w 0"/>
              <a:gd name="connsiteY0" fmla="*/ 0 h 5230368"/>
              <a:gd name="connsiteX1" fmla="*/ 0 w 0"/>
              <a:gd name="connsiteY1" fmla="*/ 5230368 h 5230368"/>
            </a:gdLst>
            <a:ahLst/>
            <a:cxnLst>
              <a:cxn ang="0">
                <a:pos x="connsiteX0" y="connsiteY0"/>
              </a:cxn>
              <a:cxn ang="0">
                <a:pos x="connsiteX1" y="connsiteY1"/>
              </a:cxn>
            </a:cxnLst>
            <a:rect l="l" t="t" r="r" b="b"/>
            <a:pathLst>
              <a:path h="5230368">
                <a:moveTo>
                  <a:pt x="0" y="0"/>
                </a:moveTo>
                <a:lnTo>
                  <a:pt x="0" y="5230368"/>
                </a:lnTo>
              </a:path>
            </a:pathLst>
          </a:custGeom>
          <a:no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ndParaRPr>
          </a:p>
        </p:txBody>
      </p:sp>
      <p:sp>
        <p:nvSpPr>
          <p:cNvPr id="143" name="TextBox 142"/>
          <p:cNvSpPr txBox="1"/>
          <p:nvPr/>
        </p:nvSpPr>
        <p:spPr>
          <a:xfrm>
            <a:off x="4296622" y="1714289"/>
            <a:ext cx="3735312" cy="461665"/>
          </a:xfrm>
          <a:prstGeom prst="rect">
            <a:avLst/>
          </a:prstGeom>
          <a:noFill/>
        </p:spPr>
        <p:txBody>
          <a:bodyPr wrap="square" rtlCol="0">
            <a:spAutoFit/>
          </a:bodyPr>
          <a:lstStyle>
            <a:defPPr>
              <a:defRPr lang="en-US"/>
            </a:defPPr>
            <a:lvl1pPr defTabSz="457200">
              <a:defRPr sz="1500">
                <a:solidFill>
                  <a:schemeClr val="tx2">
                    <a:lumMod val="85000"/>
                    <a:lumOff val="15000"/>
                  </a:schemeClr>
                </a:solidFill>
                <a:latin typeface="+mj-lt"/>
                <a:cs typeface="Arial" panose="020B0604020202020204" pitchFamily="34" charset="0"/>
              </a:defRPr>
            </a:lvl1pPr>
          </a:lstStyle>
          <a:p>
            <a:r>
              <a:rPr lang="en-US" sz="2400" b="1" dirty="0">
                <a:solidFill>
                  <a:schemeClr val="accent6"/>
                </a:solidFill>
                <a:latin typeface="Calibri" panose="020F0502020204030204" pitchFamily="34" charset="0"/>
              </a:rPr>
              <a:t>350+ </a:t>
            </a:r>
            <a:r>
              <a:rPr lang="en-US" sz="1125" dirty="0">
                <a:latin typeface="Calibri" panose="020F0502020204030204" pitchFamily="34" charset="0"/>
              </a:rPr>
              <a:t>Support </a:t>
            </a:r>
            <a:r>
              <a:rPr lang="en-US" sz="1125" dirty="0" smtClean="0">
                <a:latin typeface="Calibri" panose="020F0502020204030204" pitchFamily="34" charset="0"/>
              </a:rPr>
              <a:t>Engagements </a:t>
            </a:r>
            <a:endParaRPr lang="en-US" sz="1125" dirty="0">
              <a:latin typeface="Calibri" panose="020F0502020204030204" pitchFamily="34" charset="0"/>
            </a:endParaRPr>
          </a:p>
        </p:txBody>
      </p:sp>
      <p:sp>
        <p:nvSpPr>
          <p:cNvPr id="144" name="TextBox 143"/>
          <p:cNvSpPr txBox="1"/>
          <p:nvPr/>
        </p:nvSpPr>
        <p:spPr>
          <a:xfrm>
            <a:off x="4262558" y="3180345"/>
            <a:ext cx="3915089" cy="461665"/>
          </a:xfrm>
          <a:prstGeom prst="rect">
            <a:avLst/>
          </a:prstGeom>
          <a:noFill/>
        </p:spPr>
        <p:txBody>
          <a:bodyPr wrap="square" rtlCol="0">
            <a:spAutoFit/>
          </a:bodyPr>
          <a:lstStyle/>
          <a:p>
            <a:pPr defTabSz="342900"/>
            <a:r>
              <a:rPr lang="it-IT" sz="2400" b="1" dirty="0">
                <a:solidFill>
                  <a:schemeClr val="accent6"/>
                </a:solidFill>
                <a:latin typeface="Calibri" panose="020F0502020204030204" pitchFamily="34" charset="0"/>
                <a:cs typeface="Arial" panose="020B0604020202020204" pitchFamily="34" charset="0"/>
              </a:rPr>
              <a:t>70%+</a:t>
            </a:r>
            <a:r>
              <a:rPr lang="it-IT" sz="2400" b="1" dirty="0">
                <a:latin typeface="Calibri" panose="020F0502020204030204" pitchFamily="34" charset="0"/>
                <a:cs typeface="Arial" panose="020B0604020202020204" pitchFamily="34" charset="0"/>
              </a:rPr>
              <a:t> </a:t>
            </a:r>
            <a:r>
              <a:rPr lang="it-IT" sz="1125" dirty="0">
                <a:solidFill>
                  <a:schemeClr val="tx2">
                    <a:lumMod val="85000"/>
                    <a:lumOff val="15000"/>
                  </a:schemeClr>
                </a:solidFill>
                <a:latin typeface="Calibri" panose="020F0502020204030204" pitchFamily="34" charset="0"/>
                <a:cs typeface="Arial" panose="020B0604020202020204" pitchFamily="34" charset="0"/>
              </a:rPr>
              <a:t>Engagements are managed in DevOps mode</a:t>
            </a:r>
          </a:p>
        </p:txBody>
      </p:sp>
      <p:sp>
        <p:nvSpPr>
          <p:cNvPr id="145" name="TextBox 144"/>
          <p:cNvSpPr txBox="1"/>
          <p:nvPr/>
        </p:nvSpPr>
        <p:spPr>
          <a:xfrm>
            <a:off x="4262558" y="2447317"/>
            <a:ext cx="2808701" cy="461665"/>
          </a:xfrm>
          <a:prstGeom prst="rect">
            <a:avLst/>
          </a:prstGeom>
          <a:noFill/>
        </p:spPr>
        <p:txBody>
          <a:bodyPr wrap="square" rtlCol="0">
            <a:spAutoFit/>
          </a:bodyPr>
          <a:lstStyle>
            <a:defPPr>
              <a:defRPr lang="en-US"/>
            </a:defPPr>
            <a:lvl1pPr defTabSz="457200">
              <a:defRPr sz="1500">
                <a:solidFill>
                  <a:schemeClr val="tx2">
                    <a:lumMod val="85000"/>
                    <a:lumOff val="15000"/>
                  </a:schemeClr>
                </a:solidFill>
                <a:latin typeface="+mj-lt"/>
                <a:cs typeface="Arial" panose="020B0604020202020204" pitchFamily="34" charset="0"/>
              </a:defRPr>
            </a:lvl1pPr>
          </a:lstStyle>
          <a:p>
            <a:r>
              <a:rPr lang="en-US" sz="2400" b="1" dirty="0">
                <a:solidFill>
                  <a:schemeClr val="tx1"/>
                </a:solidFill>
                <a:latin typeface="Calibri" panose="020F0502020204030204" pitchFamily="34" charset="0"/>
              </a:rPr>
              <a:t>150+ </a:t>
            </a:r>
            <a:r>
              <a:rPr lang="en-US" sz="1125" dirty="0">
                <a:latin typeface="Calibri" panose="020F0502020204030204" pitchFamily="34" charset="0"/>
              </a:rPr>
              <a:t>Clients</a:t>
            </a:r>
          </a:p>
        </p:txBody>
      </p:sp>
      <p:sp>
        <p:nvSpPr>
          <p:cNvPr id="147" name="Freeform 146"/>
          <p:cNvSpPr/>
          <p:nvPr/>
        </p:nvSpPr>
        <p:spPr>
          <a:xfrm>
            <a:off x="4828647" y="1168603"/>
            <a:ext cx="2276856" cy="0"/>
          </a:xfrm>
          <a:custGeom>
            <a:avLst/>
            <a:gdLst>
              <a:gd name="connsiteX0" fmla="*/ 0 w 3035808"/>
              <a:gd name="connsiteY0" fmla="*/ 0 h 0"/>
              <a:gd name="connsiteX1" fmla="*/ 3035808 w 3035808"/>
              <a:gd name="connsiteY1" fmla="*/ 0 h 0"/>
            </a:gdLst>
            <a:ahLst/>
            <a:cxnLst>
              <a:cxn ang="0">
                <a:pos x="connsiteX0" y="connsiteY0"/>
              </a:cxn>
              <a:cxn ang="0">
                <a:pos x="connsiteX1" y="connsiteY1"/>
              </a:cxn>
            </a:cxnLst>
            <a:rect l="l" t="t" r="r" b="b"/>
            <a:pathLst>
              <a:path w="3035808">
                <a:moveTo>
                  <a:pt x="0" y="0"/>
                </a:moveTo>
                <a:lnTo>
                  <a:pt x="3035808"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ndParaRPr>
          </a:p>
        </p:txBody>
      </p:sp>
      <p:sp>
        <p:nvSpPr>
          <p:cNvPr id="148" name="Freeform 147"/>
          <p:cNvSpPr/>
          <p:nvPr/>
        </p:nvSpPr>
        <p:spPr>
          <a:xfrm>
            <a:off x="4151148" y="771513"/>
            <a:ext cx="2040798" cy="0"/>
          </a:xfrm>
          <a:custGeom>
            <a:avLst/>
            <a:gdLst>
              <a:gd name="connsiteX0" fmla="*/ 0 w 3035808"/>
              <a:gd name="connsiteY0" fmla="*/ 0 h 0"/>
              <a:gd name="connsiteX1" fmla="*/ 3035808 w 3035808"/>
              <a:gd name="connsiteY1" fmla="*/ 0 h 0"/>
            </a:gdLst>
            <a:ahLst/>
            <a:cxnLst>
              <a:cxn ang="0">
                <a:pos x="connsiteX0" y="connsiteY0"/>
              </a:cxn>
              <a:cxn ang="0">
                <a:pos x="connsiteX1" y="connsiteY1"/>
              </a:cxn>
            </a:cxnLst>
            <a:rect l="l" t="t" r="r" b="b"/>
            <a:pathLst>
              <a:path w="3035808">
                <a:moveTo>
                  <a:pt x="0" y="0"/>
                </a:moveTo>
                <a:lnTo>
                  <a:pt x="3035808"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ndParaRPr>
          </a:p>
        </p:txBody>
      </p:sp>
    </p:spTree>
    <p:extLst>
      <p:ext uri="{BB962C8B-B14F-4D97-AF65-F5344CB8AC3E}">
        <p14:creationId xmlns:p14="http://schemas.microsoft.com/office/powerpoint/2010/main" val="3210592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kfJiv7LLHkijeqUDVvPeU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kfJiv7LLHkijeqUDVvPeU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wS1CdFCikeh1PbCmcl3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wS1CdFCikeh1PbCmcl3p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AwS1CdFCikeh1PbCmcl3p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mZmRzP_5IE6KlPLZ6M8b2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mZmRzP_5IE6KlPLZ6M8b2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FJyyMuFxEmtE.K4ET0an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YlKhz8RaEyy3xBgIAXM8Q"/>
</p:tagLst>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isl xmlns:xsi="http://www.w3.org/2001/XMLSchema-instance" xmlns:xsd="http://www.w3.org/2001/XMLSchema" xmlns="http://www.boldonjames.com/2008/01/sie/internal/label" sislVersion="0" policy="246de94c-8867-47b0-926e-310c120d49ea" origin="userSelected">
  <element uid="8dd2a31d-a9f5-4c3b-9dfe-89695618346f" value=""/>
  <element uid="id_classification_confidential" value=""/>
</sisl>
</file>

<file path=customXml/item2.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mlkX2NsYXNzaWZpY2F0aW9uX2NvbmZpZGVudGlhbCIgdmFsdWU9IiIgeG1sbnM9Imh0dHA6Ly93d3cuYm9sZG9uamFtZXMuY29tLzIwMDgvMDEvc2llL2ludGVybmFsL2xhYmVsIiAvPjxlbGVtZW50IHVpZD0iM2IyNTc1NGQtMDI0YS00M2MyLThhYzgtZGFiZjNkZTIyZTk1IiB2YWx1ZT0iIiB4bWxucz0iaHR0cDovL3d3dy5ib2xkb25qYW1lcy5jb20vMjAwOC8wMS9zaWUvaW50ZXJuYWwvbGFiZWwiIC8+PC9zaXNsPjxVc2VyTmFtZT5BRDFcQ09HMTA0NDY8L1VzZXJOYW1lPjxEYXRlVGltZT41LzMwLzIwMTkgODoxMjo0MiBQTTwvRGF0ZVRpbWU+PExhYmVsU3RyaW5nPkNvbXBhbnkgQ29uZmlkZW50aWFsPC9MYWJlbFN0cmluZz48L2l0ZW0+PGl0ZW0+PHNpc2wgc2lzbFZlcnNpb249IjAiIHBvbGljeT0iMjQ2ZGU5NGMtODg2Ny00N2IwLTkyNmUtMzEwYzEyMGQ0OWVhIiBvcmlnaW49InVzZXJTZWxlY3RlZCI+PGVsZW1lbnQgdWlkPSI4ZGQyYTMxZC1hOWY1LTRjM2ItOWRmZS04OTY5NTYxODM0NmYiIHZhbHVlPSIiIHhtbG5zPSJodHRwOi8vd3d3LmJvbGRvbmphbWVzLmNvbS8yMDA4LzAxL3NpZS9pbnRlcm5hbC9sYWJlbCIgLz48ZWxlbWVudCB1aWQ9ImlkX2NsYXNzaWZpY2F0aW9uX2NvbmZpZGVudGlhbCIgdmFsdWU9IiIgeG1sbnM9Imh0dHA6Ly93d3cuYm9sZG9uamFtZXMuY29tLzIwMDgvMDEvc2llL2ludGVybmFsL2xhYmVsIiAvPjwvc2lzbD48VXNlck5hbWU+QUQxXENPRzEwNDQ2PC9Vc2VyTmFtZT48RGF0ZVRpbWU+NS8zMC8yMDE5IDg6MTI6NTUgUE08L0RhdGVUaW1lPjxMYWJlbFN0cmluZz5Db21wYW55IENvbmZpZGVudGlhbDwvTGFiZWxTdHJpbmc+PC9pdGVtPjwvbGFiZWxIaXN0b3J5Pg==</Value>
</WrappedLabelHistory>
</file>

<file path=customXml/itemProps1.xml><?xml version="1.0" encoding="utf-8"?>
<ds:datastoreItem xmlns:ds="http://schemas.openxmlformats.org/officeDocument/2006/customXml" ds:itemID="{9EB9AF37-266D-4BDE-A92E-6622D80F3125}">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ABED2898-BC0F-4278-BA4E-0B544E15E392}">
  <ds:schemaRefs>
    <ds:schemaRef ds:uri="http://www.w3.org/2001/XMLSchema"/>
    <ds:schemaRef ds:uri="http://www.boldonjames.com/2016/02/Classifier/internal/wrappedLabelHistory"/>
  </ds:schemaRefs>
</ds:datastoreItem>
</file>

<file path=docProps/app.xml><?xml version="1.0" encoding="utf-8"?>
<Properties xmlns="http://schemas.openxmlformats.org/officeDocument/2006/extended-properties" xmlns:vt="http://schemas.openxmlformats.org/officeDocument/2006/docPropsVTypes">
  <Template/>
  <TotalTime>18350</TotalTime>
  <Words>4784</Words>
  <Application>Microsoft Office PowerPoint</Application>
  <PresentationFormat>On-screen Show (16:9)</PresentationFormat>
  <Paragraphs>823</Paragraphs>
  <Slides>43</Slides>
  <Notes>2</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8" baseType="lpstr">
      <vt:lpstr>ＭＳ Ｐゴシック</vt:lpstr>
      <vt:lpstr>ＭＳ Ｐゴシック</vt:lpstr>
      <vt:lpstr>Arial</vt:lpstr>
      <vt:lpstr>Calibri</vt:lpstr>
      <vt:lpstr>Century Gothic</vt:lpstr>
      <vt:lpstr>Courier New</vt:lpstr>
      <vt:lpstr>Helvetica</vt:lpstr>
      <vt:lpstr>MS Mincho</vt:lpstr>
      <vt:lpstr>Segoe UI</vt:lpstr>
      <vt:lpstr>Times New Roman</vt:lpstr>
      <vt:lpstr>Verdana</vt:lpstr>
      <vt:lpstr>Wingdings</vt:lpstr>
      <vt:lpstr>Cognizant</vt:lpstr>
      <vt:lpstr>1_Cognizant</vt:lpstr>
      <vt:lpstr>CorelDRAW</vt:lpstr>
      <vt:lpstr>Professional services for Salesforce Maintenance, Minor Enhancement and Support Services  Cognizant Presentation</vt:lpstr>
      <vt:lpstr>Topics for Discussion</vt:lpstr>
      <vt:lpstr>Topics for Discussion</vt:lpstr>
      <vt:lpstr>PowerPoint Presentation</vt:lpstr>
      <vt:lpstr>Cognizant Team with you today</vt:lpstr>
      <vt:lpstr>PowerPoint Presentation</vt:lpstr>
      <vt:lpstr>PowerPoint Presentation</vt:lpstr>
      <vt:lpstr>We have one of the largest Salesforce practice in the world</vt:lpstr>
      <vt:lpstr>We have been providing similar Salesforce services to industry leaders across the world</vt:lpstr>
      <vt:lpstr>We have deep expertise in building and supporting custom Salesforce Applications</vt:lpstr>
      <vt:lpstr>Our successful application support engagement with TGF</vt:lpstr>
      <vt:lpstr>PowerPoint Presentation</vt:lpstr>
      <vt:lpstr>Our Understanding of Scope</vt:lpstr>
      <vt:lpstr>As a starting point, Cognizant has performed a deep-dive analysis of the Ticket dump TGF shared</vt:lpstr>
      <vt:lpstr>Based on our analysis of your situation – following are the key areas we have focused on from a Solution standpoint</vt:lpstr>
      <vt:lpstr>Key Solution tenets tailored to address these focus areas as part of Cognizant approach</vt:lpstr>
      <vt:lpstr>How have we designed the support level aligning to TGF context</vt:lpstr>
      <vt:lpstr>Cognizant will utilize a 3 Phase Approach (Land Safe – Run Better – Run Different) to support TGF’s Salesforce Applications</vt:lpstr>
      <vt:lpstr>Solution Roadmap</vt:lpstr>
      <vt:lpstr>How will Cognizant ensure a Rapid but effective Knowledge Transition?</vt:lpstr>
      <vt:lpstr>Our Transition Approach Is Based On A Robust Methodology To Ensure Swift Transition</vt:lpstr>
      <vt:lpstr>Current Operating Model for AMS Services</vt:lpstr>
      <vt:lpstr>ONE Team</vt:lpstr>
      <vt:lpstr>Commitment to Continual Service Improvements</vt:lpstr>
      <vt:lpstr>How will Cognizant manage peak support period during June / July and a high workload through the end of the year</vt:lpstr>
      <vt:lpstr>PowerPoint Presentation</vt:lpstr>
      <vt:lpstr>Cognizant will deploy a team comprising of the right balance between Functional, Technical and QA resources to make it a seamless transition</vt:lpstr>
      <vt:lpstr>Cognizant will ensure continuity of resources between Transition and Steady State to ensure retention of knowledge gained in Transition</vt:lpstr>
      <vt:lpstr>PowerPoint Presentation</vt:lpstr>
      <vt:lpstr>Proposed Run team, Location &amp; Communication</vt:lpstr>
      <vt:lpstr>Governance Model for Effective Service Delivery &amp; Partnership Connect</vt:lpstr>
      <vt:lpstr>PowerPoint Presentation</vt:lpstr>
      <vt:lpstr>Supporting Custom Salesforce applications involves addressing the following challenges</vt:lpstr>
      <vt:lpstr>Innovation Initiative : Application Health Check</vt:lpstr>
      <vt:lpstr>PowerPoint Presentation</vt:lpstr>
      <vt:lpstr>Focus on X-Author / Excel knowledge</vt:lpstr>
      <vt:lpstr>PowerPoint Presentation</vt:lpstr>
      <vt:lpstr>Managing Attrition and People Onboarding</vt:lpstr>
      <vt:lpstr>PowerPoint Presentation</vt:lpstr>
      <vt:lpstr>Our Value Proposition aligned to TGF’s Vision of a partnership based engagement model</vt:lpstr>
      <vt:lpstr>Leverage synergies from existing engagement with TGF</vt:lpstr>
      <vt:lpstr>Contract Commitments on Ticket Count reduction, SLA tightening, Decreasing Costs and Penalties</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Chakraborty, Shauvik</dc:creator>
  <cp:keywords>#C0nf1d3nti@l# #H1d3-F00t3r#</cp:keywords>
  <cp:lastModifiedBy>Mukherjee, Pallab (Cognizant)</cp:lastModifiedBy>
  <cp:revision>1205</cp:revision>
  <cp:lastPrinted>2017-02-17T19:35:46Z</cp:lastPrinted>
  <dcterms:created xsi:type="dcterms:W3CDTF">2018-07-25T16:15:01Z</dcterms:created>
  <dcterms:modified xsi:type="dcterms:W3CDTF">2020-03-03T08:35:59Z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baad449d-d111-4ea6-8242-8efe35e8439b</vt:lpwstr>
  </property>
  <property fmtid="{D5CDD505-2E9C-101B-9397-08002B2CF9AE}" pid="3" name="bjSaver">
    <vt:lpwstr>1n3ioppGIBjW9IuLG01de/u6BoIqQMai</vt:lpwstr>
  </property>
  <property fmtid="{D5CDD505-2E9C-101B-9397-08002B2CF9AE}" pid="4" name="bjSlideMasterFooterText">
    <vt:lpwstr>© 2019 by The Hartford. Classification: Company Confidential. No part of this document may be reproduced, published or used without the permission of The Hartford.</vt:lpwstr>
  </property>
  <property fmtid="{D5CDD505-2E9C-101B-9397-08002B2CF9AE}" pid="5" name="bjDocumentLabelXML">
    <vt:lpwstr>&lt;?xml version="1.0" encoding="us-ascii"?&gt;&lt;sisl xmlns:xsi="http://www.w3.org/2001/XMLSchema-instance" xmlns:xsd="http://www.w3.org/2001/XMLSchema" sislVersion="0" policy="246de94c-8867-47b0-926e-310c120d49ea" origin="userSelected" xmlns="http://www.boldonj</vt:lpwstr>
  </property>
  <property fmtid="{D5CDD505-2E9C-101B-9397-08002B2CF9AE}" pid="6" name="bjDocumentLabelXML-0">
    <vt:lpwstr>ames.com/2008/01/sie/internal/label"&gt;&lt;element uid="8dd2a31d-a9f5-4c3b-9dfe-89695618346f" value="" /&gt;&lt;element uid="id_classification_confidential" value="" /&gt;&lt;/sisl&gt;</vt:lpwstr>
  </property>
  <property fmtid="{D5CDD505-2E9C-101B-9397-08002B2CF9AE}" pid="7" name="bjDocumentSecurityLabel">
    <vt:lpwstr>Company Confidential</vt:lpwstr>
  </property>
  <property fmtid="{D5CDD505-2E9C-101B-9397-08002B2CF9AE}" pid="8" name="bjLabelHistoryID">
    <vt:lpwstr>{ABED2898-BC0F-4278-BA4E-0B544E15E392}</vt:lpwstr>
  </property>
</Properties>
</file>