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7" r:id="rId3"/>
    <p:sldId id="300" r:id="rId4"/>
    <p:sldId id="293" r:id="rId5"/>
    <p:sldId id="295" r:id="rId6"/>
    <p:sldId id="291" r:id="rId7"/>
    <p:sldId id="290" r:id="rId8"/>
    <p:sldId id="296" r:id="rId9"/>
    <p:sldId id="297" r:id="rId10"/>
    <p:sldId id="263" r:id="rId11"/>
    <p:sldId id="298" r:id="rId12"/>
    <p:sldId id="301" r:id="rId13"/>
    <p:sldId id="302" r:id="rId14"/>
    <p:sldId id="303" r:id="rId15"/>
    <p:sldId id="318" r:id="rId16"/>
    <p:sldId id="319" r:id="rId17"/>
    <p:sldId id="304" r:id="rId18"/>
    <p:sldId id="305" r:id="rId19"/>
    <p:sldId id="306" r:id="rId20"/>
    <p:sldId id="307" r:id="rId21"/>
    <p:sldId id="308" r:id="rId22"/>
    <p:sldId id="311" r:id="rId23"/>
    <p:sldId id="312" r:id="rId24"/>
    <p:sldId id="313" r:id="rId25"/>
    <p:sldId id="314" r:id="rId26"/>
    <p:sldId id="316" r:id="rId27"/>
    <p:sldId id="317" r:id="rId28"/>
    <p:sldId id="294" r:id="rId29"/>
    <p:sldId id="32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C19922-299D-473A-9E2A-48F5A73993DD}">
          <p14:sldIdLst>
            <p14:sldId id="256"/>
            <p14:sldId id="287"/>
            <p14:sldId id="300"/>
            <p14:sldId id="293"/>
            <p14:sldId id="295"/>
            <p14:sldId id="291"/>
            <p14:sldId id="290"/>
            <p14:sldId id="296"/>
            <p14:sldId id="297"/>
            <p14:sldId id="263"/>
            <p14:sldId id="298"/>
            <p14:sldId id="301"/>
            <p14:sldId id="302"/>
            <p14:sldId id="303"/>
            <p14:sldId id="318"/>
            <p14:sldId id="319"/>
            <p14:sldId id="304"/>
            <p14:sldId id="305"/>
            <p14:sldId id="306"/>
            <p14:sldId id="307"/>
            <p14:sldId id="308"/>
            <p14:sldId id="311"/>
            <p14:sldId id="312"/>
            <p14:sldId id="313"/>
            <p14:sldId id="314"/>
            <p14:sldId id="316"/>
            <p14:sldId id="317"/>
            <p14:sldId id="294"/>
            <p14:sldId id="320"/>
          </p14:sldIdLst>
        </p14:section>
        <p14:section name="Untitled Section" id="{ADA4AF12-1FC1-4E13-9510-FCC2A6F229C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CCC"/>
    <a:srgbClr val="FFC301"/>
    <a:srgbClr val="DAA600"/>
    <a:srgbClr val="F61A49"/>
    <a:srgbClr val="F7315B"/>
    <a:srgbClr val="ED652E"/>
    <a:srgbClr val="EFF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5" autoAdjust="0"/>
    <p:restoredTop sz="99831" autoAdjust="0"/>
  </p:normalViewPr>
  <p:slideViewPr>
    <p:cSldViewPr snapToGrid="0">
      <p:cViewPr>
        <p:scale>
          <a:sx n="100" d="100"/>
          <a:sy n="100" d="100"/>
        </p:scale>
        <p:origin x="1147" y="-2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-37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1"/>
    </mc:Choice>
    <mc:Fallback>
      <c:style val="2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>
                <a:solidFill>
                  <a:srgbClr val="047CCC"/>
                </a:solidFill>
              </a:rPr>
              <a:t>Type Script</a:t>
            </a:r>
          </a:p>
        </c:rich>
      </c:tx>
      <c:layout>
        <c:manualLayout>
          <c:xMode val="edge"/>
          <c:yMode val="edge"/>
          <c:x val="0.18961975065616854"/>
          <c:y val="0.26875000000000004"/>
        </c:manualLayout>
      </c:layout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47CCC"/>
              </a:solidFill>
            </c:spPr>
            <c:extLst>
              <c:ext xmlns:c16="http://schemas.microsoft.com/office/drawing/2014/chart" uri="{C3380CC4-5D6E-409C-BE32-E72D297353CC}">
                <c16:uniqueId val="{00000000-6D95-4C96-AA29-5E6DABF221C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95-4C96-AA29-5E6DABF22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3B6022-FF8E-44E0-8A3F-754C208C70A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CD72A3-00FD-4934-B39D-6FDD4FC7E6F9}">
      <dgm:prSet phldrT="[Text]"/>
      <dgm:spPr>
        <a:solidFill>
          <a:srgbClr val="047CCC"/>
        </a:solidFill>
      </dgm:spPr>
      <dgm:t>
        <a:bodyPr/>
        <a:lstStyle/>
        <a:p>
          <a:r>
            <a:rPr lang="en-US" dirty="0"/>
            <a:t>Any</a:t>
          </a:r>
        </a:p>
      </dgm:t>
    </dgm:pt>
    <dgm:pt modelId="{BF7C548F-521D-4458-BE9C-58913C5DEABC}" type="parTrans" cxnId="{506C8403-F966-494C-89D4-5FA3AB07F037}">
      <dgm:prSet/>
      <dgm:spPr/>
      <dgm:t>
        <a:bodyPr/>
        <a:lstStyle/>
        <a:p>
          <a:endParaRPr lang="en-US"/>
        </a:p>
      </dgm:t>
    </dgm:pt>
    <dgm:pt modelId="{5E826034-BC32-4469-BF6F-B78A30B76A6A}" type="sibTrans" cxnId="{506C8403-F966-494C-89D4-5FA3AB07F037}">
      <dgm:prSet/>
      <dgm:spPr/>
      <dgm:t>
        <a:bodyPr/>
        <a:lstStyle/>
        <a:p>
          <a:endParaRPr lang="en-US"/>
        </a:p>
      </dgm:t>
    </dgm:pt>
    <dgm:pt modelId="{12E29722-3EA5-4156-92F3-46F71990A175}">
      <dgm:prSet phldrT="[Text]"/>
      <dgm:spPr>
        <a:solidFill>
          <a:srgbClr val="047CCC"/>
        </a:solidFill>
      </dgm:spPr>
      <dgm:t>
        <a:bodyPr/>
        <a:lstStyle/>
        <a:p>
          <a:r>
            <a:rPr lang="en-US" dirty="0"/>
            <a:t>Built-in types</a:t>
          </a:r>
        </a:p>
      </dgm:t>
    </dgm:pt>
    <dgm:pt modelId="{364A0AFB-5D65-47D3-AE53-30D471A6EDA9}" type="parTrans" cxnId="{DE590C21-BF18-4211-9582-6256905B3E85}">
      <dgm:prSet/>
      <dgm:spPr>
        <a:ln>
          <a:solidFill>
            <a:srgbClr val="047CCC"/>
          </a:solidFill>
        </a:ln>
      </dgm:spPr>
      <dgm:t>
        <a:bodyPr/>
        <a:lstStyle/>
        <a:p>
          <a:endParaRPr lang="en-US"/>
        </a:p>
      </dgm:t>
    </dgm:pt>
    <dgm:pt modelId="{14583700-F194-4CAF-BB6D-8FC040D1D1DC}" type="sibTrans" cxnId="{DE590C21-BF18-4211-9582-6256905B3E85}">
      <dgm:prSet/>
      <dgm:spPr/>
      <dgm:t>
        <a:bodyPr/>
        <a:lstStyle/>
        <a:p>
          <a:endParaRPr lang="en-US"/>
        </a:p>
      </dgm:t>
    </dgm:pt>
    <dgm:pt modelId="{D1E5E627-6E78-4C15-B171-072A8F663BD8}">
      <dgm:prSet phldrT="[Text]"/>
      <dgm:spPr>
        <a:solidFill>
          <a:srgbClr val="047CCC"/>
        </a:solidFill>
      </dgm:spPr>
      <dgm:t>
        <a:bodyPr/>
        <a:lstStyle/>
        <a:p>
          <a:r>
            <a:rPr lang="en-US" dirty="0"/>
            <a:t>User Defined Types</a:t>
          </a:r>
        </a:p>
      </dgm:t>
    </dgm:pt>
    <dgm:pt modelId="{C0B1A649-7EE2-4375-93EA-41A000A68AA0}" type="parTrans" cxnId="{7CB72DDD-167A-4B4F-A711-AAD781390241}">
      <dgm:prSet/>
      <dgm:spPr>
        <a:ln>
          <a:solidFill>
            <a:srgbClr val="047CCC"/>
          </a:solidFill>
        </a:ln>
      </dgm:spPr>
      <dgm:t>
        <a:bodyPr/>
        <a:lstStyle/>
        <a:p>
          <a:endParaRPr lang="en-US"/>
        </a:p>
      </dgm:t>
    </dgm:pt>
    <dgm:pt modelId="{B3424134-82E7-41E9-B49D-78F1CC6A14AB}" type="sibTrans" cxnId="{7CB72DDD-167A-4B4F-A711-AAD781390241}">
      <dgm:prSet/>
      <dgm:spPr/>
      <dgm:t>
        <a:bodyPr/>
        <a:lstStyle/>
        <a:p>
          <a:endParaRPr lang="en-US"/>
        </a:p>
      </dgm:t>
    </dgm:pt>
    <dgm:pt modelId="{3340A632-C226-4916-B8A9-4E6B8D5C3410}" type="pres">
      <dgm:prSet presAssocID="{E33B6022-FF8E-44E0-8A3F-754C208C70A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E9A764E-C5BD-4469-875F-F0584BF1CA3E}" type="pres">
      <dgm:prSet presAssocID="{F9CD72A3-00FD-4934-B39D-6FDD4FC7E6F9}" presName="hierRoot1" presStyleCnt="0">
        <dgm:presLayoutVars>
          <dgm:hierBranch val="init"/>
        </dgm:presLayoutVars>
      </dgm:prSet>
      <dgm:spPr/>
    </dgm:pt>
    <dgm:pt modelId="{3E4719CF-6385-4708-8D9D-75D67CFE0623}" type="pres">
      <dgm:prSet presAssocID="{F9CD72A3-00FD-4934-B39D-6FDD4FC7E6F9}" presName="rootComposite1" presStyleCnt="0"/>
      <dgm:spPr/>
    </dgm:pt>
    <dgm:pt modelId="{104DA5D5-D146-4D2D-AE8F-79B255833CED}" type="pres">
      <dgm:prSet presAssocID="{F9CD72A3-00FD-4934-B39D-6FDD4FC7E6F9}" presName="rootText1" presStyleLbl="node0" presStyleIdx="0" presStyleCnt="1">
        <dgm:presLayoutVars>
          <dgm:chPref val="3"/>
        </dgm:presLayoutVars>
      </dgm:prSet>
      <dgm:spPr/>
    </dgm:pt>
    <dgm:pt modelId="{C10DDEDE-C15D-454E-AB7E-A6BC1E8FC79C}" type="pres">
      <dgm:prSet presAssocID="{F9CD72A3-00FD-4934-B39D-6FDD4FC7E6F9}" presName="rootConnector1" presStyleLbl="node1" presStyleIdx="0" presStyleCnt="0"/>
      <dgm:spPr/>
    </dgm:pt>
    <dgm:pt modelId="{95CA9483-7E3C-49A4-8364-59CE459D42AC}" type="pres">
      <dgm:prSet presAssocID="{F9CD72A3-00FD-4934-B39D-6FDD4FC7E6F9}" presName="hierChild2" presStyleCnt="0"/>
      <dgm:spPr/>
    </dgm:pt>
    <dgm:pt modelId="{455D6269-0CB2-43FE-B189-2F6B4B45C6C7}" type="pres">
      <dgm:prSet presAssocID="{364A0AFB-5D65-47D3-AE53-30D471A6EDA9}" presName="Name37" presStyleLbl="parChTrans1D2" presStyleIdx="0" presStyleCnt="2"/>
      <dgm:spPr/>
    </dgm:pt>
    <dgm:pt modelId="{0B9F2C08-204E-44B6-B449-2C963DF83BD5}" type="pres">
      <dgm:prSet presAssocID="{12E29722-3EA5-4156-92F3-46F71990A175}" presName="hierRoot2" presStyleCnt="0">
        <dgm:presLayoutVars>
          <dgm:hierBranch val="init"/>
        </dgm:presLayoutVars>
      </dgm:prSet>
      <dgm:spPr/>
    </dgm:pt>
    <dgm:pt modelId="{46773597-B70C-4AB2-A117-C034BDFDF6B1}" type="pres">
      <dgm:prSet presAssocID="{12E29722-3EA5-4156-92F3-46F71990A175}" presName="rootComposite" presStyleCnt="0"/>
      <dgm:spPr/>
    </dgm:pt>
    <dgm:pt modelId="{EDF1D84E-6457-4B1E-B449-0024C20D3B46}" type="pres">
      <dgm:prSet presAssocID="{12E29722-3EA5-4156-92F3-46F71990A175}" presName="rootText" presStyleLbl="node2" presStyleIdx="0" presStyleCnt="2">
        <dgm:presLayoutVars>
          <dgm:chPref val="3"/>
        </dgm:presLayoutVars>
      </dgm:prSet>
      <dgm:spPr/>
    </dgm:pt>
    <dgm:pt modelId="{5DC01675-879A-452E-9041-7ECFFCE384DE}" type="pres">
      <dgm:prSet presAssocID="{12E29722-3EA5-4156-92F3-46F71990A175}" presName="rootConnector" presStyleLbl="node2" presStyleIdx="0" presStyleCnt="2"/>
      <dgm:spPr/>
    </dgm:pt>
    <dgm:pt modelId="{313589B4-6147-4343-9702-BED8861E8A53}" type="pres">
      <dgm:prSet presAssocID="{12E29722-3EA5-4156-92F3-46F71990A175}" presName="hierChild4" presStyleCnt="0"/>
      <dgm:spPr/>
    </dgm:pt>
    <dgm:pt modelId="{34DFA0FB-E1EB-4610-8028-7231E9E3ACE8}" type="pres">
      <dgm:prSet presAssocID="{12E29722-3EA5-4156-92F3-46F71990A175}" presName="hierChild5" presStyleCnt="0"/>
      <dgm:spPr/>
    </dgm:pt>
    <dgm:pt modelId="{C9DDD5F0-9E67-4652-8DE3-3F897A0CB0E6}" type="pres">
      <dgm:prSet presAssocID="{C0B1A649-7EE2-4375-93EA-41A000A68AA0}" presName="Name37" presStyleLbl="parChTrans1D2" presStyleIdx="1" presStyleCnt="2"/>
      <dgm:spPr/>
    </dgm:pt>
    <dgm:pt modelId="{C9D9CFEF-AFCE-459A-BF20-B342DFC2FD73}" type="pres">
      <dgm:prSet presAssocID="{D1E5E627-6E78-4C15-B171-072A8F663BD8}" presName="hierRoot2" presStyleCnt="0">
        <dgm:presLayoutVars>
          <dgm:hierBranch val="init"/>
        </dgm:presLayoutVars>
      </dgm:prSet>
      <dgm:spPr/>
    </dgm:pt>
    <dgm:pt modelId="{5AD1C316-D85A-4475-98DC-B9F158DC0F31}" type="pres">
      <dgm:prSet presAssocID="{D1E5E627-6E78-4C15-B171-072A8F663BD8}" presName="rootComposite" presStyleCnt="0"/>
      <dgm:spPr/>
    </dgm:pt>
    <dgm:pt modelId="{A63CDA7A-80FE-46EC-918E-7DB9965D09E1}" type="pres">
      <dgm:prSet presAssocID="{D1E5E627-6E78-4C15-B171-072A8F663BD8}" presName="rootText" presStyleLbl="node2" presStyleIdx="1" presStyleCnt="2">
        <dgm:presLayoutVars>
          <dgm:chPref val="3"/>
        </dgm:presLayoutVars>
      </dgm:prSet>
      <dgm:spPr/>
    </dgm:pt>
    <dgm:pt modelId="{4A3D59A0-D403-4876-A1DC-0C188C383EE1}" type="pres">
      <dgm:prSet presAssocID="{D1E5E627-6E78-4C15-B171-072A8F663BD8}" presName="rootConnector" presStyleLbl="node2" presStyleIdx="1" presStyleCnt="2"/>
      <dgm:spPr/>
    </dgm:pt>
    <dgm:pt modelId="{A40A9BBA-E820-4823-A4E5-E518D1E92D3C}" type="pres">
      <dgm:prSet presAssocID="{D1E5E627-6E78-4C15-B171-072A8F663BD8}" presName="hierChild4" presStyleCnt="0"/>
      <dgm:spPr/>
    </dgm:pt>
    <dgm:pt modelId="{AE4B7CDB-A0BC-4145-9699-1255CC826009}" type="pres">
      <dgm:prSet presAssocID="{D1E5E627-6E78-4C15-B171-072A8F663BD8}" presName="hierChild5" presStyleCnt="0"/>
      <dgm:spPr/>
    </dgm:pt>
    <dgm:pt modelId="{FB840DB9-1920-417E-9068-B9672B43BBE4}" type="pres">
      <dgm:prSet presAssocID="{F9CD72A3-00FD-4934-B39D-6FDD4FC7E6F9}" presName="hierChild3" presStyleCnt="0"/>
      <dgm:spPr/>
    </dgm:pt>
  </dgm:ptLst>
  <dgm:cxnLst>
    <dgm:cxn modelId="{506C8403-F966-494C-89D4-5FA3AB07F037}" srcId="{E33B6022-FF8E-44E0-8A3F-754C208C70A3}" destId="{F9CD72A3-00FD-4934-B39D-6FDD4FC7E6F9}" srcOrd="0" destOrd="0" parTransId="{BF7C548F-521D-4458-BE9C-58913C5DEABC}" sibTransId="{5E826034-BC32-4469-BF6F-B78A30B76A6A}"/>
    <dgm:cxn modelId="{CCEC0F0B-E105-41F3-9CE9-91BF93322F05}" type="presOf" srcId="{D1E5E627-6E78-4C15-B171-072A8F663BD8}" destId="{A63CDA7A-80FE-46EC-918E-7DB9965D09E1}" srcOrd="0" destOrd="0" presId="urn:microsoft.com/office/officeart/2005/8/layout/orgChart1"/>
    <dgm:cxn modelId="{DE590C21-BF18-4211-9582-6256905B3E85}" srcId="{F9CD72A3-00FD-4934-B39D-6FDD4FC7E6F9}" destId="{12E29722-3EA5-4156-92F3-46F71990A175}" srcOrd="0" destOrd="0" parTransId="{364A0AFB-5D65-47D3-AE53-30D471A6EDA9}" sibTransId="{14583700-F194-4CAF-BB6D-8FC040D1D1DC}"/>
    <dgm:cxn modelId="{E15CDA34-4A9F-4BD2-98B9-1D9FFC6DB0C1}" type="presOf" srcId="{E33B6022-FF8E-44E0-8A3F-754C208C70A3}" destId="{3340A632-C226-4916-B8A9-4E6B8D5C3410}" srcOrd="0" destOrd="0" presId="urn:microsoft.com/office/officeart/2005/8/layout/orgChart1"/>
    <dgm:cxn modelId="{A61DE884-A5B2-408A-A21C-E7C9EE8144D8}" type="presOf" srcId="{12E29722-3EA5-4156-92F3-46F71990A175}" destId="{5DC01675-879A-452E-9041-7ECFFCE384DE}" srcOrd="1" destOrd="0" presId="urn:microsoft.com/office/officeart/2005/8/layout/orgChart1"/>
    <dgm:cxn modelId="{F459E7A4-20CD-45E5-B854-CA30E09808E2}" type="presOf" srcId="{12E29722-3EA5-4156-92F3-46F71990A175}" destId="{EDF1D84E-6457-4B1E-B449-0024C20D3B46}" srcOrd="0" destOrd="0" presId="urn:microsoft.com/office/officeart/2005/8/layout/orgChart1"/>
    <dgm:cxn modelId="{05987EA9-25C0-4E45-B10A-F96B1D548667}" type="presOf" srcId="{364A0AFB-5D65-47D3-AE53-30D471A6EDA9}" destId="{455D6269-0CB2-43FE-B189-2F6B4B45C6C7}" srcOrd="0" destOrd="0" presId="urn:microsoft.com/office/officeart/2005/8/layout/orgChart1"/>
    <dgm:cxn modelId="{947FB4A9-B141-4351-B68E-A1738E7DD66B}" type="presOf" srcId="{C0B1A649-7EE2-4375-93EA-41A000A68AA0}" destId="{C9DDD5F0-9E67-4652-8DE3-3F897A0CB0E6}" srcOrd="0" destOrd="0" presId="urn:microsoft.com/office/officeart/2005/8/layout/orgChart1"/>
    <dgm:cxn modelId="{7CB72DDD-167A-4B4F-A711-AAD781390241}" srcId="{F9CD72A3-00FD-4934-B39D-6FDD4FC7E6F9}" destId="{D1E5E627-6E78-4C15-B171-072A8F663BD8}" srcOrd="1" destOrd="0" parTransId="{C0B1A649-7EE2-4375-93EA-41A000A68AA0}" sibTransId="{B3424134-82E7-41E9-B49D-78F1CC6A14AB}"/>
    <dgm:cxn modelId="{E04530E4-D217-413D-91F9-2442221D2C59}" type="presOf" srcId="{F9CD72A3-00FD-4934-B39D-6FDD4FC7E6F9}" destId="{104DA5D5-D146-4D2D-AE8F-79B255833CED}" srcOrd="0" destOrd="0" presId="urn:microsoft.com/office/officeart/2005/8/layout/orgChart1"/>
    <dgm:cxn modelId="{CBA2C4E8-41CF-427B-A793-8B6FB76442E8}" type="presOf" srcId="{F9CD72A3-00FD-4934-B39D-6FDD4FC7E6F9}" destId="{C10DDEDE-C15D-454E-AB7E-A6BC1E8FC79C}" srcOrd="1" destOrd="0" presId="urn:microsoft.com/office/officeart/2005/8/layout/orgChart1"/>
    <dgm:cxn modelId="{C76A8AF4-333B-4013-8158-1B0DA475A51A}" type="presOf" srcId="{D1E5E627-6E78-4C15-B171-072A8F663BD8}" destId="{4A3D59A0-D403-4876-A1DC-0C188C383EE1}" srcOrd="1" destOrd="0" presId="urn:microsoft.com/office/officeart/2005/8/layout/orgChart1"/>
    <dgm:cxn modelId="{AEEBC4B4-5ADC-495D-9E61-876F5B59F527}" type="presParOf" srcId="{3340A632-C226-4916-B8A9-4E6B8D5C3410}" destId="{8E9A764E-C5BD-4469-875F-F0584BF1CA3E}" srcOrd="0" destOrd="0" presId="urn:microsoft.com/office/officeart/2005/8/layout/orgChart1"/>
    <dgm:cxn modelId="{9320BA55-A749-459C-BACA-CBEF73E7F64B}" type="presParOf" srcId="{8E9A764E-C5BD-4469-875F-F0584BF1CA3E}" destId="{3E4719CF-6385-4708-8D9D-75D67CFE0623}" srcOrd="0" destOrd="0" presId="urn:microsoft.com/office/officeart/2005/8/layout/orgChart1"/>
    <dgm:cxn modelId="{512C0C66-9BA9-4A88-B6CE-C4FD49EDA9E0}" type="presParOf" srcId="{3E4719CF-6385-4708-8D9D-75D67CFE0623}" destId="{104DA5D5-D146-4D2D-AE8F-79B255833CED}" srcOrd="0" destOrd="0" presId="urn:microsoft.com/office/officeart/2005/8/layout/orgChart1"/>
    <dgm:cxn modelId="{C28BCB89-E062-4A4B-95F0-B1E10BFD3E95}" type="presParOf" srcId="{3E4719CF-6385-4708-8D9D-75D67CFE0623}" destId="{C10DDEDE-C15D-454E-AB7E-A6BC1E8FC79C}" srcOrd="1" destOrd="0" presId="urn:microsoft.com/office/officeart/2005/8/layout/orgChart1"/>
    <dgm:cxn modelId="{7F515EB9-0763-4A98-AF3E-560CB226C8D3}" type="presParOf" srcId="{8E9A764E-C5BD-4469-875F-F0584BF1CA3E}" destId="{95CA9483-7E3C-49A4-8364-59CE459D42AC}" srcOrd="1" destOrd="0" presId="urn:microsoft.com/office/officeart/2005/8/layout/orgChart1"/>
    <dgm:cxn modelId="{D6D7DED9-001E-4B86-B3CE-B95830C9A42C}" type="presParOf" srcId="{95CA9483-7E3C-49A4-8364-59CE459D42AC}" destId="{455D6269-0CB2-43FE-B189-2F6B4B45C6C7}" srcOrd="0" destOrd="0" presId="urn:microsoft.com/office/officeart/2005/8/layout/orgChart1"/>
    <dgm:cxn modelId="{21709B95-7FC6-4E4D-81F1-4F08210FA72C}" type="presParOf" srcId="{95CA9483-7E3C-49A4-8364-59CE459D42AC}" destId="{0B9F2C08-204E-44B6-B449-2C963DF83BD5}" srcOrd="1" destOrd="0" presId="urn:microsoft.com/office/officeart/2005/8/layout/orgChart1"/>
    <dgm:cxn modelId="{4E11EAE6-0D77-4EED-9C77-41806BCCA162}" type="presParOf" srcId="{0B9F2C08-204E-44B6-B449-2C963DF83BD5}" destId="{46773597-B70C-4AB2-A117-C034BDFDF6B1}" srcOrd="0" destOrd="0" presId="urn:microsoft.com/office/officeart/2005/8/layout/orgChart1"/>
    <dgm:cxn modelId="{61D61084-A8DB-4530-A15B-39EEA682F964}" type="presParOf" srcId="{46773597-B70C-4AB2-A117-C034BDFDF6B1}" destId="{EDF1D84E-6457-4B1E-B449-0024C20D3B46}" srcOrd="0" destOrd="0" presId="urn:microsoft.com/office/officeart/2005/8/layout/orgChart1"/>
    <dgm:cxn modelId="{D7CEDAFB-93C6-4C1F-A7B6-13DB36BA5AE9}" type="presParOf" srcId="{46773597-B70C-4AB2-A117-C034BDFDF6B1}" destId="{5DC01675-879A-452E-9041-7ECFFCE384DE}" srcOrd="1" destOrd="0" presId="urn:microsoft.com/office/officeart/2005/8/layout/orgChart1"/>
    <dgm:cxn modelId="{9F4CCF39-206F-453B-9896-2654673C1681}" type="presParOf" srcId="{0B9F2C08-204E-44B6-B449-2C963DF83BD5}" destId="{313589B4-6147-4343-9702-BED8861E8A53}" srcOrd="1" destOrd="0" presId="urn:microsoft.com/office/officeart/2005/8/layout/orgChart1"/>
    <dgm:cxn modelId="{0FAD51B6-DB68-45B6-B065-289871A5AB07}" type="presParOf" srcId="{0B9F2C08-204E-44B6-B449-2C963DF83BD5}" destId="{34DFA0FB-E1EB-4610-8028-7231E9E3ACE8}" srcOrd="2" destOrd="0" presId="urn:microsoft.com/office/officeart/2005/8/layout/orgChart1"/>
    <dgm:cxn modelId="{86AB37CE-05D4-407A-B466-F10AB5F28F90}" type="presParOf" srcId="{95CA9483-7E3C-49A4-8364-59CE459D42AC}" destId="{C9DDD5F0-9E67-4652-8DE3-3F897A0CB0E6}" srcOrd="2" destOrd="0" presId="urn:microsoft.com/office/officeart/2005/8/layout/orgChart1"/>
    <dgm:cxn modelId="{9EB76A3D-E515-4BAC-89E3-C3B1DE980699}" type="presParOf" srcId="{95CA9483-7E3C-49A4-8364-59CE459D42AC}" destId="{C9D9CFEF-AFCE-459A-BF20-B342DFC2FD73}" srcOrd="3" destOrd="0" presId="urn:microsoft.com/office/officeart/2005/8/layout/orgChart1"/>
    <dgm:cxn modelId="{9C4F0FF9-8813-4B05-A73B-6FC4A95C1E65}" type="presParOf" srcId="{C9D9CFEF-AFCE-459A-BF20-B342DFC2FD73}" destId="{5AD1C316-D85A-4475-98DC-B9F158DC0F31}" srcOrd="0" destOrd="0" presId="urn:microsoft.com/office/officeart/2005/8/layout/orgChart1"/>
    <dgm:cxn modelId="{946542CA-370F-4937-9798-7DF37A2406CB}" type="presParOf" srcId="{5AD1C316-D85A-4475-98DC-B9F158DC0F31}" destId="{A63CDA7A-80FE-46EC-918E-7DB9965D09E1}" srcOrd="0" destOrd="0" presId="urn:microsoft.com/office/officeart/2005/8/layout/orgChart1"/>
    <dgm:cxn modelId="{1ADA2A2C-F7A4-4C7A-98AF-2A028D1111A7}" type="presParOf" srcId="{5AD1C316-D85A-4475-98DC-B9F158DC0F31}" destId="{4A3D59A0-D403-4876-A1DC-0C188C383EE1}" srcOrd="1" destOrd="0" presId="urn:microsoft.com/office/officeart/2005/8/layout/orgChart1"/>
    <dgm:cxn modelId="{05D1585A-94B9-4FA6-9325-A40615C956AB}" type="presParOf" srcId="{C9D9CFEF-AFCE-459A-BF20-B342DFC2FD73}" destId="{A40A9BBA-E820-4823-A4E5-E518D1E92D3C}" srcOrd="1" destOrd="0" presId="urn:microsoft.com/office/officeart/2005/8/layout/orgChart1"/>
    <dgm:cxn modelId="{37515E63-048C-4BFB-A8DE-EB8354BAE04C}" type="presParOf" srcId="{C9D9CFEF-AFCE-459A-BF20-B342DFC2FD73}" destId="{AE4B7CDB-A0BC-4145-9699-1255CC826009}" srcOrd="2" destOrd="0" presId="urn:microsoft.com/office/officeart/2005/8/layout/orgChart1"/>
    <dgm:cxn modelId="{F3882680-B80D-4B34-8099-6D595D60C5E8}" type="presParOf" srcId="{8E9A764E-C5BD-4469-875F-F0584BF1CA3E}" destId="{FB840DB9-1920-417E-9068-B9672B43BBE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DD5F0-9E67-4652-8DE3-3F897A0CB0E6}">
      <dsp:nvSpPr>
        <dsp:cNvPr id="0" name=""/>
        <dsp:cNvSpPr/>
      </dsp:nvSpPr>
      <dsp:spPr>
        <a:xfrm>
          <a:off x="3473351" y="1689981"/>
          <a:ext cx="1900782" cy="659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887"/>
              </a:lnTo>
              <a:lnTo>
                <a:pt x="1900782" y="329887"/>
              </a:lnTo>
              <a:lnTo>
                <a:pt x="1900782" y="659775"/>
              </a:lnTo>
            </a:path>
          </a:pathLst>
        </a:custGeom>
        <a:noFill/>
        <a:ln w="25400" cap="rnd" cmpd="sng" algn="ctr">
          <a:solidFill>
            <a:srgbClr val="047CCC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D6269-0CB2-43FE-B189-2F6B4B45C6C7}">
      <dsp:nvSpPr>
        <dsp:cNvPr id="0" name=""/>
        <dsp:cNvSpPr/>
      </dsp:nvSpPr>
      <dsp:spPr>
        <a:xfrm>
          <a:off x="1572568" y="1689981"/>
          <a:ext cx="1900782" cy="659775"/>
        </a:xfrm>
        <a:custGeom>
          <a:avLst/>
          <a:gdLst/>
          <a:ahLst/>
          <a:cxnLst/>
          <a:rect l="0" t="0" r="0" b="0"/>
          <a:pathLst>
            <a:path>
              <a:moveTo>
                <a:pt x="1900782" y="0"/>
              </a:moveTo>
              <a:lnTo>
                <a:pt x="1900782" y="329887"/>
              </a:lnTo>
              <a:lnTo>
                <a:pt x="0" y="329887"/>
              </a:lnTo>
              <a:lnTo>
                <a:pt x="0" y="659775"/>
              </a:lnTo>
            </a:path>
          </a:pathLst>
        </a:custGeom>
        <a:noFill/>
        <a:ln w="25400" cap="rnd" cmpd="sng" algn="ctr">
          <a:solidFill>
            <a:srgbClr val="047CCC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DA5D5-D146-4D2D-AE8F-79B255833CED}">
      <dsp:nvSpPr>
        <dsp:cNvPr id="0" name=""/>
        <dsp:cNvSpPr/>
      </dsp:nvSpPr>
      <dsp:spPr>
        <a:xfrm>
          <a:off x="1902456" y="119086"/>
          <a:ext cx="3141788" cy="1570894"/>
        </a:xfrm>
        <a:prstGeom prst="rect">
          <a:avLst/>
        </a:prstGeom>
        <a:solidFill>
          <a:srgbClr val="047CCC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Any</a:t>
          </a:r>
        </a:p>
      </dsp:txBody>
      <dsp:txXfrm>
        <a:off x="1902456" y="119086"/>
        <a:ext cx="3141788" cy="1570894"/>
      </dsp:txXfrm>
    </dsp:sp>
    <dsp:sp modelId="{EDF1D84E-6457-4B1E-B449-0024C20D3B46}">
      <dsp:nvSpPr>
        <dsp:cNvPr id="0" name=""/>
        <dsp:cNvSpPr/>
      </dsp:nvSpPr>
      <dsp:spPr>
        <a:xfrm>
          <a:off x="1674" y="2349756"/>
          <a:ext cx="3141788" cy="1570894"/>
        </a:xfrm>
        <a:prstGeom prst="rect">
          <a:avLst/>
        </a:prstGeom>
        <a:solidFill>
          <a:srgbClr val="047CCC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Built-in types</a:t>
          </a:r>
        </a:p>
      </dsp:txBody>
      <dsp:txXfrm>
        <a:off x="1674" y="2349756"/>
        <a:ext cx="3141788" cy="1570894"/>
      </dsp:txXfrm>
    </dsp:sp>
    <dsp:sp modelId="{A63CDA7A-80FE-46EC-918E-7DB9965D09E1}">
      <dsp:nvSpPr>
        <dsp:cNvPr id="0" name=""/>
        <dsp:cNvSpPr/>
      </dsp:nvSpPr>
      <dsp:spPr>
        <a:xfrm>
          <a:off x="3803238" y="2349756"/>
          <a:ext cx="3141788" cy="1570894"/>
        </a:xfrm>
        <a:prstGeom prst="rect">
          <a:avLst/>
        </a:prstGeom>
        <a:solidFill>
          <a:srgbClr val="047CCC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User Defined Types</a:t>
          </a:r>
        </a:p>
      </dsp:txBody>
      <dsp:txXfrm>
        <a:off x="3803238" y="2349756"/>
        <a:ext cx="3141788" cy="1570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407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8B0A6-6E3E-4BF2-B399-CE9B8E3F5EBD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1CED2-CB3B-47D1-8129-D7C33F0CE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86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406482" y="3488241"/>
            <a:ext cx="850392" cy="859921"/>
          </a:xfr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to add author headshot</a:t>
            </a:r>
          </a:p>
        </p:txBody>
      </p:sp>
      <p:sp>
        <p:nvSpPr>
          <p:cNvPr id="32780" name="Title 3277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5334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57400" y="26670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7391400" y="3476625"/>
            <a:ext cx="877824" cy="881796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-1041991" y="10633"/>
            <a:ext cx="10419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Title</a:t>
            </a:r>
            <a:r>
              <a:rPr lang="en-US" sz="1200" baseline="0" dirty="0"/>
              <a:t> slide to be used at the start of a module.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-1403497" y="10633"/>
            <a:ext cx="14034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Title +</a:t>
            </a:r>
            <a:r>
              <a:rPr lang="en-US" sz="1200" baseline="0" dirty="0"/>
              <a:t> Bullet List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056" y="5071260"/>
            <a:ext cx="1587744" cy="159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-1403497" y="10633"/>
            <a:ext cx="140349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Optional Layout</a:t>
            </a:r>
            <a:br>
              <a:rPr lang="en-US" sz="1200" dirty="0"/>
            </a:br>
            <a:r>
              <a:rPr lang="en-US" sz="1200" dirty="0"/>
              <a:t>To</a:t>
            </a:r>
            <a:r>
              <a:rPr lang="en-US" sz="1200" baseline="0" dirty="0"/>
              <a:t> be used in the event you want to reference cited sources from your video.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bg2">
              <a:lumMod val="20000"/>
              <a:lumOff val="80000"/>
            </a:schemeClr>
          </a:solidFill>
          <a:ln w="9525">
            <a:noFill/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 support_title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22" r="37180"/>
          <a:stretch/>
        </p:blipFill>
        <p:spPr>
          <a:xfrm flipH="1">
            <a:off x="2106140" y="-457200"/>
            <a:ext cx="7037860" cy="412034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5265" y="3299813"/>
            <a:ext cx="8412481" cy="1755373"/>
          </a:xfrm>
        </p:spPr>
        <p:txBody>
          <a:bodyPr anchor="t"/>
          <a:lstStyle>
            <a:lvl1pPr marL="0" indent="0" algn="l">
              <a:defRPr sz="3600" b="0">
                <a:solidFill>
                  <a:sysClr val="windowText" lastClr="000000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74" y="2836052"/>
            <a:ext cx="774603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9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2113" y="1414129"/>
            <a:ext cx="6974957" cy="2987749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1259" y="410099"/>
            <a:ext cx="162602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2"/>
                </a:solidFill>
              </a:rPr>
              <a:t>“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685578" y="2838877"/>
            <a:ext cx="169791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2"/>
                </a:solidFill>
              </a:rPr>
              <a:t>”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08743" y="4879966"/>
            <a:ext cx="4721337" cy="595312"/>
          </a:xfrm>
        </p:spPr>
        <p:txBody>
          <a:bodyPr>
            <a:noAutofit/>
          </a:bodyPr>
          <a:lstStyle>
            <a:lvl1pPr algn="r">
              <a:buClr>
                <a:schemeClr val="accent6"/>
              </a:buClr>
              <a:buFont typeface="Tahoma" pitchFamily="34" charset="0"/>
              <a:buChar char="—"/>
              <a:defRPr sz="2400" baseline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Who Said It</a:t>
            </a:r>
          </a:p>
        </p:txBody>
      </p:sp>
    </p:spTree>
    <p:extLst>
      <p:ext uri="{BB962C8B-B14F-4D97-AF65-F5344CB8AC3E}">
        <p14:creationId xmlns:p14="http://schemas.microsoft.com/office/powerpoint/2010/main" val="231836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07621" y="2049185"/>
            <a:ext cx="5927725" cy="4429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lang="en-US" sz="2800" b="1" kern="1200" baseline="0" dirty="0">
                <a:solidFill>
                  <a:schemeClr val="tx1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/>
              <a:t>Word to Define – 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738297" y="2562731"/>
            <a:ext cx="5697483" cy="1868487"/>
          </a:xfrm>
        </p:spPr>
        <p:txBody>
          <a:bodyPr>
            <a:noAutofit/>
          </a:bodyPr>
          <a:lstStyle>
            <a:lvl1pPr marL="0" indent="0">
              <a:buNone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  <a:lvl2pPr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Definition.</a:t>
            </a:r>
          </a:p>
        </p:txBody>
      </p:sp>
    </p:spTree>
    <p:extLst>
      <p:ext uri="{BB962C8B-B14F-4D97-AF65-F5344CB8AC3E}">
        <p14:creationId xmlns:p14="http://schemas.microsoft.com/office/powerpoint/2010/main" val="103507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9144000" y="5699051"/>
            <a:ext cx="219030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To remove this warning from the template:</a:t>
            </a: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/>
              <a:t>View</a:t>
            </a:r>
            <a:r>
              <a:rPr lang="en-US" sz="1000" dirty="0">
                <a:sym typeface="Wingdings" panose="05000000000000000000" pitchFamily="2" charset="2"/>
              </a:rPr>
              <a:t> Slide Master</a:t>
            </a:r>
          </a:p>
          <a:p>
            <a:pPr marL="228600" indent="-228600">
              <a:buAutoNum type="arabicPeriod"/>
            </a:pPr>
            <a:r>
              <a:rPr lang="en-US" sz="1000" dirty="0">
                <a:sym typeface="Wingdings" panose="05000000000000000000" pitchFamily="2" charset="2"/>
              </a:rPr>
              <a:t>Select topmost slide in slides pane</a:t>
            </a:r>
            <a:r>
              <a:rPr lang="en-US" sz="1000" baseline="0" dirty="0">
                <a:sym typeface="Wingdings" panose="05000000000000000000" pitchFamily="2" charset="2"/>
              </a:rPr>
              <a:t> (Slide Master).</a:t>
            </a:r>
          </a:p>
          <a:p>
            <a:pPr marL="228600" indent="-228600">
              <a:buAutoNum type="arabicPeriod"/>
            </a:pPr>
            <a:r>
              <a:rPr lang="en-US" sz="1000" baseline="0" dirty="0">
                <a:sym typeface="Wingdings" panose="05000000000000000000" pitchFamily="2" charset="2"/>
              </a:rPr>
              <a:t>Select the logo to the left and this text box.</a:t>
            </a:r>
          </a:p>
          <a:p>
            <a:pPr marL="228600" indent="-228600">
              <a:buAutoNum type="arabicPeriod"/>
            </a:pPr>
            <a:r>
              <a:rPr lang="en-US" sz="1000" baseline="0" dirty="0">
                <a:sym typeface="Wingdings" panose="05000000000000000000" pitchFamily="2" charset="2"/>
              </a:rPr>
              <a:t>Press Delete.</a:t>
            </a:r>
            <a:endParaRPr lang="en-US" sz="1000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endParaRPr lang="en-US" sz="1000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endParaRPr lang="en-US" sz="1000" dirty="0"/>
          </a:p>
        </p:txBody>
      </p:sp>
      <p:pic>
        <p:nvPicPr>
          <p:cNvPr id="9" name="Picture 8" descr="nuget-icon-128x128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09517" y="5503457"/>
            <a:ext cx="773373" cy="77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9" r:id="rId7"/>
    <p:sldLayoutId id="2147483670" r:id="rId8"/>
  </p:sldLayoutIdLst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ts val="18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ts val="6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ts val="6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ts val="6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ts val="6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Programming in Typescript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2482194" y="3465675"/>
            <a:ext cx="4800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Rameshkartik.RS</a:t>
            </a:r>
          </a:p>
          <a:p>
            <a:pPr algn="r"/>
            <a:r>
              <a:rPr lang="en-US" dirty="0"/>
              <a:t>https://techcarvings.wordpress.com</a:t>
            </a:r>
          </a:p>
          <a:p>
            <a:pPr algn="r"/>
            <a:r>
              <a:rPr lang="en-US" dirty="0"/>
              <a:t>@rameshkartikrs</a:t>
            </a:r>
          </a:p>
          <a:p>
            <a:pPr algn="r"/>
            <a:endParaRPr lang="en-US" sz="18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7" name="Picture Placeholder 6" descr="2014-04-13 12.26.09.jpg"/>
          <p:cNvPicPr preferRelativeResize="0">
            <a:picLocks noGrp="1"/>
          </p:cNvPicPr>
          <p:nvPr>
            <p:ph type="pic" sz="quarter" idx="10"/>
          </p:nvPr>
        </p:nvPicPr>
        <p:blipFill>
          <a:blip r:embed="rId3" cstate="print"/>
          <a:stretch>
            <a:fillRect/>
          </a:stretch>
        </p:blipFill>
        <p:spPr>
          <a:xfrm>
            <a:off x="7400258" y="3487479"/>
            <a:ext cx="850392" cy="859536"/>
          </a:xfrm>
        </p:spPr>
      </p:pic>
      <p:pic>
        <p:nvPicPr>
          <p:cNvPr id="10" name="Picture 9" descr="t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1" y="2234821"/>
            <a:ext cx="1968689" cy="1968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048" y="5064738"/>
            <a:ext cx="1587751" cy="1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6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7CCC"/>
                </a:solidFill>
              </a:rPr>
              <a:t>What is TypeScript?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3493826" y="1419367"/>
            <a:ext cx="2101756" cy="504967"/>
          </a:xfrm>
          <a:prstGeom prst="rect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Animal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2524832" y="2797778"/>
            <a:ext cx="4531057" cy="158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rot="5400000">
            <a:off x="2156346" y="3166280"/>
            <a:ext cx="736986" cy="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rot="5400000">
            <a:off x="6689754" y="3168552"/>
            <a:ext cx="736986" cy="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rot="5400000">
            <a:off x="4101152" y="2354238"/>
            <a:ext cx="887105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3" name="Picture 52" descr="Do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816" y="3059302"/>
            <a:ext cx="1950421" cy="2395173"/>
          </a:xfrm>
          <a:prstGeom prst="rect">
            <a:avLst/>
          </a:prstGeom>
        </p:spPr>
      </p:pic>
      <p:pic>
        <p:nvPicPr>
          <p:cNvPr id="54" name="Picture 53" descr="bi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184" y="3289113"/>
            <a:ext cx="2952228" cy="1869744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 bwMode="auto">
          <a:xfrm>
            <a:off x="614147" y="4435523"/>
            <a:ext cx="1255595" cy="682388"/>
          </a:xfrm>
          <a:prstGeom prst="ellipse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 bwMode="auto">
          <a:xfrm>
            <a:off x="736978" y="4571997"/>
            <a:ext cx="11327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Can Run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2104051" y="5543283"/>
            <a:ext cx="1255595" cy="682388"/>
          </a:xfrm>
          <a:prstGeom prst="ellipse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2226882" y="5679757"/>
            <a:ext cx="1335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Has 4 legs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7849859" y="4410499"/>
            <a:ext cx="1255595" cy="682388"/>
          </a:xfrm>
          <a:prstGeom prst="ellipse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7972690" y="4546973"/>
            <a:ext cx="11327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Can Fly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5684962" y="4985691"/>
            <a:ext cx="1255595" cy="682388"/>
          </a:xfrm>
          <a:prstGeom prst="ellipse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5807793" y="5122165"/>
            <a:ext cx="129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Has 2 legs</a:t>
            </a:r>
          </a:p>
        </p:txBody>
      </p:sp>
    </p:spTree>
    <p:extLst>
      <p:ext uri="{BB962C8B-B14F-4D97-AF65-F5344CB8AC3E}">
        <p14:creationId xmlns:p14="http://schemas.microsoft.com/office/powerpoint/2010/main" val="246014444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7CCC"/>
                </a:solidFill>
              </a:rPr>
              <a:t>JavaScript Alternatives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 bwMode="auto">
          <a:xfrm rot="16200000" flipH="1">
            <a:off x="2217762" y="3732657"/>
            <a:ext cx="4353647" cy="27300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5400" cap="flat" cmpd="sng" algn="ctr">
            <a:solidFill>
              <a:srgbClr val="047C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0800000" flipV="1">
            <a:off x="504973" y="3466531"/>
            <a:ext cx="7683685" cy="14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5400" cap="flat" cmpd="sng" algn="ctr">
            <a:solidFill>
              <a:srgbClr val="047C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1" name="Picture 30" descr="Cofeescrip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017" y="1529229"/>
            <a:ext cx="2539683" cy="1752381"/>
          </a:xfrm>
          <a:prstGeom prst="rect">
            <a:avLst/>
          </a:prstGeom>
        </p:spPr>
      </p:pic>
      <p:pic>
        <p:nvPicPr>
          <p:cNvPr id="32" name="Picture 31" descr="javascript_10208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626" y="4059737"/>
            <a:ext cx="1293597" cy="129359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 bwMode="auto">
          <a:xfrm>
            <a:off x="5581935" y="3821389"/>
            <a:ext cx="29206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yriad Pro"/>
              </a:rPr>
              <a:t>Limitations of JS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5582616" y="4736352"/>
            <a:ext cx="33004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yriad Pro"/>
              </a:rPr>
              <a:t>CoffeeScript &lt;- Ruby,Python</a:t>
            </a:r>
          </a:p>
        </p:txBody>
      </p:sp>
      <p:pic>
        <p:nvPicPr>
          <p:cNvPr id="13" name="Picture 12" descr="nuget-icon-128x1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074" y="182311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4444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7CCC"/>
                </a:solidFill>
              </a:rPr>
              <a:t>Environment Setup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 bwMode="auto">
          <a:xfrm rot="16200000" flipH="1">
            <a:off x="2320110" y="3562065"/>
            <a:ext cx="3684895" cy="27296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5400" cap="flat" cmpd="sng" algn="ctr">
            <a:solidFill>
              <a:srgbClr val="047C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 bwMode="auto">
          <a:xfrm>
            <a:off x="5622879" y="1937965"/>
            <a:ext cx="33573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yriad Pro"/>
              </a:rPr>
              <a:t>npm install –g  typescript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5623559" y="3767328"/>
            <a:ext cx="33430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https://www.typescriptlang.org/#Download</a:t>
            </a:r>
            <a:endParaRPr lang="en-US" sz="2000" b="1" dirty="0">
              <a:latin typeface="Myriad Pro"/>
            </a:endParaRPr>
          </a:p>
        </p:txBody>
      </p:sp>
      <p:pic>
        <p:nvPicPr>
          <p:cNvPr id="12" name="Picture 11" descr="software1-300x3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23" y="2164024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4444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7CCC"/>
                </a:solidFill>
              </a:rPr>
              <a:t>TypeScript Types</a:t>
            </a: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078183" y="1255590"/>
          <a:ext cx="6946702" cy="403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014444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7CCC"/>
                </a:solidFill>
              </a:rPr>
              <a:t>TypeScript Types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 bwMode="auto">
          <a:xfrm rot="16200000" flipH="1">
            <a:off x="2197297" y="3589359"/>
            <a:ext cx="4490110" cy="13654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5400" cap="flat" cmpd="sng" algn="ctr">
            <a:solidFill>
              <a:srgbClr val="047C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 bwMode="auto">
          <a:xfrm>
            <a:off x="5622879" y="1937965"/>
            <a:ext cx="29206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yriad Pro"/>
              </a:rPr>
              <a:t>Arrays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5623560" y="2852928"/>
            <a:ext cx="33004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yriad Pro"/>
              </a:rPr>
              <a:t>Enums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5623560" y="3767328"/>
            <a:ext cx="33004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yriad Pro"/>
              </a:rPr>
              <a:t>Classes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5623560" y="4681728"/>
            <a:ext cx="33004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yriad Pro"/>
              </a:rPr>
              <a:t>Interfaces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955343" y="1801505"/>
            <a:ext cx="7137779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5400" cap="flat" cmpd="sng" algn="ctr">
            <a:solidFill>
              <a:srgbClr val="047C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 bwMode="auto">
          <a:xfrm>
            <a:off x="1790063" y="1938528"/>
            <a:ext cx="29206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yriad Pro"/>
              </a:rPr>
              <a:t>Number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792224" y="2852928"/>
            <a:ext cx="29206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yriad Pro"/>
              </a:rPr>
              <a:t>String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1792224" y="3767328"/>
            <a:ext cx="29206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yriad Pro"/>
              </a:rPr>
              <a:t>Boolean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1792224" y="4681728"/>
            <a:ext cx="29206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yriad Pro"/>
              </a:rPr>
              <a:t>Void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1792224" y="5596128"/>
            <a:ext cx="29206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yriad Pro"/>
              </a:rPr>
              <a:t>Null, Undefined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1792224" y="1324384"/>
            <a:ext cx="18970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47CCC"/>
                </a:solidFill>
              </a:rPr>
              <a:t>Built-in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5623560" y="1325880"/>
            <a:ext cx="18970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47CCC"/>
                </a:solidFill>
              </a:rPr>
              <a:t>User Defined</a:t>
            </a:r>
          </a:p>
        </p:txBody>
      </p:sp>
    </p:spTree>
    <p:extLst>
      <p:ext uri="{BB962C8B-B14F-4D97-AF65-F5344CB8AC3E}">
        <p14:creationId xmlns:p14="http://schemas.microsoft.com/office/powerpoint/2010/main" val="246014444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7CCC"/>
                </a:solidFill>
              </a:rPr>
              <a:t>Variable Declaration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73456" y="2412248"/>
            <a:ext cx="41625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47CCC"/>
                </a:solidFill>
              </a:rPr>
              <a:t>var</a:t>
            </a:r>
            <a:r>
              <a:rPr lang="en-US" sz="2000" dirty="0"/>
              <a:t> </a:t>
            </a:r>
            <a:r>
              <a:rPr lang="en-US" sz="2000" b="1" dirty="0"/>
              <a:t>name: </a:t>
            </a:r>
            <a:r>
              <a:rPr lang="en-US" sz="2000" b="1" dirty="0">
                <a:solidFill>
                  <a:srgbClr val="047CCC"/>
                </a:solidFill>
              </a:rPr>
              <a:t>string</a:t>
            </a:r>
            <a:r>
              <a:rPr lang="en-US" sz="2000" b="1" dirty="0"/>
              <a:t> =“String Data”;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877824" y="4507192"/>
            <a:ext cx="24929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47CCC"/>
                </a:solidFill>
              </a:rPr>
              <a:t>var</a:t>
            </a:r>
            <a:r>
              <a:rPr lang="en-US" sz="2000" dirty="0"/>
              <a:t> </a:t>
            </a:r>
            <a:r>
              <a:rPr lang="en-US" sz="2000" b="1" dirty="0"/>
              <a:t>name:  </a:t>
            </a:r>
            <a:r>
              <a:rPr lang="en-US" sz="2000" b="1" dirty="0">
                <a:solidFill>
                  <a:srgbClr val="047CCC"/>
                </a:solidFill>
              </a:rPr>
              <a:t>string</a:t>
            </a:r>
            <a:r>
              <a:rPr lang="en-US" sz="2000" b="1" dirty="0"/>
              <a:t>;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682389" y="1501260"/>
            <a:ext cx="859808" cy="600501"/>
          </a:xfrm>
          <a:prstGeom prst="rect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651378" y="1511496"/>
            <a:ext cx="1132900" cy="600501"/>
          </a:xfrm>
          <a:prstGeom prst="rect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868302" y="1511496"/>
            <a:ext cx="352567" cy="600501"/>
          </a:xfrm>
          <a:prstGeom prst="rect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3316403" y="1511496"/>
            <a:ext cx="2047164" cy="600501"/>
          </a:xfrm>
          <a:prstGeom prst="rect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[type-annotation]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884456" y="1538792"/>
            <a:ext cx="1009934" cy="600501"/>
          </a:xfrm>
          <a:prstGeom prst="rect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859809" y="1637735"/>
            <a:ext cx="5595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var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1596788" y="1626359"/>
            <a:ext cx="12146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identifier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450003" y="1525144"/>
            <a:ext cx="352567" cy="600501"/>
          </a:xfrm>
          <a:prstGeom prst="rect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951326" y="1566088"/>
            <a:ext cx="352567" cy="600501"/>
          </a:xfrm>
          <a:prstGeom prst="rect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684661" y="3591676"/>
            <a:ext cx="816593" cy="600501"/>
          </a:xfrm>
          <a:prstGeom prst="rect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897870" y="3615560"/>
            <a:ext cx="352567" cy="600501"/>
          </a:xfrm>
          <a:prstGeom prst="rect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332323" y="3615560"/>
            <a:ext cx="2047164" cy="600501"/>
          </a:xfrm>
          <a:prstGeom prst="rect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[type-annotation]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862081" y="3700855"/>
            <a:ext cx="5595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var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1737824" y="2693175"/>
            <a:ext cx="12260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identifier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452318" y="3629208"/>
            <a:ext cx="352567" cy="600501"/>
          </a:xfrm>
          <a:prstGeom prst="rect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599191" y="3588264"/>
            <a:ext cx="1184951" cy="600501"/>
          </a:xfrm>
          <a:prstGeom prst="rect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1560400" y="3730423"/>
            <a:ext cx="12260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identifier</a:t>
            </a:r>
          </a:p>
        </p:txBody>
      </p:sp>
    </p:spTree>
    <p:extLst>
      <p:ext uri="{BB962C8B-B14F-4D97-AF65-F5344CB8AC3E}">
        <p14:creationId xmlns:p14="http://schemas.microsoft.com/office/powerpoint/2010/main" val="246014444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7CCC"/>
                </a:solidFill>
              </a:rPr>
              <a:t>Variable Declaration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73456" y="2412248"/>
            <a:ext cx="41625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47CCC"/>
                </a:solidFill>
              </a:rPr>
              <a:t>var</a:t>
            </a:r>
            <a:r>
              <a:rPr lang="en-US" sz="2000" dirty="0"/>
              <a:t> </a:t>
            </a:r>
            <a:r>
              <a:rPr lang="en-US" sz="2000" b="1" dirty="0"/>
              <a:t>name = “Data”;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877824" y="4507192"/>
            <a:ext cx="24929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47CCC"/>
                </a:solidFill>
              </a:rPr>
              <a:t>var</a:t>
            </a:r>
            <a:r>
              <a:rPr lang="en-US" sz="2000" dirty="0"/>
              <a:t> </a:t>
            </a:r>
            <a:r>
              <a:rPr lang="en-US" sz="2000" b="1" dirty="0"/>
              <a:t>name;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682389" y="1501260"/>
            <a:ext cx="655092" cy="600501"/>
          </a:xfrm>
          <a:prstGeom prst="rect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433009" y="1511496"/>
            <a:ext cx="1351133" cy="600501"/>
          </a:xfrm>
          <a:prstGeom prst="rect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304984" y="1538792"/>
            <a:ext cx="1009934" cy="600501"/>
          </a:xfrm>
          <a:prstGeom prst="rect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859809" y="1637735"/>
            <a:ext cx="5595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var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1392072" y="1626359"/>
            <a:ext cx="13238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[identifier]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870531" y="1525144"/>
            <a:ext cx="352567" cy="600501"/>
          </a:xfrm>
          <a:prstGeom prst="rect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4385502" y="1552440"/>
            <a:ext cx="352567" cy="600501"/>
          </a:xfrm>
          <a:prstGeom prst="rect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684661" y="3591676"/>
            <a:ext cx="816593" cy="600501"/>
          </a:xfrm>
          <a:prstGeom prst="rect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862081" y="3700855"/>
            <a:ext cx="5595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var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1737824" y="2693175"/>
            <a:ext cx="12260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identifier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159491" y="3601912"/>
            <a:ext cx="352567" cy="600501"/>
          </a:xfrm>
          <a:prstGeom prst="rect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571895" y="3601912"/>
            <a:ext cx="1526146" cy="600501"/>
          </a:xfrm>
          <a:prstGeom prst="rect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1519456" y="3716775"/>
            <a:ext cx="13192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[identifier]</a:t>
            </a:r>
          </a:p>
        </p:txBody>
      </p:sp>
    </p:spTree>
    <p:extLst>
      <p:ext uri="{BB962C8B-B14F-4D97-AF65-F5344CB8AC3E}">
        <p14:creationId xmlns:p14="http://schemas.microsoft.com/office/powerpoint/2010/main" val="246014444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7CCC"/>
                </a:solidFill>
              </a:rPr>
              <a:t>Static Typing</a:t>
            </a:r>
            <a:endParaRPr lang="en-US" dirty="0"/>
          </a:p>
        </p:txBody>
      </p:sp>
      <p:pic>
        <p:nvPicPr>
          <p:cNvPr id="5" name="Picture 4" descr="Typ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001" y="2190602"/>
            <a:ext cx="4372474" cy="30754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751248" y="1271289"/>
            <a:ext cx="18970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47CCC"/>
                </a:solidFill>
              </a:rPr>
              <a:t>Example 1:</a:t>
            </a:r>
          </a:p>
        </p:txBody>
      </p:sp>
    </p:spTree>
    <p:extLst>
      <p:ext uri="{BB962C8B-B14F-4D97-AF65-F5344CB8AC3E}">
        <p14:creationId xmlns:p14="http://schemas.microsoft.com/office/powerpoint/2010/main" val="246014444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7CCC"/>
                </a:solidFill>
              </a:rPr>
              <a:t>Static Typing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751248" y="1271289"/>
            <a:ext cx="18970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47CCC"/>
                </a:solidFill>
              </a:rPr>
              <a:t>Example 2:</a:t>
            </a:r>
          </a:p>
        </p:txBody>
      </p:sp>
      <p:pic>
        <p:nvPicPr>
          <p:cNvPr id="6" name="Picture 5" descr="AddFun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51" y="1923743"/>
            <a:ext cx="7116169" cy="3419953"/>
          </a:xfrm>
          <a:prstGeom prst="rect">
            <a:avLst/>
          </a:prstGeom>
        </p:spPr>
      </p:pic>
      <p:cxnSp>
        <p:nvCxnSpPr>
          <p:cNvPr id="9" name="Curved Connector 8"/>
          <p:cNvCxnSpPr/>
          <p:nvPr/>
        </p:nvCxnSpPr>
        <p:spPr bwMode="auto">
          <a:xfrm flipV="1">
            <a:off x="1405720" y="1473960"/>
            <a:ext cx="2702256" cy="1201000"/>
          </a:xfrm>
          <a:prstGeom prst="curvedConnector3">
            <a:avLst>
              <a:gd name="adj1" fmla="val -15656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5400" cap="flat" cmpd="sng" algn="ctr">
            <a:solidFill>
              <a:srgbClr val="047C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 bwMode="auto">
          <a:xfrm>
            <a:off x="4053382" y="1269240"/>
            <a:ext cx="20335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7CCC"/>
                </a:solidFill>
              </a:rPr>
              <a:t>Java script Code</a:t>
            </a:r>
            <a:endParaRPr lang="en-US" sz="1800" b="1" dirty="0">
              <a:solidFill>
                <a:srgbClr val="047CCC"/>
              </a:solidFill>
            </a:endParaRPr>
          </a:p>
        </p:txBody>
      </p:sp>
      <p:cxnSp>
        <p:nvCxnSpPr>
          <p:cNvPr id="26" name="Curved Connector 25"/>
          <p:cNvCxnSpPr/>
          <p:nvPr/>
        </p:nvCxnSpPr>
        <p:spPr bwMode="auto">
          <a:xfrm>
            <a:off x="1583140" y="4653887"/>
            <a:ext cx="2238233" cy="1433014"/>
          </a:xfrm>
          <a:prstGeom prst="curvedConnector3">
            <a:avLst>
              <a:gd name="adj1" fmla="val -4268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5400" cap="flat" cmpd="sng" algn="ctr">
            <a:solidFill>
              <a:srgbClr val="047C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 bwMode="auto">
          <a:xfrm>
            <a:off x="3714454" y="5884536"/>
            <a:ext cx="20335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7CCC"/>
                </a:solidFill>
              </a:rPr>
              <a:t>TypeScript Code</a:t>
            </a:r>
            <a:endParaRPr lang="en-US" sz="1800" b="1" dirty="0">
              <a:solidFill>
                <a:srgbClr val="047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14444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7CCC"/>
                </a:solidFill>
              </a:rPr>
              <a:t>Inference</a:t>
            </a:r>
            <a:endParaRPr lang="en-US" dirty="0"/>
          </a:p>
        </p:txBody>
      </p:sp>
      <p:pic>
        <p:nvPicPr>
          <p:cNvPr id="6" name="Picture 5" descr="AddFun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" y="1923742"/>
            <a:ext cx="7114032" cy="351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4444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9" name="Picture 18" descr="gears-2002726_64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16" y="2401299"/>
            <a:ext cx="2600113" cy="1950084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 bwMode="auto">
          <a:xfrm rot="16200000" flipH="1">
            <a:off x="2729550" y="3562065"/>
            <a:ext cx="3684895" cy="27296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5400" cap="flat" cmpd="sng" algn="ctr">
            <a:solidFill>
              <a:srgbClr val="047C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 bwMode="auto">
          <a:xfrm>
            <a:off x="5677471" y="2142685"/>
            <a:ext cx="29206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yriad Pro"/>
              </a:rPr>
              <a:t>Introduction to TypeScript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5679743" y="2800061"/>
            <a:ext cx="33004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yriad Pro"/>
              </a:rPr>
              <a:t>Typescript Types,Variables,Properties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5682015" y="3484733"/>
            <a:ext cx="33004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yriad Pro"/>
              </a:rPr>
              <a:t>Classes , Interfaces &amp; Inheritance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5711583" y="4223997"/>
            <a:ext cx="33004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yriad Pro"/>
              </a:rPr>
              <a:t>Loaders	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5700207" y="4881373"/>
            <a:ext cx="33004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yriad Pro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46014444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7CCC"/>
                </a:solidFill>
              </a:rPr>
              <a:t>Type Inference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859806" y="1364777"/>
            <a:ext cx="77109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47CCC"/>
                </a:solidFill>
              </a:rPr>
              <a:t>Process of determining the types of un-annotated variables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873457" y="2057400"/>
            <a:ext cx="2047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47CCC"/>
                </a:solidFill>
              </a:rPr>
              <a:t>var</a:t>
            </a:r>
            <a:r>
              <a:rPr lang="en-US" sz="2000" dirty="0"/>
              <a:t> </a:t>
            </a:r>
            <a:r>
              <a:rPr lang="en-US" sz="2000" b="1" dirty="0"/>
              <a:t>any</a:t>
            </a:r>
          </a:p>
        </p:txBody>
      </p:sp>
      <p:sp>
        <p:nvSpPr>
          <p:cNvPr id="8" name="Rectangle 7"/>
          <p:cNvSpPr/>
          <p:nvPr/>
        </p:nvSpPr>
        <p:spPr>
          <a:xfrm>
            <a:off x="6214096" y="2057400"/>
            <a:ext cx="11708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any type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877824" y="2743200"/>
            <a:ext cx="21813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47CCC"/>
                </a:solidFill>
              </a:rPr>
              <a:t>var</a:t>
            </a:r>
            <a:r>
              <a:rPr lang="en-US" sz="2000" dirty="0"/>
              <a:t> </a:t>
            </a:r>
            <a:r>
              <a:rPr lang="en-US" sz="2000" b="1" dirty="0"/>
              <a:t>num: 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17920" y="2743200"/>
            <a:ext cx="2929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Type Inference(number)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877824" y="3429000"/>
            <a:ext cx="2902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47CCC"/>
                </a:solidFill>
              </a:rPr>
              <a:t>var</a:t>
            </a:r>
            <a:r>
              <a:rPr lang="en-US" sz="2000" dirty="0"/>
              <a:t> </a:t>
            </a:r>
            <a:r>
              <a:rPr lang="en-US" sz="2000" b="1" dirty="0"/>
              <a:t>res:  num + 100;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17920" y="3429000"/>
            <a:ext cx="2929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Type Inference(number)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877823" y="4114800"/>
            <a:ext cx="36765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47CCC"/>
                </a:solidFill>
              </a:rPr>
              <a:t>var</a:t>
            </a:r>
            <a:r>
              <a:rPr lang="en-US" sz="2000" dirty="0"/>
              <a:t> </a:t>
            </a:r>
            <a:r>
              <a:rPr lang="en-US" sz="2000" b="1" dirty="0"/>
              <a:t>res:  num + ‘string data’;</a:t>
            </a:r>
          </a:p>
        </p:txBody>
      </p:sp>
      <p:sp>
        <p:nvSpPr>
          <p:cNvPr id="17" name="Right Arrow 16"/>
          <p:cNvSpPr/>
          <p:nvPr/>
        </p:nvSpPr>
        <p:spPr bwMode="auto">
          <a:xfrm>
            <a:off x="5577840" y="4206240"/>
            <a:ext cx="429908" cy="295629"/>
          </a:xfrm>
          <a:prstGeom prst="rightArrow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17920" y="4114800"/>
            <a:ext cx="2696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Type Inference(string)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 bwMode="auto">
          <a:xfrm>
            <a:off x="877824" y="4800600"/>
            <a:ext cx="48899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47CCC"/>
                </a:solidFill>
              </a:rPr>
              <a:t>var</a:t>
            </a:r>
            <a:r>
              <a:rPr lang="en-US" sz="2000" dirty="0"/>
              <a:t> </a:t>
            </a:r>
            <a:r>
              <a:rPr lang="en-US" sz="2000" b="1" dirty="0"/>
              <a:t>res:  </a:t>
            </a:r>
            <a:r>
              <a:rPr lang="en-US" sz="2000" b="1" dirty="0">
                <a:solidFill>
                  <a:srgbClr val="047CCC"/>
                </a:solidFill>
              </a:rPr>
              <a:t>number </a:t>
            </a:r>
            <a:r>
              <a:rPr lang="en-US" sz="2000" b="1" dirty="0"/>
              <a:t>= num + ‘string data’;</a:t>
            </a:r>
          </a:p>
        </p:txBody>
      </p:sp>
      <p:sp>
        <p:nvSpPr>
          <p:cNvPr id="20" name="Right Arrow 19"/>
          <p:cNvSpPr/>
          <p:nvPr/>
        </p:nvSpPr>
        <p:spPr bwMode="auto">
          <a:xfrm>
            <a:off x="5577840" y="4892040"/>
            <a:ext cx="429908" cy="295629"/>
          </a:xfrm>
          <a:prstGeom prst="rightArrow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17920" y="4800600"/>
            <a:ext cx="759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Error</a:t>
            </a:r>
            <a:endParaRPr lang="en-US" sz="2000" dirty="0"/>
          </a:p>
        </p:txBody>
      </p:sp>
      <p:sp>
        <p:nvSpPr>
          <p:cNvPr id="23" name="Right Arrow 22"/>
          <p:cNvSpPr/>
          <p:nvPr/>
        </p:nvSpPr>
        <p:spPr bwMode="auto">
          <a:xfrm>
            <a:off x="5577840" y="3520440"/>
            <a:ext cx="429908" cy="295629"/>
          </a:xfrm>
          <a:prstGeom prst="rightArrow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5577840" y="2834640"/>
            <a:ext cx="429908" cy="295629"/>
          </a:xfrm>
          <a:prstGeom prst="rightArrow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5572851" y="2148840"/>
            <a:ext cx="429908" cy="295629"/>
          </a:xfrm>
          <a:prstGeom prst="rightArrow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144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8" grpId="0" build="allAtOnce"/>
      <p:bldP spid="9" grpId="0"/>
      <p:bldP spid="11" grpId="0"/>
      <p:bldP spid="12" grpId="0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3" grpId="0" animBg="1"/>
      <p:bldP spid="24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7CCC"/>
                </a:solidFill>
              </a:rPr>
              <a:t>Type Annotations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859806" y="1364777"/>
            <a:ext cx="77109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47CCC"/>
                </a:solidFill>
              </a:rPr>
              <a:t>Types are annotated using </a:t>
            </a:r>
            <a:r>
              <a:rPr lang="en-US" sz="2400" b="1" dirty="0">
                <a:solidFill>
                  <a:srgbClr val="047CCC"/>
                </a:solidFill>
              </a:rPr>
              <a:t>: </a:t>
            </a:r>
            <a:r>
              <a:rPr lang="en-US" sz="2000" b="1" dirty="0">
                <a:solidFill>
                  <a:srgbClr val="047CCC"/>
                </a:solidFill>
              </a:rPr>
              <a:t>symbols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873456" y="2057400"/>
            <a:ext cx="23337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47CCC"/>
                </a:solidFill>
              </a:rPr>
              <a:t>var</a:t>
            </a:r>
            <a:r>
              <a:rPr lang="en-US" sz="2000" dirty="0"/>
              <a:t> </a:t>
            </a:r>
            <a:r>
              <a:rPr lang="en-US" sz="2000" b="1" dirty="0"/>
              <a:t>num: </a:t>
            </a:r>
            <a:r>
              <a:rPr lang="en-US" sz="2000" b="1" dirty="0">
                <a:solidFill>
                  <a:srgbClr val="047CCC"/>
                </a:solidFill>
              </a:rPr>
              <a:t>number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6214096" y="2057400"/>
            <a:ext cx="20615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Type annotation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877823" y="2743200"/>
            <a:ext cx="29292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47CCC"/>
                </a:solidFill>
              </a:rPr>
              <a:t>var</a:t>
            </a:r>
            <a:r>
              <a:rPr lang="en-US" sz="2000" dirty="0"/>
              <a:t> </a:t>
            </a:r>
            <a:r>
              <a:rPr lang="en-US" sz="2000" b="1" dirty="0"/>
              <a:t>num: </a:t>
            </a:r>
            <a:r>
              <a:rPr lang="en-US" sz="2000" b="1" dirty="0">
                <a:solidFill>
                  <a:srgbClr val="047CCC"/>
                </a:solidFill>
              </a:rPr>
              <a:t>number</a:t>
            </a:r>
            <a:r>
              <a:rPr lang="en-US" sz="2000" dirty="0"/>
              <a:t> </a:t>
            </a:r>
            <a:r>
              <a:rPr lang="en-US" sz="2000" b="1" dirty="0"/>
              <a:t>=3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17920" y="2743200"/>
            <a:ext cx="2807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Type </a:t>
            </a:r>
            <a:r>
              <a:rPr lang="en-US" sz="2000" b="1" dirty="0" err="1"/>
              <a:t>ann</a:t>
            </a:r>
            <a:r>
              <a:rPr lang="en-US" sz="2000" b="1" dirty="0"/>
              <a:t> value setting 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6217920" y="3429000"/>
            <a:ext cx="759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Error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 bwMode="auto">
          <a:xfrm>
            <a:off x="877824" y="3429000"/>
            <a:ext cx="48899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47CCC"/>
                </a:solidFill>
              </a:rPr>
              <a:t>var</a:t>
            </a:r>
            <a:r>
              <a:rPr lang="en-US" sz="2000" dirty="0"/>
              <a:t> </a:t>
            </a:r>
            <a:r>
              <a:rPr lang="en-US" sz="2000" b="1" dirty="0"/>
              <a:t>res:  </a:t>
            </a:r>
            <a:r>
              <a:rPr lang="en-US" sz="2000" b="1" dirty="0">
                <a:solidFill>
                  <a:srgbClr val="047CCC"/>
                </a:solidFill>
              </a:rPr>
              <a:t>number </a:t>
            </a:r>
            <a:r>
              <a:rPr lang="en-US" sz="2000" b="1" dirty="0"/>
              <a:t>= </a:t>
            </a:r>
            <a:r>
              <a:rPr lang="en-US" sz="2000" b="1" dirty="0" err="1"/>
              <a:t>num</a:t>
            </a:r>
            <a:r>
              <a:rPr lang="en-US" sz="2000" b="1" dirty="0"/>
              <a:t> +‘string data’;</a:t>
            </a:r>
          </a:p>
        </p:txBody>
      </p:sp>
      <p:sp>
        <p:nvSpPr>
          <p:cNvPr id="23" name="Right Arrow 22"/>
          <p:cNvSpPr/>
          <p:nvPr/>
        </p:nvSpPr>
        <p:spPr bwMode="auto">
          <a:xfrm>
            <a:off x="5604216" y="3520440"/>
            <a:ext cx="429908" cy="295629"/>
          </a:xfrm>
          <a:prstGeom prst="rightArrow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5577840" y="2834640"/>
            <a:ext cx="429908" cy="295629"/>
          </a:xfrm>
          <a:prstGeom prst="rightArrow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5572851" y="2148840"/>
            <a:ext cx="429908" cy="295629"/>
          </a:xfrm>
          <a:prstGeom prst="rightArrow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144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8" grpId="0" build="allAtOnce"/>
      <p:bldP spid="9" grpId="0"/>
      <p:bldP spid="11" grpId="0"/>
      <p:bldP spid="15" grpId="0"/>
      <p:bldP spid="19" grpId="0"/>
      <p:bldP spid="23" grpId="0" animBg="1"/>
      <p:bldP spid="24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7CCC"/>
                </a:solidFill>
              </a:rPr>
              <a:t>Creating Classes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859806" y="1364777"/>
            <a:ext cx="77109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47CCC"/>
                </a:solidFill>
              </a:rPr>
              <a:t>Class encapsulates data for the object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982639" y="2511188"/>
            <a:ext cx="5213445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47CCC"/>
                </a:solidFill>
              </a:rPr>
              <a:t>Class</a:t>
            </a:r>
            <a:r>
              <a:rPr lang="en-US" sz="1800" dirty="0"/>
              <a:t> </a:t>
            </a:r>
            <a:r>
              <a:rPr lang="en-US" sz="1800" b="1" dirty="0"/>
              <a:t>Customer </a:t>
            </a:r>
          </a:p>
          <a:p>
            <a:r>
              <a:rPr lang="en-US" b="1" dirty="0"/>
              <a:t>{</a:t>
            </a:r>
          </a:p>
          <a:p>
            <a:endParaRPr lang="en-US" sz="1800" b="1" dirty="0"/>
          </a:p>
          <a:p>
            <a:r>
              <a:rPr lang="en-US" b="1" dirty="0"/>
              <a:t>         //class scope</a:t>
            </a:r>
            <a:endParaRPr lang="en-US" sz="1800" b="1" dirty="0"/>
          </a:p>
          <a:p>
            <a:r>
              <a:rPr lang="en-US" b="1" dirty="0"/>
              <a:t>   </a:t>
            </a:r>
          </a:p>
          <a:p>
            <a:r>
              <a:rPr lang="en-US" sz="1800" b="1" dirty="0"/>
              <a:t>}</a:t>
            </a:r>
          </a:p>
          <a:p>
            <a:endParaRPr lang="en-US" b="1" dirty="0"/>
          </a:p>
          <a:p>
            <a:r>
              <a:rPr lang="en-US" sz="1800" b="1" dirty="0"/>
              <a:t>Class keyword is followed by the Class name</a:t>
            </a:r>
          </a:p>
        </p:txBody>
      </p:sp>
    </p:spTree>
    <p:extLst>
      <p:ext uri="{BB962C8B-B14F-4D97-AF65-F5344CB8AC3E}">
        <p14:creationId xmlns:p14="http://schemas.microsoft.com/office/powerpoint/2010/main" val="246014444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47CCC"/>
                </a:solidFill>
              </a:rPr>
              <a:t>Creating Interfaces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859806" y="1364777"/>
            <a:ext cx="77109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47CCC"/>
                </a:solidFill>
              </a:rPr>
              <a:t>Interface defines  properties, methods and events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982639" y="2511188"/>
            <a:ext cx="5882185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47CCC"/>
                </a:solidFill>
              </a:rPr>
              <a:t>Interface </a:t>
            </a:r>
            <a:r>
              <a:rPr lang="en-US" sz="1800" b="1" dirty="0"/>
              <a:t>Customer </a:t>
            </a:r>
          </a:p>
          <a:p>
            <a:r>
              <a:rPr lang="en-US" b="1" dirty="0"/>
              <a:t>{</a:t>
            </a:r>
          </a:p>
          <a:p>
            <a:endParaRPr lang="en-US" sz="1800" b="1" dirty="0"/>
          </a:p>
          <a:p>
            <a:r>
              <a:rPr lang="en-US" sz="1800" b="1" dirty="0"/>
              <a:t>          Add();</a:t>
            </a:r>
          </a:p>
          <a:p>
            <a:r>
              <a:rPr lang="en-US" b="1" dirty="0"/>
              <a:t>           Delete();</a:t>
            </a:r>
            <a:endParaRPr lang="en-US" sz="1800" b="1" dirty="0"/>
          </a:p>
          <a:p>
            <a:r>
              <a:rPr lang="en-US" b="1" dirty="0"/>
              <a:t>   </a:t>
            </a:r>
          </a:p>
          <a:p>
            <a:r>
              <a:rPr lang="en-US" sz="1800" b="1" dirty="0"/>
              <a:t>}</a:t>
            </a:r>
          </a:p>
          <a:p>
            <a:endParaRPr lang="en-US" b="1" dirty="0"/>
          </a:p>
          <a:p>
            <a:r>
              <a:rPr lang="en-US" sz="1800" b="1" dirty="0"/>
              <a:t>Interface are not to be converted to JS. Its part of TS</a:t>
            </a:r>
          </a:p>
        </p:txBody>
      </p:sp>
    </p:spTree>
    <p:extLst>
      <p:ext uri="{BB962C8B-B14F-4D97-AF65-F5344CB8AC3E}">
        <p14:creationId xmlns:p14="http://schemas.microsoft.com/office/powerpoint/2010/main" val="246014444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7CCC"/>
                </a:solidFill>
              </a:rPr>
              <a:t>Creating Inheritance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859806" y="1364777"/>
            <a:ext cx="77109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47CCC"/>
                </a:solidFill>
              </a:rPr>
              <a:t>Dervied</a:t>
            </a:r>
            <a:r>
              <a:rPr lang="en-US" sz="2000" b="1" dirty="0">
                <a:solidFill>
                  <a:srgbClr val="047CCC"/>
                </a:solidFill>
              </a:rPr>
              <a:t> class can inherit the definitions of one or more classes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982639" y="2511188"/>
            <a:ext cx="5882185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47CCC"/>
                </a:solidFill>
              </a:rPr>
              <a:t>Class </a:t>
            </a:r>
            <a:r>
              <a:rPr lang="en-US" b="1" dirty="0"/>
              <a:t>Special</a:t>
            </a:r>
            <a:r>
              <a:rPr lang="en-US" sz="1800" b="1" dirty="0"/>
              <a:t>Customer </a:t>
            </a:r>
            <a:r>
              <a:rPr lang="en-US" b="1" dirty="0">
                <a:solidFill>
                  <a:srgbClr val="047CCC"/>
                </a:solidFill>
              </a:rPr>
              <a:t>extends </a:t>
            </a:r>
            <a:r>
              <a:rPr lang="en-US" b="1" dirty="0"/>
              <a:t>Customer </a:t>
            </a:r>
            <a:endParaRPr lang="en-US" sz="1800" b="1" dirty="0"/>
          </a:p>
          <a:p>
            <a:r>
              <a:rPr lang="en-US" b="1" dirty="0"/>
              <a:t>{</a:t>
            </a:r>
          </a:p>
          <a:p>
            <a:endParaRPr lang="en-US" sz="1800" b="1" dirty="0"/>
          </a:p>
          <a:p>
            <a:r>
              <a:rPr lang="en-US" sz="1800" b="1" dirty="0"/>
              <a:t>          </a:t>
            </a:r>
            <a:r>
              <a:rPr lang="en-US" sz="1800" b="1" dirty="0" err="1"/>
              <a:t>AddCustomer</a:t>
            </a:r>
            <a:r>
              <a:rPr lang="en-US" sz="1800" b="1" dirty="0"/>
              <a:t>();</a:t>
            </a:r>
          </a:p>
          <a:p>
            <a:r>
              <a:rPr lang="en-US" b="1" dirty="0"/>
              <a:t>           </a:t>
            </a:r>
            <a:r>
              <a:rPr lang="en-US" b="1" dirty="0" err="1"/>
              <a:t>DeleteCustomer</a:t>
            </a:r>
            <a:r>
              <a:rPr lang="en-US" b="1" dirty="0"/>
              <a:t>();</a:t>
            </a:r>
            <a:endParaRPr lang="en-US" sz="1800" b="1" dirty="0"/>
          </a:p>
          <a:p>
            <a:r>
              <a:rPr lang="en-US" b="1" dirty="0"/>
              <a:t>   </a:t>
            </a:r>
          </a:p>
          <a:p>
            <a:r>
              <a:rPr lang="en-US" sz="1800" b="1" dirty="0"/>
              <a:t>}</a:t>
            </a:r>
          </a:p>
          <a:p>
            <a:endParaRPr lang="en-US" b="1" dirty="0"/>
          </a:p>
          <a:p>
            <a:r>
              <a:rPr lang="en-US" sz="1800" b="1" dirty="0"/>
              <a:t>JS  does not have a concept of Inheritance</a:t>
            </a:r>
          </a:p>
        </p:txBody>
      </p:sp>
    </p:spTree>
    <p:extLst>
      <p:ext uri="{BB962C8B-B14F-4D97-AF65-F5344CB8AC3E}">
        <p14:creationId xmlns:p14="http://schemas.microsoft.com/office/powerpoint/2010/main" val="246014444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7CCC"/>
                </a:solidFill>
              </a:rPr>
              <a:t>Creating Properties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859806" y="1364777"/>
            <a:ext cx="77109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47CCC"/>
                </a:solidFill>
              </a:rPr>
              <a:t>Accessors</a:t>
            </a:r>
            <a:r>
              <a:rPr lang="en-US" sz="2000" b="1" dirty="0">
                <a:solidFill>
                  <a:srgbClr val="047CCC"/>
                </a:solidFill>
              </a:rPr>
              <a:t> of a property contain executable statements associated with getting or setting the property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1419375" y="2333763"/>
            <a:ext cx="588218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47CCC"/>
                </a:solidFill>
              </a:rPr>
              <a:t>Set </a:t>
            </a:r>
            <a:r>
              <a:rPr lang="en-US" b="1" dirty="0" err="1"/>
              <a:t>CompanyCode</a:t>
            </a:r>
            <a:r>
              <a:rPr lang="en-US" b="1" dirty="0"/>
              <a:t>(</a:t>
            </a:r>
            <a:r>
              <a:rPr lang="en-US" b="1" dirty="0" err="1"/>
              <a:t>value:</a:t>
            </a:r>
            <a:r>
              <a:rPr lang="en-US" b="1" dirty="0" err="1">
                <a:solidFill>
                  <a:srgbClr val="047CCC"/>
                </a:solidFill>
              </a:rPr>
              <a:t>string</a:t>
            </a:r>
            <a:r>
              <a:rPr lang="en-US" b="1" dirty="0"/>
              <a:t>)</a:t>
            </a:r>
            <a:endParaRPr lang="en-US" sz="1800" b="1" dirty="0"/>
          </a:p>
          <a:p>
            <a:r>
              <a:rPr lang="en-US" b="1" dirty="0"/>
              <a:t>{</a:t>
            </a:r>
          </a:p>
          <a:p>
            <a:r>
              <a:rPr lang="en-US" sz="1800" b="1" dirty="0"/>
              <a:t>          if</a:t>
            </a:r>
            <a:r>
              <a:rPr lang="en-US" b="1" dirty="0"/>
              <a:t>  (</a:t>
            </a:r>
            <a:r>
              <a:rPr lang="en-US" b="1" dirty="0" err="1"/>
              <a:t>value.length</a:t>
            </a:r>
            <a:r>
              <a:rPr lang="en-US" b="1" dirty="0"/>
              <a:t> == 0)  </a:t>
            </a:r>
          </a:p>
          <a:p>
            <a:r>
              <a:rPr lang="en-US" b="1" dirty="0"/>
              <a:t>          {</a:t>
            </a:r>
          </a:p>
          <a:p>
            <a:r>
              <a:rPr lang="en-US" b="1" dirty="0"/>
              <a:t>              throw “Company Code Required”</a:t>
            </a:r>
          </a:p>
          <a:p>
            <a:r>
              <a:rPr lang="en-US" b="1" dirty="0"/>
              <a:t>           }</a:t>
            </a:r>
          </a:p>
          <a:p>
            <a:r>
              <a:rPr lang="en-US" sz="1800" b="1" dirty="0"/>
              <a:t>}</a:t>
            </a:r>
          </a:p>
          <a:p>
            <a:endParaRPr lang="en-US" b="1" dirty="0"/>
          </a:p>
          <a:p>
            <a:r>
              <a:rPr lang="en-US" sz="2000" b="1" dirty="0">
                <a:solidFill>
                  <a:srgbClr val="047CCC"/>
                </a:solidFill>
              </a:rPr>
              <a:t>Get </a:t>
            </a:r>
            <a:r>
              <a:rPr lang="en-US" b="1" dirty="0" err="1"/>
              <a:t>CompanyCode</a:t>
            </a:r>
            <a:r>
              <a:rPr lang="en-US" b="1" dirty="0"/>
              <a:t>():string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   Return  </a:t>
            </a:r>
            <a:r>
              <a:rPr lang="en-US" b="1" dirty="0" err="1"/>
              <a:t>this._companyCode</a:t>
            </a:r>
            <a:r>
              <a:rPr lang="en-US" b="1" dirty="0"/>
              <a:t>;</a:t>
            </a:r>
          </a:p>
          <a:p>
            <a:r>
              <a:rPr lang="en-US" b="1" dirty="0"/>
              <a:t>}</a:t>
            </a:r>
          </a:p>
          <a:p>
            <a:endParaRPr lang="en-US" sz="1800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014444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7CCC"/>
                </a:solidFill>
              </a:rPr>
              <a:t>Loaders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 bwMode="auto">
          <a:xfrm rot="16200000" flipH="1">
            <a:off x="2197297" y="3589359"/>
            <a:ext cx="4490110" cy="13654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5400" cap="flat" cmpd="sng" algn="ctr">
            <a:solidFill>
              <a:srgbClr val="047C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 bwMode="auto">
          <a:xfrm>
            <a:off x="5622879" y="1937965"/>
            <a:ext cx="29206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yriad Pro"/>
              </a:rPr>
              <a:t>Why Module Loader?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5623560" y="2852928"/>
            <a:ext cx="33004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yriad Pro"/>
              </a:rPr>
              <a:t>Available Frameworks : SystemJS/Webpack/</a:t>
            </a:r>
            <a:r>
              <a:rPr lang="en-US" sz="1600" b="1" dirty="0" err="1">
                <a:latin typeface="Myriad Pro"/>
              </a:rPr>
              <a:t>RequireJS</a:t>
            </a:r>
            <a:endParaRPr lang="en-US" sz="1600" b="1" dirty="0">
              <a:latin typeface="Myriad Pro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5623560" y="3767328"/>
            <a:ext cx="33004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yriad Pro"/>
              </a:rPr>
              <a:t>npm install  </a:t>
            </a:r>
            <a:r>
              <a:rPr lang="en-US" sz="1600" b="1" dirty="0" err="1">
                <a:latin typeface="Myriad Pro"/>
              </a:rPr>
              <a:t>systemjs</a:t>
            </a:r>
            <a:endParaRPr lang="en-US" sz="1600" b="1" dirty="0">
              <a:latin typeface="Myriad Pro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5623560" y="4681728"/>
            <a:ext cx="33004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Ease of Maintenance, Increases Reusability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50627" y="2183642"/>
            <a:ext cx="1692322" cy="491319"/>
          </a:xfrm>
          <a:prstGeom prst="rect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Customer.JS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417928" y="3250442"/>
            <a:ext cx="1692322" cy="491319"/>
          </a:xfrm>
          <a:prstGeom prst="rect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Orders.JS</a:t>
            </a:r>
          </a:p>
        </p:txBody>
      </p:sp>
      <p:cxnSp>
        <p:nvCxnSpPr>
          <p:cNvPr id="12" name="Shape 11"/>
          <p:cNvCxnSpPr>
            <a:stCxn id="9" idx="3"/>
            <a:endCxn id="10" idx="0"/>
          </p:cNvCxnSpPr>
          <p:nvPr/>
        </p:nvCxnSpPr>
        <p:spPr bwMode="auto">
          <a:xfrm>
            <a:off x="2442949" y="2429302"/>
            <a:ext cx="821140" cy="821140"/>
          </a:xfrm>
          <a:prstGeom prst="curvedConnector2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682384" y="4121624"/>
            <a:ext cx="3070747" cy="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 bwMode="auto">
          <a:xfrm>
            <a:off x="1037224" y="3725836"/>
            <a:ext cx="17059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endParaRPr lang="en-US" sz="1800" dirty="0" err="1"/>
          </a:p>
        </p:txBody>
      </p:sp>
      <p:sp>
        <p:nvSpPr>
          <p:cNvPr id="43" name="TextBox 42"/>
          <p:cNvSpPr txBox="1"/>
          <p:nvPr/>
        </p:nvSpPr>
        <p:spPr bwMode="auto">
          <a:xfrm>
            <a:off x="1173707" y="3753135"/>
            <a:ext cx="16240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b="1" dirty="0"/>
              <a:t>Loader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928048" y="4244450"/>
            <a:ext cx="25521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[System.JS, </a:t>
            </a:r>
          </a:p>
          <a:p>
            <a:r>
              <a:rPr lang="en-US" b="1" dirty="0"/>
              <a:t>Webpack,</a:t>
            </a:r>
          </a:p>
          <a:p>
            <a:r>
              <a:rPr lang="en-US" b="1" dirty="0"/>
              <a:t>Require.JS]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46014444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7CCC"/>
                </a:solidFill>
              </a:rPr>
              <a:t>System JS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859806" y="1364777"/>
            <a:ext cx="77109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47CCC"/>
                </a:solidFill>
              </a:rPr>
              <a:t>Module Loader built on top of a original ES6 module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160060" y="1937976"/>
            <a:ext cx="1201003" cy="696036"/>
          </a:xfrm>
          <a:prstGeom prst="rect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File 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162334" y="3073014"/>
            <a:ext cx="1201003" cy="696036"/>
          </a:xfrm>
          <a:prstGeom prst="rect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File 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162334" y="4192132"/>
            <a:ext cx="1201003" cy="696036"/>
          </a:xfrm>
          <a:prstGeom prst="rect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File 3</a:t>
            </a:r>
          </a:p>
        </p:txBody>
      </p:sp>
      <p:sp>
        <p:nvSpPr>
          <p:cNvPr id="12" name="Down Arrow 11"/>
          <p:cNvSpPr/>
          <p:nvPr/>
        </p:nvSpPr>
        <p:spPr bwMode="auto">
          <a:xfrm>
            <a:off x="1555843" y="2634013"/>
            <a:ext cx="286604" cy="436729"/>
          </a:xfrm>
          <a:prstGeom prst="downArrow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1558115" y="3769069"/>
            <a:ext cx="286604" cy="436729"/>
          </a:xfrm>
          <a:prstGeom prst="downArrow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061964" y="1953896"/>
            <a:ext cx="1201003" cy="696036"/>
          </a:xfrm>
          <a:prstGeom prst="rect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File 3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064238" y="3088934"/>
            <a:ext cx="1201003" cy="696036"/>
          </a:xfrm>
          <a:prstGeom prst="rect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File 2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064238" y="4208052"/>
            <a:ext cx="1201003" cy="696036"/>
          </a:xfrm>
          <a:prstGeom prst="rect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File 1</a:t>
            </a:r>
          </a:p>
        </p:txBody>
      </p:sp>
      <p:sp>
        <p:nvSpPr>
          <p:cNvPr id="18" name="Down Arrow 17"/>
          <p:cNvSpPr/>
          <p:nvPr/>
        </p:nvSpPr>
        <p:spPr bwMode="auto">
          <a:xfrm>
            <a:off x="6457747" y="2649933"/>
            <a:ext cx="286604" cy="436729"/>
          </a:xfrm>
          <a:prstGeom prst="downArrow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6460019" y="3784989"/>
            <a:ext cx="286604" cy="436729"/>
          </a:xfrm>
          <a:prstGeom prst="downArrow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 rot="10800000">
            <a:off x="2497540" y="2210937"/>
            <a:ext cx="3684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endParaRPr lang="en-US" sz="1800" dirty="0" err="1"/>
          </a:p>
        </p:txBody>
      </p:sp>
      <p:sp>
        <p:nvSpPr>
          <p:cNvPr id="21" name="TextBox 20"/>
          <p:cNvSpPr txBox="1"/>
          <p:nvPr/>
        </p:nvSpPr>
        <p:spPr bwMode="auto">
          <a:xfrm>
            <a:off x="1132764" y="5145206"/>
            <a:ext cx="18833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7CCC"/>
                </a:solidFill>
              </a:rPr>
              <a:t>Loading</a:t>
            </a:r>
            <a:r>
              <a:rPr lang="en-US" b="1" dirty="0"/>
              <a:t> </a:t>
            </a:r>
            <a:r>
              <a:rPr lang="en-US" b="1" dirty="0">
                <a:solidFill>
                  <a:srgbClr val="047CCC"/>
                </a:solidFill>
              </a:rPr>
              <a:t>Files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5870892" y="5092886"/>
            <a:ext cx="18833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7CCC"/>
                </a:solidFill>
              </a:rPr>
              <a:t>Instantiation</a:t>
            </a:r>
          </a:p>
        </p:txBody>
      </p:sp>
    </p:spTree>
    <p:extLst>
      <p:ext uri="{BB962C8B-B14F-4D97-AF65-F5344CB8AC3E}">
        <p14:creationId xmlns:p14="http://schemas.microsoft.com/office/powerpoint/2010/main" val="246014444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7CCC"/>
                </a:solidFill>
              </a:rPr>
              <a:t>Questions</a:t>
            </a:r>
            <a:endParaRPr lang="en-US" dirty="0"/>
          </a:p>
        </p:txBody>
      </p:sp>
      <p:pic>
        <p:nvPicPr>
          <p:cNvPr id="16" name="Picture 15" descr="pexels-photo-89724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" y="1336162"/>
            <a:ext cx="9140942" cy="552386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6014444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  <p:pic>
        <p:nvPicPr>
          <p:cNvPr id="4" name="Picture 3" descr="thanks-1004046_960_7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7074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94215" y="1057837"/>
            <a:ext cx="2111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7CCC"/>
                </a:solidFill>
              </a:rPr>
              <a:t>rameshkartikrs</a:t>
            </a:r>
            <a:endParaRPr lang="en-US" dirty="0"/>
          </a:p>
        </p:txBody>
      </p:sp>
      <p:pic>
        <p:nvPicPr>
          <p:cNvPr id="6" name="Picture 5" descr="twitter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1142" y="979784"/>
            <a:ext cx="556288" cy="556288"/>
          </a:xfrm>
          <a:prstGeom prst="rect">
            <a:avLst/>
          </a:prstGeom>
        </p:spPr>
      </p:pic>
      <p:pic>
        <p:nvPicPr>
          <p:cNvPr id="7" name="Picture 6" descr="Gmail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778" y="369480"/>
            <a:ext cx="967426" cy="5802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82838" y="511355"/>
            <a:ext cx="30371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7CCC"/>
                </a:solidFill>
              </a:rPr>
              <a:t>rameshkartik@gmail.com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286" y="1438329"/>
            <a:ext cx="693079" cy="69307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 bwMode="auto">
          <a:xfrm>
            <a:off x="4222790" y="1555149"/>
            <a:ext cx="49974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7CCC"/>
                </a:solidFill>
              </a:rPr>
              <a:t>github.com/Rameshkartik/TypeScript_Basics</a:t>
            </a:r>
            <a:endParaRPr lang="en-US" sz="1800" b="1" dirty="0">
              <a:solidFill>
                <a:srgbClr val="047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14444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7CCC"/>
                </a:solidFill>
              </a:rPr>
              <a:t>Why do we need TS?</a:t>
            </a:r>
            <a:endParaRPr lang="en-US" dirty="0"/>
          </a:p>
        </p:txBody>
      </p:sp>
      <p:pic>
        <p:nvPicPr>
          <p:cNvPr id="16" name="Picture 15" descr="pexels-photo-89724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71" y="1336162"/>
            <a:ext cx="9147571" cy="552386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601444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7CCC"/>
                </a:solidFill>
              </a:rPr>
              <a:t>What is TypeScript?</a:t>
            </a:r>
            <a:endParaRPr lang="en-US" dirty="0"/>
          </a:p>
        </p:txBody>
      </p:sp>
      <p:pic>
        <p:nvPicPr>
          <p:cNvPr id="16" name="Picture 15" descr="pexels-photo-89724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1336162"/>
            <a:ext cx="9130357" cy="552386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 bwMode="auto">
          <a:xfrm>
            <a:off x="0" y="3630304"/>
            <a:ext cx="9144000" cy="6823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442948" y="3671245"/>
            <a:ext cx="517118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47CCC"/>
                </a:solidFill>
              </a:rPr>
              <a:t>JavaScript can feel messy!</a:t>
            </a:r>
            <a:endParaRPr lang="en-US" sz="2800" b="1" dirty="0" err="1">
              <a:solidFill>
                <a:srgbClr val="047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144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7CCC"/>
                </a:solidFill>
              </a:rPr>
              <a:t>What is TypeScript?</a:t>
            </a:r>
            <a:endParaRPr lang="en-US" dirty="0"/>
          </a:p>
        </p:txBody>
      </p:sp>
      <p:pic>
        <p:nvPicPr>
          <p:cNvPr id="16" name="Picture 15" descr="pexels-photo-89724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6162"/>
            <a:ext cx="9144000" cy="552386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 bwMode="auto">
          <a:xfrm>
            <a:off x="0" y="3630304"/>
            <a:ext cx="9144000" cy="6823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442949" y="3671245"/>
            <a:ext cx="44901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47CCC"/>
                </a:solidFill>
              </a:rPr>
              <a:t>Maintainable Code</a:t>
            </a:r>
          </a:p>
        </p:txBody>
      </p:sp>
    </p:spTree>
    <p:extLst>
      <p:ext uri="{BB962C8B-B14F-4D97-AF65-F5344CB8AC3E}">
        <p14:creationId xmlns:p14="http://schemas.microsoft.com/office/powerpoint/2010/main" val="2460144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7CCC"/>
                </a:solidFill>
              </a:rPr>
              <a:t>What is TypeScript?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1064542" y="1446657"/>
            <a:ext cx="777920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47CCC"/>
                </a:solidFill>
              </a:rPr>
              <a:t>TypeScript is a  typed </a:t>
            </a:r>
            <a:r>
              <a:rPr lang="en-US" sz="2800" b="1" dirty="0">
                <a:solidFill>
                  <a:srgbClr val="FF0000"/>
                </a:solidFill>
              </a:rPr>
              <a:t>superset</a:t>
            </a:r>
            <a:r>
              <a:rPr lang="en-US" sz="2800" b="1" dirty="0">
                <a:solidFill>
                  <a:srgbClr val="047CCC"/>
                </a:solidFill>
              </a:rPr>
              <a:t> of JavaScript  that compiles to a plain JavaScript 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1564943" y="217492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4394587" y="4217156"/>
            <a:ext cx="216999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tx2"/>
                </a:solidFill>
                <a:latin typeface="Myriad Pro" pitchFamily="34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46014444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7CCC"/>
                </a:solidFill>
              </a:rPr>
              <a:t>What is TypeScript?</a:t>
            </a:r>
            <a:endParaRPr lang="en-US" dirty="0"/>
          </a:p>
        </p:txBody>
      </p:sp>
      <p:pic>
        <p:nvPicPr>
          <p:cNvPr id="16" name="Picture 15" descr="pexels-photo-89724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1126373"/>
            <a:ext cx="9130357" cy="575237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2" name="TextBox 31"/>
          <p:cNvSpPr txBox="1"/>
          <p:nvPr/>
        </p:nvSpPr>
        <p:spPr bwMode="auto">
          <a:xfrm rot="21426018">
            <a:off x="4285397" y="1119092"/>
            <a:ext cx="31389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Myriad Pro" pitchFamily="34" charset="0"/>
              </a:rPr>
              <a:t>&lt;OPEN SOURCE&gt;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3903257" y="1897034"/>
            <a:ext cx="40147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b="1" dirty="0"/>
              <a:t>2010  - Anders begin development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837288" y="2376986"/>
            <a:ext cx="4559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b="1" dirty="0"/>
              <a:t>2012  - First public version 0.8 released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3771321" y="2884234"/>
            <a:ext cx="41466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b="1" dirty="0"/>
              <a:t>2013  - Typescript 0.9 released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705353" y="3432426"/>
            <a:ext cx="41466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b="1" dirty="0"/>
              <a:t>2014  - Typescript 1.0 released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707625" y="3953322"/>
            <a:ext cx="41466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b="1" dirty="0"/>
              <a:t>2017  - Typescript 2.1 released</a:t>
            </a:r>
          </a:p>
        </p:txBody>
      </p:sp>
    </p:spTree>
    <p:extLst>
      <p:ext uri="{BB962C8B-B14F-4D97-AF65-F5344CB8AC3E}">
        <p14:creationId xmlns:p14="http://schemas.microsoft.com/office/powerpoint/2010/main" val="246014444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7CCC"/>
                </a:solidFill>
              </a:rPr>
              <a:t>What is TypeScript?</a:t>
            </a:r>
            <a:endParaRPr lang="en-US" dirty="0"/>
          </a:p>
        </p:txBody>
      </p:sp>
      <p:pic>
        <p:nvPicPr>
          <p:cNvPr id="16" name="Picture 15" descr="pexels-photo-89724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0" y="1112725"/>
            <a:ext cx="9138769" cy="575237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 bwMode="auto">
          <a:xfrm>
            <a:off x="0" y="5527376"/>
            <a:ext cx="9144000" cy="6823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442949" y="5568317"/>
            <a:ext cx="44901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47CCC"/>
                </a:solidFill>
              </a:rPr>
              <a:t>Any BROWSER / OS</a:t>
            </a:r>
          </a:p>
        </p:txBody>
      </p:sp>
    </p:spTree>
    <p:extLst>
      <p:ext uri="{BB962C8B-B14F-4D97-AF65-F5344CB8AC3E}">
        <p14:creationId xmlns:p14="http://schemas.microsoft.com/office/powerpoint/2010/main" val="2460144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7CCC"/>
                </a:solidFill>
              </a:rPr>
              <a:t>What is TypeScript?</a:t>
            </a:r>
            <a:endParaRPr lang="en-US" dirty="0"/>
          </a:p>
        </p:txBody>
      </p:sp>
      <p:pic>
        <p:nvPicPr>
          <p:cNvPr id="16" name="Picture 15" descr="pexels-photo-89724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" y="1325563"/>
            <a:ext cx="9138769" cy="53266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 bwMode="auto">
          <a:xfrm>
            <a:off x="4214489" y="1726012"/>
            <a:ext cx="22214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47CCC"/>
                </a:solidFill>
              </a:rPr>
              <a:t>{execution}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524839" y="4462819"/>
            <a:ext cx="887101" cy="818865"/>
          </a:xfrm>
          <a:prstGeom prst="ellipse">
            <a:avLst/>
          </a:prstGeom>
          <a:solidFill>
            <a:srgbClr val="047CCC"/>
          </a:solidFill>
          <a:ln w="9525" algn="ctr">
            <a:solidFill>
              <a:srgbClr val="047CCC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397805" y="4667531"/>
            <a:ext cx="8734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     TS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405721" y="4708476"/>
            <a:ext cx="573206" cy="532262"/>
          </a:xfrm>
          <a:prstGeom prst="ellipse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453492" y="4539199"/>
            <a:ext cx="7096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       TS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7410734" y="5131558"/>
            <a:ext cx="1214651" cy="1187356"/>
          </a:xfrm>
          <a:prstGeom prst="ellipse">
            <a:avLst/>
          </a:prstGeom>
          <a:solidFill>
            <a:srgbClr val="FFC301"/>
          </a:solidFill>
          <a:ln w="9525" algn="ctr">
            <a:solidFill>
              <a:srgbClr val="FFC30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511381" y="5510203"/>
            <a:ext cx="9529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     </a:t>
            </a:r>
            <a:r>
              <a:rPr lang="en-US" sz="1800" b="1" dirty="0"/>
              <a:t>JS</a:t>
            </a:r>
          </a:p>
        </p:txBody>
      </p:sp>
      <p:sp>
        <p:nvSpPr>
          <p:cNvPr id="13" name="Down Arrow 12"/>
          <p:cNvSpPr/>
          <p:nvPr/>
        </p:nvSpPr>
        <p:spPr bwMode="auto">
          <a:xfrm>
            <a:off x="5003274" y="1394407"/>
            <a:ext cx="313898" cy="450376"/>
          </a:xfrm>
          <a:prstGeom prst="downArrow">
            <a:avLst/>
          </a:prstGeom>
          <a:solidFill>
            <a:srgbClr val="047CCC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589361" y="2961563"/>
            <a:ext cx="780234" cy="698281"/>
          </a:xfrm>
          <a:prstGeom prst="ellipse">
            <a:avLst/>
          </a:prstGeom>
          <a:solidFill>
            <a:srgbClr val="047CCC"/>
          </a:solidFill>
          <a:ln w="9525" algn="ctr">
            <a:solidFill>
              <a:srgbClr val="047CCC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444284" y="3127579"/>
            <a:ext cx="8734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     TS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0" y="1119116"/>
            <a:ext cx="91440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endParaRPr lang="en-US" sz="1800" dirty="0" err="1"/>
          </a:p>
        </p:txBody>
      </p:sp>
    </p:spTree>
    <p:extLst>
      <p:ext uri="{BB962C8B-B14F-4D97-AF65-F5344CB8AC3E}">
        <p14:creationId xmlns:p14="http://schemas.microsoft.com/office/powerpoint/2010/main" val="246014444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luralsight-Slide-Template-Oct2013">
  <a:themeElements>
    <a:clrScheme name="Pluralsight">
      <a:dk1>
        <a:srgbClr val="000000"/>
      </a:dk1>
      <a:lt1>
        <a:srgbClr val="FFFFFF"/>
      </a:lt1>
      <a:dk2>
        <a:srgbClr val="002060"/>
      </a:dk2>
      <a:lt2>
        <a:srgbClr val="E6E7E8"/>
      </a:lt2>
      <a:accent1>
        <a:srgbClr val="ED652E"/>
      </a:accent1>
      <a:accent2>
        <a:srgbClr val="97C741"/>
      </a:accent2>
      <a:accent3>
        <a:srgbClr val="63AEB8"/>
      </a:accent3>
      <a:accent4>
        <a:srgbClr val="C163A2"/>
      </a:accent4>
      <a:accent5>
        <a:srgbClr val="BFBFBF"/>
      </a:accent5>
      <a:accent6>
        <a:srgbClr val="808285"/>
      </a:accent6>
      <a:hlink>
        <a:srgbClr val="4F81BD"/>
      </a:hlink>
      <a:folHlink>
        <a:srgbClr val="C163A2"/>
      </a:folHlink>
    </a:clrScheme>
    <a:fontScheme name="Pluralsight">
      <a:majorFont>
        <a:latin typeface="Myriad Pro Black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solidFill>
          <a:srgbClr val="ED652E"/>
        </a:solidFill>
        <a:ln w="9525" algn="ctr">
          <a:noFill/>
          <a:miter lim="800000"/>
          <a:headEnd/>
          <a:tailEnd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spAutoFit/>
      </a:bodyPr>
      <a:lstStyle>
        <a:defPPr>
          <a:defRPr sz="1800" dirty="0" err="1" smtClean="0"/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Pluralsight-Slide-Template-Oct2013</Template>
  <TotalTime>9502</TotalTime>
  <Words>630</Words>
  <Application>Microsoft Office PowerPoint</Application>
  <PresentationFormat>On-screen Show (4:3)</PresentationFormat>
  <Paragraphs>219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Calibri</vt:lpstr>
      <vt:lpstr>Consolas</vt:lpstr>
      <vt:lpstr>Myriad Pro</vt:lpstr>
      <vt:lpstr>Myriad Pro Black</vt:lpstr>
      <vt:lpstr>Myriad Pro Light</vt:lpstr>
      <vt:lpstr>Segoe UI</vt:lpstr>
      <vt:lpstr>Tahoma</vt:lpstr>
      <vt:lpstr>Tekton Pro</vt:lpstr>
      <vt:lpstr>Verdana</vt:lpstr>
      <vt:lpstr>Wingdings</vt:lpstr>
      <vt:lpstr>Pluralsight-Slide-Template-Oct2013</vt:lpstr>
      <vt:lpstr>TYPE SCRIPT</vt:lpstr>
      <vt:lpstr>Agenda</vt:lpstr>
      <vt:lpstr>Why do we need TS?</vt:lpstr>
      <vt:lpstr>What is TypeScript?</vt:lpstr>
      <vt:lpstr>What is TypeScript?</vt:lpstr>
      <vt:lpstr>What is TypeScript?</vt:lpstr>
      <vt:lpstr>What is TypeScript?</vt:lpstr>
      <vt:lpstr>What is TypeScript?</vt:lpstr>
      <vt:lpstr>What is TypeScript?</vt:lpstr>
      <vt:lpstr>What is TypeScript?</vt:lpstr>
      <vt:lpstr>JavaScript Alternatives</vt:lpstr>
      <vt:lpstr>Environment Setup</vt:lpstr>
      <vt:lpstr>TypeScript Types</vt:lpstr>
      <vt:lpstr>TypeScript Types</vt:lpstr>
      <vt:lpstr>Variable Declaration</vt:lpstr>
      <vt:lpstr>Variable Declaration</vt:lpstr>
      <vt:lpstr>Static Typing</vt:lpstr>
      <vt:lpstr>Static Typing</vt:lpstr>
      <vt:lpstr>Inference</vt:lpstr>
      <vt:lpstr>Type Inference</vt:lpstr>
      <vt:lpstr>Type Annotations</vt:lpstr>
      <vt:lpstr>Creating Classes</vt:lpstr>
      <vt:lpstr>Creating Interfaces</vt:lpstr>
      <vt:lpstr>Creating Inheritance</vt:lpstr>
      <vt:lpstr>Creating Properties</vt:lpstr>
      <vt:lpstr>Loaders</vt:lpstr>
      <vt:lpstr>System JS</vt:lpstr>
      <vt:lpstr>Questions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or Module Title&gt;</dc:title>
  <dc:creator>Kiruthika</dc:creator>
  <cp:lastModifiedBy>Rameshkartik RS</cp:lastModifiedBy>
  <cp:revision>465</cp:revision>
  <dcterms:created xsi:type="dcterms:W3CDTF">2014-10-05T03:24:08Z</dcterms:created>
  <dcterms:modified xsi:type="dcterms:W3CDTF">2017-05-27T14:07:01Z</dcterms:modified>
</cp:coreProperties>
</file>