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333" r:id="rId3"/>
    <p:sldId id="257" r:id="rId4"/>
    <p:sldId id="258" r:id="rId5"/>
    <p:sldId id="318" r:id="rId6"/>
    <p:sldId id="319" r:id="rId7"/>
    <p:sldId id="320" r:id="rId8"/>
    <p:sldId id="321" r:id="rId9"/>
    <p:sldId id="322" r:id="rId10"/>
    <p:sldId id="323" r:id="rId11"/>
    <p:sldId id="324" r:id="rId12"/>
    <p:sldId id="325" r:id="rId13"/>
    <p:sldId id="326" r:id="rId14"/>
    <p:sldId id="327" r:id="rId15"/>
    <p:sldId id="328" r:id="rId16"/>
    <p:sldId id="329" r:id="rId17"/>
    <p:sldId id="330" r:id="rId18"/>
    <p:sldId id="294" r:id="rId19"/>
    <p:sldId id="284" r:id="rId20"/>
    <p:sldId id="285" r:id="rId21"/>
    <p:sldId id="286" r:id="rId22"/>
    <p:sldId id="287" r:id="rId23"/>
    <p:sldId id="288" r:id="rId24"/>
    <p:sldId id="292" r:id="rId25"/>
    <p:sldId id="293" r:id="rId26"/>
    <p:sldId id="295" r:id="rId27"/>
    <p:sldId id="296" r:id="rId28"/>
    <p:sldId id="303" r:id="rId29"/>
    <p:sldId id="304" r:id="rId30"/>
    <p:sldId id="305" r:id="rId31"/>
    <p:sldId id="306" r:id="rId32"/>
    <p:sldId id="307" r:id="rId33"/>
    <p:sldId id="308" r:id="rId34"/>
    <p:sldId id="309" r:id="rId35"/>
    <p:sldId id="310" r:id="rId36"/>
    <p:sldId id="316" r:id="rId37"/>
    <p:sldId id="331" r:id="rId38"/>
    <p:sldId id="332" r:id="rId39"/>
    <p:sldId id="297" r:id="rId40"/>
    <p:sldId id="317" r:id="rId41"/>
    <p:sldId id="298" r:id="rId42"/>
    <p:sldId id="300" r:id="rId43"/>
    <p:sldId id="301" r:id="rId44"/>
    <p:sldId id="311" r:id="rId45"/>
    <p:sldId id="299" r:id="rId46"/>
    <p:sldId id="312" r:id="rId47"/>
    <p:sldId id="313" r:id="rId48"/>
    <p:sldId id="314" r:id="rId49"/>
    <p:sldId id="315"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4" autoAdjust="0"/>
    <p:restoredTop sz="70053" autoAdjust="0"/>
  </p:normalViewPr>
  <p:slideViewPr>
    <p:cSldViewPr snapToGrid="0">
      <p:cViewPr varScale="1">
        <p:scale>
          <a:sx n="38" d="100"/>
          <a:sy n="38" d="100"/>
        </p:scale>
        <p:origin x="1253"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B948CC-685B-41FF-B0A9-8A5B691139B2}" type="datetimeFigureOut">
              <a:rPr lang="en-US" smtClean="0"/>
              <a:t>11/30/2020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4805A3-1EFA-4E96-8AB7-6A9D6A81F519}" type="slidenum">
              <a:rPr lang="en-US" smtClean="0"/>
              <a:t>‹#›</a:t>
            </a:fld>
            <a:endParaRPr lang="en-US"/>
          </a:p>
        </p:txBody>
      </p:sp>
    </p:spTree>
    <p:extLst>
      <p:ext uri="{BB962C8B-B14F-4D97-AF65-F5344CB8AC3E}">
        <p14:creationId xmlns:p14="http://schemas.microsoft.com/office/powerpoint/2010/main" val="403388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Poll Title: Hash tables and hash maps
https://www.polleverywhere.com/competitions/CXcaZoh9ykxEuJ1g2TRic?display_state=welcome&amp;controls=none&amp;onscreen=persist</a:t>
            </a:r>
            <a:endParaRPr lang="en-US" dirty="0"/>
          </a:p>
        </p:txBody>
      </p:sp>
      <p:sp>
        <p:nvSpPr>
          <p:cNvPr id="4" name="Slide Number Placeholder 3"/>
          <p:cNvSpPr>
            <a:spLocks noGrp="1"/>
          </p:cNvSpPr>
          <p:nvPr>
            <p:ph type="sldNum" sz="quarter" idx="10"/>
          </p:nvPr>
        </p:nvSpPr>
        <p:spPr/>
        <p:txBody>
          <a:bodyPr/>
          <a:lstStyle/>
          <a:p>
            <a:fld id="{664805A3-1EFA-4E96-8AB7-6A9D6A81F519}" type="slidenum">
              <a:rPr lang="en-US" smtClean="0"/>
              <a:t>5</a:t>
            </a:fld>
            <a:endParaRPr lang="en-US"/>
          </a:p>
        </p:txBody>
      </p:sp>
      <p:sp>
        <p:nvSpPr>
          <p:cNvPr id="5" name="TextBox 4"/>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3148868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Poll Title: Which of the following operations has a different Big O complexity than the others?
https://www.polleverywhere.com/multiple_choice_polls/q8z0zbLXzTyqc4K07wVzt?display_state=title&amp;controls=none&amp;onscreen=persist</a:t>
            </a:r>
            <a:endParaRPr lang="en-US"/>
          </a:p>
        </p:txBody>
      </p:sp>
      <p:sp>
        <p:nvSpPr>
          <p:cNvPr id="4" name="Slide Number Placeholder 3"/>
          <p:cNvSpPr>
            <a:spLocks noGrp="1"/>
          </p:cNvSpPr>
          <p:nvPr>
            <p:ph type="sldNum" sz="quarter" idx="10"/>
          </p:nvPr>
        </p:nvSpPr>
        <p:spPr/>
        <p:txBody>
          <a:bodyPr/>
          <a:lstStyle/>
          <a:p>
            <a:fld id="{664805A3-1EFA-4E96-8AB7-6A9D6A81F519}" type="slidenum">
              <a:rPr lang="en-US" smtClean="0"/>
              <a:t>14</a:t>
            </a:fld>
            <a:endParaRPr lang="en-US"/>
          </a:p>
        </p:txBody>
      </p:sp>
      <p:sp>
        <p:nvSpPr>
          <p:cNvPr id="5" name="TextBox 4"/>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1749168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Poll Title: Which of the following operations has a different Big O complexity than the others?
https://www.polleverywhere.com/multiple_choice_polls/q8z0zbLXzTyqc4K07wVzt?display_state=instructions&amp;controls=none&amp;onscreen=persist</a:t>
            </a:r>
            <a:endParaRPr lang="en-US"/>
          </a:p>
        </p:txBody>
      </p:sp>
      <p:sp>
        <p:nvSpPr>
          <p:cNvPr id="4" name="Slide Number Placeholder 3"/>
          <p:cNvSpPr>
            <a:spLocks noGrp="1"/>
          </p:cNvSpPr>
          <p:nvPr>
            <p:ph type="sldNum" sz="quarter" idx="10"/>
          </p:nvPr>
        </p:nvSpPr>
        <p:spPr/>
        <p:txBody>
          <a:bodyPr/>
          <a:lstStyle/>
          <a:p>
            <a:fld id="{664805A3-1EFA-4E96-8AB7-6A9D6A81F519}" type="slidenum">
              <a:rPr lang="en-US" smtClean="0"/>
              <a:t>15</a:t>
            </a:fld>
            <a:endParaRPr lang="en-US"/>
          </a:p>
        </p:txBody>
      </p:sp>
      <p:sp>
        <p:nvSpPr>
          <p:cNvPr id="5" name="TextBox 4"/>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1654593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Poll Title: Which of the following operations has a different Big O complexity than the others?
https://www.polleverywhere.com/multiple_choice_polls/q8z0zbLXzTyqc4K07wVzt?display_state=chart&amp;display=correctness&amp;controls=none&amp;onscreen=persist</a:t>
            </a:r>
            <a:endParaRPr lang="en-US"/>
          </a:p>
        </p:txBody>
      </p:sp>
      <p:sp>
        <p:nvSpPr>
          <p:cNvPr id="4" name="Slide Number Placeholder 3"/>
          <p:cNvSpPr>
            <a:spLocks noGrp="1"/>
          </p:cNvSpPr>
          <p:nvPr>
            <p:ph type="sldNum" sz="quarter" idx="10"/>
          </p:nvPr>
        </p:nvSpPr>
        <p:spPr/>
        <p:txBody>
          <a:bodyPr/>
          <a:lstStyle/>
          <a:p>
            <a:fld id="{664805A3-1EFA-4E96-8AB7-6A9D6A81F519}" type="slidenum">
              <a:rPr lang="en-US" smtClean="0"/>
              <a:t>16</a:t>
            </a:fld>
            <a:endParaRPr lang="en-US"/>
          </a:p>
        </p:txBody>
      </p:sp>
      <p:sp>
        <p:nvSpPr>
          <p:cNvPr id="5" name="TextBox 4"/>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1103406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Poll Title: Hash tables and hash maps
https://www.polleverywhere.com/competitions/CXcaZoh9ykxEuJ1g2TRic?display_state=finale&amp;onscreen=persist</a:t>
            </a:r>
            <a:endParaRPr lang="en-US" dirty="0"/>
          </a:p>
        </p:txBody>
      </p:sp>
      <p:sp>
        <p:nvSpPr>
          <p:cNvPr id="4" name="Slide Number Placeholder 3"/>
          <p:cNvSpPr>
            <a:spLocks noGrp="1"/>
          </p:cNvSpPr>
          <p:nvPr>
            <p:ph type="sldNum" sz="quarter" idx="10"/>
          </p:nvPr>
        </p:nvSpPr>
        <p:spPr/>
        <p:txBody>
          <a:bodyPr/>
          <a:lstStyle/>
          <a:p>
            <a:fld id="{664805A3-1EFA-4E96-8AB7-6A9D6A81F519}" type="slidenum">
              <a:rPr lang="en-US" smtClean="0"/>
              <a:t>17</a:t>
            </a:fld>
            <a:endParaRPr lang="en-US"/>
          </a:p>
        </p:txBody>
      </p:sp>
      <p:sp>
        <p:nvSpPr>
          <p:cNvPr id="5" name="TextBox 4"/>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984240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Every data structure has its own special characteristics</a:t>
            </a:r>
          </a:p>
          <a:p>
            <a:r>
              <a:rPr lang="en-US" sz="1200" b="0" i="0" kern="1200" dirty="0" smtClean="0">
                <a:solidFill>
                  <a:schemeClr val="tx1"/>
                </a:solidFill>
                <a:effectLst/>
                <a:latin typeface="+mn-lt"/>
                <a:ea typeface="+mn-ea"/>
                <a:cs typeface="+mn-cs"/>
              </a:rPr>
              <a:t>a BST is used when quick searching of an element (in log(n)) is required. A heap or a priority queue is used when the minimum or maximum element needs to be fetched in constant time. Similarly a hash table is used to fetch, add and remove an element in constant time.</a:t>
            </a:r>
            <a:endParaRPr lang="en-US" dirty="0"/>
          </a:p>
        </p:txBody>
      </p:sp>
      <p:sp>
        <p:nvSpPr>
          <p:cNvPr id="4" name="Slide Number Placeholder 3"/>
          <p:cNvSpPr>
            <a:spLocks noGrp="1"/>
          </p:cNvSpPr>
          <p:nvPr>
            <p:ph type="sldNum" sz="quarter" idx="10"/>
          </p:nvPr>
        </p:nvSpPr>
        <p:spPr/>
        <p:txBody>
          <a:bodyPr/>
          <a:lstStyle/>
          <a:p>
            <a:fld id="{664805A3-1EFA-4E96-8AB7-6A9D6A81F519}" type="slidenum">
              <a:rPr lang="en-US" smtClean="0"/>
              <a:t>20</a:t>
            </a:fld>
            <a:endParaRPr lang="en-US"/>
          </a:p>
        </p:txBody>
      </p:sp>
    </p:spTree>
    <p:extLst>
      <p:ext uri="{BB962C8B-B14F-4D97-AF65-F5344CB8AC3E}">
        <p14:creationId xmlns:p14="http://schemas.microsoft.com/office/powerpoint/2010/main" val="2519078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HashMap</a:t>
            </a:r>
            <a:r>
              <a:rPr lang="en-US" sz="1200" kern="1200" dirty="0" smtClean="0">
                <a:solidFill>
                  <a:schemeClr val="tx1"/>
                </a:solidFill>
                <a:effectLst/>
                <a:latin typeface="+mn-lt"/>
                <a:ea typeface="+mn-ea"/>
                <a:cs typeface="+mn-cs"/>
              </a:rPr>
              <a:t>&lt;Integer, String&gt; map = new </a:t>
            </a:r>
            <a:r>
              <a:rPr lang="en-US" sz="1200" kern="1200" dirty="0" err="1" smtClean="0">
                <a:solidFill>
                  <a:schemeClr val="tx1"/>
                </a:solidFill>
                <a:effectLst/>
                <a:latin typeface="+mn-lt"/>
                <a:ea typeface="+mn-ea"/>
                <a:cs typeface="+mn-cs"/>
              </a:rPr>
              <a:t>HashMap</a:t>
            </a:r>
            <a:r>
              <a:rPr lang="en-US" sz="1200" kern="1200" dirty="0" smtClean="0">
                <a:solidFill>
                  <a:schemeClr val="tx1"/>
                </a:solidFill>
                <a:effectLst/>
                <a:latin typeface="+mn-lt"/>
                <a:ea typeface="+mn-ea"/>
                <a:cs typeface="+mn-cs"/>
              </a:rPr>
              <a:t>&lt;Integer, String&gt;();</a:t>
            </a:r>
          </a:p>
          <a:p>
            <a:r>
              <a:rPr lang="en-US" sz="1200" kern="1200" dirty="0" smtClean="0">
                <a:solidFill>
                  <a:schemeClr val="tx1"/>
                </a:solidFill>
                <a:effectLst/>
                <a:latin typeface="+mn-lt"/>
                <a:ea typeface="+mn-ea"/>
                <a:cs typeface="+mn-cs"/>
              </a:rPr>
              <a:t>    for (String txt : s){</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map.put</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txt.length</a:t>
            </a:r>
            <a:r>
              <a:rPr lang="en-US" sz="1200" kern="1200" dirty="0" smtClean="0">
                <a:solidFill>
                  <a:schemeClr val="tx1"/>
                </a:solidFill>
                <a:effectLst/>
                <a:latin typeface="+mn-lt"/>
                <a:ea typeface="+mn-ea"/>
                <a:cs typeface="+mn-cs"/>
              </a:rPr>
              <a:t>(), txt);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return map;</a:t>
            </a:r>
          </a:p>
          <a:p>
            <a:endParaRPr lang="en-US" dirty="0"/>
          </a:p>
        </p:txBody>
      </p:sp>
      <p:sp>
        <p:nvSpPr>
          <p:cNvPr id="4" name="Slide Number Placeholder 3"/>
          <p:cNvSpPr>
            <a:spLocks noGrp="1"/>
          </p:cNvSpPr>
          <p:nvPr>
            <p:ph type="sldNum" sz="quarter" idx="10"/>
          </p:nvPr>
        </p:nvSpPr>
        <p:spPr/>
        <p:txBody>
          <a:bodyPr/>
          <a:lstStyle/>
          <a:p>
            <a:fld id="{664805A3-1EFA-4E96-8AB7-6A9D6A81F519}" type="slidenum">
              <a:rPr lang="en-US" smtClean="0"/>
              <a:t>48</a:t>
            </a:fld>
            <a:endParaRPr lang="en-US"/>
          </a:p>
        </p:txBody>
      </p:sp>
    </p:spTree>
    <p:extLst>
      <p:ext uri="{BB962C8B-B14F-4D97-AF65-F5344CB8AC3E}">
        <p14:creationId xmlns:p14="http://schemas.microsoft.com/office/powerpoint/2010/main" val="1136406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map.replace</a:t>
            </a:r>
            <a:r>
              <a:rPr lang="en-US" sz="1200" kern="1200" dirty="0" smtClean="0">
                <a:solidFill>
                  <a:schemeClr val="tx1"/>
                </a:solidFill>
                <a:effectLst/>
                <a:latin typeface="+mn-lt"/>
                <a:ea typeface="+mn-ea"/>
                <a:cs typeface="+mn-cs"/>
              </a:rPr>
              <a:t>(8675309, "</a:t>
            </a:r>
            <a:r>
              <a:rPr lang="en-US" sz="1200" kern="1200" dirty="0" err="1" smtClean="0">
                <a:solidFill>
                  <a:schemeClr val="tx1"/>
                </a:solidFill>
                <a:effectLst/>
                <a:latin typeface="+mn-lt"/>
                <a:ea typeface="+mn-ea"/>
                <a:cs typeface="+mn-cs"/>
              </a:rPr>
              <a:t>Krist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Novoselic</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map.replace</a:t>
            </a:r>
            <a:r>
              <a:rPr lang="en-US" sz="1200" kern="1200" dirty="0" smtClean="0">
                <a:solidFill>
                  <a:schemeClr val="tx1"/>
                </a:solidFill>
                <a:effectLst/>
                <a:latin typeface="+mn-lt"/>
                <a:ea typeface="+mn-ea"/>
                <a:cs typeface="+mn-cs"/>
              </a:rPr>
              <a:t>(1111111, "Chad </a:t>
            </a:r>
            <a:r>
              <a:rPr lang="en-US" sz="1200" kern="1200" dirty="0" err="1" smtClean="0">
                <a:solidFill>
                  <a:schemeClr val="tx1"/>
                </a:solidFill>
                <a:effectLst/>
                <a:latin typeface="+mn-lt"/>
                <a:ea typeface="+mn-ea"/>
                <a:cs typeface="+mn-cs"/>
              </a:rPr>
              <a:t>Heartswagger</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map.replace</a:t>
            </a:r>
            <a:r>
              <a:rPr lang="en-US" sz="1200" kern="1200" dirty="0" smtClean="0">
                <a:solidFill>
                  <a:schemeClr val="tx1"/>
                </a:solidFill>
                <a:effectLst/>
                <a:latin typeface="+mn-lt"/>
                <a:ea typeface="+mn-ea"/>
                <a:cs typeface="+mn-cs"/>
              </a:rPr>
              <a:t>(2891202, "</a:t>
            </a:r>
            <a:r>
              <a:rPr lang="en-US" sz="1200" kern="1200" dirty="0" err="1" smtClean="0">
                <a:solidFill>
                  <a:schemeClr val="tx1"/>
                </a:solidFill>
                <a:effectLst/>
                <a:latin typeface="+mn-lt"/>
                <a:ea typeface="+mn-ea"/>
                <a:cs typeface="+mn-cs"/>
              </a:rPr>
              <a:t>Lockwell</a:t>
            </a:r>
            <a:r>
              <a:rPr lang="en-US" sz="1200" kern="1200" dirty="0" smtClean="0">
                <a:solidFill>
                  <a:schemeClr val="tx1"/>
                </a:solidFill>
                <a:effectLst/>
                <a:latin typeface="+mn-lt"/>
                <a:ea typeface="+mn-ea"/>
                <a:cs typeface="+mn-cs"/>
              </a:rPr>
              <a:t> Sanderson");</a:t>
            </a:r>
          </a:p>
          <a:p>
            <a:r>
              <a:rPr lang="en-US" sz="1200" kern="1200" dirty="0" smtClean="0">
                <a:solidFill>
                  <a:schemeClr val="tx1"/>
                </a:solidFill>
                <a:effectLst/>
                <a:latin typeface="+mn-lt"/>
                <a:ea typeface="+mn-ea"/>
                <a:cs typeface="+mn-cs"/>
              </a:rPr>
              <a:t>    return map;</a:t>
            </a:r>
          </a:p>
          <a:p>
            <a:endParaRPr lang="en-US" dirty="0"/>
          </a:p>
        </p:txBody>
      </p:sp>
      <p:sp>
        <p:nvSpPr>
          <p:cNvPr id="4" name="Slide Number Placeholder 3"/>
          <p:cNvSpPr>
            <a:spLocks noGrp="1"/>
          </p:cNvSpPr>
          <p:nvPr>
            <p:ph type="sldNum" sz="quarter" idx="10"/>
          </p:nvPr>
        </p:nvSpPr>
        <p:spPr/>
        <p:txBody>
          <a:bodyPr/>
          <a:lstStyle/>
          <a:p>
            <a:fld id="{664805A3-1EFA-4E96-8AB7-6A9D6A81F519}" type="slidenum">
              <a:rPr lang="en-US" smtClean="0"/>
              <a:t>49</a:t>
            </a:fld>
            <a:endParaRPr lang="en-US"/>
          </a:p>
        </p:txBody>
      </p:sp>
    </p:spTree>
    <p:extLst>
      <p:ext uri="{BB962C8B-B14F-4D97-AF65-F5344CB8AC3E}">
        <p14:creationId xmlns:p14="http://schemas.microsoft.com/office/powerpoint/2010/main" val="1632805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Poll Title: A perfect (or direct) hash function requires:
https://www.polleverywhere.com/multiple_choice_polls/W9FGhOTw4DyRWQDPDzmtq?display_state=title&amp;controls=none&amp;onscreen=persist</a:t>
            </a:r>
            <a:endParaRPr lang="en-US"/>
          </a:p>
        </p:txBody>
      </p:sp>
      <p:sp>
        <p:nvSpPr>
          <p:cNvPr id="4" name="Slide Number Placeholder 3"/>
          <p:cNvSpPr>
            <a:spLocks noGrp="1"/>
          </p:cNvSpPr>
          <p:nvPr>
            <p:ph type="sldNum" sz="quarter" idx="10"/>
          </p:nvPr>
        </p:nvSpPr>
        <p:spPr/>
        <p:txBody>
          <a:bodyPr/>
          <a:lstStyle/>
          <a:p>
            <a:fld id="{664805A3-1EFA-4E96-8AB7-6A9D6A81F519}" type="slidenum">
              <a:rPr lang="en-US" smtClean="0"/>
              <a:t>6</a:t>
            </a:fld>
            <a:endParaRPr lang="en-US"/>
          </a:p>
        </p:txBody>
      </p:sp>
      <p:sp>
        <p:nvSpPr>
          <p:cNvPr id="5" name="TextBox 4"/>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3472849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Poll Title: A perfect (or direct) hash function requires:
https://www.polleverywhere.com/multiple_choice_polls/W9FGhOTw4DyRWQDPDzmtq?display_state=instructions&amp;controls=none&amp;onscreen=persist</a:t>
            </a:r>
            <a:endParaRPr lang="en-US"/>
          </a:p>
        </p:txBody>
      </p:sp>
      <p:sp>
        <p:nvSpPr>
          <p:cNvPr id="4" name="Slide Number Placeholder 3"/>
          <p:cNvSpPr>
            <a:spLocks noGrp="1"/>
          </p:cNvSpPr>
          <p:nvPr>
            <p:ph type="sldNum" sz="quarter" idx="10"/>
          </p:nvPr>
        </p:nvSpPr>
        <p:spPr/>
        <p:txBody>
          <a:bodyPr/>
          <a:lstStyle/>
          <a:p>
            <a:fld id="{664805A3-1EFA-4E96-8AB7-6A9D6A81F519}" type="slidenum">
              <a:rPr lang="en-US" smtClean="0"/>
              <a:t>7</a:t>
            </a:fld>
            <a:endParaRPr lang="en-US"/>
          </a:p>
        </p:txBody>
      </p:sp>
      <p:sp>
        <p:nvSpPr>
          <p:cNvPr id="5" name="TextBox 4"/>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3777683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Poll Title: A perfect (or direct) hash function requires:
https://www.polleverywhere.com/multiple_choice_polls/W9FGhOTw4DyRWQDPDzmtq?display_state=chart&amp;display=correctness&amp;controls=none&amp;onscreen=persist</a:t>
            </a:r>
            <a:endParaRPr lang="en-US"/>
          </a:p>
        </p:txBody>
      </p:sp>
      <p:sp>
        <p:nvSpPr>
          <p:cNvPr id="4" name="Slide Number Placeholder 3"/>
          <p:cNvSpPr>
            <a:spLocks noGrp="1"/>
          </p:cNvSpPr>
          <p:nvPr>
            <p:ph type="sldNum" sz="quarter" idx="10"/>
          </p:nvPr>
        </p:nvSpPr>
        <p:spPr/>
        <p:txBody>
          <a:bodyPr/>
          <a:lstStyle/>
          <a:p>
            <a:fld id="{664805A3-1EFA-4E96-8AB7-6A9D6A81F519}" type="slidenum">
              <a:rPr lang="en-US" smtClean="0"/>
              <a:t>8</a:t>
            </a:fld>
            <a:endParaRPr lang="en-US"/>
          </a:p>
        </p:txBody>
      </p:sp>
      <p:sp>
        <p:nvSpPr>
          <p:cNvPr id="5" name="TextBox 4"/>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4274519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Poll Title: Hash tables and hash maps
https://www.polleverywhere.com/competitions/CXcaZoh9ykxEuJ1g2TRic?display_state=leaderboard&amp;onscreen=persist</a:t>
            </a:r>
            <a:endParaRPr lang="en-US" dirty="0"/>
          </a:p>
        </p:txBody>
      </p:sp>
      <p:sp>
        <p:nvSpPr>
          <p:cNvPr id="4" name="Slide Number Placeholder 3"/>
          <p:cNvSpPr>
            <a:spLocks noGrp="1"/>
          </p:cNvSpPr>
          <p:nvPr>
            <p:ph type="sldNum" sz="quarter" idx="10"/>
          </p:nvPr>
        </p:nvSpPr>
        <p:spPr/>
        <p:txBody>
          <a:bodyPr/>
          <a:lstStyle/>
          <a:p>
            <a:fld id="{664805A3-1EFA-4E96-8AB7-6A9D6A81F519}" type="slidenum">
              <a:rPr lang="en-US" smtClean="0"/>
              <a:t>9</a:t>
            </a:fld>
            <a:endParaRPr lang="en-US"/>
          </a:p>
        </p:txBody>
      </p:sp>
      <p:sp>
        <p:nvSpPr>
          <p:cNvPr id="5" name="TextBox 4"/>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3461036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Poll Title: The benefit of using hash functions is that access to elements is typically:
https://www.polleverywhere.com/multiple_choice_polls/YFGY6665ADHrn5V4dbMR0?display_state=title&amp;controls=none&amp;onscreen=persist</a:t>
            </a:r>
            <a:endParaRPr lang="en-US"/>
          </a:p>
        </p:txBody>
      </p:sp>
      <p:sp>
        <p:nvSpPr>
          <p:cNvPr id="4" name="Slide Number Placeholder 3"/>
          <p:cNvSpPr>
            <a:spLocks noGrp="1"/>
          </p:cNvSpPr>
          <p:nvPr>
            <p:ph type="sldNum" sz="quarter" idx="10"/>
          </p:nvPr>
        </p:nvSpPr>
        <p:spPr/>
        <p:txBody>
          <a:bodyPr/>
          <a:lstStyle/>
          <a:p>
            <a:fld id="{664805A3-1EFA-4E96-8AB7-6A9D6A81F519}" type="slidenum">
              <a:rPr lang="en-US" smtClean="0"/>
              <a:t>10</a:t>
            </a:fld>
            <a:endParaRPr lang="en-US"/>
          </a:p>
        </p:txBody>
      </p:sp>
      <p:sp>
        <p:nvSpPr>
          <p:cNvPr id="5" name="TextBox 4"/>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977967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Poll Title: The benefit of using hash functions is that access to elements is typically:
https://www.polleverywhere.com/multiple_choice_polls/YFGY6665ADHrn5V4dbMR0?display_state=instructions&amp;controls=none&amp;onscreen=persist</a:t>
            </a:r>
            <a:endParaRPr lang="en-US"/>
          </a:p>
        </p:txBody>
      </p:sp>
      <p:sp>
        <p:nvSpPr>
          <p:cNvPr id="4" name="Slide Number Placeholder 3"/>
          <p:cNvSpPr>
            <a:spLocks noGrp="1"/>
          </p:cNvSpPr>
          <p:nvPr>
            <p:ph type="sldNum" sz="quarter" idx="10"/>
          </p:nvPr>
        </p:nvSpPr>
        <p:spPr/>
        <p:txBody>
          <a:bodyPr/>
          <a:lstStyle/>
          <a:p>
            <a:fld id="{664805A3-1EFA-4E96-8AB7-6A9D6A81F519}" type="slidenum">
              <a:rPr lang="en-US" smtClean="0"/>
              <a:t>11</a:t>
            </a:fld>
            <a:endParaRPr lang="en-US"/>
          </a:p>
        </p:txBody>
      </p:sp>
      <p:sp>
        <p:nvSpPr>
          <p:cNvPr id="5" name="TextBox 4"/>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622702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Poll Title: The benefit of using hash functions is that access to elements is typically:
https://www.polleverywhere.com/multiple_choice_polls/YFGY6665ADHrn5V4dbMR0?display_state=chart&amp;display=correctness&amp;controls=none&amp;onscreen=persist</a:t>
            </a:r>
            <a:endParaRPr lang="en-US"/>
          </a:p>
        </p:txBody>
      </p:sp>
      <p:sp>
        <p:nvSpPr>
          <p:cNvPr id="4" name="Slide Number Placeholder 3"/>
          <p:cNvSpPr>
            <a:spLocks noGrp="1"/>
          </p:cNvSpPr>
          <p:nvPr>
            <p:ph type="sldNum" sz="quarter" idx="10"/>
          </p:nvPr>
        </p:nvSpPr>
        <p:spPr/>
        <p:txBody>
          <a:bodyPr/>
          <a:lstStyle/>
          <a:p>
            <a:fld id="{664805A3-1EFA-4E96-8AB7-6A9D6A81F519}" type="slidenum">
              <a:rPr lang="en-US" smtClean="0"/>
              <a:t>12</a:t>
            </a:fld>
            <a:endParaRPr lang="en-US"/>
          </a:p>
        </p:txBody>
      </p:sp>
      <p:sp>
        <p:nvSpPr>
          <p:cNvPr id="5" name="TextBox 4"/>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3939875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Poll Title: Hash tables and hash maps
https://www.polleverywhere.com/competitions/CXcaZoh9ykxEuJ1g2TRic?display_state=leaderboard&amp;onscreen=persist</a:t>
            </a:r>
            <a:endParaRPr lang="en-US" dirty="0"/>
          </a:p>
        </p:txBody>
      </p:sp>
      <p:sp>
        <p:nvSpPr>
          <p:cNvPr id="4" name="Slide Number Placeholder 3"/>
          <p:cNvSpPr>
            <a:spLocks noGrp="1"/>
          </p:cNvSpPr>
          <p:nvPr>
            <p:ph type="sldNum" sz="quarter" idx="10"/>
          </p:nvPr>
        </p:nvSpPr>
        <p:spPr/>
        <p:txBody>
          <a:bodyPr/>
          <a:lstStyle/>
          <a:p>
            <a:fld id="{664805A3-1EFA-4E96-8AB7-6A9D6A81F519}" type="slidenum">
              <a:rPr lang="en-US" smtClean="0"/>
              <a:t>13</a:t>
            </a:fld>
            <a:endParaRPr lang="en-US"/>
          </a:p>
        </p:txBody>
      </p:sp>
      <p:sp>
        <p:nvSpPr>
          <p:cNvPr id="5" name="TextBox 4"/>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20241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757EE2-1F4B-4767-89B0-00C45EA3EE7E}"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B6457E-F9C2-4766-9260-F04D07EEF2EE}" type="slidenum">
              <a:rPr lang="en-US" smtClean="0"/>
              <a:t>‹#›</a:t>
            </a:fld>
            <a:endParaRPr lang="en-US"/>
          </a:p>
        </p:txBody>
      </p:sp>
    </p:spTree>
    <p:extLst>
      <p:ext uri="{BB962C8B-B14F-4D97-AF65-F5344CB8AC3E}">
        <p14:creationId xmlns:p14="http://schemas.microsoft.com/office/powerpoint/2010/main" val="1496636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757EE2-1F4B-4767-89B0-00C45EA3EE7E}"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B6457E-F9C2-4766-9260-F04D07EEF2EE}" type="slidenum">
              <a:rPr lang="en-US" smtClean="0"/>
              <a:t>‹#›</a:t>
            </a:fld>
            <a:endParaRPr lang="en-US"/>
          </a:p>
        </p:txBody>
      </p:sp>
    </p:spTree>
    <p:extLst>
      <p:ext uri="{BB962C8B-B14F-4D97-AF65-F5344CB8AC3E}">
        <p14:creationId xmlns:p14="http://schemas.microsoft.com/office/powerpoint/2010/main" val="1893782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757EE2-1F4B-4767-89B0-00C45EA3EE7E}"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B6457E-F9C2-4766-9260-F04D07EEF2EE}" type="slidenum">
              <a:rPr lang="en-US" smtClean="0"/>
              <a:t>‹#›</a:t>
            </a:fld>
            <a:endParaRPr lang="en-US"/>
          </a:p>
        </p:txBody>
      </p:sp>
    </p:spTree>
    <p:extLst>
      <p:ext uri="{BB962C8B-B14F-4D97-AF65-F5344CB8AC3E}">
        <p14:creationId xmlns:p14="http://schemas.microsoft.com/office/powerpoint/2010/main" val="2402783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757EE2-1F4B-4767-89B0-00C45EA3EE7E}"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B6457E-F9C2-4766-9260-F04D07EEF2EE}" type="slidenum">
              <a:rPr lang="en-US" smtClean="0"/>
              <a:t>‹#›</a:t>
            </a:fld>
            <a:endParaRPr lang="en-US"/>
          </a:p>
        </p:txBody>
      </p:sp>
    </p:spTree>
    <p:extLst>
      <p:ext uri="{BB962C8B-B14F-4D97-AF65-F5344CB8AC3E}">
        <p14:creationId xmlns:p14="http://schemas.microsoft.com/office/powerpoint/2010/main" val="3496404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757EE2-1F4B-4767-89B0-00C45EA3EE7E}"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B6457E-F9C2-4766-9260-F04D07EEF2EE}" type="slidenum">
              <a:rPr lang="en-US" smtClean="0"/>
              <a:t>‹#›</a:t>
            </a:fld>
            <a:endParaRPr lang="en-US"/>
          </a:p>
        </p:txBody>
      </p:sp>
    </p:spTree>
    <p:extLst>
      <p:ext uri="{BB962C8B-B14F-4D97-AF65-F5344CB8AC3E}">
        <p14:creationId xmlns:p14="http://schemas.microsoft.com/office/powerpoint/2010/main" val="3719583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757EE2-1F4B-4767-89B0-00C45EA3EE7E}"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B6457E-F9C2-4766-9260-F04D07EEF2EE}" type="slidenum">
              <a:rPr lang="en-US" smtClean="0"/>
              <a:t>‹#›</a:t>
            </a:fld>
            <a:endParaRPr lang="en-US"/>
          </a:p>
        </p:txBody>
      </p:sp>
    </p:spTree>
    <p:extLst>
      <p:ext uri="{BB962C8B-B14F-4D97-AF65-F5344CB8AC3E}">
        <p14:creationId xmlns:p14="http://schemas.microsoft.com/office/powerpoint/2010/main" val="1856823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757EE2-1F4B-4767-89B0-00C45EA3EE7E}" type="datetimeFigureOut">
              <a:rPr lang="en-US" smtClean="0"/>
              <a:t>11/30/2020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B6457E-F9C2-4766-9260-F04D07EEF2EE}" type="slidenum">
              <a:rPr lang="en-US" smtClean="0"/>
              <a:t>‹#›</a:t>
            </a:fld>
            <a:endParaRPr lang="en-US"/>
          </a:p>
        </p:txBody>
      </p:sp>
    </p:spTree>
    <p:extLst>
      <p:ext uri="{BB962C8B-B14F-4D97-AF65-F5344CB8AC3E}">
        <p14:creationId xmlns:p14="http://schemas.microsoft.com/office/powerpoint/2010/main" val="102634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757EE2-1F4B-4767-89B0-00C45EA3EE7E}" type="datetimeFigureOut">
              <a:rPr lang="en-US" smtClean="0"/>
              <a:t>11/30/2020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B6457E-F9C2-4766-9260-F04D07EEF2EE}" type="slidenum">
              <a:rPr lang="en-US" smtClean="0"/>
              <a:t>‹#›</a:t>
            </a:fld>
            <a:endParaRPr lang="en-US"/>
          </a:p>
        </p:txBody>
      </p:sp>
    </p:spTree>
    <p:extLst>
      <p:ext uri="{BB962C8B-B14F-4D97-AF65-F5344CB8AC3E}">
        <p14:creationId xmlns:p14="http://schemas.microsoft.com/office/powerpoint/2010/main" val="596058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757EE2-1F4B-4767-89B0-00C45EA3EE7E}" type="datetimeFigureOut">
              <a:rPr lang="en-US" smtClean="0"/>
              <a:t>11/30/2020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B6457E-F9C2-4766-9260-F04D07EEF2EE}" type="slidenum">
              <a:rPr lang="en-US" smtClean="0"/>
              <a:t>‹#›</a:t>
            </a:fld>
            <a:endParaRPr lang="en-US"/>
          </a:p>
        </p:txBody>
      </p:sp>
    </p:spTree>
    <p:extLst>
      <p:ext uri="{BB962C8B-B14F-4D97-AF65-F5344CB8AC3E}">
        <p14:creationId xmlns:p14="http://schemas.microsoft.com/office/powerpoint/2010/main" val="2686921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757EE2-1F4B-4767-89B0-00C45EA3EE7E}"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B6457E-F9C2-4766-9260-F04D07EEF2EE}" type="slidenum">
              <a:rPr lang="en-US" smtClean="0"/>
              <a:t>‹#›</a:t>
            </a:fld>
            <a:endParaRPr lang="en-US"/>
          </a:p>
        </p:txBody>
      </p:sp>
    </p:spTree>
    <p:extLst>
      <p:ext uri="{BB962C8B-B14F-4D97-AF65-F5344CB8AC3E}">
        <p14:creationId xmlns:p14="http://schemas.microsoft.com/office/powerpoint/2010/main" val="546499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757EE2-1F4B-4767-89B0-00C45EA3EE7E}"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B6457E-F9C2-4766-9260-F04D07EEF2EE}" type="slidenum">
              <a:rPr lang="en-US" smtClean="0"/>
              <a:t>‹#›</a:t>
            </a:fld>
            <a:endParaRPr lang="en-US"/>
          </a:p>
        </p:txBody>
      </p:sp>
    </p:spTree>
    <p:extLst>
      <p:ext uri="{BB962C8B-B14F-4D97-AF65-F5344CB8AC3E}">
        <p14:creationId xmlns:p14="http://schemas.microsoft.com/office/powerpoint/2010/main" val="1046518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757EE2-1F4B-4767-89B0-00C45EA3EE7E}" type="datetimeFigureOut">
              <a:rPr lang="en-US" smtClean="0"/>
              <a:t>11/30/2020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B6457E-F9C2-4766-9260-F04D07EEF2EE}" type="slidenum">
              <a:rPr lang="en-US" smtClean="0"/>
              <a:t>‹#›</a:t>
            </a:fld>
            <a:endParaRPr lang="en-US"/>
          </a:p>
        </p:txBody>
      </p:sp>
    </p:spTree>
    <p:extLst>
      <p:ext uri="{BB962C8B-B14F-4D97-AF65-F5344CB8AC3E}">
        <p14:creationId xmlns:p14="http://schemas.microsoft.com/office/powerpoint/2010/main" val="1645323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3.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ww.baeldung.com/java-concurrent-map"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docs.oracle.com/javase/8/docs/api/java/util/HashMap.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Hash Tables and Hash Maps</a:t>
            </a:r>
            <a:endParaRPr lang="en-US" dirty="0"/>
          </a:p>
        </p:txBody>
      </p:sp>
      <p:sp>
        <p:nvSpPr>
          <p:cNvPr id="3" name="Subtitle 2"/>
          <p:cNvSpPr>
            <a:spLocks noGrp="1"/>
          </p:cNvSpPr>
          <p:nvPr>
            <p:ph type="subTitle" idx="1"/>
          </p:nvPr>
        </p:nvSpPr>
        <p:spPr/>
        <p:txBody>
          <a:bodyPr/>
          <a:lstStyle/>
          <a:p>
            <a:r>
              <a:rPr lang="en-US" dirty="0" smtClean="0"/>
              <a:t>ITSC 2214 Data Structures &amp; Algorithms</a:t>
            </a:r>
          </a:p>
          <a:p>
            <a:r>
              <a:rPr lang="en-US" dirty="0" smtClean="0"/>
              <a:t>UNC Charlotte</a:t>
            </a:r>
          </a:p>
          <a:p>
            <a:endParaRPr lang="en-US" dirty="0"/>
          </a:p>
        </p:txBody>
      </p:sp>
    </p:spTree>
    <p:extLst>
      <p:ext uri="{BB962C8B-B14F-4D97-AF65-F5344CB8AC3E}">
        <p14:creationId xmlns:p14="http://schemas.microsoft.com/office/powerpoint/2010/main" val="4248561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254000" y="254000"/>
            <a:ext cx="11684000" cy="6350000"/>
          </a:xfrm>
          <a:prstGeom prst="rect">
            <a:avLst/>
          </a:prstGeom>
        </p:spPr>
      </p:pic>
    </p:spTree>
    <p:extLst>
      <p:ext uri="{BB962C8B-B14F-4D97-AF65-F5344CB8AC3E}">
        <p14:creationId xmlns:p14="http://schemas.microsoft.com/office/powerpoint/2010/main" val="2666054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254000" y="254000"/>
            <a:ext cx="11684000" cy="6350000"/>
          </a:xfrm>
          <a:prstGeom prst="rect">
            <a:avLst/>
          </a:prstGeom>
        </p:spPr>
      </p:pic>
    </p:spTree>
    <p:extLst>
      <p:ext uri="{BB962C8B-B14F-4D97-AF65-F5344CB8AC3E}">
        <p14:creationId xmlns:p14="http://schemas.microsoft.com/office/powerpoint/2010/main" val="2434582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254000" y="254000"/>
            <a:ext cx="11684000" cy="6350000"/>
          </a:xfrm>
          <a:prstGeom prst="rect">
            <a:avLst/>
          </a:prstGeom>
        </p:spPr>
      </p:pic>
    </p:spTree>
    <p:extLst>
      <p:ext uri="{BB962C8B-B14F-4D97-AF65-F5344CB8AC3E}">
        <p14:creationId xmlns:p14="http://schemas.microsoft.com/office/powerpoint/2010/main" val="2188826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254000" y="254000"/>
            <a:ext cx="11684000" cy="6350000"/>
          </a:xfrm>
          <a:prstGeom prst="rect">
            <a:avLst/>
          </a:prstGeom>
        </p:spPr>
      </p:pic>
    </p:spTree>
    <p:extLst>
      <p:ext uri="{BB962C8B-B14F-4D97-AF65-F5344CB8AC3E}">
        <p14:creationId xmlns:p14="http://schemas.microsoft.com/office/powerpoint/2010/main" val="2735770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254000" y="254000"/>
            <a:ext cx="11684000" cy="6350000"/>
          </a:xfrm>
          <a:prstGeom prst="rect">
            <a:avLst/>
          </a:prstGeom>
        </p:spPr>
      </p:pic>
    </p:spTree>
    <p:extLst>
      <p:ext uri="{BB962C8B-B14F-4D97-AF65-F5344CB8AC3E}">
        <p14:creationId xmlns:p14="http://schemas.microsoft.com/office/powerpoint/2010/main" val="3682280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254000" y="254000"/>
            <a:ext cx="11684000" cy="6350000"/>
          </a:xfrm>
          <a:prstGeom prst="rect">
            <a:avLst/>
          </a:prstGeom>
        </p:spPr>
      </p:pic>
    </p:spTree>
    <p:extLst>
      <p:ext uri="{BB962C8B-B14F-4D97-AF65-F5344CB8AC3E}">
        <p14:creationId xmlns:p14="http://schemas.microsoft.com/office/powerpoint/2010/main" val="2088971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254000" y="254000"/>
            <a:ext cx="11684000" cy="6350000"/>
          </a:xfrm>
          <a:prstGeom prst="rect">
            <a:avLst/>
          </a:prstGeom>
        </p:spPr>
      </p:pic>
    </p:spTree>
    <p:extLst>
      <p:ext uri="{BB962C8B-B14F-4D97-AF65-F5344CB8AC3E}">
        <p14:creationId xmlns:p14="http://schemas.microsoft.com/office/powerpoint/2010/main" val="599375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254000" y="254000"/>
            <a:ext cx="11684000" cy="6350000"/>
          </a:xfrm>
          <a:prstGeom prst="rect">
            <a:avLst/>
          </a:prstGeom>
        </p:spPr>
      </p:pic>
    </p:spTree>
    <p:extLst>
      <p:ext uri="{BB962C8B-B14F-4D97-AF65-F5344CB8AC3E}">
        <p14:creationId xmlns:p14="http://schemas.microsoft.com/office/powerpoint/2010/main" val="3057740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0859" y="2320047"/>
            <a:ext cx="10332059" cy="646331"/>
          </a:xfrm>
          <a:prstGeom prst="rect">
            <a:avLst/>
          </a:prstGeom>
          <a:noFill/>
        </p:spPr>
        <p:txBody>
          <a:bodyPr wrap="none" rtlCol="0">
            <a:spAutoFit/>
          </a:bodyPr>
          <a:lstStyle/>
          <a:p>
            <a:r>
              <a:rPr lang="en-US" sz="3600" dirty="0"/>
              <a:t>Every data structure has its own special characteristics</a:t>
            </a:r>
          </a:p>
        </p:txBody>
      </p:sp>
    </p:spTree>
    <p:extLst>
      <p:ext uri="{BB962C8B-B14F-4D97-AF65-F5344CB8AC3E}">
        <p14:creationId xmlns:p14="http://schemas.microsoft.com/office/powerpoint/2010/main" val="2812884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vs Linked Lists</a:t>
            </a:r>
            <a:endParaRPr lang="en-US" dirty="0"/>
          </a:p>
        </p:txBody>
      </p:sp>
      <p:sp>
        <p:nvSpPr>
          <p:cNvPr id="3" name="Content Placeholder 2"/>
          <p:cNvSpPr>
            <a:spLocks noGrp="1"/>
          </p:cNvSpPr>
          <p:nvPr>
            <p:ph idx="1"/>
          </p:nvPr>
        </p:nvSpPr>
        <p:spPr/>
        <p:txBody>
          <a:bodyPr>
            <a:normAutofit fontScale="92500" lnSpcReduction="20000"/>
          </a:bodyPr>
          <a:lstStyle/>
          <a:p>
            <a:r>
              <a:rPr lang="en-US" dirty="0"/>
              <a:t>Recall that arrays store elements as an ordered collection of a sing data type in adjacent locations, where each element is associated with an index or location. We could access an element at a random location in a constant runtime by using subscript.</a:t>
            </a:r>
          </a:p>
          <a:p>
            <a:r>
              <a:rPr lang="en-US" dirty="0"/>
              <a:t>The drawback of an array is that the array size is fixed. Since array elements stay in adjacent locations, it requires us to declare array size before we compile and execute our code, which lets operating system to reserve a block of memory large enough to hold adjacent elements. </a:t>
            </a:r>
          </a:p>
          <a:p>
            <a:r>
              <a:rPr lang="en-US" dirty="0"/>
              <a:t>Linked lists also store items as an ordered collection but they do not require a fixed size in the data collection. The price that we pay for an expandable size is the random access to any element in a constant time. In a linked list, we need a linear runtime in locate an element, since a traversal in the list is required.</a:t>
            </a:r>
          </a:p>
          <a:p>
            <a:pPr marL="0" indent="0">
              <a:buNone/>
            </a:pPr>
            <a:endParaRPr lang="en-US" dirty="0"/>
          </a:p>
        </p:txBody>
      </p:sp>
    </p:spTree>
    <p:extLst>
      <p:ext uri="{BB962C8B-B14F-4D97-AF65-F5344CB8AC3E}">
        <p14:creationId xmlns:p14="http://schemas.microsoft.com/office/powerpoint/2010/main" val="699486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714509" y="3182588"/>
            <a:ext cx="1829666" cy="3603975"/>
          </a:xfrm>
          <a:prstGeom prst="rect">
            <a:avLst/>
          </a:prstGeom>
          <a:solidFill>
            <a:schemeClr val="bg1"/>
          </a:solidFill>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313699" y="67145"/>
            <a:ext cx="10354301" cy="6723711"/>
          </a:xfrm>
          <a:prstGeom prst="rect">
            <a:avLst/>
          </a:prstGeom>
        </p:spPr>
      </p:pic>
      <p:pic>
        <p:nvPicPr>
          <p:cNvPr id="10" name="Picture 9"/>
          <p:cNvPicPr>
            <a:picLocks noChangeAspect="1"/>
          </p:cNvPicPr>
          <p:nvPr/>
        </p:nvPicPr>
        <p:blipFill>
          <a:blip r:embed="rId3"/>
          <a:stretch>
            <a:fillRect/>
          </a:stretch>
        </p:blipFill>
        <p:spPr>
          <a:xfrm>
            <a:off x="6678054" y="3395658"/>
            <a:ext cx="3609503" cy="3393051"/>
          </a:xfrm>
          <a:prstGeom prst="rect">
            <a:avLst/>
          </a:prstGeom>
        </p:spPr>
      </p:pic>
      <p:sp>
        <p:nvSpPr>
          <p:cNvPr id="2" name="4-Point Star 1"/>
          <p:cNvSpPr/>
          <p:nvPr/>
        </p:nvSpPr>
        <p:spPr>
          <a:xfrm>
            <a:off x="10026622" y="4984575"/>
            <a:ext cx="554400" cy="986400"/>
          </a:xfrm>
          <a:prstGeom prst="star4">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28531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nSpc>
                <a:spcPct val="100000"/>
              </a:lnSpc>
              <a:spcBef>
                <a:spcPts val="0"/>
              </a:spcBef>
              <a:defRPr/>
            </a:pPr>
            <a:r>
              <a:rPr lang="en-US" dirty="0"/>
              <a:t>Every data structure has its own special characteristics</a:t>
            </a:r>
          </a:p>
        </p:txBody>
      </p:sp>
      <p:sp>
        <p:nvSpPr>
          <p:cNvPr id="3" name="Content Placeholder 2"/>
          <p:cNvSpPr>
            <a:spLocks noGrp="1"/>
          </p:cNvSpPr>
          <p:nvPr>
            <p:ph idx="1"/>
          </p:nvPr>
        </p:nvSpPr>
        <p:spPr/>
        <p:txBody>
          <a:bodyPr/>
          <a:lstStyle/>
          <a:p>
            <a:pPr marL="0" indent="0">
              <a:buNone/>
            </a:pPr>
            <a:r>
              <a:rPr lang="en-US" sz="2400" dirty="0"/>
              <a:t>What is the time complexity in search for an item in an unsorted list?</a:t>
            </a:r>
          </a:p>
          <a:p>
            <a:pPr marL="0" indent="0">
              <a:buNone/>
            </a:pPr>
            <a:r>
              <a:rPr lang="en-US" sz="2400" dirty="0" smtClean="0"/>
              <a:t>What </a:t>
            </a:r>
            <a:r>
              <a:rPr lang="en-US" sz="2400" dirty="0"/>
              <a:t>is the time complexity in search for an item in a sorted list</a:t>
            </a:r>
            <a:r>
              <a:rPr lang="en-US" sz="2400" dirty="0" smtClean="0"/>
              <a:t>? A </a:t>
            </a:r>
            <a:r>
              <a:rPr lang="en-US" sz="2400" dirty="0"/>
              <a:t>BST is used when quick searching of an element (in log(n)) is required.</a:t>
            </a:r>
          </a:p>
          <a:p>
            <a:pPr marL="0" indent="0">
              <a:buNone/>
            </a:pPr>
            <a:r>
              <a:rPr lang="en-US" sz="2400" dirty="0" smtClean="0"/>
              <a:t>How </a:t>
            </a:r>
            <a:r>
              <a:rPr lang="en-US" sz="2400" dirty="0"/>
              <a:t>can we design a data structure, which can grow with more data coming and where searching (or inserting / removing) an item may require only O(1)? </a:t>
            </a:r>
          </a:p>
          <a:p>
            <a:pPr marL="0" indent="0">
              <a:buNone/>
            </a:pPr>
            <a:endParaRPr lang="en-US" dirty="0"/>
          </a:p>
          <a:p>
            <a:pPr marL="0" indent="0">
              <a:buNone/>
            </a:pPr>
            <a:r>
              <a:rPr lang="en-US" dirty="0"/>
              <a:t> </a:t>
            </a:r>
          </a:p>
          <a:p>
            <a:pPr marL="0" indent="0">
              <a:buNone/>
            </a:pPr>
            <a:endParaRPr lang="en-US" dirty="0"/>
          </a:p>
        </p:txBody>
      </p:sp>
      <p:pic>
        <p:nvPicPr>
          <p:cNvPr id="7" name="Picture 6"/>
          <p:cNvPicPr/>
          <p:nvPr/>
        </p:nvPicPr>
        <p:blipFill>
          <a:blip r:embed="rId3"/>
          <a:stretch>
            <a:fillRect/>
          </a:stretch>
        </p:blipFill>
        <p:spPr>
          <a:xfrm>
            <a:off x="3772757" y="3819160"/>
            <a:ext cx="4680579" cy="2815103"/>
          </a:xfrm>
          <a:prstGeom prst="rect">
            <a:avLst/>
          </a:prstGeom>
        </p:spPr>
      </p:pic>
    </p:spTree>
    <p:extLst>
      <p:ext uri="{BB962C8B-B14F-4D97-AF65-F5344CB8AC3E}">
        <p14:creationId xmlns:p14="http://schemas.microsoft.com/office/powerpoint/2010/main" val="2577881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Hash Tables</a:t>
            </a:r>
            <a:endParaRPr lang="en-US" dirty="0"/>
          </a:p>
        </p:txBody>
      </p:sp>
      <p:sp>
        <p:nvSpPr>
          <p:cNvPr id="3" name="Content Placeholder 2"/>
          <p:cNvSpPr>
            <a:spLocks noGrp="1"/>
          </p:cNvSpPr>
          <p:nvPr>
            <p:ph idx="1"/>
          </p:nvPr>
        </p:nvSpPr>
        <p:spPr>
          <a:xfrm>
            <a:off x="331200" y="1602425"/>
            <a:ext cx="11440800" cy="4351338"/>
          </a:xfrm>
        </p:spPr>
        <p:txBody>
          <a:bodyPr>
            <a:normAutofit/>
          </a:bodyPr>
          <a:lstStyle/>
          <a:p>
            <a:r>
              <a:rPr lang="en-US" sz="2400" dirty="0"/>
              <a:t>A hash table is a data structure that stores unordered items by mapping (or hashing) each item to a bucket location in an (bucket) array (or vector). Namely, a hash table consists of</a:t>
            </a:r>
          </a:p>
          <a:p>
            <a:pPr marL="457200" lvl="1" indent="0">
              <a:buNone/>
            </a:pPr>
            <a:r>
              <a:rPr lang="en-US" sz="2000" dirty="0" smtClean="0"/>
              <a:t>- an array</a:t>
            </a:r>
            <a:r>
              <a:rPr lang="en-US" sz="2000" dirty="0"/>
              <a:t>, where each hash table array element called a bucket holds </a:t>
            </a:r>
            <a:r>
              <a:rPr lang="en-US" sz="2000" dirty="0" smtClean="0"/>
              <a:t>a data </a:t>
            </a:r>
            <a:r>
              <a:rPr lang="en-US" sz="2000" dirty="0"/>
              <a:t>item represented by its key,</a:t>
            </a:r>
            <a:endParaRPr lang="en-US" sz="2000" dirty="0" smtClean="0"/>
          </a:p>
          <a:p>
            <a:pPr marL="457200" lvl="1" indent="0">
              <a:buNone/>
            </a:pPr>
            <a:r>
              <a:rPr lang="en-US" sz="2000" dirty="0" smtClean="0"/>
              <a:t>- a hash function, which maps the item key to a bucket index so that an item can be inserted/removed/searched through the bucket index</a:t>
            </a:r>
          </a:p>
          <a:p>
            <a:r>
              <a:rPr lang="en-US" sz="2400" dirty="0" smtClean="0"/>
              <a:t>A </a:t>
            </a:r>
            <a:r>
              <a:rPr lang="en-US" sz="2400" dirty="0"/>
              <a:t>hash table's main advantage is that searching (or inserting / removing) an item may require only O(1), in contrast to O(N) for searching a list or to O(log N) for binary search</a:t>
            </a:r>
            <a:r>
              <a:rPr lang="en-US" sz="2400" dirty="0" smtClean="0"/>
              <a:t>.</a:t>
            </a:r>
          </a:p>
          <a:p>
            <a:endParaRPr lang="en-US" dirty="0"/>
          </a:p>
        </p:txBody>
      </p:sp>
      <p:pic>
        <p:nvPicPr>
          <p:cNvPr id="4" name="Picture 3"/>
          <p:cNvPicPr/>
          <p:nvPr/>
        </p:nvPicPr>
        <p:blipFill>
          <a:blip r:embed="rId2"/>
          <a:stretch>
            <a:fillRect/>
          </a:stretch>
        </p:blipFill>
        <p:spPr>
          <a:xfrm>
            <a:off x="4270442" y="4438398"/>
            <a:ext cx="4153558" cy="2171202"/>
          </a:xfrm>
          <a:prstGeom prst="rect">
            <a:avLst/>
          </a:prstGeom>
        </p:spPr>
      </p:pic>
    </p:spTree>
    <p:extLst>
      <p:ext uri="{BB962C8B-B14F-4D97-AF65-F5344CB8AC3E}">
        <p14:creationId xmlns:p14="http://schemas.microsoft.com/office/powerpoint/2010/main" val="3938459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Key</a:t>
            </a:r>
            <a:endParaRPr lang="en-US" dirty="0"/>
          </a:p>
          <a:p>
            <a:pPr lvl="1"/>
            <a:r>
              <a:rPr lang="en-US" dirty="0"/>
              <a:t>In a hash table, an item's key is the value used to map to an index. The key is the representation of the item, which distinguish itself from any other items. The key should be unique, and it could be a property of the item or the combination of properties of the item. Item in </a:t>
            </a:r>
            <a:r>
              <a:rPr lang="en-US" dirty="0" err="1"/>
              <a:t>hashtable</a:t>
            </a:r>
            <a:r>
              <a:rPr lang="en-US" dirty="0"/>
              <a:t> consists of a pair of key and value.</a:t>
            </a:r>
          </a:p>
          <a:p>
            <a:r>
              <a:rPr lang="en-US" b="1" dirty="0" smtClean="0"/>
              <a:t>Bucket</a:t>
            </a:r>
            <a:endParaRPr lang="en-US" dirty="0"/>
          </a:p>
          <a:p>
            <a:pPr lvl="1"/>
            <a:r>
              <a:rPr lang="en-US" dirty="0"/>
              <a:t>Each hash table array element is called a bucket.</a:t>
            </a:r>
          </a:p>
          <a:p>
            <a:r>
              <a:rPr lang="en-US" b="1" dirty="0" smtClean="0"/>
              <a:t>Hash </a:t>
            </a:r>
            <a:r>
              <a:rPr lang="en-US" b="1" dirty="0"/>
              <a:t>function</a:t>
            </a:r>
            <a:endParaRPr lang="en-US" dirty="0"/>
          </a:p>
          <a:p>
            <a:pPr lvl="1"/>
            <a:r>
              <a:rPr lang="en-US" dirty="0"/>
              <a:t>A hash function computes a bucket index from the item's key</a:t>
            </a:r>
            <a:r>
              <a:rPr lang="en-US" dirty="0" smtClean="0"/>
              <a:t>.</a:t>
            </a:r>
          </a:p>
          <a:p>
            <a:pPr lvl="1"/>
            <a:r>
              <a:rPr lang="en-US" b="1" dirty="0"/>
              <a:t>Modulo operator </a:t>
            </a:r>
            <a:r>
              <a:rPr lang="en-US" b="1" dirty="0" smtClean="0"/>
              <a:t>%</a:t>
            </a:r>
            <a:r>
              <a:rPr lang="en-US" dirty="0" smtClean="0"/>
              <a:t>: A </a:t>
            </a:r>
            <a:r>
              <a:rPr lang="en-US" dirty="0"/>
              <a:t>common hash function uses the modulo operator %, which computes the integer remainder when dividing two numbers.  Ex: 23 % 10 is 3, 23 % 100 is 23, 23 % 22 is 1.  A % b = A – (A/b) * b,  / integer division</a:t>
            </a:r>
          </a:p>
          <a:p>
            <a:endParaRPr lang="en-US" dirty="0"/>
          </a:p>
        </p:txBody>
      </p:sp>
      <p:pic>
        <p:nvPicPr>
          <p:cNvPr id="4" name="Picture 3"/>
          <p:cNvPicPr/>
          <p:nvPr/>
        </p:nvPicPr>
        <p:blipFill>
          <a:blip r:embed="rId2"/>
          <a:stretch>
            <a:fillRect/>
          </a:stretch>
        </p:blipFill>
        <p:spPr>
          <a:xfrm>
            <a:off x="7796719" y="148080"/>
            <a:ext cx="3093396" cy="1677546"/>
          </a:xfrm>
          <a:prstGeom prst="rect">
            <a:avLst/>
          </a:prstGeom>
        </p:spPr>
      </p:pic>
    </p:spTree>
    <p:extLst>
      <p:ext uri="{BB962C8B-B14F-4D97-AF65-F5344CB8AC3E}">
        <p14:creationId xmlns:p14="http://schemas.microsoft.com/office/powerpoint/2010/main" val="1500247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representation</a:t>
            </a:r>
            <a:endParaRPr lang="en-US" dirty="0"/>
          </a:p>
        </p:txBody>
      </p:sp>
      <p:sp>
        <p:nvSpPr>
          <p:cNvPr id="3" name="Content Placeholder 2"/>
          <p:cNvSpPr>
            <a:spLocks noGrp="1"/>
          </p:cNvSpPr>
          <p:nvPr>
            <p:ph idx="1"/>
          </p:nvPr>
        </p:nvSpPr>
        <p:spPr/>
        <p:txBody>
          <a:bodyPr/>
          <a:lstStyle/>
          <a:p>
            <a:pPr marL="0" indent="0">
              <a:buNone/>
            </a:pPr>
            <a:r>
              <a:rPr lang="en-US" sz="2400" dirty="0"/>
              <a:t>Normally, each item being stored is an object with several fields, such as a person object having a name, age, and ID number, with the ID number used as the key. For simplicity, this section represents an item just by the item's key. Ex: Item 64 represents a person object with a key of 64, which is the person's ID. </a:t>
            </a:r>
            <a:r>
              <a:rPr lang="en-US" sz="2400" dirty="0" err="1"/>
              <a:t>HashInsert</a:t>
            </a:r>
            <a:r>
              <a:rPr lang="en-US" sz="2400" dirty="0"/>
              <a:t>(</a:t>
            </a:r>
            <a:r>
              <a:rPr lang="en-US" sz="2400" dirty="0" err="1"/>
              <a:t>hashTable</a:t>
            </a:r>
            <a:r>
              <a:rPr lang="en-US" sz="2400" dirty="0"/>
              <a:t>, item 64) inserts item 64 in bucket 4, representing item 64 in the hash table just by the key 64.</a:t>
            </a:r>
          </a:p>
          <a:p>
            <a:pPr marL="0" indent="0">
              <a:buNone/>
            </a:pPr>
            <a:endParaRPr lang="en-US" dirty="0"/>
          </a:p>
        </p:txBody>
      </p:sp>
      <p:pic>
        <p:nvPicPr>
          <p:cNvPr id="4" name="Picture 3"/>
          <p:cNvPicPr/>
          <p:nvPr/>
        </p:nvPicPr>
        <p:blipFill>
          <a:blip r:embed="rId2"/>
          <a:stretch>
            <a:fillRect/>
          </a:stretch>
        </p:blipFill>
        <p:spPr>
          <a:xfrm>
            <a:off x="5316166" y="3578205"/>
            <a:ext cx="4333671" cy="3080378"/>
          </a:xfrm>
          <a:prstGeom prst="rect">
            <a:avLst/>
          </a:prstGeom>
        </p:spPr>
      </p:pic>
    </p:spTree>
    <p:extLst>
      <p:ext uri="{BB962C8B-B14F-4D97-AF65-F5344CB8AC3E}">
        <p14:creationId xmlns:p14="http://schemas.microsoft.com/office/powerpoint/2010/main" val="2582338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Direct </a:t>
            </a:r>
            <a:r>
              <a:rPr lang="en-US" b="1" dirty="0" smtClean="0"/>
              <a:t>Hashing</a:t>
            </a:r>
            <a:endParaRPr lang="en-US" dirty="0"/>
          </a:p>
        </p:txBody>
      </p:sp>
      <p:sp>
        <p:nvSpPr>
          <p:cNvPr id="3" name="Content Placeholder 2"/>
          <p:cNvSpPr>
            <a:spLocks noGrp="1"/>
          </p:cNvSpPr>
          <p:nvPr>
            <p:ph idx="1"/>
          </p:nvPr>
        </p:nvSpPr>
        <p:spPr/>
        <p:txBody>
          <a:bodyPr>
            <a:normAutofit/>
          </a:bodyPr>
          <a:lstStyle/>
          <a:p>
            <a:r>
              <a:rPr lang="en-US" dirty="0"/>
              <a:t>A </a:t>
            </a:r>
            <a:r>
              <a:rPr lang="en-US" b="1" dirty="0"/>
              <a:t>direct access</a:t>
            </a:r>
            <a:r>
              <a:rPr lang="en-US" dirty="0"/>
              <a:t> table has the advantage of no collisions: </a:t>
            </a:r>
            <a:r>
              <a:rPr lang="en-US" b="1" dirty="0" smtClean="0"/>
              <a:t>each </a:t>
            </a:r>
            <a:r>
              <a:rPr lang="en-US" b="1" dirty="0"/>
              <a:t>key is unique (by definition of a key), and each gets a unique bucket,</a:t>
            </a:r>
            <a:r>
              <a:rPr lang="en-US" dirty="0"/>
              <a:t> so no collisions can occur. However, a direct access table has two main limitations. </a:t>
            </a:r>
          </a:p>
          <a:p>
            <a:r>
              <a:rPr lang="en-US" dirty="0"/>
              <a:t>All keys must be non-negative integers, but for some applications keys may be negative.</a:t>
            </a:r>
          </a:p>
          <a:p>
            <a:r>
              <a:rPr lang="en-US" dirty="0"/>
              <a:t>The hash table's size equals the largest key value plus 1, which may be very large.</a:t>
            </a:r>
          </a:p>
          <a:p>
            <a:pPr marL="0" indent="0">
              <a:buNone/>
            </a:pPr>
            <a:endParaRPr lang="en-US" dirty="0"/>
          </a:p>
        </p:txBody>
      </p:sp>
      <p:pic>
        <p:nvPicPr>
          <p:cNvPr id="4" name="Picture 3"/>
          <p:cNvPicPr/>
          <p:nvPr/>
        </p:nvPicPr>
        <p:blipFill>
          <a:blip r:embed="rId2"/>
          <a:stretch>
            <a:fillRect/>
          </a:stretch>
        </p:blipFill>
        <p:spPr>
          <a:xfrm>
            <a:off x="7796719" y="148080"/>
            <a:ext cx="3093396" cy="1677546"/>
          </a:xfrm>
          <a:prstGeom prst="rect">
            <a:avLst/>
          </a:prstGeom>
        </p:spPr>
      </p:pic>
    </p:spTree>
    <p:extLst>
      <p:ext uri="{BB962C8B-B14F-4D97-AF65-F5344CB8AC3E}">
        <p14:creationId xmlns:p14="http://schemas.microsoft.com/office/powerpoint/2010/main" val="1666321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 Hash</a:t>
            </a:r>
            <a:endParaRPr lang="en-US" dirty="0"/>
          </a:p>
        </p:txBody>
      </p:sp>
      <p:sp>
        <p:nvSpPr>
          <p:cNvPr id="3" name="Content Placeholder 2"/>
          <p:cNvSpPr>
            <a:spLocks noGrp="1"/>
          </p:cNvSpPr>
          <p:nvPr>
            <p:ph idx="1"/>
          </p:nvPr>
        </p:nvSpPr>
        <p:spPr/>
        <p:txBody>
          <a:bodyPr/>
          <a:lstStyle/>
          <a:p>
            <a:r>
              <a:rPr lang="en-US" dirty="0" smtClean="0"/>
              <a:t>A </a:t>
            </a:r>
            <a:r>
              <a:rPr lang="en-US" b="1" i="1" dirty="0"/>
              <a:t>direct hash function</a:t>
            </a:r>
            <a:r>
              <a:rPr lang="en-US" dirty="0"/>
              <a:t> uses the item's key as the bucket </a:t>
            </a:r>
            <a:r>
              <a:rPr lang="en-US" dirty="0" smtClean="0"/>
              <a:t>index. </a:t>
            </a:r>
          </a:p>
          <a:p>
            <a:endParaRPr lang="en-US" dirty="0"/>
          </a:p>
        </p:txBody>
      </p:sp>
      <p:pic>
        <p:nvPicPr>
          <p:cNvPr id="4" name="Picture 3"/>
          <p:cNvPicPr/>
          <p:nvPr/>
        </p:nvPicPr>
        <p:blipFill>
          <a:blip r:embed="rId2"/>
          <a:stretch>
            <a:fillRect/>
          </a:stretch>
        </p:blipFill>
        <p:spPr>
          <a:xfrm>
            <a:off x="3602566" y="2959005"/>
            <a:ext cx="4333671" cy="3080378"/>
          </a:xfrm>
          <a:prstGeom prst="rect">
            <a:avLst/>
          </a:prstGeom>
        </p:spPr>
      </p:pic>
    </p:spTree>
    <p:extLst>
      <p:ext uri="{BB962C8B-B14F-4D97-AF65-F5344CB8AC3E}">
        <p14:creationId xmlns:p14="http://schemas.microsoft.com/office/powerpoint/2010/main" val="2272125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Collision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A </a:t>
            </a:r>
            <a:r>
              <a:rPr lang="en-US" dirty="0"/>
              <a:t>collision occurs when an item being inserted into a hash table maps to the same bucket as an existing item in the hash table. </a:t>
            </a:r>
            <a:endParaRPr lang="en-US" dirty="0" smtClean="0"/>
          </a:p>
          <a:p>
            <a:endParaRPr lang="en-US" dirty="0"/>
          </a:p>
          <a:p>
            <a:r>
              <a:rPr lang="en-US" b="1" dirty="0" smtClean="0"/>
              <a:t>Equal </a:t>
            </a:r>
            <a:r>
              <a:rPr lang="en-US" b="1" dirty="0"/>
              <a:t>keys must have the same hash, however, different keys can have the same hash</a:t>
            </a:r>
            <a:r>
              <a:rPr lang="en-US" dirty="0"/>
              <a:t>. If two different keys have the same hash, the two values belonging to them will be stored in the same bucket. Inside a bucket, values are stored in a list and retrieved by looping over all elements. The cost of this is </a:t>
            </a:r>
            <a:r>
              <a:rPr lang="en-US" i="1" dirty="0"/>
              <a:t>O(n)</a:t>
            </a:r>
            <a:r>
              <a:rPr lang="en-US" dirty="0"/>
              <a:t>.</a:t>
            </a:r>
          </a:p>
          <a:p>
            <a:endParaRPr lang="en-US" dirty="0"/>
          </a:p>
        </p:txBody>
      </p:sp>
    </p:spTree>
    <p:extLst>
      <p:ext uri="{BB962C8B-B14F-4D97-AF65-F5344CB8AC3E}">
        <p14:creationId xmlns:p14="http://schemas.microsoft.com/office/powerpoint/2010/main" val="1712012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Chaining</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Chaining is a collision resolution technique where each bucket has a list of items, where each list may store multiple items that map to the same bucket. The insert operation first uses the item's key to determine the bucket, and then inserts the item in that bucket's list. Searching also first determines the bucket, and then searches the bucket's list. Likewise for removes</a:t>
            </a:r>
            <a:r>
              <a:rPr lang="en-US" sz="2400" dirty="0" smtClean="0"/>
              <a:t>.</a:t>
            </a:r>
            <a:endParaRPr lang="en-US" sz="3200" dirty="0"/>
          </a:p>
        </p:txBody>
      </p:sp>
      <p:pic>
        <p:nvPicPr>
          <p:cNvPr id="4" name="Picture 3"/>
          <p:cNvPicPr/>
          <p:nvPr/>
        </p:nvPicPr>
        <p:blipFill>
          <a:blip r:embed="rId2"/>
          <a:stretch>
            <a:fillRect/>
          </a:stretch>
        </p:blipFill>
        <p:spPr>
          <a:xfrm>
            <a:off x="3001174" y="3639284"/>
            <a:ext cx="5264052" cy="2672616"/>
          </a:xfrm>
          <a:prstGeom prst="rect">
            <a:avLst/>
          </a:prstGeom>
        </p:spPr>
      </p:pic>
    </p:spTree>
    <p:extLst>
      <p:ext uri="{BB962C8B-B14F-4D97-AF65-F5344CB8AC3E}">
        <p14:creationId xmlns:p14="http://schemas.microsoft.com/office/powerpoint/2010/main" val="3408658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2205605" y="1061358"/>
            <a:ext cx="793408" cy="4044045"/>
            <a:chOff x="681605" y="1061357"/>
            <a:chExt cx="793408" cy="4044045"/>
          </a:xfrm>
        </p:grpSpPr>
        <p:sp>
          <p:nvSpPr>
            <p:cNvPr id="2" name="Rectangle 1"/>
            <p:cNvSpPr/>
            <p:nvPr/>
          </p:nvSpPr>
          <p:spPr>
            <a:xfrm>
              <a:off x="1088571" y="1066800"/>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88571" y="1382486"/>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088571" y="1698172"/>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88571" y="2013857"/>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88571" y="2612572"/>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88571" y="2928258"/>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94013" y="3243944"/>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88571" y="4474030"/>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088571" y="4158344"/>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088571" y="3842658"/>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88571" y="4789716"/>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107389" y="2232745"/>
              <a:ext cx="343364" cy="369332"/>
            </a:xfrm>
            <a:prstGeom prst="rect">
              <a:avLst/>
            </a:prstGeom>
            <a:noFill/>
          </p:spPr>
          <p:txBody>
            <a:bodyPr wrap="none" rtlCol="0">
              <a:spAutoFit/>
            </a:bodyPr>
            <a:lstStyle/>
            <a:p>
              <a:r>
                <a:rPr lang="en-US" dirty="0"/>
                <a:t>…</a:t>
              </a:r>
            </a:p>
          </p:txBody>
        </p:sp>
        <p:sp>
          <p:nvSpPr>
            <p:cNvPr id="14" name="TextBox 13"/>
            <p:cNvSpPr txBox="1"/>
            <p:nvPr/>
          </p:nvSpPr>
          <p:spPr>
            <a:xfrm>
              <a:off x="1107389" y="3446503"/>
              <a:ext cx="343364" cy="369332"/>
            </a:xfrm>
            <a:prstGeom prst="rect">
              <a:avLst/>
            </a:prstGeom>
            <a:noFill/>
          </p:spPr>
          <p:txBody>
            <a:bodyPr wrap="none" rtlCol="0">
              <a:spAutoFit/>
            </a:bodyPr>
            <a:lstStyle/>
            <a:p>
              <a:r>
                <a:rPr lang="en-US" dirty="0"/>
                <a:t>…</a:t>
              </a:r>
            </a:p>
          </p:txBody>
        </p:sp>
        <p:sp>
          <p:nvSpPr>
            <p:cNvPr id="15" name="Rectangle 14"/>
            <p:cNvSpPr/>
            <p:nvPr/>
          </p:nvSpPr>
          <p:spPr>
            <a:xfrm>
              <a:off x="687049" y="1061357"/>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0</a:t>
              </a:r>
            </a:p>
          </p:txBody>
        </p:sp>
        <p:sp>
          <p:nvSpPr>
            <p:cNvPr id="16" name="Rectangle 15"/>
            <p:cNvSpPr/>
            <p:nvPr/>
          </p:nvSpPr>
          <p:spPr>
            <a:xfrm>
              <a:off x="687049" y="1377043"/>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p>
          </p:txBody>
        </p:sp>
        <p:sp>
          <p:nvSpPr>
            <p:cNvPr id="17" name="Rectangle 16"/>
            <p:cNvSpPr/>
            <p:nvPr/>
          </p:nvSpPr>
          <p:spPr>
            <a:xfrm>
              <a:off x="687049" y="1692729"/>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a:t>
              </a:r>
            </a:p>
          </p:txBody>
        </p:sp>
        <p:sp>
          <p:nvSpPr>
            <p:cNvPr id="18" name="Rectangle 17"/>
            <p:cNvSpPr/>
            <p:nvPr/>
          </p:nvSpPr>
          <p:spPr>
            <a:xfrm>
              <a:off x="687049" y="2008414"/>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19" name="Rectangle 18"/>
            <p:cNvSpPr/>
            <p:nvPr/>
          </p:nvSpPr>
          <p:spPr>
            <a:xfrm>
              <a:off x="687049" y="2607129"/>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a:t>
              </a:r>
            </a:p>
          </p:txBody>
        </p:sp>
        <p:sp>
          <p:nvSpPr>
            <p:cNvPr id="20" name="Rectangle 19"/>
            <p:cNvSpPr/>
            <p:nvPr/>
          </p:nvSpPr>
          <p:spPr>
            <a:xfrm>
              <a:off x="687049" y="2922815"/>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21" name="Rectangle 20"/>
            <p:cNvSpPr/>
            <p:nvPr/>
          </p:nvSpPr>
          <p:spPr>
            <a:xfrm>
              <a:off x="681605" y="3238501"/>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11</a:t>
              </a:r>
            </a:p>
          </p:txBody>
        </p:sp>
        <p:sp>
          <p:nvSpPr>
            <p:cNvPr id="22" name="Rectangle 21"/>
            <p:cNvSpPr/>
            <p:nvPr/>
          </p:nvSpPr>
          <p:spPr>
            <a:xfrm>
              <a:off x="687049" y="4468587"/>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98</a:t>
              </a:r>
            </a:p>
          </p:txBody>
        </p:sp>
        <p:sp>
          <p:nvSpPr>
            <p:cNvPr id="23" name="Rectangle 22"/>
            <p:cNvSpPr/>
            <p:nvPr/>
          </p:nvSpPr>
          <p:spPr>
            <a:xfrm>
              <a:off x="687049" y="4152901"/>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97</a:t>
              </a:r>
            </a:p>
          </p:txBody>
        </p:sp>
        <p:sp>
          <p:nvSpPr>
            <p:cNvPr id="24" name="Rectangle 23"/>
            <p:cNvSpPr/>
            <p:nvPr/>
          </p:nvSpPr>
          <p:spPr>
            <a:xfrm>
              <a:off x="687049" y="3837215"/>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96</a:t>
              </a:r>
            </a:p>
          </p:txBody>
        </p:sp>
        <p:sp>
          <p:nvSpPr>
            <p:cNvPr id="25" name="Rectangle 24"/>
            <p:cNvSpPr/>
            <p:nvPr/>
          </p:nvSpPr>
          <p:spPr>
            <a:xfrm>
              <a:off x="687049" y="4784273"/>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99</a:t>
              </a:r>
            </a:p>
          </p:txBody>
        </p:sp>
        <p:sp>
          <p:nvSpPr>
            <p:cNvPr id="26" name="TextBox 25"/>
            <p:cNvSpPr txBox="1"/>
            <p:nvPr/>
          </p:nvSpPr>
          <p:spPr>
            <a:xfrm>
              <a:off x="705867" y="2292618"/>
              <a:ext cx="308098" cy="307777"/>
            </a:xfrm>
            <a:prstGeom prst="rect">
              <a:avLst/>
            </a:prstGeom>
            <a:noFill/>
          </p:spPr>
          <p:txBody>
            <a:bodyPr wrap="none" rtlCol="0">
              <a:spAutoFit/>
            </a:bodyPr>
            <a:lstStyle/>
            <a:p>
              <a:r>
                <a:rPr lang="en-US" sz="1400" dirty="0"/>
                <a:t>…</a:t>
              </a:r>
            </a:p>
          </p:txBody>
        </p:sp>
        <p:sp>
          <p:nvSpPr>
            <p:cNvPr id="27" name="TextBox 26"/>
            <p:cNvSpPr txBox="1"/>
            <p:nvPr/>
          </p:nvSpPr>
          <p:spPr>
            <a:xfrm>
              <a:off x="705867" y="3451946"/>
              <a:ext cx="343364" cy="369332"/>
            </a:xfrm>
            <a:prstGeom prst="rect">
              <a:avLst/>
            </a:prstGeom>
            <a:noFill/>
            <a:ln>
              <a:noFill/>
            </a:ln>
          </p:spPr>
          <p:txBody>
            <a:bodyPr wrap="none" rtlCol="0">
              <a:spAutoFit/>
            </a:bodyPr>
            <a:lstStyle/>
            <a:p>
              <a:r>
                <a:rPr lang="en-US" dirty="0"/>
                <a:t>…</a:t>
              </a:r>
            </a:p>
          </p:txBody>
        </p:sp>
      </p:grpSp>
      <p:sp>
        <p:nvSpPr>
          <p:cNvPr id="41" name="TextBox 40"/>
          <p:cNvSpPr txBox="1"/>
          <p:nvPr/>
        </p:nvSpPr>
        <p:spPr>
          <a:xfrm>
            <a:off x="2536011" y="697468"/>
            <a:ext cx="534121" cy="369332"/>
          </a:xfrm>
          <a:prstGeom prst="rect">
            <a:avLst/>
          </a:prstGeom>
          <a:noFill/>
        </p:spPr>
        <p:txBody>
          <a:bodyPr wrap="none" rtlCol="0">
            <a:spAutoFit/>
          </a:bodyPr>
          <a:lstStyle/>
          <a:p>
            <a:r>
              <a:rPr lang="en-US" dirty="0" err="1"/>
              <a:t>dict</a:t>
            </a:r>
            <a:endParaRPr lang="en-US" dirty="0"/>
          </a:p>
        </p:txBody>
      </p:sp>
      <p:sp>
        <p:nvSpPr>
          <p:cNvPr id="44" name="TextBox 43"/>
          <p:cNvSpPr txBox="1"/>
          <p:nvPr/>
        </p:nvSpPr>
        <p:spPr>
          <a:xfrm>
            <a:off x="4504125" y="328136"/>
            <a:ext cx="5378139" cy="369332"/>
          </a:xfrm>
          <a:prstGeom prst="rect">
            <a:avLst/>
          </a:prstGeom>
          <a:noFill/>
        </p:spPr>
        <p:txBody>
          <a:bodyPr wrap="none" rtlCol="0">
            <a:spAutoFit/>
          </a:bodyPr>
          <a:lstStyle/>
          <a:p>
            <a:r>
              <a:rPr lang="en-US" dirty="0" err="1"/>
              <a:t>HashMap</a:t>
            </a:r>
            <a:r>
              <a:rPr lang="en-US" dirty="0"/>
              <a:t>&lt;Integer, String&gt; </a:t>
            </a:r>
            <a:r>
              <a:rPr lang="en-US" dirty="0" err="1"/>
              <a:t>dict</a:t>
            </a:r>
            <a:r>
              <a:rPr lang="en-US" dirty="0"/>
              <a:t> = new </a:t>
            </a:r>
            <a:r>
              <a:rPr lang="en-US" dirty="0" err="1"/>
              <a:t>HashMap</a:t>
            </a:r>
            <a:r>
              <a:rPr lang="en-US" dirty="0"/>
              <a:t>&lt;&gt;(100);</a:t>
            </a:r>
          </a:p>
        </p:txBody>
      </p:sp>
      <p:sp>
        <p:nvSpPr>
          <p:cNvPr id="31" name="TextBox 30">
            <a:extLst>
              <a:ext uri="{FF2B5EF4-FFF2-40B4-BE49-F238E27FC236}">
                <a16:creationId xmlns:a16="http://schemas.microsoft.com/office/drawing/2014/main" xmlns="" id="{AA395E97-B1B3-4321-9D42-58DDB8C007C7}"/>
              </a:ext>
            </a:extLst>
          </p:cNvPr>
          <p:cNvSpPr txBox="1"/>
          <p:nvPr/>
        </p:nvSpPr>
        <p:spPr>
          <a:xfrm>
            <a:off x="4504125" y="1040471"/>
            <a:ext cx="5706676" cy="1754326"/>
          </a:xfrm>
          <a:prstGeom prst="rect">
            <a:avLst/>
          </a:prstGeom>
          <a:noFill/>
        </p:spPr>
        <p:txBody>
          <a:bodyPr wrap="square" rtlCol="0">
            <a:spAutoFit/>
          </a:bodyPr>
          <a:lstStyle/>
          <a:p>
            <a:r>
              <a:rPr lang="en-US" dirty="0"/>
              <a:t>Assume we’re mapping employee numbers and names and that the hash value is determined by the mod operator applied to the employee number.  That is, the remainder when the employee number is divided by 100 is the element index of the hash table where the number/name data is stored.</a:t>
            </a:r>
          </a:p>
        </p:txBody>
      </p:sp>
      <p:sp>
        <p:nvSpPr>
          <p:cNvPr id="28" name="Rectangle 27"/>
          <p:cNvSpPr/>
          <p:nvPr/>
        </p:nvSpPr>
        <p:spPr>
          <a:xfrm>
            <a:off x="647748" y="453633"/>
            <a:ext cx="1313116" cy="369332"/>
          </a:xfrm>
          <a:prstGeom prst="rect">
            <a:avLst/>
          </a:prstGeom>
        </p:spPr>
        <p:txBody>
          <a:bodyPr wrap="none">
            <a:spAutoFit/>
          </a:bodyPr>
          <a:lstStyle/>
          <a:p>
            <a:r>
              <a:rPr lang="en-US" dirty="0" err="1"/>
              <a:t>bucketArray</a:t>
            </a:r>
            <a:endParaRPr lang="en-US" dirty="0"/>
          </a:p>
        </p:txBody>
      </p:sp>
    </p:spTree>
    <p:extLst>
      <p:ext uri="{BB962C8B-B14F-4D97-AF65-F5344CB8AC3E}">
        <p14:creationId xmlns:p14="http://schemas.microsoft.com/office/powerpoint/2010/main" val="1159907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up)">
                                      <p:cBhvr>
                                        <p:cTn id="12" dur="500"/>
                                        <p:tgtEl>
                                          <p:spTgt spid="41"/>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wipe(up)">
                                      <p:cBhvr>
                                        <p:cTn id="16" dur="500"/>
                                        <p:tgtEl>
                                          <p:spTgt spid="4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left)">
                                      <p:cBhvr>
                                        <p:cTn id="2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4" grpId="0"/>
      <p:bldP spid="3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2205605" y="1061358"/>
            <a:ext cx="793408" cy="4044045"/>
            <a:chOff x="681605" y="1061357"/>
            <a:chExt cx="793408" cy="4044045"/>
          </a:xfrm>
        </p:grpSpPr>
        <p:sp>
          <p:nvSpPr>
            <p:cNvPr id="2" name="Rectangle 1"/>
            <p:cNvSpPr/>
            <p:nvPr/>
          </p:nvSpPr>
          <p:spPr>
            <a:xfrm>
              <a:off x="1088571" y="1066800"/>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88571" y="1382486"/>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088571" y="1698172"/>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88571" y="2013857"/>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88571" y="2612572"/>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88571" y="2928258"/>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94013" y="3243944"/>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88571" y="4474030"/>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088571" y="4158344"/>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088571" y="3842658"/>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88571" y="4789716"/>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107389" y="2232745"/>
              <a:ext cx="343364" cy="369332"/>
            </a:xfrm>
            <a:prstGeom prst="rect">
              <a:avLst/>
            </a:prstGeom>
            <a:noFill/>
          </p:spPr>
          <p:txBody>
            <a:bodyPr wrap="none" rtlCol="0">
              <a:spAutoFit/>
            </a:bodyPr>
            <a:lstStyle/>
            <a:p>
              <a:r>
                <a:rPr lang="en-US" dirty="0"/>
                <a:t>…</a:t>
              </a:r>
            </a:p>
          </p:txBody>
        </p:sp>
        <p:sp>
          <p:nvSpPr>
            <p:cNvPr id="14" name="TextBox 13"/>
            <p:cNvSpPr txBox="1"/>
            <p:nvPr/>
          </p:nvSpPr>
          <p:spPr>
            <a:xfrm>
              <a:off x="1107389" y="3446503"/>
              <a:ext cx="343364" cy="369332"/>
            </a:xfrm>
            <a:prstGeom prst="rect">
              <a:avLst/>
            </a:prstGeom>
            <a:noFill/>
          </p:spPr>
          <p:txBody>
            <a:bodyPr wrap="none" rtlCol="0">
              <a:spAutoFit/>
            </a:bodyPr>
            <a:lstStyle/>
            <a:p>
              <a:r>
                <a:rPr lang="en-US" dirty="0"/>
                <a:t>…</a:t>
              </a:r>
            </a:p>
          </p:txBody>
        </p:sp>
        <p:sp>
          <p:nvSpPr>
            <p:cNvPr id="15" name="Rectangle 14"/>
            <p:cNvSpPr/>
            <p:nvPr/>
          </p:nvSpPr>
          <p:spPr>
            <a:xfrm>
              <a:off x="687049" y="1061357"/>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0</a:t>
              </a:r>
            </a:p>
          </p:txBody>
        </p:sp>
        <p:sp>
          <p:nvSpPr>
            <p:cNvPr id="16" name="Rectangle 15"/>
            <p:cNvSpPr/>
            <p:nvPr/>
          </p:nvSpPr>
          <p:spPr>
            <a:xfrm>
              <a:off x="687049" y="1377043"/>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p>
          </p:txBody>
        </p:sp>
        <p:sp>
          <p:nvSpPr>
            <p:cNvPr id="17" name="Rectangle 16"/>
            <p:cNvSpPr/>
            <p:nvPr/>
          </p:nvSpPr>
          <p:spPr>
            <a:xfrm>
              <a:off x="687049" y="1692729"/>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a:t>
              </a:r>
            </a:p>
          </p:txBody>
        </p:sp>
        <p:sp>
          <p:nvSpPr>
            <p:cNvPr id="18" name="Rectangle 17"/>
            <p:cNvSpPr/>
            <p:nvPr/>
          </p:nvSpPr>
          <p:spPr>
            <a:xfrm>
              <a:off x="687049" y="2008414"/>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19" name="Rectangle 18"/>
            <p:cNvSpPr/>
            <p:nvPr/>
          </p:nvSpPr>
          <p:spPr>
            <a:xfrm>
              <a:off x="687049" y="2607129"/>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a:t>
              </a:r>
            </a:p>
          </p:txBody>
        </p:sp>
        <p:sp>
          <p:nvSpPr>
            <p:cNvPr id="20" name="Rectangle 19"/>
            <p:cNvSpPr/>
            <p:nvPr/>
          </p:nvSpPr>
          <p:spPr>
            <a:xfrm>
              <a:off x="687049" y="2922815"/>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21" name="Rectangle 20"/>
            <p:cNvSpPr/>
            <p:nvPr/>
          </p:nvSpPr>
          <p:spPr>
            <a:xfrm>
              <a:off x="681605" y="3238501"/>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11</a:t>
              </a:r>
            </a:p>
          </p:txBody>
        </p:sp>
        <p:sp>
          <p:nvSpPr>
            <p:cNvPr id="22" name="Rectangle 21"/>
            <p:cNvSpPr/>
            <p:nvPr/>
          </p:nvSpPr>
          <p:spPr>
            <a:xfrm>
              <a:off x="687049" y="4468587"/>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98</a:t>
              </a:r>
            </a:p>
          </p:txBody>
        </p:sp>
        <p:sp>
          <p:nvSpPr>
            <p:cNvPr id="23" name="Rectangle 22"/>
            <p:cNvSpPr/>
            <p:nvPr/>
          </p:nvSpPr>
          <p:spPr>
            <a:xfrm>
              <a:off x="687049" y="4152901"/>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97</a:t>
              </a:r>
            </a:p>
          </p:txBody>
        </p:sp>
        <p:sp>
          <p:nvSpPr>
            <p:cNvPr id="24" name="Rectangle 23"/>
            <p:cNvSpPr/>
            <p:nvPr/>
          </p:nvSpPr>
          <p:spPr>
            <a:xfrm>
              <a:off x="687049" y="3837215"/>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96</a:t>
              </a:r>
            </a:p>
          </p:txBody>
        </p:sp>
        <p:sp>
          <p:nvSpPr>
            <p:cNvPr id="25" name="Rectangle 24"/>
            <p:cNvSpPr/>
            <p:nvPr/>
          </p:nvSpPr>
          <p:spPr>
            <a:xfrm>
              <a:off x="687049" y="4784273"/>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99</a:t>
              </a:r>
            </a:p>
          </p:txBody>
        </p:sp>
        <p:sp>
          <p:nvSpPr>
            <p:cNvPr id="26" name="TextBox 25"/>
            <p:cNvSpPr txBox="1"/>
            <p:nvPr/>
          </p:nvSpPr>
          <p:spPr>
            <a:xfrm>
              <a:off x="705867" y="2292618"/>
              <a:ext cx="308098" cy="307777"/>
            </a:xfrm>
            <a:prstGeom prst="rect">
              <a:avLst/>
            </a:prstGeom>
            <a:noFill/>
          </p:spPr>
          <p:txBody>
            <a:bodyPr wrap="none" rtlCol="0">
              <a:spAutoFit/>
            </a:bodyPr>
            <a:lstStyle/>
            <a:p>
              <a:r>
                <a:rPr lang="en-US" sz="1400" dirty="0"/>
                <a:t>…</a:t>
              </a:r>
            </a:p>
          </p:txBody>
        </p:sp>
        <p:sp>
          <p:nvSpPr>
            <p:cNvPr id="27" name="TextBox 26"/>
            <p:cNvSpPr txBox="1"/>
            <p:nvPr/>
          </p:nvSpPr>
          <p:spPr>
            <a:xfrm>
              <a:off x="705867" y="3451946"/>
              <a:ext cx="343364" cy="369332"/>
            </a:xfrm>
            <a:prstGeom prst="rect">
              <a:avLst/>
            </a:prstGeom>
            <a:noFill/>
            <a:ln>
              <a:noFill/>
            </a:ln>
          </p:spPr>
          <p:txBody>
            <a:bodyPr wrap="none" rtlCol="0">
              <a:spAutoFit/>
            </a:bodyPr>
            <a:lstStyle/>
            <a:p>
              <a:r>
                <a:rPr lang="en-US" dirty="0"/>
                <a:t>…</a:t>
              </a:r>
            </a:p>
          </p:txBody>
        </p:sp>
      </p:grpSp>
      <p:sp>
        <p:nvSpPr>
          <p:cNvPr id="41" name="TextBox 40"/>
          <p:cNvSpPr txBox="1"/>
          <p:nvPr/>
        </p:nvSpPr>
        <p:spPr>
          <a:xfrm>
            <a:off x="2536011" y="697468"/>
            <a:ext cx="534121" cy="369332"/>
          </a:xfrm>
          <a:prstGeom prst="rect">
            <a:avLst/>
          </a:prstGeom>
          <a:noFill/>
        </p:spPr>
        <p:txBody>
          <a:bodyPr wrap="none" rtlCol="0">
            <a:spAutoFit/>
          </a:bodyPr>
          <a:lstStyle/>
          <a:p>
            <a:r>
              <a:rPr lang="en-US" dirty="0" err="1"/>
              <a:t>dict</a:t>
            </a:r>
            <a:endParaRPr lang="en-US" dirty="0"/>
          </a:p>
        </p:txBody>
      </p:sp>
      <p:sp>
        <p:nvSpPr>
          <p:cNvPr id="32" name="TextBox 31"/>
          <p:cNvSpPr txBox="1"/>
          <p:nvPr/>
        </p:nvSpPr>
        <p:spPr>
          <a:xfrm>
            <a:off x="6776359" y="205867"/>
            <a:ext cx="2432589" cy="369332"/>
          </a:xfrm>
          <a:prstGeom prst="rect">
            <a:avLst/>
          </a:prstGeom>
          <a:noFill/>
        </p:spPr>
        <p:txBody>
          <a:bodyPr wrap="none" rtlCol="0">
            <a:spAutoFit/>
          </a:bodyPr>
          <a:lstStyle/>
          <a:p>
            <a:r>
              <a:rPr lang="en-US" dirty="0" err="1"/>
              <a:t>dict.put</a:t>
            </a:r>
            <a:r>
              <a:rPr lang="en-US" dirty="0"/>
              <a:t>(1000, </a:t>
            </a:r>
            <a:r>
              <a:rPr lang="en-US" dirty="0">
                <a:solidFill>
                  <a:schemeClr val="accent2"/>
                </a:solidFill>
              </a:rPr>
              <a:t>“</a:t>
            </a:r>
            <a:r>
              <a:rPr lang="en-US" dirty="0" err="1">
                <a:solidFill>
                  <a:schemeClr val="accent2"/>
                </a:solidFill>
              </a:rPr>
              <a:t>celine</a:t>
            </a:r>
            <a:r>
              <a:rPr lang="en-US" dirty="0">
                <a:solidFill>
                  <a:schemeClr val="accent2"/>
                </a:solidFill>
              </a:rPr>
              <a:t>”</a:t>
            </a:r>
            <a:r>
              <a:rPr lang="en-US" dirty="0"/>
              <a:t>);</a:t>
            </a:r>
          </a:p>
        </p:txBody>
      </p:sp>
      <p:sp>
        <p:nvSpPr>
          <p:cNvPr id="28" name="TextBox 27"/>
          <p:cNvSpPr txBox="1"/>
          <p:nvPr/>
        </p:nvSpPr>
        <p:spPr>
          <a:xfrm>
            <a:off x="7571016" y="497257"/>
            <a:ext cx="1843774" cy="646331"/>
          </a:xfrm>
          <a:prstGeom prst="rect">
            <a:avLst/>
          </a:prstGeom>
          <a:noFill/>
        </p:spPr>
        <p:txBody>
          <a:bodyPr wrap="none" rtlCol="0">
            <a:spAutoFit/>
          </a:bodyPr>
          <a:lstStyle/>
          <a:p>
            <a:r>
              <a:rPr lang="en-US" dirty="0">
                <a:solidFill>
                  <a:srgbClr val="00B0F0"/>
                </a:solidFill>
              </a:rPr>
              <a:t>1000/100 = 10 R0</a:t>
            </a:r>
          </a:p>
          <a:p>
            <a:r>
              <a:rPr lang="en-US" dirty="0">
                <a:solidFill>
                  <a:srgbClr val="00B0F0"/>
                </a:solidFill>
              </a:rPr>
              <a:t>1000%100 = 0</a:t>
            </a:r>
          </a:p>
        </p:txBody>
      </p:sp>
      <p:grpSp>
        <p:nvGrpSpPr>
          <p:cNvPr id="31" name="Group 30"/>
          <p:cNvGrpSpPr/>
          <p:nvPr/>
        </p:nvGrpSpPr>
        <p:grpSpPr>
          <a:xfrm>
            <a:off x="3309257" y="1007711"/>
            <a:ext cx="1779654" cy="369332"/>
            <a:chOff x="3589797" y="2291836"/>
            <a:chExt cx="1779654" cy="369332"/>
          </a:xfrm>
        </p:grpSpPr>
        <p:sp>
          <p:nvSpPr>
            <p:cNvPr id="29" name="Rounded Rectangle 28"/>
            <p:cNvSpPr/>
            <p:nvPr/>
          </p:nvSpPr>
          <p:spPr>
            <a:xfrm>
              <a:off x="3614057" y="2329543"/>
              <a:ext cx="1719943" cy="331625"/>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589797" y="2291836"/>
              <a:ext cx="1779654" cy="369332"/>
            </a:xfrm>
            <a:prstGeom prst="rect">
              <a:avLst/>
            </a:prstGeom>
            <a:noFill/>
          </p:spPr>
          <p:txBody>
            <a:bodyPr wrap="none" rtlCol="0">
              <a:spAutoFit/>
            </a:bodyPr>
            <a:lstStyle/>
            <a:p>
              <a:r>
                <a:rPr lang="en-US" dirty="0"/>
                <a:t>1000, </a:t>
              </a:r>
              <a:r>
                <a:rPr lang="en-US" dirty="0" err="1">
                  <a:solidFill>
                    <a:schemeClr val="accent2"/>
                  </a:solidFill>
                </a:rPr>
                <a:t>celine</a:t>
              </a:r>
              <a:r>
                <a:rPr lang="en-US" dirty="0"/>
                <a:t>, null</a:t>
              </a:r>
              <a:endParaRPr lang="en-US" dirty="0">
                <a:solidFill>
                  <a:schemeClr val="accent2"/>
                </a:solidFill>
              </a:endParaRPr>
            </a:p>
          </p:txBody>
        </p:sp>
      </p:grpSp>
      <p:cxnSp>
        <p:nvCxnSpPr>
          <p:cNvPr id="34" name="Straight Arrow Connector 33"/>
          <p:cNvCxnSpPr/>
          <p:nvPr/>
        </p:nvCxnSpPr>
        <p:spPr>
          <a:xfrm>
            <a:off x="2797629" y="1219200"/>
            <a:ext cx="51162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6" name="Right Arrow 35"/>
          <p:cNvSpPr/>
          <p:nvPr/>
        </p:nvSpPr>
        <p:spPr>
          <a:xfrm>
            <a:off x="1838031" y="1132114"/>
            <a:ext cx="430353" cy="1524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3373320" y="619526"/>
            <a:ext cx="1748620" cy="369332"/>
          </a:xfrm>
          <a:prstGeom prst="rect">
            <a:avLst/>
          </a:prstGeom>
          <a:noFill/>
        </p:spPr>
        <p:txBody>
          <a:bodyPr wrap="none" rtlCol="0">
            <a:spAutoFit/>
          </a:bodyPr>
          <a:lstStyle/>
          <a:p>
            <a:r>
              <a:rPr lang="en-US" dirty="0">
                <a:solidFill>
                  <a:schemeClr val="bg1">
                    <a:lumMod val="65000"/>
                  </a:schemeClr>
                </a:solidFill>
              </a:rPr>
              <a:t>key     data   next</a:t>
            </a:r>
          </a:p>
        </p:txBody>
      </p:sp>
      <p:sp>
        <p:nvSpPr>
          <p:cNvPr id="38" name="Rectangle 37"/>
          <p:cNvSpPr/>
          <p:nvPr/>
        </p:nvSpPr>
        <p:spPr>
          <a:xfrm>
            <a:off x="647748" y="453633"/>
            <a:ext cx="1313116" cy="369332"/>
          </a:xfrm>
          <a:prstGeom prst="rect">
            <a:avLst/>
          </a:prstGeom>
        </p:spPr>
        <p:txBody>
          <a:bodyPr wrap="none">
            <a:spAutoFit/>
          </a:bodyPr>
          <a:lstStyle/>
          <a:p>
            <a:r>
              <a:rPr lang="en-US" dirty="0" err="1"/>
              <a:t>bucketArray</a:t>
            </a:r>
            <a:endParaRPr lang="en-US" dirty="0"/>
          </a:p>
        </p:txBody>
      </p:sp>
    </p:spTree>
    <p:extLst>
      <p:ext uri="{BB962C8B-B14F-4D97-AF65-F5344CB8AC3E}">
        <p14:creationId xmlns:p14="http://schemas.microsoft.com/office/powerpoint/2010/main" val="3370472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left)">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left)">
                                      <p:cBhvr>
                                        <p:cTn id="22" dur="500"/>
                                        <p:tgtEl>
                                          <p:spTgt spid="34"/>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left)">
                                      <p:cBhvr>
                                        <p:cTn id="26" dur="5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7">
                                            <p:txEl>
                                              <p:pRg st="0" end="0"/>
                                            </p:txEl>
                                          </p:spTgt>
                                        </p:tgtEl>
                                        <p:attrNameLst>
                                          <p:attrName>style.visibility</p:attrName>
                                        </p:attrNameLst>
                                      </p:cBhvr>
                                      <p:to>
                                        <p:strVal val="visible"/>
                                      </p:to>
                                    </p:set>
                                    <p:animEffect transition="in" filter="fade">
                                      <p:cBhvr>
                                        <p:cTn id="31" dur="500"/>
                                        <p:tgtEl>
                                          <p:spTgt spid="37">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32"/>
                                        </p:tgtEl>
                                      </p:cBhvr>
                                    </p:animEffect>
                                    <p:set>
                                      <p:cBhvr>
                                        <p:cTn id="36" dur="1" fill="hold">
                                          <p:stCondLst>
                                            <p:cond delay="499"/>
                                          </p:stCondLst>
                                        </p:cTn>
                                        <p:tgtEl>
                                          <p:spTgt spid="32"/>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28"/>
                                        </p:tgtEl>
                                      </p:cBhvr>
                                    </p:animEffect>
                                    <p:set>
                                      <p:cBhvr>
                                        <p:cTn id="39" dur="1" fill="hold">
                                          <p:stCondLst>
                                            <p:cond delay="499"/>
                                          </p:stCondLst>
                                        </p:cTn>
                                        <p:tgtEl>
                                          <p:spTgt spid="28"/>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36"/>
                                        </p:tgtEl>
                                      </p:cBhvr>
                                    </p:animEffect>
                                    <p:set>
                                      <p:cBhvr>
                                        <p:cTn id="42"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2" grpId="1"/>
      <p:bldP spid="28" grpId="0"/>
      <p:bldP spid="28" grpId="1"/>
      <p:bldP spid="36" grpId="0" animBg="1"/>
      <p:bldP spid="36"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smtClean="0"/>
              <a:t>Prepwork</a:t>
            </a:r>
            <a:r>
              <a:rPr lang="en-US" altLang="en-US" dirty="0" smtClean="0"/>
              <a:t> Progress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09344" y="1727030"/>
            <a:ext cx="8774350" cy="4696942"/>
          </a:xfrm>
        </p:spPr>
      </p:pic>
      <p:sp>
        <p:nvSpPr>
          <p:cNvPr id="5" name="TextBox 4"/>
          <p:cNvSpPr txBox="1"/>
          <p:nvPr/>
        </p:nvSpPr>
        <p:spPr>
          <a:xfrm>
            <a:off x="5433810" y="1772056"/>
            <a:ext cx="500062" cy="381000"/>
          </a:xfrm>
          <a:prstGeom prst="rect">
            <a:avLst/>
          </a:prstGeom>
          <a:solidFill>
            <a:sysClr val="window" lastClr="FFFFFF">
              <a:lumMod val="95000"/>
            </a:sysClr>
          </a:solidFill>
        </p:spPr>
        <p:txBody>
          <a:bodyPr>
            <a:spAutoFit/>
          </a:bodyPr>
          <a:lstStyle/>
          <a:p>
            <a:pPr eaLnBrk="1" fontAlgn="auto" hangingPunct="1">
              <a:spcBef>
                <a:spcPts val="0"/>
              </a:spcBef>
              <a:spcAft>
                <a:spcPts val="0"/>
              </a:spcAft>
              <a:defRPr/>
            </a:pPr>
            <a:r>
              <a:rPr lang="en-US" sz="1800" kern="0" dirty="0" smtClean="0">
                <a:solidFill>
                  <a:prstClr val="black"/>
                </a:solidFill>
                <a:latin typeface="Calibri" panose="020F0502020204030204"/>
              </a:rPr>
              <a:t>63</a:t>
            </a:r>
            <a:endParaRPr lang="en-US" sz="1800" kern="0" dirty="0">
              <a:solidFill>
                <a:prstClr val="black"/>
              </a:solidFill>
              <a:latin typeface="Calibri" panose="020F0502020204030204"/>
            </a:endParaRPr>
          </a:p>
        </p:txBody>
      </p:sp>
      <p:sp>
        <p:nvSpPr>
          <p:cNvPr id="6" name="TextBox 5"/>
          <p:cNvSpPr txBox="1"/>
          <p:nvPr/>
        </p:nvSpPr>
        <p:spPr>
          <a:xfrm>
            <a:off x="5417242" y="3847290"/>
            <a:ext cx="583814" cy="369332"/>
          </a:xfrm>
          <a:prstGeom prst="rect">
            <a:avLst/>
          </a:prstGeom>
          <a:solidFill>
            <a:sysClr val="window" lastClr="FFFFFF">
              <a:lumMod val="95000"/>
            </a:sysClr>
          </a:solidFill>
        </p:spPr>
        <p:txBody>
          <a:bodyPr wrap="none">
            <a:spAutoFit/>
          </a:bodyPr>
          <a:lstStyle/>
          <a:p>
            <a:pPr eaLnBrk="1" fontAlgn="auto" hangingPunct="1">
              <a:spcBef>
                <a:spcPts val="0"/>
              </a:spcBef>
              <a:spcAft>
                <a:spcPts val="0"/>
              </a:spcAft>
              <a:defRPr/>
            </a:pPr>
            <a:r>
              <a:rPr lang="en-US" sz="1800" kern="0" dirty="0" smtClean="0">
                <a:solidFill>
                  <a:srgbClr val="ED7D31"/>
                </a:solidFill>
                <a:latin typeface="Calibri" panose="020F0502020204030204"/>
              </a:rPr>
              <a:t>92%</a:t>
            </a:r>
            <a:endParaRPr lang="en-US" sz="1800" kern="0" dirty="0">
              <a:solidFill>
                <a:srgbClr val="ED7D31"/>
              </a:solidFill>
              <a:latin typeface="Calibri" panose="020F0502020204030204"/>
            </a:endParaRPr>
          </a:p>
        </p:txBody>
      </p:sp>
      <p:sp>
        <p:nvSpPr>
          <p:cNvPr id="7" name="TextBox 6"/>
          <p:cNvSpPr txBox="1"/>
          <p:nvPr/>
        </p:nvSpPr>
        <p:spPr>
          <a:xfrm>
            <a:off x="3184002" y="3466290"/>
            <a:ext cx="500062" cy="381000"/>
          </a:xfrm>
          <a:prstGeom prst="rect">
            <a:avLst/>
          </a:prstGeom>
          <a:solidFill>
            <a:sysClr val="window" lastClr="FFFFFF">
              <a:lumMod val="95000"/>
            </a:sysClr>
          </a:solidFill>
        </p:spPr>
        <p:txBody>
          <a:bodyPr>
            <a:spAutoFit/>
          </a:bodyPr>
          <a:lstStyle/>
          <a:p>
            <a:pPr eaLnBrk="1" fontAlgn="auto" hangingPunct="1">
              <a:spcBef>
                <a:spcPts val="0"/>
              </a:spcBef>
              <a:spcAft>
                <a:spcPts val="0"/>
              </a:spcAft>
              <a:defRPr/>
            </a:pPr>
            <a:r>
              <a:rPr lang="en-US" sz="1800" kern="0" dirty="0" smtClean="0">
                <a:solidFill>
                  <a:prstClr val="black"/>
                </a:solidFill>
                <a:latin typeface="Calibri" panose="020F0502020204030204"/>
              </a:rPr>
              <a:t>66</a:t>
            </a:r>
            <a:endParaRPr lang="en-US" sz="1800" kern="0" dirty="0">
              <a:solidFill>
                <a:prstClr val="black"/>
              </a:solidFill>
              <a:latin typeface="Calibri" panose="020F0502020204030204"/>
            </a:endParaRPr>
          </a:p>
        </p:txBody>
      </p:sp>
      <p:sp>
        <p:nvSpPr>
          <p:cNvPr id="8" name="TextBox 7"/>
          <p:cNvSpPr txBox="1"/>
          <p:nvPr/>
        </p:nvSpPr>
        <p:spPr>
          <a:xfrm>
            <a:off x="5433810" y="3510064"/>
            <a:ext cx="500062" cy="381000"/>
          </a:xfrm>
          <a:prstGeom prst="rect">
            <a:avLst/>
          </a:prstGeom>
          <a:solidFill>
            <a:sysClr val="window" lastClr="FFFFFF">
              <a:lumMod val="95000"/>
            </a:sysClr>
          </a:solidFill>
        </p:spPr>
        <p:txBody>
          <a:bodyPr>
            <a:spAutoFit/>
          </a:bodyPr>
          <a:lstStyle/>
          <a:p>
            <a:pPr eaLnBrk="1" fontAlgn="auto" hangingPunct="1">
              <a:spcBef>
                <a:spcPts val="0"/>
              </a:spcBef>
              <a:spcAft>
                <a:spcPts val="0"/>
              </a:spcAft>
              <a:defRPr/>
            </a:pPr>
            <a:r>
              <a:rPr lang="en-US" sz="1800" kern="0" dirty="0" smtClean="0">
                <a:solidFill>
                  <a:prstClr val="black"/>
                </a:solidFill>
                <a:latin typeface="Calibri" panose="020F0502020204030204"/>
              </a:rPr>
              <a:t>65</a:t>
            </a:r>
            <a:endParaRPr lang="en-US" sz="1800" kern="0" dirty="0">
              <a:solidFill>
                <a:prstClr val="black"/>
              </a:solidFill>
              <a:latin typeface="Calibri" panose="020F0502020204030204"/>
            </a:endParaRPr>
          </a:p>
        </p:txBody>
      </p:sp>
      <p:sp>
        <p:nvSpPr>
          <p:cNvPr id="9" name="TextBox 8"/>
          <p:cNvSpPr txBox="1"/>
          <p:nvPr/>
        </p:nvSpPr>
        <p:spPr>
          <a:xfrm>
            <a:off x="7648473" y="2688078"/>
            <a:ext cx="500062" cy="381000"/>
          </a:xfrm>
          <a:prstGeom prst="rect">
            <a:avLst/>
          </a:prstGeom>
          <a:solidFill>
            <a:sysClr val="window" lastClr="FFFFFF">
              <a:lumMod val="95000"/>
            </a:sysClr>
          </a:solidFill>
        </p:spPr>
        <p:txBody>
          <a:bodyPr>
            <a:spAutoFit/>
          </a:bodyPr>
          <a:lstStyle/>
          <a:p>
            <a:pPr eaLnBrk="1" fontAlgn="auto" hangingPunct="1">
              <a:spcBef>
                <a:spcPts val="0"/>
              </a:spcBef>
              <a:spcAft>
                <a:spcPts val="0"/>
              </a:spcAft>
              <a:defRPr/>
            </a:pPr>
            <a:r>
              <a:rPr lang="en-US" sz="1800" kern="0" dirty="0" smtClean="0">
                <a:solidFill>
                  <a:prstClr val="black"/>
                </a:solidFill>
                <a:latin typeface="Calibri" panose="020F0502020204030204"/>
              </a:rPr>
              <a:t>62</a:t>
            </a:r>
            <a:endParaRPr lang="en-US" sz="1800" kern="0" dirty="0">
              <a:solidFill>
                <a:prstClr val="black"/>
              </a:solidFill>
              <a:latin typeface="Calibri" panose="020F0502020204030204"/>
            </a:endParaRPr>
          </a:p>
        </p:txBody>
      </p:sp>
      <p:sp>
        <p:nvSpPr>
          <p:cNvPr id="10" name="TextBox 9"/>
          <p:cNvSpPr txBox="1"/>
          <p:nvPr/>
        </p:nvSpPr>
        <p:spPr>
          <a:xfrm>
            <a:off x="7648473" y="4365525"/>
            <a:ext cx="500062" cy="381000"/>
          </a:xfrm>
          <a:prstGeom prst="rect">
            <a:avLst/>
          </a:prstGeom>
          <a:solidFill>
            <a:sysClr val="window" lastClr="FFFFFF">
              <a:lumMod val="95000"/>
            </a:sysClr>
          </a:solidFill>
        </p:spPr>
        <p:txBody>
          <a:bodyPr>
            <a:spAutoFit/>
          </a:bodyPr>
          <a:lstStyle/>
          <a:p>
            <a:pPr eaLnBrk="1" fontAlgn="auto" hangingPunct="1">
              <a:spcBef>
                <a:spcPts val="0"/>
              </a:spcBef>
              <a:spcAft>
                <a:spcPts val="0"/>
              </a:spcAft>
              <a:defRPr/>
            </a:pPr>
            <a:r>
              <a:rPr lang="en-US" sz="1800" kern="0" dirty="0" smtClean="0">
                <a:solidFill>
                  <a:prstClr val="black"/>
                </a:solidFill>
                <a:latin typeface="Calibri" panose="020F0502020204030204"/>
              </a:rPr>
              <a:t>60</a:t>
            </a:r>
            <a:endParaRPr lang="en-US" sz="1800" kern="0" dirty="0">
              <a:solidFill>
                <a:prstClr val="black"/>
              </a:solidFill>
              <a:latin typeface="Calibri" panose="020F0502020204030204"/>
            </a:endParaRPr>
          </a:p>
        </p:txBody>
      </p:sp>
      <p:sp>
        <p:nvSpPr>
          <p:cNvPr id="11" name="TextBox 10"/>
          <p:cNvSpPr txBox="1"/>
          <p:nvPr/>
        </p:nvSpPr>
        <p:spPr>
          <a:xfrm>
            <a:off x="5417242" y="5329137"/>
            <a:ext cx="500062" cy="381000"/>
          </a:xfrm>
          <a:prstGeom prst="rect">
            <a:avLst/>
          </a:prstGeom>
          <a:solidFill>
            <a:sysClr val="window" lastClr="FFFFFF">
              <a:lumMod val="95000"/>
            </a:sysClr>
          </a:solidFill>
        </p:spPr>
        <p:txBody>
          <a:bodyPr>
            <a:spAutoFit/>
          </a:bodyPr>
          <a:lstStyle/>
          <a:p>
            <a:pPr eaLnBrk="1" fontAlgn="auto" hangingPunct="1">
              <a:spcBef>
                <a:spcPts val="0"/>
              </a:spcBef>
              <a:spcAft>
                <a:spcPts val="0"/>
              </a:spcAft>
              <a:defRPr/>
            </a:pPr>
            <a:r>
              <a:rPr lang="en-US" sz="1800" kern="0" dirty="0" smtClean="0">
                <a:solidFill>
                  <a:prstClr val="black"/>
                </a:solidFill>
                <a:latin typeface="Calibri" panose="020F0502020204030204"/>
              </a:rPr>
              <a:t>62</a:t>
            </a:r>
            <a:endParaRPr lang="en-US" sz="1800" kern="0" dirty="0">
              <a:solidFill>
                <a:prstClr val="black"/>
              </a:solidFill>
              <a:latin typeface="Calibri" panose="020F0502020204030204"/>
            </a:endParaRPr>
          </a:p>
        </p:txBody>
      </p:sp>
      <p:sp>
        <p:nvSpPr>
          <p:cNvPr id="12" name="TextBox 11"/>
          <p:cNvSpPr txBox="1"/>
          <p:nvPr/>
        </p:nvSpPr>
        <p:spPr>
          <a:xfrm>
            <a:off x="9871244" y="4414737"/>
            <a:ext cx="500062" cy="381000"/>
          </a:xfrm>
          <a:prstGeom prst="rect">
            <a:avLst/>
          </a:prstGeom>
          <a:solidFill>
            <a:sysClr val="window" lastClr="FFFFFF">
              <a:lumMod val="95000"/>
            </a:sysClr>
          </a:solidFill>
        </p:spPr>
        <p:txBody>
          <a:bodyPr>
            <a:spAutoFit/>
          </a:bodyPr>
          <a:lstStyle/>
          <a:p>
            <a:pPr eaLnBrk="1" fontAlgn="auto" hangingPunct="1">
              <a:spcBef>
                <a:spcPts val="0"/>
              </a:spcBef>
              <a:spcAft>
                <a:spcPts val="0"/>
              </a:spcAft>
              <a:defRPr/>
            </a:pPr>
            <a:r>
              <a:rPr lang="en-US" sz="1800" kern="0" dirty="0" smtClean="0">
                <a:solidFill>
                  <a:prstClr val="black"/>
                </a:solidFill>
                <a:latin typeface="Calibri" panose="020F0502020204030204"/>
              </a:rPr>
              <a:t>54</a:t>
            </a:r>
            <a:endParaRPr lang="en-US" sz="1800" kern="0" dirty="0">
              <a:solidFill>
                <a:prstClr val="black"/>
              </a:solidFill>
              <a:latin typeface="Calibri" panose="020F0502020204030204"/>
            </a:endParaRPr>
          </a:p>
        </p:txBody>
      </p:sp>
      <p:sp>
        <p:nvSpPr>
          <p:cNvPr id="13" name="TextBox 12"/>
          <p:cNvSpPr txBox="1"/>
          <p:nvPr/>
        </p:nvSpPr>
        <p:spPr>
          <a:xfrm>
            <a:off x="7648473" y="3037905"/>
            <a:ext cx="583814" cy="369332"/>
          </a:xfrm>
          <a:prstGeom prst="rect">
            <a:avLst/>
          </a:prstGeom>
          <a:solidFill>
            <a:sysClr val="window" lastClr="FFFFFF">
              <a:lumMod val="95000"/>
            </a:sysClr>
          </a:solidFill>
        </p:spPr>
        <p:txBody>
          <a:bodyPr wrap="none">
            <a:spAutoFit/>
          </a:bodyPr>
          <a:lstStyle/>
          <a:p>
            <a:pPr eaLnBrk="1" fontAlgn="auto" hangingPunct="1">
              <a:spcBef>
                <a:spcPts val="0"/>
              </a:spcBef>
              <a:spcAft>
                <a:spcPts val="0"/>
              </a:spcAft>
              <a:defRPr/>
            </a:pPr>
            <a:r>
              <a:rPr lang="en-US" sz="1800" kern="0" dirty="0" smtClean="0">
                <a:solidFill>
                  <a:srgbClr val="ED7D31"/>
                </a:solidFill>
                <a:latin typeface="Calibri" panose="020F0502020204030204"/>
              </a:rPr>
              <a:t>90%</a:t>
            </a:r>
            <a:endParaRPr lang="en-US" sz="1800" kern="0" dirty="0">
              <a:solidFill>
                <a:srgbClr val="ED7D31"/>
              </a:solidFill>
              <a:latin typeface="Calibri" panose="020F0502020204030204"/>
            </a:endParaRPr>
          </a:p>
        </p:txBody>
      </p:sp>
      <p:sp>
        <p:nvSpPr>
          <p:cNvPr id="14" name="TextBox 13"/>
          <p:cNvSpPr txBox="1"/>
          <p:nvPr/>
        </p:nvSpPr>
        <p:spPr>
          <a:xfrm>
            <a:off x="7648473" y="4782867"/>
            <a:ext cx="583814" cy="369332"/>
          </a:xfrm>
          <a:prstGeom prst="rect">
            <a:avLst/>
          </a:prstGeom>
          <a:solidFill>
            <a:sysClr val="window" lastClr="FFFFFF">
              <a:lumMod val="95000"/>
            </a:sysClr>
          </a:solidFill>
        </p:spPr>
        <p:txBody>
          <a:bodyPr wrap="none">
            <a:spAutoFit/>
          </a:bodyPr>
          <a:lstStyle/>
          <a:p>
            <a:pPr eaLnBrk="1" fontAlgn="auto" hangingPunct="1">
              <a:spcBef>
                <a:spcPts val="0"/>
              </a:spcBef>
              <a:spcAft>
                <a:spcPts val="0"/>
              </a:spcAft>
              <a:defRPr/>
            </a:pPr>
            <a:r>
              <a:rPr lang="en-US" sz="1800" kern="0" dirty="0" smtClean="0">
                <a:solidFill>
                  <a:srgbClr val="ED7D31"/>
                </a:solidFill>
                <a:latin typeface="Calibri" panose="020F0502020204030204"/>
              </a:rPr>
              <a:t>86%</a:t>
            </a:r>
            <a:endParaRPr lang="en-US" sz="1800" kern="0" dirty="0">
              <a:solidFill>
                <a:srgbClr val="ED7D31"/>
              </a:solidFill>
              <a:latin typeface="Calibri" panose="020F0502020204030204"/>
            </a:endParaRPr>
          </a:p>
        </p:txBody>
      </p:sp>
      <p:sp>
        <p:nvSpPr>
          <p:cNvPr id="15" name="TextBox 14"/>
          <p:cNvSpPr txBox="1"/>
          <p:nvPr/>
        </p:nvSpPr>
        <p:spPr>
          <a:xfrm>
            <a:off x="3184002" y="3891064"/>
            <a:ext cx="583814" cy="369332"/>
          </a:xfrm>
          <a:prstGeom prst="rect">
            <a:avLst/>
          </a:prstGeom>
          <a:solidFill>
            <a:sysClr val="window" lastClr="FFFFFF">
              <a:lumMod val="95000"/>
            </a:sysClr>
          </a:solidFill>
        </p:spPr>
        <p:txBody>
          <a:bodyPr wrap="none">
            <a:spAutoFit/>
          </a:bodyPr>
          <a:lstStyle/>
          <a:p>
            <a:pPr eaLnBrk="1" fontAlgn="auto" hangingPunct="1">
              <a:spcBef>
                <a:spcPts val="0"/>
              </a:spcBef>
              <a:spcAft>
                <a:spcPts val="0"/>
              </a:spcAft>
              <a:defRPr/>
            </a:pPr>
            <a:r>
              <a:rPr lang="en-US" sz="1800" kern="0" dirty="0" smtClean="0">
                <a:solidFill>
                  <a:srgbClr val="ED7D31"/>
                </a:solidFill>
                <a:latin typeface="Calibri" panose="020F0502020204030204"/>
              </a:rPr>
              <a:t>90%</a:t>
            </a:r>
            <a:endParaRPr lang="en-US" sz="1800" kern="0" dirty="0">
              <a:solidFill>
                <a:srgbClr val="ED7D31"/>
              </a:solidFill>
              <a:latin typeface="Calibri" panose="020F0502020204030204"/>
            </a:endParaRPr>
          </a:p>
        </p:txBody>
      </p:sp>
      <p:sp>
        <p:nvSpPr>
          <p:cNvPr id="16" name="TextBox 15"/>
          <p:cNvSpPr txBox="1"/>
          <p:nvPr/>
        </p:nvSpPr>
        <p:spPr>
          <a:xfrm>
            <a:off x="5417242" y="2108949"/>
            <a:ext cx="583814" cy="369332"/>
          </a:xfrm>
          <a:prstGeom prst="rect">
            <a:avLst/>
          </a:prstGeom>
          <a:solidFill>
            <a:sysClr val="window" lastClr="FFFFFF">
              <a:lumMod val="95000"/>
            </a:sysClr>
          </a:solidFill>
        </p:spPr>
        <p:txBody>
          <a:bodyPr wrap="none">
            <a:spAutoFit/>
          </a:bodyPr>
          <a:lstStyle/>
          <a:p>
            <a:pPr eaLnBrk="1" fontAlgn="auto" hangingPunct="1">
              <a:spcBef>
                <a:spcPts val="0"/>
              </a:spcBef>
              <a:spcAft>
                <a:spcPts val="0"/>
              </a:spcAft>
              <a:defRPr/>
            </a:pPr>
            <a:r>
              <a:rPr lang="en-US" sz="1800" kern="0" dirty="0" smtClean="0">
                <a:solidFill>
                  <a:srgbClr val="ED7D31"/>
                </a:solidFill>
                <a:latin typeface="Calibri" panose="020F0502020204030204"/>
              </a:rPr>
              <a:t>92%</a:t>
            </a:r>
            <a:endParaRPr lang="en-US" sz="1800" kern="0" dirty="0">
              <a:solidFill>
                <a:srgbClr val="ED7D31"/>
              </a:solidFill>
              <a:latin typeface="Calibri" panose="020F0502020204030204"/>
            </a:endParaRPr>
          </a:p>
        </p:txBody>
      </p:sp>
      <p:sp>
        <p:nvSpPr>
          <p:cNvPr id="17" name="TextBox 16"/>
          <p:cNvSpPr txBox="1"/>
          <p:nvPr/>
        </p:nvSpPr>
        <p:spPr>
          <a:xfrm>
            <a:off x="5417242" y="5632075"/>
            <a:ext cx="583814" cy="369332"/>
          </a:xfrm>
          <a:prstGeom prst="rect">
            <a:avLst/>
          </a:prstGeom>
          <a:solidFill>
            <a:sysClr val="window" lastClr="FFFFFF">
              <a:lumMod val="95000"/>
            </a:sysClr>
          </a:solidFill>
        </p:spPr>
        <p:txBody>
          <a:bodyPr wrap="none">
            <a:spAutoFit/>
          </a:bodyPr>
          <a:lstStyle/>
          <a:p>
            <a:pPr eaLnBrk="1" fontAlgn="auto" hangingPunct="1">
              <a:spcBef>
                <a:spcPts val="0"/>
              </a:spcBef>
              <a:spcAft>
                <a:spcPts val="0"/>
              </a:spcAft>
              <a:defRPr/>
            </a:pPr>
            <a:r>
              <a:rPr lang="en-US" sz="1800" kern="0" dirty="0" smtClean="0">
                <a:solidFill>
                  <a:srgbClr val="ED7D31"/>
                </a:solidFill>
                <a:latin typeface="Calibri" panose="020F0502020204030204"/>
              </a:rPr>
              <a:t>85%</a:t>
            </a:r>
            <a:endParaRPr lang="en-US" sz="1800" kern="0" dirty="0">
              <a:solidFill>
                <a:srgbClr val="ED7D31"/>
              </a:solidFill>
              <a:latin typeface="Calibri" panose="020F0502020204030204"/>
            </a:endParaRPr>
          </a:p>
        </p:txBody>
      </p:sp>
      <p:sp>
        <p:nvSpPr>
          <p:cNvPr id="18" name="TextBox 17"/>
          <p:cNvSpPr txBox="1"/>
          <p:nvPr/>
        </p:nvSpPr>
        <p:spPr>
          <a:xfrm>
            <a:off x="9871244" y="4782867"/>
            <a:ext cx="583814" cy="369332"/>
          </a:xfrm>
          <a:prstGeom prst="rect">
            <a:avLst/>
          </a:prstGeom>
          <a:solidFill>
            <a:sysClr val="window" lastClr="FFFFFF">
              <a:lumMod val="95000"/>
            </a:sysClr>
          </a:solidFill>
        </p:spPr>
        <p:txBody>
          <a:bodyPr wrap="none">
            <a:spAutoFit/>
          </a:bodyPr>
          <a:lstStyle/>
          <a:p>
            <a:pPr eaLnBrk="1" fontAlgn="auto" hangingPunct="1">
              <a:spcBef>
                <a:spcPts val="0"/>
              </a:spcBef>
              <a:spcAft>
                <a:spcPts val="0"/>
              </a:spcAft>
              <a:defRPr/>
            </a:pPr>
            <a:r>
              <a:rPr lang="en-US" sz="1800" kern="0" dirty="0" smtClean="0">
                <a:solidFill>
                  <a:srgbClr val="ED7D31"/>
                </a:solidFill>
                <a:latin typeface="Calibri" panose="020F0502020204030204"/>
              </a:rPr>
              <a:t>87%</a:t>
            </a:r>
            <a:endParaRPr lang="en-US" sz="1800" kern="0" dirty="0">
              <a:solidFill>
                <a:srgbClr val="ED7D31"/>
              </a:solidFill>
              <a:latin typeface="Calibri" panose="020F0502020204030204"/>
            </a:endParaRPr>
          </a:p>
        </p:txBody>
      </p:sp>
    </p:spTree>
    <p:extLst>
      <p:ext uri="{BB962C8B-B14F-4D97-AF65-F5344CB8AC3E}">
        <p14:creationId xmlns:p14="http://schemas.microsoft.com/office/powerpoint/2010/main" val="124823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2205605" y="1061358"/>
            <a:ext cx="793408" cy="4044045"/>
            <a:chOff x="681605" y="1061357"/>
            <a:chExt cx="793408" cy="4044045"/>
          </a:xfrm>
        </p:grpSpPr>
        <p:sp>
          <p:nvSpPr>
            <p:cNvPr id="2" name="Rectangle 1"/>
            <p:cNvSpPr/>
            <p:nvPr/>
          </p:nvSpPr>
          <p:spPr>
            <a:xfrm>
              <a:off x="1088571" y="1066800"/>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88571" y="1382486"/>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088571" y="1698172"/>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88571" y="2013857"/>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88571" y="2612572"/>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88571" y="2928258"/>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94013" y="3243944"/>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88571" y="4474030"/>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088571" y="4158344"/>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088571" y="3842658"/>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88571" y="4789716"/>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107389" y="2232745"/>
              <a:ext cx="343364" cy="369332"/>
            </a:xfrm>
            <a:prstGeom prst="rect">
              <a:avLst/>
            </a:prstGeom>
            <a:noFill/>
          </p:spPr>
          <p:txBody>
            <a:bodyPr wrap="none" rtlCol="0">
              <a:spAutoFit/>
            </a:bodyPr>
            <a:lstStyle/>
            <a:p>
              <a:r>
                <a:rPr lang="en-US" dirty="0"/>
                <a:t>…</a:t>
              </a:r>
            </a:p>
          </p:txBody>
        </p:sp>
        <p:sp>
          <p:nvSpPr>
            <p:cNvPr id="14" name="TextBox 13"/>
            <p:cNvSpPr txBox="1"/>
            <p:nvPr/>
          </p:nvSpPr>
          <p:spPr>
            <a:xfrm>
              <a:off x="1107389" y="3446503"/>
              <a:ext cx="343364" cy="369332"/>
            </a:xfrm>
            <a:prstGeom prst="rect">
              <a:avLst/>
            </a:prstGeom>
            <a:noFill/>
          </p:spPr>
          <p:txBody>
            <a:bodyPr wrap="none" rtlCol="0">
              <a:spAutoFit/>
            </a:bodyPr>
            <a:lstStyle/>
            <a:p>
              <a:r>
                <a:rPr lang="en-US" dirty="0"/>
                <a:t>…</a:t>
              </a:r>
            </a:p>
          </p:txBody>
        </p:sp>
        <p:sp>
          <p:nvSpPr>
            <p:cNvPr id="15" name="Rectangle 14"/>
            <p:cNvSpPr/>
            <p:nvPr/>
          </p:nvSpPr>
          <p:spPr>
            <a:xfrm>
              <a:off x="687049" y="1061357"/>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0</a:t>
              </a:r>
            </a:p>
          </p:txBody>
        </p:sp>
        <p:sp>
          <p:nvSpPr>
            <p:cNvPr id="16" name="Rectangle 15"/>
            <p:cNvSpPr/>
            <p:nvPr/>
          </p:nvSpPr>
          <p:spPr>
            <a:xfrm>
              <a:off x="687049" y="1377043"/>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p>
          </p:txBody>
        </p:sp>
        <p:sp>
          <p:nvSpPr>
            <p:cNvPr id="17" name="Rectangle 16"/>
            <p:cNvSpPr/>
            <p:nvPr/>
          </p:nvSpPr>
          <p:spPr>
            <a:xfrm>
              <a:off x="687049" y="1692729"/>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a:t>
              </a:r>
            </a:p>
          </p:txBody>
        </p:sp>
        <p:sp>
          <p:nvSpPr>
            <p:cNvPr id="18" name="Rectangle 17"/>
            <p:cNvSpPr/>
            <p:nvPr/>
          </p:nvSpPr>
          <p:spPr>
            <a:xfrm>
              <a:off x="687049" y="2008414"/>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19" name="Rectangle 18"/>
            <p:cNvSpPr/>
            <p:nvPr/>
          </p:nvSpPr>
          <p:spPr>
            <a:xfrm>
              <a:off x="687049" y="2607129"/>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a:t>
              </a:r>
            </a:p>
          </p:txBody>
        </p:sp>
        <p:sp>
          <p:nvSpPr>
            <p:cNvPr id="20" name="Rectangle 19"/>
            <p:cNvSpPr/>
            <p:nvPr/>
          </p:nvSpPr>
          <p:spPr>
            <a:xfrm>
              <a:off x="687049" y="2922815"/>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21" name="Rectangle 20"/>
            <p:cNvSpPr/>
            <p:nvPr/>
          </p:nvSpPr>
          <p:spPr>
            <a:xfrm>
              <a:off x="681605" y="3238501"/>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11</a:t>
              </a:r>
            </a:p>
          </p:txBody>
        </p:sp>
        <p:sp>
          <p:nvSpPr>
            <p:cNvPr id="22" name="Rectangle 21"/>
            <p:cNvSpPr/>
            <p:nvPr/>
          </p:nvSpPr>
          <p:spPr>
            <a:xfrm>
              <a:off x="687049" y="4468587"/>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98</a:t>
              </a:r>
            </a:p>
          </p:txBody>
        </p:sp>
        <p:sp>
          <p:nvSpPr>
            <p:cNvPr id="23" name="Rectangle 22"/>
            <p:cNvSpPr/>
            <p:nvPr/>
          </p:nvSpPr>
          <p:spPr>
            <a:xfrm>
              <a:off x="687049" y="4152901"/>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97</a:t>
              </a:r>
            </a:p>
          </p:txBody>
        </p:sp>
        <p:sp>
          <p:nvSpPr>
            <p:cNvPr id="24" name="Rectangle 23"/>
            <p:cNvSpPr/>
            <p:nvPr/>
          </p:nvSpPr>
          <p:spPr>
            <a:xfrm>
              <a:off x="687049" y="3837215"/>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96</a:t>
              </a:r>
            </a:p>
          </p:txBody>
        </p:sp>
        <p:sp>
          <p:nvSpPr>
            <p:cNvPr id="25" name="Rectangle 24"/>
            <p:cNvSpPr/>
            <p:nvPr/>
          </p:nvSpPr>
          <p:spPr>
            <a:xfrm>
              <a:off x="687049" y="4784273"/>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99</a:t>
              </a:r>
            </a:p>
          </p:txBody>
        </p:sp>
        <p:sp>
          <p:nvSpPr>
            <p:cNvPr id="26" name="TextBox 25"/>
            <p:cNvSpPr txBox="1"/>
            <p:nvPr/>
          </p:nvSpPr>
          <p:spPr>
            <a:xfrm>
              <a:off x="705867" y="2292618"/>
              <a:ext cx="308098" cy="307777"/>
            </a:xfrm>
            <a:prstGeom prst="rect">
              <a:avLst/>
            </a:prstGeom>
            <a:noFill/>
          </p:spPr>
          <p:txBody>
            <a:bodyPr wrap="none" rtlCol="0">
              <a:spAutoFit/>
            </a:bodyPr>
            <a:lstStyle/>
            <a:p>
              <a:r>
                <a:rPr lang="en-US" sz="1400" dirty="0"/>
                <a:t>…</a:t>
              </a:r>
            </a:p>
          </p:txBody>
        </p:sp>
        <p:sp>
          <p:nvSpPr>
            <p:cNvPr id="27" name="TextBox 26"/>
            <p:cNvSpPr txBox="1"/>
            <p:nvPr/>
          </p:nvSpPr>
          <p:spPr>
            <a:xfrm>
              <a:off x="705867" y="3451946"/>
              <a:ext cx="343364" cy="369332"/>
            </a:xfrm>
            <a:prstGeom prst="rect">
              <a:avLst/>
            </a:prstGeom>
            <a:noFill/>
            <a:ln>
              <a:noFill/>
            </a:ln>
          </p:spPr>
          <p:txBody>
            <a:bodyPr wrap="none" rtlCol="0">
              <a:spAutoFit/>
            </a:bodyPr>
            <a:lstStyle/>
            <a:p>
              <a:r>
                <a:rPr lang="en-US" dirty="0"/>
                <a:t>…</a:t>
              </a:r>
            </a:p>
          </p:txBody>
        </p:sp>
      </p:grpSp>
      <p:sp>
        <p:nvSpPr>
          <p:cNvPr id="41" name="TextBox 40"/>
          <p:cNvSpPr txBox="1"/>
          <p:nvPr/>
        </p:nvSpPr>
        <p:spPr>
          <a:xfrm>
            <a:off x="2536011" y="697468"/>
            <a:ext cx="534121" cy="369332"/>
          </a:xfrm>
          <a:prstGeom prst="rect">
            <a:avLst/>
          </a:prstGeom>
          <a:noFill/>
        </p:spPr>
        <p:txBody>
          <a:bodyPr wrap="none" rtlCol="0">
            <a:spAutoFit/>
          </a:bodyPr>
          <a:lstStyle/>
          <a:p>
            <a:r>
              <a:rPr lang="en-US" dirty="0" err="1"/>
              <a:t>dict</a:t>
            </a:r>
            <a:endParaRPr lang="en-US" dirty="0"/>
          </a:p>
        </p:txBody>
      </p:sp>
      <p:sp>
        <p:nvSpPr>
          <p:cNvPr id="32" name="TextBox 31"/>
          <p:cNvSpPr txBox="1"/>
          <p:nvPr/>
        </p:nvSpPr>
        <p:spPr>
          <a:xfrm>
            <a:off x="6776358" y="205867"/>
            <a:ext cx="2491388" cy="369332"/>
          </a:xfrm>
          <a:prstGeom prst="rect">
            <a:avLst/>
          </a:prstGeom>
          <a:noFill/>
        </p:spPr>
        <p:txBody>
          <a:bodyPr wrap="none" rtlCol="0">
            <a:spAutoFit/>
          </a:bodyPr>
          <a:lstStyle/>
          <a:p>
            <a:r>
              <a:rPr lang="en-US" dirty="0" err="1"/>
              <a:t>dict.put</a:t>
            </a:r>
            <a:r>
              <a:rPr lang="en-US" dirty="0"/>
              <a:t>(1110, </a:t>
            </a:r>
            <a:r>
              <a:rPr lang="en-US" dirty="0">
                <a:solidFill>
                  <a:schemeClr val="accent2"/>
                </a:solidFill>
              </a:rPr>
              <a:t>“</a:t>
            </a:r>
            <a:r>
              <a:rPr lang="en-US" dirty="0" err="1">
                <a:solidFill>
                  <a:schemeClr val="accent2"/>
                </a:solidFill>
              </a:rPr>
              <a:t>myron</a:t>
            </a:r>
            <a:r>
              <a:rPr lang="en-US" dirty="0">
                <a:solidFill>
                  <a:schemeClr val="accent2"/>
                </a:solidFill>
              </a:rPr>
              <a:t>”</a:t>
            </a:r>
            <a:r>
              <a:rPr lang="en-US" dirty="0"/>
              <a:t>);</a:t>
            </a:r>
          </a:p>
        </p:txBody>
      </p:sp>
      <p:sp>
        <p:nvSpPr>
          <p:cNvPr id="28" name="TextBox 27"/>
          <p:cNvSpPr txBox="1"/>
          <p:nvPr/>
        </p:nvSpPr>
        <p:spPr>
          <a:xfrm>
            <a:off x="7571017" y="497257"/>
            <a:ext cx="1960793" cy="646331"/>
          </a:xfrm>
          <a:prstGeom prst="rect">
            <a:avLst/>
          </a:prstGeom>
          <a:noFill/>
        </p:spPr>
        <p:txBody>
          <a:bodyPr wrap="none" rtlCol="0">
            <a:spAutoFit/>
          </a:bodyPr>
          <a:lstStyle/>
          <a:p>
            <a:r>
              <a:rPr lang="en-US" dirty="0">
                <a:solidFill>
                  <a:srgbClr val="00B0F0"/>
                </a:solidFill>
              </a:rPr>
              <a:t>1110/100 = 11 R10</a:t>
            </a:r>
          </a:p>
          <a:p>
            <a:r>
              <a:rPr lang="en-US" dirty="0">
                <a:solidFill>
                  <a:srgbClr val="00B0F0"/>
                </a:solidFill>
              </a:rPr>
              <a:t>1110%100 = 10</a:t>
            </a:r>
          </a:p>
        </p:txBody>
      </p:sp>
      <p:grpSp>
        <p:nvGrpSpPr>
          <p:cNvPr id="31" name="Group 30"/>
          <p:cNvGrpSpPr/>
          <p:nvPr/>
        </p:nvGrpSpPr>
        <p:grpSpPr>
          <a:xfrm>
            <a:off x="3309257" y="1007711"/>
            <a:ext cx="1779654" cy="369332"/>
            <a:chOff x="3589797" y="2291836"/>
            <a:chExt cx="1779654" cy="369332"/>
          </a:xfrm>
        </p:grpSpPr>
        <p:sp>
          <p:nvSpPr>
            <p:cNvPr id="29" name="Rounded Rectangle 28"/>
            <p:cNvSpPr/>
            <p:nvPr/>
          </p:nvSpPr>
          <p:spPr>
            <a:xfrm>
              <a:off x="3614057" y="2329543"/>
              <a:ext cx="1719943" cy="331625"/>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589797" y="2291836"/>
              <a:ext cx="1779654" cy="369332"/>
            </a:xfrm>
            <a:prstGeom prst="rect">
              <a:avLst/>
            </a:prstGeom>
            <a:noFill/>
          </p:spPr>
          <p:txBody>
            <a:bodyPr wrap="none" rtlCol="0">
              <a:spAutoFit/>
            </a:bodyPr>
            <a:lstStyle/>
            <a:p>
              <a:r>
                <a:rPr lang="en-US" dirty="0"/>
                <a:t>1000, </a:t>
              </a:r>
              <a:r>
                <a:rPr lang="en-US" dirty="0" err="1">
                  <a:solidFill>
                    <a:schemeClr val="accent2"/>
                  </a:solidFill>
                </a:rPr>
                <a:t>celine</a:t>
              </a:r>
              <a:r>
                <a:rPr lang="en-US" dirty="0"/>
                <a:t>, null</a:t>
              </a:r>
              <a:endParaRPr lang="en-US" dirty="0">
                <a:solidFill>
                  <a:schemeClr val="accent2"/>
                </a:solidFill>
              </a:endParaRPr>
            </a:p>
          </p:txBody>
        </p:sp>
      </p:grpSp>
      <p:cxnSp>
        <p:nvCxnSpPr>
          <p:cNvPr id="34" name="Straight Arrow Connector 33"/>
          <p:cNvCxnSpPr/>
          <p:nvPr/>
        </p:nvCxnSpPr>
        <p:spPr>
          <a:xfrm>
            <a:off x="2821889" y="1219200"/>
            <a:ext cx="51162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6" name="Right Arrow 35"/>
          <p:cNvSpPr/>
          <p:nvPr/>
        </p:nvSpPr>
        <p:spPr>
          <a:xfrm>
            <a:off x="1799515" y="2993573"/>
            <a:ext cx="430353" cy="1524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3273806" y="2869169"/>
            <a:ext cx="1827744" cy="369332"/>
            <a:chOff x="3589797" y="2291836"/>
            <a:chExt cx="1827744" cy="369332"/>
          </a:xfrm>
        </p:grpSpPr>
        <p:sp>
          <p:nvSpPr>
            <p:cNvPr id="40" name="Rounded Rectangle 39"/>
            <p:cNvSpPr/>
            <p:nvPr/>
          </p:nvSpPr>
          <p:spPr>
            <a:xfrm>
              <a:off x="3614057" y="2329543"/>
              <a:ext cx="1719943" cy="331625"/>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589797" y="2291836"/>
              <a:ext cx="1827744" cy="369332"/>
            </a:xfrm>
            <a:prstGeom prst="rect">
              <a:avLst/>
            </a:prstGeom>
            <a:noFill/>
          </p:spPr>
          <p:txBody>
            <a:bodyPr wrap="none" rtlCol="0">
              <a:spAutoFit/>
            </a:bodyPr>
            <a:lstStyle/>
            <a:p>
              <a:r>
                <a:rPr lang="en-US" dirty="0"/>
                <a:t>1110, </a:t>
              </a:r>
              <a:r>
                <a:rPr lang="en-US" dirty="0" err="1">
                  <a:solidFill>
                    <a:schemeClr val="accent2"/>
                  </a:solidFill>
                </a:rPr>
                <a:t>myron</a:t>
              </a:r>
              <a:r>
                <a:rPr lang="en-US" dirty="0"/>
                <a:t>, null</a:t>
              </a:r>
              <a:endParaRPr lang="en-US" dirty="0">
                <a:solidFill>
                  <a:schemeClr val="accent2"/>
                </a:solidFill>
              </a:endParaRPr>
            </a:p>
          </p:txBody>
        </p:sp>
      </p:grpSp>
      <p:cxnSp>
        <p:nvCxnSpPr>
          <p:cNvPr id="45" name="Straight Arrow Connector 44"/>
          <p:cNvCxnSpPr/>
          <p:nvPr/>
        </p:nvCxnSpPr>
        <p:spPr>
          <a:xfrm>
            <a:off x="2786438" y="3080658"/>
            <a:ext cx="51162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373320" y="619526"/>
            <a:ext cx="1748620" cy="369332"/>
          </a:xfrm>
          <a:prstGeom prst="rect">
            <a:avLst/>
          </a:prstGeom>
          <a:noFill/>
        </p:spPr>
        <p:txBody>
          <a:bodyPr wrap="none" rtlCol="0">
            <a:spAutoFit/>
          </a:bodyPr>
          <a:lstStyle/>
          <a:p>
            <a:r>
              <a:rPr lang="en-US" dirty="0">
                <a:solidFill>
                  <a:schemeClr val="bg1">
                    <a:lumMod val="65000"/>
                  </a:schemeClr>
                </a:solidFill>
              </a:rPr>
              <a:t>key     data   next</a:t>
            </a:r>
          </a:p>
        </p:txBody>
      </p:sp>
      <p:sp>
        <p:nvSpPr>
          <p:cNvPr id="43" name="Rectangle 42"/>
          <p:cNvSpPr/>
          <p:nvPr/>
        </p:nvSpPr>
        <p:spPr>
          <a:xfrm>
            <a:off x="647748" y="453633"/>
            <a:ext cx="1313116" cy="369332"/>
          </a:xfrm>
          <a:prstGeom prst="rect">
            <a:avLst/>
          </a:prstGeom>
        </p:spPr>
        <p:txBody>
          <a:bodyPr wrap="none">
            <a:spAutoFit/>
          </a:bodyPr>
          <a:lstStyle/>
          <a:p>
            <a:r>
              <a:rPr lang="en-US" dirty="0" err="1"/>
              <a:t>bucketArray</a:t>
            </a:r>
            <a:endParaRPr lang="en-US" dirty="0"/>
          </a:p>
        </p:txBody>
      </p:sp>
    </p:spTree>
    <p:extLst>
      <p:ext uri="{BB962C8B-B14F-4D97-AF65-F5344CB8AC3E}">
        <p14:creationId xmlns:p14="http://schemas.microsoft.com/office/powerpoint/2010/main" val="346727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left)">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500"/>
                                        <p:tgtEl>
                                          <p:spTgt spid="45"/>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wipe(left)">
                                      <p:cBhvr>
                                        <p:cTn id="26" dur="500"/>
                                        <p:tgtEl>
                                          <p:spTgt spid="3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32"/>
                                        </p:tgtEl>
                                      </p:cBhvr>
                                    </p:animEffect>
                                    <p:set>
                                      <p:cBhvr>
                                        <p:cTn id="31" dur="1" fill="hold">
                                          <p:stCondLst>
                                            <p:cond delay="499"/>
                                          </p:stCondLst>
                                        </p:cTn>
                                        <p:tgtEl>
                                          <p:spTgt spid="3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28"/>
                                        </p:tgtEl>
                                      </p:cBhvr>
                                    </p:animEffect>
                                    <p:set>
                                      <p:cBhvr>
                                        <p:cTn id="34" dur="1" fill="hold">
                                          <p:stCondLst>
                                            <p:cond delay="499"/>
                                          </p:stCondLst>
                                        </p:cTn>
                                        <p:tgtEl>
                                          <p:spTgt spid="28"/>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36"/>
                                        </p:tgtEl>
                                      </p:cBhvr>
                                    </p:animEffect>
                                    <p:set>
                                      <p:cBhvr>
                                        <p:cTn id="37"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2" grpId="1"/>
      <p:bldP spid="28" grpId="0"/>
      <p:bldP spid="28" grpId="1"/>
      <p:bldP spid="36" grpId="0" animBg="1"/>
      <p:bldP spid="36"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2205605" y="1061358"/>
            <a:ext cx="793408" cy="4044045"/>
            <a:chOff x="681605" y="1061357"/>
            <a:chExt cx="793408" cy="4044045"/>
          </a:xfrm>
        </p:grpSpPr>
        <p:sp>
          <p:nvSpPr>
            <p:cNvPr id="2" name="Rectangle 1"/>
            <p:cNvSpPr/>
            <p:nvPr/>
          </p:nvSpPr>
          <p:spPr>
            <a:xfrm>
              <a:off x="1088571" y="1066800"/>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88571" y="1382486"/>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088571" y="1698172"/>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88571" y="2013857"/>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88571" y="2612572"/>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88571" y="2928258"/>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94013" y="3243944"/>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88571" y="4474030"/>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088571" y="4158344"/>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088571" y="3842658"/>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88571" y="4789716"/>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107389" y="2232745"/>
              <a:ext cx="343364" cy="369332"/>
            </a:xfrm>
            <a:prstGeom prst="rect">
              <a:avLst/>
            </a:prstGeom>
            <a:noFill/>
          </p:spPr>
          <p:txBody>
            <a:bodyPr wrap="none" rtlCol="0">
              <a:spAutoFit/>
            </a:bodyPr>
            <a:lstStyle/>
            <a:p>
              <a:r>
                <a:rPr lang="en-US" dirty="0"/>
                <a:t>…</a:t>
              </a:r>
            </a:p>
          </p:txBody>
        </p:sp>
        <p:sp>
          <p:nvSpPr>
            <p:cNvPr id="14" name="TextBox 13"/>
            <p:cNvSpPr txBox="1"/>
            <p:nvPr/>
          </p:nvSpPr>
          <p:spPr>
            <a:xfrm>
              <a:off x="1107389" y="3446503"/>
              <a:ext cx="343364" cy="369332"/>
            </a:xfrm>
            <a:prstGeom prst="rect">
              <a:avLst/>
            </a:prstGeom>
            <a:noFill/>
          </p:spPr>
          <p:txBody>
            <a:bodyPr wrap="none" rtlCol="0">
              <a:spAutoFit/>
            </a:bodyPr>
            <a:lstStyle/>
            <a:p>
              <a:r>
                <a:rPr lang="en-US" dirty="0"/>
                <a:t>…</a:t>
              </a:r>
            </a:p>
          </p:txBody>
        </p:sp>
        <p:sp>
          <p:nvSpPr>
            <p:cNvPr id="15" name="Rectangle 14"/>
            <p:cNvSpPr/>
            <p:nvPr/>
          </p:nvSpPr>
          <p:spPr>
            <a:xfrm>
              <a:off x="687049" y="1061357"/>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0</a:t>
              </a:r>
            </a:p>
          </p:txBody>
        </p:sp>
        <p:sp>
          <p:nvSpPr>
            <p:cNvPr id="16" name="Rectangle 15"/>
            <p:cNvSpPr/>
            <p:nvPr/>
          </p:nvSpPr>
          <p:spPr>
            <a:xfrm>
              <a:off x="687049" y="1377043"/>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p>
          </p:txBody>
        </p:sp>
        <p:sp>
          <p:nvSpPr>
            <p:cNvPr id="17" name="Rectangle 16"/>
            <p:cNvSpPr/>
            <p:nvPr/>
          </p:nvSpPr>
          <p:spPr>
            <a:xfrm>
              <a:off x="687049" y="1692729"/>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a:t>
              </a:r>
            </a:p>
          </p:txBody>
        </p:sp>
        <p:sp>
          <p:nvSpPr>
            <p:cNvPr id="18" name="Rectangle 17"/>
            <p:cNvSpPr/>
            <p:nvPr/>
          </p:nvSpPr>
          <p:spPr>
            <a:xfrm>
              <a:off x="687049" y="2008414"/>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19" name="Rectangle 18"/>
            <p:cNvSpPr/>
            <p:nvPr/>
          </p:nvSpPr>
          <p:spPr>
            <a:xfrm>
              <a:off x="687049" y="2607129"/>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a:t>
              </a:r>
            </a:p>
          </p:txBody>
        </p:sp>
        <p:sp>
          <p:nvSpPr>
            <p:cNvPr id="20" name="Rectangle 19"/>
            <p:cNvSpPr/>
            <p:nvPr/>
          </p:nvSpPr>
          <p:spPr>
            <a:xfrm>
              <a:off x="687049" y="2922815"/>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21" name="Rectangle 20"/>
            <p:cNvSpPr/>
            <p:nvPr/>
          </p:nvSpPr>
          <p:spPr>
            <a:xfrm>
              <a:off x="681605" y="3238501"/>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11</a:t>
              </a:r>
            </a:p>
          </p:txBody>
        </p:sp>
        <p:sp>
          <p:nvSpPr>
            <p:cNvPr id="22" name="Rectangle 21"/>
            <p:cNvSpPr/>
            <p:nvPr/>
          </p:nvSpPr>
          <p:spPr>
            <a:xfrm>
              <a:off x="687049" y="4468587"/>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98</a:t>
              </a:r>
            </a:p>
          </p:txBody>
        </p:sp>
        <p:sp>
          <p:nvSpPr>
            <p:cNvPr id="23" name="Rectangle 22"/>
            <p:cNvSpPr/>
            <p:nvPr/>
          </p:nvSpPr>
          <p:spPr>
            <a:xfrm>
              <a:off x="687049" y="4152901"/>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97</a:t>
              </a:r>
            </a:p>
          </p:txBody>
        </p:sp>
        <p:sp>
          <p:nvSpPr>
            <p:cNvPr id="24" name="Rectangle 23"/>
            <p:cNvSpPr/>
            <p:nvPr/>
          </p:nvSpPr>
          <p:spPr>
            <a:xfrm>
              <a:off x="687049" y="3837215"/>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96</a:t>
              </a:r>
            </a:p>
          </p:txBody>
        </p:sp>
        <p:sp>
          <p:nvSpPr>
            <p:cNvPr id="25" name="Rectangle 24"/>
            <p:cNvSpPr/>
            <p:nvPr/>
          </p:nvSpPr>
          <p:spPr>
            <a:xfrm>
              <a:off x="687049" y="4784273"/>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99</a:t>
              </a:r>
            </a:p>
          </p:txBody>
        </p:sp>
        <p:sp>
          <p:nvSpPr>
            <p:cNvPr id="26" name="TextBox 25"/>
            <p:cNvSpPr txBox="1"/>
            <p:nvPr/>
          </p:nvSpPr>
          <p:spPr>
            <a:xfrm>
              <a:off x="705867" y="2292618"/>
              <a:ext cx="308098" cy="307777"/>
            </a:xfrm>
            <a:prstGeom prst="rect">
              <a:avLst/>
            </a:prstGeom>
            <a:noFill/>
          </p:spPr>
          <p:txBody>
            <a:bodyPr wrap="none" rtlCol="0">
              <a:spAutoFit/>
            </a:bodyPr>
            <a:lstStyle/>
            <a:p>
              <a:r>
                <a:rPr lang="en-US" sz="1400" dirty="0"/>
                <a:t>…</a:t>
              </a:r>
            </a:p>
          </p:txBody>
        </p:sp>
        <p:sp>
          <p:nvSpPr>
            <p:cNvPr id="27" name="TextBox 26"/>
            <p:cNvSpPr txBox="1"/>
            <p:nvPr/>
          </p:nvSpPr>
          <p:spPr>
            <a:xfrm>
              <a:off x="705867" y="3451946"/>
              <a:ext cx="343364" cy="369332"/>
            </a:xfrm>
            <a:prstGeom prst="rect">
              <a:avLst/>
            </a:prstGeom>
            <a:noFill/>
            <a:ln>
              <a:noFill/>
            </a:ln>
          </p:spPr>
          <p:txBody>
            <a:bodyPr wrap="none" rtlCol="0">
              <a:spAutoFit/>
            </a:bodyPr>
            <a:lstStyle/>
            <a:p>
              <a:r>
                <a:rPr lang="en-US" dirty="0"/>
                <a:t>…</a:t>
              </a:r>
            </a:p>
          </p:txBody>
        </p:sp>
      </p:grpSp>
      <p:sp>
        <p:nvSpPr>
          <p:cNvPr id="41" name="TextBox 40"/>
          <p:cNvSpPr txBox="1"/>
          <p:nvPr/>
        </p:nvSpPr>
        <p:spPr>
          <a:xfrm>
            <a:off x="2536011" y="697468"/>
            <a:ext cx="534121" cy="369332"/>
          </a:xfrm>
          <a:prstGeom prst="rect">
            <a:avLst/>
          </a:prstGeom>
          <a:noFill/>
        </p:spPr>
        <p:txBody>
          <a:bodyPr wrap="none" rtlCol="0">
            <a:spAutoFit/>
          </a:bodyPr>
          <a:lstStyle/>
          <a:p>
            <a:r>
              <a:rPr lang="en-US" dirty="0" err="1"/>
              <a:t>dict</a:t>
            </a:r>
            <a:endParaRPr lang="en-US" dirty="0"/>
          </a:p>
        </p:txBody>
      </p:sp>
      <p:sp>
        <p:nvSpPr>
          <p:cNvPr id="32" name="TextBox 31"/>
          <p:cNvSpPr txBox="1"/>
          <p:nvPr/>
        </p:nvSpPr>
        <p:spPr>
          <a:xfrm>
            <a:off x="6776359" y="205867"/>
            <a:ext cx="2549929" cy="369332"/>
          </a:xfrm>
          <a:prstGeom prst="rect">
            <a:avLst/>
          </a:prstGeom>
          <a:noFill/>
        </p:spPr>
        <p:txBody>
          <a:bodyPr wrap="none" rtlCol="0">
            <a:spAutoFit/>
          </a:bodyPr>
          <a:lstStyle/>
          <a:p>
            <a:r>
              <a:rPr lang="en-US" dirty="0" err="1"/>
              <a:t>dict.put</a:t>
            </a:r>
            <a:r>
              <a:rPr lang="en-US" dirty="0"/>
              <a:t>(1102, </a:t>
            </a:r>
            <a:r>
              <a:rPr lang="en-US" dirty="0">
                <a:solidFill>
                  <a:schemeClr val="accent2"/>
                </a:solidFill>
              </a:rPr>
              <a:t>“</a:t>
            </a:r>
            <a:r>
              <a:rPr lang="en-US" dirty="0" err="1">
                <a:solidFill>
                  <a:schemeClr val="accent2"/>
                </a:solidFill>
              </a:rPr>
              <a:t>connor</a:t>
            </a:r>
            <a:r>
              <a:rPr lang="en-US" dirty="0">
                <a:solidFill>
                  <a:schemeClr val="accent2"/>
                </a:solidFill>
              </a:rPr>
              <a:t>”</a:t>
            </a:r>
            <a:r>
              <a:rPr lang="en-US" dirty="0"/>
              <a:t>);</a:t>
            </a:r>
          </a:p>
        </p:txBody>
      </p:sp>
      <p:sp>
        <p:nvSpPr>
          <p:cNvPr id="28" name="TextBox 27"/>
          <p:cNvSpPr txBox="1"/>
          <p:nvPr/>
        </p:nvSpPr>
        <p:spPr>
          <a:xfrm>
            <a:off x="7571016" y="497257"/>
            <a:ext cx="1843774" cy="646331"/>
          </a:xfrm>
          <a:prstGeom prst="rect">
            <a:avLst/>
          </a:prstGeom>
          <a:noFill/>
        </p:spPr>
        <p:txBody>
          <a:bodyPr wrap="none" rtlCol="0">
            <a:spAutoFit/>
          </a:bodyPr>
          <a:lstStyle/>
          <a:p>
            <a:r>
              <a:rPr lang="en-US" dirty="0">
                <a:solidFill>
                  <a:srgbClr val="00B0F0"/>
                </a:solidFill>
              </a:rPr>
              <a:t>1102/100 = 11 R2</a:t>
            </a:r>
          </a:p>
          <a:p>
            <a:r>
              <a:rPr lang="en-US" dirty="0">
                <a:solidFill>
                  <a:srgbClr val="00B0F0"/>
                </a:solidFill>
              </a:rPr>
              <a:t>1102%100 = 2</a:t>
            </a:r>
          </a:p>
        </p:txBody>
      </p:sp>
      <p:grpSp>
        <p:nvGrpSpPr>
          <p:cNvPr id="31" name="Group 30"/>
          <p:cNvGrpSpPr/>
          <p:nvPr/>
        </p:nvGrpSpPr>
        <p:grpSpPr>
          <a:xfrm>
            <a:off x="3309257" y="1007711"/>
            <a:ext cx="1779654" cy="369332"/>
            <a:chOff x="3589797" y="2291836"/>
            <a:chExt cx="1779654" cy="369332"/>
          </a:xfrm>
        </p:grpSpPr>
        <p:sp>
          <p:nvSpPr>
            <p:cNvPr id="29" name="Rounded Rectangle 28"/>
            <p:cNvSpPr/>
            <p:nvPr/>
          </p:nvSpPr>
          <p:spPr>
            <a:xfrm>
              <a:off x="3614057" y="2329543"/>
              <a:ext cx="1719943" cy="331625"/>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589797" y="2291836"/>
              <a:ext cx="1779654" cy="369332"/>
            </a:xfrm>
            <a:prstGeom prst="rect">
              <a:avLst/>
            </a:prstGeom>
            <a:noFill/>
          </p:spPr>
          <p:txBody>
            <a:bodyPr wrap="none" rtlCol="0">
              <a:spAutoFit/>
            </a:bodyPr>
            <a:lstStyle/>
            <a:p>
              <a:r>
                <a:rPr lang="en-US" dirty="0"/>
                <a:t>1000, </a:t>
              </a:r>
              <a:r>
                <a:rPr lang="en-US" dirty="0" err="1">
                  <a:solidFill>
                    <a:schemeClr val="accent2"/>
                  </a:solidFill>
                </a:rPr>
                <a:t>celine</a:t>
              </a:r>
              <a:r>
                <a:rPr lang="en-US" dirty="0"/>
                <a:t>, null</a:t>
              </a:r>
              <a:endParaRPr lang="en-US" dirty="0">
                <a:solidFill>
                  <a:schemeClr val="accent2"/>
                </a:solidFill>
              </a:endParaRPr>
            </a:p>
          </p:txBody>
        </p:sp>
      </p:grpSp>
      <p:cxnSp>
        <p:nvCxnSpPr>
          <p:cNvPr id="34" name="Straight Arrow Connector 33"/>
          <p:cNvCxnSpPr/>
          <p:nvPr/>
        </p:nvCxnSpPr>
        <p:spPr>
          <a:xfrm>
            <a:off x="2821889" y="1219200"/>
            <a:ext cx="51162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3273806" y="2869169"/>
            <a:ext cx="1827744" cy="369332"/>
            <a:chOff x="3589797" y="2291836"/>
            <a:chExt cx="1827744" cy="369332"/>
          </a:xfrm>
        </p:grpSpPr>
        <p:sp>
          <p:nvSpPr>
            <p:cNvPr id="40" name="Rounded Rectangle 39"/>
            <p:cNvSpPr/>
            <p:nvPr/>
          </p:nvSpPr>
          <p:spPr>
            <a:xfrm>
              <a:off x="3614057" y="2329543"/>
              <a:ext cx="1719943" cy="331625"/>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589797" y="2291836"/>
              <a:ext cx="1827744" cy="369332"/>
            </a:xfrm>
            <a:prstGeom prst="rect">
              <a:avLst/>
            </a:prstGeom>
            <a:noFill/>
          </p:spPr>
          <p:txBody>
            <a:bodyPr wrap="none" rtlCol="0">
              <a:spAutoFit/>
            </a:bodyPr>
            <a:lstStyle/>
            <a:p>
              <a:r>
                <a:rPr lang="en-US" dirty="0"/>
                <a:t>1110, </a:t>
              </a:r>
              <a:r>
                <a:rPr lang="en-US" dirty="0" err="1">
                  <a:solidFill>
                    <a:schemeClr val="accent2"/>
                  </a:solidFill>
                </a:rPr>
                <a:t>myron</a:t>
              </a:r>
              <a:r>
                <a:rPr lang="en-US" dirty="0"/>
                <a:t>, null</a:t>
              </a:r>
              <a:endParaRPr lang="en-US" dirty="0">
                <a:solidFill>
                  <a:schemeClr val="accent2"/>
                </a:solidFill>
              </a:endParaRPr>
            </a:p>
          </p:txBody>
        </p:sp>
      </p:grpSp>
      <p:cxnSp>
        <p:nvCxnSpPr>
          <p:cNvPr id="45" name="Straight Arrow Connector 44"/>
          <p:cNvCxnSpPr/>
          <p:nvPr/>
        </p:nvCxnSpPr>
        <p:spPr>
          <a:xfrm>
            <a:off x="2786438" y="3080658"/>
            <a:ext cx="51162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6" name="Right Arrow 45"/>
          <p:cNvSpPr/>
          <p:nvPr/>
        </p:nvSpPr>
        <p:spPr>
          <a:xfrm>
            <a:off x="1799515" y="1774374"/>
            <a:ext cx="430353" cy="1524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3309258" y="1648228"/>
            <a:ext cx="1866921" cy="369332"/>
            <a:chOff x="3589797" y="2291836"/>
            <a:chExt cx="1759234" cy="369332"/>
          </a:xfrm>
        </p:grpSpPr>
        <p:sp>
          <p:nvSpPr>
            <p:cNvPr id="48" name="Rounded Rectangle 47"/>
            <p:cNvSpPr/>
            <p:nvPr/>
          </p:nvSpPr>
          <p:spPr>
            <a:xfrm>
              <a:off x="3614057" y="2329543"/>
              <a:ext cx="1719943" cy="331625"/>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3589797" y="2291836"/>
              <a:ext cx="1759234" cy="369332"/>
            </a:xfrm>
            <a:prstGeom prst="rect">
              <a:avLst/>
            </a:prstGeom>
            <a:noFill/>
          </p:spPr>
          <p:txBody>
            <a:bodyPr wrap="none" rtlCol="0">
              <a:spAutoFit/>
            </a:bodyPr>
            <a:lstStyle/>
            <a:p>
              <a:r>
                <a:rPr lang="en-US" dirty="0"/>
                <a:t>1102, </a:t>
              </a:r>
              <a:r>
                <a:rPr lang="en-US" dirty="0" err="1">
                  <a:solidFill>
                    <a:schemeClr val="accent2"/>
                  </a:solidFill>
                </a:rPr>
                <a:t>connor</a:t>
              </a:r>
              <a:r>
                <a:rPr lang="en-US" dirty="0"/>
                <a:t>, null</a:t>
              </a:r>
              <a:endParaRPr lang="en-US" dirty="0">
                <a:solidFill>
                  <a:schemeClr val="accent2"/>
                </a:solidFill>
              </a:endParaRPr>
            </a:p>
          </p:txBody>
        </p:sp>
      </p:grpSp>
      <p:cxnSp>
        <p:nvCxnSpPr>
          <p:cNvPr id="50" name="Straight Arrow Connector 49"/>
          <p:cNvCxnSpPr/>
          <p:nvPr/>
        </p:nvCxnSpPr>
        <p:spPr>
          <a:xfrm>
            <a:off x="2821889" y="1850572"/>
            <a:ext cx="51162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373320" y="619526"/>
            <a:ext cx="1748620" cy="369332"/>
          </a:xfrm>
          <a:prstGeom prst="rect">
            <a:avLst/>
          </a:prstGeom>
          <a:noFill/>
        </p:spPr>
        <p:txBody>
          <a:bodyPr wrap="none" rtlCol="0">
            <a:spAutoFit/>
          </a:bodyPr>
          <a:lstStyle/>
          <a:p>
            <a:r>
              <a:rPr lang="en-US" dirty="0">
                <a:solidFill>
                  <a:schemeClr val="bg1">
                    <a:lumMod val="65000"/>
                  </a:schemeClr>
                </a:solidFill>
              </a:rPr>
              <a:t>key     data   next</a:t>
            </a:r>
          </a:p>
        </p:txBody>
      </p:sp>
      <p:sp>
        <p:nvSpPr>
          <p:cNvPr id="52" name="Rectangle 51"/>
          <p:cNvSpPr/>
          <p:nvPr/>
        </p:nvSpPr>
        <p:spPr>
          <a:xfrm>
            <a:off x="647748" y="453633"/>
            <a:ext cx="1313116" cy="369332"/>
          </a:xfrm>
          <a:prstGeom prst="rect">
            <a:avLst/>
          </a:prstGeom>
        </p:spPr>
        <p:txBody>
          <a:bodyPr wrap="none">
            <a:spAutoFit/>
          </a:bodyPr>
          <a:lstStyle/>
          <a:p>
            <a:r>
              <a:rPr lang="en-US" dirty="0" err="1"/>
              <a:t>bucketArray</a:t>
            </a:r>
            <a:endParaRPr lang="en-US" dirty="0"/>
          </a:p>
        </p:txBody>
      </p:sp>
    </p:spTree>
    <p:extLst>
      <p:ext uri="{BB962C8B-B14F-4D97-AF65-F5344CB8AC3E}">
        <p14:creationId xmlns:p14="http://schemas.microsoft.com/office/powerpoint/2010/main" val="259617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left)">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wipe(left)">
                                      <p:cBhvr>
                                        <p:cTn id="22" dur="500"/>
                                        <p:tgtEl>
                                          <p:spTgt spid="50"/>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wipe(left)">
                                      <p:cBhvr>
                                        <p:cTn id="26" dur="500"/>
                                        <p:tgtEl>
                                          <p:spTgt spid="4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32"/>
                                        </p:tgtEl>
                                      </p:cBhvr>
                                    </p:animEffect>
                                    <p:set>
                                      <p:cBhvr>
                                        <p:cTn id="31" dur="1" fill="hold">
                                          <p:stCondLst>
                                            <p:cond delay="499"/>
                                          </p:stCondLst>
                                        </p:cTn>
                                        <p:tgtEl>
                                          <p:spTgt spid="3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28"/>
                                        </p:tgtEl>
                                      </p:cBhvr>
                                    </p:animEffect>
                                    <p:set>
                                      <p:cBhvr>
                                        <p:cTn id="34" dur="1" fill="hold">
                                          <p:stCondLst>
                                            <p:cond delay="499"/>
                                          </p:stCondLst>
                                        </p:cTn>
                                        <p:tgtEl>
                                          <p:spTgt spid="28"/>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46"/>
                                        </p:tgtEl>
                                      </p:cBhvr>
                                    </p:animEffect>
                                    <p:set>
                                      <p:cBhvr>
                                        <p:cTn id="37" dur="1" fill="hold">
                                          <p:stCondLst>
                                            <p:cond delay="499"/>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2" grpId="1"/>
      <p:bldP spid="28" grpId="0"/>
      <p:bldP spid="28" grpId="1"/>
      <p:bldP spid="46" grpId="0" animBg="1"/>
      <p:bldP spid="46"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2205605" y="1061358"/>
            <a:ext cx="793408" cy="4044045"/>
            <a:chOff x="681605" y="1061357"/>
            <a:chExt cx="793408" cy="4044045"/>
          </a:xfrm>
        </p:grpSpPr>
        <p:sp>
          <p:nvSpPr>
            <p:cNvPr id="2" name="Rectangle 1"/>
            <p:cNvSpPr/>
            <p:nvPr/>
          </p:nvSpPr>
          <p:spPr>
            <a:xfrm>
              <a:off x="1088571" y="1066800"/>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88571" y="1382486"/>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088571" y="1698172"/>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88571" y="2013857"/>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88571" y="2612572"/>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88571" y="2928258"/>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94013" y="3243944"/>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88571" y="4474030"/>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088571" y="4158344"/>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088571" y="3842658"/>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88571" y="4789716"/>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107389" y="2232745"/>
              <a:ext cx="343364" cy="369332"/>
            </a:xfrm>
            <a:prstGeom prst="rect">
              <a:avLst/>
            </a:prstGeom>
            <a:noFill/>
          </p:spPr>
          <p:txBody>
            <a:bodyPr wrap="none" rtlCol="0">
              <a:spAutoFit/>
            </a:bodyPr>
            <a:lstStyle/>
            <a:p>
              <a:r>
                <a:rPr lang="en-US" dirty="0"/>
                <a:t>…</a:t>
              </a:r>
            </a:p>
          </p:txBody>
        </p:sp>
        <p:sp>
          <p:nvSpPr>
            <p:cNvPr id="14" name="TextBox 13"/>
            <p:cNvSpPr txBox="1"/>
            <p:nvPr/>
          </p:nvSpPr>
          <p:spPr>
            <a:xfrm>
              <a:off x="1107389" y="3446503"/>
              <a:ext cx="343364" cy="369332"/>
            </a:xfrm>
            <a:prstGeom prst="rect">
              <a:avLst/>
            </a:prstGeom>
            <a:noFill/>
          </p:spPr>
          <p:txBody>
            <a:bodyPr wrap="none" rtlCol="0">
              <a:spAutoFit/>
            </a:bodyPr>
            <a:lstStyle/>
            <a:p>
              <a:r>
                <a:rPr lang="en-US" dirty="0"/>
                <a:t>…</a:t>
              </a:r>
            </a:p>
          </p:txBody>
        </p:sp>
        <p:sp>
          <p:nvSpPr>
            <p:cNvPr id="15" name="Rectangle 14"/>
            <p:cNvSpPr/>
            <p:nvPr/>
          </p:nvSpPr>
          <p:spPr>
            <a:xfrm>
              <a:off x="687049" y="1061357"/>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0</a:t>
              </a:r>
            </a:p>
          </p:txBody>
        </p:sp>
        <p:sp>
          <p:nvSpPr>
            <p:cNvPr id="16" name="Rectangle 15"/>
            <p:cNvSpPr/>
            <p:nvPr/>
          </p:nvSpPr>
          <p:spPr>
            <a:xfrm>
              <a:off x="687049" y="1377043"/>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p>
          </p:txBody>
        </p:sp>
        <p:sp>
          <p:nvSpPr>
            <p:cNvPr id="17" name="Rectangle 16"/>
            <p:cNvSpPr/>
            <p:nvPr/>
          </p:nvSpPr>
          <p:spPr>
            <a:xfrm>
              <a:off x="687049" y="1692729"/>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a:t>
              </a:r>
            </a:p>
          </p:txBody>
        </p:sp>
        <p:sp>
          <p:nvSpPr>
            <p:cNvPr id="18" name="Rectangle 17"/>
            <p:cNvSpPr/>
            <p:nvPr/>
          </p:nvSpPr>
          <p:spPr>
            <a:xfrm>
              <a:off x="687049" y="2008414"/>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19" name="Rectangle 18"/>
            <p:cNvSpPr/>
            <p:nvPr/>
          </p:nvSpPr>
          <p:spPr>
            <a:xfrm>
              <a:off x="687049" y="2607129"/>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a:t>
              </a:r>
            </a:p>
          </p:txBody>
        </p:sp>
        <p:sp>
          <p:nvSpPr>
            <p:cNvPr id="20" name="Rectangle 19"/>
            <p:cNvSpPr/>
            <p:nvPr/>
          </p:nvSpPr>
          <p:spPr>
            <a:xfrm>
              <a:off x="687049" y="2922815"/>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21" name="Rectangle 20"/>
            <p:cNvSpPr/>
            <p:nvPr/>
          </p:nvSpPr>
          <p:spPr>
            <a:xfrm>
              <a:off x="681605" y="3238501"/>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11</a:t>
              </a:r>
            </a:p>
          </p:txBody>
        </p:sp>
        <p:sp>
          <p:nvSpPr>
            <p:cNvPr id="22" name="Rectangle 21"/>
            <p:cNvSpPr/>
            <p:nvPr/>
          </p:nvSpPr>
          <p:spPr>
            <a:xfrm>
              <a:off x="687049" y="4468587"/>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98</a:t>
              </a:r>
            </a:p>
          </p:txBody>
        </p:sp>
        <p:sp>
          <p:nvSpPr>
            <p:cNvPr id="23" name="Rectangle 22"/>
            <p:cNvSpPr/>
            <p:nvPr/>
          </p:nvSpPr>
          <p:spPr>
            <a:xfrm>
              <a:off x="687049" y="4152901"/>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97</a:t>
              </a:r>
            </a:p>
          </p:txBody>
        </p:sp>
        <p:sp>
          <p:nvSpPr>
            <p:cNvPr id="24" name="Rectangle 23"/>
            <p:cNvSpPr/>
            <p:nvPr/>
          </p:nvSpPr>
          <p:spPr>
            <a:xfrm>
              <a:off x="687049" y="3837215"/>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96</a:t>
              </a:r>
            </a:p>
          </p:txBody>
        </p:sp>
        <p:sp>
          <p:nvSpPr>
            <p:cNvPr id="25" name="Rectangle 24"/>
            <p:cNvSpPr/>
            <p:nvPr/>
          </p:nvSpPr>
          <p:spPr>
            <a:xfrm>
              <a:off x="687049" y="4784273"/>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99</a:t>
              </a:r>
            </a:p>
          </p:txBody>
        </p:sp>
        <p:sp>
          <p:nvSpPr>
            <p:cNvPr id="26" name="TextBox 25"/>
            <p:cNvSpPr txBox="1"/>
            <p:nvPr/>
          </p:nvSpPr>
          <p:spPr>
            <a:xfrm>
              <a:off x="705867" y="2292618"/>
              <a:ext cx="308098" cy="307777"/>
            </a:xfrm>
            <a:prstGeom prst="rect">
              <a:avLst/>
            </a:prstGeom>
            <a:noFill/>
          </p:spPr>
          <p:txBody>
            <a:bodyPr wrap="none" rtlCol="0">
              <a:spAutoFit/>
            </a:bodyPr>
            <a:lstStyle/>
            <a:p>
              <a:r>
                <a:rPr lang="en-US" sz="1400" dirty="0"/>
                <a:t>…</a:t>
              </a:r>
            </a:p>
          </p:txBody>
        </p:sp>
        <p:sp>
          <p:nvSpPr>
            <p:cNvPr id="27" name="TextBox 26"/>
            <p:cNvSpPr txBox="1"/>
            <p:nvPr/>
          </p:nvSpPr>
          <p:spPr>
            <a:xfrm>
              <a:off x="705867" y="3451946"/>
              <a:ext cx="343364" cy="369332"/>
            </a:xfrm>
            <a:prstGeom prst="rect">
              <a:avLst/>
            </a:prstGeom>
            <a:noFill/>
            <a:ln>
              <a:noFill/>
            </a:ln>
          </p:spPr>
          <p:txBody>
            <a:bodyPr wrap="none" rtlCol="0">
              <a:spAutoFit/>
            </a:bodyPr>
            <a:lstStyle/>
            <a:p>
              <a:r>
                <a:rPr lang="en-US" dirty="0"/>
                <a:t>…</a:t>
              </a:r>
            </a:p>
          </p:txBody>
        </p:sp>
      </p:grpSp>
      <p:sp>
        <p:nvSpPr>
          <p:cNvPr id="41" name="TextBox 40"/>
          <p:cNvSpPr txBox="1"/>
          <p:nvPr/>
        </p:nvSpPr>
        <p:spPr>
          <a:xfrm>
            <a:off x="2536011" y="697468"/>
            <a:ext cx="534121" cy="369332"/>
          </a:xfrm>
          <a:prstGeom prst="rect">
            <a:avLst/>
          </a:prstGeom>
          <a:noFill/>
        </p:spPr>
        <p:txBody>
          <a:bodyPr wrap="none" rtlCol="0">
            <a:spAutoFit/>
          </a:bodyPr>
          <a:lstStyle/>
          <a:p>
            <a:r>
              <a:rPr lang="en-US" dirty="0" err="1"/>
              <a:t>dict</a:t>
            </a:r>
            <a:endParaRPr lang="en-US" dirty="0"/>
          </a:p>
        </p:txBody>
      </p:sp>
      <p:sp>
        <p:nvSpPr>
          <p:cNvPr id="32" name="TextBox 31"/>
          <p:cNvSpPr txBox="1"/>
          <p:nvPr/>
        </p:nvSpPr>
        <p:spPr>
          <a:xfrm>
            <a:off x="6776358" y="205867"/>
            <a:ext cx="2507418" cy="369332"/>
          </a:xfrm>
          <a:prstGeom prst="rect">
            <a:avLst/>
          </a:prstGeom>
          <a:noFill/>
        </p:spPr>
        <p:txBody>
          <a:bodyPr wrap="none" rtlCol="0">
            <a:spAutoFit/>
          </a:bodyPr>
          <a:lstStyle/>
          <a:p>
            <a:r>
              <a:rPr lang="en-US" dirty="0" err="1"/>
              <a:t>dict.put</a:t>
            </a:r>
            <a:r>
              <a:rPr lang="en-US" dirty="0"/>
              <a:t>(1200, </a:t>
            </a:r>
            <a:r>
              <a:rPr lang="en-US" dirty="0">
                <a:solidFill>
                  <a:schemeClr val="accent2"/>
                </a:solidFill>
              </a:rPr>
              <a:t>“</a:t>
            </a:r>
            <a:r>
              <a:rPr lang="en-US" dirty="0" err="1">
                <a:solidFill>
                  <a:schemeClr val="accent2"/>
                </a:solidFill>
              </a:rPr>
              <a:t>joshua</a:t>
            </a:r>
            <a:r>
              <a:rPr lang="en-US" dirty="0">
                <a:solidFill>
                  <a:schemeClr val="accent2"/>
                </a:solidFill>
              </a:rPr>
              <a:t>”</a:t>
            </a:r>
            <a:r>
              <a:rPr lang="en-US" dirty="0"/>
              <a:t>);</a:t>
            </a:r>
          </a:p>
        </p:txBody>
      </p:sp>
      <p:sp>
        <p:nvSpPr>
          <p:cNvPr id="28" name="TextBox 27"/>
          <p:cNvSpPr txBox="1"/>
          <p:nvPr/>
        </p:nvSpPr>
        <p:spPr>
          <a:xfrm>
            <a:off x="7571016" y="497257"/>
            <a:ext cx="1843774" cy="646331"/>
          </a:xfrm>
          <a:prstGeom prst="rect">
            <a:avLst/>
          </a:prstGeom>
          <a:noFill/>
        </p:spPr>
        <p:txBody>
          <a:bodyPr wrap="none" rtlCol="0">
            <a:spAutoFit/>
          </a:bodyPr>
          <a:lstStyle/>
          <a:p>
            <a:r>
              <a:rPr lang="en-US" dirty="0">
                <a:solidFill>
                  <a:srgbClr val="00B0F0"/>
                </a:solidFill>
              </a:rPr>
              <a:t>1200/100 = 12 R0</a:t>
            </a:r>
          </a:p>
          <a:p>
            <a:r>
              <a:rPr lang="en-US" dirty="0">
                <a:solidFill>
                  <a:srgbClr val="00B0F0"/>
                </a:solidFill>
              </a:rPr>
              <a:t>1200%100 = 0</a:t>
            </a:r>
          </a:p>
        </p:txBody>
      </p:sp>
      <p:grpSp>
        <p:nvGrpSpPr>
          <p:cNvPr id="31" name="Group 30"/>
          <p:cNvGrpSpPr/>
          <p:nvPr/>
        </p:nvGrpSpPr>
        <p:grpSpPr>
          <a:xfrm>
            <a:off x="3305431" y="1018205"/>
            <a:ext cx="1744203" cy="369332"/>
            <a:chOff x="3589797" y="2291836"/>
            <a:chExt cx="1744203" cy="369332"/>
          </a:xfrm>
        </p:grpSpPr>
        <p:sp>
          <p:nvSpPr>
            <p:cNvPr id="29" name="Rounded Rectangle 28"/>
            <p:cNvSpPr/>
            <p:nvPr/>
          </p:nvSpPr>
          <p:spPr>
            <a:xfrm>
              <a:off x="3614057" y="2329543"/>
              <a:ext cx="1719943" cy="331625"/>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589797" y="2291836"/>
              <a:ext cx="1494320" cy="369332"/>
            </a:xfrm>
            <a:prstGeom prst="rect">
              <a:avLst/>
            </a:prstGeom>
            <a:noFill/>
          </p:spPr>
          <p:txBody>
            <a:bodyPr wrap="none" rtlCol="0">
              <a:spAutoFit/>
            </a:bodyPr>
            <a:lstStyle/>
            <a:p>
              <a:r>
                <a:rPr lang="en-US" dirty="0"/>
                <a:t>1200, </a:t>
              </a:r>
              <a:r>
                <a:rPr lang="en-US" dirty="0" err="1">
                  <a:solidFill>
                    <a:schemeClr val="accent2"/>
                  </a:solidFill>
                </a:rPr>
                <a:t>joshua</a:t>
              </a:r>
              <a:r>
                <a:rPr lang="en-US" dirty="0"/>
                <a:t>, </a:t>
              </a:r>
              <a:endParaRPr lang="en-US" dirty="0">
                <a:solidFill>
                  <a:schemeClr val="accent2"/>
                </a:solidFill>
              </a:endParaRPr>
            </a:p>
          </p:txBody>
        </p:sp>
      </p:grpSp>
      <p:cxnSp>
        <p:nvCxnSpPr>
          <p:cNvPr id="34" name="Straight Arrow Connector 33"/>
          <p:cNvCxnSpPr/>
          <p:nvPr/>
        </p:nvCxnSpPr>
        <p:spPr>
          <a:xfrm>
            <a:off x="2821889" y="1219200"/>
            <a:ext cx="51162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3273806" y="2869169"/>
            <a:ext cx="1827744" cy="369332"/>
            <a:chOff x="3589797" y="2291836"/>
            <a:chExt cx="1827744" cy="369332"/>
          </a:xfrm>
        </p:grpSpPr>
        <p:sp>
          <p:nvSpPr>
            <p:cNvPr id="40" name="Rounded Rectangle 39"/>
            <p:cNvSpPr/>
            <p:nvPr/>
          </p:nvSpPr>
          <p:spPr>
            <a:xfrm>
              <a:off x="3614057" y="2329543"/>
              <a:ext cx="1719943" cy="331625"/>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589797" y="2291836"/>
              <a:ext cx="1827744" cy="369332"/>
            </a:xfrm>
            <a:prstGeom prst="rect">
              <a:avLst/>
            </a:prstGeom>
            <a:noFill/>
          </p:spPr>
          <p:txBody>
            <a:bodyPr wrap="none" rtlCol="0">
              <a:spAutoFit/>
            </a:bodyPr>
            <a:lstStyle/>
            <a:p>
              <a:r>
                <a:rPr lang="en-US" dirty="0"/>
                <a:t>1110, </a:t>
              </a:r>
              <a:r>
                <a:rPr lang="en-US" dirty="0" err="1">
                  <a:solidFill>
                    <a:schemeClr val="accent2"/>
                  </a:solidFill>
                </a:rPr>
                <a:t>myron</a:t>
              </a:r>
              <a:r>
                <a:rPr lang="en-US" dirty="0"/>
                <a:t>, null</a:t>
              </a:r>
              <a:endParaRPr lang="en-US" dirty="0">
                <a:solidFill>
                  <a:schemeClr val="accent2"/>
                </a:solidFill>
              </a:endParaRPr>
            </a:p>
          </p:txBody>
        </p:sp>
      </p:grpSp>
      <p:cxnSp>
        <p:nvCxnSpPr>
          <p:cNvPr id="45" name="Straight Arrow Connector 44"/>
          <p:cNvCxnSpPr/>
          <p:nvPr/>
        </p:nvCxnSpPr>
        <p:spPr>
          <a:xfrm>
            <a:off x="2786438" y="3080658"/>
            <a:ext cx="51162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3309258" y="1648228"/>
            <a:ext cx="1866921" cy="369332"/>
            <a:chOff x="3589797" y="2291836"/>
            <a:chExt cx="1759234" cy="369332"/>
          </a:xfrm>
        </p:grpSpPr>
        <p:sp>
          <p:nvSpPr>
            <p:cNvPr id="48" name="Rounded Rectangle 47"/>
            <p:cNvSpPr/>
            <p:nvPr/>
          </p:nvSpPr>
          <p:spPr>
            <a:xfrm>
              <a:off x="3614057" y="2329543"/>
              <a:ext cx="1719943" cy="331625"/>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3589797" y="2291836"/>
              <a:ext cx="1759234" cy="369332"/>
            </a:xfrm>
            <a:prstGeom prst="rect">
              <a:avLst/>
            </a:prstGeom>
            <a:noFill/>
          </p:spPr>
          <p:txBody>
            <a:bodyPr wrap="none" rtlCol="0">
              <a:spAutoFit/>
            </a:bodyPr>
            <a:lstStyle/>
            <a:p>
              <a:r>
                <a:rPr lang="en-US" dirty="0"/>
                <a:t>1102, </a:t>
              </a:r>
              <a:r>
                <a:rPr lang="en-US" dirty="0" err="1">
                  <a:solidFill>
                    <a:schemeClr val="accent2"/>
                  </a:solidFill>
                </a:rPr>
                <a:t>connor</a:t>
              </a:r>
              <a:r>
                <a:rPr lang="en-US" dirty="0"/>
                <a:t>, null</a:t>
              </a:r>
              <a:endParaRPr lang="en-US" dirty="0">
                <a:solidFill>
                  <a:schemeClr val="accent2"/>
                </a:solidFill>
              </a:endParaRPr>
            </a:p>
          </p:txBody>
        </p:sp>
      </p:grpSp>
      <p:cxnSp>
        <p:nvCxnSpPr>
          <p:cNvPr id="50" name="Straight Arrow Connector 49"/>
          <p:cNvCxnSpPr/>
          <p:nvPr/>
        </p:nvCxnSpPr>
        <p:spPr>
          <a:xfrm>
            <a:off x="2821889" y="1850572"/>
            <a:ext cx="51162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1" name="Right Arrow 50"/>
          <p:cNvSpPr/>
          <p:nvPr/>
        </p:nvSpPr>
        <p:spPr>
          <a:xfrm>
            <a:off x="1780697" y="1153886"/>
            <a:ext cx="430353" cy="1524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p:cNvGrpSpPr/>
          <p:nvPr/>
        </p:nvGrpSpPr>
        <p:grpSpPr>
          <a:xfrm>
            <a:off x="3300357" y="1014723"/>
            <a:ext cx="1850970" cy="369332"/>
            <a:chOff x="3589797" y="2291836"/>
            <a:chExt cx="1744203" cy="369332"/>
          </a:xfrm>
        </p:grpSpPr>
        <p:sp>
          <p:nvSpPr>
            <p:cNvPr id="54" name="Rounded Rectangle 53"/>
            <p:cNvSpPr/>
            <p:nvPr/>
          </p:nvSpPr>
          <p:spPr>
            <a:xfrm>
              <a:off x="3614057" y="2329543"/>
              <a:ext cx="1719943" cy="331625"/>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3589797" y="2291836"/>
              <a:ext cx="1677001" cy="369332"/>
            </a:xfrm>
            <a:prstGeom prst="rect">
              <a:avLst/>
            </a:prstGeom>
            <a:noFill/>
          </p:spPr>
          <p:txBody>
            <a:bodyPr wrap="none" rtlCol="0">
              <a:spAutoFit/>
            </a:bodyPr>
            <a:lstStyle/>
            <a:p>
              <a:r>
                <a:rPr lang="en-US" dirty="0"/>
                <a:t>1000, </a:t>
              </a:r>
              <a:r>
                <a:rPr lang="en-US" dirty="0" err="1">
                  <a:solidFill>
                    <a:schemeClr val="accent2"/>
                  </a:solidFill>
                </a:rPr>
                <a:t>celine</a:t>
              </a:r>
              <a:r>
                <a:rPr lang="en-US" dirty="0"/>
                <a:t>, null</a:t>
              </a:r>
              <a:endParaRPr lang="en-US" dirty="0">
                <a:solidFill>
                  <a:schemeClr val="accent2"/>
                </a:solidFill>
              </a:endParaRPr>
            </a:p>
          </p:txBody>
        </p:sp>
      </p:grpSp>
      <p:cxnSp>
        <p:nvCxnSpPr>
          <p:cNvPr id="52" name="Straight Arrow Connector 51"/>
          <p:cNvCxnSpPr/>
          <p:nvPr/>
        </p:nvCxnSpPr>
        <p:spPr>
          <a:xfrm>
            <a:off x="4762195" y="1224643"/>
            <a:ext cx="92548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373320" y="619526"/>
            <a:ext cx="1748620" cy="369332"/>
          </a:xfrm>
          <a:prstGeom prst="rect">
            <a:avLst/>
          </a:prstGeom>
          <a:noFill/>
        </p:spPr>
        <p:txBody>
          <a:bodyPr wrap="none" rtlCol="0">
            <a:spAutoFit/>
          </a:bodyPr>
          <a:lstStyle/>
          <a:p>
            <a:r>
              <a:rPr lang="en-US" dirty="0">
                <a:solidFill>
                  <a:schemeClr val="bg1">
                    <a:lumMod val="65000"/>
                  </a:schemeClr>
                </a:solidFill>
              </a:rPr>
              <a:t>key     data   next</a:t>
            </a:r>
          </a:p>
        </p:txBody>
      </p:sp>
      <p:sp>
        <p:nvSpPr>
          <p:cNvPr id="57" name="Rectangle 56"/>
          <p:cNvSpPr/>
          <p:nvPr/>
        </p:nvSpPr>
        <p:spPr>
          <a:xfrm>
            <a:off x="647748" y="453633"/>
            <a:ext cx="1313116" cy="369332"/>
          </a:xfrm>
          <a:prstGeom prst="rect">
            <a:avLst/>
          </a:prstGeom>
        </p:spPr>
        <p:txBody>
          <a:bodyPr wrap="none">
            <a:spAutoFit/>
          </a:bodyPr>
          <a:lstStyle/>
          <a:p>
            <a:r>
              <a:rPr lang="en-US" dirty="0" err="1"/>
              <a:t>bucketArray</a:t>
            </a:r>
            <a:endParaRPr lang="en-US" dirty="0"/>
          </a:p>
        </p:txBody>
      </p:sp>
    </p:spTree>
    <p:extLst>
      <p:ext uri="{BB962C8B-B14F-4D97-AF65-F5344CB8AC3E}">
        <p14:creationId xmlns:p14="http://schemas.microsoft.com/office/powerpoint/2010/main" val="54507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wipe(left)">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nodeType="clickEffect">
                                  <p:stCondLst>
                                    <p:cond delay="0"/>
                                  </p:stCondLst>
                                  <p:childTnLst>
                                    <p:animMotion origin="layout" path="M 0.00052 0.00069 L 0.2625 0.00069 " pathEditMode="relative" rAng="0" ptsTypes="AA">
                                      <p:cBhvr>
                                        <p:cTn id="21" dur="2000" fill="hold"/>
                                        <p:tgtEl>
                                          <p:spTgt spid="53"/>
                                        </p:tgtEl>
                                        <p:attrNameLst>
                                          <p:attrName>ppt_x</p:attrName>
                                          <p:attrName>ppt_y</p:attrName>
                                        </p:attrNameLst>
                                      </p:cBhvr>
                                      <p:rCtr x="13090" y="0"/>
                                    </p:animMotion>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wipe(left)">
                                      <p:cBhvr>
                                        <p:cTn id="31" dur="500"/>
                                        <p:tgtEl>
                                          <p:spTgt spid="5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32"/>
                                        </p:tgtEl>
                                      </p:cBhvr>
                                    </p:animEffect>
                                    <p:set>
                                      <p:cBhvr>
                                        <p:cTn id="36" dur="1" fill="hold">
                                          <p:stCondLst>
                                            <p:cond delay="499"/>
                                          </p:stCondLst>
                                        </p:cTn>
                                        <p:tgtEl>
                                          <p:spTgt spid="32"/>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28"/>
                                        </p:tgtEl>
                                      </p:cBhvr>
                                    </p:animEffect>
                                    <p:set>
                                      <p:cBhvr>
                                        <p:cTn id="39" dur="1" fill="hold">
                                          <p:stCondLst>
                                            <p:cond delay="499"/>
                                          </p:stCondLst>
                                        </p:cTn>
                                        <p:tgtEl>
                                          <p:spTgt spid="28"/>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51"/>
                                        </p:tgtEl>
                                      </p:cBhvr>
                                    </p:animEffect>
                                    <p:set>
                                      <p:cBhvr>
                                        <p:cTn id="42" dur="1" fill="hold">
                                          <p:stCondLst>
                                            <p:cond delay="499"/>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2" grpId="1"/>
      <p:bldP spid="28" grpId="0"/>
      <p:bldP spid="28" grpId="1"/>
      <p:bldP spid="51" grpId="0" animBg="1"/>
      <p:bldP spid="51"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2205605" y="1061358"/>
            <a:ext cx="793408" cy="4044045"/>
            <a:chOff x="681605" y="1061357"/>
            <a:chExt cx="793408" cy="4044045"/>
          </a:xfrm>
        </p:grpSpPr>
        <p:sp>
          <p:nvSpPr>
            <p:cNvPr id="2" name="Rectangle 1"/>
            <p:cNvSpPr/>
            <p:nvPr/>
          </p:nvSpPr>
          <p:spPr>
            <a:xfrm>
              <a:off x="1088571" y="1066800"/>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88571" y="1382486"/>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088571" y="1698172"/>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88571" y="2013857"/>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88571" y="2612572"/>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88571" y="2928258"/>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94013" y="3243944"/>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88571" y="4474030"/>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088571" y="4158344"/>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088571" y="3842658"/>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88571" y="4789716"/>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107389" y="2232745"/>
              <a:ext cx="343364" cy="369332"/>
            </a:xfrm>
            <a:prstGeom prst="rect">
              <a:avLst/>
            </a:prstGeom>
            <a:noFill/>
          </p:spPr>
          <p:txBody>
            <a:bodyPr wrap="none" rtlCol="0">
              <a:spAutoFit/>
            </a:bodyPr>
            <a:lstStyle/>
            <a:p>
              <a:r>
                <a:rPr lang="en-US" dirty="0"/>
                <a:t>…</a:t>
              </a:r>
            </a:p>
          </p:txBody>
        </p:sp>
        <p:sp>
          <p:nvSpPr>
            <p:cNvPr id="14" name="TextBox 13"/>
            <p:cNvSpPr txBox="1"/>
            <p:nvPr/>
          </p:nvSpPr>
          <p:spPr>
            <a:xfrm>
              <a:off x="1107389" y="3446503"/>
              <a:ext cx="343364" cy="369332"/>
            </a:xfrm>
            <a:prstGeom prst="rect">
              <a:avLst/>
            </a:prstGeom>
            <a:noFill/>
          </p:spPr>
          <p:txBody>
            <a:bodyPr wrap="none" rtlCol="0">
              <a:spAutoFit/>
            </a:bodyPr>
            <a:lstStyle/>
            <a:p>
              <a:r>
                <a:rPr lang="en-US" dirty="0"/>
                <a:t>…</a:t>
              </a:r>
            </a:p>
          </p:txBody>
        </p:sp>
        <p:sp>
          <p:nvSpPr>
            <p:cNvPr id="15" name="Rectangle 14"/>
            <p:cNvSpPr/>
            <p:nvPr/>
          </p:nvSpPr>
          <p:spPr>
            <a:xfrm>
              <a:off x="687049" y="1061357"/>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0</a:t>
              </a:r>
            </a:p>
          </p:txBody>
        </p:sp>
        <p:sp>
          <p:nvSpPr>
            <p:cNvPr id="16" name="Rectangle 15"/>
            <p:cNvSpPr/>
            <p:nvPr/>
          </p:nvSpPr>
          <p:spPr>
            <a:xfrm>
              <a:off x="687049" y="1377043"/>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p>
          </p:txBody>
        </p:sp>
        <p:sp>
          <p:nvSpPr>
            <p:cNvPr id="17" name="Rectangle 16"/>
            <p:cNvSpPr/>
            <p:nvPr/>
          </p:nvSpPr>
          <p:spPr>
            <a:xfrm>
              <a:off x="687049" y="1692729"/>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a:t>
              </a:r>
            </a:p>
          </p:txBody>
        </p:sp>
        <p:sp>
          <p:nvSpPr>
            <p:cNvPr id="18" name="Rectangle 17"/>
            <p:cNvSpPr/>
            <p:nvPr/>
          </p:nvSpPr>
          <p:spPr>
            <a:xfrm>
              <a:off x="687049" y="2008414"/>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19" name="Rectangle 18"/>
            <p:cNvSpPr/>
            <p:nvPr/>
          </p:nvSpPr>
          <p:spPr>
            <a:xfrm>
              <a:off x="687049" y="2607129"/>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a:t>
              </a:r>
            </a:p>
          </p:txBody>
        </p:sp>
        <p:sp>
          <p:nvSpPr>
            <p:cNvPr id="20" name="Rectangle 19"/>
            <p:cNvSpPr/>
            <p:nvPr/>
          </p:nvSpPr>
          <p:spPr>
            <a:xfrm>
              <a:off x="687049" y="2922815"/>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21" name="Rectangle 20"/>
            <p:cNvSpPr/>
            <p:nvPr/>
          </p:nvSpPr>
          <p:spPr>
            <a:xfrm>
              <a:off x="681605" y="3238501"/>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11</a:t>
              </a:r>
            </a:p>
          </p:txBody>
        </p:sp>
        <p:sp>
          <p:nvSpPr>
            <p:cNvPr id="22" name="Rectangle 21"/>
            <p:cNvSpPr/>
            <p:nvPr/>
          </p:nvSpPr>
          <p:spPr>
            <a:xfrm>
              <a:off x="687049" y="4468587"/>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98</a:t>
              </a:r>
            </a:p>
          </p:txBody>
        </p:sp>
        <p:sp>
          <p:nvSpPr>
            <p:cNvPr id="23" name="Rectangle 22"/>
            <p:cNvSpPr/>
            <p:nvPr/>
          </p:nvSpPr>
          <p:spPr>
            <a:xfrm>
              <a:off x="687049" y="4152901"/>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97</a:t>
              </a:r>
            </a:p>
          </p:txBody>
        </p:sp>
        <p:sp>
          <p:nvSpPr>
            <p:cNvPr id="24" name="Rectangle 23"/>
            <p:cNvSpPr/>
            <p:nvPr/>
          </p:nvSpPr>
          <p:spPr>
            <a:xfrm>
              <a:off x="687049" y="3837215"/>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96</a:t>
              </a:r>
            </a:p>
          </p:txBody>
        </p:sp>
        <p:sp>
          <p:nvSpPr>
            <p:cNvPr id="25" name="Rectangle 24"/>
            <p:cNvSpPr/>
            <p:nvPr/>
          </p:nvSpPr>
          <p:spPr>
            <a:xfrm>
              <a:off x="687049" y="4784273"/>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99</a:t>
              </a:r>
            </a:p>
          </p:txBody>
        </p:sp>
        <p:sp>
          <p:nvSpPr>
            <p:cNvPr id="26" name="TextBox 25"/>
            <p:cNvSpPr txBox="1"/>
            <p:nvPr/>
          </p:nvSpPr>
          <p:spPr>
            <a:xfrm>
              <a:off x="705867" y="2292618"/>
              <a:ext cx="308098" cy="307777"/>
            </a:xfrm>
            <a:prstGeom prst="rect">
              <a:avLst/>
            </a:prstGeom>
            <a:noFill/>
          </p:spPr>
          <p:txBody>
            <a:bodyPr wrap="none" rtlCol="0">
              <a:spAutoFit/>
            </a:bodyPr>
            <a:lstStyle/>
            <a:p>
              <a:r>
                <a:rPr lang="en-US" sz="1400" dirty="0"/>
                <a:t>…</a:t>
              </a:r>
            </a:p>
          </p:txBody>
        </p:sp>
        <p:sp>
          <p:nvSpPr>
            <p:cNvPr id="27" name="TextBox 26"/>
            <p:cNvSpPr txBox="1"/>
            <p:nvPr/>
          </p:nvSpPr>
          <p:spPr>
            <a:xfrm>
              <a:off x="705867" y="3451946"/>
              <a:ext cx="343364" cy="369332"/>
            </a:xfrm>
            <a:prstGeom prst="rect">
              <a:avLst/>
            </a:prstGeom>
            <a:noFill/>
            <a:ln>
              <a:noFill/>
            </a:ln>
          </p:spPr>
          <p:txBody>
            <a:bodyPr wrap="none" rtlCol="0">
              <a:spAutoFit/>
            </a:bodyPr>
            <a:lstStyle/>
            <a:p>
              <a:r>
                <a:rPr lang="en-US" dirty="0"/>
                <a:t>…</a:t>
              </a:r>
            </a:p>
          </p:txBody>
        </p:sp>
      </p:grpSp>
      <p:sp>
        <p:nvSpPr>
          <p:cNvPr id="41" name="TextBox 40"/>
          <p:cNvSpPr txBox="1"/>
          <p:nvPr/>
        </p:nvSpPr>
        <p:spPr>
          <a:xfrm>
            <a:off x="2536011" y="697468"/>
            <a:ext cx="534121" cy="369332"/>
          </a:xfrm>
          <a:prstGeom prst="rect">
            <a:avLst/>
          </a:prstGeom>
          <a:noFill/>
        </p:spPr>
        <p:txBody>
          <a:bodyPr wrap="none" rtlCol="0">
            <a:spAutoFit/>
          </a:bodyPr>
          <a:lstStyle/>
          <a:p>
            <a:r>
              <a:rPr lang="en-US" dirty="0" err="1"/>
              <a:t>dict</a:t>
            </a:r>
            <a:endParaRPr lang="en-US" dirty="0"/>
          </a:p>
        </p:txBody>
      </p:sp>
      <p:sp>
        <p:nvSpPr>
          <p:cNvPr id="32" name="TextBox 31"/>
          <p:cNvSpPr txBox="1"/>
          <p:nvPr/>
        </p:nvSpPr>
        <p:spPr>
          <a:xfrm>
            <a:off x="6776359" y="205867"/>
            <a:ext cx="2639697" cy="369332"/>
          </a:xfrm>
          <a:prstGeom prst="rect">
            <a:avLst/>
          </a:prstGeom>
          <a:noFill/>
        </p:spPr>
        <p:txBody>
          <a:bodyPr wrap="none" rtlCol="0">
            <a:spAutoFit/>
          </a:bodyPr>
          <a:lstStyle/>
          <a:p>
            <a:r>
              <a:rPr lang="en-US" dirty="0" err="1"/>
              <a:t>dict.put</a:t>
            </a:r>
            <a:r>
              <a:rPr lang="en-US" dirty="0"/>
              <a:t>(1400, </a:t>
            </a:r>
            <a:r>
              <a:rPr lang="en-US" dirty="0">
                <a:solidFill>
                  <a:schemeClr val="accent2"/>
                </a:solidFill>
              </a:rPr>
              <a:t>“</a:t>
            </a:r>
            <a:r>
              <a:rPr lang="en-US" dirty="0" err="1">
                <a:solidFill>
                  <a:schemeClr val="accent2"/>
                </a:solidFill>
              </a:rPr>
              <a:t>stephen</a:t>
            </a:r>
            <a:r>
              <a:rPr lang="en-US" dirty="0">
                <a:solidFill>
                  <a:schemeClr val="accent2"/>
                </a:solidFill>
              </a:rPr>
              <a:t>”</a:t>
            </a:r>
            <a:r>
              <a:rPr lang="en-US" dirty="0"/>
              <a:t>);</a:t>
            </a:r>
          </a:p>
        </p:txBody>
      </p:sp>
      <p:sp>
        <p:nvSpPr>
          <p:cNvPr id="28" name="TextBox 27"/>
          <p:cNvSpPr txBox="1"/>
          <p:nvPr/>
        </p:nvSpPr>
        <p:spPr>
          <a:xfrm>
            <a:off x="7571016" y="497257"/>
            <a:ext cx="1843774" cy="646331"/>
          </a:xfrm>
          <a:prstGeom prst="rect">
            <a:avLst/>
          </a:prstGeom>
          <a:noFill/>
        </p:spPr>
        <p:txBody>
          <a:bodyPr wrap="none" rtlCol="0">
            <a:spAutoFit/>
          </a:bodyPr>
          <a:lstStyle/>
          <a:p>
            <a:r>
              <a:rPr lang="en-US" dirty="0">
                <a:solidFill>
                  <a:srgbClr val="00B0F0"/>
                </a:solidFill>
              </a:rPr>
              <a:t>1400/100 = 14 R0</a:t>
            </a:r>
          </a:p>
          <a:p>
            <a:r>
              <a:rPr lang="en-US" dirty="0">
                <a:solidFill>
                  <a:srgbClr val="00B0F0"/>
                </a:solidFill>
              </a:rPr>
              <a:t>1400%100 = 0</a:t>
            </a:r>
          </a:p>
        </p:txBody>
      </p:sp>
      <p:grpSp>
        <p:nvGrpSpPr>
          <p:cNvPr id="31" name="Group 30"/>
          <p:cNvGrpSpPr/>
          <p:nvPr/>
        </p:nvGrpSpPr>
        <p:grpSpPr>
          <a:xfrm>
            <a:off x="3321261" y="1016071"/>
            <a:ext cx="1984136" cy="369332"/>
            <a:chOff x="3589796" y="2291836"/>
            <a:chExt cx="1744204" cy="369332"/>
          </a:xfrm>
        </p:grpSpPr>
        <p:sp>
          <p:nvSpPr>
            <p:cNvPr id="29" name="Rounded Rectangle 28"/>
            <p:cNvSpPr/>
            <p:nvPr/>
          </p:nvSpPr>
          <p:spPr>
            <a:xfrm>
              <a:off x="3614057" y="2329543"/>
              <a:ext cx="1719943" cy="331625"/>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589796" y="2291836"/>
              <a:ext cx="1741778" cy="369332"/>
            </a:xfrm>
            <a:prstGeom prst="rect">
              <a:avLst/>
            </a:prstGeom>
            <a:noFill/>
          </p:spPr>
          <p:txBody>
            <a:bodyPr wrap="none" rtlCol="0">
              <a:spAutoFit/>
            </a:bodyPr>
            <a:lstStyle/>
            <a:p>
              <a:r>
                <a:rPr lang="en-US" dirty="0"/>
                <a:t>1400, </a:t>
              </a:r>
              <a:r>
                <a:rPr lang="en-US" dirty="0" err="1">
                  <a:solidFill>
                    <a:schemeClr val="accent2"/>
                  </a:solidFill>
                </a:rPr>
                <a:t>stephen</a:t>
              </a:r>
              <a:r>
                <a:rPr lang="en-US" dirty="0"/>
                <a:t>, </a:t>
              </a:r>
              <a:r>
                <a:rPr lang="en-US" dirty="0">
                  <a:solidFill>
                    <a:schemeClr val="bg1"/>
                  </a:solidFill>
                </a:rPr>
                <a:t>null</a:t>
              </a:r>
            </a:p>
          </p:txBody>
        </p:sp>
      </p:grpSp>
      <p:cxnSp>
        <p:nvCxnSpPr>
          <p:cNvPr id="34" name="Straight Arrow Connector 33"/>
          <p:cNvCxnSpPr/>
          <p:nvPr/>
        </p:nvCxnSpPr>
        <p:spPr>
          <a:xfrm>
            <a:off x="2821889" y="1219200"/>
            <a:ext cx="51162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3273806" y="2869169"/>
            <a:ext cx="1827744" cy="369332"/>
            <a:chOff x="3589797" y="2291836"/>
            <a:chExt cx="1827744" cy="369332"/>
          </a:xfrm>
        </p:grpSpPr>
        <p:sp>
          <p:nvSpPr>
            <p:cNvPr id="40" name="Rounded Rectangle 39"/>
            <p:cNvSpPr/>
            <p:nvPr/>
          </p:nvSpPr>
          <p:spPr>
            <a:xfrm>
              <a:off x="3614057" y="2329543"/>
              <a:ext cx="1719943" cy="331625"/>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589797" y="2291836"/>
              <a:ext cx="1827744" cy="369332"/>
            </a:xfrm>
            <a:prstGeom prst="rect">
              <a:avLst/>
            </a:prstGeom>
            <a:noFill/>
          </p:spPr>
          <p:txBody>
            <a:bodyPr wrap="none" rtlCol="0">
              <a:spAutoFit/>
            </a:bodyPr>
            <a:lstStyle/>
            <a:p>
              <a:r>
                <a:rPr lang="en-US" dirty="0"/>
                <a:t>1110, </a:t>
              </a:r>
              <a:r>
                <a:rPr lang="en-US" dirty="0" err="1">
                  <a:solidFill>
                    <a:schemeClr val="accent2"/>
                  </a:solidFill>
                </a:rPr>
                <a:t>myron</a:t>
              </a:r>
              <a:r>
                <a:rPr lang="en-US" dirty="0"/>
                <a:t>, null</a:t>
              </a:r>
              <a:endParaRPr lang="en-US" dirty="0">
                <a:solidFill>
                  <a:schemeClr val="accent2"/>
                </a:solidFill>
              </a:endParaRPr>
            </a:p>
          </p:txBody>
        </p:sp>
      </p:grpSp>
      <p:cxnSp>
        <p:nvCxnSpPr>
          <p:cNvPr id="45" name="Straight Arrow Connector 44"/>
          <p:cNvCxnSpPr/>
          <p:nvPr/>
        </p:nvCxnSpPr>
        <p:spPr>
          <a:xfrm>
            <a:off x="2786438" y="3080658"/>
            <a:ext cx="51162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3309258" y="1648228"/>
            <a:ext cx="1866921" cy="369332"/>
            <a:chOff x="3589797" y="2291836"/>
            <a:chExt cx="1759234" cy="369332"/>
          </a:xfrm>
        </p:grpSpPr>
        <p:sp>
          <p:nvSpPr>
            <p:cNvPr id="48" name="Rounded Rectangle 47"/>
            <p:cNvSpPr/>
            <p:nvPr/>
          </p:nvSpPr>
          <p:spPr>
            <a:xfrm>
              <a:off x="3614057" y="2329543"/>
              <a:ext cx="1719943" cy="331625"/>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3589797" y="2291836"/>
              <a:ext cx="1759234" cy="369332"/>
            </a:xfrm>
            <a:prstGeom prst="rect">
              <a:avLst/>
            </a:prstGeom>
            <a:noFill/>
          </p:spPr>
          <p:txBody>
            <a:bodyPr wrap="none" rtlCol="0">
              <a:spAutoFit/>
            </a:bodyPr>
            <a:lstStyle/>
            <a:p>
              <a:r>
                <a:rPr lang="en-US" dirty="0"/>
                <a:t>1102, </a:t>
              </a:r>
              <a:r>
                <a:rPr lang="en-US" dirty="0" err="1">
                  <a:solidFill>
                    <a:schemeClr val="accent2"/>
                  </a:solidFill>
                </a:rPr>
                <a:t>connor</a:t>
              </a:r>
              <a:r>
                <a:rPr lang="en-US" dirty="0"/>
                <a:t>, null</a:t>
              </a:r>
              <a:endParaRPr lang="en-US" dirty="0">
                <a:solidFill>
                  <a:schemeClr val="accent2"/>
                </a:solidFill>
              </a:endParaRPr>
            </a:p>
          </p:txBody>
        </p:sp>
      </p:grpSp>
      <p:cxnSp>
        <p:nvCxnSpPr>
          <p:cNvPr id="50" name="Straight Arrow Connector 49"/>
          <p:cNvCxnSpPr/>
          <p:nvPr/>
        </p:nvCxnSpPr>
        <p:spPr>
          <a:xfrm>
            <a:off x="2821889" y="1850572"/>
            <a:ext cx="51162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1" name="Right Arrow 50"/>
          <p:cNvSpPr/>
          <p:nvPr/>
        </p:nvSpPr>
        <p:spPr>
          <a:xfrm>
            <a:off x="1780697" y="1153886"/>
            <a:ext cx="430353" cy="1524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p:cNvCxnSpPr/>
          <p:nvPr/>
        </p:nvCxnSpPr>
        <p:spPr>
          <a:xfrm>
            <a:off x="5191019" y="1219200"/>
            <a:ext cx="930103"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3323878" y="1010629"/>
            <a:ext cx="4041158" cy="374775"/>
            <a:chOff x="1799878" y="1010628"/>
            <a:chExt cx="4041158" cy="374775"/>
          </a:xfrm>
        </p:grpSpPr>
        <p:grpSp>
          <p:nvGrpSpPr>
            <p:cNvPr id="53" name="Group 52"/>
            <p:cNvGrpSpPr/>
            <p:nvPr/>
          </p:nvGrpSpPr>
          <p:grpSpPr>
            <a:xfrm>
              <a:off x="1799878" y="1016071"/>
              <a:ext cx="1850970" cy="369332"/>
              <a:chOff x="3589797" y="2291836"/>
              <a:chExt cx="1744203" cy="369332"/>
            </a:xfrm>
          </p:grpSpPr>
          <p:sp>
            <p:nvSpPr>
              <p:cNvPr id="54" name="Rounded Rectangle 53"/>
              <p:cNvSpPr/>
              <p:nvPr/>
            </p:nvSpPr>
            <p:spPr>
              <a:xfrm>
                <a:off x="3614057" y="2329543"/>
                <a:ext cx="1719943" cy="331625"/>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3589797" y="2291836"/>
                <a:ext cx="1737422" cy="369332"/>
              </a:xfrm>
              <a:prstGeom prst="rect">
                <a:avLst/>
              </a:prstGeom>
              <a:noFill/>
            </p:spPr>
            <p:txBody>
              <a:bodyPr wrap="none" rtlCol="0">
                <a:spAutoFit/>
              </a:bodyPr>
              <a:lstStyle/>
              <a:p>
                <a:r>
                  <a:rPr lang="en-US" dirty="0"/>
                  <a:t>1200, </a:t>
                </a:r>
                <a:r>
                  <a:rPr lang="en-US" dirty="0" err="1">
                    <a:solidFill>
                      <a:schemeClr val="accent2"/>
                    </a:solidFill>
                  </a:rPr>
                  <a:t>joshua</a:t>
                </a:r>
                <a:r>
                  <a:rPr lang="en-US" dirty="0"/>
                  <a:t>, null</a:t>
                </a:r>
                <a:endParaRPr lang="en-US" dirty="0">
                  <a:solidFill>
                    <a:schemeClr val="accent2"/>
                  </a:solidFill>
                </a:endParaRPr>
              </a:p>
            </p:txBody>
          </p:sp>
        </p:grpSp>
        <p:sp>
          <p:nvSpPr>
            <p:cNvPr id="56" name="Rectangle 55"/>
            <p:cNvSpPr/>
            <p:nvPr/>
          </p:nvSpPr>
          <p:spPr>
            <a:xfrm>
              <a:off x="3170382" y="1107817"/>
              <a:ext cx="413352" cy="239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p:cNvCxnSpPr/>
            <p:nvPr/>
          </p:nvCxnSpPr>
          <p:spPr>
            <a:xfrm>
              <a:off x="3395034" y="1227560"/>
              <a:ext cx="51162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3895775" y="1010628"/>
              <a:ext cx="1945261" cy="369332"/>
              <a:chOff x="3589797" y="2291836"/>
              <a:chExt cx="1744203" cy="369332"/>
            </a:xfrm>
          </p:grpSpPr>
          <p:sp>
            <p:nvSpPr>
              <p:cNvPr id="59" name="Rounded Rectangle 58"/>
              <p:cNvSpPr/>
              <p:nvPr/>
            </p:nvSpPr>
            <p:spPr>
              <a:xfrm>
                <a:off x="3614057" y="2329543"/>
                <a:ext cx="1719943" cy="331625"/>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3589797" y="2291836"/>
                <a:ext cx="1595713" cy="369332"/>
              </a:xfrm>
              <a:prstGeom prst="rect">
                <a:avLst/>
              </a:prstGeom>
              <a:noFill/>
            </p:spPr>
            <p:txBody>
              <a:bodyPr wrap="none" rtlCol="0">
                <a:spAutoFit/>
              </a:bodyPr>
              <a:lstStyle/>
              <a:p>
                <a:r>
                  <a:rPr lang="en-US" dirty="0"/>
                  <a:t>1000, </a:t>
                </a:r>
                <a:r>
                  <a:rPr lang="en-US" dirty="0" err="1">
                    <a:solidFill>
                      <a:schemeClr val="accent2"/>
                    </a:solidFill>
                  </a:rPr>
                  <a:t>celine</a:t>
                </a:r>
                <a:r>
                  <a:rPr lang="en-US" dirty="0"/>
                  <a:t>, null</a:t>
                </a:r>
                <a:endParaRPr lang="en-US" dirty="0">
                  <a:solidFill>
                    <a:schemeClr val="accent2"/>
                  </a:solidFill>
                </a:endParaRPr>
              </a:p>
            </p:txBody>
          </p:sp>
        </p:grpSp>
      </p:grpSp>
      <p:sp>
        <p:nvSpPr>
          <p:cNvPr id="61" name="TextBox 60"/>
          <p:cNvSpPr txBox="1"/>
          <p:nvPr/>
        </p:nvSpPr>
        <p:spPr>
          <a:xfrm>
            <a:off x="3373320" y="619526"/>
            <a:ext cx="1748620" cy="369332"/>
          </a:xfrm>
          <a:prstGeom prst="rect">
            <a:avLst/>
          </a:prstGeom>
          <a:noFill/>
        </p:spPr>
        <p:txBody>
          <a:bodyPr wrap="none" rtlCol="0">
            <a:spAutoFit/>
          </a:bodyPr>
          <a:lstStyle/>
          <a:p>
            <a:r>
              <a:rPr lang="en-US" dirty="0">
                <a:solidFill>
                  <a:schemeClr val="bg1">
                    <a:lumMod val="65000"/>
                  </a:schemeClr>
                </a:solidFill>
              </a:rPr>
              <a:t>key     data   next</a:t>
            </a:r>
          </a:p>
        </p:txBody>
      </p:sp>
      <p:sp>
        <p:nvSpPr>
          <p:cNvPr id="62" name="Rectangle 61"/>
          <p:cNvSpPr/>
          <p:nvPr/>
        </p:nvSpPr>
        <p:spPr>
          <a:xfrm>
            <a:off x="647748" y="453633"/>
            <a:ext cx="1313116" cy="369332"/>
          </a:xfrm>
          <a:prstGeom prst="rect">
            <a:avLst/>
          </a:prstGeom>
        </p:spPr>
        <p:txBody>
          <a:bodyPr wrap="none">
            <a:spAutoFit/>
          </a:bodyPr>
          <a:lstStyle/>
          <a:p>
            <a:r>
              <a:rPr lang="en-US" dirty="0" err="1"/>
              <a:t>bucketArray</a:t>
            </a:r>
            <a:endParaRPr lang="en-US" dirty="0"/>
          </a:p>
        </p:txBody>
      </p:sp>
    </p:spTree>
    <p:extLst>
      <p:ext uri="{BB962C8B-B14F-4D97-AF65-F5344CB8AC3E}">
        <p14:creationId xmlns:p14="http://schemas.microsoft.com/office/powerpoint/2010/main" val="1438098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wipe(left)">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nodeType="clickEffect">
                                  <p:stCondLst>
                                    <p:cond delay="0"/>
                                  </p:stCondLst>
                                  <p:childTnLst>
                                    <p:animMotion origin="layout" path="M 0.01597 0.00509 L 0.30243 0.00509 " pathEditMode="relative" ptsTypes="AA">
                                      <p:cBhvr>
                                        <p:cTn id="21" dur="2000" fill="hold"/>
                                        <p:tgtEl>
                                          <p:spTgt spid="35"/>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wipe(left)">
                                      <p:cBhvr>
                                        <p:cTn id="31" dur="500"/>
                                        <p:tgtEl>
                                          <p:spTgt spid="5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32"/>
                                        </p:tgtEl>
                                      </p:cBhvr>
                                    </p:animEffect>
                                    <p:set>
                                      <p:cBhvr>
                                        <p:cTn id="36" dur="1" fill="hold">
                                          <p:stCondLst>
                                            <p:cond delay="499"/>
                                          </p:stCondLst>
                                        </p:cTn>
                                        <p:tgtEl>
                                          <p:spTgt spid="32"/>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28"/>
                                        </p:tgtEl>
                                      </p:cBhvr>
                                    </p:animEffect>
                                    <p:set>
                                      <p:cBhvr>
                                        <p:cTn id="39" dur="1" fill="hold">
                                          <p:stCondLst>
                                            <p:cond delay="499"/>
                                          </p:stCondLst>
                                        </p:cTn>
                                        <p:tgtEl>
                                          <p:spTgt spid="28"/>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51"/>
                                        </p:tgtEl>
                                      </p:cBhvr>
                                    </p:animEffect>
                                    <p:set>
                                      <p:cBhvr>
                                        <p:cTn id="42" dur="1" fill="hold">
                                          <p:stCondLst>
                                            <p:cond delay="499"/>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2" grpId="1"/>
      <p:bldP spid="28" grpId="0"/>
      <p:bldP spid="28" grpId="1"/>
      <p:bldP spid="51" grpId="0" animBg="1"/>
      <p:bldP spid="51"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0328" y="578323"/>
            <a:ext cx="6656374" cy="523220"/>
          </a:xfrm>
          <a:prstGeom prst="rect">
            <a:avLst/>
          </a:prstGeom>
        </p:spPr>
        <p:txBody>
          <a:bodyPr wrap="none">
            <a:spAutoFit/>
          </a:bodyPr>
          <a:lstStyle/>
          <a:p>
            <a:r>
              <a:rPr lang="en-US" altLang="en-US" sz="2800" dirty="0">
                <a:ea typeface="MS PGothic" charset="-128"/>
              </a:rPr>
              <a:t>What will be names output by the following: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9947" y="1006051"/>
            <a:ext cx="7773153" cy="2496586"/>
          </a:xfrm>
          <a:prstGeom prst="rect">
            <a:avLst/>
          </a:prstGeom>
        </p:spPr>
      </p:pic>
      <p:sp>
        <p:nvSpPr>
          <p:cNvPr id="4" name="TPAnswers"/>
          <p:cNvSpPr txBox="1">
            <a:spLocks/>
          </p:cNvSpPr>
          <p:nvPr/>
        </p:nvSpPr>
        <p:spPr>
          <a:xfrm>
            <a:off x="2496634" y="3460584"/>
            <a:ext cx="1534202" cy="3159911"/>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dirty="0">
                <a:ea typeface="MS PGothic" charset="-128"/>
              </a:rPr>
              <a:t>A.   </a:t>
            </a:r>
            <a:r>
              <a:rPr lang="en-US" altLang="en-US" dirty="0" err="1">
                <a:ea typeface="MS PGothic" charset="-128"/>
              </a:rPr>
              <a:t>celine</a:t>
            </a:r>
            <a:endParaRPr lang="en-US" altLang="en-US" dirty="0">
              <a:ea typeface="MS PGothic" charset="-128"/>
            </a:endParaRPr>
          </a:p>
          <a:p>
            <a:r>
              <a:rPr lang="en-US" altLang="en-US" dirty="0">
                <a:ea typeface="MS PGothic" charset="-128"/>
              </a:rPr>
              <a:t>       </a:t>
            </a:r>
            <a:r>
              <a:rPr lang="en-US" altLang="en-US" dirty="0" err="1">
                <a:ea typeface="MS PGothic" charset="-128"/>
              </a:rPr>
              <a:t>celine</a:t>
            </a:r>
            <a:endParaRPr lang="en-US" altLang="en-US" dirty="0">
              <a:ea typeface="MS PGothic" charset="-128"/>
            </a:endParaRPr>
          </a:p>
          <a:p>
            <a:endParaRPr lang="en-US" altLang="en-US" dirty="0">
              <a:ea typeface="MS PGothic" charset="-128"/>
            </a:endParaRPr>
          </a:p>
          <a:p>
            <a:r>
              <a:rPr lang="en-US" altLang="en-US" dirty="0">
                <a:ea typeface="MS PGothic" charset="-128"/>
              </a:rPr>
              <a:t>B.   </a:t>
            </a:r>
            <a:r>
              <a:rPr lang="en-US" altLang="en-US" dirty="0" err="1">
                <a:ea typeface="MS PGothic" charset="-128"/>
              </a:rPr>
              <a:t>celine</a:t>
            </a:r>
            <a:endParaRPr lang="en-US" altLang="en-US" dirty="0">
              <a:ea typeface="MS PGothic" charset="-128"/>
            </a:endParaRPr>
          </a:p>
          <a:p>
            <a:r>
              <a:rPr lang="en-US" altLang="en-US" dirty="0">
                <a:ea typeface="MS PGothic" charset="-128"/>
              </a:rPr>
              <a:t>       Joshua</a:t>
            </a:r>
          </a:p>
          <a:p>
            <a:endParaRPr lang="en-US" altLang="en-US" dirty="0">
              <a:ea typeface="MS PGothic" charset="-128"/>
            </a:endParaRPr>
          </a:p>
          <a:p>
            <a:r>
              <a:rPr lang="en-US" altLang="en-US" dirty="0">
                <a:ea typeface="MS PGothic" charset="-128"/>
              </a:rPr>
              <a:t>C.   </a:t>
            </a:r>
            <a:r>
              <a:rPr lang="en-US" altLang="en-US" dirty="0" err="1">
                <a:ea typeface="MS PGothic" charset="-128"/>
              </a:rPr>
              <a:t>stephen</a:t>
            </a:r>
            <a:endParaRPr lang="en-US" altLang="en-US" dirty="0">
              <a:ea typeface="MS PGothic" charset="-128"/>
            </a:endParaRPr>
          </a:p>
          <a:p>
            <a:r>
              <a:rPr lang="en-US" altLang="en-US" dirty="0">
                <a:ea typeface="MS PGothic" charset="-128"/>
              </a:rPr>
              <a:t>       Joshua</a:t>
            </a:r>
          </a:p>
          <a:p>
            <a:endParaRPr lang="en-US" altLang="en-US" dirty="0">
              <a:ea typeface="MS PGothic" charset="-128"/>
            </a:endParaRPr>
          </a:p>
          <a:p>
            <a:r>
              <a:rPr lang="en-US" altLang="en-US" dirty="0">
                <a:ea typeface="MS PGothic" charset="-128"/>
              </a:rPr>
              <a:t>D.   </a:t>
            </a:r>
            <a:r>
              <a:rPr lang="en-US" altLang="en-US" dirty="0" err="1">
                <a:ea typeface="MS PGothic" charset="-128"/>
              </a:rPr>
              <a:t>joshua</a:t>
            </a:r>
            <a:endParaRPr lang="en-US" altLang="en-US" dirty="0">
              <a:ea typeface="MS PGothic" charset="-128"/>
            </a:endParaRPr>
          </a:p>
          <a:p>
            <a:r>
              <a:rPr lang="en-US" altLang="en-US" dirty="0">
                <a:ea typeface="MS PGothic" charset="-128"/>
              </a:rPr>
              <a:t>       </a:t>
            </a:r>
            <a:r>
              <a:rPr lang="en-US" altLang="en-US" dirty="0" err="1">
                <a:ea typeface="MS PGothic" charset="-128"/>
              </a:rPr>
              <a:t>stephen</a:t>
            </a:r>
            <a:endParaRPr lang="en-US" altLang="en-US" dirty="0">
              <a:ea typeface="MS PGothic" charset="-128"/>
            </a:endParaRPr>
          </a:p>
        </p:txBody>
      </p:sp>
    </p:spTree>
    <p:extLst>
      <p:ext uri="{BB962C8B-B14F-4D97-AF65-F5344CB8AC3E}">
        <p14:creationId xmlns:p14="http://schemas.microsoft.com/office/powerpoint/2010/main" val="42682725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2138491" y="561006"/>
            <a:ext cx="793408" cy="4044045"/>
            <a:chOff x="681605" y="1061357"/>
            <a:chExt cx="793408" cy="4044045"/>
          </a:xfrm>
        </p:grpSpPr>
        <p:sp>
          <p:nvSpPr>
            <p:cNvPr id="2" name="Rectangle 1"/>
            <p:cNvSpPr/>
            <p:nvPr/>
          </p:nvSpPr>
          <p:spPr>
            <a:xfrm>
              <a:off x="1088571" y="1066800"/>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88571" y="1382486"/>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088571" y="1698172"/>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88571" y="2013857"/>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88571" y="2612572"/>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88571" y="2928258"/>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94013" y="3243944"/>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88571" y="4474030"/>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088571" y="4158344"/>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088571" y="3842658"/>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88571" y="4789716"/>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107389" y="2232745"/>
              <a:ext cx="343364" cy="369332"/>
            </a:xfrm>
            <a:prstGeom prst="rect">
              <a:avLst/>
            </a:prstGeom>
            <a:noFill/>
          </p:spPr>
          <p:txBody>
            <a:bodyPr wrap="none" rtlCol="0">
              <a:spAutoFit/>
            </a:bodyPr>
            <a:lstStyle/>
            <a:p>
              <a:r>
                <a:rPr lang="en-US" dirty="0"/>
                <a:t>…</a:t>
              </a:r>
            </a:p>
          </p:txBody>
        </p:sp>
        <p:sp>
          <p:nvSpPr>
            <p:cNvPr id="14" name="TextBox 13"/>
            <p:cNvSpPr txBox="1"/>
            <p:nvPr/>
          </p:nvSpPr>
          <p:spPr>
            <a:xfrm>
              <a:off x="1107389" y="3446503"/>
              <a:ext cx="343364" cy="369332"/>
            </a:xfrm>
            <a:prstGeom prst="rect">
              <a:avLst/>
            </a:prstGeom>
            <a:noFill/>
          </p:spPr>
          <p:txBody>
            <a:bodyPr wrap="none" rtlCol="0">
              <a:spAutoFit/>
            </a:bodyPr>
            <a:lstStyle/>
            <a:p>
              <a:r>
                <a:rPr lang="en-US" dirty="0"/>
                <a:t>…</a:t>
              </a:r>
            </a:p>
          </p:txBody>
        </p:sp>
        <p:sp>
          <p:nvSpPr>
            <p:cNvPr id="15" name="Rectangle 14"/>
            <p:cNvSpPr/>
            <p:nvPr/>
          </p:nvSpPr>
          <p:spPr>
            <a:xfrm>
              <a:off x="687049" y="1061357"/>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0</a:t>
              </a:r>
            </a:p>
          </p:txBody>
        </p:sp>
        <p:sp>
          <p:nvSpPr>
            <p:cNvPr id="16" name="Rectangle 15"/>
            <p:cNvSpPr/>
            <p:nvPr/>
          </p:nvSpPr>
          <p:spPr>
            <a:xfrm>
              <a:off x="687049" y="1377043"/>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p>
          </p:txBody>
        </p:sp>
        <p:sp>
          <p:nvSpPr>
            <p:cNvPr id="17" name="Rectangle 16"/>
            <p:cNvSpPr/>
            <p:nvPr/>
          </p:nvSpPr>
          <p:spPr>
            <a:xfrm>
              <a:off x="687049" y="1692729"/>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a:t>
              </a:r>
            </a:p>
          </p:txBody>
        </p:sp>
        <p:sp>
          <p:nvSpPr>
            <p:cNvPr id="18" name="Rectangle 17"/>
            <p:cNvSpPr/>
            <p:nvPr/>
          </p:nvSpPr>
          <p:spPr>
            <a:xfrm>
              <a:off x="687049" y="2008414"/>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19" name="Rectangle 18"/>
            <p:cNvSpPr/>
            <p:nvPr/>
          </p:nvSpPr>
          <p:spPr>
            <a:xfrm>
              <a:off x="687049" y="2607129"/>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a:t>
              </a:r>
            </a:p>
          </p:txBody>
        </p:sp>
        <p:sp>
          <p:nvSpPr>
            <p:cNvPr id="20" name="Rectangle 19"/>
            <p:cNvSpPr/>
            <p:nvPr/>
          </p:nvSpPr>
          <p:spPr>
            <a:xfrm>
              <a:off x="687049" y="2922815"/>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21" name="Rectangle 20"/>
            <p:cNvSpPr/>
            <p:nvPr/>
          </p:nvSpPr>
          <p:spPr>
            <a:xfrm>
              <a:off x="681605" y="3238501"/>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11</a:t>
              </a:r>
            </a:p>
          </p:txBody>
        </p:sp>
        <p:sp>
          <p:nvSpPr>
            <p:cNvPr id="22" name="Rectangle 21"/>
            <p:cNvSpPr/>
            <p:nvPr/>
          </p:nvSpPr>
          <p:spPr>
            <a:xfrm>
              <a:off x="687049" y="4468587"/>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98</a:t>
              </a:r>
            </a:p>
          </p:txBody>
        </p:sp>
        <p:sp>
          <p:nvSpPr>
            <p:cNvPr id="23" name="Rectangle 22"/>
            <p:cNvSpPr/>
            <p:nvPr/>
          </p:nvSpPr>
          <p:spPr>
            <a:xfrm>
              <a:off x="687049" y="4152901"/>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97</a:t>
              </a:r>
            </a:p>
          </p:txBody>
        </p:sp>
        <p:sp>
          <p:nvSpPr>
            <p:cNvPr id="24" name="Rectangle 23"/>
            <p:cNvSpPr/>
            <p:nvPr/>
          </p:nvSpPr>
          <p:spPr>
            <a:xfrm>
              <a:off x="687049" y="3837215"/>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96</a:t>
              </a:r>
            </a:p>
          </p:txBody>
        </p:sp>
        <p:sp>
          <p:nvSpPr>
            <p:cNvPr id="25" name="Rectangle 24"/>
            <p:cNvSpPr/>
            <p:nvPr/>
          </p:nvSpPr>
          <p:spPr>
            <a:xfrm>
              <a:off x="687049" y="4784273"/>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99</a:t>
              </a:r>
            </a:p>
          </p:txBody>
        </p:sp>
        <p:sp>
          <p:nvSpPr>
            <p:cNvPr id="26" name="TextBox 25"/>
            <p:cNvSpPr txBox="1"/>
            <p:nvPr/>
          </p:nvSpPr>
          <p:spPr>
            <a:xfrm>
              <a:off x="705867" y="2292618"/>
              <a:ext cx="308098" cy="307777"/>
            </a:xfrm>
            <a:prstGeom prst="rect">
              <a:avLst/>
            </a:prstGeom>
            <a:noFill/>
          </p:spPr>
          <p:txBody>
            <a:bodyPr wrap="none" rtlCol="0">
              <a:spAutoFit/>
            </a:bodyPr>
            <a:lstStyle/>
            <a:p>
              <a:r>
                <a:rPr lang="en-US" sz="1400" dirty="0"/>
                <a:t>…</a:t>
              </a:r>
            </a:p>
          </p:txBody>
        </p:sp>
        <p:sp>
          <p:nvSpPr>
            <p:cNvPr id="27" name="TextBox 26"/>
            <p:cNvSpPr txBox="1"/>
            <p:nvPr/>
          </p:nvSpPr>
          <p:spPr>
            <a:xfrm>
              <a:off x="705867" y="3451946"/>
              <a:ext cx="343364" cy="369332"/>
            </a:xfrm>
            <a:prstGeom prst="rect">
              <a:avLst/>
            </a:prstGeom>
            <a:noFill/>
            <a:ln>
              <a:noFill/>
            </a:ln>
          </p:spPr>
          <p:txBody>
            <a:bodyPr wrap="none" rtlCol="0">
              <a:spAutoFit/>
            </a:bodyPr>
            <a:lstStyle/>
            <a:p>
              <a:r>
                <a:rPr lang="en-US" dirty="0"/>
                <a:t>…</a:t>
              </a:r>
            </a:p>
          </p:txBody>
        </p:sp>
      </p:grpSp>
      <p:sp>
        <p:nvSpPr>
          <p:cNvPr id="41" name="TextBox 40"/>
          <p:cNvSpPr txBox="1"/>
          <p:nvPr/>
        </p:nvSpPr>
        <p:spPr>
          <a:xfrm>
            <a:off x="2468897" y="197116"/>
            <a:ext cx="534121" cy="369332"/>
          </a:xfrm>
          <a:prstGeom prst="rect">
            <a:avLst/>
          </a:prstGeom>
          <a:noFill/>
        </p:spPr>
        <p:txBody>
          <a:bodyPr wrap="none" rtlCol="0">
            <a:spAutoFit/>
          </a:bodyPr>
          <a:lstStyle/>
          <a:p>
            <a:r>
              <a:rPr lang="en-US" dirty="0" err="1"/>
              <a:t>dict</a:t>
            </a:r>
            <a:endParaRPr lang="en-US" dirty="0"/>
          </a:p>
        </p:txBody>
      </p:sp>
      <p:grpSp>
        <p:nvGrpSpPr>
          <p:cNvPr id="31" name="Group 30"/>
          <p:cNvGrpSpPr/>
          <p:nvPr/>
        </p:nvGrpSpPr>
        <p:grpSpPr>
          <a:xfrm>
            <a:off x="3242144" y="507359"/>
            <a:ext cx="1984135" cy="369332"/>
            <a:chOff x="3589797" y="2291836"/>
            <a:chExt cx="1744203" cy="369332"/>
          </a:xfrm>
        </p:grpSpPr>
        <p:sp>
          <p:nvSpPr>
            <p:cNvPr id="29" name="Rounded Rectangle 28"/>
            <p:cNvSpPr/>
            <p:nvPr/>
          </p:nvSpPr>
          <p:spPr>
            <a:xfrm>
              <a:off x="3614057" y="2329543"/>
              <a:ext cx="1719943" cy="331625"/>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589797" y="2291836"/>
              <a:ext cx="1741778" cy="369332"/>
            </a:xfrm>
            <a:prstGeom prst="rect">
              <a:avLst/>
            </a:prstGeom>
            <a:noFill/>
          </p:spPr>
          <p:txBody>
            <a:bodyPr wrap="none" rtlCol="0">
              <a:spAutoFit/>
            </a:bodyPr>
            <a:lstStyle/>
            <a:p>
              <a:r>
                <a:rPr lang="en-US" dirty="0"/>
                <a:t>1400, </a:t>
              </a:r>
              <a:r>
                <a:rPr lang="en-US" dirty="0" err="1">
                  <a:solidFill>
                    <a:schemeClr val="accent2"/>
                  </a:solidFill>
                </a:rPr>
                <a:t>stephen</a:t>
              </a:r>
              <a:r>
                <a:rPr lang="en-US" dirty="0"/>
                <a:t>, null</a:t>
              </a:r>
              <a:endParaRPr lang="en-US" dirty="0">
                <a:solidFill>
                  <a:schemeClr val="accent2"/>
                </a:solidFill>
              </a:endParaRPr>
            </a:p>
          </p:txBody>
        </p:sp>
      </p:grpSp>
      <p:cxnSp>
        <p:nvCxnSpPr>
          <p:cNvPr id="34" name="Straight Arrow Connector 33"/>
          <p:cNvCxnSpPr/>
          <p:nvPr/>
        </p:nvCxnSpPr>
        <p:spPr>
          <a:xfrm>
            <a:off x="2754775" y="718848"/>
            <a:ext cx="51162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3206692" y="2368817"/>
            <a:ext cx="1827744" cy="369332"/>
            <a:chOff x="3589797" y="2291836"/>
            <a:chExt cx="1827744" cy="369332"/>
          </a:xfrm>
        </p:grpSpPr>
        <p:sp>
          <p:nvSpPr>
            <p:cNvPr id="40" name="Rounded Rectangle 39"/>
            <p:cNvSpPr/>
            <p:nvPr/>
          </p:nvSpPr>
          <p:spPr>
            <a:xfrm>
              <a:off x="3614057" y="2329543"/>
              <a:ext cx="1719943" cy="331625"/>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589797" y="2291836"/>
              <a:ext cx="1827744" cy="369332"/>
            </a:xfrm>
            <a:prstGeom prst="rect">
              <a:avLst/>
            </a:prstGeom>
            <a:noFill/>
          </p:spPr>
          <p:txBody>
            <a:bodyPr wrap="none" rtlCol="0">
              <a:spAutoFit/>
            </a:bodyPr>
            <a:lstStyle/>
            <a:p>
              <a:r>
                <a:rPr lang="en-US" dirty="0"/>
                <a:t>1110, </a:t>
              </a:r>
              <a:r>
                <a:rPr lang="en-US" dirty="0" err="1">
                  <a:solidFill>
                    <a:schemeClr val="accent2"/>
                  </a:solidFill>
                </a:rPr>
                <a:t>myron</a:t>
              </a:r>
              <a:r>
                <a:rPr lang="en-US" dirty="0"/>
                <a:t>, null</a:t>
              </a:r>
              <a:endParaRPr lang="en-US" dirty="0">
                <a:solidFill>
                  <a:schemeClr val="accent2"/>
                </a:solidFill>
              </a:endParaRPr>
            </a:p>
          </p:txBody>
        </p:sp>
      </p:grpSp>
      <p:cxnSp>
        <p:nvCxnSpPr>
          <p:cNvPr id="45" name="Straight Arrow Connector 44"/>
          <p:cNvCxnSpPr/>
          <p:nvPr/>
        </p:nvCxnSpPr>
        <p:spPr>
          <a:xfrm>
            <a:off x="2719324" y="2580306"/>
            <a:ext cx="51162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3242144" y="1147876"/>
            <a:ext cx="1866921" cy="369332"/>
            <a:chOff x="3589797" y="2291836"/>
            <a:chExt cx="1759234" cy="369332"/>
          </a:xfrm>
        </p:grpSpPr>
        <p:sp>
          <p:nvSpPr>
            <p:cNvPr id="48" name="Rounded Rectangle 47"/>
            <p:cNvSpPr/>
            <p:nvPr/>
          </p:nvSpPr>
          <p:spPr>
            <a:xfrm>
              <a:off x="3614057" y="2329543"/>
              <a:ext cx="1719943" cy="331625"/>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3589797" y="2291836"/>
              <a:ext cx="1759234" cy="369332"/>
            </a:xfrm>
            <a:prstGeom prst="rect">
              <a:avLst/>
            </a:prstGeom>
            <a:noFill/>
          </p:spPr>
          <p:txBody>
            <a:bodyPr wrap="none" rtlCol="0">
              <a:spAutoFit/>
            </a:bodyPr>
            <a:lstStyle/>
            <a:p>
              <a:r>
                <a:rPr lang="en-US" dirty="0"/>
                <a:t>1102, </a:t>
              </a:r>
              <a:r>
                <a:rPr lang="en-US" dirty="0" err="1">
                  <a:solidFill>
                    <a:schemeClr val="accent2"/>
                  </a:solidFill>
                </a:rPr>
                <a:t>connor</a:t>
              </a:r>
              <a:r>
                <a:rPr lang="en-US" dirty="0"/>
                <a:t>, null</a:t>
              </a:r>
              <a:endParaRPr lang="en-US" dirty="0">
                <a:solidFill>
                  <a:schemeClr val="accent2"/>
                </a:solidFill>
              </a:endParaRPr>
            </a:p>
          </p:txBody>
        </p:sp>
      </p:grpSp>
      <p:cxnSp>
        <p:nvCxnSpPr>
          <p:cNvPr id="50" name="Straight Arrow Connector 49"/>
          <p:cNvCxnSpPr/>
          <p:nvPr/>
        </p:nvCxnSpPr>
        <p:spPr>
          <a:xfrm>
            <a:off x="2754775" y="1350220"/>
            <a:ext cx="51162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495184" y="512802"/>
            <a:ext cx="1850970" cy="369332"/>
            <a:chOff x="3589797" y="2291836"/>
            <a:chExt cx="1744203" cy="369332"/>
          </a:xfrm>
        </p:grpSpPr>
        <p:sp>
          <p:nvSpPr>
            <p:cNvPr id="54" name="Rounded Rectangle 53"/>
            <p:cNvSpPr/>
            <p:nvPr/>
          </p:nvSpPr>
          <p:spPr>
            <a:xfrm>
              <a:off x="3614057" y="2329543"/>
              <a:ext cx="1719943" cy="331625"/>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3589797" y="2291836"/>
              <a:ext cx="1737422" cy="369332"/>
            </a:xfrm>
            <a:prstGeom prst="rect">
              <a:avLst/>
            </a:prstGeom>
            <a:noFill/>
          </p:spPr>
          <p:txBody>
            <a:bodyPr wrap="none" rtlCol="0">
              <a:spAutoFit/>
            </a:bodyPr>
            <a:lstStyle/>
            <a:p>
              <a:r>
                <a:rPr lang="en-US" dirty="0"/>
                <a:t>1200, </a:t>
              </a:r>
              <a:r>
                <a:rPr lang="en-US" dirty="0" err="1">
                  <a:solidFill>
                    <a:schemeClr val="accent2"/>
                  </a:solidFill>
                </a:rPr>
                <a:t>joshua</a:t>
              </a:r>
              <a:r>
                <a:rPr lang="en-US" dirty="0"/>
                <a:t>, null</a:t>
              </a:r>
              <a:endParaRPr lang="en-US" dirty="0">
                <a:solidFill>
                  <a:schemeClr val="accent2"/>
                </a:solidFill>
              </a:endParaRPr>
            </a:p>
          </p:txBody>
        </p:sp>
      </p:grpSp>
      <p:sp>
        <p:nvSpPr>
          <p:cNvPr id="33" name="Rectangle 32"/>
          <p:cNvSpPr/>
          <p:nvPr/>
        </p:nvSpPr>
        <p:spPr>
          <a:xfrm>
            <a:off x="4733489" y="588220"/>
            <a:ext cx="413352" cy="239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p:cNvCxnSpPr/>
          <p:nvPr/>
        </p:nvCxnSpPr>
        <p:spPr>
          <a:xfrm>
            <a:off x="4983556" y="718848"/>
            <a:ext cx="51162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6865688" y="604548"/>
            <a:ext cx="413352" cy="239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p:cNvCxnSpPr/>
          <p:nvPr/>
        </p:nvCxnSpPr>
        <p:spPr>
          <a:xfrm>
            <a:off x="7090340" y="724291"/>
            <a:ext cx="51162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7591082" y="507359"/>
            <a:ext cx="1945261" cy="369332"/>
            <a:chOff x="3589797" y="2291836"/>
            <a:chExt cx="1744203" cy="369332"/>
          </a:xfrm>
        </p:grpSpPr>
        <p:sp>
          <p:nvSpPr>
            <p:cNvPr id="59" name="Rounded Rectangle 58"/>
            <p:cNvSpPr/>
            <p:nvPr/>
          </p:nvSpPr>
          <p:spPr>
            <a:xfrm>
              <a:off x="3614057" y="2329543"/>
              <a:ext cx="1719943" cy="331625"/>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3589797" y="2291836"/>
              <a:ext cx="1595713" cy="369332"/>
            </a:xfrm>
            <a:prstGeom prst="rect">
              <a:avLst/>
            </a:prstGeom>
            <a:noFill/>
          </p:spPr>
          <p:txBody>
            <a:bodyPr wrap="none" rtlCol="0">
              <a:spAutoFit/>
            </a:bodyPr>
            <a:lstStyle/>
            <a:p>
              <a:r>
                <a:rPr lang="en-US" dirty="0"/>
                <a:t>1000, </a:t>
              </a:r>
              <a:r>
                <a:rPr lang="en-US" dirty="0" err="1">
                  <a:solidFill>
                    <a:schemeClr val="accent2"/>
                  </a:solidFill>
                </a:rPr>
                <a:t>celine</a:t>
              </a:r>
              <a:r>
                <a:rPr lang="en-US" dirty="0"/>
                <a:t>, null</a:t>
              </a:r>
              <a:endParaRPr lang="en-US" dirty="0">
                <a:solidFill>
                  <a:schemeClr val="accent2"/>
                </a:solidFill>
              </a:endParaRPr>
            </a:p>
          </p:txBody>
        </p:sp>
      </p:grpSp>
      <p:pic>
        <p:nvPicPr>
          <p:cNvPr id="62" name="Picture 61"/>
          <p:cNvPicPr>
            <a:picLocks noChangeAspect="1"/>
          </p:cNvPicPr>
          <p:nvPr/>
        </p:nvPicPr>
        <p:blipFill rotWithShape="1">
          <a:blip r:embed="rId3">
            <a:extLst>
              <a:ext uri="{28A0092B-C50C-407E-A947-70E740481C1C}">
                <a14:useLocalDpi xmlns:a14="http://schemas.microsoft.com/office/drawing/2010/main" val="0"/>
              </a:ext>
            </a:extLst>
          </a:blip>
          <a:srcRect t="67845"/>
          <a:stretch/>
        </p:blipFill>
        <p:spPr>
          <a:xfrm>
            <a:off x="3797999" y="3657992"/>
            <a:ext cx="6267682" cy="647302"/>
          </a:xfrm>
          <a:prstGeom prst="rect">
            <a:avLst/>
          </a:prstGeom>
        </p:spPr>
      </p:pic>
      <p:sp>
        <p:nvSpPr>
          <p:cNvPr id="63" name="TPAnswers"/>
          <p:cNvSpPr txBox="1">
            <a:spLocks/>
          </p:cNvSpPr>
          <p:nvPr>
            <p:custDataLst>
              <p:tags r:id="rId1"/>
            </p:custDataLst>
          </p:nvPr>
        </p:nvSpPr>
        <p:spPr>
          <a:xfrm>
            <a:off x="1857651" y="5008657"/>
            <a:ext cx="8554855" cy="1652225"/>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sz="2100" dirty="0">
                <a:ea typeface="MS PGothic" charset="-128"/>
              </a:rPr>
              <a:t>1200%100 = 0 so start at element 0 and follow the links until 1200 is located then print “</a:t>
            </a:r>
            <a:r>
              <a:rPr lang="en-US" altLang="en-US" sz="2100" dirty="0" err="1">
                <a:ea typeface="MS PGothic" charset="-128"/>
              </a:rPr>
              <a:t>joshua</a:t>
            </a:r>
            <a:r>
              <a:rPr lang="en-US" altLang="en-US" sz="2100" dirty="0">
                <a:ea typeface="MS PGothic" charset="-128"/>
              </a:rPr>
              <a:t>”</a:t>
            </a:r>
          </a:p>
          <a:p>
            <a:pPr marL="0" indent="0">
              <a:lnSpc>
                <a:spcPct val="100000"/>
              </a:lnSpc>
              <a:spcBef>
                <a:spcPts val="0"/>
              </a:spcBef>
              <a:buNone/>
            </a:pPr>
            <a:endParaRPr lang="en-US" altLang="en-US" sz="800" dirty="0">
              <a:ea typeface="MS PGothic" charset="-128"/>
            </a:endParaRPr>
          </a:p>
          <a:p>
            <a:pPr marL="0" indent="0">
              <a:lnSpc>
                <a:spcPct val="100000"/>
              </a:lnSpc>
              <a:spcBef>
                <a:spcPts val="0"/>
              </a:spcBef>
              <a:buNone/>
            </a:pPr>
            <a:r>
              <a:rPr lang="en-US" altLang="en-US" sz="2100" dirty="0">
                <a:ea typeface="MS PGothic" charset="-128"/>
              </a:rPr>
              <a:t>1400%100 = 0 so start at element 0 and follow the links until 1400 is located then print “</a:t>
            </a:r>
            <a:r>
              <a:rPr lang="en-US" altLang="en-US" sz="2100" dirty="0" err="1">
                <a:ea typeface="MS PGothic" charset="-128"/>
              </a:rPr>
              <a:t>stephen</a:t>
            </a:r>
            <a:r>
              <a:rPr lang="en-US" altLang="en-US" sz="2100" dirty="0">
                <a:ea typeface="MS PGothic" charset="-128"/>
              </a:rPr>
              <a:t>”</a:t>
            </a:r>
          </a:p>
        </p:txBody>
      </p:sp>
      <p:sp>
        <p:nvSpPr>
          <p:cNvPr id="61" name="Rectangle 60"/>
          <p:cNvSpPr/>
          <p:nvPr/>
        </p:nvSpPr>
        <p:spPr>
          <a:xfrm>
            <a:off x="647748" y="453633"/>
            <a:ext cx="1313116" cy="369332"/>
          </a:xfrm>
          <a:prstGeom prst="rect">
            <a:avLst/>
          </a:prstGeom>
        </p:spPr>
        <p:txBody>
          <a:bodyPr wrap="none">
            <a:spAutoFit/>
          </a:bodyPr>
          <a:lstStyle/>
          <a:p>
            <a:r>
              <a:rPr lang="en-US" dirty="0" err="1"/>
              <a:t>bucketArray</a:t>
            </a:r>
            <a:endParaRPr lang="en-US" dirty="0"/>
          </a:p>
        </p:txBody>
      </p:sp>
    </p:spTree>
    <p:extLst>
      <p:ext uri="{BB962C8B-B14F-4D97-AF65-F5344CB8AC3E}">
        <p14:creationId xmlns:p14="http://schemas.microsoft.com/office/powerpoint/2010/main" val="3296644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xEl>
                                              <p:pRg st="0" end="0"/>
                                            </p:txEl>
                                          </p:spTgt>
                                        </p:tgtEl>
                                        <p:attrNameLst>
                                          <p:attrName>style.visibility</p:attrName>
                                        </p:attrNameLst>
                                      </p:cBhvr>
                                      <p:to>
                                        <p:strVal val="visible"/>
                                      </p:to>
                                    </p:set>
                                    <p:animEffect transition="in" filter="fade">
                                      <p:cBhvr>
                                        <p:cTn id="7" dur="500"/>
                                        <p:tgtEl>
                                          <p:spTgt spid="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3">
                                            <p:txEl>
                                              <p:pRg st="2" end="2"/>
                                            </p:txEl>
                                          </p:spTgt>
                                        </p:tgtEl>
                                        <p:attrNameLst>
                                          <p:attrName>style.visibility</p:attrName>
                                        </p:attrNameLst>
                                      </p:cBhvr>
                                      <p:to>
                                        <p:strVal val="visible"/>
                                      </p:to>
                                    </p:set>
                                    <p:animEffect transition="in" filter="fade">
                                      <p:cBhvr>
                                        <p:cTn id="12" dur="500"/>
                                        <p:tgtEl>
                                          <p:spTgt spid="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74969" y="1488334"/>
            <a:ext cx="8887691" cy="4351338"/>
          </a:xfrm>
        </p:spPr>
        <p:txBody>
          <a:bodyPr>
            <a:normAutofit/>
          </a:bodyPr>
          <a:lstStyle/>
          <a:p>
            <a:pPr marL="0" indent="0" algn="just">
              <a:buNone/>
            </a:pPr>
            <a:r>
              <a:rPr lang="en-US" sz="2400" dirty="0" smtClean="0"/>
              <a:t>Let us assume that each item is identified by its number in the item variable name. Given hash function of key % 10, draw the hash table of resolving collision by chaining techniques after the indicated operation(s). Assume items are inserted at the end of a bucket's list. Show the specified bucket's list for each operation.</a:t>
            </a:r>
            <a:endParaRPr lang="en-US" sz="2400" dirty="0"/>
          </a:p>
        </p:txBody>
      </p:sp>
      <p:sp>
        <p:nvSpPr>
          <p:cNvPr id="5" name="Rectangle 4"/>
          <p:cNvSpPr/>
          <p:nvPr/>
        </p:nvSpPr>
        <p:spPr>
          <a:xfrm>
            <a:off x="975757" y="3334989"/>
            <a:ext cx="4160321" cy="3336811"/>
          </a:xfrm>
          <a:prstGeom prst="rect">
            <a:avLst/>
          </a:prstGeom>
        </p:spPr>
        <p:txBody>
          <a:bodyPr wrap="square">
            <a:spAutoFit/>
          </a:bodyPr>
          <a:lstStyle/>
          <a:p>
            <a:pPr>
              <a:lnSpc>
                <a:spcPct val="107000"/>
              </a:lnSpc>
            </a:pPr>
            <a:r>
              <a:rPr lang="en-US" sz="2200" dirty="0" err="1">
                <a:latin typeface="Calibri" panose="020F0502020204030204" pitchFamily="34" charset="0"/>
                <a:ea typeface="SimSun" panose="02010600030101010101" pitchFamily="2" charset="-122"/>
                <a:cs typeface="Calibri" panose="020F0502020204030204" pitchFamily="34" charset="0"/>
              </a:rPr>
              <a:t>HashInsert</a:t>
            </a:r>
            <a:r>
              <a:rPr lang="en-US" sz="2200" dirty="0">
                <a:latin typeface="Calibri" panose="020F0502020204030204" pitchFamily="34" charset="0"/>
                <a:ea typeface="SimSun" panose="02010600030101010101" pitchFamily="2" charset="-122"/>
                <a:cs typeface="Calibri" panose="020F0502020204030204" pitchFamily="34" charset="0"/>
              </a:rPr>
              <a:t>(table, item77)                </a:t>
            </a:r>
            <a:endParaRPr lang="en-US" sz="2200" dirty="0">
              <a:latin typeface="Calibri" panose="020F0502020204030204" pitchFamily="34" charset="0"/>
              <a:ea typeface="SimSun" panose="02010600030101010101" pitchFamily="2" charset="-122"/>
              <a:cs typeface="Times New Roman" panose="02020603050405020304" pitchFamily="18" charset="0"/>
            </a:endParaRPr>
          </a:p>
          <a:p>
            <a:pPr>
              <a:lnSpc>
                <a:spcPct val="107000"/>
              </a:lnSpc>
            </a:pPr>
            <a:r>
              <a:rPr lang="en-US" sz="2200" dirty="0" err="1" smtClean="0">
                <a:latin typeface="Calibri" panose="020F0502020204030204" pitchFamily="34" charset="0"/>
                <a:ea typeface="SimSun" panose="02010600030101010101" pitchFamily="2" charset="-122"/>
                <a:cs typeface="Calibri" panose="020F0502020204030204" pitchFamily="34" charset="0"/>
              </a:rPr>
              <a:t>HashInsert</a:t>
            </a:r>
            <a:r>
              <a:rPr lang="en-US" sz="2200" dirty="0" smtClean="0">
                <a:latin typeface="Calibri" panose="020F0502020204030204" pitchFamily="34" charset="0"/>
                <a:ea typeface="SimSun" panose="02010600030101010101" pitchFamily="2" charset="-122"/>
                <a:cs typeface="Calibri" panose="020F0502020204030204" pitchFamily="34" charset="0"/>
              </a:rPr>
              <a:t>(table</a:t>
            </a:r>
            <a:r>
              <a:rPr lang="en-US" sz="2200" dirty="0">
                <a:latin typeface="Calibri" panose="020F0502020204030204" pitchFamily="34" charset="0"/>
                <a:ea typeface="SimSun" panose="02010600030101010101" pitchFamily="2" charset="-122"/>
                <a:cs typeface="Calibri" panose="020F0502020204030204" pitchFamily="34" charset="0"/>
              </a:rPr>
              <a:t>, item30)                   </a:t>
            </a:r>
            <a:endParaRPr lang="en-US" sz="2200" dirty="0">
              <a:latin typeface="Calibri" panose="020F0502020204030204" pitchFamily="34" charset="0"/>
              <a:ea typeface="SimSun" panose="02010600030101010101" pitchFamily="2" charset="-122"/>
              <a:cs typeface="Times New Roman" panose="02020603050405020304" pitchFamily="18" charset="0"/>
            </a:endParaRPr>
          </a:p>
          <a:p>
            <a:pPr>
              <a:lnSpc>
                <a:spcPct val="107000"/>
              </a:lnSpc>
            </a:pPr>
            <a:r>
              <a:rPr lang="en-US" sz="2200" dirty="0" err="1" smtClean="0">
                <a:latin typeface="Calibri" panose="020F0502020204030204" pitchFamily="34" charset="0"/>
                <a:ea typeface="SimSun" panose="02010600030101010101" pitchFamily="2" charset="-122"/>
                <a:cs typeface="Calibri" panose="020F0502020204030204" pitchFamily="34" charset="0"/>
              </a:rPr>
              <a:t>HashInsert</a:t>
            </a:r>
            <a:r>
              <a:rPr lang="en-US" sz="2200" dirty="0" smtClean="0">
                <a:latin typeface="Calibri" panose="020F0502020204030204" pitchFamily="34" charset="0"/>
                <a:ea typeface="SimSun" panose="02010600030101010101" pitchFamily="2" charset="-122"/>
                <a:cs typeface="Calibri" panose="020F0502020204030204" pitchFamily="34" charset="0"/>
              </a:rPr>
              <a:t>(table</a:t>
            </a:r>
            <a:r>
              <a:rPr lang="en-US" sz="2200" dirty="0">
                <a:latin typeface="Calibri" panose="020F0502020204030204" pitchFamily="34" charset="0"/>
                <a:ea typeface="SimSun" panose="02010600030101010101" pitchFamily="2" charset="-122"/>
                <a:cs typeface="Calibri" panose="020F0502020204030204" pitchFamily="34" charset="0"/>
              </a:rPr>
              <a:t>, item17)                </a:t>
            </a:r>
            <a:endParaRPr lang="en-US" sz="2200" dirty="0">
              <a:latin typeface="Calibri" panose="020F0502020204030204" pitchFamily="34" charset="0"/>
              <a:ea typeface="SimSun" panose="02010600030101010101" pitchFamily="2" charset="-122"/>
              <a:cs typeface="Times New Roman" panose="02020603050405020304" pitchFamily="18" charset="0"/>
            </a:endParaRPr>
          </a:p>
          <a:p>
            <a:pPr>
              <a:lnSpc>
                <a:spcPct val="107000"/>
              </a:lnSpc>
            </a:pPr>
            <a:r>
              <a:rPr lang="en-US" sz="2200" dirty="0" err="1" smtClean="0">
                <a:latin typeface="Calibri" panose="020F0502020204030204" pitchFamily="34" charset="0"/>
                <a:ea typeface="SimSun" panose="02010600030101010101" pitchFamily="2" charset="-122"/>
                <a:cs typeface="Calibri" panose="020F0502020204030204" pitchFamily="34" charset="0"/>
              </a:rPr>
              <a:t>HashSearch</a:t>
            </a:r>
            <a:r>
              <a:rPr lang="en-US" sz="2200" dirty="0" smtClean="0">
                <a:latin typeface="Calibri" panose="020F0502020204030204" pitchFamily="34" charset="0"/>
                <a:ea typeface="SimSun" panose="02010600030101010101" pitchFamily="2" charset="-122"/>
                <a:cs typeface="Calibri" panose="020F0502020204030204" pitchFamily="34" charset="0"/>
              </a:rPr>
              <a:t>(table</a:t>
            </a:r>
            <a:r>
              <a:rPr lang="en-US" sz="2200" dirty="0">
                <a:latin typeface="Calibri" panose="020F0502020204030204" pitchFamily="34" charset="0"/>
                <a:ea typeface="SimSun" panose="02010600030101010101" pitchFamily="2" charset="-122"/>
                <a:cs typeface="Calibri" panose="020F0502020204030204" pitchFamily="34" charset="0"/>
              </a:rPr>
              <a:t>, 77)</a:t>
            </a:r>
            <a:endParaRPr lang="en-US" sz="2200" dirty="0">
              <a:latin typeface="Calibri" panose="020F0502020204030204" pitchFamily="34" charset="0"/>
              <a:ea typeface="SimSun" panose="02010600030101010101" pitchFamily="2" charset="-122"/>
              <a:cs typeface="Times New Roman" panose="02020603050405020304" pitchFamily="18" charset="0"/>
            </a:endParaRPr>
          </a:p>
          <a:p>
            <a:pPr>
              <a:lnSpc>
                <a:spcPct val="107000"/>
              </a:lnSpc>
            </a:pPr>
            <a:r>
              <a:rPr lang="en-US" sz="2200" dirty="0" err="1" smtClean="0">
                <a:latin typeface="Calibri" panose="020F0502020204030204" pitchFamily="34" charset="0"/>
                <a:ea typeface="SimSun" panose="02010600030101010101" pitchFamily="2" charset="-122"/>
                <a:cs typeface="Calibri" panose="020F0502020204030204" pitchFamily="34" charset="0"/>
              </a:rPr>
              <a:t>HashInsert</a:t>
            </a:r>
            <a:r>
              <a:rPr lang="en-US" sz="2200" dirty="0" smtClean="0">
                <a:latin typeface="Calibri" panose="020F0502020204030204" pitchFamily="34" charset="0"/>
                <a:ea typeface="SimSun" panose="02010600030101010101" pitchFamily="2" charset="-122"/>
                <a:cs typeface="Calibri" panose="020F0502020204030204" pitchFamily="34" charset="0"/>
              </a:rPr>
              <a:t>(table</a:t>
            </a:r>
            <a:r>
              <a:rPr lang="en-US" sz="2200" dirty="0">
                <a:latin typeface="Calibri" panose="020F0502020204030204" pitchFamily="34" charset="0"/>
                <a:ea typeface="SimSun" panose="02010600030101010101" pitchFamily="2" charset="-122"/>
                <a:cs typeface="Calibri" panose="020F0502020204030204" pitchFamily="34" charset="0"/>
              </a:rPr>
              <a:t>, item5)</a:t>
            </a:r>
            <a:endParaRPr lang="en-US" sz="2200" dirty="0">
              <a:latin typeface="Calibri" panose="020F0502020204030204" pitchFamily="34" charset="0"/>
              <a:ea typeface="SimSun" panose="02010600030101010101" pitchFamily="2" charset="-122"/>
              <a:cs typeface="Times New Roman" panose="02020603050405020304" pitchFamily="18" charset="0"/>
            </a:endParaRPr>
          </a:p>
          <a:p>
            <a:pPr>
              <a:lnSpc>
                <a:spcPct val="107000"/>
              </a:lnSpc>
            </a:pPr>
            <a:r>
              <a:rPr lang="en-US" sz="2200" dirty="0" err="1" smtClean="0">
                <a:solidFill>
                  <a:srgbClr val="37474F"/>
                </a:solidFill>
                <a:latin typeface="Calibri" panose="020F0502020204030204" pitchFamily="34" charset="0"/>
                <a:ea typeface="SimSun" panose="02010600030101010101" pitchFamily="2" charset="-122"/>
                <a:cs typeface="Calibri" panose="020F0502020204030204" pitchFamily="34" charset="0"/>
              </a:rPr>
              <a:t>HashInsert</a:t>
            </a:r>
            <a:r>
              <a:rPr lang="en-US" sz="2200" dirty="0" smtClean="0">
                <a:solidFill>
                  <a:srgbClr val="37474F"/>
                </a:solidFill>
                <a:latin typeface="Calibri" panose="020F0502020204030204" pitchFamily="34" charset="0"/>
                <a:ea typeface="SimSun" panose="02010600030101010101" pitchFamily="2" charset="-122"/>
                <a:cs typeface="Calibri" panose="020F0502020204030204" pitchFamily="34" charset="0"/>
              </a:rPr>
              <a:t>(</a:t>
            </a:r>
            <a:r>
              <a:rPr lang="en-US" sz="2200" dirty="0" err="1" smtClean="0">
                <a:solidFill>
                  <a:srgbClr val="37474F"/>
                </a:solidFill>
                <a:latin typeface="Calibri" panose="020F0502020204030204" pitchFamily="34" charset="0"/>
                <a:ea typeface="SimSun" panose="02010600030101010101" pitchFamily="2" charset="-122"/>
                <a:cs typeface="Calibri" panose="020F0502020204030204" pitchFamily="34" charset="0"/>
              </a:rPr>
              <a:t>valsTable</a:t>
            </a:r>
            <a:r>
              <a:rPr lang="en-US" sz="2200" dirty="0">
                <a:solidFill>
                  <a:srgbClr val="37474F"/>
                </a:solidFill>
                <a:latin typeface="Calibri" panose="020F0502020204030204" pitchFamily="34" charset="0"/>
                <a:ea typeface="SimSun" panose="02010600030101010101" pitchFamily="2" charset="-122"/>
                <a:cs typeface="Calibri" panose="020F0502020204030204" pitchFamily="34" charset="0"/>
              </a:rPr>
              <a:t>, item20)     </a:t>
            </a:r>
            <a:endParaRPr lang="en-US" sz="2200" dirty="0">
              <a:latin typeface="Calibri" panose="020F0502020204030204" pitchFamily="34" charset="0"/>
              <a:ea typeface="SimSun" panose="02010600030101010101" pitchFamily="2" charset="-122"/>
              <a:cs typeface="Times New Roman" panose="02020603050405020304" pitchFamily="18" charset="0"/>
            </a:endParaRPr>
          </a:p>
          <a:p>
            <a:pPr>
              <a:lnSpc>
                <a:spcPct val="107000"/>
              </a:lnSpc>
            </a:pPr>
            <a:r>
              <a:rPr lang="en-US" sz="2200" dirty="0" err="1" smtClean="0">
                <a:latin typeface="Calibri" panose="020F0502020204030204" pitchFamily="34" charset="0"/>
                <a:ea typeface="SimSun" panose="02010600030101010101" pitchFamily="2" charset="-122"/>
                <a:cs typeface="Calibri" panose="020F0502020204030204" pitchFamily="34" charset="0"/>
              </a:rPr>
              <a:t>HashInsert</a:t>
            </a:r>
            <a:r>
              <a:rPr lang="en-US" sz="2200" dirty="0" smtClean="0">
                <a:latin typeface="Calibri" panose="020F0502020204030204" pitchFamily="34" charset="0"/>
                <a:ea typeface="SimSun" panose="02010600030101010101" pitchFamily="2" charset="-122"/>
                <a:cs typeface="Calibri" panose="020F0502020204030204" pitchFamily="34" charset="0"/>
              </a:rPr>
              <a:t>(</a:t>
            </a:r>
            <a:r>
              <a:rPr lang="en-US" sz="2200" dirty="0" err="1" smtClean="0">
                <a:latin typeface="Calibri" panose="020F0502020204030204" pitchFamily="34" charset="0"/>
                <a:ea typeface="SimSun" panose="02010600030101010101" pitchFamily="2" charset="-122"/>
                <a:cs typeface="Calibri" panose="020F0502020204030204" pitchFamily="34" charset="0"/>
              </a:rPr>
              <a:t>valsTable</a:t>
            </a:r>
            <a:r>
              <a:rPr lang="en-US" sz="2200" dirty="0">
                <a:latin typeface="Calibri" panose="020F0502020204030204" pitchFamily="34" charset="0"/>
                <a:ea typeface="SimSun" panose="02010600030101010101" pitchFamily="2" charset="-122"/>
                <a:cs typeface="Calibri" panose="020F0502020204030204" pitchFamily="34" charset="0"/>
              </a:rPr>
              <a:t>, item23)</a:t>
            </a:r>
            <a:endParaRPr lang="en-US" sz="2200" dirty="0">
              <a:latin typeface="Calibri" panose="020F0502020204030204" pitchFamily="34" charset="0"/>
              <a:ea typeface="SimSun" panose="02010600030101010101" pitchFamily="2" charset="-122"/>
              <a:cs typeface="Times New Roman" panose="02020603050405020304" pitchFamily="18" charset="0"/>
            </a:endParaRPr>
          </a:p>
          <a:p>
            <a:pPr>
              <a:lnSpc>
                <a:spcPct val="107000"/>
              </a:lnSpc>
            </a:pPr>
            <a:r>
              <a:rPr lang="en-US" sz="2200" dirty="0" err="1" smtClean="0">
                <a:latin typeface="Calibri" panose="020F0502020204030204" pitchFamily="34" charset="0"/>
                <a:ea typeface="SimSun" panose="02010600030101010101" pitchFamily="2" charset="-122"/>
                <a:cs typeface="Calibri" panose="020F0502020204030204" pitchFamily="34" charset="0"/>
              </a:rPr>
              <a:t>HashInsert</a:t>
            </a:r>
            <a:r>
              <a:rPr lang="en-US" sz="2200" dirty="0" smtClean="0">
                <a:latin typeface="Calibri" panose="020F0502020204030204" pitchFamily="34" charset="0"/>
                <a:ea typeface="SimSun" panose="02010600030101010101" pitchFamily="2" charset="-122"/>
                <a:cs typeface="Calibri" panose="020F0502020204030204" pitchFamily="34" charset="0"/>
              </a:rPr>
              <a:t>(</a:t>
            </a:r>
            <a:r>
              <a:rPr lang="en-US" sz="2200" dirty="0" err="1" smtClean="0">
                <a:latin typeface="Calibri" panose="020F0502020204030204" pitchFamily="34" charset="0"/>
                <a:ea typeface="SimSun" panose="02010600030101010101" pitchFamily="2" charset="-122"/>
                <a:cs typeface="Calibri" panose="020F0502020204030204" pitchFamily="34" charset="0"/>
              </a:rPr>
              <a:t>valsTable</a:t>
            </a:r>
            <a:r>
              <a:rPr lang="en-US" sz="2200" dirty="0">
                <a:latin typeface="Calibri" panose="020F0502020204030204" pitchFamily="34" charset="0"/>
                <a:ea typeface="SimSun" panose="02010600030101010101" pitchFamily="2" charset="-122"/>
                <a:cs typeface="Calibri" panose="020F0502020204030204" pitchFamily="34" charset="0"/>
              </a:rPr>
              <a:t>, item97)</a:t>
            </a:r>
            <a:endParaRPr lang="en-US" sz="2200" dirty="0">
              <a:latin typeface="Calibri" panose="020F0502020204030204" pitchFamily="34" charset="0"/>
              <a:ea typeface="SimSun" panose="02010600030101010101" pitchFamily="2" charset="-122"/>
              <a:cs typeface="Times New Roman" panose="02020603050405020304" pitchFamily="18" charset="0"/>
            </a:endParaRPr>
          </a:p>
          <a:p>
            <a:pPr>
              <a:lnSpc>
                <a:spcPct val="107000"/>
              </a:lnSpc>
            </a:pPr>
            <a:r>
              <a:rPr lang="en-US" sz="2200" dirty="0" err="1" smtClean="0">
                <a:latin typeface="Calibri" panose="020F0502020204030204" pitchFamily="34" charset="0"/>
                <a:ea typeface="SimSun" panose="02010600030101010101" pitchFamily="2" charset="-122"/>
                <a:cs typeface="Calibri" panose="020F0502020204030204" pitchFamily="34" charset="0"/>
              </a:rPr>
              <a:t>HashRemove</a:t>
            </a:r>
            <a:r>
              <a:rPr lang="en-US" sz="2200" dirty="0" smtClean="0">
                <a:latin typeface="Calibri" panose="020F0502020204030204" pitchFamily="34" charset="0"/>
                <a:ea typeface="SimSun" panose="02010600030101010101" pitchFamily="2" charset="-122"/>
                <a:cs typeface="Calibri" panose="020F0502020204030204" pitchFamily="34" charset="0"/>
              </a:rPr>
              <a:t>(</a:t>
            </a:r>
            <a:r>
              <a:rPr lang="en-US" sz="2200" dirty="0" err="1" smtClean="0">
                <a:latin typeface="Calibri" panose="020F0502020204030204" pitchFamily="34" charset="0"/>
                <a:ea typeface="SimSun" panose="02010600030101010101" pitchFamily="2" charset="-122"/>
                <a:cs typeface="Calibri" panose="020F0502020204030204" pitchFamily="34" charset="0"/>
              </a:rPr>
              <a:t>valsTable</a:t>
            </a:r>
            <a:r>
              <a:rPr lang="en-US" sz="2200" dirty="0">
                <a:latin typeface="Calibri" panose="020F0502020204030204" pitchFamily="34" charset="0"/>
                <a:ea typeface="SimSun" panose="02010600030101010101" pitchFamily="2" charset="-122"/>
                <a:cs typeface="Calibri" panose="020F0502020204030204" pitchFamily="34" charset="0"/>
              </a:rPr>
              <a:t>, item17)</a:t>
            </a:r>
            <a:endParaRPr lang="en-US" sz="2200" dirty="0">
              <a:effectLst/>
              <a:latin typeface="Calibri" panose="020F0502020204030204" pitchFamily="34" charset="0"/>
              <a:ea typeface="SimSun" panose="02010600030101010101" pitchFamily="2" charset="-122"/>
              <a:cs typeface="Times New Roman" panose="02020603050405020304" pitchFamily="18" charset="0"/>
            </a:endParaRPr>
          </a:p>
        </p:txBody>
      </p:sp>
      <p:grpSp>
        <p:nvGrpSpPr>
          <p:cNvPr id="6" name="Group 5"/>
          <p:cNvGrpSpPr/>
          <p:nvPr/>
        </p:nvGrpSpPr>
        <p:grpSpPr>
          <a:xfrm>
            <a:off x="10179160" y="2213265"/>
            <a:ext cx="793408" cy="4044045"/>
            <a:chOff x="681605" y="1061357"/>
            <a:chExt cx="793408" cy="4044045"/>
          </a:xfrm>
        </p:grpSpPr>
        <p:sp>
          <p:nvSpPr>
            <p:cNvPr id="7" name="Rectangle 6"/>
            <p:cNvSpPr/>
            <p:nvPr/>
          </p:nvSpPr>
          <p:spPr>
            <a:xfrm>
              <a:off x="1088571" y="1066800"/>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88571" y="1382486"/>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88571" y="1698172"/>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088571" y="2013857"/>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088571" y="2612572"/>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88571" y="2928258"/>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094013" y="3243944"/>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088571" y="4474030"/>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88571" y="4158344"/>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88571" y="3842658"/>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088571" y="4789716"/>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107389" y="2232745"/>
              <a:ext cx="343364" cy="369332"/>
            </a:xfrm>
            <a:prstGeom prst="rect">
              <a:avLst/>
            </a:prstGeom>
            <a:noFill/>
          </p:spPr>
          <p:txBody>
            <a:bodyPr wrap="none" rtlCol="0">
              <a:spAutoFit/>
            </a:bodyPr>
            <a:lstStyle/>
            <a:p>
              <a:r>
                <a:rPr lang="en-US" dirty="0"/>
                <a:t>…</a:t>
              </a:r>
            </a:p>
          </p:txBody>
        </p:sp>
        <p:sp>
          <p:nvSpPr>
            <p:cNvPr id="19" name="TextBox 18"/>
            <p:cNvSpPr txBox="1"/>
            <p:nvPr/>
          </p:nvSpPr>
          <p:spPr>
            <a:xfrm>
              <a:off x="1107389" y="3446503"/>
              <a:ext cx="343364" cy="369332"/>
            </a:xfrm>
            <a:prstGeom prst="rect">
              <a:avLst/>
            </a:prstGeom>
            <a:noFill/>
          </p:spPr>
          <p:txBody>
            <a:bodyPr wrap="none" rtlCol="0">
              <a:spAutoFit/>
            </a:bodyPr>
            <a:lstStyle/>
            <a:p>
              <a:r>
                <a:rPr lang="en-US" dirty="0"/>
                <a:t>…</a:t>
              </a:r>
            </a:p>
          </p:txBody>
        </p:sp>
        <p:sp>
          <p:nvSpPr>
            <p:cNvPr id="20" name="Rectangle 19"/>
            <p:cNvSpPr/>
            <p:nvPr/>
          </p:nvSpPr>
          <p:spPr>
            <a:xfrm>
              <a:off x="687049" y="1061357"/>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0</a:t>
              </a:r>
            </a:p>
          </p:txBody>
        </p:sp>
        <p:sp>
          <p:nvSpPr>
            <p:cNvPr id="21" name="Rectangle 20"/>
            <p:cNvSpPr/>
            <p:nvPr/>
          </p:nvSpPr>
          <p:spPr>
            <a:xfrm>
              <a:off x="687049" y="1377043"/>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p>
          </p:txBody>
        </p:sp>
        <p:sp>
          <p:nvSpPr>
            <p:cNvPr id="22" name="Rectangle 21"/>
            <p:cNvSpPr/>
            <p:nvPr/>
          </p:nvSpPr>
          <p:spPr>
            <a:xfrm>
              <a:off x="687049" y="1692729"/>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a:t>
              </a:r>
            </a:p>
          </p:txBody>
        </p:sp>
        <p:sp>
          <p:nvSpPr>
            <p:cNvPr id="23" name="Rectangle 22"/>
            <p:cNvSpPr/>
            <p:nvPr/>
          </p:nvSpPr>
          <p:spPr>
            <a:xfrm>
              <a:off x="687049" y="2008414"/>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24" name="Rectangle 23"/>
            <p:cNvSpPr/>
            <p:nvPr/>
          </p:nvSpPr>
          <p:spPr>
            <a:xfrm>
              <a:off x="687049" y="2607129"/>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a:t>
              </a:r>
            </a:p>
          </p:txBody>
        </p:sp>
        <p:sp>
          <p:nvSpPr>
            <p:cNvPr id="25" name="Rectangle 24"/>
            <p:cNvSpPr/>
            <p:nvPr/>
          </p:nvSpPr>
          <p:spPr>
            <a:xfrm>
              <a:off x="687049" y="2922815"/>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26" name="Rectangle 25"/>
            <p:cNvSpPr/>
            <p:nvPr/>
          </p:nvSpPr>
          <p:spPr>
            <a:xfrm>
              <a:off x="681605" y="3238501"/>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11</a:t>
              </a:r>
            </a:p>
          </p:txBody>
        </p:sp>
        <p:sp>
          <p:nvSpPr>
            <p:cNvPr id="27" name="Rectangle 26"/>
            <p:cNvSpPr/>
            <p:nvPr/>
          </p:nvSpPr>
          <p:spPr>
            <a:xfrm>
              <a:off x="687049" y="4468587"/>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98</a:t>
              </a:r>
            </a:p>
          </p:txBody>
        </p:sp>
        <p:sp>
          <p:nvSpPr>
            <p:cNvPr id="28" name="Rectangle 27"/>
            <p:cNvSpPr/>
            <p:nvPr/>
          </p:nvSpPr>
          <p:spPr>
            <a:xfrm>
              <a:off x="687049" y="4152901"/>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97</a:t>
              </a:r>
            </a:p>
          </p:txBody>
        </p:sp>
        <p:sp>
          <p:nvSpPr>
            <p:cNvPr id="29" name="Rectangle 28"/>
            <p:cNvSpPr/>
            <p:nvPr/>
          </p:nvSpPr>
          <p:spPr>
            <a:xfrm>
              <a:off x="687049" y="3837215"/>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96</a:t>
              </a:r>
            </a:p>
          </p:txBody>
        </p:sp>
        <p:sp>
          <p:nvSpPr>
            <p:cNvPr id="30" name="Rectangle 29"/>
            <p:cNvSpPr/>
            <p:nvPr/>
          </p:nvSpPr>
          <p:spPr>
            <a:xfrm>
              <a:off x="687049" y="4784273"/>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99</a:t>
              </a:r>
            </a:p>
          </p:txBody>
        </p:sp>
        <p:sp>
          <p:nvSpPr>
            <p:cNvPr id="31" name="TextBox 30"/>
            <p:cNvSpPr txBox="1"/>
            <p:nvPr/>
          </p:nvSpPr>
          <p:spPr>
            <a:xfrm>
              <a:off x="705867" y="2292618"/>
              <a:ext cx="308098" cy="307777"/>
            </a:xfrm>
            <a:prstGeom prst="rect">
              <a:avLst/>
            </a:prstGeom>
            <a:noFill/>
          </p:spPr>
          <p:txBody>
            <a:bodyPr wrap="none" rtlCol="0">
              <a:spAutoFit/>
            </a:bodyPr>
            <a:lstStyle/>
            <a:p>
              <a:r>
                <a:rPr lang="en-US" sz="1400" dirty="0"/>
                <a:t>…</a:t>
              </a:r>
            </a:p>
          </p:txBody>
        </p:sp>
        <p:sp>
          <p:nvSpPr>
            <p:cNvPr id="32" name="TextBox 31"/>
            <p:cNvSpPr txBox="1"/>
            <p:nvPr/>
          </p:nvSpPr>
          <p:spPr>
            <a:xfrm>
              <a:off x="705867" y="3451946"/>
              <a:ext cx="343364" cy="369332"/>
            </a:xfrm>
            <a:prstGeom prst="rect">
              <a:avLst/>
            </a:prstGeom>
            <a:noFill/>
            <a:ln>
              <a:noFill/>
            </a:ln>
          </p:spPr>
          <p:txBody>
            <a:bodyPr wrap="none" rtlCol="0">
              <a:spAutoFit/>
            </a:bodyPr>
            <a:lstStyle/>
            <a:p>
              <a:r>
                <a:rPr lang="en-US" dirty="0"/>
                <a:t>…</a:t>
              </a:r>
            </a:p>
          </p:txBody>
        </p:sp>
      </p:grpSp>
      <p:sp>
        <p:nvSpPr>
          <p:cNvPr id="33" name="TextBox 32"/>
          <p:cNvSpPr txBox="1"/>
          <p:nvPr/>
        </p:nvSpPr>
        <p:spPr>
          <a:xfrm>
            <a:off x="10509566" y="1849375"/>
            <a:ext cx="534121" cy="369332"/>
          </a:xfrm>
          <a:prstGeom prst="rect">
            <a:avLst/>
          </a:prstGeom>
          <a:noFill/>
        </p:spPr>
        <p:txBody>
          <a:bodyPr wrap="none" rtlCol="0">
            <a:spAutoFit/>
          </a:bodyPr>
          <a:lstStyle/>
          <a:p>
            <a:r>
              <a:rPr lang="en-US" dirty="0" err="1"/>
              <a:t>dict</a:t>
            </a:r>
            <a:endParaRPr lang="en-US" dirty="0"/>
          </a:p>
        </p:txBody>
      </p:sp>
      <p:sp>
        <p:nvSpPr>
          <p:cNvPr id="34" name="TextBox 33"/>
          <p:cNvSpPr txBox="1"/>
          <p:nvPr/>
        </p:nvSpPr>
        <p:spPr>
          <a:xfrm>
            <a:off x="5136078" y="3912919"/>
            <a:ext cx="4370119" cy="2862322"/>
          </a:xfrm>
          <a:prstGeom prst="rect">
            <a:avLst/>
          </a:prstGeom>
          <a:noFill/>
        </p:spPr>
        <p:txBody>
          <a:bodyPr wrap="square" rtlCol="0">
            <a:spAutoFit/>
          </a:bodyPr>
          <a:lstStyle/>
          <a:p>
            <a:r>
              <a:rPr lang="en-US" dirty="0" smtClean="0"/>
              <a:t>Questions:</a:t>
            </a:r>
          </a:p>
          <a:p>
            <a:endParaRPr lang="en-US" dirty="0"/>
          </a:p>
          <a:p>
            <a:r>
              <a:rPr lang="en-US" dirty="0" smtClean="0"/>
              <a:t>Bucket </a:t>
            </a:r>
            <a:r>
              <a:rPr lang="en-US" dirty="0"/>
              <a:t>0's list: ___</a:t>
            </a:r>
            <a:r>
              <a:rPr lang="en-US" u="sng" dirty="0"/>
              <a:t>                                                      </a:t>
            </a:r>
            <a:r>
              <a:rPr lang="en-US" dirty="0" smtClean="0"/>
              <a:t>Bucket </a:t>
            </a:r>
            <a:r>
              <a:rPr lang="en-US" dirty="0"/>
              <a:t>3's list: ___</a:t>
            </a:r>
            <a:r>
              <a:rPr lang="en-US" u="sng" dirty="0"/>
              <a:t>                                                      </a:t>
            </a:r>
            <a:r>
              <a:rPr lang="en-US" dirty="0" smtClean="0"/>
              <a:t>Bucket </a:t>
            </a:r>
            <a:r>
              <a:rPr lang="en-US" dirty="0"/>
              <a:t>5's list: ___</a:t>
            </a:r>
            <a:r>
              <a:rPr lang="en-US" u="sng" dirty="0"/>
              <a:t>                                                       </a:t>
            </a:r>
            <a:r>
              <a:rPr lang="en-US" dirty="0" smtClean="0"/>
              <a:t>Bucket </a:t>
            </a:r>
            <a:r>
              <a:rPr lang="en-US" dirty="0"/>
              <a:t>7's list: ___</a:t>
            </a:r>
            <a:r>
              <a:rPr lang="en-US" u="sng" dirty="0"/>
              <a:t>                                                       </a:t>
            </a:r>
            <a:r>
              <a:rPr lang="en-US" dirty="0" smtClean="0"/>
              <a:t>How </a:t>
            </a:r>
            <a:r>
              <a:rPr lang="en-US" dirty="0"/>
              <a:t>many list elements are compared for </a:t>
            </a:r>
            <a:r>
              <a:rPr lang="en-US" dirty="0" err="1"/>
              <a:t>HashSearch</a:t>
            </a:r>
            <a:r>
              <a:rPr lang="en-US" dirty="0"/>
              <a:t>(</a:t>
            </a:r>
            <a:r>
              <a:rPr lang="en-US" dirty="0" err="1"/>
              <a:t>valsTable</a:t>
            </a:r>
            <a:r>
              <a:rPr lang="en-US" dirty="0"/>
              <a:t>, item67)?</a:t>
            </a:r>
          </a:p>
          <a:p>
            <a:r>
              <a:rPr lang="en-US" dirty="0"/>
              <a:t>___</a:t>
            </a:r>
            <a:r>
              <a:rPr lang="en-US" u="sng" dirty="0"/>
              <a:t>                                                     </a:t>
            </a:r>
            <a:r>
              <a:rPr lang="en-US" dirty="0"/>
              <a:t>__</a:t>
            </a:r>
          </a:p>
          <a:p>
            <a:endParaRPr lang="en-US" dirty="0"/>
          </a:p>
        </p:txBody>
      </p:sp>
    </p:spTree>
    <p:extLst>
      <p:ext uri="{BB962C8B-B14F-4D97-AF65-F5344CB8AC3E}">
        <p14:creationId xmlns:p14="http://schemas.microsoft.com/office/powerpoint/2010/main" val="2382220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30135" y="1279475"/>
            <a:ext cx="6096000" cy="5355312"/>
          </a:xfrm>
          <a:prstGeom prst="rect">
            <a:avLst/>
          </a:prstGeom>
        </p:spPr>
        <p:txBody>
          <a:bodyPr>
            <a:spAutoFit/>
          </a:bodyPr>
          <a:lstStyle/>
          <a:p>
            <a:r>
              <a:rPr lang="en-US" dirty="0"/>
              <a:t>class Hash{</a:t>
            </a:r>
          </a:p>
          <a:p>
            <a:r>
              <a:rPr lang="en-US" dirty="0"/>
              <a:t>    public static void main(String[] </a:t>
            </a:r>
            <a:r>
              <a:rPr lang="en-US" dirty="0" err="1"/>
              <a:t>args</a:t>
            </a:r>
            <a:r>
              <a:rPr lang="en-US" dirty="0"/>
              <a:t>){</a:t>
            </a:r>
          </a:p>
          <a:p>
            <a:r>
              <a:rPr lang="en-US" dirty="0"/>
              <a:t>        String a = "200";</a:t>
            </a:r>
          </a:p>
          <a:p>
            <a:r>
              <a:rPr lang="en-US" dirty="0"/>
              <a:t>        String b = "200";</a:t>
            </a:r>
          </a:p>
          <a:p>
            <a:endParaRPr lang="en-US" dirty="0"/>
          </a:p>
          <a:p>
            <a:r>
              <a:rPr lang="en-US" dirty="0"/>
              <a:t>        if(</a:t>
            </a:r>
            <a:r>
              <a:rPr lang="en-US" dirty="0" err="1"/>
              <a:t>a.equals</a:t>
            </a:r>
            <a:r>
              <a:rPr lang="en-US" dirty="0"/>
              <a:t>(b)){</a:t>
            </a:r>
          </a:p>
          <a:p>
            <a:r>
              <a:rPr lang="en-US" dirty="0"/>
              <a:t>            </a:t>
            </a:r>
            <a:r>
              <a:rPr lang="en-US" dirty="0" err="1"/>
              <a:t>System.out.println</a:t>
            </a:r>
            <a:r>
              <a:rPr lang="en-US" dirty="0"/>
              <a:t>("Equal variables:");</a:t>
            </a:r>
          </a:p>
          <a:p>
            <a:r>
              <a:rPr lang="en-US" dirty="0"/>
              <a:t>            </a:t>
            </a:r>
            <a:r>
              <a:rPr lang="en-US" dirty="0" err="1"/>
              <a:t>System.out.println</a:t>
            </a:r>
            <a:r>
              <a:rPr lang="en-US" dirty="0"/>
              <a:t>(</a:t>
            </a:r>
            <a:r>
              <a:rPr lang="en-US" dirty="0" err="1"/>
              <a:t>a.hashCode</a:t>
            </a:r>
            <a:r>
              <a:rPr lang="en-US" dirty="0"/>
              <a:t>() + "\n" + </a:t>
            </a:r>
            <a:r>
              <a:rPr lang="en-US" dirty="0" err="1"/>
              <a:t>b.hashCode</a:t>
            </a:r>
            <a:r>
              <a:rPr lang="en-US" dirty="0"/>
              <a:t>());</a:t>
            </a:r>
          </a:p>
          <a:p>
            <a:r>
              <a:rPr lang="en-US" dirty="0"/>
              <a:t>        }</a:t>
            </a:r>
          </a:p>
          <a:p>
            <a:endParaRPr lang="en-US" dirty="0"/>
          </a:p>
          <a:p>
            <a:r>
              <a:rPr lang="en-US" dirty="0"/>
              <a:t>        String c = "10";</a:t>
            </a:r>
          </a:p>
          <a:p>
            <a:r>
              <a:rPr lang="en-US" dirty="0"/>
              <a:t>        String d = "50";</a:t>
            </a:r>
          </a:p>
          <a:p>
            <a:endParaRPr lang="en-US" dirty="0"/>
          </a:p>
          <a:p>
            <a:r>
              <a:rPr lang="en-US" dirty="0"/>
              <a:t>        if(!</a:t>
            </a:r>
            <a:r>
              <a:rPr lang="en-US" dirty="0" err="1"/>
              <a:t>c.equals</a:t>
            </a:r>
            <a:r>
              <a:rPr lang="en-US" dirty="0"/>
              <a:t>(d)){</a:t>
            </a:r>
          </a:p>
          <a:p>
            <a:r>
              <a:rPr lang="en-US" dirty="0"/>
              <a:t>            </a:t>
            </a:r>
            <a:r>
              <a:rPr lang="en-US" dirty="0" err="1"/>
              <a:t>System.out.println</a:t>
            </a:r>
            <a:r>
              <a:rPr lang="en-US" dirty="0"/>
              <a:t>("\</a:t>
            </a:r>
            <a:r>
              <a:rPr lang="en-US" dirty="0" err="1"/>
              <a:t>nUn</a:t>
            </a:r>
            <a:r>
              <a:rPr lang="en-US" dirty="0"/>
              <a:t>-equal variables:");</a:t>
            </a:r>
          </a:p>
          <a:p>
            <a:r>
              <a:rPr lang="en-US" dirty="0"/>
              <a:t>            </a:t>
            </a:r>
            <a:r>
              <a:rPr lang="en-US" dirty="0" err="1"/>
              <a:t>System.out.println</a:t>
            </a:r>
            <a:r>
              <a:rPr lang="en-US" dirty="0"/>
              <a:t>(</a:t>
            </a:r>
            <a:r>
              <a:rPr lang="en-US" dirty="0" err="1"/>
              <a:t>c.hashCode</a:t>
            </a:r>
            <a:r>
              <a:rPr lang="en-US" dirty="0"/>
              <a:t>() + "\n" + </a:t>
            </a:r>
            <a:r>
              <a:rPr lang="en-US" dirty="0" err="1"/>
              <a:t>d.hashCode</a:t>
            </a:r>
            <a:r>
              <a:rPr lang="en-US" dirty="0"/>
              <a:t>());</a:t>
            </a:r>
          </a:p>
          <a:p>
            <a:r>
              <a:rPr lang="en-US" dirty="0"/>
              <a:t>        }</a:t>
            </a:r>
          </a:p>
          <a:p>
            <a:r>
              <a:rPr lang="en-US" dirty="0"/>
              <a:t>    }</a:t>
            </a:r>
          </a:p>
          <a:p>
            <a:r>
              <a:rPr lang="en-US" dirty="0"/>
              <a:t>}</a:t>
            </a:r>
          </a:p>
        </p:txBody>
      </p:sp>
      <p:sp>
        <p:nvSpPr>
          <p:cNvPr id="5" name="Rectangle 4"/>
          <p:cNvSpPr/>
          <p:nvPr/>
        </p:nvSpPr>
        <p:spPr>
          <a:xfrm>
            <a:off x="8973788" y="4455895"/>
            <a:ext cx="2402774" cy="2031325"/>
          </a:xfrm>
          <a:prstGeom prst="rect">
            <a:avLst/>
          </a:prstGeom>
        </p:spPr>
        <p:txBody>
          <a:bodyPr wrap="square">
            <a:spAutoFit/>
          </a:bodyPr>
          <a:lstStyle/>
          <a:p>
            <a:r>
              <a:rPr lang="es-ES"/>
              <a:t>Equal variables:</a:t>
            </a:r>
          </a:p>
          <a:p>
            <a:r>
              <a:rPr lang="es-ES" dirty="0"/>
              <a:t>49586</a:t>
            </a:r>
          </a:p>
          <a:p>
            <a:r>
              <a:rPr lang="es-ES" dirty="0"/>
              <a:t>49586</a:t>
            </a:r>
          </a:p>
          <a:p>
            <a:endParaRPr lang="es-ES" dirty="0"/>
          </a:p>
          <a:p>
            <a:r>
              <a:rPr lang="es-ES" dirty="0"/>
              <a:t>Un-</a:t>
            </a:r>
            <a:r>
              <a:rPr lang="es-ES" dirty="0" err="1"/>
              <a:t>equal</a:t>
            </a:r>
            <a:r>
              <a:rPr lang="es-ES" dirty="0"/>
              <a:t> variables:</a:t>
            </a:r>
          </a:p>
          <a:p>
            <a:r>
              <a:rPr lang="es-ES" dirty="0"/>
              <a:t>1567</a:t>
            </a:r>
          </a:p>
          <a:p>
            <a:r>
              <a:rPr lang="es-ES" dirty="0"/>
              <a:t>1691</a:t>
            </a:r>
            <a:endParaRPr lang="en-US"/>
          </a:p>
        </p:txBody>
      </p:sp>
      <p:pic>
        <p:nvPicPr>
          <p:cNvPr id="6" name="Picture 5"/>
          <p:cNvPicPr>
            <a:picLocks noChangeAspect="1"/>
          </p:cNvPicPr>
          <p:nvPr/>
        </p:nvPicPr>
        <p:blipFill>
          <a:blip r:embed="rId2"/>
          <a:stretch>
            <a:fillRect/>
          </a:stretch>
        </p:blipFill>
        <p:spPr>
          <a:xfrm>
            <a:off x="7475517" y="784873"/>
            <a:ext cx="4568703" cy="2581782"/>
          </a:xfrm>
          <a:prstGeom prst="rect">
            <a:avLst/>
          </a:prstGeom>
        </p:spPr>
      </p:pic>
      <p:sp>
        <p:nvSpPr>
          <p:cNvPr id="8" name="TextBox 7"/>
          <p:cNvSpPr txBox="1"/>
          <p:nvPr/>
        </p:nvSpPr>
        <p:spPr>
          <a:xfrm>
            <a:off x="1130135" y="362197"/>
            <a:ext cx="3438762" cy="707886"/>
          </a:xfrm>
          <a:prstGeom prst="rect">
            <a:avLst/>
          </a:prstGeom>
          <a:noFill/>
        </p:spPr>
        <p:txBody>
          <a:bodyPr wrap="none" rtlCol="0">
            <a:spAutoFit/>
          </a:bodyPr>
          <a:lstStyle/>
          <a:p>
            <a:r>
              <a:rPr lang="en-US" sz="4000" dirty="0" smtClean="0"/>
              <a:t>The </a:t>
            </a:r>
            <a:r>
              <a:rPr lang="en-US" sz="4000" dirty="0" err="1" smtClean="0"/>
              <a:t>hashCode</a:t>
            </a:r>
            <a:r>
              <a:rPr lang="en-US" sz="4000" dirty="0" smtClean="0"/>
              <a:t>()</a:t>
            </a:r>
            <a:endParaRPr lang="en-US" sz="4000" dirty="0"/>
          </a:p>
        </p:txBody>
      </p:sp>
    </p:spTree>
    <p:extLst>
      <p:ext uri="{BB962C8B-B14F-4D97-AF65-F5344CB8AC3E}">
        <p14:creationId xmlns:p14="http://schemas.microsoft.com/office/powerpoint/2010/main" val="31896794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487241" y="0"/>
            <a:ext cx="9161517" cy="6858000"/>
            <a:chOff x="2487241" y="0"/>
            <a:chExt cx="9161517" cy="6858000"/>
          </a:xfrm>
        </p:grpSpPr>
        <p:grpSp>
          <p:nvGrpSpPr>
            <p:cNvPr id="7" name="Group 6"/>
            <p:cNvGrpSpPr/>
            <p:nvPr/>
          </p:nvGrpSpPr>
          <p:grpSpPr>
            <a:xfrm>
              <a:off x="2487241" y="0"/>
              <a:ext cx="9161517" cy="6858000"/>
              <a:chOff x="2487241" y="0"/>
              <a:chExt cx="9161517" cy="6858000"/>
            </a:xfrm>
          </p:grpSpPr>
          <p:pic>
            <p:nvPicPr>
              <p:cNvPr id="2" name="Picture 1"/>
              <p:cNvPicPr>
                <a:picLocks noChangeAspect="1"/>
              </p:cNvPicPr>
              <p:nvPr/>
            </p:nvPicPr>
            <p:blipFill>
              <a:blip r:embed="rId2"/>
              <a:stretch>
                <a:fillRect/>
              </a:stretch>
            </p:blipFill>
            <p:spPr>
              <a:xfrm>
                <a:off x="2487241" y="0"/>
                <a:ext cx="9161517" cy="6858000"/>
              </a:xfrm>
              <a:prstGeom prst="rect">
                <a:avLst/>
              </a:prstGeom>
            </p:spPr>
          </p:pic>
          <p:cxnSp>
            <p:nvCxnSpPr>
              <p:cNvPr id="4" name="Straight Connector 3"/>
              <p:cNvCxnSpPr/>
              <p:nvPr/>
            </p:nvCxnSpPr>
            <p:spPr>
              <a:xfrm>
                <a:off x="6876000" y="698400"/>
                <a:ext cx="1202400" cy="223200"/>
              </a:xfrm>
              <a:prstGeom prst="line">
                <a:avLst/>
              </a:prstGeom>
              <a:ln w="12700"/>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a:off x="3478800" y="2665200"/>
                <a:ext cx="1114800" cy="1316400"/>
              </a:xfrm>
              <a:prstGeom prst="line">
                <a:avLst/>
              </a:prstGeom>
              <a:ln w="12700"/>
            </p:spPr>
            <p:style>
              <a:lnRef idx="1">
                <a:schemeClr val="dk1"/>
              </a:lnRef>
              <a:fillRef idx="0">
                <a:schemeClr val="dk1"/>
              </a:fillRef>
              <a:effectRef idx="0">
                <a:schemeClr val="dk1"/>
              </a:effectRef>
              <a:fontRef idx="minor">
                <a:schemeClr val="tx1"/>
              </a:fontRef>
            </p:style>
          </p:cxnSp>
        </p:grpSp>
        <p:sp>
          <p:nvSpPr>
            <p:cNvPr id="8" name="Rounded Rectangle 7"/>
            <p:cNvSpPr/>
            <p:nvPr/>
          </p:nvSpPr>
          <p:spPr>
            <a:xfrm>
              <a:off x="4838400" y="1231200"/>
              <a:ext cx="1080000" cy="201600"/>
            </a:xfrm>
            <a:prstGeom prst="roundRect">
              <a:avLst/>
            </a:prstGeom>
            <a:solidFill>
              <a:schemeClr val="accent4">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874400" y="1578000"/>
              <a:ext cx="1080000" cy="201600"/>
            </a:xfrm>
            <a:prstGeom prst="roundRect">
              <a:avLst/>
            </a:prstGeom>
            <a:solidFill>
              <a:schemeClr val="accent4">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4881600" y="1753200"/>
              <a:ext cx="1260000" cy="171600"/>
            </a:xfrm>
            <a:prstGeom prst="roundRect">
              <a:avLst/>
            </a:prstGeom>
            <a:solidFill>
              <a:schemeClr val="accent4">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835999" y="2100000"/>
              <a:ext cx="1260000" cy="171600"/>
            </a:xfrm>
            <a:prstGeom prst="roundRect">
              <a:avLst/>
            </a:prstGeom>
            <a:solidFill>
              <a:schemeClr val="accent4">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835999" y="2275200"/>
              <a:ext cx="1260000" cy="171600"/>
            </a:xfrm>
            <a:prstGeom prst="roundRect">
              <a:avLst/>
            </a:prstGeom>
            <a:solidFill>
              <a:schemeClr val="accent4">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p:nvSpPr>
        <p:spPr>
          <a:xfrm>
            <a:off x="331200" y="1678800"/>
            <a:ext cx="1053494" cy="707886"/>
          </a:xfrm>
          <a:prstGeom prst="rect">
            <a:avLst/>
          </a:prstGeom>
          <a:noFill/>
        </p:spPr>
        <p:txBody>
          <a:bodyPr wrap="none" rtlCol="0">
            <a:spAutoFit/>
          </a:bodyPr>
          <a:lstStyle/>
          <a:p>
            <a:r>
              <a:rPr lang="en-US" sz="4000" dirty="0" smtClean="0"/>
              <a:t>Lab:</a:t>
            </a:r>
            <a:endParaRPr lang="en-US" sz="4000" dirty="0"/>
          </a:p>
        </p:txBody>
      </p:sp>
    </p:spTree>
    <p:extLst>
      <p:ext uri="{BB962C8B-B14F-4D97-AF65-F5344CB8AC3E}">
        <p14:creationId xmlns:p14="http://schemas.microsoft.com/office/powerpoint/2010/main" val="22317186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Open addressing (also called linear probing</a:t>
            </a:r>
            <a:r>
              <a:rPr lang="en-US" b="1" dirty="0" smtClean="0"/>
              <a:t>)</a:t>
            </a:r>
            <a:endParaRPr lang="en-US" dirty="0"/>
          </a:p>
        </p:txBody>
      </p:sp>
      <p:sp>
        <p:nvSpPr>
          <p:cNvPr id="3" name="Content Placeholder 2"/>
          <p:cNvSpPr>
            <a:spLocks noGrp="1"/>
          </p:cNvSpPr>
          <p:nvPr>
            <p:ph idx="1"/>
          </p:nvPr>
        </p:nvSpPr>
        <p:spPr/>
        <p:txBody>
          <a:bodyPr/>
          <a:lstStyle/>
          <a:p>
            <a:r>
              <a:rPr lang="en-US" dirty="0" smtClean="0"/>
              <a:t>Open </a:t>
            </a:r>
            <a:r>
              <a:rPr lang="en-US" dirty="0"/>
              <a:t>addressing is a collision resolution technique where collisions are resolved by looking for an empty bucket elsewhere in the table.</a:t>
            </a:r>
          </a:p>
          <a:p>
            <a:endParaRPr lang="en-US" dirty="0"/>
          </a:p>
        </p:txBody>
      </p:sp>
    </p:spTree>
    <p:extLst>
      <p:ext uri="{BB962C8B-B14F-4D97-AF65-F5344CB8AC3E}">
        <p14:creationId xmlns:p14="http://schemas.microsoft.com/office/powerpoint/2010/main" val="2688175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4734" y="1162155"/>
            <a:ext cx="10657753" cy="4085918"/>
          </a:xfrm>
          <a:prstGeom prst="rect">
            <a:avLst/>
          </a:prstGeom>
        </p:spPr>
      </p:pic>
    </p:spTree>
    <p:extLst>
      <p:ext uri="{BB962C8B-B14F-4D97-AF65-F5344CB8AC3E}">
        <p14:creationId xmlns:p14="http://schemas.microsoft.com/office/powerpoint/2010/main" val="18257298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2428503" y="1488334"/>
            <a:ext cx="9191501" cy="4351338"/>
          </a:xfrm>
        </p:spPr>
        <p:txBody>
          <a:bodyPr>
            <a:normAutofit/>
          </a:bodyPr>
          <a:lstStyle/>
          <a:p>
            <a:pPr marL="0" indent="0" algn="just">
              <a:buNone/>
            </a:pPr>
            <a:r>
              <a:rPr lang="en-US" sz="2400" dirty="0"/>
              <a:t>Let us assume that each item is identified by its number in the item variable name. Given hash function of key % 10, draw the hash table of resolving collision by linear probing techniques after the indicated operation(s). Assume items are inserted at the end of a bucket's list. </a:t>
            </a:r>
          </a:p>
        </p:txBody>
      </p:sp>
      <p:sp>
        <p:nvSpPr>
          <p:cNvPr id="5" name="Rectangle 4"/>
          <p:cNvSpPr/>
          <p:nvPr/>
        </p:nvSpPr>
        <p:spPr>
          <a:xfrm>
            <a:off x="8009023" y="3163970"/>
            <a:ext cx="4160321" cy="3139321"/>
          </a:xfrm>
          <a:prstGeom prst="rect">
            <a:avLst/>
          </a:prstGeom>
        </p:spPr>
        <p:txBody>
          <a:bodyPr wrap="square">
            <a:spAutoFit/>
          </a:bodyPr>
          <a:lstStyle/>
          <a:p>
            <a:r>
              <a:rPr lang="en-US" sz="2200" dirty="0" err="1"/>
              <a:t>HashInsert</a:t>
            </a:r>
            <a:r>
              <a:rPr lang="en-US" sz="2200" dirty="0"/>
              <a:t>(table, item77)                </a:t>
            </a:r>
          </a:p>
          <a:p>
            <a:r>
              <a:rPr lang="en-US" sz="2200" dirty="0" err="1"/>
              <a:t>HashInsert</a:t>
            </a:r>
            <a:r>
              <a:rPr lang="en-US" sz="2200" dirty="0"/>
              <a:t>(table, item30)                   </a:t>
            </a:r>
          </a:p>
          <a:p>
            <a:r>
              <a:rPr lang="en-US" sz="2200" dirty="0" err="1"/>
              <a:t>HashInsert</a:t>
            </a:r>
            <a:r>
              <a:rPr lang="en-US" sz="2200" dirty="0"/>
              <a:t>(table, item17)                </a:t>
            </a:r>
          </a:p>
          <a:p>
            <a:r>
              <a:rPr lang="en-US" sz="2200" dirty="0" err="1"/>
              <a:t>HashSearch</a:t>
            </a:r>
            <a:r>
              <a:rPr lang="en-US" sz="2200" dirty="0"/>
              <a:t>(table, item77)</a:t>
            </a:r>
          </a:p>
          <a:p>
            <a:r>
              <a:rPr lang="en-US" sz="2200" dirty="0" err="1"/>
              <a:t>HashInsert</a:t>
            </a:r>
            <a:r>
              <a:rPr lang="en-US" sz="2200" dirty="0"/>
              <a:t>(table, item5)</a:t>
            </a:r>
          </a:p>
          <a:p>
            <a:r>
              <a:rPr lang="en-US" sz="2200" dirty="0" err="1"/>
              <a:t>HashInsert</a:t>
            </a:r>
            <a:r>
              <a:rPr lang="en-US" sz="2200" dirty="0"/>
              <a:t>(</a:t>
            </a:r>
            <a:r>
              <a:rPr lang="en-US" sz="2200" dirty="0" err="1"/>
              <a:t>valsTable</a:t>
            </a:r>
            <a:r>
              <a:rPr lang="en-US" sz="2200" dirty="0"/>
              <a:t>, item20)     </a:t>
            </a:r>
          </a:p>
          <a:p>
            <a:r>
              <a:rPr lang="en-US" sz="2200" dirty="0" err="1"/>
              <a:t>HashInsert</a:t>
            </a:r>
            <a:r>
              <a:rPr lang="en-US" sz="2200" dirty="0"/>
              <a:t>(</a:t>
            </a:r>
            <a:r>
              <a:rPr lang="en-US" sz="2200" dirty="0" err="1"/>
              <a:t>valsTable</a:t>
            </a:r>
            <a:r>
              <a:rPr lang="en-US" sz="2200" dirty="0"/>
              <a:t>, item23)</a:t>
            </a:r>
          </a:p>
          <a:p>
            <a:r>
              <a:rPr lang="en-US" sz="2200" dirty="0" err="1"/>
              <a:t>HashInsert</a:t>
            </a:r>
            <a:r>
              <a:rPr lang="en-US" sz="2200" dirty="0"/>
              <a:t>(</a:t>
            </a:r>
            <a:r>
              <a:rPr lang="en-US" sz="2200" dirty="0" err="1"/>
              <a:t>valsTable</a:t>
            </a:r>
            <a:r>
              <a:rPr lang="en-US" sz="2200" dirty="0"/>
              <a:t>, item97)</a:t>
            </a:r>
          </a:p>
          <a:p>
            <a:r>
              <a:rPr lang="en-US" sz="2200" dirty="0" err="1"/>
              <a:t>HashRemove</a:t>
            </a:r>
            <a:r>
              <a:rPr lang="en-US" sz="2200" dirty="0"/>
              <a:t>(</a:t>
            </a:r>
            <a:r>
              <a:rPr lang="en-US" sz="2200" dirty="0" err="1"/>
              <a:t>valsTable</a:t>
            </a:r>
            <a:r>
              <a:rPr lang="en-US" sz="2200" dirty="0"/>
              <a:t>, item17)</a:t>
            </a:r>
            <a:endParaRPr lang="en-US" sz="2200" dirty="0">
              <a:effectLst/>
              <a:latin typeface="Calibri" panose="020F0502020204030204" pitchFamily="34" charset="0"/>
              <a:ea typeface="SimSun" panose="02010600030101010101" pitchFamily="2" charset="-122"/>
              <a:cs typeface="Times New Roman" panose="02020603050405020304" pitchFamily="18" charset="0"/>
            </a:endParaRPr>
          </a:p>
        </p:txBody>
      </p:sp>
      <p:grpSp>
        <p:nvGrpSpPr>
          <p:cNvPr id="6" name="Group 5"/>
          <p:cNvGrpSpPr/>
          <p:nvPr/>
        </p:nvGrpSpPr>
        <p:grpSpPr>
          <a:xfrm>
            <a:off x="559767" y="2536245"/>
            <a:ext cx="793408" cy="4044045"/>
            <a:chOff x="681605" y="1061357"/>
            <a:chExt cx="793408" cy="4044045"/>
          </a:xfrm>
        </p:grpSpPr>
        <p:sp>
          <p:nvSpPr>
            <p:cNvPr id="7" name="Rectangle 6"/>
            <p:cNvSpPr/>
            <p:nvPr/>
          </p:nvSpPr>
          <p:spPr>
            <a:xfrm>
              <a:off x="1088571" y="1066800"/>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88571" y="1382486"/>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88571" y="1698172"/>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088571" y="2013857"/>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088571" y="2612572"/>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88571" y="2928258"/>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094013" y="3243944"/>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088571" y="4474030"/>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88571" y="4158344"/>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88571" y="3842658"/>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088571" y="4789716"/>
              <a:ext cx="381000" cy="3156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107389" y="2232745"/>
              <a:ext cx="343364" cy="369332"/>
            </a:xfrm>
            <a:prstGeom prst="rect">
              <a:avLst/>
            </a:prstGeom>
            <a:noFill/>
          </p:spPr>
          <p:txBody>
            <a:bodyPr wrap="none" rtlCol="0">
              <a:spAutoFit/>
            </a:bodyPr>
            <a:lstStyle/>
            <a:p>
              <a:r>
                <a:rPr lang="en-US" dirty="0"/>
                <a:t>…</a:t>
              </a:r>
            </a:p>
          </p:txBody>
        </p:sp>
        <p:sp>
          <p:nvSpPr>
            <p:cNvPr id="19" name="TextBox 18"/>
            <p:cNvSpPr txBox="1"/>
            <p:nvPr/>
          </p:nvSpPr>
          <p:spPr>
            <a:xfrm>
              <a:off x="1107389" y="3446503"/>
              <a:ext cx="343364" cy="369332"/>
            </a:xfrm>
            <a:prstGeom prst="rect">
              <a:avLst/>
            </a:prstGeom>
            <a:noFill/>
          </p:spPr>
          <p:txBody>
            <a:bodyPr wrap="none" rtlCol="0">
              <a:spAutoFit/>
            </a:bodyPr>
            <a:lstStyle/>
            <a:p>
              <a:r>
                <a:rPr lang="en-US" dirty="0"/>
                <a:t>…</a:t>
              </a:r>
            </a:p>
          </p:txBody>
        </p:sp>
        <p:sp>
          <p:nvSpPr>
            <p:cNvPr id="20" name="Rectangle 19"/>
            <p:cNvSpPr/>
            <p:nvPr/>
          </p:nvSpPr>
          <p:spPr>
            <a:xfrm>
              <a:off x="687049" y="1061357"/>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0</a:t>
              </a:r>
            </a:p>
          </p:txBody>
        </p:sp>
        <p:sp>
          <p:nvSpPr>
            <p:cNvPr id="21" name="Rectangle 20"/>
            <p:cNvSpPr/>
            <p:nvPr/>
          </p:nvSpPr>
          <p:spPr>
            <a:xfrm>
              <a:off x="687049" y="1377043"/>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p>
          </p:txBody>
        </p:sp>
        <p:sp>
          <p:nvSpPr>
            <p:cNvPr id="22" name="Rectangle 21"/>
            <p:cNvSpPr/>
            <p:nvPr/>
          </p:nvSpPr>
          <p:spPr>
            <a:xfrm>
              <a:off x="687049" y="1692729"/>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a:t>
              </a:r>
            </a:p>
          </p:txBody>
        </p:sp>
        <p:sp>
          <p:nvSpPr>
            <p:cNvPr id="23" name="Rectangle 22"/>
            <p:cNvSpPr/>
            <p:nvPr/>
          </p:nvSpPr>
          <p:spPr>
            <a:xfrm>
              <a:off x="687049" y="2008414"/>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24" name="Rectangle 23"/>
            <p:cNvSpPr/>
            <p:nvPr/>
          </p:nvSpPr>
          <p:spPr>
            <a:xfrm>
              <a:off x="687049" y="2607129"/>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a:t>
              </a:r>
            </a:p>
          </p:txBody>
        </p:sp>
        <p:sp>
          <p:nvSpPr>
            <p:cNvPr id="25" name="Rectangle 24"/>
            <p:cNvSpPr/>
            <p:nvPr/>
          </p:nvSpPr>
          <p:spPr>
            <a:xfrm>
              <a:off x="687049" y="2922815"/>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26" name="Rectangle 25"/>
            <p:cNvSpPr/>
            <p:nvPr/>
          </p:nvSpPr>
          <p:spPr>
            <a:xfrm>
              <a:off x="681605" y="3238501"/>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11</a:t>
              </a:r>
            </a:p>
          </p:txBody>
        </p:sp>
        <p:sp>
          <p:nvSpPr>
            <p:cNvPr id="27" name="Rectangle 26"/>
            <p:cNvSpPr/>
            <p:nvPr/>
          </p:nvSpPr>
          <p:spPr>
            <a:xfrm>
              <a:off x="687049" y="4468587"/>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98</a:t>
              </a:r>
            </a:p>
          </p:txBody>
        </p:sp>
        <p:sp>
          <p:nvSpPr>
            <p:cNvPr id="28" name="Rectangle 27"/>
            <p:cNvSpPr/>
            <p:nvPr/>
          </p:nvSpPr>
          <p:spPr>
            <a:xfrm>
              <a:off x="687049" y="4152901"/>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97</a:t>
              </a:r>
            </a:p>
          </p:txBody>
        </p:sp>
        <p:sp>
          <p:nvSpPr>
            <p:cNvPr id="29" name="Rectangle 28"/>
            <p:cNvSpPr/>
            <p:nvPr/>
          </p:nvSpPr>
          <p:spPr>
            <a:xfrm>
              <a:off x="687049" y="3837215"/>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96</a:t>
              </a:r>
            </a:p>
          </p:txBody>
        </p:sp>
        <p:sp>
          <p:nvSpPr>
            <p:cNvPr id="30" name="Rectangle 29"/>
            <p:cNvSpPr/>
            <p:nvPr/>
          </p:nvSpPr>
          <p:spPr>
            <a:xfrm>
              <a:off x="687049" y="4784273"/>
              <a:ext cx="381000" cy="315686"/>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99</a:t>
              </a:r>
            </a:p>
          </p:txBody>
        </p:sp>
        <p:sp>
          <p:nvSpPr>
            <p:cNvPr id="31" name="TextBox 30"/>
            <p:cNvSpPr txBox="1"/>
            <p:nvPr/>
          </p:nvSpPr>
          <p:spPr>
            <a:xfrm>
              <a:off x="705867" y="2292618"/>
              <a:ext cx="308098" cy="307777"/>
            </a:xfrm>
            <a:prstGeom prst="rect">
              <a:avLst/>
            </a:prstGeom>
            <a:noFill/>
          </p:spPr>
          <p:txBody>
            <a:bodyPr wrap="none" rtlCol="0">
              <a:spAutoFit/>
            </a:bodyPr>
            <a:lstStyle/>
            <a:p>
              <a:r>
                <a:rPr lang="en-US" sz="1400" dirty="0"/>
                <a:t>…</a:t>
              </a:r>
            </a:p>
          </p:txBody>
        </p:sp>
        <p:sp>
          <p:nvSpPr>
            <p:cNvPr id="32" name="TextBox 31"/>
            <p:cNvSpPr txBox="1"/>
            <p:nvPr/>
          </p:nvSpPr>
          <p:spPr>
            <a:xfrm>
              <a:off x="705867" y="3451946"/>
              <a:ext cx="343364" cy="369332"/>
            </a:xfrm>
            <a:prstGeom prst="rect">
              <a:avLst/>
            </a:prstGeom>
            <a:noFill/>
            <a:ln>
              <a:noFill/>
            </a:ln>
          </p:spPr>
          <p:txBody>
            <a:bodyPr wrap="none" rtlCol="0">
              <a:spAutoFit/>
            </a:bodyPr>
            <a:lstStyle/>
            <a:p>
              <a:r>
                <a:rPr lang="en-US" dirty="0"/>
                <a:t>…</a:t>
              </a:r>
            </a:p>
          </p:txBody>
        </p:sp>
      </p:grpSp>
      <p:sp>
        <p:nvSpPr>
          <p:cNvPr id="33" name="TextBox 32"/>
          <p:cNvSpPr txBox="1"/>
          <p:nvPr/>
        </p:nvSpPr>
        <p:spPr>
          <a:xfrm>
            <a:off x="890173" y="2172355"/>
            <a:ext cx="534121" cy="369332"/>
          </a:xfrm>
          <a:prstGeom prst="rect">
            <a:avLst/>
          </a:prstGeom>
          <a:noFill/>
        </p:spPr>
        <p:txBody>
          <a:bodyPr wrap="none" rtlCol="0">
            <a:spAutoFit/>
          </a:bodyPr>
          <a:lstStyle/>
          <a:p>
            <a:r>
              <a:rPr lang="en-US" dirty="0" err="1"/>
              <a:t>dict</a:t>
            </a:r>
            <a:endParaRPr lang="en-US" dirty="0"/>
          </a:p>
        </p:txBody>
      </p:sp>
      <p:sp>
        <p:nvSpPr>
          <p:cNvPr id="34" name="TextBox 33"/>
          <p:cNvSpPr txBox="1"/>
          <p:nvPr/>
        </p:nvSpPr>
        <p:spPr>
          <a:xfrm>
            <a:off x="4154477" y="4177284"/>
            <a:ext cx="3766366" cy="2585323"/>
          </a:xfrm>
          <a:prstGeom prst="rect">
            <a:avLst/>
          </a:prstGeom>
          <a:noFill/>
        </p:spPr>
        <p:txBody>
          <a:bodyPr wrap="square" rtlCol="0">
            <a:spAutoFit/>
          </a:bodyPr>
          <a:lstStyle/>
          <a:p>
            <a:r>
              <a:rPr lang="en-US" dirty="0" smtClean="0"/>
              <a:t>Questions:</a:t>
            </a:r>
          </a:p>
          <a:p>
            <a:endParaRPr lang="en-US" dirty="0"/>
          </a:p>
          <a:p>
            <a:r>
              <a:rPr lang="en-US" dirty="0"/>
              <a:t>Draw and demonstrate what could be in the hash table? </a:t>
            </a:r>
          </a:p>
          <a:p>
            <a:r>
              <a:rPr lang="en-US" dirty="0"/>
              <a:t>___</a:t>
            </a:r>
            <a:r>
              <a:rPr lang="en-US" u="sng" dirty="0"/>
              <a:t>                                                      </a:t>
            </a:r>
            <a:r>
              <a:rPr lang="en-US" dirty="0"/>
              <a:t>__</a:t>
            </a:r>
          </a:p>
          <a:p>
            <a:r>
              <a:rPr lang="en-US" dirty="0"/>
              <a:t>How many list elements are compared for </a:t>
            </a:r>
            <a:r>
              <a:rPr lang="en-US" dirty="0" err="1"/>
              <a:t>HashSearch</a:t>
            </a:r>
            <a:r>
              <a:rPr lang="en-US" dirty="0"/>
              <a:t>(</a:t>
            </a:r>
            <a:r>
              <a:rPr lang="en-US" dirty="0" err="1"/>
              <a:t>valsTable</a:t>
            </a:r>
            <a:r>
              <a:rPr lang="en-US" dirty="0"/>
              <a:t>, item67)?</a:t>
            </a:r>
          </a:p>
          <a:p>
            <a:r>
              <a:rPr lang="en-US" dirty="0"/>
              <a:t>___</a:t>
            </a:r>
            <a:r>
              <a:rPr lang="en-US" u="sng" dirty="0"/>
              <a:t>                                                     </a:t>
            </a:r>
            <a:r>
              <a:rPr lang="en-US" dirty="0"/>
              <a:t>__</a:t>
            </a:r>
          </a:p>
          <a:p>
            <a:endParaRPr lang="en-US" dirty="0"/>
          </a:p>
        </p:txBody>
      </p:sp>
    </p:spTree>
    <p:extLst>
      <p:ext uri="{BB962C8B-B14F-4D97-AF65-F5344CB8AC3E}">
        <p14:creationId xmlns:p14="http://schemas.microsoft.com/office/powerpoint/2010/main" val="20003115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 build-in </a:t>
            </a:r>
            <a:r>
              <a:rPr lang="en-US" b="1" dirty="0" err="1" smtClean="0"/>
              <a:t>HashMap</a:t>
            </a:r>
            <a:endParaRPr lang="en-US" dirty="0"/>
          </a:p>
        </p:txBody>
      </p:sp>
      <p:sp>
        <p:nvSpPr>
          <p:cNvPr id="3" name="Content Placeholder 2"/>
          <p:cNvSpPr>
            <a:spLocks noGrp="1"/>
          </p:cNvSpPr>
          <p:nvPr>
            <p:ph idx="1"/>
          </p:nvPr>
        </p:nvSpPr>
        <p:spPr/>
        <p:txBody>
          <a:bodyPr/>
          <a:lstStyle/>
          <a:p>
            <a:r>
              <a:rPr lang="en-US" dirty="0"/>
              <a:t>The Map interface within the Java Collections Framework defines a Collection that associates (or maps) keys to values.</a:t>
            </a:r>
          </a:p>
          <a:p>
            <a:r>
              <a:rPr lang="en-US" dirty="0"/>
              <a:t>A hash map uses the hashing technique to store and manage "key/value" pairs</a:t>
            </a:r>
            <a:r>
              <a:rPr lang="en-US" dirty="0" smtClean="0"/>
              <a:t>.</a:t>
            </a:r>
          </a:p>
          <a:p>
            <a:r>
              <a:rPr lang="en-US" dirty="0" smtClean="0"/>
              <a:t>One </a:t>
            </a:r>
            <a:r>
              <a:rPr lang="en-US" dirty="0"/>
              <a:t>object is used as a key (index) to another object (value). It can store different types: String keys and Integer values, or the same type, like: String keys and String values.</a:t>
            </a:r>
          </a:p>
        </p:txBody>
      </p:sp>
    </p:spTree>
    <p:extLst>
      <p:ext uri="{BB962C8B-B14F-4D97-AF65-F5344CB8AC3E}">
        <p14:creationId xmlns:p14="http://schemas.microsoft.com/office/powerpoint/2010/main" val="3238409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Built-in </a:t>
            </a:r>
            <a:r>
              <a:rPr lang="en-US" b="1" dirty="0" err="1" smtClean="0"/>
              <a:t>HashMap</a:t>
            </a:r>
            <a:endParaRPr lang="en-US" dirty="0"/>
          </a:p>
        </p:txBody>
      </p:sp>
      <p:sp>
        <p:nvSpPr>
          <p:cNvPr id="3" name="Content Placeholder 2"/>
          <p:cNvSpPr>
            <a:spLocks noGrp="1"/>
          </p:cNvSpPr>
          <p:nvPr>
            <p:ph idx="1"/>
          </p:nvPr>
        </p:nvSpPr>
        <p:spPr/>
        <p:txBody>
          <a:bodyPr>
            <a:normAutofit lnSpcReduction="10000"/>
          </a:bodyPr>
          <a:lstStyle/>
          <a:p>
            <a:r>
              <a:rPr lang="en-US" dirty="0"/>
              <a:t>Hashing is a fundamental concept of computer </a:t>
            </a:r>
            <a:r>
              <a:rPr lang="en-US" dirty="0" smtClean="0"/>
              <a:t>science</a:t>
            </a:r>
          </a:p>
          <a:p>
            <a:r>
              <a:rPr lang="en-US" i="1" dirty="0" err="1" smtClean="0"/>
              <a:t>hashCode</a:t>
            </a:r>
            <a:r>
              <a:rPr lang="en-US" i="1" dirty="0"/>
              <a:t>()</a:t>
            </a:r>
            <a:r>
              <a:rPr lang="en-US" dirty="0"/>
              <a:t> returns an integer value, generated by a hashing algorithm</a:t>
            </a:r>
            <a:r>
              <a:rPr lang="en-US" dirty="0" smtClean="0"/>
              <a:t>.</a:t>
            </a:r>
          </a:p>
          <a:p>
            <a:r>
              <a:rPr lang="en-US" dirty="0"/>
              <a:t>Objects that are equal (according to their </a:t>
            </a:r>
            <a:r>
              <a:rPr lang="en-US" i="1" dirty="0"/>
              <a:t>equals()</a:t>
            </a:r>
            <a:r>
              <a:rPr lang="en-US" dirty="0"/>
              <a:t>) must return the same hash code. </a:t>
            </a:r>
            <a:r>
              <a:rPr lang="en-US" b="1" dirty="0"/>
              <a:t>It's not required for different objects to return different hash codes</a:t>
            </a:r>
            <a:r>
              <a:rPr lang="en-US" b="1" dirty="0" smtClean="0"/>
              <a:t>.</a:t>
            </a:r>
          </a:p>
          <a:p>
            <a:r>
              <a:rPr lang="en-US" b="1" dirty="0" err="1"/>
              <a:t>HashMap</a:t>
            </a:r>
            <a:r>
              <a:rPr lang="en-US" b="1" dirty="0"/>
              <a:t>&lt;K, V&gt;</a:t>
            </a:r>
            <a:r>
              <a:rPr lang="en-US" dirty="0"/>
              <a:t> is a part of Java’s collection since Java 1.2. This class is found in </a:t>
            </a:r>
            <a:r>
              <a:rPr lang="en-US" b="1" dirty="0" err="1"/>
              <a:t>java.util</a:t>
            </a:r>
            <a:r>
              <a:rPr lang="en-US" b="1" dirty="0"/>
              <a:t> </a:t>
            </a:r>
            <a:r>
              <a:rPr lang="en-US" dirty="0"/>
              <a:t>package. It provides the basic implementation of the Map interface of Java. It stores the data in (Key, Value) pairs, and you can access them by an index of another type (e.g. an Integer). One object is used as a key (index) to another object (value).</a:t>
            </a:r>
            <a:endParaRPr lang="en-US" b="1" dirty="0" smtClean="0"/>
          </a:p>
          <a:p>
            <a:endParaRPr lang="en-US" dirty="0"/>
          </a:p>
        </p:txBody>
      </p:sp>
    </p:spTree>
    <p:extLst>
      <p:ext uri="{BB962C8B-B14F-4D97-AF65-F5344CB8AC3E}">
        <p14:creationId xmlns:p14="http://schemas.microsoft.com/office/powerpoint/2010/main" val="4451045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err="1"/>
              <a:t>Hashtable</a:t>
            </a:r>
            <a:r>
              <a:rPr lang="en-US" b="1" dirty="0"/>
              <a:t> </a:t>
            </a:r>
            <a:r>
              <a:rPr lang="en-US" b="1" dirty="0" smtClean="0"/>
              <a:t>versus</a:t>
            </a:r>
            <a:r>
              <a:rPr lang="en-US" b="1" dirty="0"/>
              <a:t> </a:t>
            </a:r>
            <a:r>
              <a:rPr lang="en-US" b="1" i="1" dirty="0" err="1"/>
              <a:t>HashMap</a:t>
            </a:r>
            <a:r>
              <a:rPr lang="en-US" b="1" dirty="0"/>
              <a:t> in </a:t>
            </a:r>
            <a:r>
              <a:rPr lang="en-US" b="1" dirty="0" smtClean="0"/>
              <a:t>Java</a:t>
            </a:r>
            <a:endParaRPr lang="en-US" dirty="0"/>
          </a:p>
        </p:txBody>
      </p:sp>
      <p:sp>
        <p:nvSpPr>
          <p:cNvPr id="3" name="Content Placeholder 2"/>
          <p:cNvSpPr>
            <a:spLocks noGrp="1"/>
          </p:cNvSpPr>
          <p:nvPr>
            <p:ph idx="1"/>
          </p:nvPr>
        </p:nvSpPr>
        <p:spPr/>
        <p:txBody>
          <a:bodyPr>
            <a:normAutofit fontScale="77500" lnSpcReduction="20000"/>
          </a:bodyPr>
          <a:lstStyle/>
          <a:p>
            <a:r>
              <a:rPr lang="en-US" i="1" dirty="0" err="1"/>
              <a:t>Hashtable</a:t>
            </a:r>
            <a:r>
              <a:rPr lang="en-US" dirty="0"/>
              <a:t> and </a:t>
            </a:r>
            <a:r>
              <a:rPr lang="en-US" i="1" dirty="0" err="1"/>
              <a:t>HashMap</a:t>
            </a:r>
            <a:r>
              <a:rPr lang="en-US" dirty="0"/>
              <a:t> are quite similar – both are collections that implement the </a:t>
            </a:r>
            <a:r>
              <a:rPr lang="en-US" i="1" dirty="0"/>
              <a:t>Map</a:t>
            </a:r>
            <a:r>
              <a:rPr lang="en-US" dirty="0"/>
              <a:t> interface</a:t>
            </a:r>
            <a:r>
              <a:rPr lang="en-US" dirty="0" smtClean="0"/>
              <a:t>.</a:t>
            </a:r>
          </a:p>
          <a:p>
            <a:r>
              <a:rPr lang="en-US" dirty="0" smtClean="0"/>
              <a:t>The</a:t>
            </a:r>
            <a:r>
              <a:rPr lang="en-US" dirty="0"/>
              <a:t> </a:t>
            </a:r>
            <a:r>
              <a:rPr lang="en-US" i="1" dirty="0"/>
              <a:t>put()</a:t>
            </a:r>
            <a:r>
              <a:rPr lang="en-US" dirty="0"/>
              <a:t>, </a:t>
            </a:r>
            <a:r>
              <a:rPr lang="en-US" i="1" dirty="0"/>
              <a:t>get()</a:t>
            </a:r>
            <a:r>
              <a:rPr lang="en-US" dirty="0"/>
              <a:t>, </a:t>
            </a:r>
            <a:r>
              <a:rPr lang="en-US" i="1" dirty="0"/>
              <a:t>remove()</a:t>
            </a:r>
            <a:r>
              <a:rPr lang="en-US" dirty="0"/>
              <a:t>, and </a:t>
            </a:r>
            <a:r>
              <a:rPr lang="en-US" i="1" dirty="0" err="1"/>
              <a:t>containsKey</a:t>
            </a:r>
            <a:r>
              <a:rPr lang="en-US" i="1" dirty="0"/>
              <a:t>()</a:t>
            </a:r>
            <a:r>
              <a:rPr lang="en-US" dirty="0"/>
              <a:t> methods provide constant-time performance O(1). Internally, these methods work based on a general concept of hashing using buckets for storing data.</a:t>
            </a:r>
          </a:p>
          <a:p>
            <a:r>
              <a:rPr lang="en-US" dirty="0"/>
              <a:t>Neither class maintains the insertion order of the elements. In other words, the first item added may not be the first item when we iterate over the values</a:t>
            </a:r>
            <a:r>
              <a:rPr lang="en-US" dirty="0" smtClean="0"/>
              <a:t>.</a:t>
            </a:r>
          </a:p>
          <a:p>
            <a:r>
              <a:rPr lang="en-US" dirty="0" err="1"/>
              <a:t>Hashtable</a:t>
            </a:r>
            <a:r>
              <a:rPr lang="en-US" dirty="0"/>
              <a:t> doesn't allow null at </a:t>
            </a:r>
            <a:r>
              <a:rPr lang="en-US" dirty="0" smtClean="0"/>
              <a:t>all.</a:t>
            </a:r>
          </a:p>
          <a:p>
            <a:r>
              <a:rPr lang="en-US" dirty="0" err="1" smtClean="0"/>
              <a:t>HashMap</a:t>
            </a:r>
            <a:r>
              <a:rPr lang="en-US" dirty="0"/>
              <a:t> allows adding one Entry with null as key as well as many entries with null as value. </a:t>
            </a:r>
          </a:p>
          <a:p>
            <a:r>
              <a:rPr lang="en-US" dirty="0"/>
              <a:t>We should use </a:t>
            </a:r>
            <a:r>
              <a:rPr lang="en-US" i="1" dirty="0" err="1"/>
              <a:t>HashMap</a:t>
            </a:r>
            <a:r>
              <a:rPr lang="en-US" dirty="0"/>
              <a:t> for an unsynchronized or single threaded application.</a:t>
            </a:r>
          </a:p>
          <a:p>
            <a:r>
              <a:rPr lang="en-US" dirty="0"/>
              <a:t>It is worth mentioning that since JDK 1.8, </a:t>
            </a:r>
            <a:r>
              <a:rPr lang="en-US" i="1" dirty="0" err="1"/>
              <a:t>Hashtable</a:t>
            </a:r>
            <a:r>
              <a:rPr lang="en-US" dirty="0"/>
              <a:t> has been deprecated. However, </a:t>
            </a:r>
            <a:r>
              <a:rPr lang="en-US" i="1" dirty="0" err="1">
                <a:hlinkClick r:id="rId2"/>
              </a:rPr>
              <a:t>ConcurrentHashMap</a:t>
            </a:r>
            <a:r>
              <a:rPr lang="en-US" dirty="0"/>
              <a:t> is a great </a:t>
            </a:r>
            <a:r>
              <a:rPr lang="en-US" i="1" dirty="0" err="1"/>
              <a:t>Hashtable</a:t>
            </a:r>
            <a:r>
              <a:rPr lang="en-US" dirty="0"/>
              <a:t> replacement. We should consider </a:t>
            </a:r>
            <a:r>
              <a:rPr lang="en-US" i="1" dirty="0" err="1"/>
              <a:t>ConcurrentHashMap</a:t>
            </a:r>
            <a:r>
              <a:rPr lang="en-US" dirty="0"/>
              <a:t> to use in applications with multiple threads.</a:t>
            </a:r>
          </a:p>
          <a:p>
            <a:endParaRPr lang="en-US" dirty="0"/>
          </a:p>
          <a:p>
            <a:pPr marL="0" indent="0">
              <a:buNone/>
            </a:pPr>
            <a:endParaRPr lang="en-US" dirty="0"/>
          </a:p>
        </p:txBody>
      </p:sp>
    </p:spTree>
    <p:extLst>
      <p:ext uri="{BB962C8B-B14F-4D97-AF65-F5344CB8AC3E}">
        <p14:creationId xmlns:p14="http://schemas.microsoft.com/office/powerpoint/2010/main" val="3867442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259" y="2092985"/>
            <a:ext cx="10515600" cy="1325563"/>
          </a:xfrm>
        </p:spPr>
        <p:txBody>
          <a:bodyPr/>
          <a:lstStyle/>
          <a:p>
            <a:r>
              <a:rPr lang="en-US" dirty="0"/>
              <a:t>Common </a:t>
            </a:r>
            <a:r>
              <a:rPr lang="en-US" dirty="0" err="1"/>
              <a:t>HashMap</a:t>
            </a:r>
            <a:r>
              <a:rPr lang="en-US" dirty="0"/>
              <a:t> methods</a:t>
            </a:r>
          </a:p>
        </p:txBody>
      </p:sp>
    </p:spTree>
    <p:extLst>
      <p:ext uri="{BB962C8B-B14F-4D97-AF65-F5344CB8AC3E}">
        <p14:creationId xmlns:p14="http://schemas.microsoft.com/office/powerpoint/2010/main" val="39012732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1183499714"/>
              </p:ext>
            </p:extLst>
          </p:nvPr>
        </p:nvGraphicFramePr>
        <p:xfrm>
          <a:off x="67294" y="439387"/>
          <a:ext cx="12124706" cy="5720080"/>
        </p:xfrm>
        <a:graphic>
          <a:graphicData uri="http://schemas.openxmlformats.org/drawingml/2006/table">
            <a:tbl>
              <a:tblPr firstRow="1" firstCol="1" bandRow="1">
                <a:tableStyleId>{5C22544A-7EE6-4342-B048-85BDC9FD1C3A}</a:tableStyleId>
              </a:tblPr>
              <a:tblGrid>
                <a:gridCol w="1728785"/>
                <a:gridCol w="4984731"/>
                <a:gridCol w="5411190"/>
              </a:tblGrid>
              <a:tr h="1276140">
                <a:tc>
                  <a:txBody>
                    <a:bodyPr/>
                    <a:lstStyle/>
                    <a:p>
                      <a:pPr marL="0" marR="0">
                        <a:lnSpc>
                          <a:spcPct val="107000"/>
                        </a:lnSpc>
                        <a:spcBef>
                          <a:spcPts val="0"/>
                        </a:spcBef>
                        <a:spcAft>
                          <a:spcPts val="0"/>
                        </a:spcAft>
                      </a:pPr>
                      <a:r>
                        <a:rPr lang="en-US" sz="1800">
                          <a:effectLst/>
                        </a:rPr>
                        <a:t>put()</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a:txBody>
                  <a:tcPr marL="73152" marR="73152" marT="73152" marB="73152" anchor="ctr"/>
                </a:tc>
                <a:tc>
                  <a:txBody>
                    <a:bodyPr/>
                    <a:lstStyle/>
                    <a:p>
                      <a:pPr marL="0" marR="0">
                        <a:lnSpc>
                          <a:spcPct val="107000"/>
                        </a:lnSpc>
                        <a:spcBef>
                          <a:spcPts val="0"/>
                        </a:spcBef>
                        <a:spcAft>
                          <a:spcPts val="0"/>
                        </a:spcAft>
                      </a:pPr>
                      <a:r>
                        <a:rPr lang="en-US" sz="1800">
                          <a:effectLst/>
                        </a:rPr>
                        <a:t>put(key, value)  </a:t>
                      </a:r>
                      <a:br>
                        <a:rPr lang="en-US" sz="1800">
                          <a:effectLst/>
                        </a:rPr>
                      </a:br>
                      <a:r>
                        <a:rPr lang="en-US" sz="1800">
                          <a:effectLst/>
                        </a:rPr>
                        <a:t>Associates key with specified value. If key already exists, replaces previous value with specified value.</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a:txBody>
                  <a:tcPr marL="73152" marR="73152" marT="73152" marB="73152" anchor="ctr"/>
                </a:tc>
                <a:tc>
                  <a:txBody>
                    <a:bodyPr/>
                    <a:lstStyle/>
                    <a:p>
                      <a:pPr marL="0" marR="0" fontAlgn="ctr">
                        <a:lnSpc>
                          <a:spcPct val="11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 </a:t>
                      </a:r>
                      <a:r>
                        <a:rPr lang="en-US" sz="1800" dirty="0" smtClean="0">
                          <a:effectLst/>
                        </a:rPr>
                        <a:t>// </a:t>
                      </a:r>
                      <a:r>
                        <a:rPr lang="en-US" sz="1800" dirty="0">
                          <a:effectLst/>
                        </a:rPr>
                        <a:t>Map originally empty</a:t>
                      </a:r>
                    </a:p>
                    <a:p>
                      <a:pPr marL="0" marR="0" fontAlgn="ctr">
                        <a:lnSpc>
                          <a:spcPct val="11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effectLst/>
                        </a:rPr>
                        <a:t>exMap.put</a:t>
                      </a:r>
                      <a:r>
                        <a:rPr lang="en-US" sz="1800" dirty="0">
                          <a:effectLst/>
                        </a:rPr>
                        <a:t>("Tom", 14); </a:t>
                      </a:r>
                    </a:p>
                    <a:p>
                      <a:pPr marL="0" marR="0" fontAlgn="ctr">
                        <a:lnSpc>
                          <a:spcPct val="11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 Map now: Tom-&gt;14,  </a:t>
                      </a:r>
                    </a:p>
                    <a:p>
                      <a:pPr marL="0" marR="0" fontAlgn="ctr">
                        <a:lnSpc>
                          <a:spcPct val="11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effectLst/>
                        </a:rPr>
                        <a:t>exMap.put</a:t>
                      </a:r>
                      <a:r>
                        <a:rPr lang="en-US" sz="1800" dirty="0">
                          <a:effectLst/>
                        </a:rPr>
                        <a:t>("John", 86); </a:t>
                      </a:r>
                    </a:p>
                    <a:p>
                      <a:pPr marL="0" marR="0" fontAlgn="ctr">
                        <a:lnSpc>
                          <a:spcPct val="117000"/>
                        </a:lnSpc>
                        <a:spcBef>
                          <a:spcPts val="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 Map now: Tom-&gt;14, John-&gt;86</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73152" marR="73152" marT="73152" marB="73152" anchor="ctr"/>
                </a:tc>
              </a:tr>
              <a:tr h="1276140">
                <a:tc>
                  <a:txBody>
                    <a:bodyPr/>
                    <a:lstStyle/>
                    <a:p>
                      <a:pPr marL="0" marR="0">
                        <a:lnSpc>
                          <a:spcPct val="107000"/>
                        </a:lnSpc>
                        <a:spcBef>
                          <a:spcPts val="0"/>
                        </a:spcBef>
                        <a:spcAft>
                          <a:spcPts val="0"/>
                        </a:spcAft>
                      </a:pPr>
                      <a:r>
                        <a:rPr lang="en-US" sz="1800">
                          <a:effectLst/>
                        </a:rPr>
                        <a:t>putIfAbsent()</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a:txBody>
                  <a:tcPr marL="73152" marR="73152" marT="73152" marB="73152" anchor="ctr"/>
                </a:tc>
                <a:tc>
                  <a:txBody>
                    <a:bodyPr/>
                    <a:lstStyle/>
                    <a:p>
                      <a:pPr marL="0" marR="0">
                        <a:lnSpc>
                          <a:spcPct val="107000"/>
                        </a:lnSpc>
                        <a:spcBef>
                          <a:spcPts val="0"/>
                        </a:spcBef>
                        <a:spcAft>
                          <a:spcPts val="0"/>
                        </a:spcAft>
                      </a:pPr>
                      <a:r>
                        <a:rPr lang="en-US" sz="1800">
                          <a:effectLst/>
                        </a:rPr>
                        <a:t>putIfAbsent(key, value)  </a:t>
                      </a:r>
                      <a:br>
                        <a:rPr lang="en-US" sz="1800">
                          <a:effectLst/>
                        </a:rPr>
                      </a:br>
                      <a:r>
                        <a:rPr lang="en-US" sz="1800">
                          <a:effectLst/>
                        </a:rPr>
                        <a:t>Associates key with specified value if the value does not already exist.</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a:txBody>
                  <a:tcPr marL="73152" marR="73152" marT="73152" marB="73152" anchor="ctr"/>
                </a:tc>
                <a:tc>
                  <a:txBody>
                    <a:bodyPr/>
                    <a:lstStyle/>
                    <a:p>
                      <a:pPr marL="0" marR="0" fontAlgn="ctr">
                        <a:lnSpc>
                          <a:spcPct val="11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 </a:t>
                      </a:r>
                      <a:r>
                        <a:rPr lang="en-US" sz="1800" dirty="0" smtClean="0">
                          <a:effectLst/>
                        </a:rPr>
                        <a:t>// </a:t>
                      </a:r>
                      <a:r>
                        <a:rPr lang="en-US" sz="1800" dirty="0">
                          <a:effectLst/>
                        </a:rPr>
                        <a:t>Assume Map is: Tom-&gt;14, John-&gt;86</a:t>
                      </a:r>
                    </a:p>
                    <a:p>
                      <a:pPr marL="0" marR="0" fontAlgn="ctr">
                        <a:lnSpc>
                          <a:spcPct val="11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effectLst/>
                        </a:rPr>
                        <a:t>exMap.putIfAbsent</a:t>
                      </a:r>
                      <a:r>
                        <a:rPr lang="en-US" sz="1800" dirty="0">
                          <a:effectLst/>
                        </a:rPr>
                        <a:t>("Tom", 20); </a:t>
                      </a:r>
                    </a:p>
                    <a:p>
                      <a:pPr marL="0" marR="0" fontAlgn="ctr">
                        <a:lnSpc>
                          <a:spcPct val="11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 Key "Tom" already exists. Map </a:t>
                      </a:r>
                      <a:r>
                        <a:rPr lang="en-US" sz="1800" dirty="0" smtClean="0">
                          <a:effectLst/>
                        </a:rPr>
                        <a:t>is</a:t>
                      </a:r>
                      <a:r>
                        <a:rPr lang="en-US" sz="1800" baseline="0" dirty="0" smtClean="0">
                          <a:effectLst/>
                        </a:rPr>
                        <a:t> </a:t>
                      </a:r>
                      <a:r>
                        <a:rPr lang="en-US" sz="1800" dirty="0" smtClean="0">
                          <a:effectLst/>
                        </a:rPr>
                        <a:t>unchanged</a:t>
                      </a:r>
                      <a:r>
                        <a:rPr lang="en-US" sz="1800" dirty="0">
                          <a:effectLst/>
                        </a:rPr>
                        <a:t>.</a:t>
                      </a:r>
                    </a:p>
                    <a:p>
                      <a:pPr marL="0" marR="0" fontAlgn="ctr">
                        <a:lnSpc>
                          <a:spcPct val="11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effectLst/>
                        </a:rPr>
                        <a:t>exMap.putIfAbsent</a:t>
                      </a:r>
                      <a:r>
                        <a:rPr lang="en-US" sz="1800" dirty="0">
                          <a:effectLst/>
                        </a:rPr>
                        <a:t>("Mary", 13); </a:t>
                      </a:r>
                    </a:p>
                    <a:p>
                      <a:pPr marL="0" marR="0" fontAlgn="ctr">
                        <a:lnSpc>
                          <a:spcPct val="117000"/>
                        </a:lnSpc>
                        <a:spcBef>
                          <a:spcPts val="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 Map is now: Tom-&gt;14, John-&gt;86, Mary-&gt;13</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73152" marR="73152" marT="73152" marB="73152" anchor="ctr"/>
                </a:tc>
              </a:tr>
              <a:tr h="899528">
                <a:tc>
                  <a:txBody>
                    <a:bodyPr/>
                    <a:lstStyle/>
                    <a:p>
                      <a:pPr marL="0" marR="0">
                        <a:lnSpc>
                          <a:spcPct val="107000"/>
                        </a:lnSpc>
                        <a:spcBef>
                          <a:spcPts val="0"/>
                        </a:spcBef>
                        <a:spcAft>
                          <a:spcPts val="0"/>
                        </a:spcAft>
                      </a:pPr>
                      <a:r>
                        <a:rPr lang="en-US" sz="1800">
                          <a:effectLst/>
                        </a:rPr>
                        <a:t>get()</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a:txBody>
                  <a:tcPr marL="73152" marR="73152" marT="73152" marB="73152" anchor="ctr"/>
                </a:tc>
                <a:tc>
                  <a:txBody>
                    <a:bodyPr/>
                    <a:lstStyle/>
                    <a:p>
                      <a:pPr marL="0" marR="0">
                        <a:lnSpc>
                          <a:spcPct val="107000"/>
                        </a:lnSpc>
                        <a:spcBef>
                          <a:spcPts val="0"/>
                        </a:spcBef>
                        <a:spcAft>
                          <a:spcPts val="0"/>
                        </a:spcAft>
                      </a:pPr>
                      <a:r>
                        <a:rPr lang="en-US" sz="1800">
                          <a:effectLst/>
                        </a:rPr>
                        <a:t>get(key) </a:t>
                      </a:r>
                      <a:br>
                        <a:rPr lang="en-US" sz="1800">
                          <a:effectLst/>
                        </a:rPr>
                      </a:br>
                      <a:r>
                        <a:rPr lang="en-US" sz="1800">
                          <a:effectLst/>
                        </a:rPr>
                        <a:t>Returns the value associated with key. If key does not exist, return null.</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a:txBody>
                  <a:tcPr marL="73152" marR="73152" marT="73152" marB="73152" anchor="ctr"/>
                </a:tc>
                <a:tc>
                  <a:txBody>
                    <a:bodyPr/>
                    <a:lstStyle/>
                    <a:p>
                      <a:pPr marL="0" marR="0" fontAlgn="ctr">
                        <a:lnSpc>
                          <a:spcPct val="11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 </a:t>
                      </a:r>
                      <a:r>
                        <a:rPr lang="en-US" sz="1800" dirty="0" smtClean="0">
                          <a:effectLst/>
                        </a:rPr>
                        <a:t>// </a:t>
                      </a:r>
                      <a:r>
                        <a:rPr lang="en-US" sz="1800" dirty="0">
                          <a:effectLst/>
                        </a:rPr>
                        <a:t>Assume Map is: Tom-&gt;14, John-&gt;86, Mary-&gt;13</a:t>
                      </a:r>
                    </a:p>
                    <a:p>
                      <a:pPr marL="0" marR="0" fontAlgn="ctr">
                        <a:lnSpc>
                          <a:spcPct val="11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effectLst/>
                        </a:rPr>
                        <a:t>exMap.get</a:t>
                      </a:r>
                      <a:r>
                        <a:rPr lang="en-US" sz="1800" dirty="0">
                          <a:effectLst/>
                        </a:rPr>
                        <a:t>("Tom")  // returns 14 </a:t>
                      </a:r>
                    </a:p>
                    <a:p>
                      <a:pPr marL="0" marR="0" fontAlgn="ctr">
                        <a:lnSpc>
                          <a:spcPct val="117000"/>
                        </a:lnSpc>
                        <a:spcBef>
                          <a:spcPts val="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effectLst/>
                        </a:rPr>
                        <a:t>exMap.get</a:t>
                      </a:r>
                      <a:r>
                        <a:rPr lang="en-US" sz="1800" dirty="0">
                          <a:effectLst/>
                        </a:rPr>
                        <a:t>("Bob")  // returns null</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73152" marR="73152" marT="73152" marB="73152" anchor="ctr"/>
                </a:tc>
              </a:tr>
              <a:tr h="899528">
                <a:tc>
                  <a:txBody>
                    <a:bodyPr/>
                    <a:lstStyle/>
                    <a:p>
                      <a:pPr marL="0" marR="0">
                        <a:lnSpc>
                          <a:spcPct val="107000"/>
                        </a:lnSpc>
                        <a:spcBef>
                          <a:spcPts val="0"/>
                        </a:spcBef>
                        <a:spcAft>
                          <a:spcPts val="0"/>
                        </a:spcAft>
                      </a:pPr>
                      <a:r>
                        <a:rPr lang="en-US" sz="1800">
                          <a:effectLst/>
                        </a:rPr>
                        <a:t>containsKey()</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a:txBody>
                  <a:tcPr marL="73152" marR="73152" marT="73152" marB="73152" anchor="ctr"/>
                </a:tc>
                <a:tc>
                  <a:txBody>
                    <a:bodyPr/>
                    <a:lstStyle/>
                    <a:p>
                      <a:pPr marL="0" marR="0">
                        <a:lnSpc>
                          <a:spcPct val="107000"/>
                        </a:lnSpc>
                        <a:spcBef>
                          <a:spcPts val="0"/>
                        </a:spcBef>
                        <a:spcAft>
                          <a:spcPts val="0"/>
                        </a:spcAft>
                      </a:pPr>
                      <a:r>
                        <a:rPr lang="en-US" sz="1800">
                          <a:effectLst/>
                        </a:rPr>
                        <a:t>containsKey(key)  </a:t>
                      </a:r>
                      <a:br>
                        <a:rPr lang="en-US" sz="1800">
                          <a:effectLst/>
                        </a:rPr>
                      </a:br>
                      <a:r>
                        <a:rPr lang="en-US" sz="1800">
                          <a:effectLst/>
                        </a:rPr>
                        <a:t>Returns true if key exists, otherwise returns false. </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a:txBody>
                  <a:tcPr marL="73152" marR="73152" marT="73152" marB="73152" anchor="ctr"/>
                </a:tc>
                <a:tc>
                  <a:txBody>
                    <a:bodyPr/>
                    <a:lstStyle/>
                    <a:p>
                      <a:pPr marL="0" marR="0" fontAlgn="ctr">
                        <a:lnSpc>
                          <a:spcPct val="11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 </a:t>
                      </a:r>
                      <a:r>
                        <a:rPr lang="en-US" sz="1800" dirty="0" smtClean="0">
                          <a:effectLst/>
                        </a:rPr>
                        <a:t>// </a:t>
                      </a:r>
                      <a:r>
                        <a:rPr lang="en-US" sz="1800" dirty="0">
                          <a:effectLst/>
                        </a:rPr>
                        <a:t>Assume Map is: Tom-&gt;14, John-&gt;86, Mary-&gt;13</a:t>
                      </a:r>
                    </a:p>
                    <a:p>
                      <a:pPr marL="0" marR="0" fontAlgn="ctr">
                        <a:lnSpc>
                          <a:spcPct val="11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effectLst/>
                        </a:rPr>
                        <a:t>exMap.containsKey</a:t>
                      </a:r>
                      <a:r>
                        <a:rPr lang="en-US" sz="1800" dirty="0">
                          <a:effectLst/>
                        </a:rPr>
                        <a:t>("Tom")  // returns true </a:t>
                      </a:r>
                    </a:p>
                    <a:p>
                      <a:pPr marL="0" marR="0" fontAlgn="ctr">
                        <a:lnSpc>
                          <a:spcPct val="117000"/>
                        </a:lnSpc>
                        <a:spcBef>
                          <a:spcPts val="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effectLst/>
                        </a:rPr>
                        <a:t>exMap.containsKey</a:t>
                      </a:r>
                      <a:r>
                        <a:rPr lang="en-US" sz="1800" dirty="0">
                          <a:effectLst/>
                        </a:rPr>
                        <a:t>("Bob")  // returns false</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73152" marR="73152" marT="73152" marB="73152" anchor="ctr"/>
                </a:tc>
              </a:tr>
            </a:tbl>
          </a:graphicData>
        </a:graphic>
      </p:graphicFrame>
    </p:spTree>
    <p:extLst>
      <p:ext uri="{BB962C8B-B14F-4D97-AF65-F5344CB8AC3E}">
        <p14:creationId xmlns:p14="http://schemas.microsoft.com/office/powerpoint/2010/main" val="39757241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55777313"/>
              </p:ext>
            </p:extLst>
          </p:nvPr>
        </p:nvGraphicFramePr>
        <p:xfrm>
          <a:off x="547254" y="950844"/>
          <a:ext cx="11066813" cy="4379976"/>
        </p:xfrm>
        <a:graphic>
          <a:graphicData uri="http://schemas.openxmlformats.org/drawingml/2006/table">
            <a:tbl>
              <a:tblPr firstRow="1" firstCol="1" bandRow="1">
                <a:tableStyleId>{5C22544A-7EE6-4342-B048-85BDC9FD1C3A}</a:tableStyleId>
              </a:tblPr>
              <a:tblGrid>
                <a:gridCol w="1811141"/>
                <a:gridCol w="3374410"/>
                <a:gridCol w="5881262"/>
              </a:tblGrid>
              <a:tr h="0">
                <a:tc>
                  <a:txBody>
                    <a:bodyPr/>
                    <a:lstStyle/>
                    <a:p>
                      <a:pPr marL="0" marR="0">
                        <a:lnSpc>
                          <a:spcPct val="107000"/>
                        </a:lnSpc>
                        <a:spcBef>
                          <a:spcPts val="0"/>
                        </a:spcBef>
                        <a:spcAft>
                          <a:spcPts val="0"/>
                        </a:spcAft>
                      </a:pPr>
                      <a:r>
                        <a:rPr lang="en-US" sz="2000">
                          <a:effectLst/>
                        </a:rPr>
                        <a:t>containsValue()</a:t>
                      </a:r>
                      <a:endParaRPr lang="en-US" sz="2000">
                        <a:effectLst/>
                        <a:latin typeface="Calibri" panose="020F0502020204030204" pitchFamily="34" charset="0"/>
                        <a:ea typeface="SimSun" panose="02010600030101010101" pitchFamily="2" charset="-122"/>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2000">
                          <a:effectLst/>
                        </a:rPr>
                        <a:t>containsValue(value)  </a:t>
                      </a:r>
                      <a:br>
                        <a:rPr lang="en-US" sz="2000">
                          <a:effectLst/>
                        </a:rPr>
                      </a:br>
                      <a:r>
                        <a:rPr lang="en-US" sz="2000">
                          <a:effectLst/>
                        </a:rPr>
                        <a:t>Returns true if at least one key is associated the specified value, otherwise returns false.</a:t>
                      </a:r>
                      <a:endParaRPr lang="en-US" sz="2000">
                        <a:effectLst/>
                        <a:latin typeface="Calibri" panose="020F0502020204030204" pitchFamily="34" charset="0"/>
                        <a:ea typeface="SimSun" panose="02010600030101010101" pitchFamily="2" charset="-122"/>
                        <a:cs typeface="Times New Roman" panose="02020603050405020304" pitchFamily="18" charset="0"/>
                      </a:endParaRPr>
                    </a:p>
                  </a:txBody>
                  <a:tcPr marL="76200" marR="76200" marT="76200" marB="76200" anchor="ctr"/>
                </a:tc>
                <a:tc>
                  <a:txBody>
                    <a:bodyPr/>
                    <a:lstStyle/>
                    <a:p>
                      <a:pPr marL="0" marR="0" fontAlgn="ctr">
                        <a:lnSpc>
                          <a:spcPct val="11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 </a:t>
                      </a:r>
                      <a:r>
                        <a:rPr lang="en-US" sz="2000" dirty="0" smtClean="0">
                          <a:effectLst/>
                        </a:rPr>
                        <a:t>// </a:t>
                      </a:r>
                      <a:r>
                        <a:rPr lang="en-US" sz="2000" dirty="0">
                          <a:effectLst/>
                        </a:rPr>
                        <a:t>Assume Map is: Tom-&gt;14, John-&gt;86, Mary-&gt;13</a:t>
                      </a:r>
                    </a:p>
                    <a:p>
                      <a:pPr marL="0" marR="0" fontAlgn="ctr">
                        <a:lnSpc>
                          <a:spcPct val="11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err="1">
                          <a:effectLst/>
                        </a:rPr>
                        <a:t>exMap.containsValue</a:t>
                      </a:r>
                      <a:r>
                        <a:rPr lang="en-US" sz="2000" dirty="0">
                          <a:effectLst/>
                        </a:rPr>
                        <a:t>(86)  // returns true (key "John" associated with value 86)</a:t>
                      </a:r>
                    </a:p>
                    <a:p>
                      <a:pPr marL="0" marR="0" fontAlgn="ctr">
                        <a:lnSpc>
                          <a:spcPct val="117000"/>
                        </a:lnSpc>
                        <a:spcBef>
                          <a:spcPts val="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err="1">
                          <a:effectLst/>
                        </a:rPr>
                        <a:t>exMap.containsValue</a:t>
                      </a:r>
                      <a:r>
                        <a:rPr lang="en-US" sz="2000" dirty="0">
                          <a:effectLst/>
                        </a:rPr>
                        <a:t>(17)  // returns false (no key associated with value 17)</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76200" marR="76200" marT="76200" marB="76200" anchor="ctr"/>
                </a:tc>
              </a:tr>
              <a:tr h="0">
                <a:tc>
                  <a:txBody>
                    <a:bodyPr/>
                    <a:lstStyle/>
                    <a:p>
                      <a:pPr marL="0" marR="0">
                        <a:lnSpc>
                          <a:spcPct val="107000"/>
                        </a:lnSpc>
                        <a:spcBef>
                          <a:spcPts val="0"/>
                        </a:spcBef>
                        <a:spcAft>
                          <a:spcPts val="0"/>
                        </a:spcAft>
                      </a:pPr>
                      <a:r>
                        <a:rPr lang="en-US" sz="2000">
                          <a:effectLst/>
                        </a:rPr>
                        <a:t>remove()</a:t>
                      </a:r>
                      <a:endParaRPr lang="en-US" sz="2000">
                        <a:effectLst/>
                        <a:latin typeface="Calibri" panose="020F0502020204030204" pitchFamily="34" charset="0"/>
                        <a:ea typeface="SimSun" panose="02010600030101010101" pitchFamily="2" charset="-122"/>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2000">
                          <a:effectLst/>
                        </a:rPr>
                        <a:t>remove(key)  </a:t>
                      </a:r>
                      <a:br>
                        <a:rPr lang="en-US" sz="2000">
                          <a:effectLst/>
                        </a:rPr>
                      </a:br>
                      <a:r>
                        <a:rPr lang="en-US" sz="2000">
                          <a:effectLst/>
                        </a:rPr>
                        <a:t>Removes the map entry for the specified key if the key exists.</a:t>
                      </a:r>
                      <a:endParaRPr lang="en-US" sz="2000">
                        <a:effectLst/>
                        <a:latin typeface="Calibri" panose="020F0502020204030204" pitchFamily="34" charset="0"/>
                        <a:ea typeface="SimSun" panose="02010600030101010101" pitchFamily="2" charset="-122"/>
                        <a:cs typeface="Times New Roman" panose="02020603050405020304" pitchFamily="18" charset="0"/>
                      </a:endParaRPr>
                    </a:p>
                  </a:txBody>
                  <a:tcPr marL="76200" marR="76200" marT="76200" marB="76200" anchor="ctr"/>
                </a:tc>
                <a:tc>
                  <a:txBody>
                    <a:bodyPr/>
                    <a:lstStyle/>
                    <a:p>
                      <a:pPr marL="0" marR="0" fontAlgn="ctr">
                        <a:lnSpc>
                          <a:spcPct val="11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 </a:t>
                      </a:r>
                      <a:r>
                        <a:rPr lang="en-US" sz="2000" dirty="0" smtClean="0">
                          <a:effectLst/>
                        </a:rPr>
                        <a:t>// </a:t>
                      </a:r>
                      <a:r>
                        <a:rPr lang="en-US" sz="2000" dirty="0">
                          <a:effectLst/>
                        </a:rPr>
                        <a:t>Assume Map is: Tom-&gt;14, John-&gt;86, Mary-&gt;13</a:t>
                      </a:r>
                    </a:p>
                    <a:p>
                      <a:pPr marL="0" marR="0" fontAlgn="ctr">
                        <a:lnSpc>
                          <a:spcPct val="11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err="1">
                          <a:effectLst/>
                        </a:rPr>
                        <a:t>exMap.remove</a:t>
                      </a:r>
                      <a:r>
                        <a:rPr lang="en-US" sz="2000" dirty="0">
                          <a:effectLst/>
                        </a:rPr>
                        <a:t>("John");  </a:t>
                      </a:r>
                    </a:p>
                    <a:p>
                      <a:pPr marL="0" marR="0" fontAlgn="ctr">
                        <a:lnSpc>
                          <a:spcPct val="117000"/>
                        </a:lnSpc>
                        <a:spcBef>
                          <a:spcPts val="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 Map is now: Tom-&gt;14, Mary-&gt;13</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76200" marR="76200" marT="76200" marB="76200" anchor="ctr"/>
                </a:tc>
              </a:tr>
              <a:tr h="0">
                <a:tc>
                  <a:txBody>
                    <a:bodyPr/>
                    <a:lstStyle/>
                    <a:p>
                      <a:pPr marL="0" marR="0">
                        <a:lnSpc>
                          <a:spcPct val="107000"/>
                        </a:lnSpc>
                        <a:spcBef>
                          <a:spcPts val="0"/>
                        </a:spcBef>
                        <a:spcAft>
                          <a:spcPts val="0"/>
                        </a:spcAft>
                      </a:pPr>
                      <a:r>
                        <a:rPr lang="en-US" sz="2000">
                          <a:effectLst/>
                        </a:rPr>
                        <a:t>clear()</a:t>
                      </a:r>
                      <a:endParaRPr lang="en-US" sz="2000">
                        <a:effectLst/>
                        <a:latin typeface="Calibri" panose="020F0502020204030204" pitchFamily="34" charset="0"/>
                        <a:ea typeface="SimSun" panose="02010600030101010101" pitchFamily="2" charset="-122"/>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2000" dirty="0">
                          <a:effectLst/>
                        </a:rPr>
                        <a:t>clear()  </a:t>
                      </a:r>
                      <a:br>
                        <a:rPr lang="en-US" sz="2000" dirty="0">
                          <a:effectLst/>
                        </a:rPr>
                      </a:br>
                      <a:r>
                        <a:rPr lang="en-US" sz="2000" dirty="0">
                          <a:effectLst/>
                        </a:rPr>
                        <a:t>Removes all map entries.</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76200" marR="76200" marT="76200" marB="76200" anchor="ctr"/>
                </a:tc>
                <a:tc>
                  <a:txBody>
                    <a:bodyPr/>
                    <a:lstStyle/>
                    <a:p>
                      <a:pPr marL="0" marR="0" fontAlgn="ctr">
                        <a:lnSpc>
                          <a:spcPct val="11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 </a:t>
                      </a:r>
                      <a:r>
                        <a:rPr lang="en-US" sz="2000" dirty="0" smtClean="0">
                          <a:effectLst/>
                        </a:rPr>
                        <a:t>// </a:t>
                      </a:r>
                      <a:r>
                        <a:rPr lang="en-US" sz="2000" dirty="0">
                          <a:effectLst/>
                        </a:rPr>
                        <a:t>Assume Map is: Tom-&gt;14, John-&gt;86, Mary-&gt;13</a:t>
                      </a:r>
                    </a:p>
                    <a:p>
                      <a:pPr marL="0" marR="0" fontAlgn="ctr">
                        <a:lnSpc>
                          <a:spcPct val="11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err="1">
                          <a:effectLst/>
                        </a:rPr>
                        <a:t>exMap.clear</a:t>
                      </a:r>
                      <a:r>
                        <a:rPr lang="en-US" sz="2000" dirty="0">
                          <a:effectLst/>
                        </a:rPr>
                        <a:t>();  </a:t>
                      </a:r>
                    </a:p>
                    <a:p>
                      <a:pPr marL="0" marR="0" fontAlgn="ctr">
                        <a:lnSpc>
                          <a:spcPct val="117000"/>
                        </a:lnSpc>
                        <a:spcBef>
                          <a:spcPts val="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 Map is now empty</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76200" marR="76200" marT="76200" marB="76200" anchor="ctr"/>
                </a:tc>
              </a:tr>
            </a:tbl>
          </a:graphicData>
        </a:graphic>
      </p:graphicFrame>
    </p:spTree>
    <p:extLst>
      <p:ext uri="{BB962C8B-B14F-4D97-AF65-F5344CB8AC3E}">
        <p14:creationId xmlns:p14="http://schemas.microsoft.com/office/powerpoint/2010/main" val="8934197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70834371"/>
              </p:ext>
            </p:extLst>
          </p:nvPr>
        </p:nvGraphicFramePr>
        <p:xfrm>
          <a:off x="879763" y="1075171"/>
          <a:ext cx="10515600" cy="3021330"/>
        </p:xfrm>
        <a:graphic>
          <a:graphicData uri="http://schemas.openxmlformats.org/drawingml/2006/table">
            <a:tbl>
              <a:tblPr firstRow="1" firstCol="1" bandRow="1">
                <a:tableStyleId>{5C22544A-7EE6-4342-B048-85BDC9FD1C3A}</a:tableStyleId>
              </a:tblPr>
              <a:tblGrid>
                <a:gridCol w="2011878"/>
                <a:gridCol w="3253839"/>
                <a:gridCol w="5249883"/>
              </a:tblGrid>
              <a:tr h="794385">
                <a:tc>
                  <a:txBody>
                    <a:bodyPr/>
                    <a:lstStyle/>
                    <a:p>
                      <a:pPr marL="0" marR="0">
                        <a:lnSpc>
                          <a:spcPct val="107000"/>
                        </a:lnSpc>
                        <a:spcBef>
                          <a:spcPts val="0"/>
                        </a:spcBef>
                        <a:spcAft>
                          <a:spcPts val="0"/>
                        </a:spcAft>
                      </a:pPr>
                      <a:r>
                        <a:rPr lang="en-US" sz="2000">
                          <a:effectLst/>
                        </a:rPr>
                        <a:t>keySet()</a:t>
                      </a:r>
                      <a:endParaRPr lang="en-US" sz="2000">
                        <a:effectLst/>
                        <a:latin typeface="Calibri" panose="020F0502020204030204" pitchFamily="34" charset="0"/>
                        <a:ea typeface="SimSun" panose="02010600030101010101" pitchFamily="2" charset="-122"/>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2000">
                          <a:effectLst/>
                        </a:rPr>
                        <a:t>keySet()  </a:t>
                      </a:r>
                      <a:br>
                        <a:rPr lang="en-US" sz="2000">
                          <a:effectLst/>
                        </a:rPr>
                      </a:br>
                      <a:r>
                        <a:rPr lang="en-US" sz="2000">
                          <a:effectLst/>
                        </a:rPr>
                        <a:t>Returns a Set containing all keys within the map.</a:t>
                      </a:r>
                      <a:endParaRPr lang="en-US" sz="2000">
                        <a:effectLst/>
                        <a:latin typeface="Calibri" panose="020F0502020204030204" pitchFamily="34" charset="0"/>
                        <a:ea typeface="SimSun" panose="02010600030101010101" pitchFamily="2" charset="-122"/>
                        <a:cs typeface="Times New Roman" panose="02020603050405020304" pitchFamily="18" charset="0"/>
                      </a:endParaRPr>
                    </a:p>
                  </a:txBody>
                  <a:tcPr marL="76200" marR="76200" marT="76200" marB="76200" anchor="ctr"/>
                </a:tc>
                <a:tc>
                  <a:txBody>
                    <a:bodyPr/>
                    <a:lstStyle/>
                    <a:p>
                      <a:pPr marL="0" marR="0" fontAlgn="ctr">
                        <a:lnSpc>
                          <a:spcPct val="11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 </a:t>
                      </a:r>
                      <a:r>
                        <a:rPr lang="en-US" sz="2000" dirty="0" smtClean="0">
                          <a:effectLst/>
                        </a:rPr>
                        <a:t>// </a:t>
                      </a:r>
                      <a:r>
                        <a:rPr lang="en-US" sz="2000" dirty="0">
                          <a:effectLst/>
                        </a:rPr>
                        <a:t>Assume Map is: Tom-&gt;14, John-&gt;86, Mary-&gt;13</a:t>
                      </a:r>
                    </a:p>
                    <a:p>
                      <a:pPr marL="0" marR="0" fontAlgn="ctr">
                        <a:lnSpc>
                          <a:spcPct val="11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keys = </a:t>
                      </a:r>
                      <a:r>
                        <a:rPr lang="en-US" sz="2000" dirty="0" err="1">
                          <a:effectLst/>
                        </a:rPr>
                        <a:t>exMap.keySet</a:t>
                      </a:r>
                      <a:r>
                        <a:rPr lang="en-US" sz="2000" dirty="0">
                          <a:effectLst/>
                        </a:rPr>
                        <a:t>();</a:t>
                      </a:r>
                    </a:p>
                    <a:p>
                      <a:pPr marL="0" marR="0" fontAlgn="ctr">
                        <a:lnSpc>
                          <a:spcPct val="117000"/>
                        </a:lnSpc>
                        <a:spcBef>
                          <a:spcPts val="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 keys contains: "Tom", "John", "Mary"</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76200" marR="76200" marT="76200" marB="76200" anchor="ctr"/>
                </a:tc>
              </a:tr>
              <a:tr h="662940">
                <a:tc>
                  <a:txBody>
                    <a:bodyPr/>
                    <a:lstStyle/>
                    <a:p>
                      <a:pPr marL="0" marR="0">
                        <a:lnSpc>
                          <a:spcPct val="107000"/>
                        </a:lnSpc>
                        <a:spcBef>
                          <a:spcPts val="0"/>
                        </a:spcBef>
                        <a:spcAft>
                          <a:spcPts val="0"/>
                        </a:spcAft>
                      </a:pPr>
                      <a:r>
                        <a:rPr lang="en-US" sz="2000">
                          <a:effectLst/>
                        </a:rPr>
                        <a:t>values()</a:t>
                      </a:r>
                      <a:endParaRPr lang="en-US" sz="2000">
                        <a:effectLst/>
                        <a:latin typeface="Calibri" panose="020F0502020204030204" pitchFamily="34" charset="0"/>
                        <a:ea typeface="SimSun" panose="02010600030101010101" pitchFamily="2" charset="-122"/>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2000">
                          <a:effectLst/>
                        </a:rPr>
                        <a:t>values()  </a:t>
                      </a:r>
                      <a:br>
                        <a:rPr lang="en-US" sz="2000">
                          <a:effectLst/>
                        </a:rPr>
                      </a:br>
                      <a:r>
                        <a:rPr lang="en-US" sz="2000">
                          <a:effectLst/>
                        </a:rPr>
                        <a:t>Returns a Collection containing all values within the map.</a:t>
                      </a:r>
                      <a:endParaRPr lang="en-US" sz="2000">
                        <a:effectLst/>
                        <a:latin typeface="Calibri" panose="020F0502020204030204" pitchFamily="34" charset="0"/>
                        <a:ea typeface="SimSun" panose="02010600030101010101" pitchFamily="2" charset="-122"/>
                        <a:cs typeface="Times New Roman" panose="02020603050405020304" pitchFamily="18" charset="0"/>
                      </a:endParaRPr>
                    </a:p>
                  </a:txBody>
                  <a:tcPr marL="76200" marR="76200" marT="76200" marB="76200" anchor="ctr"/>
                </a:tc>
                <a:tc>
                  <a:txBody>
                    <a:bodyPr/>
                    <a:lstStyle/>
                    <a:p>
                      <a:pPr marL="0" marR="0" fontAlgn="ctr">
                        <a:lnSpc>
                          <a:spcPct val="11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 </a:t>
                      </a:r>
                      <a:r>
                        <a:rPr lang="en-US" sz="2000" dirty="0" smtClean="0">
                          <a:effectLst/>
                        </a:rPr>
                        <a:t>// </a:t>
                      </a:r>
                      <a:r>
                        <a:rPr lang="en-US" sz="2000" dirty="0">
                          <a:effectLst/>
                        </a:rPr>
                        <a:t>Assume Map is: Tom-&gt;14, John-&gt;86, Mary-&gt;13</a:t>
                      </a:r>
                    </a:p>
                    <a:p>
                      <a:pPr marL="0" marR="0" fontAlgn="ctr">
                        <a:lnSpc>
                          <a:spcPct val="11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values = </a:t>
                      </a:r>
                      <a:r>
                        <a:rPr lang="en-US" sz="2000" dirty="0" err="1">
                          <a:effectLst/>
                        </a:rPr>
                        <a:t>exMap.values</a:t>
                      </a:r>
                      <a:r>
                        <a:rPr lang="en-US" sz="2000" dirty="0">
                          <a:effectLst/>
                        </a:rPr>
                        <a:t>();</a:t>
                      </a:r>
                    </a:p>
                    <a:p>
                      <a:pPr marL="0" marR="0" fontAlgn="ctr">
                        <a:lnSpc>
                          <a:spcPct val="117000"/>
                        </a:lnSpc>
                        <a:spcBef>
                          <a:spcPts val="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 values contains: 14, 86, 13</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76200" marR="76200" marT="76200" marB="76200" anchor="ctr"/>
                </a:tc>
              </a:tr>
            </a:tbl>
          </a:graphicData>
        </a:graphic>
      </p:graphicFrame>
    </p:spTree>
    <p:extLst>
      <p:ext uri="{BB962C8B-B14F-4D97-AF65-F5344CB8AC3E}">
        <p14:creationId xmlns:p14="http://schemas.microsoft.com/office/powerpoint/2010/main" val="19721017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Codeworkout</a:t>
            </a:r>
            <a:r>
              <a:rPr lang="en-US" b="1" dirty="0"/>
              <a:t>- Java's </a:t>
            </a:r>
            <a:r>
              <a:rPr lang="en-US" b="1" dirty="0" err="1"/>
              <a:t>HashMap</a:t>
            </a:r>
            <a:r>
              <a:rPr lang="en-US" b="1" dirty="0"/>
              <a:t> </a:t>
            </a:r>
            <a:r>
              <a:rPr lang="en-US" b="1" dirty="0" smtClean="0"/>
              <a:t>1</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Octavia </a:t>
            </a:r>
            <a:r>
              <a:rPr lang="en-US" dirty="0"/>
              <a:t>has given you a list of movies. She is tired of deciding what to watch by name and now wants to be able to pick them by the length of the title. Organize this list of movies for Octavia! The movies will be given as an array of strings. A Hash Map will need to be declared that keys each value in the array based on the length of each string.</a:t>
            </a:r>
          </a:p>
          <a:p>
            <a:r>
              <a:rPr lang="en-US" dirty="0"/>
              <a:t>Example:</a:t>
            </a:r>
          </a:p>
          <a:p>
            <a:r>
              <a:rPr lang="en-US" dirty="0"/>
              <a:t>"Double Down" keys to 11</a:t>
            </a:r>
          </a:p>
          <a:p>
            <a:r>
              <a:rPr lang="en-US" dirty="0"/>
              <a:t>"I am Here, Now" keys to 14</a:t>
            </a:r>
          </a:p>
          <a:p>
            <a:r>
              <a:rPr lang="en-US" dirty="0"/>
              <a:t>"Fateful Findings" keys to 19</a:t>
            </a:r>
          </a:p>
          <a:p>
            <a:r>
              <a:rPr lang="en-US" dirty="0"/>
              <a:t>"Pass Thru" keys to 9</a:t>
            </a:r>
          </a:p>
          <a:p>
            <a:r>
              <a:rPr lang="en-US" dirty="0"/>
              <a:t>Java's built in Hash Map is enabled for this problem. The API can be viewed here: </a:t>
            </a:r>
            <a:r>
              <a:rPr lang="en-US" u="sng" dirty="0">
                <a:hlinkClick r:id="rId3"/>
              </a:rPr>
              <a:t>https://docs.oracle.com/javase/8/docs/api/java/util/HashMap.html</a:t>
            </a:r>
            <a:endParaRPr lang="en-US" dirty="0"/>
          </a:p>
          <a:p>
            <a:r>
              <a:rPr lang="en-US" dirty="0"/>
              <a:t>Sample:</a:t>
            </a:r>
          </a:p>
          <a:p>
            <a:r>
              <a:rPr lang="en-US" dirty="0"/>
              <a:t>public </a:t>
            </a:r>
            <a:r>
              <a:rPr lang="en-US" dirty="0" err="1"/>
              <a:t>HashMap</a:t>
            </a:r>
            <a:r>
              <a:rPr lang="en-US" dirty="0"/>
              <a:t>&lt;Integer, String&gt; </a:t>
            </a:r>
            <a:r>
              <a:rPr lang="en-US" dirty="0" err="1"/>
              <a:t>buildMap</a:t>
            </a:r>
            <a:r>
              <a:rPr lang="en-US" dirty="0"/>
              <a:t>(String[] s</a:t>
            </a:r>
            <a:r>
              <a:rPr lang="en-US" dirty="0" smtClean="0"/>
              <a:t>)</a:t>
            </a:r>
            <a:endParaRPr lang="en-US" dirty="0"/>
          </a:p>
        </p:txBody>
      </p:sp>
    </p:spTree>
    <p:extLst>
      <p:ext uri="{BB962C8B-B14F-4D97-AF65-F5344CB8AC3E}">
        <p14:creationId xmlns:p14="http://schemas.microsoft.com/office/powerpoint/2010/main" val="2940017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Codeworkout</a:t>
            </a:r>
            <a:r>
              <a:rPr lang="en-US" b="1" dirty="0"/>
              <a:t> - Java's </a:t>
            </a:r>
            <a:r>
              <a:rPr lang="en-US" b="1" dirty="0" err="1"/>
              <a:t>HashMap</a:t>
            </a:r>
            <a:r>
              <a:rPr lang="en-US" b="1" dirty="0"/>
              <a:t> 2</a:t>
            </a: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smtClean="0"/>
              <a:t>You </a:t>
            </a:r>
            <a:r>
              <a:rPr lang="en-US" dirty="0"/>
              <a:t>are in charge of keeping student records. Those records are recorded in a hash map that uses a student's ID number as the key in order to look up their name. Several typos were made when adding the last few records! Replace the names at these ID numbers and correct them:</a:t>
            </a:r>
          </a:p>
          <a:p>
            <a:r>
              <a:rPr lang="en-US" dirty="0"/>
              <a:t>8675309 -&gt; </a:t>
            </a:r>
            <a:r>
              <a:rPr lang="en-US" dirty="0" err="1"/>
              <a:t>Krist</a:t>
            </a:r>
            <a:r>
              <a:rPr lang="en-US" dirty="0"/>
              <a:t> </a:t>
            </a:r>
            <a:r>
              <a:rPr lang="en-US" dirty="0" err="1"/>
              <a:t>Novoselic</a:t>
            </a:r>
            <a:endParaRPr lang="en-US" dirty="0"/>
          </a:p>
          <a:p>
            <a:r>
              <a:rPr lang="en-US" dirty="0"/>
              <a:t>1111111 -&gt; Chad </a:t>
            </a:r>
            <a:r>
              <a:rPr lang="en-US" dirty="0" err="1"/>
              <a:t>Heartswagger</a:t>
            </a:r>
            <a:endParaRPr lang="en-US" dirty="0"/>
          </a:p>
          <a:p>
            <a:r>
              <a:rPr lang="en-US" dirty="0"/>
              <a:t>2891202 -&gt; </a:t>
            </a:r>
            <a:r>
              <a:rPr lang="en-US" dirty="0" err="1"/>
              <a:t>Lockwell</a:t>
            </a:r>
            <a:r>
              <a:rPr lang="en-US" dirty="0"/>
              <a:t> Sanderson</a:t>
            </a:r>
          </a:p>
          <a:p>
            <a:r>
              <a:rPr lang="en-US" dirty="0"/>
              <a:t>Sample:</a:t>
            </a:r>
          </a:p>
          <a:p>
            <a:r>
              <a:rPr lang="en-US" dirty="0"/>
              <a:t>public </a:t>
            </a:r>
            <a:r>
              <a:rPr lang="en-US" dirty="0" err="1"/>
              <a:t>HashMap</a:t>
            </a:r>
            <a:r>
              <a:rPr lang="en-US" dirty="0"/>
              <a:t>&lt;Integer, String&gt; </a:t>
            </a:r>
            <a:r>
              <a:rPr lang="en-US" dirty="0" err="1"/>
              <a:t>editMap</a:t>
            </a:r>
            <a:r>
              <a:rPr lang="en-US" dirty="0"/>
              <a:t>(</a:t>
            </a:r>
            <a:r>
              <a:rPr lang="en-US" dirty="0" err="1"/>
              <a:t>HashMap</a:t>
            </a:r>
            <a:r>
              <a:rPr lang="en-US" dirty="0"/>
              <a:t>&lt;Integer, String&gt; map)</a:t>
            </a:r>
          </a:p>
          <a:p>
            <a:pPr marL="0" indent="0">
              <a:buNone/>
            </a:pPr>
            <a:endParaRPr lang="en-US" dirty="0"/>
          </a:p>
        </p:txBody>
      </p:sp>
    </p:spTree>
    <p:extLst>
      <p:ext uri="{BB962C8B-B14F-4D97-AF65-F5344CB8AC3E}">
        <p14:creationId xmlns:p14="http://schemas.microsoft.com/office/powerpoint/2010/main" val="2737920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254000" y="254000"/>
            <a:ext cx="11684000" cy="6350000"/>
          </a:xfrm>
          <a:prstGeom prst="rect">
            <a:avLst/>
          </a:prstGeom>
        </p:spPr>
      </p:pic>
    </p:spTree>
    <p:extLst>
      <p:ext uri="{BB962C8B-B14F-4D97-AF65-F5344CB8AC3E}">
        <p14:creationId xmlns:p14="http://schemas.microsoft.com/office/powerpoint/2010/main" val="793980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254000" y="254000"/>
            <a:ext cx="11684000" cy="6350000"/>
          </a:xfrm>
          <a:prstGeom prst="rect">
            <a:avLst/>
          </a:prstGeom>
        </p:spPr>
      </p:pic>
    </p:spTree>
    <p:extLst>
      <p:ext uri="{BB962C8B-B14F-4D97-AF65-F5344CB8AC3E}">
        <p14:creationId xmlns:p14="http://schemas.microsoft.com/office/powerpoint/2010/main" val="176001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254000" y="254000"/>
            <a:ext cx="11684000" cy="6350000"/>
          </a:xfrm>
          <a:prstGeom prst="rect">
            <a:avLst/>
          </a:prstGeom>
        </p:spPr>
      </p:pic>
    </p:spTree>
    <p:extLst>
      <p:ext uri="{BB962C8B-B14F-4D97-AF65-F5344CB8AC3E}">
        <p14:creationId xmlns:p14="http://schemas.microsoft.com/office/powerpoint/2010/main" val="2592575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254000" y="254000"/>
            <a:ext cx="11684000" cy="6350000"/>
          </a:xfrm>
          <a:prstGeom prst="rect">
            <a:avLst/>
          </a:prstGeom>
        </p:spPr>
      </p:pic>
    </p:spTree>
    <p:extLst>
      <p:ext uri="{BB962C8B-B14F-4D97-AF65-F5344CB8AC3E}">
        <p14:creationId xmlns:p14="http://schemas.microsoft.com/office/powerpoint/2010/main" val="1876172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254000" y="254000"/>
            <a:ext cx="11684000" cy="6350000"/>
          </a:xfrm>
          <a:prstGeom prst="rect">
            <a:avLst/>
          </a:prstGeom>
        </p:spPr>
      </p:pic>
    </p:spTree>
    <p:extLst>
      <p:ext uri="{BB962C8B-B14F-4D97-AF65-F5344CB8AC3E}">
        <p14:creationId xmlns:p14="http://schemas.microsoft.com/office/powerpoint/2010/main" val="31708139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POLL_EMBED_ID" val="6e3ba2e1-017c-4103-a2a1-e156ad89c8be"/>
</p:tagLst>
</file>

<file path=ppt/tags/tag10.xml><?xml version="1.0" encoding="utf-8"?>
<p:tagLst xmlns:a="http://schemas.openxmlformats.org/drawingml/2006/main" xmlns:r="http://schemas.openxmlformats.org/officeDocument/2006/relationships" xmlns:p="http://schemas.openxmlformats.org/presentationml/2006/main">
  <p:tag name="__PE_POLL_EMBED_ID" val="7d092b45-93f7-4bb0-9cdf-065039f19f22"/>
</p:tagLst>
</file>

<file path=ppt/tags/tag11.xml><?xml version="1.0" encoding="utf-8"?>
<p:tagLst xmlns:a="http://schemas.openxmlformats.org/drawingml/2006/main" xmlns:r="http://schemas.openxmlformats.org/officeDocument/2006/relationships" xmlns:p="http://schemas.openxmlformats.org/presentationml/2006/main">
  <p:tag name="__PE_POLL_EMBED_ID" val="0f58cb71-50a2-42d0-8516-c022c6266697"/>
</p:tagLst>
</file>

<file path=ppt/tags/tag12.xml><?xml version="1.0" encoding="utf-8"?>
<p:tagLst xmlns:a="http://schemas.openxmlformats.org/drawingml/2006/main" xmlns:r="http://schemas.openxmlformats.org/officeDocument/2006/relationships" xmlns:p="http://schemas.openxmlformats.org/presentationml/2006/main">
  <p:tag name="__PE_POLL_EMBED_ID" val="66682458-1ee2-4319-99ce-44519a71dad0"/>
</p:tagLst>
</file>

<file path=ppt/tags/tag13.xml><?xml version="1.0" encoding="utf-8"?>
<p:tagLst xmlns:a="http://schemas.openxmlformats.org/drawingml/2006/main" xmlns:r="http://schemas.openxmlformats.org/officeDocument/2006/relationships" xmlns:p="http://schemas.openxmlformats.org/presentationml/2006/main">
  <p:tag name="__PE_POLL_EMBED_ID" val="ddb2f3c6-ecd9-4cd6-af2d-a8aa73e1274c"/>
</p:tagLst>
</file>

<file path=ppt/tags/tag14.xml><?xml version="1.0" encoding="utf-8"?>
<p:tagLst xmlns:a="http://schemas.openxmlformats.org/drawingml/2006/main" xmlns:r="http://schemas.openxmlformats.org/officeDocument/2006/relationships" xmlns:p="http://schemas.openxmlformats.org/presentationml/2006/main">
  <p:tag name="ZEROBASED" val="False"/>
</p:tagLst>
</file>

<file path=ppt/tags/tag2.xml><?xml version="1.0" encoding="utf-8"?>
<p:tagLst xmlns:a="http://schemas.openxmlformats.org/drawingml/2006/main" xmlns:r="http://schemas.openxmlformats.org/officeDocument/2006/relationships" xmlns:p="http://schemas.openxmlformats.org/presentationml/2006/main">
  <p:tag name="__PE_POLL_EMBED_ID" val="474a0cba-2c29-4f0c-bc5f-c445da04e146"/>
</p:tagLst>
</file>

<file path=ppt/tags/tag3.xml><?xml version="1.0" encoding="utf-8"?>
<p:tagLst xmlns:a="http://schemas.openxmlformats.org/drawingml/2006/main" xmlns:r="http://schemas.openxmlformats.org/officeDocument/2006/relationships" xmlns:p="http://schemas.openxmlformats.org/presentationml/2006/main">
  <p:tag name="__PE_POLL_EMBED_ID" val="10927c61-4558-47d4-b154-d79a84b807f7"/>
</p:tagLst>
</file>

<file path=ppt/tags/tag4.xml><?xml version="1.0" encoding="utf-8"?>
<p:tagLst xmlns:a="http://schemas.openxmlformats.org/drawingml/2006/main" xmlns:r="http://schemas.openxmlformats.org/officeDocument/2006/relationships" xmlns:p="http://schemas.openxmlformats.org/presentationml/2006/main">
  <p:tag name="__PE_POLL_EMBED_ID" val="0db84e58-74f5-4bbd-bea1-d7dfd99125dd"/>
</p:tagLst>
</file>

<file path=ppt/tags/tag5.xml><?xml version="1.0" encoding="utf-8"?>
<p:tagLst xmlns:a="http://schemas.openxmlformats.org/drawingml/2006/main" xmlns:r="http://schemas.openxmlformats.org/officeDocument/2006/relationships" xmlns:p="http://schemas.openxmlformats.org/presentationml/2006/main">
  <p:tag name="__PE_POLL_EMBED_ID" val="b62e421e-3ff0-4e6f-8b5f-317c3a1cd25a"/>
</p:tagLst>
</file>

<file path=ppt/tags/tag6.xml><?xml version="1.0" encoding="utf-8"?>
<p:tagLst xmlns:a="http://schemas.openxmlformats.org/drawingml/2006/main" xmlns:r="http://schemas.openxmlformats.org/officeDocument/2006/relationships" xmlns:p="http://schemas.openxmlformats.org/presentationml/2006/main">
  <p:tag name="__PE_POLL_EMBED_ID" val="12ad90fa-57f4-48a1-ac11-7940e3a7d7f2"/>
</p:tagLst>
</file>

<file path=ppt/tags/tag7.xml><?xml version="1.0" encoding="utf-8"?>
<p:tagLst xmlns:a="http://schemas.openxmlformats.org/drawingml/2006/main" xmlns:r="http://schemas.openxmlformats.org/officeDocument/2006/relationships" xmlns:p="http://schemas.openxmlformats.org/presentationml/2006/main">
  <p:tag name="__PE_POLL_EMBED_ID" val="add23a8e-2687-4df7-a78e-809365d71c87"/>
</p:tagLst>
</file>

<file path=ppt/tags/tag8.xml><?xml version="1.0" encoding="utf-8"?>
<p:tagLst xmlns:a="http://schemas.openxmlformats.org/drawingml/2006/main" xmlns:r="http://schemas.openxmlformats.org/officeDocument/2006/relationships" xmlns:p="http://schemas.openxmlformats.org/presentationml/2006/main">
  <p:tag name="__PE_POLL_EMBED_ID" val="0bb66237-6d8b-4d5d-b2b7-b5cf2ebcd641"/>
</p:tagLst>
</file>

<file path=ppt/tags/tag9.xml><?xml version="1.0" encoding="utf-8"?>
<p:tagLst xmlns:a="http://schemas.openxmlformats.org/drawingml/2006/main" xmlns:r="http://schemas.openxmlformats.org/officeDocument/2006/relationships" xmlns:p="http://schemas.openxmlformats.org/presentationml/2006/main">
  <p:tag name="__PE_POLL_EMBED_ID" val="237a1620-bd86-4055-8993-7716fb85b5a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1536</TotalTime>
  <Words>2288</Words>
  <Application>Microsoft Office PowerPoint</Application>
  <PresentationFormat>Widescreen</PresentationFormat>
  <Paragraphs>450</Paragraphs>
  <Slides>49</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MS PGothic</vt:lpstr>
      <vt:lpstr>SimSun</vt:lpstr>
      <vt:lpstr>Arial</vt:lpstr>
      <vt:lpstr>Calibri</vt:lpstr>
      <vt:lpstr>Calibri Light</vt:lpstr>
      <vt:lpstr>Times New Roman</vt:lpstr>
      <vt:lpstr>Office Theme</vt:lpstr>
      <vt:lpstr>Hash Tables and Hash Maps</vt:lpstr>
      <vt:lpstr>PowerPoint Presentation</vt:lpstr>
      <vt:lpstr>Prepwork Progress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Arrays vs Linked Lists</vt:lpstr>
      <vt:lpstr>Every data structure has its own special characteristics</vt:lpstr>
      <vt:lpstr>Hash Tables</vt:lpstr>
      <vt:lpstr>Terms</vt:lpstr>
      <vt:lpstr>Item representation</vt:lpstr>
      <vt:lpstr>Direct Hashing</vt:lpstr>
      <vt:lpstr>Direct Hash</vt:lpstr>
      <vt:lpstr>Collision </vt:lpstr>
      <vt:lpstr>Chaining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Open addressing (also called linear probing)</vt:lpstr>
      <vt:lpstr>Example</vt:lpstr>
      <vt:lpstr>Java build-in HashMap</vt:lpstr>
      <vt:lpstr>Java Built-in HashMap</vt:lpstr>
      <vt:lpstr>Hashtable versus HashMap in Java</vt:lpstr>
      <vt:lpstr>Common HashMap methods</vt:lpstr>
      <vt:lpstr>PowerPoint Presentation</vt:lpstr>
      <vt:lpstr>PowerPoint Presentation</vt:lpstr>
      <vt:lpstr>PowerPoint Presentation</vt:lpstr>
      <vt:lpstr>Codeworkout- Java's HashMap 1</vt:lpstr>
      <vt:lpstr>Codeworkout - Java's HashMap 2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 Tables and Hash Maps</dc:title>
  <dc:creator>Microsoft account</dc:creator>
  <cp:lastModifiedBy>Microsoft account</cp:lastModifiedBy>
  <cp:revision>61</cp:revision>
  <dcterms:created xsi:type="dcterms:W3CDTF">2020-11-27T18:22:45Z</dcterms:created>
  <dcterms:modified xsi:type="dcterms:W3CDTF">2020-11-30T15:05:23Z</dcterms:modified>
</cp:coreProperties>
</file>