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56" d="100"/>
          <a:sy n="56" d="100"/>
        </p:scale>
        <p:origin x="537"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4B5EB-3A90-4D5C-AC77-250D051BE05A}"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A68B8-DC3E-416B-9A9F-646366EF46F3}" type="slidenum">
              <a:rPr lang="en-US" smtClean="0"/>
              <a:t>‹#›</a:t>
            </a:fld>
            <a:endParaRPr lang="en-US"/>
          </a:p>
        </p:txBody>
      </p:sp>
    </p:spTree>
    <p:extLst>
      <p:ext uri="{BB962C8B-B14F-4D97-AF65-F5344CB8AC3E}">
        <p14:creationId xmlns:p14="http://schemas.microsoft.com/office/powerpoint/2010/main" val="1232725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073AE5-BF50-3547-A257-60972F19A875}" type="slidenum">
              <a:rPr lang="en-US" smtClean="0"/>
              <a:t>1</a:t>
            </a:fld>
            <a:endParaRPr lang="en-US"/>
          </a:p>
        </p:txBody>
      </p:sp>
    </p:spTree>
    <p:extLst>
      <p:ext uri="{BB962C8B-B14F-4D97-AF65-F5344CB8AC3E}">
        <p14:creationId xmlns:p14="http://schemas.microsoft.com/office/powerpoint/2010/main" val="3457982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9</a:t>
            </a:r>
          </a:p>
          <a:p>
            <a:r>
              <a:rPr lang="en-US" dirty="0" smtClean="0"/>
              <a:t>https://</a:t>
            </a:r>
            <a:r>
              <a:rPr lang="en-US" dirty="0" err="1" smtClean="0"/>
              <a:t>www.polleverywhere.com</a:t>
            </a:r>
            <a:r>
              <a:rPr lang="en-US" dirty="0" smtClean="0"/>
              <a:t>/</a:t>
            </a:r>
            <a:r>
              <a:rPr lang="en-US" dirty="0" err="1" smtClean="0"/>
              <a:t>multiple_choice_polls</a:t>
            </a:r>
            <a:r>
              <a:rPr lang="en-US" dirty="0" smtClean="0"/>
              <a:t>/4fycrM4hSmZCVQw</a:t>
            </a:r>
          </a:p>
          <a:p>
            <a:endParaRPr lang="en-US" dirty="0" smtClean="0"/>
          </a:p>
          <a:p>
            <a:r>
              <a:rPr lang="en-US" dirty="0" smtClean="0"/>
              <a:t>Java review:</a:t>
            </a:r>
            <a:r>
              <a:rPr lang="en-US" baseline="0" dirty="0" smtClean="0"/>
              <a:t> loops</a:t>
            </a:r>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20</a:t>
            </a:fld>
            <a:endParaRPr lang="en-US"/>
          </a:p>
        </p:txBody>
      </p:sp>
    </p:spTree>
    <p:extLst>
      <p:ext uri="{BB962C8B-B14F-4D97-AF65-F5344CB8AC3E}">
        <p14:creationId xmlns:p14="http://schemas.microsoft.com/office/powerpoint/2010/main" val="279624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10</a:t>
            </a:r>
          </a:p>
          <a:p>
            <a:r>
              <a:rPr lang="en-US" dirty="0" smtClean="0"/>
              <a:t>https://</a:t>
            </a:r>
            <a:r>
              <a:rPr lang="en-US" dirty="0" err="1" smtClean="0"/>
              <a:t>www.polleverywhere.com</a:t>
            </a:r>
            <a:r>
              <a:rPr lang="en-US" dirty="0" smtClean="0"/>
              <a:t>/</a:t>
            </a:r>
            <a:r>
              <a:rPr lang="en-US" dirty="0" err="1" smtClean="0"/>
              <a:t>multiple_choice_polls</a:t>
            </a:r>
            <a:r>
              <a:rPr lang="en-US" dirty="0" smtClean="0"/>
              <a:t>/QXrkNg3FvkpMjMk</a:t>
            </a:r>
          </a:p>
          <a:p>
            <a:endParaRPr lang="en-US" dirty="0" smtClean="0"/>
          </a:p>
          <a:p>
            <a:r>
              <a:rPr lang="en-US" dirty="0" smtClean="0"/>
              <a:t>Java review: nested loops</a:t>
            </a:r>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21</a:t>
            </a:fld>
            <a:endParaRPr lang="en-US"/>
          </a:p>
        </p:txBody>
      </p:sp>
    </p:spTree>
    <p:extLst>
      <p:ext uri="{BB962C8B-B14F-4D97-AF65-F5344CB8AC3E}">
        <p14:creationId xmlns:p14="http://schemas.microsoft.com/office/powerpoint/2010/main" val="162527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8</a:t>
            </a:r>
          </a:p>
          <a:p>
            <a:r>
              <a:rPr lang="en-US" dirty="0" smtClean="0"/>
              <a:t>https://</a:t>
            </a:r>
            <a:r>
              <a:rPr lang="en-US" dirty="0" err="1" smtClean="0"/>
              <a:t>www.polleverywhere.com</a:t>
            </a:r>
            <a:r>
              <a:rPr lang="en-US" dirty="0" smtClean="0"/>
              <a:t>/</a:t>
            </a:r>
            <a:r>
              <a:rPr lang="en-US" dirty="0" err="1" smtClean="0"/>
              <a:t>multiple_choice_polls</a:t>
            </a:r>
            <a:r>
              <a:rPr lang="en-US" dirty="0" smtClean="0"/>
              <a:t>/X8wOuBKtbsMCOed</a:t>
            </a:r>
          </a:p>
          <a:p>
            <a:endParaRPr lang="en-US" dirty="0" smtClean="0"/>
          </a:p>
          <a:p>
            <a:r>
              <a:rPr lang="en-US" dirty="0" smtClean="0"/>
              <a:t>Java review:</a:t>
            </a:r>
            <a:r>
              <a:rPr lang="en-US" baseline="0" dirty="0" smtClean="0"/>
              <a:t> static methods</a:t>
            </a:r>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22</a:t>
            </a:fld>
            <a:endParaRPr lang="en-US"/>
          </a:p>
        </p:txBody>
      </p:sp>
    </p:spTree>
    <p:extLst>
      <p:ext uri="{BB962C8B-B14F-4D97-AF65-F5344CB8AC3E}">
        <p14:creationId xmlns:p14="http://schemas.microsoft.com/office/powerpoint/2010/main" val="1044719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Question 13</a:t>
            </a:r>
          </a:p>
          <a:p>
            <a:r>
              <a:rPr lang="en-US" smtClean="0"/>
              <a:t>https://www.polleverywhere.com/multiple_choice_polls/zoXvkaKN9smMxZf</a:t>
            </a:r>
            <a:endParaRPr lang="en-US"/>
          </a:p>
        </p:txBody>
      </p:sp>
      <p:sp>
        <p:nvSpPr>
          <p:cNvPr id="4" name="Slide Number Placeholder 3"/>
          <p:cNvSpPr>
            <a:spLocks noGrp="1"/>
          </p:cNvSpPr>
          <p:nvPr>
            <p:ph type="sldNum" sz="quarter" idx="10"/>
          </p:nvPr>
        </p:nvSpPr>
        <p:spPr/>
        <p:txBody>
          <a:bodyPr/>
          <a:lstStyle/>
          <a:p>
            <a:fld id="{69073AE5-BF50-3547-A257-60972F19A875}" type="slidenum">
              <a:rPr lang="en-US" smtClean="0"/>
              <a:t>24</a:t>
            </a:fld>
            <a:endParaRPr lang="en-US"/>
          </a:p>
        </p:txBody>
      </p:sp>
    </p:spTree>
    <p:extLst>
      <p:ext uri="{BB962C8B-B14F-4D97-AF65-F5344CB8AC3E}">
        <p14:creationId xmlns:p14="http://schemas.microsoft.com/office/powerpoint/2010/main" val="311209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073AE5-BF50-3547-A257-60972F19A875}" type="slidenum">
              <a:rPr lang="en-US" smtClean="0"/>
              <a:t>2</a:t>
            </a:fld>
            <a:endParaRPr lang="en-US"/>
          </a:p>
        </p:txBody>
      </p:sp>
    </p:spTree>
    <p:extLst>
      <p:ext uri="{BB962C8B-B14F-4D97-AF65-F5344CB8AC3E}">
        <p14:creationId xmlns:p14="http://schemas.microsoft.com/office/powerpoint/2010/main" val="329704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What are the main differences between an Abstract Data Type and an interface?
https://www.polleverywhere.com/multiple_choice_polls/ZYD82Z08hbO3FwlqWTP75?flow=Default&amp;onscreen=persist</a:t>
            </a:r>
            <a:endParaRPr lang="en-US"/>
          </a:p>
        </p:txBody>
      </p:sp>
      <p:sp>
        <p:nvSpPr>
          <p:cNvPr id="4" name="Slide Number Placeholder 3"/>
          <p:cNvSpPr>
            <a:spLocks noGrp="1"/>
          </p:cNvSpPr>
          <p:nvPr>
            <p:ph type="sldNum" sz="quarter" idx="10"/>
          </p:nvPr>
        </p:nvSpPr>
        <p:spPr/>
        <p:txBody>
          <a:bodyPr/>
          <a:lstStyle/>
          <a:p>
            <a:fld id="{69073AE5-BF50-3547-A257-60972F19A875}" type="slidenum">
              <a:rPr lang="en-US" smtClean="0"/>
              <a:t>3</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68704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 Title: </a:t>
            </a:r>
            <a:r>
              <a:rPr lang="en-US" dirty="0" err="1" smtClean="0"/>
              <a:t>zyDE</a:t>
            </a:r>
            <a:r>
              <a:rPr lang="en-US" dirty="0" smtClean="0"/>
              <a:t> 1.8.1: Generic methods. This program currently fails to compile because the parameters cannot be automatically converted to Double in the statement </a:t>
            </a:r>
            <a:r>
              <a:rPr lang="en-US" dirty="0" err="1" smtClean="0"/>
              <a:t>tripleSum</a:t>
            </a:r>
            <a:r>
              <a:rPr lang="en-US" dirty="0" smtClean="0"/>
              <a:t> = item1 + item2 + item3;. Because </a:t>
            </a:r>
            <a:r>
              <a:rPr lang="en-US" dirty="0" err="1" smtClean="0"/>
              <a:t>TheType</a:t>
            </a:r>
            <a:r>
              <a:rPr lang="en-US" dirty="0" smtClean="0"/>
              <a:t> is bound to the class Number, the Number class' do
https://www.polleverywhere.com/multiple_choice_polls/5f8uzv67JQw1y7OlmroDm?flow=Default&amp;onscreen=persist</a:t>
            </a:r>
          </a:p>
        </p:txBody>
      </p:sp>
      <p:sp>
        <p:nvSpPr>
          <p:cNvPr id="4" name="Slide Number Placeholder 3"/>
          <p:cNvSpPr>
            <a:spLocks noGrp="1"/>
          </p:cNvSpPr>
          <p:nvPr>
            <p:ph type="sldNum" sz="quarter" idx="10"/>
          </p:nvPr>
        </p:nvSpPr>
        <p:spPr/>
        <p:txBody>
          <a:bodyPr/>
          <a:lstStyle/>
          <a:p>
            <a:fld id="{69073AE5-BF50-3547-A257-60972F19A875}" type="slidenum">
              <a:rPr lang="en-US" smtClean="0"/>
              <a:t>4</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4022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17</a:t>
            </a:r>
          </a:p>
          <a:p>
            <a:r>
              <a:rPr lang="en-US" dirty="0" smtClean="0"/>
              <a:t>https://</a:t>
            </a:r>
            <a:r>
              <a:rPr lang="en-US" dirty="0" smtClean="0"/>
              <a:t>www.polleverywhere.com/multiple_choice_polls/NWUHMrvHMWiJ7X5</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13</a:t>
            </a:fld>
            <a:endParaRPr lang="en-US"/>
          </a:p>
        </p:txBody>
      </p:sp>
    </p:spTree>
    <p:extLst>
      <p:ext uri="{BB962C8B-B14F-4D97-AF65-F5344CB8AC3E}">
        <p14:creationId xmlns:p14="http://schemas.microsoft.com/office/powerpoint/2010/main" val="3833116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17</a:t>
            </a:r>
          </a:p>
          <a:p>
            <a:r>
              <a:rPr lang="en-US" dirty="0" smtClean="0"/>
              <a:t>https://</a:t>
            </a:r>
            <a:r>
              <a:rPr lang="en-US" dirty="0" smtClean="0"/>
              <a:t>www.polleverywhere.com/multiple_choice_polls/NWUHMrvHMWiJ7X5</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14</a:t>
            </a:fld>
            <a:endParaRPr lang="en-US"/>
          </a:p>
        </p:txBody>
      </p:sp>
    </p:spTree>
    <p:extLst>
      <p:ext uri="{BB962C8B-B14F-4D97-AF65-F5344CB8AC3E}">
        <p14:creationId xmlns:p14="http://schemas.microsoft.com/office/powerpoint/2010/main" val="1513029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17</a:t>
            </a:r>
          </a:p>
          <a:p>
            <a:r>
              <a:rPr lang="en-US" dirty="0" smtClean="0"/>
              <a:t>https://</a:t>
            </a:r>
            <a:r>
              <a:rPr lang="en-US" dirty="0" err="1" smtClean="0"/>
              <a:t>www.polleverywhere.com</a:t>
            </a:r>
            <a:r>
              <a:rPr lang="en-US" dirty="0" smtClean="0"/>
              <a:t>/</a:t>
            </a:r>
            <a:r>
              <a:rPr lang="en-US" dirty="0" err="1" smtClean="0"/>
              <a:t>multiple_choice_polls</a:t>
            </a:r>
            <a:r>
              <a:rPr lang="en-US" dirty="0" smtClean="0"/>
              <a:t>/NWUHMrvHMWiJ7X5</a:t>
            </a:r>
          </a:p>
          <a:p>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17</a:t>
            </a:fld>
            <a:endParaRPr lang="en-US"/>
          </a:p>
        </p:txBody>
      </p:sp>
    </p:spTree>
    <p:extLst>
      <p:ext uri="{BB962C8B-B14F-4D97-AF65-F5344CB8AC3E}">
        <p14:creationId xmlns:p14="http://schemas.microsoft.com/office/powerpoint/2010/main" val="380821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4</a:t>
            </a:r>
          </a:p>
          <a:p>
            <a:r>
              <a:rPr lang="en-US" dirty="0" smtClean="0"/>
              <a:t>https://www.polleverywhere.com/multiple_choice_polls/RC9SDMKQtvjANZwHwxEV9</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Concepts:</a:t>
            </a:r>
            <a:r>
              <a:rPr lang="en-US" baseline="0" dirty="0" smtClean="0"/>
              <a:t> arrays</a:t>
            </a:r>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18</a:t>
            </a:fld>
            <a:endParaRPr lang="en-US"/>
          </a:p>
        </p:txBody>
      </p:sp>
    </p:spTree>
    <p:extLst>
      <p:ext uri="{BB962C8B-B14F-4D97-AF65-F5344CB8AC3E}">
        <p14:creationId xmlns:p14="http://schemas.microsoft.com/office/powerpoint/2010/main" val="230399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5</a:t>
            </a:r>
          </a:p>
          <a:p>
            <a:r>
              <a:rPr lang="en-US" dirty="0" smtClean="0"/>
              <a:t>https://www.polleverywhere.com/multiple_choice_polls/27lCH6w6mDls0dme0xE86</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Concepts:</a:t>
            </a:r>
            <a:r>
              <a:rPr lang="en-US" baseline="0" dirty="0" smtClean="0"/>
              <a:t> arrays</a:t>
            </a:r>
            <a:endParaRPr lang="en-US" dirty="0"/>
          </a:p>
        </p:txBody>
      </p:sp>
      <p:sp>
        <p:nvSpPr>
          <p:cNvPr id="4" name="Slide Number Placeholder 3"/>
          <p:cNvSpPr>
            <a:spLocks noGrp="1"/>
          </p:cNvSpPr>
          <p:nvPr>
            <p:ph type="sldNum" sz="quarter" idx="10"/>
          </p:nvPr>
        </p:nvSpPr>
        <p:spPr/>
        <p:txBody>
          <a:bodyPr/>
          <a:lstStyle/>
          <a:p>
            <a:fld id="{69073AE5-BF50-3547-A257-60972F19A875}" type="slidenum">
              <a:rPr lang="en-US" smtClean="0"/>
              <a:t>19</a:t>
            </a:fld>
            <a:endParaRPr lang="en-US"/>
          </a:p>
        </p:txBody>
      </p:sp>
    </p:spTree>
    <p:extLst>
      <p:ext uri="{BB962C8B-B14F-4D97-AF65-F5344CB8AC3E}">
        <p14:creationId xmlns:p14="http://schemas.microsoft.com/office/powerpoint/2010/main" val="248587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207FC5-51FE-42E7-8E12-DE7413469830}"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286566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07FC5-51FE-42E7-8E12-DE7413469830}"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325613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07FC5-51FE-42E7-8E12-DE7413469830}"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2099661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4787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6145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1768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3213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5978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3822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7975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1673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07FC5-51FE-42E7-8E12-DE7413469830}"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66307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207FC5-51FE-42E7-8E12-DE7413469830}"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346007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207FC5-51FE-42E7-8E12-DE7413469830}"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287287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207FC5-51FE-42E7-8E12-DE7413469830}" type="datetimeFigureOut">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421410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207FC5-51FE-42E7-8E12-DE7413469830}" type="datetimeFigureOut">
              <a:rPr lang="en-US" smtClean="0"/>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150732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07FC5-51FE-42E7-8E12-DE7413469830}" type="datetimeFigureOut">
              <a:rPr lang="en-US" smtClean="0"/>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230535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207FC5-51FE-42E7-8E12-DE7413469830}"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40961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207FC5-51FE-42E7-8E12-DE7413469830}"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01C6B-8F32-4D50-85FA-ED12D84D31AD}" type="slidenum">
              <a:rPr lang="en-US" smtClean="0"/>
              <a:t>‹#›</a:t>
            </a:fld>
            <a:endParaRPr lang="en-US"/>
          </a:p>
        </p:txBody>
      </p:sp>
    </p:spTree>
    <p:extLst>
      <p:ext uri="{BB962C8B-B14F-4D97-AF65-F5344CB8AC3E}">
        <p14:creationId xmlns:p14="http://schemas.microsoft.com/office/powerpoint/2010/main" val="306492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07FC5-51FE-42E7-8E12-DE7413469830}" type="datetimeFigureOut">
              <a:rPr lang="en-US" smtClean="0"/>
              <a:t>9/14/2020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01C6B-8F32-4D50-85FA-ED12D84D31AD}" type="slidenum">
              <a:rPr lang="en-US" smtClean="0"/>
              <a:t>‹#›</a:t>
            </a:fld>
            <a:endParaRPr lang="en-US"/>
          </a:p>
        </p:txBody>
      </p:sp>
    </p:spTree>
    <p:extLst>
      <p:ext uri="{BB962C8B-B14F-4D97-AF65-F5344CB8AC3E}">
        <p14:creationId xmlns:p14="http://schemas.microsoft.com/office/powerpoint/2010/main" val="4581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6.png"/><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9.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1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ITSC 2214</a:t>
            </a:r>
            <a:br>
              <a:rPr lang="en-US" dirty="0" smtClean="0"/>
            </a:br>
            <a:r>
              <a:rPr lang="en-US" dirty="0" smtClean="0"/>
              <a:t>Data Structures &amp; Algorithms</a:t>
            </a:r>
            <a:endParaRPr lang="en-US" dirty="0"/>
          </a:p>
        </p:txBody>
      </p:sp>
      <p:sp>
        <p:nvSpPr>
          <p:cNvPr id="7" name="Subtitle 6"/>
          <p:cNvSpPr>
            <a:spLocks noGrp="1"/>
          </p:cNvSpPr>
          <p:nvPr>
            <p:ph type="subTitle" idx="1"/>
          </p:nvPr>
        </p:nvSpPr>
        <p:spPr/>
        <p:txBody>
          <a:bodyPr/>
          <a:lstStyle/>
          <a:p>
            <a:r>
              <a:rPr lang="en-US" dirty="0" smtClean="0"/>
              <a:t>Peer </a:t>
            </a:r>
            <a:r>
              <a:rPr lang="en-US" dirty="0" smtClean="0"/>
              <a:t>Instruction Quiz</a:t>
            </a:r>
          </a:p>
          <a:p>
            <a:r>
              <a:rPr lang="en-US" dirty="0" smtClean="0"/>
              <a:t>Module 1: </a:t>
            </a:r>
            <a:r>
              <a:rPr lang="en-US" dirty="0" smtClean="0"/>
              <a:t>Abstract ADT &amp; Generics</a:t>
            </a:r>
            <a:endParaRPr lang="en-US" dirty="0" smtClean="0"/>
          </a:p>
          <a:p>
            <a:endParaRPr lang="en-US" dirty="0"/>
          </a:p>
        </p:txBody>
      </p:sp>
    </p:spTree>
    <p:extLst>
      <p:ext uri="{BB962C8B-B14F-4D97-AF65-F5344CB8AC3E}">
        <p14:creationId xmlns:p14="http://schemas.microsoft.com/office/powerpoint/2010/main" val="3903178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716" y="374650"/>
            <a:ext cx="5234965" cy="5911850"/>
          </a:xfrm>
          <a:prstGeom prst="rect">
            <a:avLst/>
          </a:prstGeom>
        </p:spPr>
      </p:pic>
      <p:pic>
        <p:nvPicPr>
          <p:cNvPr id="5" name="Picture 4"/>
          <p:cNvPicPr>
            <a:picLocks noChangeAspect="1"/>
          </p:cNvPicPr>
          <p:nvPr/>
        </p:nvPicPr>
        <p:blipFill>
          <a:blip r:embed="rId3"/>
          <a:stretch>
            <a:fillRect/>
          </a:stretch>
        </p:blipFill>
        <p:spPr>
          <a:xfrm>
            <a:off x="5509116" y="438150"/>
            <a:ext cx="6536834" cy="5511800"/>
          </a:xfrm>
          <a:prstGeom prst="rect">
            <a:avLst/>
          </a:prstGeom>
        </p:spPr>
      </p:pic>
      <p:sp>
        <p:nvSpPr>
          <p:cNvPr id="8" name="Rectangle 7"/>
          <p:cNvSpPr/>
          <p:nvPr/>
        </p:nvSpPr>
        <p:spPr>
          <a:xfrm>
            <a:off x="133350" y="38100"/>
            <a:ext cx="5375766" cy="63055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5509116" y="38100"/>
            <a:ext cx="6536834" cy="63055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5610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Generics</a:t>
            </a:r>
            <a:endParaRPr lang="en-US" dirty="0"/>
          </a:p>
        </p:txBody>
      </p:sp>
    </p:spTree>
    <p:extLst>
      <p:ext uri="{BB962C8B-B14F-4D97-AF65-F5344CB8AC3E}">
        <p14:creationId xmlns:p14="http://schemas.microsoft.com/office/powerpoint/2010/main" val="10222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1625" y="219577"/>
            <a:ext cx="5813425" cy="4524315"/>
          </a:xfrm>
          <a:prstGeom prst="rect">
            <a:avLst/>
          </a:prstGeom>
          <a:noFill/>
        </p:spPr>
        <p:txBody>
          <a:bodyPr wrap="square" rtlCol="0">
            <a:spAutoFit/>
          </a:bodyPr>
          <a:lstStyle/>
          <a:p>
            <a:r>
              <a:rPr lang="en-US" sz="2400" dirty="0"/>
              <a:t>In the programming world, generics introduce the concept of type parameters to a programming language. It is most frequently used with collections and the methods that operate on them. </a:t>
            </a:r>
            <a:r>
              <a:rPr lang="en-US" sz="2400" b="1" dirty="0"/>
              <a:t>Generics can be used for us to build a reusable, </a:t>
            </a:r>
            <a:r>
              <a:rPr lang="en-US" sz="2400" b="1" u="sng" dirty="0"/>
              <a:t>generic</a:t>
            </a:r>
            <a:r>
              <a:rPr lang="en-US" sz="2400" b="1" dirty="0"/>
              <a:t> collection of data structures and algorithms</a:t>
            </a:r>
            <a:r>
              <a:rPr lang="en-US" sz="2400" dirty="0" smtClean="0"/>
              <a:t>.</a:t>
            </a:r>
          </a:p>
          <a:p>
            <a:endParaRPr lang="en-US" sz="2400" dirty="0"/>
          </a:p>
          <a:p>
            <a:r>
              <a:rPr lang="en-US" sz="2400" dirty="0" smtClean="0"/>
              <a:t>If </a:t>
            </a:r>
            <a:r>
              <a:rPr lang="en-US" sz="2400" b="1" dirty="0"/>
              <a:t>the code for each datatype is virtually </a:t>
            </a:r>
            <a:r>
              <a:rPr lang="en-US" sz="2400" b="1" dirty="0" smtClean="0"/>
              <a:t>identical, </a:t>
            </a:r>
            <a:r>
              <a:rPr lang="en-US" sz="2400" dirty="0"/>
              <a:t>we could consider a generic class </a:t>
            </a:r>
            <a:r>
              <a:rPr lang="en-US" sz="2400" dirty="0" smtClean="0"/>
              <a:t>or a generic method.</a:t>
            </a:r>
            <a:endParaRPr lang="en-US" sz="2400" dirty="0"/>
          </a:p>
          <a:p>
            <a:endParaRPr lang="en-US" sz="2400" dirty="0"/>
          </a:p>
        </p:txBody>
      </p:sp>
      <p:pic>
        <p:nvPicPr>
          <p:cNvPr id="2" name="Picture 1"/>
          <p:cNvPicPr>
            <a:picLocks noChangeAspect="1"/>
          </p:cNvPicPr>
          <p:nvPr/>
        </p:nvPicPr>
        <p:blipFill>
          <a:blip r:embed="rId2"/>
          <a:stretch>
            <a:fillRect/>
          </a:stretch>
        </p:blipFill>
        <p:spPr>
          <a:xfrm>
            <a:off x="5946274" y="477289"/>
            <a:ext cx="6245725" cy="2691121"/>
          </a:xfrm>
          <a:prstGeom prst="rect">
            <a:avLst/>
          </a:prstGeom>
        </p:spPr>
      </p:pic>
      <p:sp>
        <p:nvSpPr>
          <p:cNvPr id="3" name="TextBox 2"/>
          <p:cNvSpPr txBox="1"/>
          <p:nvPr/>
        </p:nvSpPr>
        <p:spPr>
          <a:xfrm>
            <a:off x="5946274" y="3336556"/>
            <a:ext cx="5903494" cy="646331"/>
          </a:xfrm>
          <a:prstGeom prst="rect">
            <a:avLst/>
          </a:prstGeom>
          <a:noFill/>
        </p:spPr>
        <p:txBody>
          <a:bodyPr wrap="square" rtlCol="0">
            <a:spAutoFit/>
          </a:bodyPr>
          <a:lstStyle/>
          <a:p>
            <a:r>
              <a:rPr lang="en-US" dirty="0"/>
              <a:t>T is the name of a placeholder for whatever type is specified when the list is created. </a:t>
            </a:r>
            <a:endParaRPr lang="en-US" dirty="0"/>
          </a:p>
        </p:txBody>
      </p:sp>
      <p:sp>
        <p:nvSpPr>
          <p:cNvPr id="7" name="TextBox 6"/>
          <p:cNvSpPr txBox="1"/>
          <p:nvPr/>
        </p:nvSpPr>
        <p:spPr>
          <a:xfrm>
            <a:off x="301625" y="4517591"/>
            <a:ext cx="11652047" cy="2308324"/>
          </a:xfrm>
          <a:prstGeom prst="rect">
            <a:avLst/>
          </a:prstGeom>
          <a:noFill/>
        </p:spPr>
        <p:txBody>
          <a:bodyPr wrap="square" rtlCol="0">
            <a:spAutoFit/>
          </a:bodyPr>
          <a:lstStyle/>
          <a:p>
            <a:r>
              <a:rPr lang="en-US" sz="2400" b="1" u="sng" dirty="0">
                <a:solidFill>
                  <a:schemeClr val="accent1"/>
                </a:solidFill>
              </a:rPr>
              <a:t>Invoking and instantiating a generic class </a:t>
            </a:r>
          </a:p>
          <a:p>
            <a:r>
              <a:rPr lang="en-US" sz="2400" dirty="0"/>
              <a:t>To reference the generic </a:t>
            </a:r>
            <a:r>
              <a:rPr lang="en-US" sz="2400" dirty="0" err="1"/>
              <a:t>ContainerClassName</a:t>
            </a:r>
            <a:r>
              <a:rPr lang="en-US" sz="2400" dirty="0"/>
              <a:t> class from within your code, you must perform a generic type invocation, which replaces T with some concrete value, such as Animal or Car:</a:t>
            </a:r>
          </a:p>
          <a:p>
            <a:r>
              <a:rPr lang="en-US" sz="2400" dirty="0" err="1"/>
              <a:t>ContainerClassName</a:t>
            </a:r>
            <a:r>
              <a:rPr lang="en-US" sz="2400" dirty="0"/>
              <a:t>&lt;Animal&gt; </a:t>
            </a:r>
            <a:r>
              <a:rPr lang="en-US" sz="2400" dirty="0" err="1"/>
              <a:t>list_of_animals</a:t>
            </a:r>
            <a:r>
              <a:rPr lang="en-US" sz="2400" dirty="0"/>
              <a:t>;</a:t>
            </a:r>
          </a:p>
          <a:p>
            <a:r>
              <a:rPr lang="en-US" sz="2400" dirty="0" err="1"/>
              <a:t>ContainerClassName</a:t>
            </a:r>
            <a:r>
              <a:rPr lang="en-US" sz="2400" dirty="0"/>
              <a:t>&lt;Car&gt; </a:t>
            </a:r>
            <a:r>
              <a:rPr lang="en-US" sz="2400" dirty="0" err="1"/>
              <a:t>list_of_cars</a:t>
            </a:r>
            <a:r>
              <a:rPr lang="en-US" sz="2400" dirty="0" smtClean="0"/>
              <a:t>;</a:t>
            </a:r>
            <a:endParaRPr lang="en-US" sz="2400" dirty="0"/>
          </a:p>
        </p:txBody>
      </p:sp>
    </p:spTree>
    <p:extLst>
      <p:ext uri="{BB962C8B-B14F-4D97-AF65-F5344CB8AC3E}">
        <p14:creationId xmlns:p14="http://schemas.microsoft.com/office/powerpoint/2010/main" val="1778762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PQuestion"/>
          <p:cNvSpPr txBox="1">
            <a:spLocks/>
          </p:cNvSpPr>
          <p:nvPr/>
        </p:nvSpPr>
        <p:spPr>
          <a:xfrm>
            <a:off x="6321462" y="68739"/>
            <a:ext cx="5718554" cy="6720522"/>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a:lstStyle>
          <a:p>
            <a:pPr algn="l"/>
            <a:r>
              <a:rPr lang="en-US" sz="1600" dirty="0" err="1"/>
              <a:t>zyDE</a:t>
            </a:r>
            <a:r>
              <a:rPr lang="en-US" sz="1600" dirty="0"/>
              <a:t> 1.10.1: Class generics.</a:t>
            </a:r>
          </a:p>
          <a:p>
            <a:pPr algn="l"/>
            <a:r>
              <a:rPr lang="en-US" sz="1600" dirty="0"/>
              <a:t>The following program using a generic class </a:t>
            </a:r>
            <a:r>
              <a:rPr lang="en-US" sz="1600" dirty="0" err="1"/>
              <a:t>ItemCount</a:t>
            </a:r>
            <a:r>
              <a:rPr lang="en-US" sz="1600" dirty="0"/>
              <a:t> to count the number of times the same word is read from the user input. Modify the program to:</a:t>
            </a:r>
          </a:p>
          <a:p>
            <a:pPr algn="l"/>
            <a:r>
              <a:rPr lang="en-US" sz="1600" dirty="0"/>
              <a:t>Complete the </a:t>
            </a:r>
            <a:r>
              <a:rPr lang="en-US" sz="1600" dirty="0" err="1"/>
              <a:t>incrementIfDuplicate</a:t>
            </a:r>
            <a:r>
              <a:rPr lang="en-US" sz="1600" dirty="0"/>
              <a:t>() method and update the main() method within the </a:t>
            </a:r>
            <a:r>
              <a:rPr lang="en-US" sz="1600" dirty="0" err="1"/>
              <a:t>DuplicateCounter</a:t>
            </a:r>
            <a:r>
              <a:rPr lang="en-US" sz="1600" dirty="0"/>
              <a:t> class to use the </a:t>
            </a:r>
            <a:r>
              <a:rPr lang="en-US" sz="1600" dirty="0" err="1"/>
              <a:t>incrementIfDuplicate</a:t>
            </a:r>
            <a:r>
              <a:rPr lang="en-US" sz="1600" dirty="0"/>
              <a:t>() method.</a:t>
            </a:r>
          </a:p>
          <a:p>
            <a:pPr algn="l"/>
            <a:r>
              <a:rPr lang="en-US" sz="1600" dirty="0"/>
              <a:t>Modify the program to count the number of times a specific integer value is read from the user input. Be sure to use the Integer class.</a:t>
            </a:r>
          </a:p>
          <a:p>
            <a:pPr algn="l"/>
            <a:r>
              <a:rPr lang="en-US" altLang="en-US" sz="3600" dirty="0" smtClean="0">
                <a:ea typeface="MS PGothic" charset="-128"/>
              </a:rPr>
              <a:t/>
            </a:r>
            <a:br>
              <a:rPr lang="en-US" altLang="en-US" sz="3600" dirty="0" smtClean="0">
                <a:ea typeface="MS PGothic" charset="-128"/>
              </a:rPr>
            </a:br>
            <a:endParaRPr lang="en-US" altLang="en-US" sz="3200" dirty="0">
              <a:ea typeface="MS PGothic" charset="-128"/>
            </a:endParaRPr>
          </a:p>
        </p:txBody>
      </p:sp>
      <p:sp>
        <p:nvSpPr>
          <p:cNvPr id="2" name="TextBox 1"/>
          <p:cNvSpPr txBox="1"/>
          <p:nvPr/>
        </p:nvSpPr>
        <p:spPr>
          <a:xfrm>
            <a:off x="379664" y="79732"/>
            <a:ext cx="3316934" cy="6709529"/>
          </a:xfrm>
          <a:prstGeom prst="rect">
            <a:avLst/>
          </a:prstGeom>
          <a:noFill/>
        </p:spPr>
        <p:txBody>
          <a:bodyPr wrap="none" rtlCol="0">
            <a:spAutoFit/>
          </a:bodyPr>
          <a:lstStyle/>
          <a:p>
            <a:r>
              <a:rPr lang="en-US" sz="1000" dirty="0"/>
              <a:t>public class </a:t>
            </a:r>
            <a:r>
              <a:rPr lang="en-US" sz="1000" dirty="0" err="1"/>
              <a:t>ItemCount</a:t>
            </a:r>
            <a:r>
              <a:rPr lang="en-US" sz="1000" dirty="0"/>
              <a:t> &lt;Type extends Comparable&lt;Type&gt;&gt; {</a:t>
            </a:r>
          </a:p>
          <a:p>
            <a:r>
              <a:rPr lang="en-US" sz="1000" dirty="0"/>
              <a:t>   private Type </a:t>
            </a:r>
            <a:r>
              <a:rPr lang="en-US" sz="1000" dirty="0" err="1"/>
              <a:t>itemVal</a:t>
            </a:r>
            <a:r>
              <a:rPr lang="en-US" sz="1000" dirty="0"/>
              <a:t>;  // Value for item</a:t>
            </a:r>
          </a:p>
          <a:p>
            <a:r>
              <a:rPr lang="en-US" sz="1000" dirty="0"/>
              <a:t>   private </a:t>
            </a:r>
            <a:r>
              <a:rPr lang="en-US" sz="1000" dirty="0" err="1"/>
              <a:t>int</a:t>
            </a:r>
            <a:r>
              <a:rPr lang="en-US" sz="1000" dirty="0"/>
              <a:t> </a:t>
            </a:r>
            <a:r>
              <a:rPr lang="en-US" sz="1000" dirty="0" err="1"/>
              <a:t>itemCount</a:t>
            </a:r>
            <a:r>
              <a:rPr lang="en-US" sz="1000" dirty="0"/>
              <a:t>; // Count for item</a:t>
            </a:r>
          </a:p>
          <a:p>
            <a:endParaRPr lang="en-US" sz="1000" dirty="0"/>
          </a:p>
          <a:p>
            <a:r>
              <a:rPr lang="en-US" sz="1000" dirty="0"/>
              <a:t>   // Set item value, and reset item count to 0</a:t>
            </a:r>
          </a:p>
          <a:p>
            <a:r>
              <a:rPr lang="en-US" sz="1000" dirty="0"/>
              <a:t>   public void </a:t>
            </a:r>
            <a:r>
              <a:rPr lang="en-US" sz="1000" dirty="0" err="1"/>
              <a:t>setItem</a:t>
            </a:r>
            <a:r>
              <a:rPr lang="en-US" sz="1000" dirty="0"/>
              <a:t>(Type </a:t>
            </a:r>
            <a:r>
              <a:rPr lang="en-US" sz="1000" dirty="0" err="1"/>
              <a:t>newItemVal</a:t>
            </a:r>
            <a:r>
              <a:rPr lang="en-US" sz="1000" dirty="0"/>
              <a:t>) {</a:t>
            </a:r>
          </a:p>
          <a:p>
            <a:r>
              <a:rPr lang="en-US" sz="1000" dirty="0"/>
              <a:t>      </a:t>
            </a:r>
            <a:r>
              <a:rPr lang="en-US" sz="1000" dirty="0" err="1"/>
              <a:t>itemVal</a:t>
            </a:r>
            <a:r>
              <a:rPr lang="en-US" sz="1000" dirty="0"/>
              <a:t> = </a:t>
            </a:r>
            <a:r>
              <a:rPr lang="en-US" sz="1000" dirty="0" err="1"/>
              <a:t>newItemVal</a:t>
            </a:r>
            <a:r>
              <a:rPr lang="en-US" sz="1000" dirty="0"/>
              <a:t>;</a:t>
            </a:r>
          </a:p>
          <a:p>
            <a:r>
              <a:rPr lang="en-US" sz="1000" dirty="0"/>
              <a:t>      </a:t>
            </a:r>
            <a:r>
              <a:rPr lang="en-US" sz="1000" dirty="0" err="1"/>
              <a:t>itemCount</a:t>
            </a:r>
            <a:r>
              <a:rPr lang="en-US" sz="1000" dirty="0"/>
              <a:t> = 0;</a:t>
            </a:r>
          </a:p>
          <a:p>
            <a:r>
              <a:rPr lang="en-US" sz="1000" dirty="0"/>
              <a:t>   }</a:t>
            </a:r>
          </a:p>
          <a:p>
            <a:r>
              <a:rPr lang="en-US" sz="1000" dirty="0"/>
              <a:t>   </a:t>
            </a:r>
          </a:p>
          <a:p>
            <a:r>
              <a:rPr lang="en-US" sz="1000" dirty="0"/>
              <a:t>   // Get item value</a:t>
            </a:r>
          </a:p>
          <a:p>
            <a:r>
              <a:rPr lang="en-US" sz="1000" dirty="0"/>
              <a:t>   public Type </a:t>
            </a:r>
            <a:r>
              <a:rPr lang="en-US" sz="1000" dirty="0" err="1"/>
              <a:t>getItem</a:t>
            </a:r>
            <a:r>
              <a:rPr lang="en-US" sz="1000" dirty="0"/>
              <a:t>() {</a:t>
            </a:r>
          </a:p>
          <a:p>
            <a:r>
              <a:rPr lang="en-US" sz="1000" dirty="0"/>
              <a:t>      return </a:t>
            </a:r>
            <a:r>
              <a:rPr lang="en-US" sz="1000" dirty="0" err="1"/>
              <a:t>itemVal</a:t>
            </a:r>
            <a:r>
              <a:rPr lang="en-US" sz="1000" dirty="0"/>
              <a:t>;</a:t>
            </a:r>
          </a:p>
          <a:p>
            <a:r>
              <a:rPr lang="en-US" sz="1000" dirty="0"/>
              <a:t>   }</a:t>
            </a:r>
          </a:p>
          <a:p>
            <a:endParaRPr lang="en-US" sz="1000" dirty="0"/>
          </a:p>
          <a:p>
            <a:r>
              <a:rPr lang="en-US" sz="1000" dirty="0"/>
              <a:t>   // Get item count</a:t>
            </a:r>
          </a:p>
          <a:p>
            <a:r>
              <a:rPr lang="en-US" sz="1000" dirty="0"/>
              <a:t>   public </a:t>
            </a:r>
            <a:r>
              <a:rPr lang="en-US" sz="1000" dirty="0" err="1"/>
              <a:t>int</a:t>
            </a:r>
            <a:r>
              <a:rPr lang="en-US" sz="1000" dirty="0"/>
              <a:t> </a:t>
            </a:r>
            <a:r>
              <a:rPr lang="en-US" sz="1000" dirty="0" err="1"/>
              <a:t>getCount</a:t>
            </a:r>
            <a:r>
              <a:rPr lang="en-US" sz="1000" dirty="0"/>
              <a:t>() {</a:t>
            </a:r>
          </a:p>
          <a:p>
            <a:r>
              <a:rPr lang="en-US" sz="1000" dirty="0"/>
              <a:t>      return </a:t>
            </a:r>
            <a:r>
              <a:rPr lang="en-US" sz="1000" dirty="0" err="1"/>
              <a:t>itemCount</a:t>
            </a:r>
            <a:r>
              <a:rPr lang="en-US" sz="1000" dirty="0"/>
              <a:t>;</a:t>
            </a:r>
          </a:p>
          <a:p>
            <a:r>
              <a:rPr lang="en-US" sz="1000" dirty="0"/>
              <a:t>   }</a:t>
            </a:r>
          </a:p>
          <a:p>
            <a:endParaRPr lang="en-US" sz="1000" dirty="0"/>
          </a:p>
          <a:p>
            <a:r>
              <a:rPr lang="en-US" sz="1000" dirty="0"/>
              <a:t>   // Reset item count to 0</a:t>
            </a:r>
          </a:p>
          <a:p>
            <a:r>
              <a:rPr lang="en-US" sz="1000" dirty="0"/>
              <a:t>   public void </a:t>
            </a:r>
            <a:r>
              <a:rPr lang="en-US" sz="1000" dirty="0" err="1"/>
              <a:t>resetCount</a:t>
            </a:r>
            <a:r>
              <a:rPr lang="en-US" sz="1000" dirty="0"/>
              <a:t>() {</a:t>
            </a:r>
          </a:p>
          <a:p>
            <a:r>
              <a:rPr lang="en-US" sz="1000" dirty="0"/>
              <a:t>      </a:t>
            </a:r>
            <a:r>
              <a:rPr lang="en-US" sz="1000" dirty="0" err="1"/>
              <a:t>itemCount</a:t>
            </a:r>
            <a:r>
              <a:rPr lang="en-US" sz="1000" dirty="0"/>
              <a:t> = 0;</a:t>
            </a:r>
          </a:p>
          <a:p>
            <a:r>
              <a:rPr lang="en-US" sz="1000" dirty="0"/>
              <a:t>   }</a:t>
            </a:r>
          </a:p>
          <a:p>
            <a:endParaRPr lang="en-US" sz="1000" dirty="0"/>
          </a:p>
          <a:p>
            <a:r>
              <a:rPr lang="en-US" sz="1000" dirty="0"/>
              <a:t>   // Reset item count to 0</a:t>
            </a:r>
          </a:p>
          <a:p>
            <a:r>
              <a:rPr lang="en-US" sz="1000" dirty="0"/>
              <a:t>   public void </a:t>
            </a:r>
            <a:r>
              <a:rPr lang="en-US" sz="1000" dirty="0" err="1"/>
              <a:t>incrementCount</a:t>
            </a:r>
            <a:r>
              <a:rPr lang="en-US" sz="1000" dirty="0"/>
              <a:t>() {</a:t>
            </a:r>
          </a:p>
          <a:p>
            <a:r>
              <a:rPr lang="en-US" sz="1000" dirty="0"/>
              <a:t>      ++</a:t>
            </a:r>
            <a:r>
              <a:rPr lang="en-US" sz="1000" dirty="0" err="1"/>
              <a:t>itemCount</a:t>
            </a:r>
            <a:r>
              <a:rPr lang="en-US" sz="1000" dirty="0"/>
              <a:t>;</a:t>
            </a:r>
          </a:p>
          <a:p>
            <a:r>
              <a:rPr lang="en-US" sz="1000" dirty="0"/>
              <a:t>   }</a:t>
            </a:r>
          </a:p>
          <a:p>
            <a:endParaRPr lang="en-US" sz="1000" dirty="0"/>
          </a:p>
          <a:p>
            <a:r>
              <a:rPr lang="en-US" sz="1000" dirty="0"/>
              <a:t>   // Increments the item count if </a:t>
            </a:r>
            <a:r>
              <a:rPr lang="en-US" sz="1000" dirty="0" err="1"/>
              <a:t>compareVal</a:t>
            </a:r>
            <a:r>
              <a:rPr lang="en-US" sz="1000" dirty="0"/>
              <a:t> argument </a:t>
            </a:r>
          </a:p>
          <a:p>
            <a:r>
              <a:rPr lang="en-US" sz="1000" dirty="0"/>
              <a:t>   // is equal to item value.</a:t>
            </a:r>
          </a:p>
          <a:p>
            <a:r>
              <a:rPr lang="en-US" sz="1000" dirty="0"/>
              <a:t>   public void </a:t>
            </a:r>
            <a:r>
              <a:rPr lang="en-US" sz="1000" dirty="0" err="1"/>
              <a:t>incrementIfDuplicate</a:t>
            </a:r>
            <a:r>
              <a:rPr lang="en-US" sz="1000" dirty="0"/>
              <a:t>(Type </a:t>
            </a:r>
            <a:r>
              <a:rPr lang="en-US" sz="1000" dirty="0" err="1"/>
              <a:t>compareVal</a:t>
            </a:r>
            <a:r>
              <a:rPr lang="en-US" sz="1000" dirty="0"/>
              <a:t>) {</a:t>
            </a:r>
          </a:p>
          <a:p>
            <a:r>
              <a:rPr lang="en-US" sz="1000" dirty="0"/>
              <a:t>      // FIXME: Complete method</a:t>
            </a:r>
          </a:p>
          <a:p>
            <a:r>
              <a:rPr lang="en-US" sz="1000" dirty="0"/>
              <a:t>   }</a:t>
            </a:r>
          </a:p>
          <a:p>
            <a:r>
              <a:rPr lang="en-US" sz="1000" dirty="0"/>
              <a:t>   </a:t>
            </a:r>
          </a:p>
          <a:p>
            <a:r>
              <a:rPr lang="en-US" sz="1000" dirty="0"/>
              <a:t>   // Returns string for item value and count using </a:t>
            </a:r>
          </a:p>
          <a:p>
            <a:r>
              <a:rPr lang="en-US" sz="1000" dirty="0"/>
              <a:t>   // the format </a:t>
            </a:r>
            <a:r>
              <a:rPr lang="en-US" sz="1000" dirty="0" err="1"/>
              <a:t>itemVal</a:t>
            </a:r>
            <a:r>
              <a:rPr lang="en-US" sz="1000" dirty="0"/>
              <a:t>: </a:t>
            </a:r>
            <a:r>
              <a:rPr lang="en-US" sz="1000" dirty="0" err="1"/>
              <a:t>itemCount</a:t>
            </a:r>
            <a:endParaRPr lang="en-US" sz="1000" dirty="0"/>
          </a:p>
          <a:p>
            <a:r>
              <a:rPr lang="en-US" sz="1000" dirty="0"/>
              <a:t>   @Override</a:t>
            </a:r>
          </a:p>
          <a:p>
            <a:r>
              <a:rPr lang="en-US" sz="1000" dirty="0"/>
              <a:t>   public String </a:t>
            </a:r>
            <a:r>
              <a:rPr lang="en-US" sz="1000" dirty="0" err="1"/>
              <a:t>toString</a:t>
            </a:r>
            <a:r>
              <a:rPr lang="en-US" sz="1000" dirty="0"/>
              <a:t>() {</a:t>
            </a:r>
          </a:p>
          <a:p>
            <a:r>
              <a:rPr lang="en-US" sz="1000" dirty="0"/>
              <a:t>      return "" + </a:t>
            </a:r>
            <a:r>
              <a:rPr lang="en-US" sz="1000" dirty="0" err="1"/>
              <a:t>itemVal</a:t>
            </a:r>
            <a:r>
              <a:rPr lang="en-US" sz="1000" dirty="0"/>
              <a:t> + ": " + </a:t>
            </a:r>
            <a:r>
              <a:rPr lang="en-US" sz="1000" dirty="0" err="1"/>
              <a:t>itemCount</a:t>
            </a:r>
            <a:r>
              <a:rPr lang="en-US" sz="1000" dirty="0"/>
              <a:t>;</a:t>
            </a:r>
          </a:p>
          <a:p>
            <a:r>
              <a:rPr lang="en-US" sz="1000" dirty="0"/>
              <a:t>   }</a:t>
            </a:r>
          </a:p>
          <a:p>
            <a:r>
              <a:rPr lang="en-US" sz="1000" dirty="0"/>
              <a:t>}</a:t>
            </a:r>
          </a:p>
        </p:txBody>
      </p:sp>
    </p:spTree>
    <p:extLst>
      <p:ext uri="{BB962C8B-B14F-4D97-AF65-F5344CB8AC3E}">
        <p14:creationId xmlns:p14="http://schemas.microsoft.com/office/powerpoint/2010/main" val="1958257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PQuestion"/>
          <p:cNvSpPr txBox="1">
            <a:spLocks/>
          </p:cNvSpPr>
          <p:nvPr/>
        </p:nvSpPr>
        <p:spPr>
          <a:xfrm>
            <a:off x="5288547" y="0"/>
            <a:ext cx="6903454" cy="1824229"/>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a:lstStyle>
          <a:p>
            <a:pPr algn="l"/>
            <a:r>
              <a:rPr lang="en-US" sz="1600" dirty="0" err="1"/>
              <a:t>zyDE</a:t>
            </a:r>
            <a:r>
              <a:rPr lang="en-US" sz="1600" dirty="0"/>
              <a:t> 1.10.1: Class generics.</a:t>
            </a:r>
          </a:p>
          <a:p>
            <a:pPr algn="l"/>
            <a:r>
              <a:rPr lang="en-US" sz="1600" dirty="0"/>
              <a:t>The following program using a generic class </a:t>
            </a:r>
            <a:r>
              <a:rPr lang="en-US" sz="1600" dirty="0" err="1"/>
              <a:t>ItemCount</a:t>
            </a:r>
            <a:r>
              <a:rPr lang="en-US" sz="1600" dirty="0"/>
              <a:t> to count the number of times the same word is read from the user input. Modify the program to:</a:t>
            </a:r>
          </a:p>
          <a:p>
            <a:pPr algn="l"/>
            <a:r>
              <a:rPr lang="en-US" sz="1600" dirty="0"/>
              <a:t>Complete the </a:t>
            </a:r>
            <a:r>
              <a:rPr lang="en-US" sz="1600" dirty="0" err="1"/>
              <a:t>incrementIfDuplicate</a:t>
            </a:r>
            <a:r>
              <a:rPr lang="en-US" sz="1600" dirty="0"/>
              <a:t>() method and update the main() method within the </a:t>
            </a:r>
            <a:r>
              <a:rPr lang="en-US" sz="1600" dirty="0" err="1"/>
              <a:t>DuplicateCounter</a:t>
            </a:r>
            <a:r>
              <a:rPr lang="en-US" sz="1600" dirty="0"/>
              <a:t> class to use the </a:t>
            </a:r>
            <a:r>
              <a:rPr lang="en-US" sz="1600" dirty="0" err="1"/>
              <a:t>incrementIfDuplicate</a:t>
            </a:r>
            <a:r>
              <a:rPr lang="en-US" sz="1600" dirty="0"/>
              <a:t>() method.</a:t>
            </a:r>
          </a:p>
          <a:p>
            <a:pPr algn="l"/>
            <a:r>
              <a:rPr lang="en-US" sz="1600" dirty="0"/>
              <a:t>Modify the program to count the number of times a specific integer value is read from the user input. Be sure to use the Integer class.</a:t>
            </a:r>
          </a:p>
          <a:p>
            <a:pPr algn="l"/>
            <a:r>
              <a:rPr lang="en-US" altLang="en-US" sz="3600" dirty="0" smtClean="0">
                <a:ea typeface="MS PGothic" charset="-128"/>
              </a:rPr>
              <a:t/>
            </a:r>
            <a:br>
              <a:rPr lang="en-US" altLang="en-US" sz="3600" dirty="0" smtClean="0">
                <a:ea typeface="MS PGothic" charset="-128"/>
              </a:rPr>
            </a:br>
            <a:endParaRPr lang="en-US" altLang="en-US" sz="3200" dirty="0">
              <a:ea typeface="MS PGothic" charset="-128"/>
            </a:endParaRPr>
          </a:p>
        </p:txBody>
      </p:sp>
      <p:sp>
        <p:nvSpPr>
          <p:cNvPr id="3" name="TextBox 2"/>
          <p:cNvSpPr txBox="1"/>
          <p:nvPr/>
        </p:nvSpPr>
        <p:spPr>
          <a:xfrm>
            <a:off x="278065" y="331537"/>
            <a:ext cx="6866020" cy="6340197"/>
          </a:xfrm>
          <a:prstGeom prst="rect">
            <a:avLst/>
          </a:prstGeom>
          <a:noFill/>
        </p:spPr>
        <p:txBody>
          <a:bodyPr wrap="square" rtlCol="0">
            <a:spAutoFit/>
          </a:bodyPr>
          <a:lstStyle/>
          <a:p>
            <a:r>
              <a:rPr lang="en-US" sz="1400" dirty="0"/>
              <a:t>public class </a:t>
            </a:r>
            <a:r>
              <a:rPr lang="en-US" sz="1400" dirty="0" err="1"/>
              <a:t>DuplicateCounter</a:t>
            </a:r>
            <a:r>
              <a:rPr lang="en-US" sz="1400" dirty="0"/>
              <a:t> {</a:t>
            </a:r>
          </a:p>
          <a:p>
            <a:r>
              <a:rPr lang="en-US" sz="1400" dirty="0"/>
              <a:t>   public static void main(String[] </a:t>
            </a:r>
            <a:r>
              <a:rPr lang="en-US" sz="1400" dirty="0" err="1"/>
              <a:t>args</a:t>
            </a:r>
            <a:r>
              <a:rPr lang="en-US" sz="1400" dirty="0"/>
              <a:t>) {</a:t>
            </a:r>
          </a:p>
          <a:p>
            <a:r>
              <a:rPr lang="en-US" sz="1400" dirty="0"/>
              <a:t>      Scanner </a:t>
            </a:r>
            <a:r>
              <a:rPr lang="en-US" sz="1400" dirty="0" err="1"/>
              <a:t>scnr</a:t>
            </a:r>
            <a:r>
              <a:rPr lang="en-US" sz="1400" dirty="0"/>
              <a:t> = new Scanner(System.in);</a:t>
            </a:r>
          </a:p>
          <a:p>
            <a:r>
              <a:rPr lang="en-US" sz="1400" dirty="0"/>
              <a:t>      </a:t>
            </a:r>
            <a:r>
              <a:rPr lang="en-US" sz="1400" dirty="0" err="1"/>
              <a:t>ItemCount</a:t>
            </a:r>
            <a:r>
              <a:rPr lang="en-US" sz="1400" dirty="0"/>
              <a:t>&lt;String&gt; </a:t>
            </a:r>
            <a:r>
              <a:rPr lang="en-US" sz="1400" dirty="0" err="1"/>
              <a:t>wordCounter</a:t>
            </a:r>
            <a:r>
              <a:rPr lang="en-US" sz="1400" dirty="0"/>
              <a:t> = new </a:t>
            </a:r>
            <a:r>
              <a:rPr lang="en-US" sz="1400" dirty="0" err="1"/>
              <a:t>ItemCount</a:t>
            </a:r>
            <a:r>
              <a:rPr lang="en-US" sz="1400" dirty="0"/>
              <a:t>&lt;String&gt;();</a:t>
            </a:r>
          </a:p>
          <a:p>
            <a:r>
              <a:rPr lang="en-US" sz="1400" dirty="0"/>
              <a:t>      String </a:t>
            </a:r>
            <a:r>
              <a:rPr lang="en-US" sz="1400" dirty="0" err="1"/>
              <a:t>inputWord</a:t>
            </a:r>
            <a:r>
              <a:rPr lang="en-US" sz="1400" dirty="0"/>
              <a:t>;</a:t>
            </a:r>
          </a:p>
          <a:p>
            <a:r>
              <a:rPr lang="en-US" sz="1400" dirty="0"/>
              <a:t>      </a:t>
            </a:r>
          </a:p>
          <a:p>
            <a:r>
              <a:rPr lang="en-US" sz="1400" dirty="0"/>
              <a:t>      </a:t>
            </a:r>
            <a:r>
              <a:rPr lang="en-US" sz="1400" dirty="0" err="1"/>
              <a:t>wordCounter.setItem</a:t>
            </a:r>
            <a:r>
              <a:rPr lang="en-US" sz="1400" dirty="0"/>
              <a:t>("that");</a:t>
            </a:r>
          </a:p>
          <a:p>
            <a:endParaRPr lang="en-US" sz="1400" dirty="0"/>
          </a:p>
          <a:p>
            <a:r>
              <a:rPr lang="en-US" sz="1400" dirty="0"/>
              <a:t>      </a:t>
            </a:r>
            <a:r>
              <a:rPr lang="en-US" sz="1400" dirty="0" err="1"/>
              <a:t>System.out.println</a:t>
            </a:r>
            <a:r>
              <a:rPr lang="en-US" sz="1400" dirty="0"/>
              <a:t>("Enter words (END at end):");</a:t>
            </a:r>
          </a:p>
          <a:p>
            <a:endParaRPr lang="en-US" sz="1400" dirty="0"/>
          </a:p>
          <a:p>
            <a:r>
              <a:rPr lang="en-US" sz="1400" dirty="0"/>
              <a:t>      // Read first word</a:t>
            </a:r>
          </a:p>
          <a:p>
            <a:r>
              <a:rPr lang="en-US" sz="1400" dirty="0"/>
              <a:t>      </a:t>
            </a:r>
            <a:r>
              <a:rPr lang="en-US" sz="1400" dirty="0" err="1"/>
              <a:t>inputWord</a:t>
            </a:r>
            <a:r>
              <a:rPr lang="en-US" sz="1400" dirty="0"/>
              <a:t> = </a:t>
            </a:r>
            <a:r>
              <a:rPr lang="en-US" sz="1400" dirty="0" err="1"/>
              <a:t>scnr.next</a:t>
            </a:r>
            <a:r>
              <a:rPr lang="en-US" sz="1400" dirty="0"/>
              <a:t>();</a:t>
            </a:r>
          </a:p>
          <a:p>
            <a:r>
              <a:rPr lang="en-US" sz="1400" dirty="0"/>
              <a:t>      </a:t>
            </a:r>
          </a:p>
          <a:p>
            <a:r>
              <a:rPr lang="en-US" sz="1400" dirty="0"/>
              <a:t>      // Keep reading until word read equals &lt;end&gt;</a:t>
            </a:r>
          </a:p>
          <a:p>
            <a:r>
              <a:rPr lang="en-US" sz="1400" dirty="0"/>
              <a:t>      while( !</a:t>
            </a:r>
            <a:r>
              <a:rPr lang="en-US" sz="1400" dirty="0" err="1"/>
              <a:t>inputWord.equals</a:t>
            </a:r>
            <a:r>
              <a:rPr lang="en-US" sz="1400" dirty="0"/>
              <a:t>("END") ) {</a:t>
            </a:r>
          </a:p>
          <a:p>
            <a:r>
              <a:rPr lang="en-US" sz="1400" dirty="0"/>
              <a:t>         if (</a:t>
            </a:r>
            <a:r>
              <a:rPr lang="en-US" sz="1400" dirty="0" err="1"/>
              <a:t>wordCounter.getItem</a:t>
            </a:r>
            <a:r>
              <a:rPr lang="en-US" sz="1400" dirty="0"/>
              <a:t>().</a:t>
            </a:r>
            <a:r>
              <a:rPr lang="en-US" sz="1400" dirty="0" err="1"/>
              <a:t>compareTo</a:t>
            </a:r>
            <a:r>
              <a:rPr lang="en-US" sz="1400" dirty="0"/>
              <a:t>(</a:t>
            </a:r>
            <a:r>
              <a:rPr lang="en-US" sz="1400" dirty="0" err="1"/>
              <a:t>inputWord</a:t>
            </a:r>
            <a:r>
              <a:rPr lang="en-US" sz="1400" dirty="0"/>
              <a:t>) == 0) {</a:t>
            </a:r>
          </a:p>
          <a:p>
            <a:r>
              <a:rPr lang="en-US" sz="1400" dirty="0"/>
              <a:t>            </a:t>
            </a:r>
            <a:r>
              <a:rPr lang="en-US" sz="1400" dirty="0" err="1"/>
              <a:t>wordCounter.incrementCount</a:t>
            </a:r>
            <a:r>
              <a:rPr lang="en-US" sz="1400" dirty="0"/>
              <a:t>();</a:t>
            </a:r>
          </a:p>
          <a:p>
            <a:r>
              <a:rPr lang="en-US" sz="1400" dirty="0"/>
              <a:t>         }</a:t>
            </a:r>
          </a:p>
          <a:p>
            <a:endParaRPr lang="en-US" sz="1400" dirty="0"/>
          </a:p>
          <a:p>
            <a:r>
              <a:rPr lang="en-US" sz="1400" dirty="0"/>
              <a:t>         // Read next word</a:t>
            </a:r>
          </a:p>
          <a:p>
            <a:r>
              <a:rPr lang="en-US" sz="1400" dirty="0"/>
              <a:t>         </a:t>
            </a:r>
            <a:r>
              <a:rPr lang="en-US" sz="1400" dirty="0" err="1"/>
              <a:t>inputWord</a:t>
            </a:r>
            <a:r>
              <a:rPr lang="en-US" sz="1400" dirty="0"/>
              <a:t> = </a:t>
            </a:r>
            <a:r>
              <a:rPr lang="en-US" sz="1400" dirty="0" err="1"/>
              <a:t>scnr.next</a:t>
            </a:r>
            <a:r>
              <a:rPr lang="en-US" sz="1400" dirty="0"/>
              <a:t>();</a:t>
            </a:r>
          </a:p>
          <a:p>
            <a:r>
              <a:rPr lang="en-US" sz="1400" dirty="0"/>
              <a:t>      }</a:t>
            </a:r>
          </a:p>
          <a:p>
            <a:r>
              <a:rPr lang="en-US" sz="1400" dirty="0"/>
              <a:t>     </a:t>
            </a:r>
          </a:p>
          <a:p>
            <a:r>
              <a:rPr lang="en-US" sz="1400" dirty="0"/>
              <a:t>      // Display final word count</a:t>
            </a:r>
          </a:p>
          <a:p>
            <a:r>
              <a:rPr lang="en-US" sz="1400" dirty="0"/>
              <a:t>      </a:t>
            </a:r>
            <a:r>
              <a:rPr lang="en-US" sz="1400" dirty="0" err="1"/>
              <a:t>System.out.println</a:t>
            </a:r>
            <a:r>
              <a:rPr lang="en-US" sz="1400" dirty="0"/>
              <a:t>("The word \"" + </a:t>
            </a:r>
            <a:r>
              <a:rPr lang="en-US" sz="1400" dirty="0" err="1"/>
              <a:t>wordCounter.getItem</a:t>
            </a:r>
            <a:r>
              <a:rPr lang="en-US" sz="1400" dirty="0"/>
              <a:t>() +</a:t>
            </a:r>
          </a:p>
          <a:p>
            <a:r>
              <a:rPr lang="en-US" sz="1400" dirty="0"/>
              <a:t>                          "\" was read " + </a:t>
            </a:r>
            <a:r>
              <a:rPr lang="en-US" sz="1400" dirty="0" err="1"/>
              <a:t>wordCounter.getCount</a:t>
            </a:r>
            <a:r>
              <a:rPr lang="en-US" sz="1400" dirty="0"/>
              <a:t>() + </a:t>
            </a:r>
          </a:p>
          <a:p>
            <a:r>
              <a:rPr lang="en-US" sz="1400" dirty="0"/>
              <a:t>                          " times.");</a:t>
            </a:r>
          </a:p>
          <a:p>
            <a:r>
              <a:rPr lang="en-US" sz="1400" dirty="0"/>
              <a:t>   }</a:t>
            </a:r>
          </a:p>
          <a:p>
            <a:r>
              <a:rPr lang="en-US" sz="1400" dirty="0"/>
              <a:t>}</a:t>
            </a:r>
          </a:p>
        </p:txBody>
      </p:sp>
    </p:spTree>
    <p:extLst>
      <p:ext uri="{BB962C8B-B14F-4D97-AF65-F5344CB8AC3E}">
        <p14:creationId xmlns:p14="http://schemas.microsoft.com/office/powerpoint/2010/main" val="4081476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0"/>
            <a:ext cx="5586046" cy="6521785"/>
          </a:xfrm>
          <a:prstGeom prst="rect">
            <a:avLst/>
          </a:prstGeom>
        </p:spPr>
        <p:txBody>
          <a:bodyPr wrap="square">
            <a:spAutoFit/>
          </a:bodyPr>
          <a:lstStyle/>
          <a:p>
            <a:pPr>
              <a:lnSpc>
                <a:spcPct val="107000"/>
              </a:lnSpc>
              <a:spcAft>
                <a:spcPts val="750"/>
              </a:spcAft>
            </a:pPr>
            <a:r>
              <a:rPr lang="en-US" kern="1800" dirty="0">
                <a:solidFill>
                  <a:srgbClr val="3DA2B4"/>
                </a:solidFill>
                <a:latin typeface="&amp;quot"/>
                <a:ea typeface="Times New Roman" panose="02020603050405020304" pitchFamily="18" charset="0"/>
                <a:cs typeface="Times New Roman" panose="02020603050405020304" pitchFamily="18" charset="0"/>
              </a:rPr>
              <a:t>X496: Inheritance - Sparrow</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750"/>
              </a:spcAft>
            </a:pPr>
            <a:r>
              <a:rPr lang="en-US" dirty="0">
                <a:solidFill>
                  <a:srgbClr val="333333"/>
                </a:solidFill>
                <a:latin typeface="&amp;quot"/>
                <a:ea typeface="Times New Roman" panose="02020603050405020304" pitchFamily="18" charset="0"/>
                <a:cs typeface="Times New Roman" panose="02020603050405020304" pitchFamily="18" charset="0"/>
              </a:rPr>
              <a:t>There exists an abstract class </a:t>
            </a:r>
            <a:r>
              <a:rPr lang="en-US" i="1" dirty="0">
                <a:solidFill>
                  <a:srgbClr val="333333"/>
                </a:solidFill>
                <a:latin typeface="&amp;quot"/>
                <a:ea typeface="Times New Roman" panose="02020603050405020304" pitchFamily="18" charset="0"/>
                <a:cs typeface="Times New Roman" panose="02020603050405020304" pitchFamily="18" charset="0"/>
              </a:rPr>
              <a:t>Bird</a:t>
            </a:r>
            <a:r>
              <a:rPr lang="en-US" dirty="0">
                <a:solidFill>
                  <a:srgbClr val="333333"/>
                </a:solidFill>
                <a:latin typeface="&amp;quot"/>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public abstract class Bird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public Bird()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public String eat()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return "worms";</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public abstract double fly();</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a:t>
            </a:r>
          </a:p>
          <a:p>
            <a:pPr>
              <a:lnSpc>
                <a:spcPct val="107000"/>
              </a:lnSpc>
            </a:pPr>
            <a:r>
              <a:rPr lang="en-US" sz="1600" dirty="0">
                <a:solidFill>
                  <a:srgbClr val="333333"/>
                </a:solidFill>
                <a:latin typeface="Helvetica" panose="020B0604020202020204" pitchFamily="34" charset="0"/>
                <a:ea typeface="SimSun" panose="02010600030101010101" pitchFamily="2" charset="-122"/>
                <a:cs typeface="Times New Roman" panose="02020603050405020304" pitchFamily="18" charset="0"/>
              </a:rPr>
              <a:t>Create a subclass of Bird called Sparrow. Overwrite the eat() method so that the Sparrow eats "seeds". Implement the fly() method so that it returns its altitude of 4.13 meters.</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1600" dirty="0">
                <a:solidFill>
                  <a:srgbClr val="333333"/>
                </a:solidFill>
                <a:latin typeface="Helvetica" panose="020B0604020202020204" pitchFamily="34" charset="0"/>
                <a:ea typeface="SimSun" panose="02010600030101010101" pitchFamily="2" charset="-122"/>
                <a:cs typeface="Times New Roman" panose="02020603050405020304" pitchFamily="18" charset="0"/>
              </a:rPr>
              <a:t> </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public class Sparrow //TODO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public Sparrow() {super();}</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public String eat()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//TODO</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public double fly() {</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//TODO</a:t>
            </a:r>
          </a:p>
          <a:p>
            <a:pPr>
              <a:lnSpc>
                <a:spcPct val="107000"/>
              </a:lnSpc>
            </a:pPr>
            <a:r>
              <a:rPr lang="en-US" sz="1600" dirty="0">
                <a:latin typeface="Calibri" panose="020F0502020204030204" pitchFamily="34" charset="0"/>
                <a:ea typeface="SimSun" panose="02010600030101010101" pitchFamily="2" charset="-122"/>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000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for Collections, ADTs &amp; Interface</a:t>
            </a:r>
            <a:endParaRPr lang="en-US" dirty="0"/>
          </a:p>
        </p:txBody>
      </p:sp>
    </p:spTree>
    <p:extLst>
      <p:ext uri="{BB962C8B-B14F-4D97-AF65-F5344CB8AC3E}">
        <p14:creationId xmlns:p14="http://schemas.microsoft.com/office/powerpoint/2010/main" val="1903334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443932" y="2493034"/>
            <a:ext cx="5684567" cy="4301465"/>
          </a:xfrm>
          <a:prstGeom prst="rect">
            <a:avLst/>
          </a:prstGeom>
        </p:spPr>
      </p:pic>
      <p:sp>
        <p:nvSpPr>
          <p:cNvPr id="5" name="TPQuestion"/>
          <p:cNvSpPr txBox="1">
            <a:spLocks/>
          </p:cNvSpPr>
          <p:nvPr/>
        </p:nvSpPr>
        <p:spPr>
          <a:xfrm>
            <a:off x="228600" y="244158"/>
            <a:ext cx="6842760" cy="6720522"/>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a:lstStyle>
          <a:p>
            <a:pPr algn="l"/>
            <a:r>
              <a:rPr lang="en-US" altLang="en-US" dirty="0" smtClean="0">
                <a:ea typeface="MS PGothic" charset="-128"/>
              </a:rPr>
              <a:t>17. Collections in the Java framework can hold:</a:t>
            </a:r>
            <a:br>
              <a:rPr lang="en-US" altLang="en-US" dirty="0" smtClean="0">
                <a:ea typeface="MS PGothic" charset="-128"/>
              </a:rPr>
            </a:br>
            <a:r>
              <a:rPr lang="en-US" altLang="en-US" sz="2800" dirty="0" smtClean="0">
                <a:latin typeface="Courier" charset="0"/>
                <a:ea typeface="Courier" charset="0"/>
                <a:cs typeface="Courier" charset="0"/>
              </a:rPr>
              <a:t/>
            </a:r>
            <a:br>
              <a:rPr lang="en-US" altLang="en-US" sz="2800" dirty="0" smtClean="0">
                <a:latin typeface="Courier" charset="0"/>
                <a:ea typeface="Courier" charset="0"/>
                <a:cs typeface="Courier" charset="0"/>
              </a:rPr>
            </a:br>
            <a:r>
              <a:rPr lang="en-US" altLang="en-US" dirty="0" smtClean="0">
                <a:ea typeface="MS PGothic" charset="-128"/>
              </a:rPr>
              <a:t/>
            </a:r>
            <a:br>
              <a:rPr lang="en-US" altLang="en-US" dirty="0" smtClean="0">
                <a:ea typeface="MS PGothic" charset="-128"/>
              </a:rPr>
            </a:br>
            <a:r>
              <a:rPr lang="en-US" altLang="en-US" sz="4000" dirty="0" smtClean="0">
                <a:ea typeface="MS PGothic" charset="-128"/>
              </a:rPr>
              <a:t>A. Primitive types only</a:t>
            </a:r>
          </a:p>
          <a:p>
            <a:pPr algn="l"/>
            <a:r>
              <a:rPr lang="en-US" altLang="en-US" sz="4000" dirty="0" smtClean="0">
                <a:ea typeface="MS PGothic" charset="-128"/>
              </a:rPr>
              <a:t>B. Java’s built-in objects only</a:t>
            </a:r>
          </a:p>
          <a:p>
            <a:pPr algn="l"/>
            <a:r>
              <a:rPr lang="en-US" altLang="en-US" sz="4000" dirty="0" smtClean="0">
                <a:ea typeface="MS PGothic" charset="-128"/>
              </a:rPr>
              <a:t>C. Wrapped primitives only</a:t>
            </a:r>
          </a:p>
          <a:p>
            <a:pPr algn="l"/>
            <a:r>
              <a:rPr lang="en-US" altLang="en-US" sz="4000" dirty="0">
                <a:ea typeface="MS PGothic" charset="-128"/>
              </a:rPr>
              <a:t>D</a:t>
            </a:r>
            <a:r>
              <a:rPr lang="en-US" altLang="en-US" sz="4000" dirty="0" smtClean="0">
                <a:ea typeface="MS PGothic" charset="-128"/>
              </a:rPr>
              <a:t>. Any kind of object</a:t>
            </a:r>
            <a:endParaRPr lang="en-US" altLang="en-US" sz="4000" dirty="0">
              <a:ea typeface="MS PGothic" charset="-128"/>
            </a:endParaRPr>
          </a:p>
        </p:txBody>
      </p:sp>
    </p:spTree>
    <p:extLst>
      <p:ext uri="{BB962C8B-B14F-4D97-AF65-F5344CB8AC3E}">
        <p14:creationId xmlns:p14="http://schemas.microsoft.com/office/powerpoint/2010/main" val="1467596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090248" y="2432648"/>
            <a:ext cx="6038251" cy="4361851"/>
          </a:xfrm>
          <a:prstGeom prst="rect">
            <a:avLst/>
          </a:prstGeom>
        </p:spPr>
      </p:pic>
      <p:sp>
        <p:nvSpPr>
          <p:cNvPr id="5" name="TPQuestion"/>
          <p:cNvSpPr txBox="1">
            <a:spLocks/>
          </p:cNvSpPr>
          <p:nvPr/>
        </p:nvSpPr>
        <p:spPr>
          <a:xfrm>
            <a:off x="472439" y="137478"/>
            <a:ext cx="10402390" cy="3230562"/>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a:lstStyle>
          <a:p>
            <a:pPr algn="l"/>
            <a:r>
              <a:rPr lang="en-US" altLang="en-US" smtClean="0">
                <a:ea typeface="MS PGothic" charset="-128"/>
              </a:rPr>
              <a:t>4. </a:t>
            </a:r>
            <a:r>
              <a:rPr lang="en-US" altLang="en-US" dirty="0" smtClean="0">
                <a:ea typeface="MS PGothic" charset="-128"/>
              </a:rPr>
              <a:t>How do we access the last element in this array and put it into x? </a:t>
            </a:r>
            <a:br>
              <a:rPr lang="en-US" altLang="en-US" dirty="0" smtClean="0">
                <a:ea typeface="MS PGothic" charset="-128"/>
              </a:rPr>
            </a:br>
            <a:r>
              <a:rPr lang="en-US" altLang="en-US" sz="2400" dirty="0" err="1" smtClean="0">
                <a:latin typeface="Courier" charset="0"/>
                <a:ea typeface="Courier" charset="0"/>
                <a:cs typeface="Courier" charset="0"/>
              </a:rPr>
              <a:t>int</a:t>
            </a:r>
            <a:r>
              <a:rPr lang="en-US" altLang="en-US" sz="2400" dirty="0" smtClean="0">
                <a:latin typeface="Courier" charset="0"/>
                <a:ea typeface="Courier" charset="0"/>
                <a:cs typeface="Courier" charset="0"/>
              </a:rPr>
              <a:t>[] table = {2, 4, 6, 8, 10, 12, 14};</a:t>
            </a:r>
            <a:endParaRPr lang="en-US" altLang="en-US" sz="2400" dirty="0">
              <a:latin typeface="Courier" charset="0"/>
              <a:ea typeface="Courier" charset="0"/>
              <a:cs typeface="Courier" charset="0"/>
            </a:endParaRPr>
          </a:p>
        </p:txBody>
      </p:sp>
      <p:sp>
        <p:nvSpPr>
          <p:cNvPr id="6" name="TPAnswers"/>
          <p:cNvSpPr txBox="1">
            <a:spLocks/>
          </p:cNvSpPr>
          <p:nvPr>
            <p:custDataLst>
              <p:tags r:id="rId2"/>
            </p:custDataLst>
          </p:nvPr>
        </p:nvSpPr>
        <p:spPr>
          <a:xfrm>
            <a:off x="335279" y="3185160"/>
            <a:ext cx="5897880" cy="4525963"/>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table[length];</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table[length - 1];</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table[7];</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a:t>
            </a:r>
            <a:r>
              <a:rPr lang="en-US" altLang="en-US" dirty="0" err="1" smtClean="0">
                <a:ea typeface="MS PGothic" charset="-128"/>
              </a:rPr>
              <a:t>table.length</a:t>
            </a:r>
            <a:r>
              <a:rPr lang="en-US" altLang="en-US" dirty="0" smtClean="0">
                <a:ea typeface="MS PGothic" charset="-128"/>
              </a:rPr>
              <a:t>]</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a:t>
            </a:r>
            <a:r>
              <a:rPr lang="en-US" altLang="en-US" dirty="0" err="1" smtClean="0">
                <a:ea typeface="MS PGothic" charset="-128"/>
              </a:rPr>
              <a:t>table.length</a:t>
            </a:r>
            <a:r>
              <a:rPr lang="en-US" altLang="en-US" dirty="0" smtClean="0">
                <a:ea typeface="MS PGothic" charset="-128"/>
              </a:rPr>
              <a:t> - 1];</a:t>
            </a:r>
            <a:endParaRPr lang="en-US" altLang="en-US" dirty="0">
              <a:ea typeface="MS PGothic" charset="-128"/>
            </a:endParaRPr>
          </a:p>
        </p:txBody>
      </p:sp>
    </p:spTree>
    <p:extLst>
      <p:ext uri="{BB962C8B-B14F-4D97-AF65-F5344CB8AC3E}">
        <p14:creationId xmlns:p14="http://schemas.microsoft.com/office/powerpoint/2010/main" val="2186450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779698" y="2078966"/>
            <a:ext cx="6412302" cy="4646521"/>
          </a:xfrm>
          <a:prstGeom prst="rect">
            <a:avLst/>
          </a:prstGeom>
        </p:spPr>
      </p:pic>
      <p:sp>
        <p:nvSpPr>
          <p:cNvPr id="5" name="TPQuestion"/>
          <p:cNvSpPr txBox="1">
            <a:spLocks/>
          </p:cNvSpPr>
          <p:nvPr/>
        </p:nvSpPr>
        <p:spPr>
          <a:xfrm>
            <a:off x="472439" y="137478"/>
            <a:ext cx="10973890" cy="3230562"/>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a:lstStyle>
          <a:p>
            <a:pPr algn="l"/>
            <a:r>
              <a:rPr lang="en-US" altLang="en-US" dirty="0" smtClean="0">
                <a:ea typeface="MS PGothic" charset="-128"/>
              </a:rPr>
              <a:t>5. How do we access the last element added to this array and put it into x? </a:t>
            </a:r>
            <a:br>
              <a:rPr lang="en-US" altLang="en-US" dirty="0" smtClean="0">
                <a:ea typeface="MS PGothic" charset="-128"/>
              </a:rPr>
            </a:br>
            <a:r>
              <a:rPr lang="en-US" altLang="en-US" sz="2400" dirty="0" err="1" smtClean="0">
                <a:latin typeface="Courier" charset="0"/>
                <a:ea typeface="Courier" charset="0"/>
                <a:cs typeface="Courier" charset="0"/>
              </a:rPr>
              <a:t>int</a:t>
            </a:r>
            <a:r>
              <a:rPr lang="en-US" altLang="en-US" sz="2400" dirty="0" smtClean="0">
                <a:latin typeface="Courier" charset="0"/>
                <a:ea typeface="Courier" charset="0"/>
                <a:cs typeface="Courier" charset="0"/>
              </a:rPr>
              <a:t>[] table = new </a:t>
            </a:r>
            <a:r>
              <a:rPr lang="en-US" altLang="en-US" sz="2400" dirty="0" err="1" smtClean="0">
                <a:latin typeface="Courier" charset="0"/>
                <a:ea typeface="Courier" charset="0"/>
                <a:cs typeface="Courier" charset="0"/>
              </a:rPr>
              <a:t>int</a:t>
            </a:r>
            <a:r>
              <a:rPr lang="en-US" altLang="en-US" sz="2400" dirty="0" smtClean="0">
                <a:latin typeface="Courier" charset="0"/>
                <a:ea typeface="Courier" charset="0"/>
                <a:cs typeface="Courier" charset="0"/>
              </a:rPr>
              <a:t>[20];</a:t>
            </a:r>
          </a:p>
          <a:p>
            <a:pPr algn="l"/>
            <a:r>
              <a:rPr lang="en-US" altLang="en-US" sz="2400" dirty="0">
                <a:latin typeface="Courier" charset="0"/>
                <a:ea typeface="Courier" charset="0"/>
                <a:cs typeface="Courier" charset="0"/>
              </a:rPr>
              <a:t>t</a:t>
            </a:r>
            <a:r>
              <a:rPr lang="en-US" altLang="en-US" sz="2400" dirty="0" smtClean="0">
                <a:latin typeface="Courier" charset="0"/>
                <a:ea typeface="Courier" charset="0"/>
                <a:cs typeface="Courier" charset="0"/>
              </a:rPr>
              <a:t>able[0] = 3;</a:t>
            </a:r>
          </a:p>
          <a:p>
            <a:pPr algn="l"/>
            <a:r>
              <a:rPr lang="en-US" altLang="en-US" sz="2400" dirty="0">
                <a:latin typeface="Courier" charset="0"/>
                <a:ea typeface="Courier" charset="0"/>
                <a:cs typeface="Courier" charset="0"/>
              </a:rPr>
              <a:t>t</a:t>
            </a:r>
            <a:r>
              <a:rPr lang="en-US" altLang="en-US" sz="2400" dirty="0" smtClean="0">
                <a:latin typeface="Courier" charset="0"/>
                <a:ea typeface="Courier" charset="0"/>
                <a:cs typeface="Courier" charset="0"/>
              </a:rPr>
              <a:t>able[1] = 8;</a:t>
            </a:r>
          </a:p>
          <a:p>
            <a:pPr algn="l"/>
            <a:r>
              <a:rPr lang="en-US" altLang="en-US" sz="2400" dirty="0">
                <a:latin typeface="Courier" charset="0"/>
                <a:ea typeface="Courier" charset="0"/>
                <a:cs typeface="Courier" charset="0"/>
              </a:rPr>
              <a:t>t</a:t>
            </a:r>
            <a:r>
              <a:rPr lang="en-US" altLang="en-US" sz="2400" dirty="0" smtClean="0">
                <a:latin typeface="Courier" charset="0"/>
                <a:ea typeface="Courier" charset="0"/>
                <a:cs typeface="Courier" charset="0"/>
              </a:rPr>
              <a:t>able[2] = 7;</a:t>
            </a:r>
            <a:endParaRPr lang="en-US" altLang="en-US" sz="2400" dirty="0">
              <a:latin typeface="Courier" charset="0"/>
              <a:ea typeface="Courier" charset="0"/>
              <a:cs typeface="Courier" charset="0"/>
            </a:endParaRPr>
          </a:p>
        </p:txBody>
      </p:sp>
      <p:sp>
        <p:nvSpPr>
          <p:cNvPr id="6" name="TPAnswers"/>
          <p:cNvSpPr txBox="1">
            <a:spLocks/>
          </p:cNvSpPr>
          <p:nvPr>
            <p:custDataLst>
              <p:tags r:id="rId2"/>
            </p:custDataLst>
          </p:nvPr>
        </p:nvSpPr>
        <p:spPr>
          <a:xfrm>
            <a:off x="335279" y="3185160"/>
            <a:ext cx="5897880" cy="4525963"/>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table[20];</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table[l19];</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table[2];</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a:t>
            </a:r>
            <a:r>
              <a:rPr lang="en-US" altLang="en-US" dirty="0" err="1" smtClean="0">
                <a:ea typeface="MS PGothic" charset="-128"/>
              </a:rPr>
              <a:t>table.length</a:t>
            </a:r>
            <a:r>
              <a:rPr lang="en-US" altLang="en-US" dirty="0" smtClean="0">
                <a:ea typeface="MS PGothic" charset="-128"/>
              </a:rPr>
              <a:t>]</a:t>
            </a:r>
          </a:p>
          <a:p>
            <a:pPr marL="514350" indent="-514350">
              <a:buFont typeface="Arial" charset="0"/>
              <a:buAutoNum type="alphaUcPeriod"/>
            </a:pPr>
            <a:r>
              <a:rPr lang="en-US" altLang="en-US" dirty="0" err="1" smtClean="0">
                <a:ea typeface="MS PGothic" charset="-128"/>
              </a:rPr>
              <a:t>int</a:t>
            </a:r>
            <a:r>
              <a:rPr lang="en-US" altLang="en-US" dirty="0" smtClean="0">
                <a:ea typeface="MS PGothic" charset="-128"/>
              </a:rPr>
              <a:t> x = table[</a:t>
            </a:r>
            <a:r>
              <a:rPr lang="en-US" altLang="en-US" dirty="0" err="1" smtClean="0">
                <a:ea typeface="MS PGothic" charset="-128"/>
              </a:rPr>
              <a:t>table.length</a:t>
            </a:r>
            <a:r>
              <a:rPr lang="en-US" altLang="en-US" dirty="0" smtClean="0">
                <a:ea typeface="MS PGothic" charset="-128"/>
              </a:rPr>
              <a:t> - 1];</a:t>
            </a:r>
            <a:endParaRPr lang="en-US" altLang="en-US" dirty="0">
              <a:ea typeface="MS PGothic" charset="-128"/>
            </a:endParaRPr>
          </a:p>
        </p:txBody>
      </p:sp>
    </p:spTree>
    <p:extLst>
      <p:ext uri="{BB962C8B-B14F-4D97-AF65-F5344CB8AC3E}">
        <p14:creationId xmlns:p14="http://schemas.microsoft.com/office/powerpoint/2010/main" val="2318394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52399"/>
            <a:ext cx="10972800" cy="1143000"/>
          </a:xfrm>
        </p:spPr>
        <p:txBody>
          <a:bodyPr/>
          <a:lstStyle/>
          <a:p>
            <a:r>
              <a:rPr lang="en-US" dirty="0" smtClean="0"/>
              <a:t>Agenda</a:t>
            </a:r>
            <a:endParaRPr lang="en-US" dirty="0"/>
          </a:p>
        </p:txBody>
      </p:sp>
      <p:sp>
        <p:nvSpPr>
          <p:cNvPr id="5" name="Content Placeholder 4"/>
          <p:cNvSpPr>
            <a:spLocks noGrp="1"/>
          </p:cNvSpPr>
          <p:nvPr>
            <p:ph idx="1"/>
          </p:nvPr>
        </p:nvSpPr>
        <p:spPr>
          <a:xfrm>
            <a:off x="609600" y="990600"/>
            <a:ext cx="10972800" cy="558164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Make sure that you are using your UNCC id to get credit.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Quiz scores will be uploaded to Canvas every week</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TALK TO EACH OTHER!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2092086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429250" y="3261362"/>
            <a:ext cx="6699250" cy="3533137"/>
          </a:xfrm>
          <a:prstGeom prst="rect">
            <a:avLst/>
          </a:prstGeom>
        </p:spPr>
      </p:pic>
      <p:sp>
        <p:nvSpPr>
          <p:cNvPr id="7" name="8. What is printed as a result of the following code?  ArrayList&lt;String&gt; myList = new ArrayList&lt;String&gt;(); myList.add(“Betty”); myList.add(“Bill”); myList.add(1, “Mary”); System.out.println(myList.get(2));"/>
          <p:cNvSpPr txBox="1">
            <a:spLocks/>
          </p:cNvSpPr>
          <p:nvPr/>
        </p:nvSpPr>
        <p:spPr>
          <a:xfrm>
            <a:off x="288560" y="-121602"/>
            <a:ext cx="11614880" cy="338296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a:lstStyle>
          <a:p>
            <a:pPr defTabSz="886968" hangingPunct="1">
              <a:lnSpc>
                <a:spcPct val="100000"/>
              </a:lnSpc>
              <a:defRPr sz="3880"/>
            </a:pPr>
            <a:r>
              <a:rPr lang="en-US" sz="3880" dirty="0"/>
              <a:t>9</a:t>
            </a:r>
            <a:r>
              <a:rPr lang="en-US" sz="3880" dirty="0" smtClean="0"/>
              <a:t>. What is printed as a result of the following code?</a:t>
            </a:r>
            <a:br>
              <a:rPr lang="en-US" sz="3880" dirty="0" smtClean="0"/>
            </a:br>
            <a:r>
              <a:rPr lang="en-US" sz="2000" dirty="0" smtClean="0"/>
              <a:t/>
            </a:r>
            <a:br>
              <a:rPr lang="en-US" sz="2000" dirty="0" smtClean="0"/>
            </a:br>
            <a:r>
              <a:rPr lang="en-US" sz="2400" dirty="0" err="1" smtClean="0">
                <a:latin typeface="Courier"/>
                <a:ea typeface="Courier"/>
                <a:cs typeface="Courier"/>
                <a:sym typeface="Courier"/>
              </a:rPr>
              <a:t>ArrayList</a:t>
            </a:r>
            <a:r>
              <a:rPr lang="en-US" sz="2400" dirty="0" smtClean="0">
                <a:latin typeface="Courier"/>
                <a:ea typeface="Courier"/>
                <a:cs typeface="Courier"/>
                <a:sym typeface="Courier"/>
              </a:rPr>
              <a:t>&lt;String&gt; </a:t>
            </a:r>
            <a:r>
              <a:rPr lang="en-US" sz="2400" dirty="0" err="1" smtClean="0">
                <a:latin typeface="Courier"/>
                <a:ea typeface="Courier"/>
                <a:cs typeface="Courier"/>
                <a:sym typeface="Courier"/>
              </a:rPr>
              <a:t>myList</a:t>
            </a:r>
            <a:r>
              <a:rPr lang="en-US" sz="2400" dirty="0" smtClean="0">
                <a:latin typeface="Courier"/>
                <a:ea typeface="Courier"/>
                <a:cs typeface="Courier"/>
                <a:sym typeface="Courier"/>
              </a:rPr>
              <a:t> = new </a:t>
            </a:r>
            <a:r>
              <a:rPr lang="en-US" sz="2400" dirty="0" err="1" smtClean="0">
                <a:latin typeface="Courier"/>
                <a:ea typeface="Courier"/>
                <a:cs typeface="Courier"/>
                <a:sym typeface="Courier"/>
              </a:rPr>
              <a:t>ArrayList</a:t>
            </a:r>
            <a:r>
              <a:rPr lang="en-US" sz="2400" dirty="0" smtClean="0">
                <a:latin typeface="Courier"/>
                <a:ea typeface="Courier"/>
                <a:cs typeface="Courier"/>
                <a:sym typeface="Courier"/>
              </a:rPr>
              <a:t>&lt;&gt;();</a:t>
            </a:r>
            <a:br>
              <a:rPr lang="en-US" sz="2400" dirty="0" smtClean="0">
                <a:latin typeface="Courier"/>
                <a:ea typeface="Courier"/>
                <a:cs typeface="Courier"/>
                <a:sym typeface="Courier"/>
              </a:rPr>
            </a:br>
            <a:r>
              <a:rPr lang="en-US" sz="2400" dirty="0" err="1" smtClean="0">
                <a:latin typeface="Courier"/>
                <a:ea typeface="Courier"/>
                <a:cs typeface="Courier"/>
                <a:sym typeface="Courier"/>
              </a:rPr>
              <a:t>myList.add</a:t>
            </a:r>
            <a:r>
              <a:rPr lang="en-US" sz="2400" dirty="0" smtClean="0">
                <a:latin typeface="Courier"/>
                <a:ea typeface="Courier"/>
                <a:cs typeface="Courier"/>
                <a:sym typeface="Courier"/>
              </a:rPr>
              <a:t>(“Jamal”);</a:t>
            </a:r>
            <a:br>
              <a:rPr lang="en-US" sz="2400" dirty="0" smtClean="0">
                <a:latin typeface="Courier"/>
                <a:ea typeface="Courier"/>
                <a:cs typeface="Courier"/>
                <a:sym typeface="Courier"/>
              </a:rPr>
            </a:br>
            <a:r>
              <a:rPr lang="en-US" sz="2400" dirty="0" err="1" smtClean="0">
                <a:latin typeface="Courier"/>
                <a:ea typeface="Courier"/>
                <a:cs typeface="Courier"/>
                <a:sym typeface="Courier"/>
              </a:rPr>
              <a:t>myList.add</a:t>
            </a:r>
            <a:r>
              <a:rPr lang="en-US" sz="2400" dirty="0" smtClean="0">
                <a:latin typeface="Courier"/>
                <a:ea typeface="Courier"/>
                <a:cs typeface="Courier"/>
                <a:sym typeface="Courier"/>
              </a:rPr>
              <a:t>(“Trey”);</a:t>
            </a:r>
            <a:br>
              <a:rPr lang="en-US" sz="2400" dirty="0" smtClean="0">
                <a:latin typeface="Courier"/>
                <a:ea typeface="Courier"/>
                <a:cs typeface="Courier"/>
                <a:sym typeface="Courier"/>
              </a:rPr>
            </a:br>
            <a:r>
              <a:rPr lang="en-US" sz="2400" dirty="0" err="1" smtClean="0">
                <a:latin typeface="Courier"/>
                <a:ea typeface="Courier"/>
                <a:cs typeface="Courier"/>
                <a:sym typeface="Courier"/>
              </a:rPr>
              <a:t>myList.add</a:t>
            </a:r>
            <a:r>
              <a:rPr lang="en-US" sz="2400" dirty="0" smtClean="0">
                <a:latin typeface="Courier"/>
                <a:ea typeface="Courier"/>
                <a:cs typeface="Courier"/>
                <a:sym typeface="Courier"/>
              </a:rPr>
              <a:t>(1, “</a:t>
            </a:r>
            <a:r>
              <a:rPr lang="en-US" sz="2400" dirty="0" err="1" smtClean="0">
                <a:latin typeface="Courier"/>
                <a:ea typeface="Courier"/>
                <a:cs typeface="Courier"/>
                <a:sym typeface="Courier"/>
              </a:rPr>
              <a:t>Nala</a:t>
            </a:r>
            <a:r>
              <a:rPr lang="en-US" sz="2400" dirty="0" smtClean="0">
                <a:latin typeface="Courier"/>
                <a:ea typeface="Courier"/>
                <a:cs typeface="Courier"/>
                <a:sym typeface="Courier"/>
              </a:rPr>
              <a:t>”);</a:t>
            </a:r>
            <a:br>
              <a:rPr lang="en-US" sz="2400" dirty="0" smtClean="0">
                <a:latin typeface="Courier"/>
                <a:ea typeface="Courier"/>
                <a:cs typeface="Courier"/>
                <a:sym typeface="Courier"/>
              </a:rPr>
            </a:br>
            <a:r>
              <a:rPr lang="en-US" sz="2400" dirty="0" err="1" smtClean="0">
                <a:latin typeface="Courier"/>
                <a:ea typeface="Courier"/>
                <a:cs typeface="Courier"/>
                <a:sym typeface="Courier"/>
              </a:rPr>
              <a:t>System.out.println</a:t>
            </a:r>
            <a:r>
              <a:rPr lang="en-US" sz="2400" dirty="0" smtClean="0">
                <a:latin typeface="Courier"/>
                <a:ea typeface="Courier"/>
                <a:cs typeface="Courier"/>
                <a:sym typeface="Courier"/>
              </a:rPr>
              <a:t>(</a:t>
            </a:r>
            <a:r>
              <a:rPr lang="en-US" sz="2400" dirty="0" err="1" smtClean="0">
                <a:latin typeface="Courier"/>
                <a:ea typeface="Courier"/>
                <a:cs typeface="Courier"/>
                <a:sym typeface="Courier"/>
              </a:rPr>
              <a:t>myList.get</a:t>
            </a:r>
            <a:r>
              <a:rPr lang="en-US" sz="2400" dirty="0" smtClean="0">
                <a:latin typeface="Courier"/>
                <a:ea typeface="Courier"/>
                <a:cs typeface="Courier"/>
                <a:sym typeface="Courier"/>
              </a:rPr>
              <a:t>(2));</a:t>
            </a:r>
            <a:endParaRPr lang="en-US" sz="2400" dirty="0">
              <a:latin typeface="Courier"/>
              <a:ea typeface="Courier"/>
              <a:cs typeface="Courier"/>
              <a:sym typeface="Courier"/>
            </a:endParaRPr>
          </a:p>
        </p:txBody>
      </p:sp>
      <p:sp>
        <p:nvSpPr>
          <p:cNvPr id="8" name="Betty…"/>
          <p:cNvSpPr txBox="1">
            <a:spLocks/>
          </p:cNvSpPr>
          <p:nvPr/>
        </p:nvSpPr>
        <p:spPr>
          <a:xfrm>
            <a:off x="288560" y="3587399"/>
            <a:ext cx="4114801" cy="45259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a:lstStyle>
          <a:p>
            <a:pPr marL="514350" indent="-514350" hangingPunct="1">
              <a:lnSpc>
                <a:spcPct val="100000"/>
              </a:lnSpc>
              <a:spcBef>
                <a:spcPts val="700"/>
              </a:spcBef>
              <a:buFontTx/>
              <a:buAutoNum type="alphaUcPeriod"/>
              <a:defRPr sz="3200"/>
            </a:pPr>
            <a:r>
              <a:rPr lang="en-US" sz="3200" dirty="0" smtClean="0"/>
              <a:t>Jamal</a:t>
            </a:r>
          </a:p>
          <a:p>
            <a:pPr marL="514350" indent="-514350" hangingPunct="1">
              <a:lnSpc>
                <a:spcPct val="100000"/>
              </a:lnSpc>
              <a:spcBef>
                <a:spcPts val="700"/>
              </a:spcBef>
              <a:buFontTx/>
              <a:buAutoNum type="alphaUcPeriod"/>
              <a:defRPr sz="3200"/>
            </a:pPr>
            <a:r>
              <a:rPr lang="en-US" sz="3200" dirty="0" smtClean="0"/>
              <a:t>Trey</a:t>
            </a:r>
          </a:p>
          <a:p>
            <a:pPr marL="514350" indent="-514350" hangingPunct="1">
              <a:lnSpc>
                <a:spcPct val="100000"/>
              </a:lnSpc>
              <a:spcBef>
                <a:spcPts val="700"/>
              </a:spcBef>
              <a:buFontTx/>
              <a:buAutoNum type="alphaUcPeriod"/>
              <a:defRPr sz="3200"/>
            </a:pPr>
            <a:r>
              <a:rPr lang="en-US" sz="3200" dirty="0" err="1" smtClean="0"/>
              <a:t>Nala</a:t>
            </a:r>
            <a:endParaRPr lang="en-US" sz="3200" dirty="0" smtClean="0"/>
          </a:p>
          <a:p>
            <a:pPr marL="514350" indent="-514350" hangingPunct="1">
              <a:lnSpc>
                <a:spcPct val="100000"/>
              </a:lnSpc>
              <a:spcBef>
                <a:spcPts val="700"/>
              </a:spcBef>
              <a:buFontTx/>
              <a:buAutoNum type="alphaUcPeriod"/>
              <a:defRPr sz="3200"/>
            </a:pPr>
            <a:r>
              <a:rPr lang="en-US" sz="3200" dirty="0" smtClean="0"/>
              <a:t>[Jamal, Trey, </a:t>
            </a:r>
            <a:r>
              <a:rPr lang="en-US" sz="3200" dirty="0" err="1" smtClean="0"/>
              <a:t>Nala</a:t>
            </a:r>
            <a:r>
              <a:rPr lang="en-US" sz="3200" dirty="0" smtClean="0"/>
              <a:t>]</a:t>
            </a:r>
          </a:p>
        </p:txBody>
      </p:sp>
    </p:spTree>
    <p:extLst>
      <p:ext uri="{BB962C8B-B14F-4D97-AF65-F5344CB8AC3E}">
        <p14:creationId xmlns:p14="http://schemas.microsoft.com/office/powerpoint/2010/main" val="400518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962650" y="3257550"/>
            <a:ext cx="6165849" cy="3536949"/>
          </a:xfrm>
          <a:prstGeom prst="rect">
            <a:avLst/>
          </a:prstGeom>
        </p:spPr>
      </p:pic>
      <p:sp>
        <p:nvSpPr>
          <p:cNvPr id="7" name="13. What is the cost, in number of operations, of the last line of the following code?…"/>
          <p:cNvSpPr txBox="1"/>
          <p:nvPr/>
        </p:nvSpPr>
        <p:spPr>
          <a:xfrm>
            <a:off x="134740" y="62661"/>
            <a:ext cx="11472886" cy="3838779"/>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lnSpcReduction="10000"/>
          </a:bodyPr>
          <a:lstStyle/>
          <a:p>
            <a:pPr defTabSz="749808">
              <a:defRPr sz="2624"/>
            </a:pPr>
            <a:r>
              <a:rPr sz="3600" dirty="0" smtClean="0"/>
              <a:t>1</a:t>
            </a:r>
            <a:r>
              <a:rPr lang="en-US" sz="3600" dirty="0"/>
              <a:t>0</a:t>
            </a:r>
            <a:r>
              <a:rPr sz="3600" dirty="0" smtClean="0"/>
              <a:t>. What is the cost, in number of operations, of the last line of the following code?</a:t>
            </a:r>
          </a:p>
          <a:p>
            <a:pPr defTabSz="749808">
              <a:defRPr sz="2624"/>
            </a:pPr>
            <a:r>
              <a:rPr sz="2800" dirty="0" smtClean="0"/>
              <a:t/>
            </a:r>
            <a:br>
              <a:rPr sz="2800" dirty="0" smtClean="0"/>
            </a:br>
            <a:r>
              <a:rPr sz="3200" dirty="0" smtClean="0"/>
              <a:t>	</a:t>
            </a:r>
            <a:r>
              <a:rPr sz="2400" dirty="0" smtClean="0">
                <a:latin typeface="Courier"/>
                <a:ea typeface="Courier"/>
                <a:cs typeface="Courier"/>
                <a:sym typeface="Courier"/>
              </a:rPr>
              <a:t>ArrayList&lt;Turtle&gt; myTurtles = new ArrayList&lt;Turtle&gt;(1</a:t>
            </a:r>
            <a:r>
              <a:rPr lang="en-US" sz="2400" dirty="0" smtClean="0">
                <a:latin typeface="Courier"/>
                <a:ea typeface="Courier"/>
                <a:cs typeface="Courier"/>
                <a:sym typeface="Courier"/>
              </a:rPr>
              <a:t>1</a:t>
            </a:r>
            <a:r>
              <a:rPr sz="2400" dirty="0" smtClean="0">
                <a:latin typeface="Courier"/>
                <a:ea typeface="Courier"/>
                <a:cs typeface="Courier"/>
                <a:sym typeface="Courier"/>
              </a:rPr>
              <a:t>0);</a:t>
            </a:r>
            <a:br>
              <a:rPr sz="2400" dirty="0" smtClean="0">
                <a:latin typeface="Courier"/>
                <a:ea typeface="Courier"/>
                <a:cs typeface="Courier"/>
                <a:sym typeface="Courier"/>
              </a:rPr>
            </a:br>
            <a:r>
              <a:rPr sz="2400" dirty="0" smtClean="0">
                <a:latin typeface="Courier"/>
                <a:ea typeface="Courier"/>
                <a:cs typeface="Courier"/>
                <a:sym typeface="Courier"/>
              </a:rPr>
              <a:t>	for (int i = 0; i &lt; 100; i++) {     </a:t>
            </a:r>
            <a:br>
              <a:rPr sz="2400" dirty="0" smtClean="0">
                <a:latin typeface="Courier"/>
                <a:ea typeface="Courier"/>
                <a:cs typeface="Courier"/>
                <a:sym typeface="Courier"/>
              </a:rPr>
            </a:br>
            <a:r>
              <a:rPr sz="2400" dirty="0" smtClean="0">
                <a:latin typeface="Courier"/>
                <a:ea typeface="Courier"/>
                <a:cs typeface="Courier"/>
                <a:sym typeface="Courier"/>
              </a:rPr>
              <a:t>		myTurtles.add(new Turtle());</a:t>
            </a:r>
            <a:br>
              <a:rPr sz="2400" dirty="0" smtClean="0">
                <a:latin typeface="Courier"/>
                <a:ea typeface="Courier"/>
                <a:cs typeface="Courier"/>
                <a:sym typeface="Courier"/>
              </a:rPr>
            </a:br>
            <a:r>
              <a:rPr sz="2400" dirty="0" smtClean="0">
                <a:latin typeface="Courier"/>
                <a:ea typeface="Courier"/>
                <a:cs typeface="Courier"/>
                <a:sym typeface="Courier"/>
              </a:rPr>
              <a:t>	}</a:t>
            </a:r>
            <a:br>
              <a:rPr sz="2400" dirty="0" smtClean="0">
                <a:latin typeface="Courier"/>
                <a:ea typeface="Courier"/>
                <a:cs typeface="Courier"/>
                <a:sym typeface="Courier"/>
              </a:rPr>
            </a:br>
            <a:r>
              <a:rPr sz="2400" dirty="0" smtClean="0">
                <a:latin typeface="Courier"/>
                <a:ea typeface="Courier"/>
                <a:cs typeface="Courier"/>
                <a:sym typeface="Courier"/>
              </a:rPr>
              <a:t>	Turtle t = new Turtle();</a:t>
            </a:r>
            <a:br>
              <a:rPr sz="2400" dirty="0" smtClean="0">
                <a:latin typeface="Courier"/>
                <a:ea typeface="Courier"/>
                <a:cs typeface="Courier"/>
                <a:sym typeface="Courier"/>
              </a:rPr>
            </a:br>
            <a:r>
              <a:rPr sz="2400" dirty="0" smtClean="0">
                <a:latin typeface="Courier"/>
                <a:ea typeface="Courier"/>
                <a:cs typeface="Courier"/>
                <a:sym typeface="Courier"/>
              </a:rPr>
              <a:t>	myTurtles.add(0, t);</a:t>
            </a:r>
            <a:endParaRPr lang="en-US" sz="2400" dirty="0">
              <a:latin typeface="Courier"/>
              <a:ea typeface="Courier"/>
              <a:cs typeface="Courier"/>
              <a:sym typeface="Courier"/>
            </a:endParaRPr>
          </a:p>
        </p:txBody>
      </p:sp>
      <p:sp>
        <p:nvSpPr>
          <p:cNvPr id="8" name="1…"/>
          <p:cNvSpPr txBox="1">
            <a:spLocks/>
          </p:cNvSpPr>
          <p:nvPr/>
        </p:nvSpPr>
        <p:spPr>
          <a:xfrm>
            <a:off x="354024" y="4037648"/>
            <a:ext cx="4114801" cy="45259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a:lstStyle>
          <a:p>
            <a:pPr marL="514350" indent="-514350" hangingPunct="1">
              <a:lnSpc>
                <a:spcPct val="100000"/>
              </a:lnSpc>
              <a:spcBef>
                <a:spcPts val="700"/>
              </a:spcBef>
              <a:buFontTx/>
              <a:buAutoNum type="alphaUcPeriod"/>
              <a:defRPr sz="3200"/>
            </a:pPr>
            <a:r>
              <a:rPr lang="fi-FI" sz="3200" dirty="0" smtClean="0"/>
              <a:t>101</a:t>
            </a:r>
          </a:p>
          <a:p>
            <a:pPr marL="514350" indent="-514350" hangingPunct="1">
              <a:lnSpc>
                <a:spcPct val="100000"/>
              </a:lnSpc>
              <a:spcBef>
                <a:spcPts val="700"/>
              </a:spcBef>
              <a:buFontTx/>
              <a:buAutoNum type="alphaUcPeriod"/>
              <a:defRPr sz="3200"/>
            </a:pPr>
            <a:r>
              <a:rPr lang="fi-FI" sz="3200" dirty="0" smtClean="0"/>
              <a:t>201</a:t>
            </a:r>
          </a:p>
          <a:p>
            <a:pPr marL="514350" indent="-514350" hangingPunct="1">
              <a:lnSpc>
                <a:spcPct val="100000"/>
              </a:lnSpc>
              <a:spcBef>
                <a:spcPts val="700"/>
              </a:spcBef>
              <a:buFontTx/>
              <a:buAutoNum type="alphaUcPeriod"/>
              <a:defRPr sz="3200"/>
            </a:pPr>
            <a:r>
              <a:rPr lang="fi-FI" sz="3200" dirty="0" smtClean="0"/>
              <a:t>1</a:t>
            </a:r>
          </a:p>
          <a:p>
            <a:pPr marL="514350" indent="-514350" hangingPunct="1">
              <a:lnSpc>
                <a:spcPct val="100000"/>
              </a:lnSpc>
              <a:spcBef>
                <a:spcPts val="700"/>
              </a:spcBef>
              <a:buFontTx/>
              <a:buAutoNum type="alphaUcPeriod"/>
              <a:defRPr sz="3200"/>
            </a:pPr>
            <a:r>
              <a:rPr lang="fi-FI" sz="3200" dirty="0" smtClean="0"/>
              <a:t>2</a:t>
            </a:r>
            <a:endParaRPr lang="fi-FI" sz="3200" dirty="0"/>
          </a:p>
        </p:txBody>
      </p:sp>
    </p:spTree>
    <p:extLst>
      <p:ext uri="{BB962C8B-B14F-4D97-AF65-F5344CB8AC3E}">
        <p14:creationId xmlns:p14="http://schemas.microsoft.com/office/powerpoint/2010/main" val="714800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633048" y="2631056"/>
            <a:ext cx="6495451" cy="4163443"/>
          </a:xfrm>
          <a:prstGeom prst="rect">
            <a:avLst/>
          </a:prstGeom>
        </p:spPr>
      </p:pic>
      <p:sp>
        <p:nvSpPr>
          <p:cNvPr id="7" name="TPAnswers"/>
          <p:cNvSpPr>
            <a:spLocks noGrp="1"/>
          </p:cNvSpPr>
          <p:nvPr/>
        </p:nvSpPr>
        <p:spPr bwMode="auto">
          <a:xfrm>
            <a:off x="228599" y="2631056"/>
            <a:ext cx="5019262" cy="395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charset="0"/>
              <a:buAutoNum type="alphaUcPeriod"/>
            </a:pPr>
            <a:r>
              <a:rPr lang="en-US" altLang="en-US" sz="2000" dirty="0" smtClean="0">
                <a:latin typeface="Courier" charset="0"/>
                <a:ea typeface="Courier" charset="0"/>
                <a:cs typeface="Courier" charset="0"/>
              </a:rPr>
              <a:t>List&lt;String&gt; ls = new </a:t>
            </a:r>
            <a:r>
              <a:rPr lang="en-US" altLang="en-US" sz="2000" dirty="0" err="1" smtClean="0">
                <a:latin typeface="Courier" charset="0"/>
                <a:ea typeface="Courier" charset="0"/>
                <a:cs typeface="Courier" charset="0"/>
              </a:rPr>
              <a:t>ArrayList</a:t>
            </a:r>
            <a:r>
              <a:rPr lang="en-US" altLang="en-US" sz="2000" dirty="0" smtClean="0">
                <a:latin typeface="Courier" charset="0"/>
                <a:ea typeface="Courier" charset="0"/>
                <a:cs typeface="Courier" charset="0"/>
              </a:rPr>
              <a:t>&lt;&gt;();</a:t>
            </a:r>
          </a:p>
          <a:p>
            <a:pPr marL="514350" indent="-514350">
              <a:buFont typeface="Arial" charset="0"/>
              <a:buAutoNum type="alphaUcPeriod"/>
            </a:pPr>
            <a:endParaRPr lang="en-US" altLang="en-US" sz="2000" dirty="0" smtClean="0">
              <a:latin typeface="Courier" charset="0"/>
              <a:ea typeface="Courier" charset="0"/>
              <a:cs typeface="Courier" charset="0"/>
            </a:endParaRPr>
          </a:p>
          <a:p>
            <a:pPr marL="514350" indent="-514350">
              <a:buFont typeface="Arial" charset="0"/>
              <a:buAutoNum type="alphaUcPeriod"/>
            </a:pPr>
            <a:r>
              <a:rPr lang="en-US" altLang="en-US" sz="2000" dirty="0" err="1" smtClean="0">
                <a:latin typeface="Courier" charset="0"/>
                <a:ea typeface="Courier" charset="0"/>
                <a:cs typeface="Courier" charset="0"/>
              </a:rPr>
              <a:t>ArrayList</a:t>
            </a:r>
            <a:r>
              <a:rPr lang="en-US" altLang="en-US" sz="2000" dirty="0" smtClean="0">
                <a:latin typeface="Courier" charset="0"/>
                <a:ea typeface="Courier" charset="0"/>
                <a:cs typeface="Courier" charset="0"/>
              </a:rPr>
              <a:t>&lt;String&gt; ls = new List&lt;&gt;();</a:t>
            </a:r>
          </a:p>
          <a:p>
            <a:pPr marL="514350" indent="-514350">
              <a:buFont typeface="Arial" charset="0"/>
              <a:buAutoNum type="alphaUcPeriod"/>
            </a:pPr>
            <a:endParaRPr lang="en-US" altLang="en-US" sz="2000" dirty="0" smtClean="0">
              <a:latin typeface="Courier" charset="0"/>
              <a:ea typeface="Courier" charset="0"/>
              <a:cs typeface="Courier" charset="0"/>
            </a:endParaRPr>
          </a:p>
          <a:p>
            <a:pPr marL="514350" indent="-514350">
              <a:buFont typeface="Arial" charset="0"/>
              <a:buAutoNum type="alphaUcPeriod"/>
            </a:pPr>
            <a:r>
              <a:rPr lang="en-US" altLang="en-US" sz="2000" dirty="0" smtClean="0">
                <a:latin typeface="Courier" charset="0"/>
                <a:ea typeface="Courier" charset="0"/>
                <a:cs typeface="Courier" charset="0"/>
              </a:rPr>
              <a:t>List&lt;&gt; ls = new List&lt;String&gt;();</a:t>
            </a:r>
          </a:p>
          <a:p>
            <a:pPr marL="514350" indent="-514350">
              <a:buFont typeface="Arial" charset="0"/>
              <a:buAutoNum type="alphaUcPeriod"/>
            </a:pPr>
            <a:endParaRPr lang="en-US" altLang="en-US" sz="2000" dirty="0" smtClean="0">
              <a:latin typeface="Courier" charset="0"/>
              <a:ea typeface="Courier" charset="0"/>
              <a:cs typeface="Courier" charset="0"/>
            </a:endParaRPr>
          </a:p>
          <a:p>
            <a:pPr marL="514350" indent="-514350">
              <a:buFont typeface="Arial" charset="0"/>
              <a:buAutoNum type="alphaUcPeriod"/>
            </a:pPr>
            <a:r>
              <a:rPr lang="en-US" altLang="en-US" sz="2000" dirty="0" smtClean="0">
                <a:latin typeface="Courier" charset="0"/>
                <a:ea typeface="Courier" charset="0"/>
                <a:cs typeface="Courier" charset="0"/>
              </a:rPr>
              <a:t>List&lt;&gt; ls = new </a:t>
            </a:r>
            <a:r>
              <a:rPr lang="en-US" altLang="en-US" sz="2000" dirty="0" err="1" smtClean="0">
                <a:latin typeface="Courier" charset="0"/>
                <a:ea typeface="Courier" charset="0"/>
                <a:cs typeface="Courier" charset="0"/>
              </a:rPr>
              <a:t>ArrayList</a:t>
            </a:r>
            <a:r>
              <a:rPr lang="en-US" altLang="en-US" sz="2000" dirty="0" smtClean="0">
                <a:latin typeface="Courier" charset="0"/>
                <a:ea typeface="Courier" charset="0"/>
                <a:cs typeface="Courier" charset="0"/>
              </a:rPr>
              <a:t>&lt;String&gt;();</a:t>
            </a:r>
            <a:endParaRPr lang="en-US" altLang="en-US" sz="2000" dirty="0">
              <a:latin typeface="Courier" charset="0"/>
              <a:ea typeface="Courier" charset="0"/>
              <a:cs typeface="Courier" charset="0"/>
            </a:endParaRPr>
          </a:p>
          <a:p>
            <a:pPr marL="514350" indent="-514350">
              <a:buFont typeface="Arial" charset="0"/>
              <a:buAutoNum type="alphaUcPeriod"/>
            </a:pPr>
            <a:endParaRPr lang="en-US" altLang="en-US" dirty="0" smtClean="0">
              <a:ea typeface="MS PGothic" charset="-128"/>
            </a:endParaRPr>
          </a:p>
          <a:p>
            <a:pPr marL="514350" indent="-514350">
              <a:buFont typeface="Arial" charset="0"/>
              <a:buAutoNum type="alphaUcPeriod"/>
            </a:pPr>
            <a:endParaRPr lang="en-US" altLang="en-US" dirty="0">
              <a:ea typeface="MS PGothic" charset="-128"/>
            </a:endParaRPr>
          </a:p>
        </p:txBody>
      </p:sp>
      <p:sp>
        <p:nvSpPr>
          <p:cNvPr id="8" name="TextBox 7"/>
          <p:cNvSpPr txBox="1"/>
          <p:nvPr/>
        </p:nvSpPr>
        <p:spPr>
          <a:xfrm>
            <a:off x="367746" y="244158"/>
            <a:ext cx="11420062" cy="1077218"/>
          </a:xfrm>
          <a:prstGeom prst="rect">
            <a:avLst/>
          </a:prstGeom>
          <a:noFill/>
        </p:spPr>
        <p:txBody>
          <a:bodyPr wrap="square" rtlCol="0">
            <a:spAutoFit/>
          </a:bodyPr>
          <a:lstStyle/>
          <a:p>
            <a:r>
              <a:rPr lang="en-US" sz="3200" dirty="0"/>
              <a:t>8</a:t>
            </a:r>
            <a:r>
              <a:rPr lang="en-US" sz="3200" dirty="0" smtClean="0"/>
              <a:t>. In Java, the </a:t>
            </a:r>
            <a:r>
              <a:rPr lang="en-US" sz="3200" dirty="0" err="1" smtClean="0"/>
              <a:t>ArrayList</a:t>
            </a:r>
            <a:r>
              <a:rPr lang="en-US" sz="3200" dirty="0" smtClean="0"/>
              <a:t> and </a:t>
            </a:r>
            <a:r>
              <a:rPr lang="en-US" sz="3200" dirty="0" err="1" smtClean="0"/>
              <a:t>LinkedList</a:t>
            </a:r>
            <a:r>
              <a:rPr lang="en-US" sz="3200" dirty="0" smtClean="0"/>
              <a:t> classes implement the List interface. Which of the following is valid?</a:t>
            </a:r>
            <a:endParaRPr lang="en-US" sz="3200" dirty="0"/>
          </a:p>
        </p:txBody>
      </p:sp>
    </p:spTree>
    <p:extLst>
      <p:ext uri="{BB962C8B-B14F-4D97-AF65-F5344CB8AC3E}">
        <p14:creationId xmlns:p14="http://schemas.microsoft.com/office/powerpoint/2010/main" val="2282140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for Class Generics &amp; Generic Methods</a:t>
            </a:r>
            <a:endParaRPr lang="en-US" dirty="0"/>
          </a:p>
        </p:txBody>
      </p:sp>
    </p:spTree>
    <p:extLst>
      <p:ext uri="{BB962C8B-B14F-4D97-AF65-F5344CB8AC3E}">
        <p14:creationId xmlns:p14="http://schemas.microsoft.com/office/powerpoint/2010/main" val="734818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004649" y="3666226"/>
            <a:ext cx="5123851" cy="3128274"/>
          </a:xfrm>
          <a:prstGeom prst="rect">
            <a:avLst/>
          </a:prstGeom>
        </p:spPr>
      </p:pic>
      <p:sp>
        <p:nvSpPr>
          <p:cNvPr id="5" name="TPQuestion"/>
          <p:cNvSpPr txBox="1">
            <a:spLocks/>
          </p:cNvSpPr>
          <p:nvPr/>
        </p:nvSpPr>
        <p:spPr>
          <a:xfrm>
            <a:off x="228599" y="244158"/>
            <a:ext cx="11698357" cy="6720522"/>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a:lstStyle>
          <a:p>
            <a:pPr lvl="1" algn="l"/>
            <a:r>
              <a:rPr lang="en-US" altLang="en-US" dirty="0" smtClean="0">
                <a:ea typeface="MS PGothic" charset="-128"/>
              </a:rPr>
              <a:t>13. What goes in the blank?</a:t>
            </a:r>
          </a:p>
          <a:p>
            <a:pPr lvl="1" algn="l"/>
            <a:endParaRPr lang="en-US" altLang="en-US" sz="2400" dirty="0" smtClean="0">
              <a:ea typeface="MS PGothic" charset="-128"/>
            </a:endParaRPr>
          </a:p>
          <a:p>
            <a:pPr lvl="1" algn="l"/>
            <a:r>
              <a:rPr lang="en-US" altLang="en-US" sz="2400" dirty="0" err="1" smtClean="0">
                <a:latin typeface="Courier" charset="0"/>
                <a:ea typeface="Courier" charset="0"/>
                <a:cs typeface="Courier" charset="0"/>
              </a:rPr>
              <a:t>ArrayList</a:t>
            </a:r>
            <a:r>
              <a:rPr lang="en-US" altLang="en-US" sz="2400" dirty="0" smtClean="0">
                <a:latin typeface="Courier" charset="0"/>
                <a:ea typeface="Courier" charset="0"/>
                <a:cs typeface="Courier" charset="0"/>
              </a:rPr>
              <a:t>&lt;Turtle&gt; </a:t>
            </a:r>
            <a:r>
              <a:rPr lang="en-US" altLang="en-US" sz="2400" dirty="0" err="1" smtClean="0">
                <a:latin typeface="Courier" charset="0"/>
                <a:ea typeface="Courier" charset="0"/>
                <a:cs typeface="Courier" charset="0"/>
              </a:rPr>
              <a:t>turtleRacers</a:t>
            </a:r>
            <a:r>
              <a:rPr lang="en-US" altLang="en-US" sz="2400" dirty="0" smtClean="0">
                <a:latin typeface="Courier" charset="0"/>
                <a:ea typeface="Courier" charset="0"/>
                <a:cs typeface="Courier" charset="0"/>
              </a:rPr>
              <a:t> = new </a:t>
            </a:r>
            <a:r>
              <a:rPr lang="en-US" altLang="en-US" sz="2400" dirty="0" err="1" smtClean="0">
                <a:latin typeface="Courier" charset="0"/>
                <a:ea typeface="Courier" charset="0"/>
                <a:cs typeface="Courier" charset="0"/>
              </a:rPr>
              <a:t>ArrayList</a:t>
            </a:r>
            <a:r>
              <a:rPr lang="en-US" altLang="en-US" sz="2400" dirty="0" smtClean="0">
                <a:latin typeface="Courier" charset="0"/>
                <a:ea typeface="Courier" charset="0"/>
                <a:cs typeface="Courier" charset="0"/>
              </a:rPr>
              <a:t>&lt;&gt;();</a:t>
            </a:r>
          </a:p>
          <a:p>
            <a:pPr lvl="1" algn="l"/>
            <a:endParaRPr lang="en-US" altLang="en-US" sz="2400" dirty="0" smtClean="0">
              <a:latin typeface="Courier" charset="0"/>
              <a:ea typeface="Courier" charset="0"/>
              <a:cs typeface="Courier" charset="0"/>
            </a:endParaRPr>
          </a:p>
          <a:p>
            <a:pPr lvl="1" algn="l"/>
            <a:r>
              <a:rPr lang="en-US" altLang="en-US" sz="2400" dirty="0" smtClean="0">
                <a:latin typeface="Courier" charset="0"/>
                <a:ea typeface="Courier" charset="0"/>
                <a:cs typeface="Courier" charset="0"/>
              </a:rPr>
              <a:t>	</a:t>
            </a:r>
            <a:r>
              <a:rPr lang="mr-IN" altLang="en-US" sz="2400" dirty="0" smtClean="0">
                <a:latin typeface="Courier" charset="0"/>
                <a:ea typeface="Courier" charset="0"/>
                <a:cs typeface="Courier" charset="0"/>
              </a:rPr>
              <a:t>…</a:t>
            </a:r>
            <a:r>
              <a:rPr lang="en-US" altLang="en-US" sz="2400" dirty="0" smtClean="0">
                <a:latin typeface="Courier" charset="0"/>
                <a:ea typeface="Courier" charset="0"/>
                <a:cs typeface="Courier" charset="0"/>
              </a:rPr>
              <a:t> // add a bunch of turtles to the </a:t>
            </a:r>
            <a:r>
              <a:rPr lang="en-US" altLang="en-US" sz="2400" dirty="0" err="1" smtClean="0">
                <a:latin typeface="Courier" charset="0"/>
                <a:ea typeface="Courier" charset="0"/>
                <a:cs typeface="Courier" charset="0"/>
              </a:rPr>
              <a:t>arraylist</a:t>
            </a:r>
            <a:endParaRPr lang="en-US" altLang="en-US" sz="2400" dirty="0" smtClean="0">
              <a:latin typeface="Courier" charset="0"/>
              <a:ea typeface="Courier" charset="0"/>
              <a:cs typeface="Courier" charset="0"/>
            </a:endParaRPr>
          </a:p>
          <a:p>
            <a:pPr lvl="1" algn="l"/>
            <a:r>
              <a:rPr lang="en-US" altLang="en-US" sz="2400" dirty="0" smtClean="0">
                <a:ea typeface="MS PGothic" charset="-128"/>
              </a:rPr>
              <a:t/>
            </a:r>
            <a:br>
              <a:rPr lang="en-US" altLang="en-US" sz="2400" dirty="0" smtClean="0">
                <a:ea typeface="MS PGothic" charset="-128"/>
              </a:rPr>
            </a:br>
            <a:r>
              <a:rPr lang="en-US" sz="2400" dirty="0" smtClean="0">
                <a:latin typeface="Courier" charset="0"/>
                <a:ea typeface="Courier" charset="0"/>
                <a:cs typeface="Courier" charset="0"/>
              </a:rPr>
              <a:t>for (_____ racer </a:t>
            </a:r>
            <a:r>
              <a:rPr lang="en-US" sz="2400" dirty="0">
                <a:latin typeface="Courier" charset="0"/>
                <a:ea typeface="Courier" charset="0"/>
                <a:cs typeface="Courier" charset="0"/>
              </a:rPr>
              <a:t>: </a:t>
            </a:r>
            <a:r>
              <a:rPr lang="en-US" sz="2400" dirty="0" err="1" smtClean="0">
                <a:latin typeface="Courier" charset="0"/>
                <a:ea typeface="Courier" charset="0"/>
                <a:cs typeface="Courier" charset="0"/>
              </a:rPr>
              <a:t>turtleRacers</a:t>
            </a:r>
            <a:r>
              <a:rPr lang="en-US" sz="2400" dirty="0" smtClean="0">
                <a:latin typeface="Courier" charset="0"/>
                <a:ea typeface="Courier" charset="0"/>
                <a:cs typeface="Courier" charset="0"/>
              </a:rPr>
              <a:t>) </a:t>
            </a:r>
            <a:r>
              <a:rPr lang="en-US" sz="2400" dirty="0">
                <a:latin typeface="Courier" charset="0"/>
                <a:ea typeface="Courier" charset="0"/>
                <a:cs typeface="Courier" charset="0"/>
              </a:rPr>
              <a:t>{ </a:t>
            </a:r>
            <a:r>
              <a:rPr lang="en-US" sz="2400" dirty="0" smtClean="0">
                <a:latin typeface="Courier" charset="0"/>
                <a:ea typeface="Courier" charset="0"/>
                <a:cs typeface="Courier" charset="0"/>
              </a:rPr>
              <a:t>	</a:t>
            </a:r>
          </a:p>
          <a:p>
            <a:pPr lvl="1" algn="l"/>
            <a:r>
              <a:rPr lang="en-US" sz="2400" dirty="0">
                <a:latin typeface="Courier" charset="0"/>
                <a:ea typeface="Courier" charset="0"/>
                <a:cs typeface="Courier" charset="0"/>
              </a:rPr>
              <a:t>	</a:t>
            </a:r>
            <a:r>
              <a:rPr lang="en-US" sz="2400" dirty="0" err="1" smtClean="0">
                <a:latin typeface="Courier" charset="0"/>
                <a:ea typeface="Courier" charset="0"/>
                <a:cs typeface="Courier" charset="0"/>
              </a:rPr>
              <a:t>racer.forward</a:t>
            </a:r>
            <a:r>
              <a:rPr lang="en-US" sz="2400" dirty="0" smtClean="0">
                <a:latin typeface="Courier" charset="0"/>
                <a:ea typeface="Courier" charset="0"/>
                <a:cs typeface="Courier" charset="0"/>
              </a:rPr>
              <a:t>((</a:t>
            </a:r>
            <a:r>
              <a:rPr lang="en-US" sz="2400" dirty="0" err="1" smtClean="0">
                <a:latin typeface="Courier" charset="0"/>
                <a:ea typeface="Courier" charset="0"/>
                <a:cs typeface="Courier" charset="0"/>
              </a:rPr>
              <a:t>int</a:t>
            </a:r>
            <a:r>
              <a:rPr lang="en-US" sz="2400" dirty="0" smtClean="0">
                <a:latin typeface="Courier" charset="0"/>
                <a:ea typeface="Courier" charset="0"/>
                <a:cs typeface="Courier" charset="0"/>
              </a:rPr>
              <a:t>)(</a:t>
            </a:r>
            <a:r>
              <a:rPr lang="en-US" sz="2400" dirty="0" err="1" smtClean="0">
                <a:latin typeface="Courier" charset="0"/>
                <a:ea typeface="Courier" charset="0"/>
                <a:cs typeface="Courier" charset="0"/>
              </a:rPr>
              <a:t>Math.random</a:t>
            </a:r>
            <a:r>
              <a:rPr lang="en-US" sz="2400" dirty="0" smtClean="0">
                <a:latin typeface="Courier" charset="0"/>
                <a:ea typeface="Courier" charset="0"/>
                <a:cs typeface="Courier" charset="0"/>
              </a:rPr>
              <a:t>()*20));</a:t>
            </a:r>
          </a:p>
          <a:p>
            <a:pPr lvl="1" algn="l"/>
            <a:r>
              <a:rPr lang="en-US" sz="2400" dirty="0" smtClean="0">
                <a:latin typeface="Courier" charset="0"/>
                <a:ea typeface="Courier" charset="0"/>
                <a:cs typeface="Courier" charset="0"/>
              </a:rPr>
              <a:t>}</a:t>
            </a:r>
            <a:endParaRPr lang="en-US" altLang="en-US" sz="2400" dirty="0">
              <a:latin typeface="Courier" charset="0"/>
              <a:ea typeface="Courier" charset="0"/>
              <a:cs typeface="Courier" charset="0"/>
            </a:endParaRPr>
          </a:p>
        </p:txBody>
      </p:sp>
      <p:sp>
        <p:nvSpPr>
          <p:cNvPr id="6" name="TPAnswers"/>
          <p:cNvSpPr>
            <a:spLocks noGrp="1"/>
          </p:cNvSpPr>
          <p:nvPr/>
        </p:nvSpPr>
        <p:spPr bwMode="auto">
          <a:xfrm>
            <a:off x="604156" y="4009683"/>
            <a:ext cx="3269975" cy="254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charset="0"/>
              <a:buAutoNum type="alphaUcPeriod"/>
            </a:pPr>
            <a:r>
              <a:rPr lang="en-US" altLang="en-US" dirty="0" smtClean="0">
                <a:ea typeface="MS PGothic" charset="-128"/>
              </a:rPr>
              <a:t>String</a:t>
            </a:r>
          </a:p>
          <a:p>
            <a:pPr marL="514350" indent="-514350">
              <a:buFont typeface="Arial" charset="0"/>
              <a:buAutoNum type="alphaUcPeriod"/>
            </a:pPr>
            <a:r>
              <a:rPr lang="en-US" altLang="en-US" dirty="0" err="1" smtClean="0">
                <a:ea typeface="MS PGothic" charset="-128"/>
              </a:rPr>
              <a:t>turtleRacers</a:t>
            </a:r>
            <a:endParaRPr lang="en-US" altLang="en-US" dirty="0" smtClean="0">
              <a:ea typeface="MS PGothic" charset="-128"/>
            </a:endParaRPr>
          </a:p>
          <a:p>
            <a:pPr marL="514350" indent="-514350">
              <a:buFont typeface="Arial" charset="0"/>
              <a:buAutoNum type="alphaUcPeriod"/>
            </a:pPr>
            <a:r>
              <a:rPr lang="en-US" altLang="en-US" dirty="0" smtClean="0">
                <a:ea typeface="MS PGothic" charset="-128"/>
              </a:rPr>
              <a:t>Turtle</a:t>
            </a:r>
          </a:p>
          <a:p>
            <a:pPr marL="514350" indent="-514350">
              <a:buFont typeface="Arial" charset="0"/>
              <a:buAutoNum type="alphaUcPeriod"/>
            </a:pPr>
            <a:r>
              <a:rPr lang="en-US" altLang="en-US" dirty="0" smtClean="0">
                <a:ea typeface="MS PGothic" charset="-128"/>
              </a:rPr>
              <a:t>Object</a:t>
            </a:r>
            <a:endParaRPr lang="en-US" altLang="en-US" dirty="0">
              <a:ea typeface="MS PGothic" charset="-128"/>
            </a:endParaRPr>
          </a:p>
        </p:txBody>
      </p:sp>
    </p:spTree>
    <p:extLst>
      <p:ext uri="{BB962C8B-B14F-4D97-AF65-F5344CB8AC3E}">
        <p14:creationId xmlns:p14="http://schemas.microsoft.com/office/powerpoint/2010/main" val="3618907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852653" y="152441"/>
            <a:ext cx="5189621" cy="3989137"/>
          </a:xfrm>
          <a:prstGeom prst="rect">
            <a:avLst/>
          </a:prstGeom>
        </p:spPr>
      </p:pic>
      <p:sp>
        <p:nvSpPr>
          <p:cNvPr id="3" name="TPQuestion"/>
          <p:cNvSpPr txBox="1">
            <a:spLocks/>
          </p:cNvSpPr>
          <p:nvPr/>
        </p:nvSpPr>
        <p:spPr>
          <a:xfrm>
            <a:off x="228600" y="244158"/>
            <a:ext cx="6842760" cy="6720522"/>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4400">
                <a:solidFill>
                  <a:schemeClr val="tx1"/>
                </a:solidFill>
                <a:latin typeface="Calibri"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a:lstStyle>
          <a:p>
            <a:pPr algn="l"/>
            <a:r>
              <a:rPr lang="en-US" b="1" dirty="0"/>
              <a:t>What are the main differences between an Abstract Data Type and an interface?</a:t>
            </a:r>
            <a:r>
              <a:rPr lang="en-US" altLang="en-US" sz="2800" dirty="0" smtClean="0">
                <a:latin typeface="Courier" charset="0"/>
                <a:ea typeface="Courier" charset="0"/>
                <a:cs typeface="Courier" charset="0"/>
              </a:rPr>
              <a:t/>
            </a:r>
            <a:br>
              <a:rPr lang="en-US" altLang="en-US" sz="2800" dirty="0" smtClean="0">
                <a:latin typeface="Courier" charset="0"/>
                <a:ea typeface="Courier" charset="0"/>
                <a:cs typeface="Courier" charset="0"/>
              </a:rPr>
            </a:br>
            <a:r>
              <a:rPr lang="en-US" altLang="en-US" dirty="0" smtClean="0">
                <a:ea typeface="MS PGothic" charset="-128"/>
              </a:rPr>
              <a:t/>
            </a:r>
            <a:br>
              <a:rPr lang="en-US" altLang="en-US" dirty="0" smtClean="0">
                <a:ea typeface="MS PGothic" charset="-128"/>
              </a:rPr>
            </a:br>
            <a:endParaRPr lang="en-US" altLang="en-US" sz="4000" dirty="0">
              <a:ea typeface="MS PGothic" charset="-128"/>
            </a:endParaRPr>
          </a:p>
        </p:txBody>
      </p:sp>
      <p:graphicFrame>
        <p:nvGraphicFramePr>
          <p:cNvPr id="4" name="Object 3"/>
          <p:cNvGraphicFramePr>
            <a:graphicFrameLocks noChangeAspect="1"/>
          </p:cNvGraphicFramePr>
          <p:nvPr/>
        </p:nvGraphicFramePr>
        <p:xfrm>
          <a:off x="270510" y="3135312"/>
          <a:ext cx="9689096" cy="3424238"/>
        </p:xfrm>
        <a:graphic>
          <a:graphicData uri="http://schemas.openxmlformats.org/presentationml/2006/ole">
            <mc:AlternateContent xmlns:mc="http://schemas.openxmlformats.org/markup-compatibility/2006">
              <mc:Choice xmlns:v="urn:schemas-microsoft-com:vml" Requires="v">
                <p:oleObj spid="_x0000_s1026" name="Document" r:id="rId6" imgW="5956042" imgH="2104762" progId="Word.Document.12">
                  <p:embed/>
                </p:oleObj>
              </mc:Choice>
              <mc:Fallback>
                <p:oleObj name="Document" r:id="rId6" imgW="5956042" imgH="2104762" progId="Word.Document.12">
                  <p:embed/>
                  <p:pic>
                    <p:nvPicPr>
                      <p:cNvPr id="0" name=""/>
                      <p:cNvPicPr/>
                      <p:nvPr/>
                    </p:nvPicPr>
                    <p:blipFill>
                      <a:blip r:embed="rId7"/>
                      <a:stretch>
                        <a:fillRect/>
                      </a:stretch>
                    </p:blipFill>
                    <p:spPr>
                      <a:xfrm>
                        <a:off x="270510" y="3135312"/>
                        <a:ext cx="9689096" cy="3424238"/>
                      </a:xfrm>
                      <a:prstGeom prst="rect">
                        <a:avLst/>
                      </a:prstGeom>
                    </p:spPr>
                  </p:pic>
                </p:oleObj>
              </mc:Fallback>
            </mc:AlternateContent>
          </a:graphicData>
        </a:graphic>
      </p:graphicFrame>
    </p:spTree>
    <p:extLst>
      <p:ext uri="{BB962C8B-B14F-4D97-AF65-F5344CB8AC3E}">
        <p14:creationId xmlns:p14="http://schemas.microsoft.com/office/powerpoint/2010/main" val="143902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321462" y="0"/>
            <a:ext cx="5547022" cy="6186905"/>
          </a:xfrm>
          <a:prstGeom prst="rect">
            <a:avLst/>
          </a:prstGeom>
        </p:spPr>
      </p:pic>
      <p:pic>
        <p:nvPicPr>
          <p:cNvPr id="3" name="Picture 2"/>
          <p:cNvPicPr>
            <a:picLocks noChangeAspect="1"/>
          </p:cNvPicPr>
          <p:nvPr/>
        </p:nvPicPr>
        <p:blipFill>
          <a:blip r:embed="rId5"/>
          <a:stretch>
            <a:fillRect/>
          </a:stretch>
        </p:blipFill>
        <p:spPr>
          <a:xfrm>
            <a:off x="168237" y="0"/>
            <a:ext cx="6153225" cy="6858000"/>
          </a:xfrm>
          <a:prstGeom prst="rect">
            <a:avLst/>
          </a:prstGeom>
        </p:spPr>
      </p:pic>
    </p:spTree>
    <p:extLst>
      <p:ext uri="{BB962C8B-B14F-4D97-AF65-F5344CB8AC3E}">
        <p14:creationId xmlns:p14="http://schemas.microsoft.com/office/powerpoint/2010/main" val="166855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088" y="485640"/>
            <a:ext cx="7759390" cy="3196510"/>
          </a:xfrm>
          <a:prstGeom prst="rect">
            <a:avLst/>
          </a:prstGeom>
        </p:spPr>
      </p:pic>
      <p:pic>
        <p:nvPicPr>
          <p:cNvPr id="5" name="Picture 4"/>
          <p:cNvPicPr>
            <a:picLocks noChangeAspect="1"/>
          </p:cNvPicPr>
          <p:nvPr/>
        </p:nvPicPr>
        <p:blipFill>
          <a:blip r:embed="rId3"/>
          <a:stretch>
            <a:fillRect/>
          </a:stretch>
        </p:blipFill>
        <p:spPr>
          <a:xfrm>
            <a:off x="117088" y="3782515"/>
            <a:ext cx="7889487" cy="2801921"/>
          </a:xfrm>
          <a:prstGeom prst="rect">
            <a:avLst/>
          </a:prstGeom>
        </p:spPr>
      </p:pic>
      <p:sp>
        <p:nvSpPr>
          <p:cNvPr id="6" name="TextBox 5"/>
          <p:cNvSpPr txBox="1"/>
          <p:nvPr/>
        </p:nvSpPr>
        <p:spPr>
          <a:xfrm>
            <a:off x="1589046" y="340671"/>
            <a:ext cx="4332249" cy="523220"/>
          </a:xfrm>
          <a:prstGeom prst="rect">
            <a:avLst/>
          </a:prstGeom>
          <a:solidFill>
            <a:schemeClr val="accent4">
              <a:lumMod val="20000"/>
              <a:lumOff val="80000"/>
            </a:schemeClr>
          </a:solidFill>
        </p:spPr>
        <p:txBody>
          <a:bodyPr wrap="square" rtlCol="0">
            <a:spAutoFit/>
          </a:bodyPr>
          <a:lstStyle/>
          <a:p>
            <a:pPr algn="ctr"/>
            <a:r>
              <a:rPr lang="en-US" sz="2800" dirty="0" smtClean="0"/>
              <a:t>Lesson Covered </a:t>
            </a:r>
            <a:endParaRPr lang="en-US" sz="2800" dirty="0"/>
          </a:p>
        </p:txBody>
      </p:sp>
      <p:sp>
        <p:nvSpPr>
          <p:cNvPr id="7" name="TextBox 6"/>
          <p:cNvSpPr txBox="1"/>
          <p:nvPr/>
        </p:nvSpPr>
        <p:spPr>
          <a:xfrm>
            <a:off x="570569" y="1072935"/>
            <a:ext cx="739698" cy="523220"/>
          </a:xfrm>
          <a:prstGeom prst="rect">
            <a:avLst/>
          </a:prstGeom>
          <a:solidFill>
            <a:schemeClr val="accent4">
              <a:lumMod val="20000"/>
              <a:lumOff val="80000"/>
            </a:schemeClr>
          </a:solidFill>
        </p:spPr>
        <p:txBody>
          <a:bodyPr wrap="square" rtlCol="0">
            <a:spAutoFit/>
          </a:bodyPr>
          <a:lstStyle/>
          <a:p>
            <a:pPr algn="ctr"/>
            <a:r>
              <a:rPr lang="en-US" sz="2800" dirty="0" smtClean="0"/>
              <a:t>Y03</a:t>
            </a:r>
            <a:endParaRPr lang="en-US" sz="2800" dirty="0"/>
          </a:p>
        </p:txBody>
      </p:sp>
      <p:sp>
        <p:nvSpPr>
          <p:cNvPr id="8" name="TextBox 7"/>
          <p:cNvSpPr txBox="1"/>
          <p:nvPr/>
        </p:nvSpPr>
        <p:spPr>
          <a:xfrm>
            <a:off x="570569" y="3879325"/>
            <a:ext cx="739698" cy="523220"/>
          </a:xfrm>
          <a:prstGeom prst="rect">
            <a:avLst/>
          </a:prstGeom>
          <a:solidFill>
            <a:schemeClr val="accent4">
              <a:lumMod val="20000"/>
              <a:lumOff val="80000"/>
            </a:schemeClr>
          </a:solidFill>
        </p:spPr>
        <p:txBody>
          <a:bodyPr wrap="square" rtlCol="0">
            <a:spAutoFit/>
          </a:bodyPr>
          <a:lstStyle/>
          <a:p>
            <a:pPr algn="ctr"/>
            <a:r>
              <a:rPr lang="en-US" sz="2800" dirty="0" smtClean="0"/>
              <a:t>Y04</a:t>
            </a:r>
            <a:endParaRPr lang="en-US" sz="2800" dirty="0"/>
          </a:p>
        </p:txBody>
      </p:sp>
      <p:sp>
        <p:nvSpPr>
          <p:cNvPr id="9" name="TextBox 8"/>
          <p:cNvSpPr txBox="1"/>
          <p:nvPr/>
        </p:nvSpPr>
        <p:spPr>
          <a:xfrm>
            <a:off x="7956395" y="752647"/>
            <a:ext cx="4137103" cy="1815882"/>
          </a:xfrm>
          <a:prstGeom prst="rect">
            <a:avLst/>
          </a:prstGeom>
          <a:noFill/>
        </p:spPr>
        <p:txBody>
          <a:bodyPr wrap="square" rtlCol="0">
            <a:spAutoFit/>
          </a:bodyPr>
          <a:lstStyle/>
          <a:p>
            <a:r>
              <a:rPr lang="en-US" sz="2800" dirty="0" smtClean="0"/>
              <a:t>Total students: 88</a:t>
            </a:r>
          </a:p>
          <a:p>
            <a:r>
              <a:rPr lang="en-US" sz="2800" dirty="0" smtClean="0"/>
              <a:t>#(students who finished all nodes): 68</a:t>
            </a:r>
          </a:p>
          <a:p>
            <a:r>
              <a:rPr lang="en-US" sz="2800" dirty="0" smtClean="0"/>
              <a:t>Total completed items: 765</a:t>
            </a:r>
            <a:endParaRPr lang="en-US" sz="2800" dirty="0"/>
          </a:p>
        </p:txBody>
      </p:sp>
    </p:spTree>
    <p:extLst>
      <p:ext uri="{BB962C8B-B14F-4D97-AF65-F5344CB8AC3E}">
        <p14:creationId xmlns:p14="http://schemas.microsoft.com/office/powerpoint/2010/main" val="89144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2480" y="870651"/>
            <a:ext cx="9876224" cy="4834052"/>
          </a:xfrm>
        </p:spPr>
      </p:pic>
      <p:sp>
        <p:nvSpPr>
          <p:cNvPr id="5" name="TextBox 4"/>
          <p:cNvSpPr txBox="1"/>
          <p:nvPr/>
        </p:nvSpPr>
        <p:spPr>
          <a:xfrm>
            <a:off x="1815755" y="2525979"/>
            <a:ext cx="431169" cy="338554"/>
          </a:xfrm>
          <a:prstGeom prst="rect">
            <a:avLst/>
          </a:prstGeom>
          <a:solidFill>
            <a:schemeClr val="accent4">
              <a:lumMod val="20000"/>
              <a:lumOff val="80000"/>
            </a:schemeClr>
          </a:solidFill>
        </p:spPr>
        <p:txBody>
          <a:bodyPr wrap="square" rtlCol="0">
            <a:spAutoFit/>
          </a:bodyPr>
          <a:lstStyle/>
          <a:p>
            <a:r>
              <a:rPr lang="en-US" sz="1600" dirty="0" smtClean="0"/>
              <a:t>84</a:t>
            </a:r>
            <a:endParaRPr lang="en-US" sz="1600" dirty="0"/>
          </a:p>
        </p:txBody>
      </p:sp>
      <p:sp>
        <p:nvSpPr>
          <p:cNvPr id="6" name="TextBox 5"/>
          <p:cNvSpPr txBox="1"/>
          <p:nvPr/>
        </p:nvSpPr>
        <p:spPr>
          <a:xfrm>
            <a:off x="4003536" y="927003"/>
            <a:ext cx="401199" cy="338554"/>
          </a:xfrm>
          <a:prstGeom prst="rect">
            <a:avLst/>
          </a:prstGeom>
          <a:solidFill>
            <a:schemeClr val="accent4">
              <a:lumMod val="20000"/>
              <a:lumOff val="80000"/>
            </a:schemeClr>
          </a:solidFill>
        </p:spPr>
        <p:txBody>
          <a:bodyPr wrap="square" rtlCol="0">
            <a:spAutoFit/>
          </a:bodyPr>
          <a:lstStyle/>
          <a:p>
            <a:r>
              <a:rPr lang="en-US" sz="1600" dirty="0" smtClean="0"/>
              <a:t>78</a:t>
            </a:r>
            <a:endParaRPr lang="en-US" sz="1600" dirty="0"/>
          </a:p>
        </p:txBody>
      </p:sp>
      <p:sp>
        <p:nvSpPr>
          <p:cNvPr id="7" name="TextBox 6"/>
          <p:cNvSpPr txBox="1"/>
          <p:nvPr/>
        </p:nvSpPr>
        <p:spPr>
          <a:xfrm>
            <a:off x="5930592" y="898135"/>
            <a:ext cx="420028" cy="338554"/>
          </a:xfrm>
          <a:prstGeom prst="rect">
            <a:avLst/>
          </a:prstGeom>
          <a:solidFill>
            <a:schemeClr val="accent4">
              <a:lumMod val="20000"/>
              <a:lumOff val="80000"/>
            </a:schemeClr>
          </a:solidFill>
        </p:spPr>
        <p:txBody>
          <a:bodyPr wrap="square" rtlCol="0">
            <a:spAutoFit/>
          </a:bodyPr>
          <a:lstStyle/>
          <a:p>
            <a:r>
              <a:rPr lang="en-US" sz="1600" dirty="0" smtClean="0"/>
              <a:t>78</a:t>
            </a:r>
            <a:endParaRPr lang="en-US" sz="1600" dirty="0"/>
          </a:p>
        </p:txBody>
      </p:sp>
      <p:sp>
        <p:nvSpPr>
          <p:cNvPr id="8" name="TextBox 7"/>
          <p:cNvSpPr txBox="1"/>
          <p:nvPr/>
        </p:nvSpPr>
        <p:spPr>
          <a:xfrm>
            <a:off x="7922131" y="532097"/>
            <a:ext cx="440471" cy="338554"/>
          </a:xfrm>
          <a:prstGeom prst="rect">
            <a:avLst/>
          </a:prstGeom>
          <a:solidFill>
            <a:schemeClr val="accent4">
              <a:lumMod val="20000"/>
              <a:lumOff val="80000"/>
            </a:schemeClr>
          </a:solidFill>
        </p:spPr>
        <p:txBody>
          <a:bodyPr wrap="square" rtlCol="0">
            <a:spAutoFit/>
          </a:bodyPr>
          <a:lstStyle/>
          <a:p>
            <a:r>
              <a:rPr lang="en-US" sz="1600" dirty="0" smtClean="0"/>
              <a:t>71</a:t>
            </a:r>
            <a:endParaRPr lang="en-US" sz="1600" dirty="0"/>
          </a:p>
        </p:txBody>
      </p:sp>
      <p:sp>
        <p:nvSpPr>
          <p:cNvPr id="9" name="TextBox 8"/>
          <p:cNvSpPr txBox="1"/>
          <p:nvPr/>
        </p:nvSpPr>
        <p:spPr>
          <a:xfrm>
            <a:off x="10009882" y="1345656"/>
            <a:ext cx="395866" cy="338554"/>
          </a:xfrm>
          <a:prstGeom prst="rect">
            <a:avLst/>
          </a:prstGeom>
          <a:solidFill>
            <a:schemeClr val="accent4">
              <a:lumMod val="20000"/>
              <a:lumOff val="80000"/>
            </a:schemeClr>
          </a:solidFill>
        </p:spPr>
        <p:txBody>
          <a:bodyPr wrap="square" rtlCol="0">
            <a:spAutoFit/>
          </a:bodyPr>
          <a:lstStyle/>
          <a:p>
            <a:r>
              <a:rPr lang="en-US" sz="1600" dirty="0" smtClean="0"/>
              <a:t>68</a:t>
            </a:r>
            <a:endParaRPr lang="en-US" sz="1600" dirty="0"/>
          </a:p>
        </p:txBody>
      </p:sp>
      <p:sp>
        <p:nvSpPr>
          <p:cNvPr id="12" name="TextBox 11"/>
          <p:cNvSpPr txBox="1"/>
          <p:nvPr/>
        </p:nvSpPr>
        <p:spPr>
          <a:xfrm>
            <a:off x="4338732" y="4704433"/>
            <a:ext cx="456292" cy="369332"/>
          </a:xfrm>
          <a:prstGeom prst="rect">
            <a:avLst/>
          </a:prstGeom>
          <a:solidFill>
            <a:schemeClr val="accent4">
              <a:lumMod val="20000"/>
              <a:lumOff val="80000"/>
            </a:schemeClr>
          </a:solidFill>
        </p:spPr>
        <p:txBody>
          <a:bodyPr wrap="square" rtlCol="0">
            <a:spAutoFit/>
          </a:bodyPr>
          <a:lstStyle/>
          <a:p>
            <a:r>
              <a:rPr lang="en-US" dirty="0" smtClean="0"/>
              <a:t>83</a:t>
            </a:r>
            <a:endParaRPr lang="en-US" dirty="0"/>
          </a:p>
        </p:txBody>
      </p:sp>
      <p:sp>
        <p:nvSpPr>
          <p:cNvPr id="13" name="TextBox 12"/>
          <p:cNvSpPr txBox="1"/>
          <p:nvPr/>
        </p:nvSpPr>
        <p:spPr>
          <a:xfrm>
            <a:off x="6401156" y="4495278"/>
            <a:ext cx="420028" cy="338554"/>
          </a:xfrm>
          <a:prstGeom prst="rect">
            <a:avLst/>
          </a:prstGeom>
          <a:solidFill>
            <a:schemeClr val="accent4">
              <a:lumMod val="20000"/>
              <a:lumOff val="80000"/>
            </a:schemeClr>
          </a:solidFill>
        </p:spPr>
        <p:txBody>
          <a:bodyPr wrap="square" rtlCol="0">
            <a:spAutoFit/>
          </a:bodyPr>
          <a:lstStyle/>
          <a:p>
            <a:r>
              <a:rPr lang="en-US" sz="1600" dirty="0" smtClean="0"/>
              <a:t>79</a:t>
            </a:r>
            <a:endParaRPr lang="en-US" sz="1600" dirty="0"/>
          </a:p>
        </p:txBody>
      </p:sp>
      <p:sp>
        <p:nvSpPr>
          <p:cNvPr id="14" name="TextBox 13"/>
          <p:cNvSpPr txBox="1"/>
          <p:nvPr/>
        </p:nvSpPr>
        <p:spPr>
          <a:xfrm>
            <a:off x="8482167" y="4507968"/>
            <a:ext cx="401442" cy="338554"/>
          </a:xfrm>
          <a:prstGeom prst="rect">
            <a:avLst/>
          </a:prstGeom>
          <a:solidFill>
            <a:schemeClr val="accent4">
              <a:lumMod val="20000"/>
              <a:lumOff val="80000"/>
            </a:schemeClr>
          </a:solidFill>
        </p:spPr>
        <p:txBody>
          <a:bodyPr wrap="square" rtlCol="0">
            <a:spAutoFit/>
          </a:bodyPr>
          <a:lstStyle/>
          <a:p>
            <a:r>
              <a:rPr lang="en-US" sz="1600" dirty="0" smtClean="0"/>
              <a:t>73</a:t>
            </a:r>
            <a:endParaRPr lang="en-US" sz="1600" dirty="0"/>
          </a:p>
        </p:txBody>
      </p:sp>
      <p:sp>
        <p:nvSpPr>
          <p:cNvPr id="15" name="TextBox 14"/>
          <p:cNvSpPr txBox="1"/>
          <p:nvPr/>
        </p:nvSpPr>
        <p:spPr>
          <a:xfrm>
            <a:off x="4378713" y="2623589"/>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16" name="TextBox 15"/>
          <p:cNvSpPr txBox="1"/>
          <p:nvPr/>
        </p:nvSpPr>
        <p:spPr>
          <a:xfrm>
            <a:off x="5947320" y="2624587"/>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17" name="TextBox 16"/>
          <p:cNvSpPr txBox="1"/>
          <p:nvPr/>
        </p:nvSpPr>
        <p:spPr>
          <a:xfrm>
            <a:off x="9035454" y="2870774"/>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18" name="TextBox 17"/>
          <p:cNvSpPr txBox="1"/>
          <p:nvPr/>
        </p:nvSpPr>
        <p:spPr>
          <a:xfrm>
            <a:off x="7482470" y="2297803"/>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19" name="TextBox 18"/>
          <p:cNvSpPr txBox="1"/>
          <p:nvPr/>
        </p:nvSpPr>
        <p:spPr>
          <a:xfrm>
            <a:off x="4404735" y="5083844"/>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20" name="TextBox 19"/>
          <p:cNvSpPr txBox="1"/>
          <p:nvPr/>
        </p:nvSpPr>
        <p:spPr>
          <a:xfrm>
            <a:off x="5947320" y="5083843"/>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21" name="TextBox 20"/>
          <p:cNvSpPr txBox="1"/>
          <p:nvPr/>
        </p:nvSpPr>
        <p:spPr>
          <a:xfrm>
            <a:off x="7510348" y="5059644"/>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22" name="TextBox 21"/>
          <p:cNvSpPr txBox="1"/>
          <p:nvPr/>
        </p:nvSpPr>
        <p:spPr>
          <a:xfrm>
            <a:off x="7510348" y="3613046"/>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23" name="TextBox 22"/>
          <p:cNvSpPr txBox="1"/>
          <p:nvPr/>
        </p:nvSpPr>
        <p:spPr>
          <a:xfrm>
            <a:off x="5930592" y="3889518"/>
            <a:ext cx="148682" cy="200055"/>
          </a:xfrm>
          <a:prstGeom prst="rect">
            <a:avLst/>
          </a:prstGeom>
          <a:solidFill>
            <a:schemeClr val="bg1">
              <a:lumMod val="95000"/>
            </a:schemeClr>
          </a:solidFill>
        </p:spPr>
        <p:txBody>
          <a:bodyPr wrap="square" rtlCol="0">
            <a:spAutoFit/>
          </a:bodyPr>
          <a:lstStyle/>
          <a:p>
            <a:r>
              <a:rPr lang="en-US" sz="700" dirty="0" smtClean="0"/>
              <a:t>  </a:t>
            </a:r>
            <a:endParaRPr lang="en-US" sz="700" dirty="0"/>
          </a:p>
        </p:txBody>
      </p:sp>
      <p:sp>
        <p:nvSpPr>
          <p:cNvPr id="25" name="TextBox 24"/>
          <p:cNvSpPr txBox="1"/>
          <p:nvPr/>
        </p:nvSpPr>
        <p:spPr>
          <a:xfrm>
            <a:off x="5817342" y="5660672"/>
            <a:ext cx="583814" cy="369332"/>
          </a:xfrm>
          <a:prstGeom prst="rect">
            <a:avLst/>
          </a:prstGeom>
          <a:solidFill>
            <a:schemeClr val="accent6">
              <a:lumMod val="20000"/>
              <a:lumOff val="80000"/>
            </a:schemeClr>
          </a:solidFill>
        </p:spPr>
        <p:txBody>
          <a:bodyPr wrap="none" rtlCol="0">
            <a:spAutoFit/>
          </a:bodyPr>
          <a:lstStyle/>
          <a:p>
            <a:r>
              <a:rPr lang="en-US" dirty="0" smtClean="0"/>
              <a:t>73%</a:t>
            </a:r>
            <a:endParaRPr lang="en-US" dirty="0"/>
          </a:p>
        </p:txBody>
      </p:sp>
      <p:sp>
        <p:nvSpPr>
          <p:cNvPr id="26" name="TextBox 25"/>
          <p:cNvSpPr txBox="1"/>
          <p:nvPr/>
        </p:nvSpPr>
        <p:spPr>
          <a:xfrm>
            <a:off x="5890773" y="2156647"/>
            <a:ext cx="583814" cy="369332"/>
          </a:xfrm>
          <a:prstGeom prst="rect">
            <a:avLst/>
          </a:prstGeom>
          <a:solidFill>
            <a:schemeClr val="accent6">
              <a:lumMod val="20000"/>
              <a:lumOff val="80000"/>
            </a:schemeClr>
          </a:solidFill>
        </p:spPr>
        <p:txBody>
          <a:bodyPr wrap="none" rtlCol="0">
            <a:spAutoFit/>
          </a:bodyPr>
          <a:lstStyle/>
          <a:p>
            <a:r>
              <a:rPr lang="en-US" dirty="0" smtClean="0"/>
              <a:t>72%</a:t>
            </a:r>
            <a:endParaRPr lang="en-US" dirty="0"/>
          </a:p>
        </p:txBody>
      </p:sp>
      <p:sp>
        <p:nvSpPr>
          <p:cNvPr id="27" name="TextBox 26"/>
          <p:cNvSpPr txBox="1"/>
          <p:nvPr/>
        </p:nvSpPr>
        <p:spPr>
          <a:xfrm>
            <a:off x="7850460" y="3390519"/>
            <a:ext cx="583814" cy="369332"/>
          </a:xfrm>
          <a:prstGeom prst="rect">
            <a:avLst/>
          </a:prstGeom>
          <a:solidFill>
            <a:schemeClr val="accent6">
              <a:lumMod val="20000"/>
              <a:lumOff val="80000"/>
            </a:schemeClr>
          </a:solidFill>
        </p:spPr>
        <p:txBody>
          <a:bodyPr wrap="none" rtlCol="0">
            <a:spAutoFit/>
          </a:bodyPr>
          <a:lstStyle/>
          <a:p>
            <a:r>
              <a:rPr lang="en-US" dirty="0" smtClean="0"/>
              <a:t>72%</a:t>
            </a:r>
            <a:endParaRPr lang="en-US" dirty="0"/>
          </a:p>
        </p:txBody>
      </p:sp>
      <p:sp>
        <p:nvSpPr>
          <p:cNvPr id="28" name="TextBox 27"/>
          <p:cNvSpPr txBox="1"/>
          <p:nvPr/>
        </p:nvSpPr>
        <p:spPr>
          <a:xfrm>
            <a:off x="5848699" y="3790392"/>
            <a:ext cx="583814" cy="369332"/>
          </a:xfrm>
          <a:prstGeom prst="rect">
            <a:avLst/>
          </a:prstGeom>
          <a:solidFill>
            <a:schemeClr val="accent6">
              <a:lumMod val="20000"/>
              <a:lumOff val="80000"/>
            </a:schemeClr>
          </a:solidFill>
        </p:spPr>
        <p:txBody>
          <a:bodyPr wrap="none" rtlCol="0">
            <a:spAutoFit/>
          </a:bodyPr>
          <a:lstStyle/>
          <a:p>
            <a:r>
              <a:rPr lang="en-US" dirty="0" smtClean="0"/>
              <a:t>67%</a:t>
            </a:r>
            <a:endParaRPr lang="en-US" dirty="0"/>
          </a:p>
        </p:txBody>
      </p:sp>
      <p:sp>
        <p:nvSpPr>
          <p:cNvPr id="29" name="TextBox 28"/>
          <p:cNvSpPr txBox="1"/>
          <p:nvPr/>
        </p:nvSpPr>
        <p:spPr>
          <a:xfrm>
            <a:off x="7898353" y="1882899"/>
            <a:ext cx="583814" cy="369332"/>
          </a:xfrm>
          <a:prstGeom prst="rect">
            <a:avLst/>
          </a:prstGeom>
          <a:solidFill>
            <a:schemeClr val="accent6">
              <a:lumMod val="20000"/>
              <a:lumOff val="80000"/>
            </a:schemeClr>
          </a:solidFill>
        </p:spPr>
        <p:txBody>
          <a:bodyPr wrap="none" rtlCol="0">
            <a:spAutoFit/>
          </a:bodyPr>
          <a:lstStyle/>
          <a:p>
            <a:r>
              <a:rPr lang="en-US" dirty="0" smtClean="0"/>
              <a:t>66%</a:t>
            </a:r>
            <a:endParaRPr lang="en-US" dirty="0"/>
          </a:p>
        </p:txBody>
      </p:sp>
      <p:sp>
        <p:nvSpPr>
          <p:cNvPr id="30" name="TextBox 29"/>
          <p:cNvSpPr txBox="1"/>
          <p:nvPr/>
        </p:nvSpPr>
        <p:spPr>
          <a:xfrm>
            <a:off x="9915908" y="2679867"/>
            <a:ext cx="583814" cy="369332"/>
          </a:xfrm>
          <a:prstGeom prst="rect">
            <a:avLst/>
          </a:prstGeom>
          <a:solidFill>
            <a:schemeClr val="accent6">
              <a:lumMod val="20000"/>
              <a:lumOff val="80000"/>
            </a:schemeClr>
          </a:solidFill>
        </p:spPr>
        <p:txBody>
          <a:bodyPr wrap="none" rtlCol="0">
            <a:spAutoFit/>
          </a:bodyPr>
          <a:lstStyle/>
          <a:p>
            <a:r>
              <a:rPr lang="en-US" dirty="0" smtClean="0"/>
              <a:t>62%</a:t>
            </a:r>
            <a:endParaRPr lang="en-US" dirty="0"/>
          </a:p>
        </p:txBody>
      </p:sp>
      <p:sp>
        <p:nvSpPr>
          <p:cNvPr id="31" name="TextBox 30"/>
          <p:cNvSpPr txBox="1"/>
          <p:nvPr/>
        </p:nvSpPr>
        <p:spPr>
          <a:xfrm>
            <a:off x="3711629" y="5636915"/>
            <a:ext cx="583814" cy="369332"/>
          </a:xfrm>
          <a:prstGeom prst="rect">
            <a:avLst/>
          </a:prstGeom>
          <a:solidFill>
            <a:schemeClr val="accent6">
              <a:lumMod val="20000"/>
              <a:lumOff val="80000"/>
            </a:schemeClr>
          </a:solidFill>
        </p:spPr>
        <p:txBody>
          <a:bodyPr wrap="none" rtlCol="0">
            <a:spAutoFit/>
          </a:bodyPr>
          <a:lstStyle/>
          <a:p>
            <a:r>
              <a:rPr lang="en-US" dirty="0" smtClean="0"/>
              <a:t>75%</a:t>
            </a:r>
            <a:endParaRPr lang="en-US" dirty="0"/>
          </a:p>
        </p:txBody>
      </p:sp>
      <p:sp>
        <p:nvSpPr>
          <p:cNvPr id="32" name="TextBox 31"/>
          <p:cNvSpPr txBox="1"/>
          <p:nvPr/>
        </p:nvSpPr>
        <p:spPr>
          <a:xfrm>
            <a:off x="3580314" y="2240502"/>
            <a:ext cx="583814" cy="369332"/>
          </a:xfrm>
          <a:prstGeom prst="rect">
            <a:avLst/>
          </a:prstGeom>
          <a:solidFill>
            <a:schemeClr val="accent6">
              <a:lumMod val="20000"/>
              <a:lumOff val="80000"/>
            </a:schemeClr>
          </a:solidFill>
        </p:spPr>
        <p:txBody>
          <a:bodyPr wrap="none" rtlCol="0">
            <a:spAutoFit/>
          </a:bodyPr>
          <a:lstStyle/>
          <a:p>
            <a:r>
              <a:rPr lang="en-US" dirty="0" smtClean="0"/>
              <a:t>66%</a:t>
            </a:r>
            <a:endParaRPr lang="en-US" dirty="0"/>
          </a:p>
        </p:txBody>
      </p:sp>
      <p:sp>
        <p:nvSpPr>
          <p:cNvPr id="33" name="TextBox 32"/>
          <p:cNvSpPr txBox="1"/>
          <p:nvPr/>
        </p:nvSpPr>
        <p:spPr>
          <a:xfrm>
            <a:off x="7850460" y="5626884"/>
            <a:ext cx="583814" cy="369332"/>
          </a:xfrm>
          <a:prstGeom prst="rect">
            <a:avLst/>
          </a:prstGeom>
          <a:solidFill>
            <a:schemeClr val="accent6">
              <a:lumMod val="20000"/>
              <a:lumOff val="80000"/>
            </a:schemeClr>
          </a:solidFill>
        </p:spPr>
        <p:txBody>
          <a:bodyPr wrap="none" rtlCol="0">
            <a:spAutoFit/>
          </a:bodyPr>
          <a:lstStyle/>
          <a:p>
            <a:r>
              <a:rPr lang="en-US" dirty="0" smtClean="0"/>
              <a:t>65%</a:t>
            </a:r>
            <a:endParaRPr lang="en-US" dirty="0"/>
          </a:p>
        </p:txBody>
      </p:sp>
      <p:sp>
        <p:nvSpPr>
          <p:cNvPr id="34" name="TextBox 33"/>
          <p:cNvSpPr txBox="1"/>
          <p:nvPr/>
        </p:nvSpPr>
        <p:spPr>
          <a:xfrm>
            <a:off x="1631563" y="3886669"/>
            <a:ext cx="583814" cy="369332"/>
          </a:xfrm>
          <a:prstGeom prst="rect">
            <a:avLst/>
          </a:prstGeom>
          <a:solidFill>
            <a:schemeClr val="accent6">
              <a:lumMod val="20000"/>
              <a:lumOff val="80000"/>
            </a:schemeClr>
          </a:solidFill>
        </p:spPr>
        <p:txBody>
          <a:bodyPr wrap="none" rtlCol="0">
            <a:spAutoFit/>
          </a:bodyPr>
          <a:lstStyle/>
          <a:p>
            <a:r>
              <a:rPr lang="en-US" dirty="0" smtClean="0"/>
              <a:t>79%</a:t>
            </a:r>
            <a:endParaRPr lang="en-US" dirty="0"/>
          </a:p>
        </p:txBody>
      </p:sp>
      <p:sp>
        <p:nvSpPr>
          <p:cNvPr id="36" name="TextBox 35"/>
          <p:cNvSpPr txBox="1"/>
          <p:nvPr/>
        </p:nvSpPr>
        <p:spPr>
          <a:xfrm>
            <a:off x="1447116" y="6155386"/>
            <a:ext cx="10295767" cy="400110"/>
          </a:xfrm>
          <a:prstGeom prst="rect">
            <a:avLst/>
          </a:prstGeom>
          <a:noFill/>
        </p:spPr>
        <p:txBody>
          <a:bodyPr wrap="none" rtlCol="0">
            <a:spAutoFit/>
          </a:bodyPr>
          <a:lstStyle/>
          <a:p>
            <a:r>
              <a:rPr lang="en-US" sz="2000" dirty="0"/>
              <a:t>Yellow box: #(students who finished the node);  Light green box: average </a:t>
            </a:r>
            <a:r>
              <a:rPr lang="en-US" sz="2000" dirty="0" smtClean="0"/>
              <a:t>ability </a:t>
            </a:r>
            <a:r>
              <a:rPr lang="en-US" sz="2000" dirty="0"/>
              <a:t>and performance</a:t>
            </a:r>
          </a:p>
        </p:txBody>
      </p:sp>
    </p:spTree>
    <p:extLst>
      <p:ext uri="{BB962C8B-B14F-4D97-AF65-F5344CB8AC3E}">
        <p14:creationId xmlns:p14="http://schemas.microsoft.com/office/powerpoint/2010/main" val="48081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80549" y="184349"/>
            <a:ext cx="5430901" cy="6489301"/>
          </a:xfrm>
          <a:prstGeom prst="rect">
            <a:avLst/>
          </a:prstGeom>
        </p:spPr>
      </p:pic>
    </p:spTree>
    <p:extLst>
      <p:ext uri="{BB962C8B-B14F-4D97-AF65-F5344CB8AC3E}">
        <p14:creationId xmlns:p14="http://schemas.microsoft.com/office/powerpoint/2010/main" val="278953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ADT versus Interface</a:t>
            </a:r>
            <a:endParaRPr lang="en-US" dirty="0"/>
          </a:p>
        </p:txBody>
      </p:sp>
    </p:spTree>
    <p:extLst>
      <p:ext uri="{BB962C8B-B14F-4D97-AF65-F5344CB8AC3E}">
        <p14:creationId xmlns:p14="http://schemas.microsoft.com/office/powerpoint/2010/main" val="385163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115050" y="273051"/>
            <a:ext cx="6267450" cy="6273799"/>
          </a:xfrm>
          <a:prstGeom prst="rect">
            <a:avLst/>
          </a:prstGeom>
        </p:spPr>
      </p:pic>
      <p:pic>
        <p:nvPicPr>
          <p:cNvPr id="4" name="Picture 3" descr="https://media.geeksforgeeks.org/wp-content/uploads/20190828194629/AD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4618"/>
            <a:ext cx="6172200" cy="3377882"/>
          </a:xfrm>
          <a:prstGeom prst="rect">
            <a:avLst/>
          </a:prstGeom>
          <a:noFill/>
          <a:ln>
            <a:noFill/>
          </a:ln>
        </p:spPr>
      </p:pic>
      <p:sp>
        <p:nvSpPr>
          <p:cNvPr id="6" name="TextBox 5"/>
          <p:cNvSpPr txBox="1"/>
          <p:nvPr/>
        </p:nvSpPr>
        <p:spPr>
          <a:xfrm>
            <a:off x="301625" y="3072348"/>
            <a:ext cx="5813425" cy="3785652"/>
          </a:xfrm>
          <a:prstGeom prst="rect">
            <a:avLst/>
          </a:prstGeom>
          <a:noFill/>
        </p:spPr>
        <p:txBody>
          <a:bodyPr wrap="square" rtlCol="0">
            <a:spAutoFit/>
          </a:bodyPr>
          <a:lstStyle/>
          <a:p>
            <a:r>
              <a:rPr lang="en-US" sz="2400" dirty="0"/>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The process of providing only the essentials and hiding the details is known as abstraction.</a:t>
            </a:r>
          </a:p>
        </p:txBody>
      </p:sp>
    </p:spTree>
    <p:extLst>
      <p:ext uri="{BB962C8B-B14F-4D97-AF65-F5344CB8AC3E}">
        <p14:creationId xmlns:p14="http://schemas.microsoft.com/office/powerpoint/2010/main" val="38414914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POLL_EMBED_ID" val="028a5eec-e9a9-414c-9caf-2c7d75148e81"/>
</p:tagLst>
</file>

<file path=ppt/tags/tag10.xml><?xml version="1.0" encoding="utf-8"?>
<p:tagLst xmlns:a="http://schemas.openxmlformats.org/drawingml/2006/main" xmlns:r="http://schemas.openxmlformats.org/officeDocument/2006/relationships" xmlns:p="http://schemas.openxmlformats.org/presentationml/2006/main">
  <p:tag name="__PE_POLL_EMBED_ID" val="a877746b-2486-4302-a04f-cbaf53216d9d"/>
</p:tagLst>
</file>

<file path=ppt/tags/tag11.xml><?xml version="1.0" encoding="utf-8"?>
<p:tagLst xmlns:a="http://schemas.openxmlformats.org/drawingml/2006/main" xmlns:r="http://schemas.openxmlformats.org/officeDocument/2006/relationships" xmlns:p="http://schemas.openxmlformats.org/presentationml/2006/main">
  <p:tag name="__PE_POLL_EMBED_ID" val="f1a06e01-2888-434b-b4a3-6871dc015842"/>
</p:tagLst>
</file>

<file path=ppt/tags/tag2.xml><?xml version="1.0" encoding="utf-8"?>
<p:tagLst xmlns:a="http://schemas.openxmlformats.org/drawingml/2006/main" xmlns:r="http://schemas.openxmlformats.org/officeDocument/2006/relationships" xmlns:p="http://schemas.openxmlformats.org/presentationml/2006/main">
  <p:tag name="__PE_POLL_EMBED_ID" val="6c43f92b-7367-490a-ae67-815cdb64d26c"/>
</p:tagLst>
</file>

<file path=ppt/tags/tag3.xml><?xml version="1.0" encoding="utf-8"?>
<p:tagLst xmlns:a="http://schemas.openxmlformats.org/drawingml/2006/main" xmlns:r="http://schemas.openxmlformats.org/officeDocument/2006/relationships" xmlns:p="http://schemas.openxmlformats.org/presentationml/2006/main">
  <p:tag name="__PE_POLL_EMBED_ID" val="098a2bfa-7311-4027-8264-88b5f335c115"/>
</p:tagLst>
</file>

<file path=ppt/tags/tag4.xml><?xml version="1.0" encoding="utf-8"?>
<p:tagLst xmlns:a="http://schemas.openxmlformats.org/drawingml/2006/main" xmlns:r="http://schemas.openxmlformats.org/officeDocument/2006/relationships" xmlns:p="http://schemas.openxmlformats.org/presentationml/2006/main">
  <p:tag name="__PE_POLL_EMBED_ID" val="193394ad-853c-4ae2-b4d1-df64fc190029"/>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__PE_POLL_EMBED_ID" val="88b848fa-d316-437d-af43-99ad0ffcc9b7"/>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__PE_POLL_EMBED_ID" val="53efb038-cc08-4530-973b-7ec150487bc9"/>
</p:tagLst>
</file>

<file path=ppt/tags/tag9.xml><?xml version="1.0" encoding="utf-8"?>
<p:tagLst xmlns:a="http://schemas.openxmlformats.org/drawingml/2006/main" xmlns:r="http://schemas.openxmlformats.org/officeDocument/2006/relationships" xmlns:p="http://schemas.openxmlformats.org/presentationml/2006/main">
  <p:tag name="__PE_POLL_EMBED_ID" val="e12b7004-79f5-4dea-80e5-24c01be627c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1250</Words>
  <Application>Microsoft Office PowerPoint</Application>
  <PresentationFormat>Widescreen</PresentationFormat>
  <Paragraphs>255</Paragraphs>
  <Slides>24</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&amp;quot</vt:lpstr>
      <vt:lpstr>Courier</vt:lpstr>
      <vt:lpstr>MS PGothic</vt:lpstr>
      <vt:lpstr>SimSun</vt:lpstr>
      <vt:lpstr>Arial</vt:lpstr>
      <vt:lpstr>Calibri</vt:lpstr>
      <vt:lpstr>Calibri Light</vt:lpstr>
      <vt:lpstr>Helvetica</vt:lpstr>
      <vt:lpstr>Times New Roman</vt:lpstr>
      <vt:lpstr>Office Theme</vt:lpstr>
      <vt:lpstr>Microsoft Word Document</vt:lpstr>
      <vt:lpstr>ITSC 2214 Data Structures &amp; Algorithms</vt:lpstr>
      <vt:lpstr>Agenda</vt:lpstr>
      <vt:lpstr>PowerPoint Presentation</vt:lpstr>
      <vt:lpstr>PowerPoint Presentation</vt:lpstr>
      <vt:lpstr>PowerPoint Presentation</vt:lpstr>
      <vt:lpstr>PowerPoint Presentation</vt:lpstr>
      <vt:lpstr>PowerPoint Presentation</vt:lpstr>
      <vt:lpstr>ADT versus Interface</vt:lpstr>
      <vt:lpstr>PowerPoint Presentation</vt:lpstr>
      <vt:lpstr>PowerPoint Presentation</vt:lpstr>
      <vt:lpstr>Generics</vt:lpstr>
      <vt:lpstr>PowerPoint Presentation</vt:lpstr>
      <vt:lpstr>PowerPoint Presentation</vt:lpstr>
      <vt:lpstr>PowerPoint Presentation</vt:lpstr>
      <vt:lpstr>PowerPoint Presentation</vt:lpstr>
      <vt:lpstr>Questions for Collections, ADTs &amp; Interface</vt:lpstr>
      <vt:lpstr>PowerPoint Presentation</vt:lpstr>
      <vt:lpstr>PowerPoint Presentation</vt:lpstr>
      <vt:lpstr>PowerPoint Presentation</vt:lpstr>
      <vt:lpstr>PowerPoint Presentation</vt:lpstr>
      <vt:lpstr>PowerPoint Presentation</vt:lpstr>
      <vt:lpstr>PowerPoint Presentation</vt:lpstr>
      <vt:lpstr>Questions for Class Generics &amp; Generic Methods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ITSC 2214 Data Structures &amp; Algorithms</dc:title>
  <dc:creator>Microsoft account</dc:creator>
  <cp:lastModifiedBy>Microsoft account</cp:lastModifiedBy>
  <cp:revision>1</cp:revision>
  <dcterms:created xsi:type="dcterms:W3CDTF">2020-09-14T06:18:07Z</dcterms:created>
  <dcterms:modified xsi:type="dcterms:W3CDTF">2020-09-14T06:20:08Z</dcterms:modified>
</cp:coreProperties>
</file>