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C979-2A4D-4550-8683-BE757D6D734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701-A804-490C-8EDE-DD8A692C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ITSC 2214 Data Structures</a:t>
            </a:r>
          </a:p>
          <a:p>
            <a:r>
              <a:rPr lang="en-US" dirty="0" smtClean="0"/>
              <a:t>Lab 2 – Vote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-4763"/>
            <a:ext cx="5781675" cy="6867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118" y="220150"/>
            <a:ext cx="278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the complete UML diagram for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94" t="23684" r="53233" b="35241"/>
          <a:stretch/>
        </p:blipFill>
        <p:spPr>
          <a:xfrm>
            <a:off x="3453729" y="1632982"/>
            <a:ext cx="2449902" cy="2820838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751231" y="1434790"/>
            <a:ext cx="1345721" cy="327804"/>
          </a:xfrm>
          <a:prstGeom prst="borderCallout1">
            <a:avLst>
              <a:gd name="adj1" fmla="val 52961"/>
              <a:gd name="adj2" fmla="val -641"/>
              <a:gd name="adj3" fmla="val 112500"/>
              <a:gd name="adj4" fmla="val -38333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2390" y="665921"/>
            <a:ext cx="399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Class diagrams have three sections: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424091" y="1979692"/>
            <a:ext cx="1345721" cy="327804"/>
          </a:xfrm>
          <a:prstGeom prst="borderCallout1">
            <a:avLst>
              <a:gd name="adj1" fmla="val 52961"/>
              <a:gd name="adj2" fmla="val -641"/>
              <a:gd name="adj3" fmla="val 112500"/>
              <a:gd name="adj4" fmla="val -38333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24091" y="3265098"/>
            <a:ext cx="1345721" cy="327804"/>
          </a:xfrm>
          <a:prstGeom prst="borderCallout1">
            <a:avLst>
              <a:gd name="adj1" fmla="val 52961"/>
              <a:gd name="adj2" fmla="val -641"/>
              <a:gd name="adj3" fmla="val 112500"/>
              <a:gd name="adj4" fmla="val -38333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94" t="23684" r="53233" b="35241"/>
          <a:stretch/>
        </p:blipFill>
        <p:spPr>
          <a:xfrm>
            <a:off x="552018" y="1306307"/>
            <a:ext cx="4316082" cy="4969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18" y="551621"/>
            <a:ext cx="544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</a:rPr>
              <a:t>attribute</a:t>
            </a:r>
            <a:r>
              <a:rPr lang="en-US" dirty="0" smtClean="0"/>
              <a:t> is data that describes instances of the class.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9715931" y="1304615"/>
            <a:ext cx="1345721" cy="625691"/>
          </a:xfrm>
          <a:prstGeom prst="borderCallout1">
            <a:avLst>
              <a:gd name="adj1" fmla="val 52961"/>
              <a:gd name="adj2" fmla="val -641"/>
              <a:gd name="adj3" fmla="val 181918"/>
              <a:gd name="adj4" fmla="val -90144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0388791" y="3429000"/>
            <a:ext cx="1345721" cy="327804"/>
          </a:xfrm>
          <a:prstGeom prst="borderCallout1">
            <a:avLst>
              <a:gd name="adj1" fmla="val 52961"/>
              <a:gd name="adj2" fmla="val -641"/>
              <a:gd name="adj3" fmla="val -117631"/>
              <a:gd name="adj4" fmla="val -23894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4370" y="2594610"/>
            <a:ext cx="1451610" cy="262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0" t="34883" r="80057" b="63417"/>
          <a:stretch/>
        </p:blipFill>
        <p:spPr>
          <a:xfrm>
            <a:off x="6377940" y="2480310"/>
            <a:ext cx="4307840" cy="6057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125980" y="2726055"/>
            <a:ext cx="41833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Callout 1 2"/>
          <p:cNvSpPr/>
          <p:nvPr/>
        </p:nvSpPr>
        <p:spPr>
          <a:xfrm>
            <a:off x="7152280" y="741586"/>
            <a:ext cx="1145900" cy="1188720"/>
          </a:xfrm>
          <a:prstGeom prst="borderCallout1">
            <a:avLst>
              <a:gd name="adj1" fmla="val 52961"/>
              <a:gd name="adj2" fmla="val -641"/>
              <a:gd name="adj3" fmla="val 158654"/>
              <a:gd name="adj4" fmla="val -45315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Visibility:</a:t>
            </a:r>
          </a:p>
          <a:p>
            <a:r>
              <a:rPr lang="en-US" sz="1200" dirty="0" smtClean="0"/>
              <a:t>+ Public</a:t>
            </a:r>
          </a:p>
          <a:p>
            <a:r>
              <a:rPr lang="en-US" sz="1200" dirty="0" smtClean="0"/>
              <a:t>- Private</a:t>
            </a:r>
          </a:p>
          <a:p>
            <a:r>
              <a:rPr lang="en-US" sz="1200" dirty="0" smtClean="0"/>
              <a:t># Protected</a:t>
            </a:r>
          </a:p>
          <a:p>
            <a:r>
              <a:rPr lang="en-US" sz="1200" dirty="0" smtClean="0"/>
              <a:t>~ Package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3574" y="4224750"/>
            <a:ext cx="588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indicates that each object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</a:t>
            </a:r>
            <a:r>
              <a:rPr lang="en-US" dirty="0" smtClean="0"/>
              <a:t> class includes a private integer variable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3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94" t="23684" r="53233" b="35241"/>
          <a:stretch/>
        </p:blipFill>
        <p:spPr>
          <a:xfrm>
            <a:off x="552018" y="1306307"/>
            <a:ext cx="4316082" cy="4969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18" y="551621"/>
            <a:ext cx="51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Methods</a:t>
            </a:r>
            <a:r>
              <a:rPr lang="en-US" dirty="0" smtClean="0"/>
              <a:t> are behaviors objects of this class exhibits.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8877012" y="4004029"/>
            <a:ext cx="1605700" cy="339372"/>
          </a:xfrm>
          <a:prstGeom prst="borderCallout1">
            <a:avLst>
              <a:gd name="adj1" fmla="val 52961"/>
              <a:gd name="adj2" fmla="val -641"/>
              <a:gd name="adj3" fmla="val 218681"/>
              <a:gd name="adj4" fmla="val -40993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4370" y="4848221"/>
            <a:ext cx="1931670" cy="260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06040" y="4978715"/>
            <a:ext cx="3611880" cy="1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980" y="941522"/>
            <a:ext cx="58809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indicates that each object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</a:t>
            </a:r>
            <a:r>
              <a:rPr lang="en-US" dirty="0" smtClean="0"/>
              <a:t> class includes a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getVoteIndex</a:t>
            </a:r>
            <a:r>
              <a:rPr lang="en-US" dirty="0" smtClean="0"/>
              <a:t> method that returns an integer: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getVoteIndex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894" t="53076" r="75703" b="44845"/>
          <a:stretch/>
        </p:blipFill>
        <p:spPr>
          <a:xfrm>
            <a:off x="6319710" y="4720590"/>
            <a:ext cx="4345478" cy="58293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10665188" y="5592367"/>
            <a:ext cx="1345721" cy="327804"/>
          </a:xfrm>
          <a:prstGeom prst="borderCallout1">
            <a:avLst>
              <a:gd name="adj1" fmla="val 52961"/>
              <a:gd name="adj2" fmla="val -641"/>
              <a:gd name="adj3" fmla="val -117631"/>
              <a:gd name="adj4" fmla="val -23894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type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7056742" y="3193093"/>
            <a:ext cx="1877420" cy="563029"/>
          </a:xfrm>
          <a:prstGeom prst="borderCallout1">
            <a:avLst>
              <a:gd name="adj1" fmla="val 52961"/>
              <a:gd name="adj2" fmla="val -641"/>
              <a:gd name="adj3" fmla="val 286550"/>
              <a:gd name="adj4" fmla="val -27050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Visibility (same as for attributes)</a:t>
            </a:r>
          </a:p>
        </p:txBody>
      </p:sp>
    </p:spTree>
    <p:extLst>
      <p:ext uri="{BB962C8B-B14F-4D97-AF65-F5344CB8AC3E}">
        <p14:creationId xmlns:p14="http://schemas.microsoft.com/office/powerpoint/2010/main" val="5874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1" grpId="0"/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94" t="23684" r="53233" b="35241"/>
          <a:stretch/>
        </p:blipFill>
        <p:spPr>
          <a:xfrm>
            <a:off x="552018" y="1306307"/>
            <a:ext cx="4316082" cy="4969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18" y="551621"/>
            <a:ext cx="51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Methods</a:t>
            </a:r>
            <a:r>
              <a:rPr lang="en-US" dirty="0" smtClean="0"/>
              <a:t> are behaviors objects of this class exhibits.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089" y="4141326"/>
            <a:ext cx="1644771" cy="282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28720" y="4267123"/>
            <a:ext cx="3611880" cy="1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980" y="1663675"/>
            <a:ext cx="588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indicates that each object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</a:t>
            </a:r>
            <a:r>
              <a:rPr lang="en-US" dirty="0" smtClean="0"/>
              <a:t> class includes a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reportResults</a:t>
            </a:r>
            <a:r>
              <a:rPr lang="en-US" dirty="0" smtClean="0"/>
              <a:t> method that returns nothing:</a:t>
            </a:r>
          </a:p>
          <a:p>
            <a:endParaRPr lang="en-US" dirty="0" smtClean="0"/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685" t="47149" r="78605" b="50489"/>
          <a:stretch/>
        </p:blipFill>
        <p:spPr>
          <a:xfrm>
            <a:off x="5960460" y="3979398"/>
            <a:ext cx="3723933" cy="66499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795357" y="5215746"/>
            <a:ext cx="2337213" cy="933025"/>
          </a:xfrm>
          <a:prstGeom prst="borderCallout1">
            <a:avLst>
              <a:gd name="adj1" fmla="val 51736"/>
              <a:gd name="adj2" fmla="val 100102"/>
              <a:gd name="adj3" fmla="val -90680"/>
              <a:gd name="adj4" fmla="val 131133"/>
            </a:avLst>
          </a:prstGeom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method doesn’t return anything so it’s return type is void.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" y="0"/>
            <a:ext cx="5781675" cy="6867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1339" y="2475671"/>
            <a:ext cx="51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VoteCounterProject</a:t>
            </a:r>
            <a:r>
              <a:rPr lang="en-US" dirty="0" smtClean="0"/>
              <a:t> uses both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</a:t>
            </a:r>
            <a:r>
              <a:rPr lang="en-US" dirty="0" smtClean="0"/>
              <a:t> class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ArrayListVoteCounter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4039" y="745931"/>
            <a:ext cx="3429000" cy="1314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541339" y="745931"/>
            <a:ext cx="5425872" cy="1477328"/>
            <a:chOff x="6541339" y="745931"/>
            <a:chExt cx="5425872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6541339" y="745931"/>
              <a:ext cx="542587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</a:t>
              </a:r>
              <a:r>
                <a:rPr lang="en-US" dirty="0" smtClean="0">
                  <a:solidFill>
                    <a:srgbClr val="00B050"/>
                  </a:solidFill>
                </a:rPr>
                <a:t>dependency</a:t>
              </a:r>
              <a:r>
                <a:rPr lang="en-US" dirty="0" smtClean="0"/>
                <a:t> relationship shows that some element(s) require (i.e., depend on there being) other elements.  This is modeled with a dashed line and an open arrowhead:                                      The arrow points to the element being used.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7818120" y="1771650"/>
              <a:ext cx="14859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18053" y="1586984"/>
              <a:ext cx="5373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41338" y="3651413"/>
            <a:ext cx="5551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see it on the UML diagram but if you look at the code for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VoteCounterProject</a:t>
            </a:r>
            <a:r>
              <a:rPr lang="en-US" dirty="0" smtClean="0"/>
              <a:t> you’ll see calls to: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ArrayVoteCounter.runRandomElectionResults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ArrayListVoteCounter.runRandomElectionResults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72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" y="0"/>
            <a:ext cx="5781675" cy="6867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2769" y="490661"/>
            <a:ext cx="51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both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ArrayVoteCounter</a:t>
            </a:r>
            <a:r>
              <a:rPr lang="en-US" dirty="0" smtClean="0"/>
              <a:t> class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ArrayListVoteCounter</a:t>
            </a:r>
            <a:r>
              <a:rPr lang="en-US" dirty="0" smtClean="0"/>
              <a:t> class use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SithSenateMember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44039" y="3541220"/>
            <a:ext cx="3429000" cy="16822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2769" y="1614611"/>
            <a:ext cx="515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class contains an attribute that is an array of elements of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SithSenateMember</a:t>
            </a:r>
            <a:r>
              <a:rPr lang="en-US" dirty="0" smtClean="0"/>
              <a:t> data type.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60270"/>
            <a:ext cx="5181600" cy="262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2769" y="2461562"/>
            <a:ext cx="51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addition, each class contains methods that access those arrays (even though they’re named slightly differently).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7739" y="3479482"/>
            <a:ext cx="1615441" cy="189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1888" y="3044190"/>
            <a:ext cx="2263142" cy="201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52769" y="3585512"/>
            <a:ext cx="515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both these classes use (i.e., depend on)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SithSenateMember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3" grpId="0"/>
      <p:bldP spid="6" grpId="0" animBg="1"/>
      <p:bldP spid="14" grpId="0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97FE4917EE441B7F910CE68CD66C9" ma:contentTypeVersion="10" ma:contentTypeDescription="Create a new document." ma:contentTypeScope="" ma:versionID="d5a8777674d1a32142ab01f5262d4555">
  <xsd:schema xmlns:xsd="http://www.w3.org/2001/XMLSchema" xmlns:xs="http://www.w3.org/2001/XMLSchema" xmlns:p="http://schemas.microsoft.com/office/2006/metadata/properties" xmlns:ns3="3e863521-7f5d-4f8f-9743-f75b1964a10f" targetNamespace="http://schemas.microsoft.com/office/2006/metadata/properties" ma:root="true" ma:fieldsID="7a4113e5e343b58bf93d01b12b3a39c1" ns3:_="">
    <xsd:import namespace="3e863521-7f5d-4f8f-9743-f75b1964a1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3521-7f5d-4f8f-9743-f75b1964a1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12691-D936-4FE3-BBC2-26F658646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3521-7f5d-4f8f-9743-f75b1964a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C735D6-5A72-4225-9625-66DE15EE6D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D6B615-932B-450C-9303-398B55A3292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e863521-7f5d-4f8f-9743-f75b1964a10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Basic 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UML Diagrams</dc:title>
  <dc:creator>Long, Bruce</dc:creator>
  <cp:lastModifiedBy>Long, Bruce</cp:lastModifiedBy>
  <cp:revision>11</cp:revision>
  <dcterms:created xsi:type="dcterms:W3CDTF">2020-01-22T14:25:29Z</dcterms:created>
  <dcterms:modified xsi:type="dcterms:W3CDTF">2020-01-22T15:32:27Z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0x010100C7397FE4917EE441B7F910CE68CD66C9</vt:lpwstr>
  </property>
</Properties>
</file>