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7" r:id="rId2"/>
    <p:sldId id="279" r:id="rId3"/>
    <p:sldId id="283" r:id="rId4"/>
    <p:sldId id="293" r:id="rId5"/>
    <p:sldId id="287" r:id="rId6"/>
    <p:sldId id="305" r:id="rId7"/>
    <p:sldId id="309" r:id="rId8"/>
    <p:sldId id="294" r:id="rId9"/>
    <p:sldId id="306" r:id="rId10"/>
    <p:sldId id="296" r:id="rId11"/>
    <p:sldId id="308" r:id="rId12"/>
    <p:sldId id="307" r:id="rId13"/>
    <p:sldId id="289" r:id="rId14"/>
    <p:sldId id="288" r:id="rId15"/>
    <p:sldId id="298" r:id="rId16"/>
    <p:sldId id="299" r:id="rId17"/>
    <p:sldId id="304" r:id="rId18"/>
    <p:sldId id="300" r:id="rId19"/>
    <p:sldId id="284" r:id="rId20"/>
    <p:sldId id="28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 varScale="1">
        <p:scale>
          <a:sx n="103" d="100"/>
          <a:sy n="103" d="100"/>
        </p:scale>
        <p:origin x="-174" y="-96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05-May-16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05-May-16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pic>
        <p:nvPicPr>
          <p:cNvPr id="8" name="Picture 2" descr="F:\Vitthal_Share\Misc\Cybage Logo\Cybage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90500"/>
            <a:ext cx="1752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presentation is the intellectual property of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Software Pvt. Ltd. and is meant for the usage of the intended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employee/s for training purpose only.</a:t>
            </a:r>
            <a:b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0E985D-2868-48EA-86FA-93658EF7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AAD9A1-45CE-43CF-9FBC-E33801BB2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3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CCC9F8-4C73-4AE1-9003-613189B0FD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0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90DEDF-A95C-4B78-B249-478D0EBAE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27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0EBE1A-B6C4-4CB6-B7AD-8336AA825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68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BFB956-4CCC-41E9-87AE-331EA0C6F8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  <p:sldLayoutId id="2147484347" r:id="rId19"/>
    <p:sldLayoutId id="2147484349" r:id="rId20"/>
    <p:sldLayoutId id="2147484350" r:id="rId21"/>
    <p:sldLayoutId id="2147484351" r:id="rId22"/>
    <p:sldLayoutId id="2147484352" r:id="rId23"/>
    <p:sldLayoutId id="2147484354" r:id="rId2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938" y="4709670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      </a:t>
            </a:r>
            <a:r>
              <a:rPr lang="en-US" altLang="en-US" sz="3600" b="1" dirty="0" smtClean="0">
                <a:solidFill>
                  <a:schemeClr val="tx2"/>
                </a:solidFill>
              </a:rPr>
              <a:t>FISHEYE-CRUCIBLE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81BB0-CC97-4F46-A9A0-479DE5BAE26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760537" y="5402924"/>
            <a:ext cx="7184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	</a:t>
            </a:r>
            <a:r>
              <a:rPr lang="en-US" altLang="en-US" dirty="0">
                <a:solidFill>
                  <a:schemeClr val="bg1"/>
                </a:solidFill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</a:rPr>
              <a:t>   </a:t>
            </a:r>
            <a:r>
              <a:rPr lang="en-US" altLang="en-US" dirty="0" smtClean="0"/>
              <a:t>Presented </a:t>
            </a:r>
            <a:r>
              <a:rPr lang="en-US" altLang="en-US" dirty="0"/>
              <a:t>by	</a:t>
            </a:r>
            <a:r>
              <a:rPr lang="en-US" altLang="en-US" dirty="0" smtClean="0"/>
              <a:t>: Sudhanshu Srivastava</a:t>
            </a:r>
            <a:endParaRPr lang="en-US" altLang="en-US" dirty="0"/>
          </a:p>
        </p:txBody>
      </p:sp>
      <p:pic>
        <p:nvPicPr>
          <p:cNvPr id="1030" name="Picture 6" descr="C:\Users\priyal\Desktop\imag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9" y="4658982"/>
            <a:ext cx="620238" cy="62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riyal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625" y="4658982"/>
            <a:ext cx="573205" cy="61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0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5971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smart </a:t>
            </a:r>
            <a:r>
              <a:rPr lang="en-US" sz="2000" dirty="0" smtClean="0"/>
              <a:t>commits:</a:t>
            </a:r>
          </a:p>
          <a:p>
            <a:r>
              <a:rPr lang="en-US" sz="2000" dirty="0" smtClean="0"/>
              <a:t>	Smart </a:t>
            </a:r>
            <a:r>
              <a:rPr lang="en-US" sz="2000" dirty="0"/>
              <a:t>commits allow repository committers to perform </a:t>
            </a:r>
            <a:r>
              <a:rPr lang="en-US" sz="2000" dirty="0" smtClean="0"/>
              <a:t>actions such </a:t>
            </a:r>
            <a:r>
              <a:rPr lang="en-US" sz="2000" dirty="0"/>
              <a:t>as transitioning JIRA issues </a:t>
            </a:r>
            <a:r>
              <a:rPr lang="en-US" sz="2000" dirty="0" smtClean="0"/>
              <a:t>by </a:t>
            </a:r>
            <a:r>
              <a:rPr lang="en-US" sz="2000" dirty="0"/>
              <a:t>embedding specific commands into their commit messages</a:t>
            </a:r>
          </a:p>
          <a:p>
            <a:endParaRPr lang="en-US" sz="2000" b="1" i="1" dirty="0" smtClean="0"/>
          </a:p>
          <a:p>
            <a:r>
              <a:rPr lang="en-US" sz="2000" b="1" i="1" dirty="0" smtClean="0"/>
              <a:t>Basic </a:t>
            </a:r>
            <a:r>
              <a:rPr lang="en-US" sz="2000" b="1" i="1" dirty="0"/>
              <a:t>command line syntax</a:t>
            </a:r>
          </a:p>
          <a:p>
            <a:r>
              <a:rPr lang="en-US" sz="2000" dirty="0"/>
              <a:t>The command line syntax for a commit comment is:</a:t>
            </a:r>
          </a:p>
          <a:p>
            <a:r>
              <a:rPr lang="en-US" sz="2000" dirty="0"/>
              <a:t>&lt;ISSUE_KEY&gt; #&lt;COMMAND&gt; &lt;optional COMMAND_PARAMETERS</a:t>
            </a:r>
            <a:r>
              <a:rPr lang="en-US" sz="2000" dirty="0" smtClean="0"/>
              <a:t>&gt;</a:t>
            </a:r>
          </a:p>
          <a:p>
            <a:endParaRPr lang="en-US" sz="2000" dirty="0"/>
          </a:p>
          <a:p>
            <a:pPr lvl="0"/>
            <a:r>
              <a:rPr lang="en-US" sz="2000" dirty="0" err="1" smtClean="0"/>
              <a:t>Eg</a:t>
            </a:r>
            <a:r>
              <a:rPr lang="en-US" sz="2000" dirty="0" smtClean="0"/>
              <a:t>.</a:t>
            </a:r>
            <a:r>
              <a:rPr lang="en-US" sz="2000" dirty="0"/>
              <a:t> EHC-5 #comment for </a:t>
            </a:r>
            <a:r>
              <a:rPr lang="en-US" sz="2000" dirty="0" err="1"/>
              <a:t>jenkins</a:t>
            </a:r>
            <a:r>
              <a:rPr lang="en-US" sz="2000" dirty="0"/>
              <a:t> ##done Fixed a bug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7731" y="866212"/>
            <a:ext cx="4885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Commits</a:t>
            </a:r>
            <a:endParaRPr lang="en-US" sz="25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0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37731" y="1721803"/>
            <a:ext cx="7277669" cy="20373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Web hooks will trigger </a:t>
            </a:r>
            <a:r>
              <a:rPr lang="en-US" sz="2000" dirty="0"/>
              <a:t>J</a:t>
            </a:r>
            <a:r>
              <a:rPr lang="en-US" sz="2000" dirty="0" smtClean="0"/>
              <a:t>enkins build for any commit in SCM.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 configure it under Repositories </a:t>
            </a:r>
            <a:r>
              <a:rPr lang="en-US" sz="2000" dirty="0" err="1" smtClean="0"/>
              <a:t>Settings</a:t>
            </a:r>
            <a:r>
              <a:rPr lang="en-US" sz="2000" dirty="0" err="1" smtClean="0">
                <a:sym typeface="Wingdings" panose="05000000000000000000" pitchFamily="2" charset="2"/>
              </a:rPr>
              <a:t>WebhooksAdd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Select a repo on which you want to configure 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Add </a:t>
            </a:r>
            <a:r>
              <a:rPr lang="en-US" sz="2000" dirty="0" err="1" smtClean="0">
                <a:sym typeface="Wingdings" panose="05000000000000000000" pitchFamily="2" charset="2"/>
              </a:rPr>
              <a:t>jenkins</a:t>
            </a:r>
            <a:r>
              <a:rPr lang="en-US" sz="2000" dirty="0" smtClean="0">
                <a:sym typeface="Wingdings" panose="05000000000000000000" pitchFamily="2" charset="2"/>
              </a:rPr>
              <a:t> job </a:t>
            </a:r>
            <a:r>
              <a:rPr lang="en-US" sz="2000" dirty="0" err="1" smtClean="0">
                <a:sym typeface="Wingdings" panose="05000000000000000000" pitchFamily="2" charset="2"/>
              </a:rPr>
              <a:t>url</a:t>
            </a:r>
            <a:r>
              <a:rPr lang="en-US" sz="2000" dirty="0" smtClean="0">
                <a:sym typeface="Wingdings" panose="05000000000000000000" pitchFamily="2" charset="2"/>
              </a:rPr>
              <a:t> also add /build in last </a:t>
            </a:r>
          </a:p>
          <a:p>
            <a:pPr marL="0" indent="0"/>
            <a:r>
              <a:rPr lang="en-US" sz="2000" dirty="0" smtClean="0">
                <a:sym typeface="Wingdings" panose="05000000000000000000" pitchFamily="2" charset="2"/>
              </a:rPr>
              <a:t>    </a:t>
            </a:r>
            <a:r>
              <a:rPr lang="en-US" sz="2000" dirty="0" err="1">
                <a:sym typeface="Wingdings" panose="05000000000000000000" pitchFamily="2" charset="2"/>
              </a:rPr>
              <a:t>E</a:t>
            </a:r>
            <a:r>
              <a:rPr lang="en-US" sz="2000" dirty="0" err="1" smtClean="0">
                <a:sym typeface="Wingdings" panose="05000000000000000000" pitchFamily="2" charset="2"/>
              </a:rPr>
              <a:t>xmp</a:t>
            </a:r>
            <a:r>
              <a:rPr lang="en-US" sz="2000" dirty="0" smtClean="0">
                <a:sym typeface="Wingdings" panose="05000000000000000000" pitchFamily="2" charset="2"/>
              </a:rPr>
              <a:t>: </a:t>
            </a:r>
            <a:r>
              <a:rPr lang="en-US" sz="2000" dirty="0">
                <a:sym typeface="Wingdings" panose="05000000000000000000" pitchFamily="2" charset="2"/>
              </a:rPr>
              <a:t>http://172.27.59.122:8080/job/Ems_ant_stash/build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7731" y="866212"/>
            <a:ext cx="4885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hooks</a:t>
            </a:r>
            <a:endParaRPr lang="en-US" sz="25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374" y="3962400"/>
            <a:ext cx="7038111" cy="240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8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Go to </a:t>
            </a:r>
            <a:r>
              <a:rPr lang="en-US" sz="2000" dirty="0" err="1" smtClean="0"/>
              <a:t>Global-Settings</a:t>
            </a:r>
            <a:r>
              <a:rPr lang="en-US" sz="2000" dirty="0" err="1" smtClean="0">
                <a:sym typeface="Wingdings" panose="05000000000000000000" pitchFamily="2" charset="2"/>
              </a:rPr>
              <a:t>ServerMail</a:t>
            </a:r>
            <a:r>
              <a:rPr lang="en-US" sz="2000" dirty="0" smtClean="0">
                <a:sym typeface="Wingdings" panose="05000000000000000000" pitchFamily="2" charset="2"/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anose="05000000000000000000" pitchFamily="2" charset="2"/>
              </a:rPr>
              <a:t>Add SMTP host </a:t>
            </a:r>
            <a:r>
              <a:rPr lang="en-US" sz="2000" dirty="0" err="1" smtClean="0">
                <a:sym typeface="Wingdings" panose="05000000000000000000" pitchFamily="2" charset="2"/>
              </a:rPr>
              <a:t>url</a:t>
            </a:r>
            <a:r>
              <a:rPr lang="en-US" sz="2000" dirty="0" smtClean="0">
                <a:sym typeface="Wingdings" panose="05000000000000000000" pitchFamily="2" charset="2"/>
              </a:rPr>
              <a:t> name and port. </a:t>
            </a:r>
            <a:endParaRPr lang="en-US" sz="2000" dirty="0" smtClean="0"/>
          </a:p>
          <a:p>
            <a:pPr marL="0" indent="0"/>
            <a:endParaRPr lang="en-US" sz="1600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.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7731" y="866212"/>
            <a:ext cx="4885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Configuration of Mail Server</a:t>
            </a:r>
            <a:endParaRPr lang="en-US" sz="25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29" y="2904303"/>
            <a:ext cx="6881090" cy="3496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5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Crucible Workflow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sz="2000" b="1" dirty="0"/>
              <a:t>Authors</a:t>
            </a:r>
            <a:r>
              <a:rPr lang="en-US" sz="2000" dirty="0"/>
              <a:t>: Usually the creator of the code; the person who will act on the review's outcome.</a:t>
            </a:r>
          </a:p>
          <a:p>
            <a:pPr lvl="0"/>
            <a:r>
              <a:rPr lang="en-US" sz="2000" b="1" dirty="0"/>
              <a:t>Reviewer</a:t>
            </a:r>
            <a:r>
              <a:rPr lang="en-US" sz="2000" dirty="0"/>
              <a:t>: A participant that will comment on the source files in the review, raising points and discussion on the work that was done.</a:t>
            </a:r>
          </a:p>
          <a:p>
            <a:pPr lvl="0"/>
            <a:r>
              <a:rPr lang="en-US" sz="2000" b="1" dirty="0"/>
              <a:t>Moderator</a:t>
            </a:r>
            <a:r>
              <a:rPr lang="en-US" sz="2000" dirty="0"/>
              <a:t>: Usually the person who starts the review and is responsible for deciding the outcomes and closing it.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026" name="Picture 2" descr="C:\Users\priyal\Desktop\Moderated+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23684"/>
            <a:ext cx="8939710" cy="209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2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CRUCIBLE Project Creation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Collaborative </a:t>
            </a:r>
            <a:r>
              <a:rPr lang="en-US" sz="2000" dirty="0"/>
              <a:t>peer code </a:t>
            </a:r>
            <a:r>
              <a:rPr lang="en-US" sz="2000" dirty="0" smtClean="0"/>
              <a:t>review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a project in Crucible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0" indent="0"/>
            <a:r>
              <a:rPr lang="en-US" sz="2000" dirty="0" smtClean="0"/>
              <a:t> 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89" y="2750923"/>
            <a:ext cx="8342722" cy="3643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16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Creating issue in </a:t>
            </a:r>
            <a:r>
              <a:rPr lang="en-US" sz="2000" dirty="0" smtClean="0"/>
              <a:t>JIRA</a:t>
            </a:r>
          </a:p>
          <a:p>
            <a:pPr marL="0" indent="0"/>
            <a:endParaRPr lang="en-US" sz="1600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.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7731" y="866212"/>
            <a:ext cx="4885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Creating issue in JIRA</a:t>
            </a:r>
            <a:endParaRPr lang="en-US" sz="25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31" y="2636404"/>
            <a:ext cx="6535355" cy="1473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63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Once you Configure SMTP, you can use this feature.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a review has a deadline (due date), you can have Crucible send a preset </a:t>
            </a:r>
            <a:r>
              <a:rPr lang="en-US" sz="2000" dirty="0" smtClean="0"/>
              <a:t>		</a:t>
            </a:r>
            <a:endParaRPr lang="en-US" sz="2000" dirty="0"/>
          </a:p>
          <a:p>
            <a:pPr marL="0" indent="0"/>
            <a:r>
              <a:rPr lang="en-US" sz="1600" dirty="0"/>
              <a:t>	</a:t>
            </a:r>
          </a:p>
          <a:p>
            <a:pPr marL="0" indent="0"/>
            <a:endParaRPr lang="en-US" sz="1500" dirty="0"/>
          </a:p>
          <a:p>
            <a:pPr marL="0" indent="0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7731" y="866212"/>
            <a:ext cx="4885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 Reminders</a:t>
            </a:r>
            <a:endParaRPr lang="en-US" sz="25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https://confluence.atlassian.com/download/attachments/298977483/CRU31_share.png?version=2&amp;modificationDate=1385092885319&amp;api=v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73" y="2934306"/>
            <a:ext cx="4045708" cy="30707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7298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Crucible </a:t>
            </a:r>
            <a:r>
              <a:rPr lang="en-US" sz="1800" dirty="0"/>
              <a:t>tracks the ones you have </a:t>
            </a:r>
            <a:r>
              <a:rPr lang="en-US" sz="1800" dirty="0" smtClean="0"/>
              <a:t>viewed.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1658112" y="799720"/>
            <a:ext cx="72572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Progress Tracking</a:t>
            </a:r>
            <a:endParaRPr lang="en-US" sz="25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14" y="2664546"/>
            <a:ext cx="82962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8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Time </a:t>
            </a:r>
            <a:r>
              <a:rPr lang="en-US" sz="2000" dirty="0" smtClean="0"/>
              <a:t>Tracking</a:t>
            </a:r>
          </a:p>
          <a:p>
            <a:pPr marL="0" indent="0"/>
            <a:r>
              <a:rPr lang="en-US" sz="2000" dirty="0" smtClean="0"/>
              <a:t>Crucible </a:t>
            </a:r>
            <a:r>
              <a:rPr lang="en-US" sz="2000" dirty="0"/>
              <a:t>will automatically track the time you spend in a Crucible review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/>
            <a:endParaRPr lang="en-US" sz="2000" dirty="0" smtClean="0"/>
          </a:p>
          <a:p>
            <a:pPr marL="685800" lvl="2"/>
            <a:r>
              <a:rPr lang="en-US" sz="1300" dirty="0"/>
              <a:t>	</a:t>
            </a:r>
          </a:p>
          <a:p>
            <a:pPr marL="0" indent="0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7731" y="866212"/>
            <a:ext cx="4885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Tracking</a:t>
            </a:r>
            <a:endParaRPr lang="en-US" sz="25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40" y="3178176"/>
            <a:ext cx="82581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F91C6-2816-4F96-AF57-A22A0682044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Agenda</a:t>
            </a:r>
            <a:endParaRPr lang="en-US" alt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522836" y="2482611"/>
            <a:ext cx="6433809" cy="363158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Overview</a:t>
            </a: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Benefits of </a:t>
            </a:r>
            <a:r>
              <a:rPr lang="en-US" sz="1800" dirty="0" err="1" smtClean="0"/>
              <a:t>FishEye</a:t>
            </a:r>
            <a:r>
              <a:rPr lang="en-US" sz="1800" dirty="0" smtClean="0"/>
              <a:t>-Crucible</a:t>
            </a: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Repository management(local/remote)</a:t>
            </a: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User/Groups (Built-in/Jira Authentication)</a:t>
            </a: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Smart Commits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Web-hooks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Mail Server Configuration</a:t>
            </a: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Crucible </a:t>
            </a:r>
            <a:r>
              <a:rPr lang="en-US" sz="1800" dirty="0" smtClean="0"/>
              <a:t>workflow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Crucible Project Creation and Jira Issue creation. </a:t>
            </a: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Crucible’s features</a:t>
            </a: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Demo 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0D345E-C8E7-4E8E-ACBA-A447777FA71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92863"/>
            <a:ext cx="493713" cy="365125"/>
          </a:xfrm>
        </p:spPr>
        <p:txBody>
          <a:bodyPr/>
          <a:lstStyle/>
          <a:p>
            <a:pPr>
              <a:defRPr/>
            </a:pPr>
            <a:fld id="{C13D9A8D-9D85-456C-BEE1-677EEEE14F2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Overview</a:t>
            </a:r>
            <a:endParaRPr lang="en-US" alt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408416" y="1994759"/>
            <a:ext cx="7269734" cy="36671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FishEye</a:t>
            </a:r>
            <a:r>
              <a:rPr lang="en-US" sz="2000" dirty="0"/>
              <a:t> is a source code repository </a:t>
            </a:r>
            <a:r>
              <a:rPr lang="en-US" sz="2000" dirty="0" smtClean="0"/>
              <a:t>browser</a:t>
            </a:r>
            <a:r>
              <a:rPr lang="en-US" sz="2000" dirty="0"/>
              <a:t> </a:t>
            </a:r>
            <a:r>
              <a:rPr lang="en-US" sz="2000" dirty="0" smtClean="0"/>
              <a:t>which provides </a:t>
            </a:r>
            <a:r>
              <a:rPr lang="en-US" sz="2000" dirty="0"/>
              <a:t>a read-only window into your Subversion, Perforce, CVS, </a:t>
            </a:r>
            <a:r>
              <a:rPr lang="en-US" sz="2000" dirty="0" err="1"/>
              <a:t>Git</a:t>
            </a:r>
            <a:r>
              <a:rPr lang="en-US" sz="2000" dirty="0"/>
              <a:t>, and Mercurial repositories, all in one place. Keep a pulse on everything about your </a:t>
            </a:r>
            <a:r>
              <a:rPr lang="en-US" sz="2000" dirty="0" smtClean="0"/>
              <a:t>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Crucible</a:t>
            </a:r>
            <a:r>
              <a:rPr lang="en-US" sz="2000" dirty="0"/>
              <a:t> is a collaborative code review </a:t>
            </a:r>
            <a:r>
              <a:rPr lang="en-US" sz="2000" dirty="0" smtClean="0"/>
              <a:t>application. </a:t>
            </a:r>
            <a:r>
              <a:rPr lang="en-US" sz="2000" dirty="0"/>
              <a:t>It allows your development teams to catch major defects, improve code architecture, and discuss desired improvements, without the need for meetings.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FishEye</a:t>
            </a:r>
            <a:r>
              <a:rPr lang="en-US" dirty="0" smtClean="0"/>
              <a:t>-Crucible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FishEye</a:t>
            </a:r>
            <a:r>
              <a:rPr lang="en-US" sz="2000" dirty="0" smtClean="0"/>
              <a:t> allows you to extract information from your source code repository and display it in sophisticated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Crucible allows you to request , perform and manage code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can be integrated with all </a:t>
            </a:r>
            <a:r>
              <a:rPr lang="en-US" sz="2000" dirty="0" err="1" smtClean="0"/>
              <a:t>Atlassian</a:t>
            </a:r>
            <a:r>
              <a:rPr lang="en-US" sz="2000" dirty="0" smtClean="0"/>
              <a:t>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Less maintenance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Link source with JIRA issues, crucible code review and Bamboo builds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1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Repository.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add CVS, </a:t>
            </a:r>
            <a:r>
              <a:rPr lang="en-US" dirty="0" err="1" smtClean="0"/>
              <a:t>Git</a:t>
            </a:r>
            <a:r>
              <a:rPr lang="en-US" dirty="0" smtClean="0"/>
              <a:t>, Mercurial, Perforce, Subversion and Stash repositories in Fish-eye.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add a repository, and enable</a:t>
            </a:r>
            <a:r>
              <a:rPr lang="en-US" b="1" dirty="0"/>
              <a:t> </a:t>
            </a:r>
            <a:r>
              <a:rPr lang="en-US" dirty="0"/>
              <a:t>it, </a:t>
            </a:r>
            <a:r>
              <a:rPr lang="en-US" dirty="0" err="1"/>
              <a:t>FishEye</a:t>
            </a:r>
            <a:r>
              <a:rPr lang="en-US" dirty="0"/>
              <a:t> builds an index and cache, which may take some time to 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27" y="2983345"/>
            <a:ext cx="6548391" cy="3678025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954" y="3342798"/>
            <a:ext cx="21336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6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local </a:t>
            </a:r>
            <a:r>
              <a:rPr lang="en-US" dirty="0" err="1" smtClean="0"/>
              <a:t>Git</a:t>
            </a:r>
            <a:r>
              <a:rPr lang="en-US" dirty="0" smtClean="0"/>
              <a:t> Repository.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add local </a:t>
            </a:r>
            <a:r>
              <a:rPr lang="en-US" dirty="0" err="1" smtClean="0"/>
              <a:t>git</a:t>
            </a:r>
            <a:r>
              <a:rPr lang="en-US" dirty="0" smtClean="0"/>
              <a:t> repo we need to use </a:t>
            </a:r>
            <a:r>
              <a:rPr lang="en-US" dirty="0" err="1" smtClean="0"/>
              <a:t>ssh</a:t>
            </a:r>
            <a:r>
              <a:rPr lang="en-US" dirty="0" smtClean="0"/>
              <a:t>(if on </a:t>
            </a:r>
            <a:r>
              <a:rPr lang="en-US" dirty="0" err="1" smtClean="0"/>
              <a:t>linux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 must generate a </a:t>
            </a:r>
            <a:r>
              <a:rPr lang="en-US" dirty="0" err="1" smtClean="0"/>
              <a:t>ssh</a:t>
            </a:r>
            <a:r>
              <a:rPr lang="en-US" dirty="0" smtClean="0"/>
              <a:t> key in crucible and place that key to file </a:t>
            </a:r>
            <a:r>
              <a:rPr lang="en-US" dirty="0" err="1" smtClean="0"/>
              <a:t>authorized_key</a:t>
            </a:r>
            <a:r>
              <a:rPr lang="en-US" dirty="0" smtClean="0"/>
              <a:t> that resides at root</a:t>
            </a:r>
            <a:r>
              <a:rPr lang="en-US" dirty="0" smtClean="0">
                <a:sym typeface="Wingdings" panose="05000000000000000000" pitchFamily="2" charset="2"/>
              </a:rPr>
              <a:t>.</a:t>
            </a:r>
            <a:r>
              <a:rPr lang="en-US" dirty="0" err="1" smtClean="0">
                <a:sym typeface="Wingdings" panose="05000000000000000000" pitchFamily="2" charset="2"/>
              </a:rPr>
              <a:t>sshauthorized_key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35" y="2888371"/>
            <a:ext cx="4839855" cy="387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76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Permission to Groups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configure Groups of Users to have specific </a:t>
            </a:r>
            <a:r>
              <a:rPr lang="en-US" dirty="0"/>
              <a:t>R</a:t>
            </a:r>
            <a:r>
              <a:rPr lang="en-US" dirty="0" smtClean="0"/>
              <a:t>epository permission.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Login with admin credentials go to specific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permissions tab you can restrict group to use that repo.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16" y="3075709"/>
            <a:ext cx="4598565" cy="353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9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To create new user go to </a:t>
            </a:r>
            <a:r>
              <a:rPr lang="en-US" sz="1800" dirty="0" err="1" smtClean="0"/>
              <a:t>Admin</a:t>
            </a:r>
            <a:r>
              <a:rPr lang="en-US" sz="1800" dirty="0" err="1" smtClean="0">
                <a:sym typeface="Wingdings" panose="05000000000000000000" pitchFamily="2" charset="2"/>
              </a:rPr>
              <a:t>user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settingusers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ym typeface="Wingdings" panose="05000000000000000000" pitchFamily="2" charset="2"/>
              </a:rPr>
              <a:t>To create new groups go to </a:t>
            </a:r>
            <a:r>
              <a:rPr lang="en-US" sz="1800" dirty="0" err="1" smtClean="0">
                <a:sym typeface="Wingdings" panose="05000000000000000000" pitchFamily="2" charset="2"/>
              </a:rPr>
              <a:t>adminSecurity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settingsGroups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0" indent="0"/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6967" y="820031"/>
            <a:ext cx="4885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User/ Groups Creation(built in)</a:t>
            </a:r>
            <a:endParaRPr lang="en-US" sz="25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88" y="3084945"/>
            <a:ext cx="4554789" cy="325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177" y="3190363"/>
            <a:ext cx="4413118" cy="322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6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42466" y="1471883"/>
            <a:ext cx="7269734" cy="36120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Under Authentication Section go to Jira/crowd authentication to add your </a:t>
            </a:r>
            <a:r>
              <a:rPr lang="en-US" sz="1800" dirty="0"/>
              <a:t>J</a:t>
            </a:r>
            <a:r>
              <a:rPr lang="en-US" sz="1800" dirty="0" smtClean="0"/>
              <a:t>ira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This will allow Jira user and group to be in Fisheye-Crucible.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0" indent="0"/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6966" y="709195"/>
            <a:ext cx="623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Jira/Crowd Authentication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1" y="3528519"/>
            <a:ext cx="4424218" cy="255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392" y="3528519"/>
            <a:ext cx="4529144" cy="3110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0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504</Words>
  <Application>Microsoft Office PowerPoint</Application>
  <PresentationFormat>On-screen Show (4:3)</PresentationFormat>
  <Paragraphs>137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     FISHEYE-CRUCIBLE  </vt:lpstr>
      <vt:lpstr>Agenda</vt:lpstr>
      <vt:lpstr>Overview</vt:lpstr>
      <vt:lpstr>Benefits of FishEye-Crucible</vt:lpstr>
      <vt:lpstr>Adding Repository.</vt:lpstr>
      <vt:lpstr>How to add local Git Repository.</vt:lpstr>
      <vt:lpstr>Repository Permission to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Crucible Workflow</vt:lpstr>
      <vt:lpstr>CRUCIBLE Project Creation</vt:lpstr>
      <vt:lpstr>PowerPoint Presentation</vt:lpstr>
      <vt:lpstr>PowerPoint Presentation</vt:lpstr>
      <vt:lpstr>Progress Tracking</vt:lpstr>
      <vt:lpstr>PowerPoint Presentation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Prakashsinha Bayas</dc:creator>
  <cp:lastModifiedBy>Sudhanshu Srivastava</cp:lastModifiedBy>
  <cp:revision>367</cp:revision>
  <dcterms:created xsi:type="dcterms:W3CDTF">2009-07-20T04:26:09Z</dcterms:created>
  <dcterms:modified xsi:type="dcterms:W3CDTF">2016-05-05T06:19:19Z</dcterms:modified>
</cp:coreProperties>
</file>