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78" r:id="rId5"/>
    <p:sldId id="268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4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7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4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4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0150-2F6E-460D-B6B0-EB10E51A82E6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88C4-1F96-4C08-B089-2974C3E9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9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33" y="124751"/>
            <a:ext cx="11849250" cy="14796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is scrum/agile: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800" u="sng" dirty="0"/>
              <a:t>Agile is a mindset</a:t>
            </a:r>
            <a:r>
              <a:rPr lang="en-US" sz="1800" dirty="0"/>
              <a:t>, a way of work that allows product creators to easily adjust to stakeholders and users needs.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800" u="sng" dirty="0"/>
              <a:t>Scrum is a project execution </a:t>
            </a:r>
            <a:r>
              <a:rPr lang="en-US" sz="1800" u="sng" dirty="0" smtClean="0"/>
              <a:t>framework</a:t>
            </a:r>
            <a:r>
              <a:rPr lang="en-US" sz="1800" dirty="0" smtClean="0"/>
              <a:t>, applies agile principles, where </a:t>
            </a:r>
            <a:r>
              <a:rPr lang="en-US" sz="1800" dirty="0"/>
              <a:t>the main  focus is on team interaction over processes..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838920"/>
            <a:ext cx="11354463" cy="44879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cap="all" dirty="0">
                <a:solidFill>
                  <a:schemeClr val="tx1"/>
                </a:solidFill>
              </a:rPr>
              <a:t>Main Principles of the Agile Methodology: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all" dirty="0">
                <a:solidFill>
                  <a:schemeClr val="tx1"/>
                </a:solidFill>
              </a:rPr>
              <a:t>Customer satisfaction through early and continuous delivery of business value.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all" dirty="0">
                <a:solidFill>
                  <a:schemeClr val="tx1"/>
                </a:solidFill>
              </a:rPr>
              <a:t>Continuous adjustment to ever-changing requirements.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all" dirty="0">
                <a:solidFill>
                  <a:schemeClr val="tx1"/>
                </a:solidFill>
              </a:rPr>
              <a:t>Close working relationship with all involved (business people, technology developers, end users, customers).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cap="all" dirty="0">
                <a:solidFill>
                  <a:schemeClr val="tx1"/>
                </a:solidFill>
              </a:rPr>
              <a:t>Project teams are built around trusted and motivated individuals 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all" dirty="0">
                <a:solidFill>
                  <a:schemeClr val="tx1"/>
                </a:solidFill>
              </a:rPr>
              <a:t>Self-organizing teams.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all" dirty="0" smtClean="0">
                <a:solidFill>
                  <a:schemeClr val="tx1"/>
                </a:solidFill>
              </a:rPr>
              <a:t>Working </a:t>
            </a:r>
            <a:r>
              <a:rPr lang="en-US" cap="all" dirty="0">
                <a:solidFill>
                  <a:schemeClr val="tx1"/>
                </a:solidFill>
              </a:rPr>
              <a:t>components (ex: software) is the primary measure of progress.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all" dirty="0">
                <a:solidFill>
                  <a:schemeClr val="tx1"/>
                </a:solidFill>
              </a:rPr>
              <a:t>Continuous attention to technical excellence and great design.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all" dirty="0">
                <a:solidFill>
                  <a:schemeClr val="tx1"/>
                </a:solidFill>
              </a:rPr>
              <a:t>Simplicity of systems – the art is minimizing work and maximizing 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all" dirty="0">
                <a:solidFill>
                  <a:schemeClr val="tx1"/>
                </a:solidFill>
              </a:rPr>
              <a:t>Continuous adaptation to changing circumstances.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all" dirty="0">
                <a:solidFill>
                  <a:schemeClr val="tx1"/>
                </a:solidFill>
              </a:rPr>
              <a:t>Continuous Improvement.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all" dirty="0">
                <a:solidFill>
                  <a:schemeClr val="tx1"/>
                </a:solidFill>
              </a:rPr>
              <a:t>Accountable to each other.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33" y="801060"/>
            <a:ext cx="7037750" cy="5448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353" y="441230"/>
            <a:ext cx="10288188" cy="7196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Scrum </a:t>
            </a:r>
            <a:r>
              <a:rPr lang="en-US" b="1" dirty="0">
                <a:solidFill>
                  <a:schemeClr val="tx1"/>
                </a:solidFill>
              </a:rPr>
              <a:t>team composition:</a:t>
            </a:r>
          </a:p>
        </p:txBody>
      </p:sp>
    </p:spTree>
    <p:extLst>
      <p:ext uri="{BB962C8B-B14F-4D97-AF65-F5344CB8AC3E}">
        <p14:creationId xmlns:p14="http://schemas.microsoft.com/office/powerpoint/2010/main" val="197283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353" y="441230"/>
            <a:ext cx="10288188" cy="7196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Scrum team Roles and Responsibilities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20" y="1318646"/>
            <a:ext cx="1750639" cy="1169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5973" y="1318647"/>
            <a:ext cx="804293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 Rounded MT Bold" panose="020F0704030504030204" pitchFamily="34" charset="0"/>
              </a:rPr>
              <a:t>Gathers input from Customers, Executives, users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 Rounded MT Bold" panose="020F0704030504030204" pitchFamily="34" charset="0"/>
              </a:rPr>
              <a:t>Clearly stating Product </a:t>
            </a:r>
            <a:r>
              <a:rPr lang="en-US" sz="1100" dirty="0">
                <a:latin typeface="Arial Rounded MT Bold" panose="020F0704030504030204" pitchFamily="34" charset="0"/>
              </a:rPr>
              <a:t>Backlog </a:t>
            </a:r>
            <a:r>
              <a:rPr lang="en-US" sz="1100" dirty="0" smtClean="0">
                <a:latin typeface="Arial Rounded MT Bold" panose="020F0704030504030204" pitchFamily="34" charset="0"/>
              </a:rPr>
              <a:t>items based on Customers feedback.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 Rounded MT Bold" panose="020F0704030504030204" pitchFamily="34" charset="0"/>
              </a:rPr>
              <a:t>Determines what needs to be built</a:t>
            </a:r>
            <a:endParaRPr lang="en-US" sz="1100" dirty="0">
              <a:latin typeface="Arial Rounded MT Bold" panose="020F07040305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 Rounded MT Bold" panose="020F0704030504030204" pitchFamily="34" charset="0"/>
              </a:rPr>
              <a:t>Prioritizes the Product </a:t>
            </a:r>
            <a:r>
              <a:rPr lang="en-US" sz="1100" dirty="0">
                <a:latin typeface="Arial Rounded MT Bold" panose="020F0704030504030204" pitchFamily="34" charset="0"/>
              </a:rPr>
              <a:t>Backlog to best achieve </a:t>
            </a:r>
            <a:r>
              <a:rPr lang="en-US" sz="1100" dirty="0" smtClean="0">
                <a:latin typeface="Arial Rounded MT Bold" panose="020F0704030504030204" pitchFamily="34" charset="0"/>
              </a:rPr>
              <a:t>goals</a:t>
            </a:r>
            <a:endParaRPr lang="en-US" sz="1100" dirty="0">
              <a:latin typeface="Arial Rounded MT Bold" panose="020F07040305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 Rounded MT Bold" panose="020F0704030504030204" pitchFamily="34" charset="0"/>
              </a:rPr>
              <a:t>Ensuring that the Product Backlog is visible, transparent, and clear to </a:t>
            </a:r>
            <a:r>
              <a:rPr lang="en-US" sz="1100" dirty="0" smtClean="0">
                <a:latin typeface="Arial Rounded MT Bold" panose="020F0704030504030204" pitchFamily="34" charset="0"/>
              </a:rPr>
              <a:t>all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 Rounded MT Bold" panose="020F0704030504030204" pitchFamily="34" charset="0"/>
              </a:rPr>
              <a:t>Shows </a:t>
            </a:r>
            <a:r>
              <a:rPr lang="en-US" sz="1100" dirty="0">
                <a:latin typeface="Arial Rounded MT Bold" panose="020F0704030504030204" pitchFamily="34" charset="0"/>
              </a:rPr>
              <a:t>what the Scrum Team will work on </a:t>
            </a:r>
            <a:r>
              <a:rPr lang="en-US" sz="1100" dirty="0" smtClean="0">
                <a:latin typeface="Arial Rounded MT Bold" panose="020F0704030504030204" pitchFamily="34" charset="0"/>
              </a:rPr>
              <a:t>next </a:t>
            </a:r>
            <a:endParaRPr lang="en-US" sz="1100" dirty="0">
              <a:latin typeface="Arial Rounded MT Bold" panose="020F07040305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 Rounded MT Bold" panose="020F0704030504030204" pitchFamily="34" charset="0"/>
              </a:rPr>
              <a:t>Development team is not to work on any other work other what it has been agreed by </a:t>
            </a:r>
            <a:r>
              <a:rPr lang="en-US" sz="1100" dirty="0" smtClean="0">
                <a:latin typeface="Arial Rounded MT Bold" panose="020F0704030504030204" pitchFamily="34" charset="0"/>
              </a:rPr>
              <a:t>PO</a:t>
            </a:r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48" y="3299791"/>
            <a:ext cx="1846811" cy="11556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8932" y="4455464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Development Team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541772" y="3029306"/>
            <a:ext cx="8587408" cy="118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 Rounded MT Bold" panose="020F0704030504030204" pitchFamily="34" charset="0"/>
              </a:rPr>
              <a:t>Provide technical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 Rounded MT Bold" panose="020F0704030504030204" pitchFamily="34" charset="0"/>
              </a:rPr>
              <a:t>Determines how the solution will be built based on best technological practices</a:t>
            </a:r>
          </a:p>
          <a:p>
            <a:pPr marL="285750" marR="0" indent="-285750">
              <a:lnSpc>
                <a:spcPts val="15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Arial Rounded MT Bold" panose="020F0704030504030204" pitchFamily="34" charset="0"/>
              </a:rPr>
              <a:t>Is a cross-functional  team (all skills required to complete the work to make the product </a:t>
            </a:r>
          </a:p>
          <a:p>
            <a:pPr marL="285750" marR="0" indent="-285750">
              <a:lnSpc>
                <a:spcPts val="15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Arial Rounded MT Bold" panose="020F0704030504030204" pitchFamily="34" charset="0"/>
              </a:rPr>
              <a:t>      “shippable”. Tech Lead, Business Analysts, QA resources are part of the Development team. </a:t>
            </a:r>
          </a:p>
          <a:p>
            <a:pPr marL="285750" indent="-285750">
              <a:lnSpc>
                <a:spcPts val="15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Arial Rounded MT Bold" panose="020F0704030504030204" pitchFamily="34" charset="0"/>
              </a:rPr>
              <a:t>Self-organizing. They select what they will be working based on the sprint backlog.</a:t>
            </a:r>
          </a:p>
          <a:p>
            <a:pPr marL="285750" marR="0" indent="-285750">
              <a:lnSpc>
                <a:spcPts val="15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Arial Rounded MT Bold" panose="020F0704030504030204" pitchFamily="34" charset="0"/>
              </a:rPr>
              <a:t>Accountability belongs to the entire team, not individual team members.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498583" y="1367625"/>
            <a:ext cx="45719" cy="11901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flipH="1">
            <a:off x="3475722" y="2994775"/>
            <a:ext cx="45719" cy="14606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314" y="5153891"/>
            <a:ext cx="886732" cy="1599812"/>
          </a:xfrm>
          <a:prstGeom prst="rect">
            <a:avLst/>
          </a:prstGeom>
        </p:spPr>
      </p:pic>
      <p:sp>
        <p:nvSpPr>
          <p:cNvPr id="14" name="Left Brace 13"/>
          <p:cNvSpPr/>
          <p:nvPr/>
        </p:nvSpPr>
        <p:spPr>
          <a:xfrm flipH="1">
            <a:off x="3498583" y="4761057"/>
            <a:ext cx="45719" cy="1936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90852" y="4640130"/>
            <a:ext cx="6988110" cy="1806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Arial Rounded MT Bold" panose="020F0704030504030204" pitchFamily="34" charset="0"/>
              </a:rPr>
              <a:t>Responsible for ensuring Scrum is understood &amp; assures the team adheres to scrum practices and rules, scrum activities and cadence.</a:t>
            </a:r>
          </a:p>
          <a:p>
            <a:pPr marL="285750" indent="-285750">
              <a:lnSpc>
                <a:spcPts val="15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Arial Rounded MT Bold" panose="020F0704030504030204" pitchFamily="34" charset="0"/>
              </a:rPr>
              <a:t>Ensure Product owner/Tech Lead create the product backlog and that is visible to the team and others.</a:t>
            </a:r>
          </a:p>
          <a:p>
            <a:pPr marL="285750" indent="-285750">
              <a:lnSpc>
                <a:spcPts val="15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Arial Rounded MT Bold" panose="020F0704030504030204" pitchFamily="34" charset="0"/>
              </a:rPr>
              <a:t> Facilitates scrum events &amp; assist team with removing impediments</a:t>
            </a:r>
          </a:p>
          <a:p>
            <a:pPr marL="285750" indent="-285750">
              <a:lnSpc>
                <a:spcPts val="15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Arial Rounded MT Bold" panose="020F0704030504030204" pitchFamily="34" charset="0"/>
              </a:rPr>
              <a:t>Coaches team for continuous improvements</a:t>
            </a:r>
          </a:p>
          <a:p>
            <a:pPr marL="285750" indent="-285750">
              <a:lnSpc>
                <a:spcPts val="15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Arial Rounded MT Bold" panose="020F0704030504030204" pitchFamily="34" charset="0"/>
              </a:rPr>
              <a:t> backlog to maximize value</a:t>
            </a:r>
          </a:p>
          <a:p>
            <a:pPr marL="285750" indent="-285750">
              <a:lnSpc>
                <a:spcPts val="15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Arial Rounded MT Bold" panose="020F0704030504030204" pitchFamily="34" charset="0"/>
              </a:rPr>
              <a:t>Assist on organizational changes that increases the scrum team productivity</a:t>
            </a:r>
          </a:p>
          <a:p>
            <a:pPr marL="285750" indent="-285750">
              <a:lnSpc>
                <a:spcPts val="1500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100" dirty="0">
                <a:latin typeface="Arial Rounded MT Bold" panose="020F0704030504030204" pitchFamily="34" charset="0"/>
              </a:rPr>
              <a:t>Maintains scrums artifacts (Burn down charts, Velocity Trend, Say/Do Ratio)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16" y="2869873"/>
            <a:ext cx="875765" cy="13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Lead -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6272" y="1271847"/>
            <a:ext cx="9500928" cy="549471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Collaborate with Product Managers and the rest of the team  to ensure the backlog is fleshed out for the next development iteration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Tech lead thinks ahead, anticipates risks, and addresses them before they become a bottleneck for the team</a:t>
            </a:r>
            <a:r>
              <a:rPr lang="en-US" sz="1700" dirty="0" smtClean="0"/>
              <a:t>.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Works with the scrum team to debug code and assist the team on finding technical </a:t>
            </a:r>
            <a:r>
              <a:rPr lang="en-US" sz="1700" dirty="0" smtClean="0"/>
              <a:t>solutions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Identify and clear technical blockers for the  team</a:t>
            </a:r>
            <a:r>
              <a:rPr lang="en-US" sz="1700" dirty="0" smtClean="0"/>
              <a:t>.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Coach the development team on best technical </a:t>
            </a:r>
            <a:r>
              <a:rPr lang="en-US" sz="1700" dirty="0" smtClean="0"/>
              <a:t>practices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Ensures that the team delivers great software solutions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Collaborate with the team to design features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Collaborate with Infrastructure team to ensure the developers have the right hardware to get their job done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Manages technical </a:t>
            </a:r>
            <a:r>
              <a:rPr lang="en-US" sz="1700" dirty="0"/>
              <a:t>debt in effective ways to ensure it doesn’t accumulate to the </a:t>
            </a:r>
            <a:r>
              <a:rPr lang="en-US" sz="1700" dirty="0" smtClean="0"/>
              <a:t>point that prevents the team from moving forward.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 </a:t>
            </a:r>
            <a:r>
              <a:rPr lang="en-US" sz="1700" dirty="0" smtClean="0"/>
              <a:t>Sounding </a:t>
            </a:r>
            <a:r>
              <a:rPr lang="en-US" sz="1700" dirty="0"/>
              <a:t>board for their developers, the voice of Engineering to other business functions, and make critical technical decisions that can make or break a project. </a:t>
            </a:r>
            <a:r>
              <a:rPr lang="en-US" sz="1700" dirty="0" smtClean="0"/>
              <a:t>Ensures that the team delivers </a:t>
            </a:r>
            <a:r>
              <a:rPr lang="en-US" sz="1700" dirty="0"/>
              <a:t>great software </a:t>
            </a:r>
            <a:r>
              <a:rPr lang="en-US" sz="1700" dirty="0" smtClean="0"/>
              <a:t>solutions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 smtClean="0"/>
              <a:t>Work with other scrum teams to determine built dependencies and coordinate with Product Owner dependencies on release schedule/dates.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700" dirty="0"/>
              <a:t>Work with </a:t>
            </a:r>
            <a:r>
              <a:rPr lang="en-US" sz="1700" dirty="0" smtClean="0"/>
              <a:t>the enterprise architect set up the built strategy. Ensure scrum team understands the built process/strategy. Coordinate and assist on  code deployment.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700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2" y="1333500"/>
            <a:ext cx="1924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5825"/>
            <a:ext cx="8911687" cy="671953"/>
          </a:xfrm>
        </p:spPr>
        <p:txBody>
          <a:bodyPr>
            <a:normAutofit fontScale="90000"/>
          </a:bodyPr>
          <a:lstStyle/>
          <a:p>
            <a:r>
              <a:rPr lang="en-US" dirty="0"/>
              <a:t>Scrum </a:t>
            </a:r>
            <a:r>
              <a:rPr lang="en-US" dirty="0" smtClean="0"/>
              <a:t>Events, Cycle &amp; Artifacts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793" y="1196453"/>
            <a:ext cx="10048751" cy="51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Sizing (effort in Hours and Points)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14" y="1812980"/>
            <a:ext cx="8876545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8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24975</TotalTime>
  <Words>502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Wingdings</vt:lpstr>
      <vt:lpstr>Office Theme</vt:lpstr>
      <vt:lpstr>What is scrum/agile: Agile is a mindset, a way of work that allows product creators to easily adjust to stakeholders and users needs. Scrum is a project execution framework, applies agile principles, where the main  focus is on team interaction over processes..</vt:lpstr>
      <vt:lpstr>Scrum team composition:</vt:lpstr>
      <vt:lpstr>Scrum team Roles and Responsibilities: </vt:lpstr>
      <vt:lpstr>Tech Lead - Responsibilities</vt:lpstr>
      <vt:lpstr>Scrum Events, Cycle &amp; Artifacts</vt:lpstr>
      <vt:lpstr>Stories Sizing (effort in Hours and Points)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Juana Torres</dc:creator>
  <cp:lastModifiedBy>Juana Torres</cp:lastModifiedBy>
  <cp:revision>53</cp:revision>
  <dcterms:created xsi:type="dcterms:W3CDTF">2018-07-05T16:19:24Z</dcterms:created>
  <dcterms:modified xsi:type="dcterms:W3CDTF">2019-03-12T13:28:16Z</dcterms:modified>
</cp:coreProperties>
</file>