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9" r:id="rId4"/>
    <p:sldId id="260" r:id="rId5"/>
    <p:sldId id="261" r:id="rId6"/>
    <p:sldId id="262" r:id="rId7"/>
    <p:sldId id="263" r:id="rId8"/>
    <p:sldId id="264" r:id="rId9"/>
    <p:sldId id="266" r:id="rId10"/>
    <p:sldId id="267" r:id="rId11"/>
    <p:sldId id="268" r:id="rId12"/>
    <p:sldId id="265"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58"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 Kumar" userId="3f393f2f93e7ed3a" providerId="LiveId" clId="{93EDF285-ECDF-48B4-9CE5-2BC041525A73}"/>
    <pc:docChg chg="custSel addSld modSld">
      <pc:chgData name="Ramesh Kumar" userId="3f393f2f93e7ed3a" providerId="LiveId" clId="{93EDF285-ECDF-48B4-9CE5-2BC041525A73}" dt="2023-10-27T08:25:35.797" v="48"/>
      <pc:docMkLst>
        <pc:docMk/>
      </pc:docMkLst>
      <pc:sldChg chg="modTransition">
        <pc:chgData name="Ramesh Kumar" userId="3f393f2f93e7ed3a" providerId="LiveId" clId="{93EDF285-ECDF-48B4-9CE5-2BC041525A73}" dt="2023-10-27T08:25:35.797" v="48"/>
        <pc:sldMkLst>
          <pc:docMk/>
          <pc:sldMk cId="2708711596" sldId="256"/>
        </pc:sldMkLst>
      </pc:sldChg>
      <pc:sldChg chg="addSp delSp modSp new mod modTransition">
        <pc:chgData name="Ramesh Kumar" userId="3f393f2f93e7ed3a" providerId="LiveId" clId="{93EDF285-ECDF-48B4-9CE5-2BC041525A73}" dt="2023-10-27T08:22:50.390" v="38"/>
        <pc:sldMkLst>
          <pc:docMk/>
          <pc:sldMk cId="867368441" sldId="291"/>
        </pc:sldMkLst>
        <pc:spChg chg="mod">
          <ac:chgData name="Ramesh Kumar" userId="3f393f2f93e7ed3a" providerId="LiveId" clId="{93EDF285-ECDF-48B4-9CE5-2BC041525A73}" dt="2023-10-27T08:18:57.991" v="6" actId="1076"/>
          <ac:spMkLst>
            <pc:docMk/>
            <pc:sldMk cId="867368441" sldId="291"/>
            <ac:spMk id="2" creationId="{9B9D559D-DCA6-5E7D-B554-D58509775E7F}"/>
          </ac:spMkLst>
        </pc:spChg>
        <pc:spChg chg="del">
          <ac:chgData name="Ramesh Kumar" userId="3f393f2f93e7ed3a" providerId="LiveId" clId="{93EDF285-ECDF-48B4-9CE5-2BC041525A73}" dt="2023-10-27T08:18:22.184" v="4" actId="21"/>
          <ac:spMkLst>
            <pc:docMk/>
            <pc:sldMk cId="867368441" sldId="291"/>
            <ac:spMk id="3" creationId="{B7EA2303-B1DC-E7B7-C40E-DBCD69EB68DA}"/>
          </ac:spMkLst>
        </pc:spChg>
        <pc:spChg chg="add mod">
          <ac:chgData name="Ramesh Kumar" userId="3f393f2f93e7ed3a" providerId="LiveId" clId="{93EDF285-ECDF-48B4-9CE5-2BC041525A73}" dt="2023-10-27T08:20:33.537" v="37" actId="20577"/>
          <ac:spMkLst>
            <pc:docMk/>
            <pc:sldMk cId="867368441" sldId="291"/>
            <ac:spMk id="4" creationId="{ACB5F650-EF96-4750-956D-513FA16A7C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140175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214082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501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2735081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322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193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2399271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302372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224974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230B5-5D98-4444-979D-93E760F3A9F8}"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373978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230B5-5D98-4444-979D-93E760F3A9F8}"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228201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230B5-5D98-4444-979D-93E760F3A9F8}"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52454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230B5-5D98-4444-979D-93E760F3A9F8}"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261510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230B5-5D98-4444-979D-93E760F3A9F8}"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189061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1230B5-5D98-4444-979D-93E760F3A9F8}"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288344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1230B5-5D98-4444-979D-93E760F3A9F8}"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F8988D-EAF2-4864-92F2-38D1194DD14A}" type="slidenum">
              <a:rPr lang="en-IN" smtClean="0"/>
              <a:t>‹#›</a:t>
            </a:fld>
            <a:endParaRPr lang="en-IN"/>
          </a:p>
        </p:txBody>
      </p:sp>
    </p:spTree>
    <p:extLst>
      <p:ext uri="{BB962C8B-B14F-4D97-AF65-F5344CB8AC3E}">
        <p14:creationId xmlns:p14="http://schemas.microsoft.com/office/powerpoint/2010/main" val="271223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1230B5-5D98-4444-979D-93E760F3A9F8}" type="datetimeFigureOut">
              <a:rPr lang="en-IN" smtClean="0"/>
              <a:t>27-10-2023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F8988D-EAF2-4864-92F2-38D1194DD14A}" type="slidenum">
              <a:rPr lang="en-IN" smtClean="0"/>
              <a:t>‹#›</a:t>
            </a:fld>
            <a:endParaRPr lang="en-IN"/>
          </a:p>
        </p:txBody>
      </p:sp>
    </p:spTree>
    <p:extLst>
      <p:ext uri="{BB962C8B-B14F-4D97-AF65-F5344CB8AC3E}">
        <p14:creationId xmlns:p14="http://schemas.microsoft.com/office/powerpoint/2010/main" val="1811926356"/>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8D80-C205-1F93-8D64-E57F869DE9FD}"/>
              </a:ext>
            </a:extLst>
          </p:cNvPr>
          <p:cNvSpPr>
            <a:spLocks noGrp="1"/>
          </p:cNvSpPr>
          <p:nvPr>
            <p:ph type="ctrTitle"/>
          </p:nvPr>
        </p:nvSpPr>
        <p:spPr>
          <a:xfrm>
            <a:off x="969185" y="-1"/>
            <a:ext cx="8192744" cy="1819835"/>
          </a:xfrm>
        </p:spPr>
        <p:txBody>
          <a:bodyPr>
            <a:normAutofit/>
          </a:bodyPr>
          <a:lstStyle/>
          <a:p>
            <a:br>
              <a:rPr lang="en-IN" dirty="0"/>
            </a:br>
            <a:r>
              <a:rPr lang="en-IN" dirty="0"/>
              <a:t>Customer Lead Prediction</a:t>
            </a:r>
          </a:p>
        </p:txBody>
      </p:sp>
      <p:sp>
        <p:nvSpPr>
          <p:cNvPr id="7" name="Subtitle 6">
            <a:extLst>
              <a:ext uri="{FF2B5EF4-FFF2-40B4-BE49-F238E27FC236}">
                <a16:creationId xmlns:a16="http://schemas.microsoft.com/office/drawing/2014/main" id="{7D35DB2A-325F-C0C5-AD1E-662E6749773F}"/>
              </a:ext>
            </a:extLst>
          </p:cNvPr>
          <p:cNvSpPr>
            <a:spLocks noGrp="1"/>
          </p:cNvSpPr>
          <p:nvPr>
            <p:ph type="subTitle" idx="1"/>
          </p:nvPr>
        </p:nvSpPr>
        <p:spPr/>
        <p:txBody>
          <a:bodyPr>
            <a:normAutofit/>
          </a:bodyPr>
          <a:lstStyle/>
          <a:p>
            <a:r>
              <a:rPr lang="en-IN" sz="3200" dirty="0"/>
              <a:t>BY RAMESH KUMAR K</a:t>
            </a:r>
          </a:p>
        </p:txBody>
      </p:sp>
    </p:spTree>
    <p:extLst>
      <p:ext uri="{BB962C8B-B14F-4D97-AF65-F5344CB8AC3E}">
        <p14:creationId xmlns:p14="http://schemas.microsoft.com/office/powerpoint/2010/main" val="270871159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B01D7-F1F4-315C-325A-4FA621FABB89}"/>
              </a:ext>
            </a:extLst>
          </p:cNvPr>
          <p:cNvSpPr>
            <a:spLocks noGrp="1"/>
          </p:cNvSpPr>
          <p:nvPr>
            <p:ph idx="1"/>
          </p:nvPr>
        </p:nvSpPr>
        <p:spPr>
          <a:xfrm>
            <a:off x="462181" y="322729"/>
            <a:ext cx="8596668" cy="4768375"/>
          </a:xfrm>
        </p:spPr>
        <p:txBody>
          <a:bodyPr/>
          <a:lstStyle/>
          <a:p>
            <a:r>
              <a:rPr lang="en-IN" dirty="0"/>
              <a:t>USING KNN BEFORE TUNING</a:t>
            </a:r>
          </a:p>
          <a:p>
            <a:endParaRPr lang="en-IN" dirty="0"/>
          </a:p>
          <a:p>
            <a:endParaRPr lang="en-IN" dirty="0"/>
          </a:p>
          <a:p>
            <a:endParaRPr lang="en-IN" dirty="0"/>
          </a:p>
          <a:p>
            <a:endParaRPr lang="en-IN" dirty="0"/>
          </a:p>
          <a:p>
            <a:endParaRPr lang="en-IN" dirty="0"/>
          </a:p>
          <a:p>
            <a:endParaRPr lang="en-IN" dirty="0"/>
          </a:p>
          <a:p>
            <a:r>
              <a:rPr lang="en-IN" dirty="0"/>
              <a:t>ELBOW METHOD</a:t>
            </a:r>
          </a:p>
          <a:p>
            <a:endParaRPr lang="en-IN" dirty="0"/>
          </a:p>
          <a:p>
            <a:endParaRPr lang="en-IN" dirty="0"/>
          </a:p>
        </p:txBody>
      </p:sp>
      <p:pic>
        <p:nvPicPr>
          <p:cNvPr id="5" name="Picture 4">
            <a:extLst>
              <a:ext uri="{FF2B5EF4-FFF2-40B4-BE49-F238E27FC236}">
                <a16:creationId xmlns:a16="http://schemas.microsoft.com/office/drawing/2014/main" id="{49EA2F6E-218B-2BF9-11A6-B1FD4DC40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63" y="708167"/>
            <a:ext cx="5830114" cy="2267266"/>
          </a:xfrm>
          <a:prstGeom prst="rect">
            <a:avLst/>
          </a:prstGeom>
        </p:spPr>
      </p:pic>
      <p:pic>
        <p:nvPicPr>
          <p:cNvPr id="7" name="Picture 6">
            <a:extLst>
              <a:ext uri="{FF2B5EF4-FFF2-40B4-BE49-F238E27FC236}">
                <a16:creationId xmlns:a16="http://schemas.microsoft.com/office/drawing/2014/main" id="{9BE8EDED-A355-E408-E742-A1AC822D3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35" y="3518646"/>
            <a:ext cx="7629871" cy="2852934"/>
          </a:xfrm>
          <a:prstGeom prst="rect">
            <a:avLst/>
          </a:prstGeom>
        </p:spPr>
      </p:pic>
    </p:spTree>
    <p:extLst>
      <p:ext uri="{BB962C8B-B14F-4D97-AF65-F5344CB8AC3E}">
        <p14:creationId xmlns:p14="http://schemas.microsoft.com/office/powerpoint/2010/main" val="235079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DA258-8AB4-70D3-836B-84F5E28EA004}"/>
              </a:ext>
            </a:extLst>
          </p:cNvPr>
          <p:cNvSpPr>
            <a:spLocks noGrp="1"/>
          </p:cNvSpPr>
          <p:nvPr>
            <p:ph idx="1"/>
          </p:nvPr>
        </p:nvSpPr>
        <p:spPr>
          <a:xfrm>
            <a:off x="587687" y="794791"/>
            <a:ext cx="8596668" cy="3880773"/>
          </a:xfrm>
        </p:spPr>
        <p:txBody>
          <a:bodyPr/>
          <a:lstStyle/>
          <a:p>
            <a:r>
              <a:rPr lang="en-IN" dirty="0"/>
              <a:t>After Tunning K-neighbours</a:t>
            </a:r>
          </a:p>
        </p:txBody>
      </p:sp>
      <p:pic>
        <p:nvPicPr>
          <p:cNvPr id="5" name="Picture 4">
            <a:extLst>
              <a:ext uri="{FF2B5EF4-FFF2-40B4-BE49-F238E27FC236}">
                <a16:creationId xmlns:a16="http://schemas.microsoft.com/office/drawing/2014/main" id="{C61AA07E-F26B-9DBC-8931-1591FD058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97" y="1677343"/>
            <a:ext cx="5687219" cy="2553056"/>
          </a:xfrm>
          <a:prstGeom prst="rect">
            <a:avLst/>
          </a:prstGeom>
        </p:spPr>
      </p:pic>
    </p:spTree>
    <p:extLst>
      <p:ext uri="{BB962C8B-B14F-4D97-AF65-F5344CB8AC3E}">
        <p14:creationId xmlns:p14="http://schemas.microsoft.com/office/powerpoint/2010/main" val="373860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548A8-51C5-44F6-4309-6C386F581989}"/>
              </a:ext>
            </a:extLst>
          </p:cNvPr>
          <p:cNvSpPr>
            <a:spLocks noGrp="1"/>
          </p:cNvSpPr>
          <p:nvPr>
            <p:ph idx="1"/>
          </p:nvPr>
        </p:nvSpPr>
        <p:spPr>
          <a:xfrm>
            <a:off x="677334" y="98612"/>
            <a:ext cx="8596668" cy="5942750"/>
          </a:xfrm>
        </p:spPr>
        <p:txBody>
          <a:bodyPr/>
          <a:lstStyle/>
          <a:p>
            <a:pPr marL="0" indent="0">
              <a:buNone/>
            </a:pPr>
            <a:r>
              <a:rPr lang="en-IN" dirty="0"/>
              <a:t>Feature Importance</a:t>
            </a:r>
          </a:p>
          <a:p>
            <a:pPr marL="0" indent="0">
              <a:buNone/>
            </a:pPr>
            <a:endParaRPr lang="en-IN" dirty="0"/>
          </a:p>
        </p:txBody>
      </p:sp>
      <p:pic>
        <p:nvPicPr>
          <p:cNvPr id="5" name="Picture 4">
            <a:extLst>
              <a:ext uri="{FF2B5EF4-FFF2-40B4-BE49-F238E27FC236}">
                <a16:creationId xmlns:a16="http://schemas.microsoft.com/office/drawing/2014/main" id="{966B0649-FFD0-C901-9A2E-FDE8F8749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60" y="609600"/>
            <a:ext cx="9296400" cy="4276814"/>
          </a:xfrm>
          <a:prstGeom prst="rect">
            <a:avLst/>
          </a:prstGeom>
        </p:spPr>
      </p:pic>
    </p:spTree>
    <p:extLst>
      <p:ext uri="{BB962C8B-B14F-4D97-AF65-F5344CB8AC3E}">
        <p14:creationId xmlns:p14="http://schemas.microsoft.com/office/powerpoint/2010/main" val="293467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4E2C00-AE51-F0C7-2596-175C386EB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432" y="726328"/>
            <a:ext cx="8963314" cy="4123577"/>
          </a:xfrm>
        </p:spPr>
      </p:pic>
    </p:spTree>
    <p:extLst>
      <p:ext uri="{BB962C8B-B14F-4D97-AF65-F5344CB8AC3E}">
        <p14:creationId xmlns:p14="http://schemas.microsoft.com/office/powerpoint/2010/main" val="1322404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E6A5-8443-5A4F-CFE3-EC02FA789AB7}"/>
              </a:ext>
            </a:extLst>
          </p:cNvPr>
          <p:cNvSpPr>
            <a:spLocks noGrp="1"/>
          </p:cNvSpPr>
          <p:nvPr>
            <p:ph type="title"/>
          </p:nvPr>
        </p:nvSpPr>
        <p:spPr>
          <a:xfrm>
            <a:off x="677334" y="0"/>
            <a:ext cx="8596668" cy="1380565"/>
          </a:xfrm>
        </p:spPr>
        <p:txBody>
          <a:bodyPr/>
          <a:lstStyle/>
          <a:p>
            <a:r>
              <a:rPr lang="en-IN" dirty="0"/>
              <a:t>After data cleaning and processing</a:t>
            </a:r>
          </a:p>
        </p:txBody>
      </p:sp>
      <p:pic>
        <p:nvPicPr>
          <p:cNvPr id="5" name="Content Placeholder 4">
            <a:extLst>
              <a:ext uri="{FF2B5EF4-FFF2-40B4-BE49-F238E27FC236}">
                <a16:creationId xmlns:a16="http://schemas.microsoft.com/office/drawing/2014/main" id="{48A1B1E1-4BAE-419B-ECD4-E7C3E6CB7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761533"/>
            <a:ext cx="7740525" cy="5746750"/>
          </a:xfrm>
        </p:spPr>
      </p:pic>
    </p:spTree>
    <p:extLst>
      <p:ext uri="{BB962C8B-B14F-4D97-AF65-F5344CB8AC3E}">
        <p14:creationId xmlns:p14="http://schemas.microsoft.com/office/powerpoint/2010/main" val="1841045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C9E943-3A19-552D-EF60-551DB56DD7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165" y="141909"/>
            <a:ext cx="8330129" cy="6043737"/>
          </a:xfrm>
        </p:spPr>
      </p:pic>
    </p:spTree>
    <p:extLst>
      <p:ext uri="{BB962C8B-B14F-4D97-AF65-F5344CB8AC3E}">
        <p14:creationId xmlns:p14="http://schemas.microsoft.com/office/powerpoint/2010/main" val="293201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2DBB-20BD-73FF-2BCD-7128173A8214}"/>
              </a:ext>
            </a:extLst>
          </p:cNvPr>
          <p:cNvSpPr>
            <a:spLocks noGrp="1"/>
          </p:cNvSpPr>
          <p:nvPr>
            <p:ph type="title"/>
          </p:nvPr>
        </p:nvSpPr>
        <p:spPr>
          <a:xfrm>
            <a:off x="318746" y="0"/>
            <a:ext cx="8596668" cy="618564"/>
          </a:xfrm>
        </p:spPr>
        <p:txBody>
          <a:bodyPr>
            <a:normAutofit fontScale="90000"/>
          </a:bodyPr>
          <a:lstStyle/>
          <a:p>
            <a:r>
              <a:rPr lang="en-IN" dirty="0"/>
              <a:t>Random forest classifier</a:t>
            </a:r>
          </a:p>
        </p:txBody>
      </p:sp>
      <p:pic>
        <p:nvPicPr>
          <p:cNvPr id="5" name="Content Placeholder 4">
            <a:extLst>
              <a:ext uri="{FF2B5EF4-FFF2-40B4-BE49-F238E27FC236}">
                <a16:creationId xmlns:a16="http://schemas.microsoft.com/office/drawing/2014/main" id="{45210758-E8A6-4FBC-2505-2A6FE4D550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388" y="650367"/>
            <a:ext cx="4827036" cy="2450879"/>
          </a:xfrm>
        </p:spPr>
      </p:pic>
      <p:pic>
        <p:nvPicPr>
          <p:cNvPr id="7" name="Picture 6">
            <a:extLst>
              <a:ext uri="{FF2B5EF4-FFF2-40B4-BE49-F238E27FC236}">
                <a16:creationId xmlns:a16="http://schemas.microsoft.com/office/drawing/2014/main" id="{6F338E5F-BB6A-729C-56FB-4D952E643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565" y="3115235"/>
            <a:ext cx="5442094" cy="3701569"/>
          </a:xfrm>
          <a:prstGeom prst="rect">
            <a:avLst/>
          </a:prstGeom>
        </p:spPr>
      </p:pic>
      <p:pic>
        <p:nvPicPr>
          <p:cNvPr id="4" name="Picture 3">
            <a:extLst>
              <a:ext uri="{FF2B5EF4-FFF2-40B4-BE49-F238E27FC236}">
                <a16:creationId xmlns:a16="http://schemas.microsoft.com/office/drawing/2014/main" id="{2597061D-1821-1D90-678E-D35C0A0A7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9567" y="671318"/>
            <a:ext cx="1543265" cy="1009791"/>
          </a:xfrm>
          <a:prstGeom prst="rect">
            <a:avLst/>
          </a:prstGeom>
        </p:spPr>
      </p:pic>
    </p:spTree>
    <p:extLst>
      <p:ext uri="{BB962C8B-B14F-4D97-AF65-F5344CB8AC3E}">
        <p14:creationId xmlns:p14="http://schemas.microsoft.com/office/powerpoint/2010/main" val="75927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29F26-CB49-4DEA-DC54-7AA364AD1C66}"/>
              </a:ext>
            </a:extLst>
          </p:cNvPr>
          <p:cNvSpPr>
            <a:spLocks noGrp="1"/>
          </p:cNvSpPr>
          <p:nvPr>
            <p:ph type="title"/>
          </p:nvPr>
        </p:nvSpPr>
        <p:spPr>
          <a:xfrm>
            <a:off x="740087" y="0"/>
            <a:ext cx="8596668" cy="627529"/>
          </a:xfrm>
        </p:spPr>
        <p:txBody>
          <a:bodyPr>
            <a:normAutofit fontScale="90000"/>
          </a:bodyPr>
          <a:lstStyle/>
          <a:p>
            <a:r>
              <a:rPr lang="en-IN" dirty="0"/>
              <a:t>Decision Tree</a:t>
            </a:r>
          </a:p>
        </p:txBody>
      </p:sp>
      <p:pic>
        <p:nvPicPr>
          <p:cNvPr id="5" name="Content Placeholder 4">
            <a:extLst>
              <a:ext uri="{FF2B5EF4-FFF2-40B4-BE49-F238E27FC236}">
                <a16:creationId xmlns:a16="http://schemas.microsoft.com/office/drawing/2014/main" id="{F57C1EA3-928B-D848-C00B-39A74C3BB3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2901" y="734869"/>
            <a:ext cx="5132675" cy="2279418"/>
          </a:xfrm>
        </p:spPr>
      </p:pic>
      <p:pic>
        <p:nvPicPr>
          <p:cNvPr id="7" name="Picture 6">
            <a:extLst>
              <a:ext uri="{FF2B5EF4-FFF2-40B4-BE49-F238E27FC236}">
                <a16:creationId xmlns:a16="http://schemas.microsoft.com/office/drawing/2014/main" id="{BE7FD8B4-BA80-0EFC-8239-EA6D2E194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377" y="3217901"/>
            <a:ext cx="5351721" cy="3640099"/>
          </a:xfrm>
          <a:prstGeom prst="rect">
            <a:avLst/>
          </a:prstGeom>
        </p:spPr>
      </p:pic>
      <p:pic>
        <p:nvPicPr>
          <p:cNvPr id="4" name="Picture 3">
            <a:extLst>
              <a:ext uri="{FF2B5EF4-FFF2-40B4-BE49-F238E27FC236}">
                <a16:creationId xmlns:a16="http://schemas.microsoft.com/office/drawing/2014/main" id="{B738C29D-CF60-0059-2539-066E88E80B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7967" y="734869"/>
            <a:ext cx="1543265" cy="1257475"/>
          </a:xfrm>
          <a:prstGeom prst="rect">
            <a:avLst/>
          </a:prstGeom>
        </p:spPr>
      </p:pic>
    </p:spTree>
    <p:extLst>
      <p:ext uri="{BB962C8B-B14F-4D97-AF65-F5344CB8AC3E}">
        <p14:creationId xmlns:p14="http://schemas.microsoft.com/office/powerpoint/2010/main" val="3805046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9D16-1CAD-7B83-B3FF-D02744632F30}"/>
              </a:ext>
            </a:extLst>
          </p:cNvPr>
          <p:cNvSpPr>
            <a:spLocks noGrp="1"/>
          </p:cNvSpPr>
          <p:nvPr>
            <p:ph type="title"/>
          </p:nvPr>
        </p:nvSpPr>
        <p:spPr>
          <a:xfrm>
            <a:off x="0" y="-62753"/>
            <a:ext cx="8596668" cy="627529"/>
          </a:xfrm>
        </p:spPr>
        <p:txBody>
          <a:bodyPr>
            <a:normAutofit fontScale="90000"/>
          </a:bodyPr>
          <a:lstStyle/>
          <a:p>
            <a:r>
              <a:rPr lang="en-IN" dirty="0"/>
              <a:t>Logistic Regression</a:t>
            </a:r>
            <a:br>
              <a:rPr lang="en-IN" dirty="0"/>
            </a:br>
            <a:endParaRPr lang="en-IN" dirty="0"/>
          </a:p>
        </p:txBody>
      </p:sp>
      <p:pic>
        <p:nvPicPr>
          <p:cNvPr id="5" name="Content Placeholder 4">
            <a:extLst>
              <a:ext uri="{FF2B5EF4-FFF2-40B4-BE49-F238E27FC236}">
                <a16:creationId xmlns:a16="http://schemas.microsoft.com/office/drawing/2014/main" id="{962B53A9-3C70-D6AA-CD51-E94CC8482D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263" y="564776"/>
            <a:ext cx="7584141" cy="6433198"/>
          </a:xfrm>
        </p:spPr>
      </p:pic>
    </p:spTree>
    <p:extLst>
      <p:ext uri="{BB962C8B-B14F-4D97-AF65-F5344CB8AC3E}">
        <p14:creationId xmlns:p14="http://schemas.microsoft.com/office/powerpoint/2010/main" val="995922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CE33EB-AA13-0010-4818-A705D5A00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32620"/>
            <a:ext cx="6580093" cy="6590724"/>
          </a:xfrm>
        </p:spPr>
      </p:pic>
    </p:spTree>
    <p:extLst>
      <p:ext uri="{BB962C8B-B14F-4D97-AF65-F5344CB8AC3E}">
        <p14:creationId xmlns:p14="http://schemas.microsoft.com/office/powerpoint/2010/main" val="214975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DFB2-D9F0-B773-53AC-15F26DD517D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C2DF0E4-FD00-0406-7758-30A98AA9713E}"/>
              </a:ext>
            </a:extLst>
          </p:cNvPr>
          <p:cNvSpPr>
            <a:spLocks noGrp="1"/>
          </p:cNvSpPr>
          <p:nvPr>
            <p:ph idx="1"/>
          </p:nvPr>
        </p:nvSpPr>
        <p:spPr/>
        <p:txBody>
          <a:bodyPr/>
          <a:lstStyle/>
          <a:p>
            <a:r>
              <a:rPr lang="en-US" dirty="0"/>
              <a:t>The online Edu-Tech platform that generates leads through various sources. The marketing and sales teams want to optimize their lead conversion rates and improve the efficiency of their lead management process. </a:t>
            </a:r>
          </a:p>
          <a:p>
            <a:r>
              <a:rPr lang="en-US" dirty="0"/>
              <a:t>The primary goal is to predict whether a lead will be successfully converted into a customer or not.</a:t>
            </a:r>
          </a:p>
          <a:p>
            <a:r>
              <a:rPr lang="en-US" dirty="0"/>
              <a:t>This prediction can help the Edu-Tech company to prioritize leads with the highest conversion . potential and tailor marketing and sales strategies accordingly. </a:t>
            </a:r>
          </a:p>
          <a:p>
            <a:r>
              <a:rPr lang="en-US" dirty="0"/>
              <a:t>The analysis and prediction will be based on the information available in the provided dataset.</a:t>
            </a:r>
            <a:endParaRPr lang="en-IN" dirty="0"/>
          </a:p>
        </p:txBody>
      </p:sp>
    </p:spTree>
    <p:extLst>
      <p:ext uri="{BB962C8B-B14F-4D97-AF65-F5344CB8AC3E}">
        <p14:creationId xmlns:p14="http://schemas.microsoft.com/office/powerpoint/2010/main" val="31296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9EFCC4-226D-8886-50E5-04339BF4F3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457" y="243831"/>
            <a:ext cx="5685283" cy="2553158"/>
          </a:xfrm>
        </p:spPr>
      </p:pic>
      <p:pic>
        <p:nvPicPr>
          <p:cNvPr id="7" name="Picture 6">
            <a:extLst>
              <a:ext uri="{FF2B5EF4-FFF2-40B4-BE49-F238E27FC236}">
                <a16:creationId xmlns:a16="http://schemas.microsoft.com/office/drawing/2014/main" id="{BBD9078A-7963-B105-DF81-A5019AEFE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7058" y="2936404"/>
            <a:ext cx="5964682" cy="3881255"/>
          </a:xfrm>
          <a:prstGeom prst="rect">
            <a:avLst/>
          </a:prstGeom>
        </p:spPr>
      </p:pic>
      <p:pic>
        <p:nvPicPr>
          <p:cNvPr id="3" name="Picture 2">
            <a:extLst>
              <a:ext uri="{FF2B5EF4-FFF2-40B4-BE49-F238E27FC236}">
                <a16:creationId xmlns:a16="http://schemas.microsoft.com/office/drawing/2014/main" id="{B6613867-E0FB-FDD8-EB57-7C44812DE1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4326" y="243831"/>
            <a:ext cx="1381318" cy="971686"/>
          </a:xfrm>
          <a:prstGeom prst="rect">
            <a:avLst/>
          </a:prstGeom>
        </p:spPr>
      </p:pic>
    </p:spTree>
    <p:extLst>
      <p:ext uri="{BB962C8B-B14F-4D97-AF65-F5344CB8AC3E}">
        <p14:creationId xmlns:p14="http://schemas.microsoft.com/office/powerpoint/2010/main" val="50198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CC1F-3E67-2F5F-3805-73180D717852}"/>
              </a:ext>
            </a:extLst>
          </p:cNvPr>
          <p:cNvSpPr>
            <a:spLocks noGrp="1"/>
          </p:cNvSpPr>
          <p:nvPr>
            <p:ph type="title"/>
          </p:nvPr>
        </p:nvSpPr>
        <p:spPr>
          <a:xfrm>
            <a:off x="677334" y="0"/>
            <a:ext cx="8596668" cy="618565"/>
          </a:xfrm>
        </p:spPr>
        <p:txBody>
          <a:bodyPr>
            <a:normAutofit fontScale="90000"/>
          </a:bodyPr>
          <a:lstStyle/>
          <a:p>
            <a:r>
              <a:rPr lang="en-IN" dirty="0"/>
              <a:t>XG-Boost</a:t>
            </a:r>
          </a:p>
        </p:txBody>
      </p:sp>
      <p:pic>
        <p:nvPicPr>
          <p:cNvPr id="5" name="Content Placeholder 4">
            <a:extLst>
              <a:ext uri="{FF2B5EF4-FFF2-40B4-BE49-F238E27FC236}">
                <a16:creationId xmlns:a16="http://schemas.microsoft.com/office/drawing/2014/main" id="{A7DC9CD0-65A4-59D0-E828-72D32AB5A4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096" y="618565"/>
            <a:ext cx="5617935" cy="2229754"/>
          </a:xfrm>
        </p:spPr>
      </p:pic>
      <p:pic>
        <p:nvPicPr>
          <p:cNvPr id="7" name="Picture 6">
            <a:extLst>
              <a:ext uri="{FF2B5EF4-FFF2-40B4-BE49-F238E27FC236}">
                <a16:creationId xmlns:a16="http://schemas.microsoft.com/office/drawing/2014/main" id="{C9B66E2C-0474-EE2B-6883-C8FFCB7D5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129" y="2828117"/>
            <a:ext cx="6270012" cy="4029883"/>
          </a:xfrm>
          <a:prstGeom prst="rect">
            <a:avLst/>
          </a:prstGeom>
        </p:spPr>
      </p:pic>
      <p:pic>
        <p:nvPicPr>
          <p:cNvPr id="4" name="Picture 3">
            <a:extLst>
              <a:ext uri="{FF2B5EF4-FFF2-40B4-BE49-F238E27FC236}">
                <a16:creationId xmlns:a16="http://schemas.microsoft.com/office/drawing/2014/main" id="{83E0FBBC-876C-B892-783C-D7BEA24A0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3632" y="618565"/>
            <a:ext cx="1400370" cy="1209844"/>
          </a:xfrm>
          <a:prstGeom prst="rect">
            <a:avLst/>
          </a:prstGeom>
        </p:spPr>
      </p:pic>
    </p:spTree>
    <p:extLst>
      <p:ext uri="{BB962C8B-B14F-4D97-AF65-F5344CB8AC3E}">
        <p14:creationId xmlns:p14="http://schemas.microsoft.com/office/powerpoint/2010/main" val="795448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BF0F-263D-79AD-5F24-8BF6F3E10848}"/>
              </a:ext>
            </a:extLst>
          </p:cNvPr>
          <p:cNvSpPr>
            <a:spLocks noGrp="1"/>
          </p:cNvSpPr>
          <p:nvPr>
            <p:ph type="title"/>
          </p:nvPr>
        </p:nvSpPr>
        <p:spPr>
          <a:xfrm>
            <a:off x="67734" y="81532"/>
            <a:ext cx="8596668" cy="735106"/>
          </a:xfrm>
        </p:spPr>
        <p:txBody>
          <a:bodyPr/>
          <a:lstStyle/>
          <a:p>
            <a:r>
              <a:rPr lang="en-IN" dirty="0"/>
              <a:t>Comparison of models</a:t>
            </a:r>
          </a:p>
        </p:txBody>
      </p:sp>
      <p:pic>
        <p:nvPicPr>
          <p:cNvPr id="5" name="Content Placeholder 4">
            <a:extLst>
              <a:ext uri="{FF2B5EF4-FFF2-40B4-BE49-F238E27FC236}">
                <a16:creationId xmlns:a16="http://schemas.microsoft.com/office/drawing/2014/main" id="{016662C6-A0F1-6175-241E-3B30014FD1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023" y="816638"/>
            <a:ext cx="8890616" cy="4652961"/>
          </a:xfrm>
        </p:spPr>
      </p:pic>
    </p:spTree>
    <p:extLst>
      <p:ext uri="{BB962C8B-B14F-4D97-AF65-F5344CB8AC3E}">
        <p14:creationId xmlns:p14="http://schemas.microsoft.com/office/powerpoint/2010/main" val="2695505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66BE-A310-6309-333A-78DAB4CCDD61}"/>
              </a:ext>
            </a:extLst>
          </p:cNvPr>
          <p:cNvSpPr>
            <a:spLocks noGrp="1"/>
          </p:cNvSpPr>
          <p:nvPr>
            <p:ph type="title"/>
          </p:nvPr>
        </p:nvSpPr>
        <p:spPr>
          <a:xfrm>
            <a:off x="0" y="0"/>
            <a:ext cx="6279278" cy="546847"/>
          </a:xfrm>
        </p:spPr>
        <p:txBody>
          <a:bodyPr>
            <a:normAutofit fontScale="90000"/>
          </a:bodyPr>
          <a:lstStyle/>
          <a:p>
            <a:r>
              <a:rPr lang="en-IN" dirty="0"/>
              <a:t>Comparison of ROC-AUC Curve</a:t>
            </a:r>
            <a:br>
              <a:rPr lang="en-IN" dirty="0"/>
            </a:br>
            <a:endParaRPr lang="en-IN" dirty="0"/>
          </a:p>
        </p:txBody>
      </p:sp>
      <p:pic>
        <p:nvPicPr>
          <p:cNvPr id="5" name="Content Placeholder 4">
            <a:extLst>
              <a:ext uri="{FF2B5EF4-FFF2-40B4-BE49-F238E27FC236}">
                <a16:creationId xmlns:a16="http://schemas.microsoft.com/office/drawing/2014/main" id="{06CD69C2-79CE-381F-600F-55BE08FC0C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54" y="762000"/>
            <a:ext cx="8795919" cy="4571999"/>
          </a:xfrm>
        </p:spPr>
      </p:pic>
    </p:spTree>
    <p:extLst>
      <p:ext uri="{BB962C8B-B14F-4D97-AF65-F5344CB8AC3E}">
        <p14:creationId xmlns:p14="http://schemas.microsoft.com/office/powerpoint/2010/main" val="799424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6893-AA7D-BD7B-29D9-8622565F98C4}"/>
              </a:ext>
            </a:extLst>
          </p:cNvPr>
          <p:cNvSpPr>
            <a:spLocks noGrp="1"/>
          </p:cNvSpPr>
          <p:nvPr>
            <p:ph type="title"/>
          </p:nvPr>
        </p:nvSpPr>
        <p:spPr>
          <a:xfrm>
            <a:off x="1367617" y="3103283"/>
            <a:ext cx="8596668" cy="1320800"/>
          </a:xfrm>
        </p:spPr>
        <p:txBody>
          <a:bodyPr/>
          <a:lstStyle/>
          <a:p>
            <a:r>
              <a:rPr lang="en-IN" dirty="0"/>
              <a:t>SUGGESIONS AND CONCLUSION</a:t>
            </a:r>
          </a:p>
        </p:txBody>
      </p:sp>
    </p:spTree>
    <p:extLst>
      <p:ext uri="{BB962C8B-B14F-4D97-AF65-F5344CB8AC3E}">
        <p14:creationId xmlns:p14="http://schemas.microsoft.com/office/powerpoint/2010/main" val="2726160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4ED1-DE5D-8799-4D39-11189790C763}"/>
              </a:ext>
            </a:extLst>
          </p:cNvPr>
          <p:cNvSpPr>
            <a:spLocks noGrp="1"/>
          </p:cNvSpPr>
          <p:nvPr>
            <p:ph type="title"/>
          </p:nvPr>
        </p:nvSpPr>
        <p:spPr/>
        <p:txBody>
          <a:bodyPr>
            <a:normAutofit fontScale="90000"/>
          </a:bodyPr>
          <a:lstStyle/>
          <a:p>
            <a:r>
              <a:rPr lang="en-US" dirty="0"/>
              <a:t>Don't find customers for your products, find products for your customers - Seth Godin</a:t>
            </a:r>
            <a:endParaRPr lang="en-IN" dirty="0"/>
          </a:p>
        </p:txBody>
      </p:sp>
      <p:pic>
        <p:nvPicPr>
          <p:cNvPr id="7" name="Content Placeholder 6">
            <a:extLst>
              <a:ext uri="{FF2B5EF4-FFF2-40B4-BE49-F238E27FC236}">
                <a16:creationId xmlns:a16="http://schemas.microsoft.com/office/drawing/2014/main" id="{D65A260C-2605-A63C-9550-20F156FDDC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70" y="1930400"/>
            <a:ext cx="8596312" cy="3797976"/>
          </a:xfrm>
        </p:spPr>
      </p:pic>
      <p:sp>
        <p:nvSpPr>
          <p:cNvPr id="8" name="TextBox 7">
            <a:extLst>
              <a:ext uri="{FF2B5EF4-FFF2-40B4-BE49-F238E27FC236}">
                <a16:creationId xmlns:a16="http://schemas.microsoft.com/office/drawing/2014/main" id="{B703136A-278E-7955-96EE-9BB583167C47}"/>
              </a:ext>
            </a:extLst>
          </p:cNvPr>
          <p:cNvSpPr txBox="1"/>
          <p:nvPr/>
        </p:nvSpPr>
        <p:spPr>
          <a:xfrm>
            <a:off x="555812" y="5728376"/>
            <a:ext cx="8364070" cy="923330"/>
          </a:xfrm>
          <a:prstGeom prst="rect">
            <a:avLst/>
          </a:prstGeom>
          <a:noFill/>
        </p:spPr>
        <p:txBody>
          <a:bodyPr wrap="square" rtlCol="0">
            <a:spAutoFit/>
          </a:bodyPr>
          <a:lstStyle/>
          <a:p>
            <a:r>
              <a:rPr lang="en-IN" dirty="0"/>
              <a:t>Most of our leads are expecting Better career prospects irrespective of the status of our lead.so we need to design our course with top notch industry experts to the current trend what industry expects from employee.</a:t>
            </a:r>
          </a:p>
        </p:txBody>
      </p:sp>
    </p:spTree>
    <p:extLst>
      <p:ext uri="{BB962C8B-B14F-4D97-AF65-F5344CB8AC3E}">
        <p14:creationId xmlns:p14="http://schemas.microsoft.com/office/powerpoint/2010/main" val="1461703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BF1769-04FC-E401-386C-CD601B9AB4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498" y="280894"/>
            <a:ext cx="8596312" cy="3797976"/>
          </a:xfrm>
        </p:spPr>
      </p:pic>
      <p:sp>
        <p:nvSpPr>
          <p:cNvPr id="6" name="TextBox 5">
            <a:extLst>
              <a:ext uri="{FF2B5EF4-FFF2-40B4-BE49-F238E27FC236}">
                <a16:creationId xmlns:a16="http://schemas.microsoft.com/office/drawing/2014/main" id="{598D4E77-7B35-380C-7C84-6C9DAD9D3C63}"/>
              </a:ext>
            </a:extLst>
          </p:cNvPr>
          <p:cNvSpPr txBox="1"/>
          <p:nvPr/>
        </p:nvSpPr>
        <p:spPr>
          <a:xfrm>
            <a:off x="650630" y="4078870"/>
            <a:ext cx="7862047" cy="2585323"/>
          </a:xfrm>
          <a:prstGeom prst="rect">
            <a:avLst/>
          </a:prstGeom>
          <a:noFill/>
        </p:spPr>
        <p:txBody>
          <a:bodyPr wrap="square" rtlCol="0">
            <a:spAutoFit/>
          </a:bodyPr>
          <a:lstStyle/>
          <a:p>
            <a:r>
              <a:rPr lang="en-US" b="1" dirty="0"/>
              <a:t>For Landing Page Submissions:</a:t>
            </a:r>
            <a:endParaRPr lang="en-US" dirty="0"/>
          </a:p>
          <a:p>
            <a:pPr>
              <a:buFont typeface="+mj-lt"/>
              <a:buAutoNum type="arabicPeriod"/>
            </a:pPr>
            <a:r>
              <a:rPr lang="en-US" b="1" dirty="0"/>
              <a:t>Clear and Compelling Headlines:</a:t>
            </a:r>
            <a:r>
              <a:rPr lang="en-US" dirty="0"/>
              <a:t> Craft attention-grabbing headlines that clearly convey the value proposition or offer to visitors. Make it clear what they will get by submitting the form.</a:t>
            </a:r>
          </a:p>
          <a:p>
            <a:pPr>
              <a:buFont typeface="+mj-lt"/>
              <a:buAutoNum type="arabicPeriod"/>
            </a:pPr>
            <a:r>
              <a:rPr lang="en-US" b="1" dirty="0"/>
              <a:t>Concise and Persuasive Copy:</a:t>
            </a:r>
            <a:r>
              <a:rPr lang="en-US" dirty="0"/>
              <a:t> Write concise, persuasive copy that explains the benefits of your offer. Use bullet points, subheadings, and visuals to make the content scannable.</a:t>
            </a:r>
          </a:p>
          <a:p>
            <a:pPr>
              <a:buFont typeface="+mj-lt"/>
              <a:buAutoNum type="arabicPeriod"/>
            </a:pPr>
            <a:r>
              <a:rPr lang="en-US" b="1" dirty="0"/>
              <a:t>Visual Content:</a:t>
            </a:r>
            <a:r>
              <a:rPr lang="en-US" dirty="0"/>
              <a:t> Use relevant images, videos, or infographics to visually enhance the landing page and explain your offer more effectively.</a:t>
            </a:r>
          </a:p>
        </p:txBody>
      </p:sp>
    </p:spTree>
    <p:extLst>
      <p:ext uri="{BB962C8B-B14F-4D97-AF65-F5344CB8AC3E}">
        <p14:creationId xmlns:p14="http://schemas.microsoft.com/office/powerpoint/2010/main" val="2632237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2EFDB7-B0B8-C01F-86EF-DCA3BCF3F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3374"/>
            <a:ext cx="9111769" cy="4025712"/>
          </a:xfrm>
        </p:spPr>
      </p:pic>
      <p:sp>
        <p:nvSpPr>
          <p:cNvPr id="11" name="Rectangle 2">
            <a:extLst>
              <a:ext uri="{FF2B5EF4-FFF2-40B4-BE49-F238E27FC236}">
                <a16:creationId xmlns:a16="http://schemas.microsoft.com/office/drawing/2014/main" id="{FB5E97C3-6933-6EE0-3FB1-C6C8FE89AC68}"/>
              </a:ext>
            </a:extLst>
          </p:cNvPr>
          <p:cNvSpPr>
            <a:spLocks noChangeArrowheads="1"/>
          </p:cNvSpPr>
          <p:nvPr/>
        </p:nvSpPr>
        <p:spPr bwMode="auto">
          <a:xfrm rot="10800000" flipV="1">
            <a:off x="484093" y="3608952"/>
            <a:ext cx="737795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Simplify Form Length: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Shorten the form by requesting only essential information. Fewer form fields reduce friction and increase conversion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Clear and Compelling Headline: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 clear and enticing headline that highlights the value of filling out the form. Explain what users will gain from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Relevant and Concise Form Labels: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Label form fields with concise and relevant descriptions. Use placeholder text when applicable to provide context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Use Single Column Layout</a:t>
            </a:r>
            <a:r>
              <a:rPr lang="en-US" altLang="en-US" dirty="0">
                <a:latin typeface="Arial" panose="020B0604020202020204" pitchFamily="34" charset="0"/>
              </a:rPr>
              <a:t>: it will be easier and simple to complete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2478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756B0C-BB82-8FEC-B401-F6192B1A02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451" y="797858"/>
            <a:ext cx="8936368" cy="4849905"/>
          </a:xfrm>
        </p:spPr>
      </p:pic>
    </p:spTree>
    <p:extLst>
      <p:ext uri="{BB962C8B-B14F-4D97-AF65-F5344CB8AC3E}">
        <p14:creationId xmlns:p14="http://schemas.microsoft.com/office/powerpoint/2010/main" val="253211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25BF4D5-1EB5-F033-6C00-C8984630E510}"/>
              </a:ext>
            </a:extLst>
          </p:cNvPr>
          <p:cNvSpPr>
            <a:spLocks noGrp="1" noChangeArrowheads="1"/>
          </p:cNvSpPr>
          <p:nvPr>
            <p:ph idx="1"/>
          </p:nvPr>
        </p:nvSpPr>
        <p:spPr bwMode="auto">
          <a:xfrm>
            <a:off x="569757" y="640717"/>
            <a:ext cx="749684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Provide Exceptional Customer Service: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you consistently provide excellent customer service and meet or exceed customer expectations. Happy customers are more likely to provide positive 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Request Feedback: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Actively seek feedback from your customers. This can help you understand their experiences and identify areas for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Engage with Customers: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Stay engaged with your customers through various channels, including email, social media, and surveys. Encourage them to share their experiences.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Ask for Testimonials: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Request testimonials from satisfied customers. These can be used in your marketing materials, website, and social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Create a Referral Program: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referral program that rewards customers for referring new business to you. This can be an effective way to generate 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474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2E14-23A6-241F-BFBB-9B583500BB73}"/>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99E28AA7-91D4-1D34-9794-884B5014A369}"/>
              </a:ext>
            </a:extLst>
          </p:cNvPr>
          <p:cNvSpPr>
            <a:spLocks noGrp="1"/>
          </p:cNvSpPr>
          <p:nvPr>
            <p:ph idx="1"/>
          </p:nvPr>
        </p:nvSpPr>
        <p:spPr/>
        <p:txBody>
          <a:bodyPr/>
          <a:lstStyle/>
          <a:p>
            <a:r>
              <a:rPr lang="en-IN" dirty="0"/>
              <a:t>PYTHON</a:t>
            </a:r>
          </a:p>
          <a:p>
            <a:r>
              <a:rPr lang="en-IN" dirty="0"/>
              <a:t>PANDAS FOR DATA MANIPULATION</a:t>
            </a:r>
          </a:p>
          <a:p>
            <a:r>
              <a:rPr lang="en-IN" dirty="0"/>
              <a:t>MATPLOTLIB FOR PLOTTING</a:t>
            </a:r>
          </a:p>
          <a:p>
            <a:r>
              <a:rPr lang="en-IN" dirty="0"/>
              <a:t>PLOTLY</a:t>
            </a:r>
          </a:p>
          <a:p>
            <a:r>
              <a:rPr lang="en-IN" dirty="0"/>
              <a:t>SEABORN FOR VISUALIZATION</a:t>
            </a:r>
          </a:p>
          <a:p>
            <a:r>
              <a:rPr lang="en-IN" dirty="0"/>
              <a:t>NUMPY</a:t>
            </a:r>
          </a:p>
          <a:p>
            <a:r>
              <a:rPr lang="en-IN" dirty="0"/>
              <a:t>SCIKIT MACHINE LEARNING LIBRARY,METRICS</a:t>
            </a:r>
          </a:p>
          <a:p>
            <a:pPr marL="0" indent="0">
              <a:buNone/>
            </a:pPr>
            <a:endParaRPr lang="en-IN" dirty="0"/>
          </a:p>
        </p:txBody>
      </p:sp>
    </p:spTree>
    <p:extLst>
      <p:ext uri="{BB962C8B-B14F-4D97-AF65-F5344CB8AC3E}">
        <p14:creationId xmlns:p14="http://schemas.microsoft.com/office/powerpoint/2010/main" val="1734978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556888-7CF8-C8FB-A5A5-08E8963D3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784" y="210846"/>
            <a:ext cx="8950491" cy="3218154"/>
          </a:xfrm>
          <a:prstGeom prst="rect">
            <a:avLst/>
          </a:prstGeom>
        </p:spPr>
      </p:pic>
      <p:pic>
        <p:nvPicPr>
          <p:cNvPr id="7" name="Picture 6">
            <a:extLst>
              <a:ext uri="{FF2B5EF4-FFF2-40B4-BE49-F238E27FC236}">
                <a16:creationId xmlns:a16="http://schemas.microsoft.com/office/drawing/2014/main" id="{B82D5165-756C-0623-0D48-766AF816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96" y="3531918"/>
            <a:ext cx="8431379" cy="3031507"/>
          </a:xfrm>
          <a:prstGeom prst="rect">
            <a:avLst/>
          </a:prstGeom>
        </p:spPr>
      </p:pic>
    </p:spTree>
    <p:extLst>
      <p:ext uri="{BB962C8B-B14F-4D97-AF65-F5344CB8AC3E}">
        <p14:creationId xmlns:p14="http://schemas.microsoft.com/office/powerpoint/2010/main" val="2183677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6B2F49-8F4D-1B15-6BCD-B60C796F4DDD}"/>
              </a:ext>
            </a:extLst>
          </p:cNvPr>
          <p:cNvSpPr>
            <a:spLocks noGrp="1" noChangeArrowheads="1"/>
          </p:cNvSpPr>
          <p:nvPr>
            <p:ph idx="1"/>
          </p:nvPr>
        </p:nvSpPr>
        <p:spPr bwMode="auto">
          <a:xfrm>
            <a:off x="570286" y="169830"/>
            <a:ext cx="7982043" cy="6518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Content Marketing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high-quality blog posts, articles, and videos that address the specific challenges and interests of working professionals. This content can include career advancement, skill development, and work-life 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Webinars and Workshops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Host webinars and virtual workshops on topics relevant to the professional development and upskilling of working professionals. Offer these events for free or at a reduced cost.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Email Marketing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 segmented email list and send targeted newsletters with valuable content, course updates, and special promotions tailored to the needs of working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Social Media Advertising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Run targeted ads on platforms like LinkedIn, Facebook, and Twitter to reach working professionals. Use compelling ad copy and visuals to promote your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Referral Programs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 referral program that encourages current students or customers to refer their professional network in exchange for discounts, free courses, or other incentives.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Search Engine Optimization (SEO)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 your website and content for relevant keywords that working professionals might search for when looking for educational resources.</a:t>
            </a:r>
          </a:p>
        </p:txBody>
      </p:sp>
    </p:spTree>
    <p:extLst>
      <p:ext uri="{BB962C8B-B14F-4D97-AF65-F5344CB8AC3E}">
        <p14:creationId xmlns:p14="http://schemas.microsoft.com/office/powerpoint/2010/main" val="1508284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E924C63-A323-8D54-CA71-D30B46745226}"/>
              </a:ext>
            </a:extLst>
          </p:cNvPr>
          <p:cNvSpPr>
            <a:spLocks noGrp="1" noChangeArrowheads="1"/>
          </p:cNvSpPr>
          <p:nvPr>
            <p:ph idx="1"/>
          </p:nvPr>
        </p:nvSpPr>
        <p:spPr bwMode="auto">
          <a:xfrm>
            <a:off x="659404" y="345357"/>
            <a:ext cx="758921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Pay-Per-Click (PPC) Advertising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Google Ads to target specific keywords related to your courses and create ad campaigns that appear at the top of search results when professionals are seeking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Influencer Marketing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Partner with industry experts or influencers in the field to review or promote your courses. Their endorsement can build trust with your target audience.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Networking Events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Attend or host virtual networking events, industry conferences, or trade shows to connect with working professionals directly and showcase your offerings.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Customized Course Packages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 flexible course packages that allow professionals to choose courses based on their schedules and career goals. Offer bundle discounts to encourage enrollment in multiple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LinkedIn Marketing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strong presence on LinkedIn, where many professionals spend time. Share valuable content, engage with groups, and run targeted LinkedIn ad campaigns.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7858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BB2482-9A7D-4FE8-BD56-D3319F571E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529" y="76555"/>
            <a:ext cx="8596312" cy="3085855"/>
          </a:xfrm>
        </p:spPr>
      </p:pic>
      <p:sp>
        <p:nvSpPr>
          <p:cNvPr id="6" name="TextBox 5">
            <a:extLst>
              <a:ext uri="{FF2B5EF4-FFF2-40B4-BE49-F238E27FC236}">
                <a16:creationId xmlns:a16="http://schemas.microsoft.com/office/drawing/2014/main" id="{F1890A12-6A9D-F9F6-07AE-96AB8515BC34}"/>
              </a:ext>
            </a:extLst>
          </p:cNvPr>
          <p:cNvSpPr txBox="1"/>
          <p:nvPr/>
        </p:nvSpPr>
        <p:spPr>
          <a:xfrm>
            <a:off x="4536141" y="4231341"/>
            <a:ext cx="4347883" cy="656203"/>
          </a:xfrm>
          <a:prstGeom prst="rect">
            <a:avLst/>
          </a:prstGeom>
          <a:noFill/>
        </p:spPr>
        <p:txBody>
          <a:bodyPr wrap="square" rtlCol="0">
            <a:spAutoFit/>
          </a:bodyPr>
          <a:lstStyle/>
          <a:p>
            <a:endParaRPr lang="en-IN" dirty="0"/>
          </a:p>
        </p:txBody>
      </p:sp>
      <p:sp>
        <p:nvSpPr>
          <p:cNvPr id="7" name="Rectangle 1">
            <a:extLst>
              <a:ext uri="{FF2B5EF4-FFF2-40B4-BE49-F238E27FC236}">
                <a16:creationId xmlns:a16="http://schemas.microsoft.com/office/drawing/2014/main" id="{639744B7-764B-F431-84CC-9096D15AF545}"/>
              </a:ext>
            </a:extLst>
          </p:cNvPr>
          <p:cNvSpPr>
            <a:spLocks noChangeArrowheads="1"/>
          </p:cNvSpPr>
          <p:nvPr/>
        </p:nvSpPr>
        <p:spPr bwMode="auto">
          <a:xfrm>
            <a:off x="988018" y="3365125"/>
            <a:ext cx="709624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Acknowledge and Appreciate Their Response: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Start by thanking the customer for their prompt response and for taking the time to read your email. This shows that you value their time and attention.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Provide Additional Information if Needed: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the customer mentioned that they need more information, be prepared to promptly provide any additional details they require. Address their questions or concerns clearly and concisely.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Express Your Availability: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Let the customer know that you are available and ready to assist with any further questions or provide clarification. Make it clear that you are there to help.</a:t>
            </a:r>
          </a:p>
        </p:txBody>
      </p:sp>
    </p:spTree>
    <p:extLst>
      <p:ext uri="{BB962C8B-B14F-4D97-AF65-F5344CB8AC3E}">
        <p14:creationId xmlns:p14="http://schemas.microsoft.com/office/powerpoint/2010/main" val="1179395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F20E1A3-3E1A-5080-2953-1FC8291B6775}"/>
              </a:ext>
            </a:extLst>
          </p:cNvPr>
          <p:cNvSpPr>
            <a:spLocks noGrp="1" noChangeArrowheads="1"/>
          </p:cNvSpPr>
          <p:nvPr>
            <p:ph idx="1"/>
          </p:nvPr>
        </p:nvSpPr>
        <p:spPr bwMode="auto">
          <a:xfrm>
            <a:off x="390711" y="58846"/>
            <a:ext cx="8923618"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Follow Up Politely: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you don't receive a response by the expected time, send a friendly follow-up message. Politely remind them of your previous communication and reiterate your willingness to assist.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Offer Alternatives: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the customer's response indicates they may have reservations or need more time to consider your proposal, offer alternative options. For instance, you could suggest a phone call or a meeting to discuss their questions or concerns in more detail.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 Patient and Respectful: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Give the customer the space and time they need to review the information. Avoid sending multiple follow-up messages in quick succession, as this can be perceived as pushy.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 Your Approach: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that your responses are personalized to the specific needs and interests of the customer. Show that you understand their situation and are genuinely interested in helping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a Polite and Professional Tone: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Maintain a polite and professional tone in all your communications. It's essential to leave a positive impression, even if the customer's decision may not be immediate.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Track and Document: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Keep a record of all communications with the customer, including dates, times, and content. This can help you manage follow-ups and ensure you stay organized in your interactions.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2432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321C86-BA3D-57D8-8A3B-90B8BE4B2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58" y="116542"/>
            <a:ext cx="8950491" cy="3218154"/>
          </a:xfrm>
          <a:prstGeom prst="rect">
            <a:avLst/>
          </a:prstGeom>
        </p:spPr>
      </p:pic>
      <p:pic>
        <p:nvPicPr>
          <p:cNvPr id="7" name="Picture 6">
            <a:extLst>
              <a:ext uri="{FF2B5EF4-FFF2-40B4-BE49-F238E27FC236}">
                <a16:creationId xmlns:a16="http://schemas.microsoft.com/office/drawing/2014/main" id="{523BE979-964C-2E3C-9A40-125F66A9D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202" y="3523305"/>
            <a:ext cx="8426402" cy="2998433"/>
          </a:xfrm>
          <a:prstGeom prst="rect">
            <a:avLst/>
          </a:prstGeom>
        </p:spPr>
      </p:pic>
    </p:spTree>
    <p:extLst>
      <p:ext uri="{BB962C8B-B14F-4D97-AF65-F5344CB8AC3E}">
        <p14:creationId xmlns:p14="http://schemas.microsoft.com/office/powerpoint/2010/main" val="2696878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559D-DCA6-5E7D-B554-D58509775E7F}"/>
              </a:ext>
            </a:extLst>
          </p:cNvPr>
          <p:cNvSpPr>
            <a:spLocks noGrp="1"/>
          </p:cNvSpPr>
          <p:nvPr>
            <p:ph type="title"/>
          </p:nvPr>
        </p:nvSpPr>
        <p:spPr>
          <a:xfrm>
            <a:off x="623546" y="600634"/>
            <a:ext cx="7615019" cy="469153"/>
          </a:xfrm>
        </p:spPr>
        <p:txBody>
          <a:bodyPr>
            <a:normAutofit fontScale="90000"/>
          </a:bodyPr>
          <a:lstStyle/>
          <a:p>
            <a:r>
              <a:rPr lang="en-US" dirty="0"/>
              <a:t>"To me, marketing is about values. This is a very complicated world; it's a very noisy world. And we're not going to get a chance to get people to remember much about us. No company is. So we have to be really clear about what we want them to know about us."</a:t>
            </a:r>
            <a:endParaRPr lang="en-IN" dirty="0"/>
          </a:p>
        </p:txBody>
      </p:sp>
      <p:sp>
        <p:nvSpPr>
          <p:cNvPr id="4" name="TextBox 3">
            <a:extLst>
              <a:ext uri="{FF2B5EF4-FFF2-40B4-BE49-F238E27FC236}">
                <a16:creationId xmlns:a16="http://schemas.microsoft.com/office/drawing/2014/main" id="{ACB5F650-EF96-4750-956D-513FA16A7C4C}"/>
              </a:ext>
            </a:extLst>
          </p:cNvPr>
          <p:cNvSpPr txBox="1"/>
          <p:nvPr/>
        </p:nvSpPr>
        <p:spPr>
          <a:xfrm>
            <a:off x="3469342" y="5020235"/>
            <a:ext cx="3532093" cy="369332"/>
          </a:xfrm>
          <a:prstGeom prst="rect">
            <a:avLst/>
          </a:prstGeom>
          <a:noFill/>
        </p:spPr>
        <p:txBody>
          <a:bodyPr wrap="square" rtlCol="0">
            <a:spAutoFit/>
          </a:bodyPr>
          <a:lstStyle/>
          <a:p>
            <a:r>
              <a:rPr lang="en-IN" b="1" dirty="0"/>
              <a:t>THANK   YOU</a:t>
            </a:r>
          </a:p>
        </p:txBody>
      </p:sp>
    </p:spTree>
    <p:extLst>
      <p:ext uri="{BB962C8B-B14F-4D97-AF65-F5344CB8AC3E}">
        <p14:creationId xmlns:p14="http://schemas.microsoft.com/office/powerpoint/2010/main" val="86736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B67B-0CD2-4502-DF9D-98A733019196}"/>
              </a:ext>
            </a:extLst>
          </p:cNvPr>
          <p:cNvSpPr>
            <a:spLocks noGrp="1"/>
          </p:cNvSpPr>
          <p:nvPr>
            <p:ph type="title"/>
          </p:nvPr>
        </p:nvSpPr>
        <p:spPr/>
        <p:txBody>
          <a:bodyPr/>
          <a:lstStyle/>
          <a:p>
            <a:r>
              <a:rPr lang="en-IN" dirty="0"/>
              <a:t>APPROACH AND INSIGHTS</a:t>
            </a:r>
          </a:p>
        </p:txBody>
      </p:sp>
      <p:sp>
        <p:nvSpPr>
          <p:cNvPr id="3" name="Content Placeholder 2">
            <a:extLst>
              <a:ext uri="{FF2B5EF4-FFF2-40B4-BE49-F238E27FC236}">
                <a16:creationId xmlns:a16="http://schemas.microsoft.com/office/drawing/2014/main" id="{28D0E598-C7EC-4A33-B0EE-D3E687081723}"/>
              </a:ext>
            </a:extLst>
          </p:cNvPr>
          <p:cNvSpPr>
            <a:spLocks noGrp="1"/>
          </p:cNvSpPr>
          <p:nvPr>
            <p:ph idx="1"/>
          </p:nvPr>
        </p:nvSpPr>
        <p:spPr/>
        <p:txBody>
          <a:bodyPr/>
          <a:lstStyle/>
          <a:p>
            <a:r>
              <a:rPr lang="en-IN" dirty="0"/>
              <a:t>ANALYSING THE GIVEN DATA BY DOING SOME RESEARCH.</a:t>
            </a:r>
          </a:p>
          <a:p>
            <a:r>
              <a:rPr lang="en-IN" dirty="0"/>
              <a:t>THE GIVEN DATA HAS ALMOST 37 COLUMNS BUT ALL COLUMNS ARE NOT IMPORTANT FOR BUILDING MODEL.</a:t>
            </a:r>
          </a:p>
          <a:p>
            <a:r>
              <a:rPr lang="en-IN" dirty="0"/>
              <a:t>SO NEED TO UNDERSTAND EACH COLUMN AND THEIR SIGNIFICANCE TO OUR TARGET COLUMN.</a:t>
            </a:r>
          </a:p>
          <a:p>
            <a:r>
              <a:rPr lang="en-IN" dirty="0"/>
              <a:t>HERE OUR TARGET COLUMN IS WETHER THE PARTICULAR LEAD TURNING INTO OUR CUSTOMER OR NOT.</a:t>
            </a:r>
          </a:p>
          <a:p>
            <a:r>
              <a:rPr lang="en-IN" dirty="0"/>
              <a:t>LET US UNDERSTAND EACH COLUMN FIRST.</a:t>
            </a:r>
          </a:p>
          <a:p>
            <a:endParaRPr lang="en-IN" dirty="0"/>
          </a:p>
        </p:txBody>
      </p:sp>
    </p:spTree>
    <p:extLst>
      <p:ext uri="{BB962C8B-B14F-4D97-AF65-F5344CB8AC3E}">
        <p14:creationId xmlns:p14="http://schemas.microsoft.com/office/powerpoint/2010/main" val="371939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A7D7-4A5B-19BF-F71F-405CB2517BBC}"/>
              </a:ext>
            </a:extLst>
          </p:cNvPr>
          <p:cNvSpPr>
            <a:spLocks noGrp="1"/>
          </p:cNvSpPr>
          <p:nvPr>
            <p:ph type="title"/>
          </p:nvPr>
        </p:nvSpPr>
        <p:spPr>
          <a:xfrm>
            <a:off x="677334" y="609600"/>
            <a:ext cx="8596668" cy="555812"/>
          </a:xfrm>
        </p:spPr>
        <p:txBody>
          <a:bodyPr>
            <a:normAutofit fontScale="90000"/>
          </a:bodyPr>
          <a:lstStyle/>
          <a:p>
            <a:r>
              <a:rPr lang="en-IN" dirty="0"/>
              <a:t>SOME IMPORTANT FEATURES INFORMATION</a:t>
            </a:r>
          </a:p>
        </p:txBody>
      </p:sp>
      <p:sp>
        <p:nvSpPr>
          <p:cNvPr id="3" name="Content Placeholder 2">
            <a:extLst>
              <a:ext uri="{FF2B5EF4-FFF2-40B4-BE49-F238E27FC236}">
                <a16:creationId xmlns:a16="http://schemas.microsoft.com/office/drawing/2014/main" id="{8DCBDBB7-7669-78BB-8FA9-D5ACBFDC968E}"/>
              </a:ext>
            </a:extLst>
          </p:cNvPr>
          <p:cNvSpPr>
            <a:spLocks noGrp="1"/>
          </p:cNvSpPr>
          <p:nvPr>
            <p:ph idx="1"/>
          </p:nvPr>
        </p:nvSpPr>
        <p:spPr>
          <a:xfrm>
            <a:off x="677334" y="1407459"/>
            <a:ext cx="8596668" cy="4633903"/>
          </a:xfrm>
        </p:spPr>
        <p:txBody>
          <a:bodyPr/>
          <a:lstStyle/>
          <a:p>
            <a:r>
              <a:rPr lang="en-IN" dirty="0"/>
              <a:t>LEAD ORIGIN:</a:t>
            </a:r>
          </a:p>
          <a:p>
            <a:r>
              <a:rPr lang="en-US" sz="1600" b="1" dirty="0"/>
              <a:t>Landing Page:</a:t>
            </a:r>
            <a:r>
              <a:rPr lang="en-US" sz="1600" dirty="0"/>
              <a:t> Leads may come from landing pages created for specific marketing campaigns or offers. These pages are designed to capture visitor information in exchange for valuable content or offers</a:t>
            </a:r>
          </a:p>
          <a:p>
            <a:r>
              <a:rPr lang="en-US" sz="1600" b="1" dirty="0"/>
              <a:t>API:</a:t>
            </a:r>
            <a:r>
              <a:rPr lang="en-IN" sz="1600" dirty="0"/>
              <a:t>Marketing APIs are application programming interfaces that help marketing operations in a variety of ways.</a:t>
            </a:r>
          </a:p>
          <a:p>
            <a:r>
              <a:rPr lang="en-IN" sz="1600" b="1" dirty="0"/>
              <a:t>LEAD ADD FORM</a:t>
            </a:r>
            <a:r>
              <a:rPr lang="en-IN" sz="1600" dirty="0"/>
              <a:t>:</a:t>
            </a:r>
            <a:r>
              <a:rPr lang="en-US" sz="1600" dirty="0"/>
              <a:t>A "lead ad form" (or simply "lead form") is a feature commonly used in online advertising, particularly on social media platforms like Facebook and Instagram. It's designed to make it easier for businesses to collect information from potential customers or leads who express interest in their products or services. Lead forms are typically used as part of lead generation campaigns.</a:t>
            </a:r>
          </a:p>
          <a:p>
            <a:pPr marL="0" indent="0">
              <a:buNone/>
            </a:pPr>
            <a:endParaRPr lang="en-IN" sz="1600" dirty="0"/>
          </a:p>
          <a:p>
            <a:endParaRPr lang="en-IN" dirty="0"/>
          </a:p>
        </p:txBody>
      </p:sp>
    </p:spTree>
    <p:extLst>
      <p:ext uri="{BB962C8B-B14F-4D97-AF65-F5344CB8AC3E}">
        <p14:creationId xmlns:p14="http://schemas.microsoft.com/office/powerpoint/2010/main" val="126806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A056F-04A2-2FBB-8BEB-D119714F1D33}"/>
              </a:ext>
            </a:extLst>
          </p:cNvPr>
          <p:cNvSpPr>
            <a:spLocks noGrp="1"/>
          </p:cNvSpPr>
          <p:nvPr>
            <p:ph idx="1"/>
          </p:nvPr>
        </p:nvSpPr>
        <p:spPr>
          <a:xfrm>
            <a:off x="677334" y="331695"/>
            <a:ext cx="8596668" cy="5709668"/>
          </a:xfrm>
        </p:spPr>
        <p:txBody>
          <a:bodyPr>
            <a:normAutofit/>
          </a:bodyPr>
          <a:lstStyle/>
          <a:p>
            <a:r>
              <a:rPr lang="en-IN" dirty="0"/>
              <a:t>LEAD SOURCE</a:t>
            </a:r>
          </a:p>
          <a:p>
            <a:r>
              <a:rPr lang="en-IN" sz="1600" dirty="0"/>
              <a:t>I</a:t>
            </a:r>
            <a:r>
              <a:rPr lang="en-US" dirty="0"/>
              <a:t>n marketing and sales, "</a:t>
            </a:r>
            <a:r>
              <a:rPr lang="en-US" b="1" dirty="0"/>
              <a:t>lead source" refers to the specific origin or channel through which a business or organization first acquires a potential customer or lead</a:t>
            </a:r>
            <a:r>
              <a:rPr lang="en-US" dirty="0"/>
              <a:t>. It is a crucial piece of information for tracking the effectiveness of marketing efforts and </a:t>
            </a:r>
            <a:r>
              <a:rPr lang="en-US" b="1" dirty="0"/>
              <a:t>understanding how customers find their way to a business. Lead source helps in allocating resources, optimizing marketing strategies, and measuring the return on investment for various marketing channels</a:t>
            </a:r>
            <a:r>
              <a:rPr lang="en-US" dirty="0"/>
              <a:t>.</a:t>
            </a:r>
          </a:p>
          <a:p>
            <a:r>
              <a:rPr lang="en-US" sz="1600" b="1" dirty="0"/>
              <a:t>DIRECT TRAFFIC</a:t>
            </a:r>
            <a:r>
              <a:rPr lang="en-US" sz="1600" dirty="0"/>
              <a:t>: Leads may directly type your website URL into their browsers, indicating they are already aware of your brand.</a:t>
            </a:r>
          </a:p>
          <a:p>
            <a:r>
              <a:rPr lang="en-US" sz="1600" b="1" dirty="0"/>
              <a:t>FACEBOOK</a:t>
            </a:r>
            <a:r>
              <a:rPr lang="en-US" sz="1600" dirty="0"/>
              <a:t>:SOCIAL MEDIA.</a:t>
            </a:r>
          </a:p>
          <a:p>
            <a:r>
              <a:rPr lang="en-US" sz="1600" b="1" dirty="0"/>
              <a:t>GOOGLE</a:t>
            </a:r>
            <a:r>
              <a:rPr lang="en-US" sz="1600" dirty="0"/>
              <a:t>: Leads can originate from users discovering your website through search engines like Google, Bing, or Yahoo.</a:t>
            </a:r>
          </a:p>
          <a:p>
            <a:r>
              <a:rPr lang="en-US" sz="1600" b="1" dirty="0"/>
              <a:t>ORGANIC-SEARCH</a:t>
            </a:r>
            <a:r>
              <a:rPr lang="en-US" sz="1600" dirty="0"/>
              <a:t>: It describes the process by which users find and visit a website through unpaid, natural, or non-advertising search engine results. In other words, organic search results are the listings that appear in the search engine results pages (SERPs) because they are relevant to the user's query and the search engine's algorithms have determined their content's quality and relevance.</a:t>
            </a:r>
          </a:p>
          <a:p>
            <a:endParaRPr lang="en-US" sz="1600" dirty="0"/>
          </a:p>
          <a:p>
            <a:endParaRPr lang="en-IN" dirty="0"/>
          </a:p>
        </p:txBody>
      </p:sp>
    </p:spTree>
    <p:extLst>
      <p:ext uri="{BB962C8B-B14F-4D97-AF65-F5344CB8AC3E}">
        <p14:creationId xmlns:p14="http://schemas.microsoft.com/office/powerpoint/2010/main" val="271530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EFDA3-4938-2F20-90C6-C37931F3566F}"/>
              </a:ext>
            </a:extLst>
          </p:cNvPr>
          <p:cNvSpPr>
            <a:spLocks noGrp="1"/>
          </p:cNvSpPr>
          <p:nvPr>
            <p:ph idx="1"/>
          </p:nvPr>
        </p:nvSpPr>
        <p:spPr>
          <a:xfrm>
            <a:off x="735106" y="367553"/>
            <a:ext cx="8538896" cy="5673809"/>
          </a:xfrm>
        </p:spPr>
        <p:txBody>
          <a:bodyPr/>
          <a:lstStyle/>
          <a:p>
            <a:r>
              <a:rPr lang="en-IN" b="1" dirty="0"/>
              <a:t>Tags</a:t>
            </a:r>
          </a:p>
          <a:p>
            <a:r>
              <a:rPr lang="en-US" dirty="0"/>
              <a:t>Tags assigned to customers indicating the current status of the </a:t>
            </a:r>
            <a:r>
              <a:rPr lang="en-US" dirty="0" err="1"/>
              <a:t>leads.Tags</a:t>
            </a:r>
            <a:r>
              <a:rPr lang="en-US" dirty="0"/>
              <a:t> can be used to segment customers or leads based on characteristics or behavior.</a:t>
            </a:r>
          </a:p>
          <a:p>
            <a:r>
              <a:rPr lang="en-US" dirty="0"/>
              <a:t> </a:t>
            </a:r>
            <a:r>
              <a:rPr lang="en-US" b="1" dirty="0"/>
              <a:t>Asymmetric Activity indexes and scores: </a:t>
            </a:r>
          </a:p>
          <a:p>
            <a:pPr rtl="0"/>
            <a:r>
              <a:rPr lang="en-US" dirty="0"/>
              <a:t>An index and score assigned to each customer based on their activity and their profile.</a:t>
            </a:r>
          </a:p>
          <a:p>
            <a:endParaRPr lang="en-IN" dirty="0"/>
          </a:p>
        </p:txBody>
      </p:sp>
    </p:spTree>
    <p:extLst>
      <p:ext uri="{BB962C8B-B14F-4D97-AF65-F5344CB8AC3E}">
        <p14:creationId xmlns:p14="http://schemas.microsoft.com/office/powerpoint/2010/main" val="173295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EA1A-05B4-B731-A954-78C83B4EBC19}"/>
              </a:ext>
            </a:extLst>
          </p:cNvPr>
          <p:cNvSpPr>
            <a:spLocks noGrp="1"/>
          </p:cNvSpPr>
          <p:nvPr>
            <p:ph type="title"/>
          </p:nvPr>
        </p:nvSpPr>
        <p:spPr/>
        <p:txBody>
          <a:bodyPr/>
          <a:lstStyle/>
          <a:p>
            <a:r>
              <a:rPr lang="en-IN" dirty="0"/>
              <a:t>BRUTE FORCE APPROACH.</a:t>
            </a:r>
          </a:p>
        </p:txBody>
      </p:sp>
      <p:pic>
        <p:nvPicPr>
          <p:cNvPr id="5" name="Content Placeholder 4">
            <a:extLst>
              <a:ext uri="{FF2B5EF4-FFF2-40B4-BE49-F238E27FC236}">
                <a16:creationId xmlns:a16="http://schemas.microsoft.com/office/drawing/2014/main" id="{BE73E8A0-13B7-E84D-2F94-529825E66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071" y="1711792"/>
            <a:ext cx="5466625" cy="4706937"/>
          </a:xfrm>
        </p:spPr>
      </p:pic>
    </p:spTree>
    <p:extLst>
      <p:ext uri="{BB962C8B-B14F-4D97-AF65-F5344CB8AC3E}">
        <p14:creationId xmlns:p14="http://schemas.microsoft.com/office/powerpoint/2010/main" val="41522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3E2EE-B3B9-3F21-0074-9E3B3716B709}"/>
              </a:ext>
            </a:extLst>
          </p:cNvPr>
          <p:cNvSpPr>
            <a:spLocks noGrp="1"/>
          </p:cNvSpPr>
          <p:nvPr>
            <p:ph idx="1"/>
          </p:nvPr>
        </p:nvSpPr>
        <p:spPr>
          <a:xfrm>
            <a:off x="462181" y="586449"/>
            <a:ext cx="8596668" cy="3880773"/>
          </a:xfrm>
        </p:spPr>
        <p:txBody>
          <a:bodyPr/>
          <a:lstStyle/>
          <a:p>
            <a:r>
              <a:rPr lang="en-IN" dirty="0"/>
              <a:t>First tried directly with the numerical columns using liner models like regression and distance based models like KNN.</a:t>
            </a:r>
          </a:p>
          <a:p>
            <a:r>
              <a:rPr lang="en-IN" dirty="0"/>
              <a:t>Classification report for Logistic Regression.</a:t>
            </a:r>
          </a:p>
          <a:p>
            <a:endParaRPr lang="en-IN" dirty="0"/>
          </a:p>
        </p:txBody>
      </p:sp>
      <p:pic>
        <p:nvPicPr>
          <p:cNvPr id="5" name="Picture 4">
            <a:extLst>
              <a:ext uri="{FF2B5EF4-FFF2-40B4-BE49-F238E27FC236}">
                <a16:creationId xmlns:a16="http://schemas.microsoft.com/office/drawing/2014/main" id="{47F73D65-A39B-D915-5709-3BBAACAC8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594" y="2079610"/>
            <a:ext cx="5734850" cy="2896004"/>
          </a:xfrm>
          <a:prstGeom prst="rect">
            <a:avLst/>
          </a:prstGeom>
        </p:spPr>
      </p:pic>
    </p:spTree>
    <p:extLst>
      <p:ext uri="{BB962C8B-B14F-4D97-AF65-F5344CB8AC3E}">
        <p14:creationId xmlns:p14="http://schemas.microsoft.com/office/powerpoint/2010/main" val="15859599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283</TotalTime>
  <Words>1735</Words>
  <Application>Microsoft Office PowerPoint</Application>
  <PresentationFormat>Widescreen</PresentationFormat>
  <Paragraphs>122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Trebuchet MS</vt:lpstr>
      <vt:lpstr>Wingdings 3</vt:lpstr>
      <vt:lpstr>Facet</vt:lpstr>
      <vt:lpstr> Customer Lead Prediction</vt:lpstr>
      <vt:lpstr>Problem Statement</vt:lpstr>
      <vt:lpstr>TOOLS USED</vt:lpstr>
      <vt:lpstr>APPROACH AND INSIGHTS</vt:lpstr>
      <vt:lpstr>SOME IMPORTANT FEATURES INFORMATION</vt:lpstr>
      <vt:lpstr>PowerPoint Presentation</vt:lpstr>
      <vt:lpstr>PowerPoint Presentation</vt:lpstr>
      <vt:lpstr>BRUTE FORCE APPROACH.</vt:lpstr>
      <vt:lpstr>PowerPoint Presentation</vt:lpstr>
      <vt:lpstr>PowerPoint Presentation</vt:lpstr>
      <vt:lpstr>PowerPoint Presentation</vt:lpstr>
      <vt:lpstr>PowerPoint Presentation</vt:lpstr>
      <vt:lpstr>PowerPoint Presentation</vt:lpstr>
      <vt:lpstr>After data cleaning and processing</vt:lpstr>
      <vt:lpstr>PowerPoint Presentation</vt:lpstr>
      <vt:lpstr>Random forest classifier</vt:lpstr>
      <vt:lpstr>Decision Tree</vt:lpstr>
      <vt:lpstr>Logistic Regression </vt:lpstr>
      <vt:lpstr>PowerPoint Presentation</vt:lpstr>
      <vt:lpstr>PowerPoint Presentation</vt:lpstr>
      <vt:lpstr>XG-Boost</vt:lpstr>
      <vt:lpstr>Comparison of models</vt:lpstr>
      <vt:lpstr>Comparison of ROC-AUC Curve </vt:lpstr>
      <vt:lpstr>SUGGESIONS AND CONCLUSION</vt:lpstr>
      <vt:lpstr>Don't find customers for your products, find products for your customers - Seth Godin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me, marketing is about values. This is a very complicated world; it's a very noisy world. And we're not going to get a chance to get people to remember much about us. No company is. So we have to be really clear about what we want them to know about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Customer Lead Prediction</dc:title>
  <dc:creator>Ramesh Kumar</dc:creator>
  <cp:lastModifiedBy>Ramesh Kumar</cp:lastModifiedBy>
  <cp:revision>3</cp:revision>
  <dcterms:created xsi:type="dcterms:W3CDTF">2023-10-27T04:22:16Z</dcterms:created>
  <dcterms:modified xsi:type="dcterms:W3CDTF">2023-10-27T11:18:56Z</dcterms:modified>
</cp:coreProperties>
</file>