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16"/>
  </p:notesMasterIdLst>
  <p:sldIdLst>
    <p:sldId id="256" r:id="rId2"/>
    <p:sldId id="264" r:id="rId3"/>
    <p:sldId id="265" r:id="rId4"/>
    <p:sldId id="269" r:id="rId5"/>
    <p:sldId id="270" r:id="rId6"/>
    <p:sldId id="272" r:id="rId7"/>
    <p:sldId id="271" r:id="rId8"/>
    <p:sldId id="273" r:id="rId9"/>
    <p:sldId id="274" r:id="rId10"/>
    <p:sldId id="275" r:id="rId11"/>
    <p:sldId id="276" r:id="rId12"/>
    <p:sldId id="277" r:id="rId13"/>
    <p:sldId id="278"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3D386-519F-4F9C-8EB9-B09B827CE4B4}"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98902-7AC9-4B4D-AA28-9C869AE806C5}" type="slidenum">
              <a:rPr lang="en-IN" smtClean="0"/>
              <a:t>‹#›</a:t>
            </a:fld>
            <a:endParaRPr lang="en-IN"/>
          </a:p>
        </p:txBody>
      </p:sp>
    </p:spTree>
    <p:extLst>
      <p:ext uri="{BB962C8B-B14F-4D97-AF65-F5344CB8AC3E}">
        <p14:creationId xmlns:p14="http://schemas.microsoft.com/office/powerpoint/2010/main" val="233642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87051D-75C0-417C-B5E7-393CE6423C7B}" type="datetime1">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5733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C2DC80-885B-42C8-9487-0A643A15A802}"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157211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E315-4F79-4253-A1FC-D7409AE1387B}"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2416625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5CDB6-DA94-4FD8-B280-C37A2A313429}"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390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9B173-5E89-4B1D-B93A-5271B9830D15}"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135463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5BBD47-AD87-412F-80ED-6A2F048FC14A}" type="datetime1">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443177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AC190B-42AB-41D2-977D-B79B93FE50CA}" type="datetime1">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180531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01824-7EFE-4A95-BA67-37FDE54A22CD}" type="datetime1">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2602227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10B78-C34D-4584-B70D-D0C318B49DB7}" type="datetime1">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3375570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199108-8042-4F6C-8AD0-2BB1EE18E34D}"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383679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26F59-AAB5-4AF2-B90D-D3BBDFE0C0BC}" type="datetime1">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218591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DD613-B74F-4F8D-986B-B8F76D13F421}" type="datetime1">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384209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80DAD6-FEDC-437E-9398-23332D7CF7B6}"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27982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5DBF5-911B-4C26-8A86-11AED29628CE}" type="datetime1">
              <a:rPr lang="en-IN" smtClean="0"/>
              <a:t>26-05-2023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241214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09E27-9B76-42FB-A5F0-305BF3E566A6}" type="datetime1">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198641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F8A5BA3-65F8-4A2D-B733-E38182A593A2}" type="datetime1">
              <a:rPr lang="en-IN" smtClean="0"/>
              <a:t>26-05-2023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321872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5FB303-79A0-4A0A-85DB-227DD2A05F50}"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3409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BD7BB-B47A-40E4-9955-94C69705F05E}" type="datetime1">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423BD-1ADD-4FC6-B529-F4C1549A3A25}" type="slidenum">
              <a:rPr lang="en-IN" smtClean="0"/>
              <a:t>‹#›</a:t>
            </a:fld>
            <a:endParaRPr lang="en-IN"/>
          </a:p>
        </p:txBody>
      </p:sp>
    </p:spTree>
    <p:extLst>
      <p:ext uri="{BB962C8B-B14F-4D97-AF65-F5344CB8AC3E}">
        <p14:creationId xmlns:p14="http://schemas.microsoft.com/office/powerpoint/2010/main" val="119266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1F69AFA-9891-4E5F-8FBA-A631AE9DFD4C}" type="datetime1">
              <a:rPr lang="en-IN" smtClean="0"/>
              <a:t>26-05-2023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74423BD-1ADD-4FC6-B529-F4C1549A3A25}" type="slidenum">
              <a:rPr lang="en-IN" smtClean="0"/>
              <a:t>‹#›</a:t>
            </a:fld>
            <a:endParaRPr lang="en-IN"/>
          </a:p>
        </p:txBody>
      </p:sp>
    </p:spTree>
    <p:extLst>
      <p:ext uri="{BB962C8B-B14F-4D97-AF65-F5344CB8AC3E}">
        <p14:creationId xmlns:p14="http://schemas.microsoft.com/office/powerpoint/2010/main" val="281710067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hyperlink" Target="http://achurchforstarvingartists.wordpress.com/2011/09/14/saying-thank-you-clergy-edi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1596177"/>
          </a:xfrm>
        </p:spPr>
        <p:txBody>
          <a:bodyPr>
            <a:normAutofit/>
          </a:bodyPr>
          <a:lstStyle/>
          <a:p>
            <a:pPr algn="ctr"/>
            <a:r>
              <a:rPr lang="en-US" sz="2600" b="1" dirty="0"/>
              <a:t>Zomato Insights Hyderabad: Leveraging Sentiment Analysis </a:t>
            </a:r>
            <a:br>
              <a:rPr lang="en-US" sz="2600" b="1" dirty="0"/>
            </a:br>
            <a:r>
              <a:rPr lang="en-US" sz="2600" b="1" dirty="0"/>
              <a:t>and Clustering for Improved Restaurant Recommendations </a:t>
            </a:r>
            <a:br>
              <a:rPr lang="en-US" sz="2600" b="1" dirty="0"/>
            </a:br>
            <a:r>
              <a:rPr lang="en-US" sz="2600" b="1" dirty="0"/>
              <a:t>and Boost Business Growth</a:t>
            </a:r>
          </a:p>
        </p:txBody>
      </p:sp>
      <p:sp>
        <p:nvSpPr>
          <p:cNvPr id="5" name="TextBox 4"/>
          <p:cNvSpPr txBox="1"/>
          <p:nvPr/>
        </p:nvSpPr>
        <p:spPr>
          <a:xfrm>
            <a:off x="939800" y="3429000"/>
            <a:ext cx="4215296" cy="1477328"/>
          </a:xfrm>
          <a:prstGeom prst="rect">
            <a:avLst/>
          </a:prstGeom>
          <a:noFill/>
        </p:spPr>
        <p:txBody>
          <a:bodyPr wrap="square" rtlCol="0">
            <a:spAutoFit/>
          </a:bodyPr>
          <a:lstStyle/>
          <a:p>
            <a:r>
              <a:rPr lang="en-IN" u="sng" dirty="0">
                <a:ln w="0"/>
                <a:effectLst>
                  <a:outerShdw blurRad="38100" dist="19050" dir="2700000" algn="tl" rotWithShape="0">
                    <a:schemeClr val="dk1">
                      <a:alpha val="40000"/>
                    </a:schemeClr>
                  </a:outerShdw>
                </a:effectLst>
              </a:rPr>
              <a:t>UNDER THE GUIDANCE OF</a:t>
            </a:r>
          </a:p>
          <a:p>
            <a:r>
              <a:rPr lang="en-IN" dirty="0">
                <a:ln w="0"/>
                <a:effectLst>
                  <a:outerShdw blurRad="38100" dist="19050" dir="2700000" algn="tl" rotWithShape="0">
                    <a:schemeClr val="dk1">
                      <a:alpha val="40000"/>
                    </a:schemeClr>
                  </a:outerShdw>
                </a:effectLst>
              </a:rPr>
              <a:t>Dr. B. RAJESWARI</a:t>
            </a:r>
          </a:p>
          <a:p>
            <a:r>
              <a:rPr lang="en-IN" dirty="0">
                <a:ln w="0"/>
                <a:effectLst>
                  <a:outerShdw blurRad="38100" dist="19050" dir="2700000" algn="tl" rotWithShape="0">
                    <a:schemeClr val="dk1">
                      <a:alpha val="40000"/>
                    </a:schemeClr>
                  </a:outerShdw>
                </a:effectLst>
              </a:rPr>
              <a:t>ASSOCIATE PROFESSOR</a:t>
            </a:r>
          </a:p>
          <a:p>
            <a:r>
              <a:rPr lang="en-IN" dirty="0">
                <a:ln w="0"/>
                <a:effectLst>
                  <a:outerShdw blurRad="38100" dist="19050" dir="2700000" algn="tl" rotWithShape="0">
                    <a:schemeClr val="dk1">
                      <a:alpha val="40000"/>
                    </a:schemeClr>
                  </a:outerShdw>
                </a:effectLst>
              </a:rPr>
              <a:t>DEPARTMENT OF MANAGEMENT STUDIES</a:t>
            </a:r>
          </a:p>
          <a:p>
            <a:r>
              <a:rPr lang="en-IN" dirty="0">
                <a:ln w="0"/>
                <a:effectLst>
                  <a:outerShdw blurRad="38100" dist="19050" dir="2700000" algn="tl" rotWithShape="0">
                    <a:schemeClr val="dk1">
                      <a:alpha val="40000"/>
                    </a:schemeClr>
                  </a:outerShdw>
                </a:effectLst>
              </a:rPr>
              <a:t>PONDICHERRY UNIVERSITY</a:t>
            </a:r>
          </a:p>
        </p:txBody>
      </p:sp>
      <p:sp>
        <p:nvSpPr>
          <p:cNvPr id="7" name="TextBox 6"/>
          <p:cNvSpPr txBox="1"/>
          <p:nvPr/>
        </p:nvSpPr>
        <p:spPr>
          <a:xfrm>
            <a:off x="7789333" y="3429000"/>
            <a:ext cx="2565400" cy="1200329"/>
          </a:xfrm>
          <a:prstGeom prst="rect">
            <a:avLst/>
          </a:prstGeom>
          <a:noFill/>
        </p:spPr>
        <p:txBody>
          <a:bodyPr wrap="square" rtlCol="0">
            <a:spAutoFit/>
          </a:bodyPr>
          <a:lstStyle/>
          <a:p>
            <a:r>
              <a:rPr lang="en-IN" dirty="0">
                <a:ln w="0"/>
                <a:effectLst>
                  <a:outerShdw blurRad="38100" dist="19050" dir="2700000" algn="tl" rotWithShape="0">
                    <a:schemeClr val="dk1">
                      <a:alpha val="40000"/>
                    </a:schemeClr>
                  </a:outerShdw>
                </a:effectLst>
              </a:rPr>
              <a:t>Presented by</a:t>
            </a:r>
          </a:p>
          <a:p>
            <a:r>
              <a:rPr lang="en-IN" dirty="0">
                <a:ln w="0"/>
                <a:effectLst>
                  <a:outerShdw blurRad="38100" dist="19050" dir="2700000" algn="tl" rotWithShape="0">
                    <a:schemeClr val="dk1">
                      <a:alpha val="40000"/>
                    </a:schemeClr>
                  </a:outerShdw>
                </a:effectLst>
              </a:rPr>
              <a:t>RAMESH KUMAR . M</a:t>
            </a:r>
          </a:p>
          <a:p>
            <a:r>
              <a:rPr lang="en-IN" dirty="0">
                <a:ln w="0"/>
                <a:effectLst>
                  <a:outerShdw blurRad="38100" dist="19050" dir="2700000" algn="tl" rotWithShape="0">
                    <a:schemeClr val="dk1">
                      <a:alpha val="40000"/>
                    </a:schemeClr>
                  </a:outerShdw>
                </a:effectLst>
              </a:rPr>
              <a:t>REG. NO: 21401031</a:t>
            </a:r>
          </a:p>
          <a:p>
            <a:r>
              <a:rPr lang="en-IN" dirty="0">
                <a:ln w="0"/>
                <a:effectLst>
                  <a:outerShdw blurRad="38100" dist="19050" dir="2700000" algn="tl" rotWithShape="0">
                    <a:schemeClr val="dk1">
                      <a:alpha val="40000"/>
                    </a:schemeClr>
                  </a:outerShdw>
                </a:effectLst>
              </a:rPr>
              <a:t>MBA(DA)-2</a:t>
            </a:r>
            <a:r>
              <a:rPr lang="en-IN" baseline="30000" dirty="0">
                <a:ln w="0"/>
                <a:effectLst>
                  <a:outerShdw blurRad="38100" dist="19050" dir="2700000" algn="tl" rotWithShape="0">
                    <a:schemeClr val="dk1">
                      <a:alpha val="40000"/>
                    </a:schemeClr>
                  </a:outerShdw>
                </a:effectLst>
              </a:rPr>
              <a:t>nd</a:t>
            </a:r>
            <a:r>
              <a:rPr lang="en-IN" dirty="0">
                <a:ln w="0"/>
                <a:effectLst>
                  <a:outerShdw blurRad="38100" dist="19050" dir="2700000" algn="tl" rotWithShape="0">
                    <a:schemeClr val="dk1">
                      <a:alpha val="40000"/>
                    </a:schemeClr>
                  </a:outerShdw>
                </a:effectLst>
              </a:rPr>
              <a:t> YEAR</a:t>
            </a:r>
          </a:p>
        </p:txBody>
      </p:sp>
      <p:pic>
        <p:nvPicPr>
          <p:cNvPr id="8" name="Graphic 7">
            <a:extLst>
              <a:ext uri="{FF2B5EF4-FFF2-40B4-BE49-F238E27FC236}">
                <a16:creationId xmlns:a16="http://schemas.microsoft.com/office/drawing/2014/main" id="{C7862DB8-65AC-4771-A340-04F38E62DC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842" t="17804" r="19263" b="19264"/>
          <a:stretch/>
        </p:blipFill>
        <p:spPr>
          <a:xfrm>
            <a:off x="5564155" y="2214694"/>
            <a:ext cx="1063690" cy="10815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8" name="Picture 4">
            <a:extLst>
              <a:ext uri="{FF2B5EF4-FFF2-40B4-BE49-F238E27FC236}">
                <a16:creationId xmlns:a16="http://schemas.microsoft.com/office/drawing/2014/main" id="{A905CF6B-2305-261F-0670-846E0C7EE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168" y="5180947"/>
            <a:ext cx="1287148" cy="124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6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a:t>EDA</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10</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1324320" y="954154"/>
            <a:ext cx="9783526"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6. To see the count of review for restaurants given in each year and each hour:</a:t>
            </a:r>
            <a:endParaRPr lang="en-IN" sz="1800" b="1" dirty="0">
              <a:latin typeface="+mn-lt"/>
              <a:ea typeface="+mn-ea"/>
              <a:cs typeface="+mn-cs"/>
            </a:endParaRPr>
          </a:p>
        </p:txBody>
      </p:sp>
      <p:sp>
        <p:nvSpPr>
          <p:cNvPr id="19" name="TextBox 18">
            <a:extLst>
              <a:ext uri="{FF2B5EF4-FFF2-40B4-BE49-F238E27FC236}">
                <a16:creationId xmlns:a16="http://schemas.microsoft.com/office/drawing/2014/main" id="{E7B4A2F2-5BCA-0C27-D7FF-F1828A082021}"/>
              </a:ext>
            </a:extLst>
          </p:cNvPr>
          <p:cNvSpPr txBox="1"/>
          <p:nvPr/>
        </p:nvSpPr>
        <p:spPr>
          <a:xfrm>
            <a:off x="6095999" y="5113689"/>
            <a:ext cx="5011847" cy="1077218"/>
          </a:xfrm>
          <a:prstGeom prst="rect">
            <a:avLst/>
          </a:prstGeom>
          <a:noFill/>
        </p:spPr>
        <p:txBody>
          <a:bodyPr wrap="square">
            <a:spAutoFit/>
          </a:bodyPr>
          <a:lstStyle/>
          <a:p>
            <a:r>
              <a:rPr lang="en-US" sz="1600" b="1" dirty="0"/>
              <a:t>Year: </a:t>
            </a:r>
            <a:r>
              <a:rPr lang="en-US" sz="1600" dirty="0"/>
              <a:t>The frequency is minimum in the year 2016 while its maximum in the year 2019. It is possible due to the fact that there is improvement in technology and people getting familiar with new applications and online system.</a:t>
            </a:r>
          </a:p>
        </p:txBody>
      </p:sp>
      <p:sp>
        <p:nvSpPr>
          <p:cNvPr id="11" name="TextBox 10">
            <a:extLst>
              <a:ext uri="{FF2B5EF4-FFF2-40B4-BE49-F238E27FC236}">
                <a16:creationId xmlns:a16="http://schemas.microsoft.com/office/drawing/2014/main" id="{24292A41-0F4D-7598-551D-D1EE4F4491C9}"/>
              </a:ext>
            </a:extLst>
          </p:cNvPr>
          <p:cNvSpPr txBox="1"/>
          <p:nvPr/>
        </p:nvSpPr>
        <p:spPr>
          <a:xfrm>
            <a:off x="783882" y="5113689"/>
            <a:ext cx="5398509" cy="923330"/>
          </a:xfrm>
          <a:prstGeom prst="rect">
            <a:avLst/>
          </a:prstGeom>
          <a:noFill/>
        </p:spPr>
        <p:txBody>
          <a:bodyPr wrap="square">
            <a:spAutoFit/>
          </a:bodyPr>
          <a:lstStyle/>
          <a:p>
            <a:r>
              <a:rPr lang="en-US" b="1" dirty="0"/>
              <a:t>Hour: </a:t>
            </a:r>
            <a:r>
              <a:rPr lang="en-US" dirty="0"/>
              <a:t>The frequency is higher during the night time from hour 19 to 22, i.e., from 7:00 pm to 11:00 pm. Possibly because people mostly order food during these hours.</a:t>
            </a:r>
            <a:endParaRPr lang="en-IN" dirty="0"/>
          </a:p>
        </p:txBody>
      </p:sp>
      <p:pic>
        <p:nvPicPr>
          <p:cNvPr id="4" name="Picture 3">
            <a:extLst>
              <a:ext uri="{FF2B5EF4-FFF2-40B4-BE49-F238E27FC236}">
                <a16:creationId xmlns:a16="http://schemas.microsoft.com/office/drawing/2014/main" id="{3C338FB3-18DD-FC76-B758-6AF1A60FDA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925" y="1736760"/>
            <a:ext cx="4572424" cy="3056452"/>
          </a:xfrm>
          <a:prstGeom prst="rect">
            <a:avLst/>
          </a:prstGeom>
        </p:spPr>
      </p:pic>
      <p:pic>
        <p:nvPicPr>
          <p:cNvPr id="7" name="Picture 6">
            <a:extLst>
              <a:ext uri="{FF2B5EF4-FFF2-40B4-BE49-F238E27FC236}">
                <a16:creationId xmlns:a16="http://schemas.microsoft.com/office/drawing/2014/main" id="{B6E88A88-1CD9-0B23-C3B9-3295E63D5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736759"/>
            <a:ext cx="4483064" cy="3056453"/>
          </a:xfrm>
          <a:prstGeom prst="rect">
            <a:avLst/>
          </a:prstGeom>
        </p:spPr>
      </p:pic>
    </p:spTree>
    <p:extLst>
      <p:ext uri="{BB962C8B-B14F-4D97-AF65-F5344CB8AC3E}">
        <p14:creationId xmlns:p14="http://schemas.microsoft.com/office/powerpoint/2010/main" val="119863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err="1"/>
              <a:t>ModelLing</a:t>
            </a:r>
            <a:endParaRPr lang="en-IN" b="1" dirty="0"/>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11</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1324320" y="954154"/>
            <a:ext cx="3490276"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ML Model - 1 : CLUSTERING</a:t>
            </a:r>
          </a:p>
        </p:txBody>
      </p:sp>
      <p:pic>
        <p:nvPicPr>
          <p:cNvPr id="3" name="Picture 2">
            <a:extLst>
              <a:ext uri="{FF2B5EF4-FFF2-40B4-BE49-F238E27FC236}">
                <a16:creationId xmlns:a16="http://schemas.microsoft.com/office/drawing/2014/main" id="{5A712CC1-B828-C5EC-ABFF-EEEC74DEC7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320" y="1732966"/>
            <a:ext cx="4959890" cy="3384543"/>
          </a:xfrm>
          <a:prstGeom prst="rect">
            <a:avLst/>
          </a:prstGeom>
        </p:spPr>
      </p:pic>
      <p:sp>
        <p:nvSpPr>
          <p:cNvPr id="9" name="TextBox 8">
            <a:extLst>
              <a:ext uri="{FF2B5EF4-FFF2-40B4-BE49-F238E27FC236}">
                <a16:creationId xmlns:a16="http://schemas.microsoft.com/office/drawing/2014/main" id="{1B1109AE-07C6-12C9-8BA4-90D6ADFF7283}"/>
              </a:ext>
            </a:extLst>
          </p:cNvPr>
          <p:cNvSpPr txBox="1"/>
          <p:nvPr/>
        </p:nvSpPr>
        <p:spPr>
          <a:xfrm>
            <a:off x="1186792" y="5419506"/>
            <a:ext cx="10263085" cy="646331"/>
          </a:xfrm>
          <a:prstGeom prst="rect">
            <a:avLst/>
          </a:prstGeom>
          <a:noFill/>
        </p:spPr>
        <p:txBody>
          <a:bodyPr wrap="square">
            <a:spAutoFit/>
          </a:bodyPr>
          <a:lstStyle/>
          <a:p>
            <a:r>
              <a:rPr lang="en-US" dirty="0"/>
              <a:t>The Clustering Model has helped in grouping restaurants based on the other attributes of the restaurants, which will ultimately aid the company in developing Targeted Revenue-Boosting measures.</a:t>
            </a:r>
            <a:endParaRPr lang="en-IN" dirty="0"/>
          </a:p>
        </p:txBody>
      </p:sp>
      <p:pic>
        <p:nvPicPr>
          <p:cNvPr id="10" name="Picture 9">
            <a:extLst>
              <a:ext uri="{FF2B5EF4-FFF2-40B4-BE49-F238E27FC236}">
                <a16:creationId xmlns:a16="http://schemas.microsoft.com/office/drawing/2014/main" id="{168F1521-13D3-FDC7-5FE6-013C3DB57B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8335" y="1732965"/>
            <a:ext cx="4959890" cy="3384543"/>
          </a:xfrm>
          <a:prstGeom prst="rect">
            <a:avLst/>
          </a:prstGeom>
        </p:spPr>
      </p:pic>
      <p:sp>
        <p:nvSpPr>
          <p:cNvPr id="13" name="TextBox 12">
            <a:extLst>
              <a:ext uri="{FF2B5EF4-FFF2-40B4-BE49-F238E27FC236}">
                <a16:creationId xmlns:a16="http://schemas.microsoft.com/office/drawing/2014/main" id="{93AB42BB-0966-B5D4-1241-8C353130223F}"/>
              </a:ext>
            </a:extLst>
          </p:cNvPr>
          <p:cNvSpPr txBox="1"/>
          <p:nvPr/>
        </p:nvSpPr>
        <p:spPr>
          <a:xfrm>
            <a:off x="6359063" y="1115721"/>
            <a:ext cx="4878433" cy="463204"/>
          </a:xfrm>
          <a:prstGeom prst="rect">
            <a:avLst/>
          </a:prstGeom>
          <a:noFill/>
        </p:spPr>
        <p:txBody>
          <a:bodyPr wrap="square">
            <a:spAutoFit/>
          </a:bodyPr>
          <a:lstStyle/>
          <a:p>
            <a:pPr marR="303530">
              <a:lnSpc>
                <a:spcPct val="150000"/>
              </a:lnSpc>
              <a:spcBef>
                <a:spcPts val="800"/>
              </a:spcBef>
            </a:pPr>
            <a:r>
              <a:rPr lang="en-IN" b="1" cap="all" dirty="0"/>
              <a:t>ML Model - 2: HIERARCHICAL CLUSTERING</a:t>
            </a:r>
          </a:p>
        </p:txBody>
      </p:sp>
    </p:spTree>
    <p:extLst>
      <p:ext uri="{BB962C8B-B14F-4D97-AF65-F5344CB8AC3E}">
        <p14:creationId xmlns:p14="http://schemas.microsoft.com/office/powerpoint/2010/main" val="361440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err="1"/>
              <a:t>ModelLing</a:t>
            </a:r>
            <a:endParaRPr lang="en-IN" b="1" dirty="0"/>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12</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1324320" y="954154"/>
            <a:ext cx="4771680"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ML Model - 3: SENTIMENTAL ANALYSIS</a:t>
            </a:r>
          </a:p>
        </p:txBody>
      </p:sp>
      <p:sp>
        <p:nvSpPr>
          <p:cNvPr id="9" name="TextBox 8">
            <a:extLst>
              <a:ext uri="{FF2B5EF4-FFF2-40B4-BE49-F238E27FC236}">
                <a16:creationId xmlns:a16="http://schemas.microsoft.com/office/drawing/2014/main" id="{1B1109AE-07C6-12C9-8BA4-90D6ADFF7283}"/>
              </a:ext>
            </a:extLst>
          </p:cNvPr>
          <p:cNvSpPr txBox="1"/>
          <p:nvPr/>
        </p:nvSpPr>
        <p:spPr>
          <a:xfrm>
            <a:off x="633033" y="5246083"/>
            <a:ext cx="10263085" cy="923330"/>
          </a:xfrm>
          <a:prstGeom prst="rect">
            <a:avLst/>
          </a:prstGeom>
          <a:noFill/>
        </p:spPr>
        <p:txBody>
          <a:bodyPr wrap="square">
            <a:spAutoFit/>
          </a:bodyPr>
          <a:lstStyle/>
          <a:p>
            <a:r>
              <a:rPr lang="en-US" dirty="0"/>
              <a:t>The sentiment analysis model has helped the business in classifying the positive and negative reviews of the customers. Now that the company is aware of the restaurant inadequacies described in the unfavorable reviews, they may work to improve their business position.</a:t>
            </a:r>
            <a:endParaRPr lang="en-IN" dirty="0"/>
          </a:p>
        </p:txBody>
      </p:sp>
      <p:pic>
        <p:nvPicPr>
          <p:cNvPr id="4" name="Picture 3">
            <a:extLst>
              <a:ext uri="{FF2B5EF4-FFF2-40B4-BE49-F238E27FC236}">
                <a16:creationId xmlns:a16="http://schemas.microsoft.com/office/drawing/2014/main" id="{DF709130-D8EF-F232-9C41-F06A61CB8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314" y="1796813"/>
            <a:ext cx="4633404" cy="3264373"/>
          </a:xfrm>
          <a:prstGeom prst="rect">
            <a:avLst/>
          </a:prstGeom>
        </p:spPr>
      </p:pic>
      <p:pic>
        <p:nvPicPr>
          <p:cNvPr id="12" name="Picture 11">
            <a:extLst>
              <a:ext uri="{FF2B5EF4-FFF2-40B4-BE49-F238E27FC236}">
                <a16:creationId xmlns:a16="http://schemas.microsoft.com/office/drawing/2014/main" id="{7B9E288C-9813-4BE8-7422-CBE4D678B2B8}"/>
              </a:ext>
            </a:extLst>
          </p:cNvPr>
          <p:cNvPicPr>
            <a:picLocks noChangeAspect="1"/>
          </p:cNvPicPr>
          <p:nvPr/>
        </p:nvPicPr>
        <p:blipFill rotWithShape="1">
          <a:blip r:embed="rId3">
            <a:extLst>
              <a:ext uri="{28A0092B-C50C-407E-A947-70E740481C1C}">
                <a14:useLocalDpi xmlns:a14="http://schemas.microsoft.com/office/drawing/2010/main" val="0"/>
              </a:ext>
            </a:extLst>
          </a:blip>
          <a:srcRect l="16683" t="36054" r="35944" b="39184"/>
          <a:stretch/>
        </p:blipFill>
        <p:spPr>
          <a:xfrm>
            <a:off x="822335" y="2387054"/>
            <a:ext cx="5775649" cy="2315786"/>
          </a:xfrm>
          <a:prstGeom prst="rect">
            <a:avLst/>
          </a:prstGeom>
        </p:spPr>
      </p:pic>
    </p:spTree>
    <p:extLst>
      <p:ext uri="{BB962C8B-B14F-4D97-AF65-F5344CB8AC3E}">
        <p14:creationId xmlns:p14="http://schemas.microsoft.com/office/powerpoint/2010/main" val="352267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02373"/>
          </a:xfrm>
        </p:spPr>
        <p:txBody>
          <a:bodyPr/>
          <a:lstStyle/>
          <a:p>
            <a:pPr algn="ctr"/>
            <a:r>
              <a:rPr lang="en-IN" b="1" dirty="0"/>
              <a:t>conclusion</a:t>
            </a:r>
          </a:p>
        </p:txBody>
      </p:sp>
      <p:sp>
        <p:nvSpPr>
          <p:cNvPr id="4" name="Content Placeholder 3"/>
          <p:cNvSpPr>
            <a:spLocks noGrp="1"/>
          </p:cNvSpPr>
          <p:nvPr>
            <p:ph sz="half" idx="1"/>
          </p:nvPr>
        </p:nvSpPr>
        <p:spPr>
          <a:xfrm>
            <a:off x="543508" y="1816294"/>
            <a:ext cx="11104984" cy="4351338"/>
          </a:xfrm>
        </p:spPr>
        <p:txBody>
          <a:bodyPr>
            <a:normAutofit fontScale="85000" lnSpcReduction="10000"/>
          </a:bodyPr>
          <a:lstStyle/>
          <a:p>
            <a:pPr marL="0" indent="0" algn="just">
              <a:buNone/>
            </a:pPr>
            <a:r>
              <a:rPr lang="en-US" dirty="0"/>
              <a:t>Clustering and sentiment analysis were performed on a dataset of customer reviews for the food delivery service Zomato. The purpose of this analysis was to understand the customer's experience and gain insights about their feedback. </a:t>
            </a:r>
          </a:p>
          <a:p>
            <a:pPr marL="0" indent="0" algn="just">
              <a:buNone/>
            </a:pPr>
            <a:endParaRPr lang="en-US" dirty="0"/>
          </a:p>
          <a:p>
            <a:pPr marL="0" indent="0" algn="just">
              <a:buNone/>
            </a:pPr>
            <a:r>
              <a:rPr lang="en-US" dirty="0"/>
              <a:t>The proposed project has the potential to benefit both customers and the company. Customers can use the insights generated from sentiment analysis and clustering to make informed decisions about where to eat, while the company can use the insights to identify areas of improvement, tailor their business strategies, and ultimately improve their overall performance.</a:t>
            </a:r>
          </a:p>
          <a:p>
            <a:pPr marL="0" indent="0" algn="just">
              <a:buNone/>
            </a:pPr>
            <a:endParaRPr lang="en-US" dirty="0"/>
          </a:p>
          <a:p>
            <a:pPr marL="0" indent="0" algn="just">
              <a:buNone/>
            </a:pPr>
            <a:r>
              <a:rPr lang="en-US" dirty="0"/>
              <a:t>Overall, the proposed project can contribute to the field of restaurant recommendation systems and business analytics by leveraging advanced techniques such as sentiment analysis and clustering to provide insights that can drive improved decision-making.</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a:xfrm>
            <a:off x="11427785" y="6492875"/>
            <a:ext cx="764215" cy="365125"/>
          </a:xfrm>
        </p:spPr>
        <p:txBody>
          <a:bodyPr/>
          <a:lstStyle/>
          <a:p>
            <a:fld id="{974423BD-1ADD-4FC6-B529-F4C1549A3A25}" type="slidenum">
              <a:rPr lang="en-IN" smtClean="0"/>
              <a:t>13</a:t>
            </a:fld>
            <a:endParaRPr lang="en-IN"/>
          </a:p>
        </p:txBody>
      </p:sp>
    </p:spTree>
    <p:extLst>
      <p:ext uri="{BB962C8B-B14F-4D97-AF65-F5344CB8AC3E}">
        <p14:creationId xmlns:p14="http://schemas.microsoft.com/office/powerpoint/2010/main" val="296091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ard&#10;&#10;Description automatically generated">
            <a:extLst>
              <a:ext uri="{FF2B5EF4-FFF2-40B4-BE49-F238E27FC236}">
                <a16:creationId xmlns:a16="http://schemas.microsoft.com/office/drawing/2014/main" id="{51A42E42-C3CA-4E6E-B4D1-28C6946CE60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511" b="91489" l="9647" r="89647">
                        <a14:foregroundMark x1="60235" y1="8865" x2="60235" y2="8865"/>
                        <a14:foregroundMark x1="27765" y1="91489" x2="27765" y2="9148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94662" y="840347"/>
            <a:ext cx="7802676" cy="5177307"/>
          </a:xfrm>
          <a:prstGeom prst="rect">
            <a:avLst/>
          </a:prstGeom>
        </p:spPr>
      </p:pic>
      <p:sp>
        <p:nvSpPr>
          <p:cNvPr id="9" name="Slide Number Placeholder 8">
            <a:extLst>
              <a:ext uri="{FF2B5EF4-FFF2-40B4-BE49-F238E27FC236}">
                <a16:creationId xmlns:a16="http://schemas.microsoft.com/office/drawing/2014/main" id="{0C181D1D-F8C3-4580-8533-4B0922AE9A4C}"/>
              </a:ext>
            </a:extLst>
          </p:cNvPr>
          <p:cNvSpPr>
            <a:spLocks noGrp="1"/>
          </p:cNvSpPr>
          <p:nvPr>
            <p:ph type="sldNum" sz="quarter" idx="12"/>
          </p:nvPr>
        </p:nvSpPr>
        <p:spPr>
          <a:xfrm>
            <a:off x="11427785" y="6492875"/>
            <a:ext cx="764215" cy="365125"/>
          </a:xfrm>
        </p:spPr>
        <p:txBody>
          <a:bodyPr/>
          <a:lstStyle/>
          <a:p>
            <a:fld id="{974423BD-1ADD-4FC6-B529-F4C1549A3A25}" type="slidenum">
              <a:rPr lang="en-IN" smtClean="0"/>
              <a:t>14</a:t>
            </a:fld>
            <a:endParaRPr lang="en-IN"/>
          </a:p>
        </p:txBody>
      </p:sp>
    </p:spTree>
    <p:extLst>
      <p:ext uri="{BB962C8B-B14F-4D97-AF65-F5344CB8AC3E}">
        <p14:creationId xmlns:p14="http://schemas.microsoft.com/office/powerpoint/2010/main" val="33491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A2D3-B58D-0BF9-2340-B002C3174939}"/>
              </a:ext>
            </a:extLst>
          </p:cNvPr>
          <p:cNvSpPr>
            <a:spLocks noGrp="1"/>
          </p:cNvSpPr>
          <p:nvPr>
            <p:ph type="title"/>
          </p:nvPr>
        </p:nvSpPr>
        <p:spPr>
          <a:xfrm>
            <a:off x="2429998" y="1206760"/>
            <a:ext cx="2239973" cy="457201"/>
          </a:xfrm>
        </p:spPr>
        <p:txBody>
          <a:bodyPr>
            <a:normAutofit fontScale="90000"/>
          </a:bodyPr>
          <a:lstStyle/>
          <a:p>
            <a:r>
              <a:rPr lang="en-IN" dirty="0"/>
              <a:t>CONTENTS</a:t>
            </a:r>
          </a:p>
        </p:txBody>
      </p:sp>
      <p:pic>
        <p:nvPicPr>
          <p:cNvPr id="7" name="Picture Placeholder 6">
            <a:extLst>
              <a:ext uri="{FF2B5EF4-FFF2-40B4-BE49-F238E27FC236}">
                <a16:creationId xmlns:a16="http://schemas.microsoft.com/office/drawing/2014/main" id="{A85A6AC0-71DC-8BDF-12D8-B379365CD21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682" r="12764"/>
          <a:stretch/>
        </p:blipFill>
        <p:spPr>
          <a:xfrm>
            <a:off x="7251099" y="526275"/>
            <a:ext cx="3262912" cy="5192649"/>
          </a:xfrm>
        </p:spPr>
      </p:pic>
      <p:sp>
        <p:nvSpPr>
          <p:cNvPr id="5" name="Text Placeholder 4">
            <a:extLst>
              <a:ext uri="{FF2B5EF4-FFF2-40B4-BE49-F238E27FC236}">
                <a16:creationId xmlns:a16="http://schemas.microsoft.com/office/drawing/2014/main" id="{8628AED0-D505-6962-52D8-83466C879B9D}"/>
              </a:ext>
            </a:extLst>
          </p:cNvPr>
          <p:cNvSpPr>
            <a:spLocks noGrp="1"/>
          </p:cNvSpPr>
          <p:nvPr>
            <p:ph type="body" sz="half" idx="2"/>
          </p:nvPr>
        </p:nvSpPr>
        <p:spPr>
          <a:xfrm>
            <a:off x="1833153" y="1544217"/>
            <a:ext cx="3433665" cy="3312367"/>
          </a:xfrm>
        </p:spPr>
        <p:txBody>
          <a:bodyPr/>
          <a:lstStyle/>
          <a:p>
            <a:pPr algn="l"/>
            <a:endParaRPr lang="en-IN" dirty="0"/>
          </a:p>
          <a:p>
            <a:pPr algn="l"/>
            <a:r>
              <a:rPr lang="en-IN" dirty="0"/>
              <a:t>01 – Company overview</a:t>
            </a:r>
          </a:p>
          <a:p>
            <a:pPr algn="l"/>
            <a:r>
              <a:rPr lang="en-IN" dirty="0"/>
              <a:t>02 – Objective</a:t>
            </a:r>
          </a:p>
          <a:p>
            <a:pPr algn="l"/>
            <a:r>
              <a:rPr lang="en-IN" dirty="0"/>
              <a:t>03 – Dataset</a:t>
            </a:r>
          </a:p>
          <a:p>
            <a:pPr algn="l"/>
            <a:r>
              <a:rPr lang="en-IN" dirty="0"/>
              <a:t>04 – Exploratory data analysis</a:t>
            </a:r>
          </a:p>
          <a:p>
            <a:pPr algn="l"/>
            <a:r>
              <a:rPr lang="en-IN" dirty="0"/>
              <a:t>05 – Modelling</a:t>
            </a:r>
          </a:p>
          <a:p>
            <a:pPr algn="l"/>
            <a:r>
              <a:rPr lang="en-IN" dirty="0"/>
              <a:t>06 – Conclusion</a:t>
            </a:r>
          </a:p>
        </p:txBody>
      </p:sp>
      <p:sp>
        <p:nvSpPr>
          <p:cNvPr id="9" name="Slide Number Placeholder 8">
            <a:extLst>
              <a:ext uri="{FF2B5EF4-FFF2-40B4-BE49-F238E27FC236}">
                <a16:creationId xmlns:a16="http://schemas.microsoft.com/office/drawing/2014/main" id="{0C181D1D-F8C3-4580-8533-4B0922AE9A4C}"/>
              </a:ext>
            </a:extLst>
          </p:cNvPr>
          <p:cNvSpPr>
            <a:spLocks noGrp="1"/>
          </p:cNvSpPr>
          <p:nvPr>
            <p:ph type="sldNum" sz="quarter" idx="12"/>
          </p:nvPr>
        </p:nvSpPr>
        <p:spPr/>
        <p:txBody>
          <a:bodyPr/>
          <a:lstStyle/>
          <a:p>
            <a:fld id="{974423BD-1ADD-4FC6-B529-F4C1549A3A25}" type="slidenum">
              <a:rPr lang="en-IN" smtClean="0"/>
              <a:t>2</a:t>
            </a:fld>
            <a:endParaRPr lang="en-IN"/>
          </a:p>
        </p:txBody>
      </p:sp>
    </p:spTree>
    <p:extLst>
      <p:ext uri="{BB962C8B-B14F-4D97-AF65-F5344CB8AC3E}">
        <p14:creationId xmlns:p14="http://schemas.microsoft.com/office/powerpoint/2010/main" val="47728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02373"/>
          </a:xfrm>
        </p:spPr>
        <p:txBody>
          <a:bodyPr/>
          <a:lstStyle/>
          <a:p>
            <a:pPr algn="ctr"/>
            <a:r>
              <a:rPr lang="en-IN" b="1" dirty="0"/>
              <a:t>COMPANY OVERVIEW</a:t>
            </a:r>
          </a:p>
        </p:txBody>
      </p:sp>
      <p:sp>
        <p:nvSpPr>
          <p:cNvPr id="4" name="Content Placeholder 3"/>
          <p:cNvSpPr>
            <a:spLocks noGrp="1"/>
          </p:cNvSpPr>
          <p:nvPr>
            <p:ph sz="half" idx="1"/>
          </p:nvPr>
        </p:nvSpPr>
        <p:spPr>
          <a:xfrm>
            <a:off x="543508" y="1816294"/>
            <a:ext cx="11104984" cy="4351338"/>
          </a:xfrm>
        </p:spPr>
        <p:txBody>
          <a:bodyPr>
            <a:normAutofit lnSpcReduction="10000"/>
          </a:bodyPr>
          <a:lstStyle/>
          <a:p>
            <a:pPr algn="just"/>
            <a:r>
              <a:rPr lang="en-US" dirty="0"/>
              <a:t>Brightpoint Infotech is a leading Enterprise &amp; Business Solutions consulting firm headquartered at Fort Lauderdale, Florida. </a:t>
            </a:r>
          </a:p>
          <a:p>
            <a:pPr algn="just"/>
            <a:r>
              <a:rPr lang="en-US" dirty="0"/>
              <a:t>Brightpoint Infotech is an Asian-American minority-owned firm and, is a Microsoft Dynamics Gold Certified Partner &amp; Direct Microsoft Cloud Solution Provider (CSP). </a:t>
            </a:r>
          </a:p>
          <a:p>
            <a:pPr algn="just"/>
            <a:r>
              <a:rPr lang="en-US" dirty="0"/>
              <a:t>Brightpoint Infotech is a prestigious member of the select few clubs of CSP and is authorized to sell Microsoft Dynamics &amp; Cloud products &amp; solutions across the globe. </a:t>
            </a:r>
          </a:p>
          <a:p>
            <a:pPr algn="just"/>
            <a:r>
              <a:rPr lang="en-US" dirty="0"/>
              <a:t>Brightpoint Infotech has a short but a rich legacy of over 15+ years in implementing Dynamics ERP and CRM solutions for small and medium enterprises. The exemplary leadership of Brightpoint Infotech has set a vision to be a Top 10 Microsoft Dynamics Consulting partner within 3 years.</a:t>
            </a:r>
            <a:endParaRPr lang="en-IN" dirty="0"/>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a:xfrm>
            <a:off x="11427785" y="6492875"/>
            <a:ext cx="764215" cy="365125"/>
          </a:xfrm>
        </p:spPr>
        <p:txBody>
          <a:bodyPr/>
          <a:lstStyle/>
          <a:p>
            <a:fld id="{974423BD-1ADD-4FC6-B529-F4C1549A3A25}" type="slidenum">
              <a:rPr lang="en-IN" smtClean="0"/>
              <a:t>3</a:t>
            </a:fld>
            <a:endParaRPr lang="en-IN"/>
          </a:p>
        </p:txBody>
      </p:sp>
      <p:pic>
        <p:nvPicPr>
          <p:cNvPr id="9" name="Picture 8">
            <a:extLst>
              <a:ext uri="{FF2B5EF4-FFF2-40B4-BE49-F238E27FC236}">
                <a16:creationId xmlns:a16="http://schemas.microsoft.com/office/drawing/2014/main" id="{462BDE64-0BE0-EBC6-F1F2-55B7CE6882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2519" y="195845"/>
            <a:ext cx="2981610" cy="987076"/>
          </a:xfrm>
          <a:prstGeom prst="rect">
            <a:avLst/>
          </a:prstGeom>
        </p:spPr>
      </p:pic>
    </p:spTree>
    <p:extLst>
      <p:ext uri="{BB962C8B-B14F-4D97-AF65-F5344CB8AC3E}">
        <p14:creationId xmlns:p14="http://schemas.microsoft.com/office/powerpoint/2010/main" val="234086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02373"/>
          </a:xfrm>
        </p:spPr>
        <p:txBody>
          <a:bodyPr/>
          <a:lstStyle/>
          <a:p>
            <a:pPr algn="ctr"/>
            <a:r>
              <a:rPr lang="en-IN" b="1" dirty="0"/>
              <a:t>Objective</a:t>
            </a:r>
          </a:p>
        </p:txBody>
      </p:sp>
      <p:sp>
        <p:nvSpPr>
          <p:cNvPr id="4" name="Content Placeholder 3"/>
          <p:cNvSpPr>
            <a:spLocks noGrp="1"/>
          </p:cNvSpPr>
          <p:nvPr>
            <p:ph sz="half" idx="1"/>
          </p:nvPr>
        </p:nvSpPr>
        <p:spPr>
          <a:xfrm>
            <a:off x="543508" y="1816294"/>
            <a:ext cx="11104984" cy="4351338"/>
          </a:xfrm>
        </p:spPr>
        <p:txBody>
          <a:bodyPr>
            <a:normAutofit fontScale="92500" lnSpcReduction="20000"/>
          </a:bodyPr>
          <a:lstStyle/>
          <a:p>
            <a:pPr marL="0" indent="0" algn="just">
              <a:buNone/>
            </a:pPr>
            <a:r>
              <a:rPr lang="en-US" dirty="0"/>
              <a:t>The main objective of this project is to leverage sentiment analysis and clustering techniques to provide improved restaurant recommendations to customers on the Zomato platform, as well as to help the company identify areas for improvement and growth in their business strategies. Specifically, the project aims to:</a:t>
            </a:r>
          </a:p>
          <a:p>
            <a:pPr algn="just"/>
            <a:endParaRPr lang="en-US" dirty="0"/>
          </a:p>
          <a:p>
            <a:pPr algn="just">
              <a:buFont typeface="Wingdings" panose="05000000000000000000" pitchFamily="2" charset="2"/>
              <a:buChar char="Ø"/>
            </a:pPr>
            <a:r>
              <a:rPr lang="en-US" dirty="0"/>
              <a:t>Develop and apply sentiment analysis algorithms to extract and </a:t>
            </a:r>
            <a:r>
              <a:rPr lang="en-US" dirty="0" err="1"/>
              <a:t>analyse</a:t>
            </a:r>
            <a:r>
              <a:rPr lang="en-US" dirty="0"/>
              <a:t> the opinions, attitudes, and emotions expressed in Zomato user reviews.</a:t>
            </a:r>
          </a:p>
          <a:p>
            <a:pPr algn="just">
              <a:buFont typeface="Wingdings" panose="05000000000000000000" pitchFamily="2" charset="2"/>
              <a:buChar char="Ø"/>
            </a:pPr>
            <a:r>
              <a:rPr lang="en-US" dirty="0"/>
              <a:t>Use clustering algorithms to group Zomato restaurants based on shared characteristics, such as cuisine, price range, location, and customer ratings.</a:t>
            </a:r>
          </a:p>
          <a:p>
            <a:pPr algn="just">
              <a:buFont typeface="Wingdings" panose="05000000000000000000" pitchFamily="2" charset="2"/>
              <a:buChar char="Ø"/>
            </a:pPr>
            <a:r>
              <a:rPr lang="en-US" dirty="0"/>
              <a:t>Utilize the results of sentiment analysis and clustering to generate personalized restaurant recommendations for Zomato users, and to identify areas where the company can improve its offerings and business strategies.</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a:xfrm>
            <a:off x="11427785" y="6492875"/>
            <a:ext cx="764215" cy="365125"/>
          </a:xfrm>
        </p:spPr>
        <p:txBody>
          <a:bodyPr/>
          <a:lstStyle/>
          <a:p>
            <a:fld id="{974423BD-1ADD-4FC6-B529-F4C1549A3A25}" type="slidenum">
              <a:rPr lang="en-IN" smtClean="0"/>
              <a:t>4</a:t>
            </a:fld>
            <a:endParaRPr lang="en-IN"/>
          </a:p>
        </p:txBody>
      </p:sp>
      <p:pic>
        <p:nvPicPr>
          <p:cNvPr id="9" name="Picture 8">
            <a:extLst>
              <a:ext uri="{FF2B5EF4-FFF2-40B4-BE49-F238E27FC236}">
                <a16:creationId xmlns:a16="http://schemas.microsoft.com/office/drawing/2014/main" id="{462BDE64-0BE0-EBC6-F1F2-55B7CE6882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2519" y="195845"/>
            <a:ext cx="2981610" cy="987076"/>
          </a:xfrm>
          <a:prstGeom prst="rect">
            <a:avLst/>
          </a:prstGeom>
        </p:spPr>
      </p:pic>
    </p:spTree>
    <p:extLst>
      <p:ext uri="{BB962C8B-B14F-4D97-AF65-F5344CB8AC3E}">
        <p14:creationId xmlns:p14="http://schemas.microsoft.com/office/powerpoint/2010/main" val="142992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10364451" cy="987077"/>
          </a:xfrm>
        </p:spPr>
        <p:txBody>
          <a:bodyPr/>
          <a:lstStyle/>
          <a:p>
            <a:pPr algn="ctr"/>
            <a:r>
              <a:rPr lang="en-IN" b="1" dirty="0" err="1"/>
              <a:t>DATASet</a:t>
            </a:r>
            <a:endParaRPr lang="en-IN" b="1" dirty="0"/>
          </a:p>
        </p:txBody>
      </p:sp>
      <p:sp>
        <p:nvSpPr>
          <p:cNvPr id="4" name="Content Placeholder 3"/>
          <p:cNvSpPr>
            <a:spLocks noGrp="1"/>
          </p:cNvSpPr>
          <p:nvPr>
            <p:ph sz="quarter" idx="13"/>
          </p:nvPr>
        </p:nvSpPr>
        <p:spPr>
          <a:xfrm>
            <a:off x="401216" y="2367092"/>
            <a:ext cx="5694784" cy="3424107"/>
          </a:xfrm>
        </p:spPr>
        <p:txBody>
          <a:bodyPr>
            <a:normAutofit fontScale="77500" lnSpcReduction="20000"/>
          </a:bodyPr>
          <a:lstStyle/>
          <a:p>
            <a:pPr marL="0" indent="0" algn="just">
              <a:buNone/>
            </a:pPr>
            <a:r>
              <a:rPr lang="en-US" b="1" dirty="0"/>
              <a:t>Zomato Restaurant reviews:</a:t>
            </a:r>
          </a:p>
          <a:p>
            <a:pPr algn="just">
              <a:buFont typeface="Wingdings" panose="05000000000000000000" pitchFamily="2" charset="2"/>
              <a:buChar char="Ø"/>
            </a:pPr>
            <a:r>
              <a:rPr lang="en-US" dirty="0"/>
              <a:t>Restaurant	: Name of the Restaurant</a:t>
            </a:r>
          </a:p>
          <a:p>
            <a:pPr algn="just">
              <a:buFont typeface="Wingdings" panose="05000000000000000000" pitchFamily="2" charset="2"/>
              <a:buChar char="Ø"/>
            </a:pPr>
            <a:r>
              <a:rPr lang="en-US" dirty="0"/>
              <a:t>Reviewer	: Name of the Reviewer</a:t>
            </a:r>
          </a:p>
          <a:p>
            <a:pPr algn="just">
              <a:buFont typeface="Wingdings" panose="05000000000000000000" pitchFamily="2" charset="2"/>
              <a:buChar char="Ø"/>
            </a:pPr>
            <a:r>
              <a:rPr lang="en-US" dirty="0"/>
              <a:t>Review		: Review Text</a:t>
            </a:r>
          </a:p>
          <a:p>
            <a:pPr algn="just">
              <a:buFont typeface="Wingdings" panose="05000000000000000000" pitchFamily="2" charset="2"/>
              <a:buChar char="Ø"/>
            </a:pPr>
            <a:r>
              <a:rPr lang="en-US" dirty="0"/>
              <a:t>Rating		: Rating Provided by Reviewer</a:t>
            </a:r>
          </a:p>
          <a:p>
            <a:pPr algn="just">
              <a:buFont typeface="Wingdings" panose="05000000000000000000" pitchFamily="2" charset="2"/>
              <a:buChar char="Ø"/>
            </a:pPr>
            <a:r>
              <a:rPr lang="en-US" dirty="0"/>
              <a:t>Metadata 	: Reviewer Metadata- No. of 		 	  	  Reviews and followers</a:t>
            </a:r>
          </a:p>
          <a:p>
            <a:pPr algn="just">
              <a:buFont typeface="Wingdings" panose="05000000000000000000" pitchFamily="2" charset="2"/>
              <a:buChar char="Ø"/>
            </a:pPr>
            <a:r>
              <a:rPr lang="en-US" dirty="0"/>
              <a:t>Time		: Date and Time of Review</a:t>
            </a:r>
          </a:p>
          <a:p>
            <a:pPr algn="just">
              <a:buFont typeface="Wingdings" panose="05000000000000000000" pitchFamily="2" charset="2"/>
              <a:buChar char="Ø"/>
            </a:pPr>
            <a:r>
              <a:rPr lang="en-US" dirty="0"/>
              <a:t>Pictures 	: No. of pictures posted with review</a:t>
            </a:r>
          </a:p>
          <a:p>
            <a:pPr marL="0" indent="0" algn="just">
              <a:buNone/>
            </a:pPr>
            <a:endParaRPr lang="en-US" dirty="0"/>
          </a:p>
        </p:txBody>
      </p:sp>
      <p:sp>
        <p:nvSpPr>
          <p:cNvPr id="3" name="Content Placeholder 2">
            <a:extLst>
              <a:ext uri="{FF2B5EF4-FFF2-40B4-BE49-F238E27FC236}">
                <a16:creationId xmlns:a16="http://schemas.microsoft.com/office/drawing/2014/main" id="{781D6E14-1D6E-E437-2D9C-DFC6223FBCC5}"/>
              </a:ext>
            </a:extLst>
          </p:cNvPr>
          <p:cNvSpPr>
            <a:spLocks noGrp="1"/>
          </p:cNvSpPr>
          <p:nvPr>
            <p:ph sz="quarter" idx="14"/>
          </p:nvPr>
        </p:nvSpPr>
        <p:spPr>
          <a:xfrm>
            <a:off x="6172200" y="2367092"/>
            <a:ext cx="5929604" cy="3424107"/>
          </a:xfrm>
        </p:spPr>
        <p:txBody>
          <a:bodyPr>
            <a:normAutofit fontScale="85000" lnSpcReduction="10000"/>
          </a:bodyPr>
          <a:lstStyle/>
          <a:p>
            <a:pPr marL="0" indent="0">
              <a:buNone/>
            </a:pPr>
            <a:r>
              <a:rPr lang="en-US" b="1" dirty="0"/>
              <a:t>Zomato Restaurant names and Metadata:</a:t>
            </a:r>
          </a:p>
          <a:p>
            <a:pPr>
              <a:buFont typeface="Wingdings" panose="05000000000000000000" pitchFamily="2" charset="2"/>
              <a:buChar char="Ø"/>
            </a:pPr>
            <a:r>
              <a:rPr lang="en-US" dirty="0"/>
              <a:t>Name		: Name of Restaurants</a:t>
            </a:r>
          </a:p>
          <a:p>
            <a:pPr>
              <a:buFont typeface="Wingdings" panose="05000000000000000000" pitchFamily="2" charset="2"/>
              <a:buChar char="Ø"/>
            </a:pPr>
            <a:r>
              <a:rPr lang="en-US" dirty="0"/>
              <a:t>Links		: URL Links of Restaurants</a:t>
            </a:r>
          </a:p>
          <a:p>
            <a:pPr>
              <a:buFont typeface="Wingdings" panose="05000000000000000000" pitchFamily="2" charset="2"/>
              <a:buChar char="Ø"/>
            </a:pPr>
            <a:r>
              <a:rPr lang="en-US" dirty="0"/>
              <a:t>Cost 		: Per person estimated Cost of dining</a:t>
            </a:r>
          </a:p>
          <a:p>
            <a:pPr>
              <a:buFont typeface="Wingdings" panose="05000000000000000000" pitchFamily="2" charset="2"/>
              <a:buChar char="Ø"/>
            </a:pPr>
            <a:r>
              <a:rPr lang="en-US" dirty="0"/>
              <a:t>Collection	: Tagging of Restaurants with 			  respect to Zomato categories</a:t>
            </a:r>
          </a:p>
          <a:p>
            <a:pPr>
              <a:buFont typeface="Wingdings" panose="05000000000000000000" pitchFamily="2" charset="2"/>
              <a:buChar char="Ø"/>
            </a:pPr>
            <a:r>
              <a:rPr lang="en-US" dirty="0"/>
              <a:t>Cuisines	: Cuisines served by Restaurants</a:t>
            </a:r>
          </a:p>
          <a:p>
            <a:pPr>
              <a:buFont typeface="Wingdings" panose="05000000000000000000" pitchFamily="2" charset="2"/>
              <a:buChar char="Ø"/>
            </a:pPr>
            <a:r>
              <a:rPr lang="en-US" dirty="0"/>
              <a:t>Timings 	: Restaurant Timings</a:t>
            </a:r>
          </a:p>
          <a:p>
            <a:endParaRPr lang="en-IN" dirty="0"/>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5</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1339564" y="1508051"/>
            <a:ext cx="9512872" cy="572691"/>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just">
              <a:lnSpc>
                <a:spcPct val="150000"/>
              </a:lnSpc>
              <a:spcBef>
                <a:spcPts val="800"/>
              </a:spcBef>
              <a:spcAft>
                <a:spcPts val="0"/>
              </a:spcAft>
            </a:pPr>
            <a:r>
              <a:rPr lang="en-IN" sz="1800" dirty="0">
                <a:effectLst/>
                <a:latin typeface="Times New Roman" panose="02020603050405020304" pitchFamily="18" charset="0"/>
                <a:ea typeface="Times New Roman" panose="02020603050405020304" pitchFamily="18" charset="0"/>
              </a:rPr>
              <a:t>In this project, the real-world datasets provided by Brightpoint Infotech Pt. Ltd.</a:t>
            </a:r>
          </a:p>
        </p:txBody>
      </p:sp>
      <p:pic>
        <p:nvPicPr>
          <p:cNvPr id="7" name="Graphic 7">
            <a:extLst>
              <a:ext uri="{FF2B5EF4-FFF2-40B4-BE49-F238E27FC236}">
                <a16:creationId xmlns:a16="http://schemas.microsoft.com/office/drawing/2014/main" id="{16EBF280-2291-24F8-4EB6-1025BCD35F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842" t="17804" r="19263" b="19264"/>
          <a:stretch/>
        </p:blipFill>
        <p:spPr>
          <a:xfrm>
            <a:off x="8741853" y="309388"/>
            <a:ext cx="1063690" cy="10815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5586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a:t>EDA</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6</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3828346" y="1022556"/>
            <a:ext cx="4535304" cy="57269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1. To find the cost of restaurants:</a:t>
            </a:r>
            <a:endParaRPr lang="en-IN" sz="1800" b="1" dirty="0">
              <a:latin typeface="+mn-lt"/>
              <a:ea typeface="+mn-ea"/>
              <a:cs typeface="+mn-cs"/>
            </a:endParaRPr>
          </a:p>
        </p:txBody>
      </p:sp>
      <p:pic>
        <p:nvPicPr>
          <p:cNvPr id="10" name="Content Placeholder 9">
            <a:extLst>
              <a:ext uri="{FF2B5EF4-FFF2-40B4-BE49-F238E27FC236}">
                <a16:creationId xmlns:a16="http://schemas.microsoft.com/office/drawing/2014/main" id="{97BC06CC-B404-149C-DA6E-7116EBE821B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75621" y="1788977"/>
            <a:ext cx="5040755" cy="3424237"/>
          </a:xfrm>
          <a:prstGeom prst="rect">
            <a:avLst/>
          </a:prstGeom>
        </p:spPr>
      </p:pic>
      <p:sp>
        <p:nvSpPr>
          <p:cNvPr id="14" name="TextBox 13">
            <a:extLst>
              <a:ext uri="{FF2B5EF4-FFF2-40B4-BE49-F238E27FC236}">
                <a16:creationId xmlns:a16="http://schemas.microsoft.com/office/drawing/2014/main" id="{0E016257-6480-00BB-CFA8-DC96F1963149}"/>
              </a:ext>
            </a:extLst>
          </p:cNvPr>
          <p:cNvSpPr txBox="1"/>
          <p:nvPr/>
        </p:nvSpPr>
        <p:spPr>
          <a:xfrm>
            <a:off x="719530" y="5347624"/>
            <a:ext cx="10752935" cy="646331"/>
          </a:xfrm>
          <a:prstGeom prst="rect">
            <a:avLst/>
          </a:prstGeom>
          <a:noFill/>
        </p:spPr>
        <p:txBody>
          <a:bodyPr wrap="square">
            <a:spAutoFit/>
          </a:bodyPr>
          <a:lstStyle/>
          <a:p>
            <a:r>
              <a:rPr lang="en-US" dirty="0"/>
              <a:t>It is clearly visible that average cost per person in restaurants varies from below 500 to more than 2500. But there are too few restaurants whose price is more than 2000. Let's find out more about Restaurant prices.</a:t>
            </a:r>
            <a:endParaRPr lang="en-IN" dirty="0"/>
          </a:p>
        </p:txBody>
      </p:sp>
    </p:spTree>
    <p:extLst>
      <p:ext uri="{BB962C8B-B14F-4D97-AF65-F5344CB8AC3E}">
        <p14:creationId xmlns:p14="http://schemas.microsoft.com/office/powerpoint/2010/main" val="236579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a:t>EDA</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7</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913774" y="765939"/>
            <a:ext cx="10743126"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2. To visualize which are the expensive restaurants and which are the cheap restaurants on Zomato</a:t>
            </a:r>
            <a:endParaRPr lang="en-IN" sz="1800" b="1" dirty="0">
              <a:latin typeface="+mn-lt"/>
              <a:ea typeface="+mn-ea"/>
              <a:cs typeface="+mn-cs"/>
            </a:endParaRPr>
          </a:p>
        </p:txBody>
      </p:sp>
      <p:pic>
        <p:nvPicPr>
          <p:cNvPr id="17" name="Content Placeholder 16">
            <a:extLst>
              <a:ext uri="{FF2B5EF4-FFF2-40B4-BE49-F238E27FC236}">
                <a16:creationId xmlns:a16="http://schemas.microsoft.com/office/drawing/2014/main" id="{8D92E503-1AE5-1810-A6D6-4D3D57A97787}"/>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490826" y="1281793"/>
            <a:ext cx="8787399" cy="3424237"/>
          </a:xfrm>
          <a:prstGeom prst="rect">
            <a:avLst/>
          </a:prstGeom>
        </p:spPr>
      </p:pic>
      <p:sp>
        <p:nvSpPr>
          <p:cNvPr id="19" name="TextBox 18">
            <a:extLst>
              <a:ext uri="{FF2B5EF4-FFF2-40B4-BE49-F238E27FC236}">
                <a16:creationId xmlns:a16="http://schemas.microsoft.com/office/drawing/2014/main" id="{E7B4A2F2-5BCA-0C27-D7FF-F1828A082021}"/>
              </a:ext>
            </a:extLst>
          </p:cNvPr>
          <p:cNvSpPr txBox="1"/>
          <p:nvPr/>
        </p:nvSpPr>
        <p:spPr>
          <a:xfrm>
            <a:off x="282398" y="4846518"/>
            <a:ext cx="11627202" cy="1323439"/>
          </a:xfrm>
          <a:prstGeom prst="rect">
            <a:avLst/>
          </a:prstGeom>
          <a:noFill/>
        </p:spPr>
        <p:txBody>
          <a:bodyPr wrap="square">
            <a:spAutoFit/>
          </a:bodyPr>
          <a:lstStyle/>
          <a:p>
            <a:r>
              <a:rPr lang="en-US" sz="1600" b="1" dirty="0"/>
              <a:t>Expensive Restaurants: </a:t>
            </a:r>
            <a:r>
              <a:rPr lang="en-US" sz="1600" dirty="0"/>
              <a:t>Here "Collage - Hyatt Hyderabad Gachibowli" is the most expensive restaurant whose price is rupees 2800 which is followed by "Feast - Sheraton Hyderabad Hotel" whose price is rupees 2500. Other expensive restaurants can be seen from the graph and table.</a:t>
            </a:r>
          </a:p>
          <a:p>
            <a:r>
              <a:rPr lang="en-US" sz="1600" b="1" dirty="0"/>
              <a:t>Cheap Restaurants: </a:t>
            </a:r>
            <a:r>
              <a:rPr lang="en-US" sz="1600" dirty="0"/>
              <a:t>Here "</a:t>
            </a:r>
            <a:r>
              <a:rPr lang="en-US" sz="1600" dirty="0" err="1"/>
              <a:t>Mohammedia</a:t>
            </a:r>
            <a:r>
              <a:rPr lang="en-US" sz="1600" dirty="0"/>
              <a:t> Shawarma" and "Amul" is the cheapest restaurant where we can get the dish with the minimum price of rupees 150, which is followed by "Sweet Basket", "KS Bakers", "</a:t>
            </a:r>
            <a:r>
              <a:rPr lang="en-US" sz="1600" dirty="0" err="1"/>
              <a:t>Momos</a:t>
            </a:r>
            <a:r>
              <a:rPr lang="en-US" sz="1600" dirty="0"/>
              <a:t> Delight </a:t>
            </a:r>
            <a:r>
              <a:rPr lang="en-US" sz="1600" dirty="0" err="1"/>
              <a:t>etc</a:t>
            </a:r>
            <a:r>
              <a:rPr lang="en-US" sz="1600" dirty="0"/>
              <a:t> whose price is rupees 200.</a:t>
            </a:r>
          </a:p>
        </p:txBody>
      </p:sp>
    </p:spTree>
    <p:extLst>
      <p:ext uri="{BB962C8B-B14F-4D97-AF65-F5344CB8AC3E}">
        <p14:creationId xmlns:p14="http://schemas.microsoft.com/office/powerpoint/2010/main" val="294083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a:t>EDA</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8</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913774" y="1099517"/>
            <a:ext cx="4212449"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3. Bar graph is used because of categorical features:</a:t>
            </a:r>
            <a:endParaRPr lang="en-IN" sz="1800" b="1" dirty="0">
              <a:latin typeface="+mn-lt"/>
              <a:ea typeface="+mn-ea"/>
              <a:cs typeface="+mn-cs"/>
            </a:endParaRPr>
          </a:p>
        </p:txBody>
      </p:sp>
      <p:sp>
        <p:nvSpPr>
          <p:cNvPr id="19" name="TextBox 18">
            <a:extLst>
              <a:ext uri="{FF2B5EF4-FFF2-40B4-BE49-F238E27FC236}">
                <a16:creationId xmlns:a16="http://schemas.microsoft.com/office/drawing/2014/main" id="{E7B4A2F2-5BCA-0C27-D7FF-F1828A082021}"/>
              </a:ext>
            </a:extLst>
          </p:cNvPr>
          <p:cNvSpPr txBox="1"/>
          <p:nvPr/>
        </p:nvSpPr>
        <p:spPr>
          <a:xfrm>
            <a:off x="6595435" y="5046881"/>
            <a:ext cx="4483064" cy="830997"/>
          </a:xfrm>
          <a:prstGeom prst="rect">
            <a:avLst/>
          </a:prstGeom>
          <a:noFill/>
        </p:spPr>
        <p:txBody>
          <a:bodyPr wrap="square">
            <a:spAutoFit/>
          </a:bodyPr>
          <a:lstStyle/>
          <a:p>
            <a:r>
              <a:rPr lang="en-US" sz="1600" dirty="0"/>
              <a:t>Here AB's - Absolute Barbecues is the top average rated restaurant followed by B-Dubs and 3B's - Buddies, Bar and Barbeque.</a:t>
            </a:r>
          </a:p>
        </p:txBody>
      </p:sp>
      <p:pic>
        <p:nvPicPr>
          <p:cNvPr id="3" name="Picture 2">
            <a:extLst>
              <a:ext uri="{FF2B5EF4-FFF2-40B4-BE49-F238E27FC236}">
                <a16:creationId xmlns:a16="http://schemas.microsoft.com/office/drawing/2014/main" id="{D2D6C8C4-24D4-53E7-5839-2352D57591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792" y="2132868"/>
            <a:ext cx="3960522" cy="2741736"/>
          </a:xfrm>
          <a:prstGeom prst="rect">
            <a:avLst/>
          </a:prstGeom>
        </p:spPr>
      </p:pic>
      <p:pic>
        <p:nvPicPr>
          <p:cNvPr id="8" name="Picture 7">
            <a:extLst>
              <a:ext uri="{FF2B5EF4-FFF2-40B4-BE49-F238E27FC236}">
                <a16:creationId xmlns:a16="http://schemas.microsoft.com/office/drawing/2014/main" id="{CDEDD004-5A8D-AAA1-CB28-DC7E7B35D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710" y="2207604"/>
            <a:ext cx="4882515" cy="2667000"/>
          </a:xfrm>
          <a:prstGeom prst="rect">
            <a:avLst/>
          </a:prstGeom>
        </p:spPr>
      </p:pic>
      <p:sp>
        <p:nvSpPr>
          <p:cNvPr id="9" name="Title 1">
            <a:extLst>
              <a:ext uri="{FF2B5EF4-FFF2-40B4-BE49-F238E27FC236}">
                <a16:creationId xmlns:a16="http://schemas.microsoft.com/office/drawing/2014/main" id="{42E83314-D8E9-BD77-74A6-AA89AED8B7C1}"/>
              </a:ext>
            </a:extLst>
          </p:cNvPr>
          <p:cNvSpPr txBox="1">
            <a:spLocks/>
          </p:cNvSpPr>
          <p:nvPr/>
        </p:nvSpPr>
        <p:spPr>
          <a:xfrm>
            <a:off x="6395710" y="1099517"/>
            <a:ext cx="4212449"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4. To see the top 10 restaurants having highest average rating:</a:t>
            </a:r>
            <a:endParaRPr lang="en-IN" sz="1800" b="1" dirty="0">
              <a:latin typeface="+mn-lt"/>
              <a:ea typeface="+mn-ea"/>
              <a:cs typeface="+mn-cs"/>
            </a:endParaRPr>
          </a:p>
        </p:txBody>
      </p:sp>
      <p:sp>
        <p:nvSpPr>
          <p:cNvPr id="11" name="TextBox 10">
            <a:extLst>
              <a:ext uri="{FF2B5EF4-FFF2-40B4-BE49-F238E27FC236}">
                <a16:creationId xmlns:a16="http://schemas.microsoft.com/office/drawing/2014/main" id="{24292A41-0F4D-7598-551D-D1EE4F4491C9}"/>
              </a:ext>
            </a:extLst>
          </p:cNvPr>
          <p:cNvSpPr txBox="1"/>
          <p:nvPr/>
        </p:nvSpPr>
        <p:spPr>
          <a:xfrm>
            <a:off x="370841" y="5046881"/>
            <a:ext cx="4572424" cy="923330"/>
          </a:xfrm>
          <a:prstGeom prst="rect">
            <a:avLst/>
          </a:prstGeom>
          <a:noFill/>
        </p:spPr>
        <p:txBody>
          <a:bodyPr wrap="square">
            <a:spAutoFit/>
          </a:bodyPr>
          <a:lstStyle/>
          <a:p>
            <a:r>
              <a:rPr lang="en-US" dirty="0"/>
              <a:t>It is clearly visible that North Indian is the most served cuisine in restaurants which is followed by Chinese and Continental. </a:t>
            </a:r>
            <a:endParaRPr lang="en-IN" dirty="0"/>
          </a:p>
        </p:txBody>
      </p:sp>
    </p:spTree>
    <p:extLst>
      <p:ext uri="{BB962C8B-B14F-4D97-AF65-F5344CB8AC3E}">
        <p14:creationId xmlns:p14="http://schemas.microsoft.com/office/powerpoint/2010/main" val="292630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5479"/>
            <a:ext cx="10364451" cy="987077"/>
          </a:xfrm>
        </p:spPr>
        <p:txBody>
          <a:bodyPr/>
          <a:lstStyle/>
          <a:p>
            <a:pPr algn="ctr"/>
            <a:r>
              <a:rPr lang="en-IN" b="1" dirty="0"/>
              <a:t>EDA</a:t>
            </a:r>
          </a:p>
        </p:txBody>
      </p:sp>
      <p:sp>
        <p:nvSpPr>
          <p:cNvPr id="5" name="Slide Number Placeholder 4">
            <a:extLst>
              <a:ext uri="{FF2B5EF4-FFF2-40B4-BE49-F238E27FC236}">
                <a16:creationId xmlns:a16="http://schemas.microsoft.com/office/drawing/2014/main" id="{B43B1D27-D0CD-43D6-BF88-52E51D32DAEE}"/>
              </a:ext>
            </a:extLst>
          </p:cNvPr>
          <p:cNvSpPr>
            <a:spLocks noGrp="1"/>
          </p:cNvSpPr>
          <p:nvPr>
            <p:ph type="sldNum" sz="quarter" idx="12"/>
          </p:nvPr>
        </p:nvSpPr>
        <p:spPr/>
        <p:txBody>
          <a:bodyPr/>
          <a:lstStyle/>
          <a:p>
            <a:fld id="{974423BD-1ADD-4FC6-B529-F4C1549A3A25}" type="slidenum">
              <a:rPr lang="en-IN" smtClean="0"/>
              <a:t>9</a:t>
            </a:fld>
            <a:endParaRPr lang="en-IN"/>
          </a:p>
        </p:txBody>
      </p:sp>
      <p:sp>
        <p:nvSpPr>
          <p:cNvPr id="6" name="Title 1">
            <a:extLst>
              <a:ext uri="{FF2B5EF4-FFF2-40B4-BE49-F238E27FC236}">
                <a16:creationId xmlns:a16="http://schemas.microsoft.com/office/drawing/2014/main" id="{725DDB04-724F-AF0B-CC79-A3D161C338B3}"/>
              </a:ext>
            </a:extLst>
          </p:cNvPr>
          <p:cNvSpPr txBox="1">
            <a:spLocks/>
          </p:cNvSpPr>
          <p:nvPr/>
        </p:nvSpPr>
        <p:spPr>
          <a:xfrm>
            <a:off x="1178453" y="830983"/>
            <a:ext cx="9835091" cy="78633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R="303530" algn="l" defTabSz="457200">
              <a:lnSpc>
                <a:spcPct val="150000"/>
              </a:lnSpc>
              <a:spcBef>
                <a:spcPts val="800"/>
              </a:spcBef>
              <a:spcAft>
                <a:spcPts val="0"/>
              </a:spcAft>
            </a:pPr>
            <a:r>
              <a:rPr lang="en-US" sz="1800" b="1" dirty="0">
                <a:latin typeface="+mn-lt"/>
                <a:ea typeface="+mn-ea"/>
                <a:cs typeface="+mn-cs"/>
              </a:rPr>
              <a:t>5. To see the count of review for restaurants given in each year and each hour:</a:t>
            </a:r>
            <a:endParaRPr lang="en-IN" sz="1800" b="1" dirty="0">
              <a:latin typeface="+mn-lt"/>
              <a:ea typeface="+mn-ea"/>
              <a:cs typeface="+mn-cs"/>
            </a:endParaRPr>
          </a:p>
        </p:txBody>
      </p:sp>
      <p:sp>
        <p:nvSpPr>
          <p:cNvPr id="11" name="TextBox 10">
            <a:extLst>
              <a:ext uri="{FF2B5EF4-FFF2-40B4-BE49-F238E27FC236}">
                <a16:creationId xmlns:a16="http://schemas.microsoft.com/office/drawing/2014/main" id="{24292A41-0F4D-7598-551D-D1EE4F4491C9}"/>
              </a:ext>
            </a:extLst>
          </p:cNvPr>
          <p:cNvSpPr txBox="1"/>
          <p:nvPr/>
        </p:nvSpPr>
        <p:spPr>
          <a:xfrm>
            <a:off x="351813" y="5380686"/>
            <a:ext cx="11488367" cy="646331"/>
          </a:xfrm>
          <a:prstGeom prst="rect">
            <a:avLst/>
          </a:prstGeom>
          <a:noFill/>
        </p:spPr>
        <p:txBody>
          <a:bodyPr wrap="square">
            <a:spAutoFit/>
          </a:bodyPr>
          <a:lstStyle/>
          <a:p>
            <a:r>
              <a:rPr lang="en-US" dirty="0"/>
              <a:t>Here Labonel and Collage - Hyatt Hyderabad Gachibowli (which is also the most expensive) are given he maximum number of reviews with the count of 1031 (which is really a good figure).</a:t>
            </a:r>
            <a:endParaRPr lang="en-IN" dirty="0"/>
          </a:p>
        </p:txBody>
      </p:sp>
      <p:pic>
        <p:nvPicPr>
          <p:cNvPr id="4" name="Picture 3">
            <a:extLst>
              <a:ext uri="{FF2B5EF4-FFF2-40B4-BE49-F238E27FC236}">
                <a16:creationId xmlns:a16="http://schemas.microsoft.com/office/drawing/2014/main" id="{55822154-51B9-1EC2-4437-3BB08FE8DE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195521" y="-1363672"/>
            <a:ext cx="3800951" cy="9687765"/>
          </a:xfrm>
          <a:prstGeom prst="rect">
            <a:avLst/>
          </a:prstGeom>
        </p:spPr>
      </p:pic>
    </p:spTree>
    <p:extLst>
      <p:ext uri="{BB962C8B-B14F-4D97-AF65-F5344CB8AC3E}">
        <p14:creationId xmlns:p14="http://schemas.microsoft.com/office/powerpoint/2010/main" val="18825476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1109</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Tw Cen MT</vt:lpstr>
      <vt:lpstr>Wingdings</vt:lpstr>
      <vt:lpstr>Droplet</vt:lpstr>
      <vt:lpstr>Zomato Insights Hyderabad: Leveraging Sentiment Analysis  and Clustering for Improved Restaurant Recommendations  and Boost Business Growth</vt:lpstr>
      <vt:lpstr>CONTENTS</vt:lpstr>
      <vt:lpstr>COMPANY OVERVIEW</vt:lpstr>
      <vt:lpstr>Objective</vt:lpstr>
      <vt:lpstr>DATASet</vt:lpstr>
      <vt:lpstr>EDA</vt:lpstr>
      <vt:lpstr>EDA</vt:lpstr>
      <vt:lpstr>EDA</vt:lpstr>
      <vt:lpstr>EDA</vt:lpstr>
      <vt:lpstr>EDA</vt:lpstr>
      <vt:lpstr>ModelLing</vt:lpstr>
      <vt:lpstr>ModelLing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COMPLAINT MANAGEMENT SYSTEM USING ROBOTIC PROCESS AUTOMATION</dc:title>
  <dc:creator>JANARTHANAN S</dc:creator>
  <cp:lastModifiedBy>Ramesh kumar</cp:lastModifiedBy>
  <cp:revision>29</cp:revision>
  <dcterms:created xsi:type="dcterms:W3CDTF">2020-07-06T05:36:54Z</dcterms:created>
  <dcterms:modified xsi:type="dcterms:W3CDTF">2023-05-25T19:31:46Z</dcterms:modified>
</cp:coreProperties>
</file>