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5"/>
  </p:notesMasterIdLst>
  <p:sldIdLst>
    <p:sldId id="418" r:id="rId3"/>
    <p:sldId id="453" r:id="rId4"/>
    <p:sldId id="494" r:id="rId5"/>
    <p:sldId id="507" r:id="rId6"/>
    <p:sldId id="508" r:id="rId7"/>
    <p:sldId id="509" r:id="rId8"/>
    <p:sldId id="505" r:id="rId9"/>
    <p:sldId id="497" r:id="rId10"/>
    <p:sldId id="500" r:id="rId11"/>
    <p:sldId id="501" r:id="rId12"/>
    <p:sldId id="502" r:id="rId13"/>
    <p:sldId id="503" r:id="rId14"/>
    <p:sldId id="386" r:id="rId15"/>
    <p:sldId id="504" r:id="rId16"/>
    <p:sldId id="506" r:id="rId17"/>
    <p:sldId id="484" r:id="rId18"/>
    <p:sldId id="511" r:id="rId19"/>
    <p:sldId id="510" r:id="rId20"/>
    <p:sldId id="452" r:id="rId21"/>
    <p:sldId id="451" r:id="rId22"/>
    <p:sldId id="448" r:id="rId23"/>
    <p:sldId id="449" r:id="rId2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799" autoAdjust="0"/>
  </p:normalViewPr>
  <p:slideViewPr>
    <p:cSldViewPr>
      <p:cViewPr varScale="1">
        <p:scale>
          <a:sx n="70" d="100"/>
          <a:sy n="70" d="100"/>
        </p:scale>
        <p:origin x="544" y="1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13-May-17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5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5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52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1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4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38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2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6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7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1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2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13.05.2017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nzzz/react-advanced-itvd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.linkedin.com/in/fnnz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fnnzzz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nzzz/react-advanced-itvd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34753"/>
              </p:ext>
            </p:extLst>
          </p:nvPr>
        </p:nvGraphicFramePr>
        <p:xfrm>
          <a:off x="3352800" y="1626777"/>
          <a:ext cx="5334000" cy="353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4" imgW="1502640" imgH="996480" progId="Photoshop.Image.18">
                  <p:embed/>
                </p:oleObj>
              </mc:Choice>
              <mc:Fallback>
                <p:oleObj name="Image" r:id="rId4" imgW="1502640" imgH="9964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1626777"/>
                        <a:ext cx="5334000" cy="3537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6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 Reconciliation 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5490" y="2310616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Operator Mono Bold" panose="02000009000000000000" pitchFamily="49" charset="0"/>
                <a:ea typeface="PT Mono" panose="02060509020205020204" pitchFamily="49" charset="0"/>
              </a:rPr>
              <a:t>O(N</a:t>
            </a:r>
            <a:r>
              <a:rPr lang="en-US" sz="6600" b="1" baseline="30000" dirty="0" smtClean="0">
                <a:latin typeface="Operator Mono Bold" panose="02000009000000000000" pitchFamily="49" charset="0"/>
                <a:ea typeface="PT Mono" panose="02060509020205020204" pitchFamily="49" charset="0"/>
              </a:rPr>
              <a:t>3</a:t>
            </a:r>
            <a:r>
              <a:rPr lang="en-US" sz="6600" b="1" dirty="0" smtClean="0">
                <a:latin typeface="Operator Mono Bold" panose="02000009000000000000" pitchFamily="49" charset="0"/>
                <a:ea typeface="PT Mono" panose="0206050902020502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9732" y="3723738"/>
            <a:ext cx="2666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PT Mono" panose="02060509020205020204" pitchFamily="49" charset="0"/>
                <a:ea typeface="PT Mono" panose="02060509020205020204" pitchFamily="49" charset="0"/>
              </a:rPr>
              <a:t>1000 * 1000 * 1000</a:t>
            </a:r>
          </a:p>
          <a:p>
            <a:pPr algn="ctr"/>
            <a:r>
              <a:rPr lang="en-US" dirty="0" smtClean="0">
                <a:latin typeface="PT Mono" panose="02060509020205020204" pitchFamily="49" charset="0"/>
                <a:ea typeface="PT Mono" panose="02060509020205020204" pitchFamily="49" charset="0"/>
              </a:rPr>
              <a:t>operations</a:t>
            </a:r>
            <a:endParaRPr lang="en-US" dirty="0">
              <a:latin typeface="PT Mono" panose="02060509020205020204" pitchFamily="49" charset="0"/>
              <a:ea typeface="PT Mono" panose="02060509020205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7536" y="2310616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Operator Mono Bold" panose="02000009000000000000" pitchFamily="49" charset="0"/>
                <a:ea typeface="PT Mono" panose="02060509020205020204" pitchFamily="49" charset="0"/>
              </a:rPr>
              <a:t>O(N)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20584" y="386223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1000</a:t>
            </a:r>
            <a:r>
              <a:rPr lang="en-US" dirty="0" smtClean="0">
                <a:latin typeface="PT Mono" panose="02060509020205020204" pitchFamily="49" charset="0"/>
                <a:ea typeface="PT Mono" panose="02060509020205020204" pitchFamily="49" charset="0"/>
              </a:rPr>
              <a:t> operations</a:t>
            </a:r>
            <a:endParaRPr lang="en-US" dirty="0">
              <a:latin typeface="PT Mono" panose="02060509020205020204" pitchFamily="49" charset="0"/>
              <a:ea typeface="PT Mono" panose="02060509020205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57800" y="32766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82210" y="2999601"/>
            <a:ext cx="157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rator Mono Bold" panose="02000009000000000000" pitchFamily="49" charset="0"/>
                <a:ea typeface="PT Mono" panose="02060509020205020204" pitchFamily="49" charset="0"/>
              </a:rPr>
              <a:t> tree re-render 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rator Mono 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Reconciliation</a:t>
            </a:r>
            <a:endParaRPr lang="ru-RU" sz="2800" b="1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1828800"/>
            <a:ext cx="3352800" cy="120032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&lt;ul&gt;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    &lt;</a:t>
            </a:r>
            <a:r>
              <a:rPr lang="it-IT" dirty="0" smtClean="0">
                <a:latin typeface="PT Mono" panose="02060509020205020204" pitchFamily="49" charset="0"/>
                <a:ea typeface="PT Mono" panose="02060509020205020204" pitchFamily="49" charset="0"/>
              </a:rPr>
              <a:t>li&gt;</a:t>
            </a:r>
            <a:r>
              <a:rPr lang="it-IT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React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 smtClean="0">
                <a:latin typeface="PT Mono" panose="02060509020205020204" pitchFamily="49" charset="0"/>
                <a:ea typeface="PT Mono" panose="02060509020205020204" pitchFamily="49" charset="0"/>
              </a:rPr>
              <a:t>    &lt;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li&gt;</a:t>
            </a:r>
            <a:r>
              <a:rPr lang="it-IT" b="1" dirty="0">
                <a:latin typeface="PT Mono" panose="02060509020205020204" pitchFamily="49" charset="0"/>
                <a:ea typeface="PT Mono" panose="02060509020205020204" pitchFamily="49" charset="0"/>
              </a:rPr>
              <a:t>Angular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&lt;/ul&gt;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0" y="1690300"/>
            <a:ext cx="3352800" cy="147732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&lt;ul&gt;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    &lt;</a:t>
            </a:r>
            <a:r>
              <a:rPr lang="it-IT" dirty="0" smtClean="0">
                <a:latin typeface="PT Mono" panose="02060509020205020204" pitchFamily="49" charset="0"/>
                <a:ea typeface="PT Mono" panose="02060509020205020204" pitchFamily="49" charset="0"/>
              </a:rPr>
              <a:t>li&gt;</a:t>
            </a:r>
            <a:r>
              <a:rPr lang="it-IT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React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    &lt;li&gt;</a:t>
            </a:r>
            <a:r>
              <a:rPr lang="it-IT" b="1" dirty="0">
                <a:latin typeface="PT Mono" panose="02060509020205020204" pitchFamily="49" charset="0"/>
                <a:ea typeface="PT Mono" panose="02060509020205020204" pitchFamily="49" charset="0"/>
              </a:rPr>
              <a:t>Vue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   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&lt;li&gt;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Angular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&lt;/ul&gt;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0" y="3808958"/>
            <a:ext cx="3352800" cy="147732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&lt;ul&gt;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    &lt;</a:t>
            </a:r>
            <a:r>
              <a:rPr lang="it-IT" dirty="0" smtClean="0">
                <a:latin typeface="PT Mono" panose="02060509020205020204" pitchFamily="49" charset="0"/>
                <a:ea typeface="PT Mono" panose="02060509020205020204" pitchFamily="49" charset="0"/>
              </a:rPr>
              <a:t>li&gt;</a:t>
            </a:r>
            <a:r>
              <a:rPr lang="it-IT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React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    &lt;li&gt;</a:t>
            </a:r>
            <a:r>
              <a:rPr lang="it-IT" b="1" dirty="0">
                <a:latin typeface="PT Mono" panose="02060509020205020204" pitchFamily="49" charset="0"/>
                <a:ea typeface="PT Mono" panose="02060509020205020204" pitchFamily="49" charset="0"/>
              </a:rPr>
              <a:t>Vue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    &lt;li&gt;</a:t>
            </a:r>
            <a:r>
              <a:rPr lang="it-IT" b="1" dirty="0">
                <a:latin typeface="PT Mono" panose="02060509020205020204" pitchFamily="49" charset="0"/>
                <a:ea typeface="PT Mono" panose="02060509020205020204" pitchFamily="49" charset="0"/>
              </a:rPr>
              <a:t>Angular</a:t>
            </a:r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&lt;/ul&gt;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39000" y="3808958"/>
            <a:ext cx="3352800" cy="1754326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&lt;ul</a:t>
            </a:r>
            <a:r>
              <a:rPr lang="it-IT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r>
              <a:rPr lang="it-IT" dirty="0" smtClean="0">
                <a:latin typeface="PT Mono" panose="02060509020205020204" pitchFamily="49" charset="0"/>
                <a:ea typeface="PT Mono" panose="02060509020205020204" pitchFamily="49" charset="0"/>
              </a:rPr>
              <a:t>    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&lt;li&gt;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jQuery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&lt;/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li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PT Mono" panose="02060509020205020204" pitchFamily="49" charset="0"/>
              <a:ea typeface="PT Mono" panose="02060509020205020204" pitchFamily="49" charset="0"/>
            </a:endParaRPr>
          </a:p>
          <a:p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    &lt;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li&gt;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React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    &lt;li&gt;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Vue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    &lt;li&gt;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Angular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&lt;/li&gt;</a:t>
            </a:r>
          </a:p>
          <a:p>
            <a:r>
              <a:rPr lang="it-IT" dirty="0">
                <a:latin typeface="PT Mono" panose="02060509020205020204" pitchFamily="49" charset="0"/>
                <a:ea typeface="PT Mono" panose="02060509020205020204" pitchFamily="49" charset="0"/>
              </a:rPr>
              <a:t>&lt;/ul&gt;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86700" y="2529893"/>
            <a:ext cx="2324100" cy="365707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72400" y="4105888"/>
            <a:ext cx="2362200" cy="1180398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431824" y="2284583"/>
            <a:ext cx="1524000" cy="2887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10200" y="4551706"/>
            <a:ext cx="1524000" cy="2887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8400" y="35814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895600" y="3581400"/>
            <a:ext cx="152400" cy="5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24200" y="3581400"/>
            <a:ext cx="533400" cy="5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Reconciliation: </a:t>
            </a:r>
            <a:r>
              <a:rPr lang="en-US" sz="2800" b="1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KEYS</a:t>
            </a:r>
            <a:endParaRPr lang="ru-RU" sz="2800" b="1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828800"/>
            <a:ext cx="3505200" cy="375487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 &lt;</a:t>
            </a:r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ul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    &lt;li </a:t>
            </a:r>
            <a:r>
              <a:rPr lang="it-IT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key=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“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john_resig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”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   jQuery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&lt;/</a:t>
            </a:r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li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endParaRPr lang="it-IT" sz="1400" dirty="0">
              <a:latin typeface="PT Mono" panose="02060509020205020204" pitchFamily="49" charset="0"/>
              <a:ea typeface="PT Mono" panose="02060509020205020204" pitchFamily="49" charset="0"/>
            </a:endParaRPr>
          </a:p>
          <a:p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    &lt;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li </a:t>
            </a:r>
            <a:r>
              <a:rPr lang="it-IT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key=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“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facebook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”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   React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&lt;/</a:t>
            </a:r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li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endParaRPr lang="it-IT" sz="1400" dirty="0">
              <a:latin typeface="PT Mono" panose="02060509020205020204" pitchFamily="49" charset="0"/>
              <a:ea typeface="PT Mono" panose="02060509020205020204" pitchFamily="49" charset="0"/>
            </a:endParaRPr>
          </a:p>
          <a:p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    &lt;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li 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key=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“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evan_you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”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   Vue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&lt;/</a:t>
            </a:r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li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endParaRPr lang="it-IT" sz="1400" dirty="0" smtClean="0">
              <a:latin typeface="PT Mono" panose="02060509020205020204" pitchFamily="49" charset="0"/>
              <a:ea typeface="PT Mono" panose="02060509020205020204" pitchFamily="49" charset="0"/>
            </a:endParaRPr>
          </a:p>
          <a:p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    </a:t>
            </a:r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&lt;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li </a:t>
            </a:r>
            <a:r>
              <a:rPr lang="it-IT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key=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“google”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&gt;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   Angular</a:t>
            </a:r>
          </a:p>
          <a:p>
            <a:r>
              <a:rPr lang="it-IT" sz="1400" b="1" dirty="0">
                <a:latin typeface="PT Mono" panose="02060509020205020204" pitchFamily="49" charset="0"/>
                <a:ea typeface="PT Mono" panose="02060509020205020204" pitchFamily="49" charset="0"/>
              </a:rPr>
              <a:t> </a:t>
            </a:r>
            <a:r>
              <a:rPr lang="it-IT" sz="1400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   </a:t>
            </a:r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&lt;/</a:t>
            </a:r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li&gt;</a:t>
            </a:r>
          </a:p>
          <a:p>
            <a:r>
              <a:rPr lang="it-IT" sz="1400" dirty="0" smtClean="0">
                <a:latin typeface="PT Mono" panose="02060509020205020204" pitchFamily="49" charset="0"/>
                <a:ea typeface="PT Mono" panose="02060509020205020204" pitchFamily="49" charset="0"/>
              </a:rPr>
              <a:t>  &lt;/</a:t>
            </a:r>
            <a:r>
              <a:rPr lang="it-IT" sz="1400" dirty="0">
                <a:latin typeface="PT Mono" panose="02060509020205020204" pitchFamily="49" charset="0"/>
                <a:ea typeface="PT Mono" panose="02060509020205020204" pitchFamily="49" charset="0"/>
              </a:rPr>
              <a:t>ul&gt;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2057400"/>
            <a:ext cx="1905000" cy="3048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19700" y="2895600"/>
            <a:ext cx="1714500" cy="3048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9700" y="3744337"/>
            <a:ext cx="1714500" cy="3048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57800" y="4648200"/>
            <a:ext cx="14478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79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Reconciliation</a:t>
            </a:r>
          </a:p>
          <a:p>
            <a:pPr algn="ctr"/>
            <a:r>
              <a:rPr lang="en-US" sz="2000" b="1" dirty="0" err="1" smtClean="0">
                <a:solidFill>
                  <a:srgbClr val="D04E1D"/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shouldComponentUpdate</a:t>
            </a:r>
            <a:endParaRPr lang="ru-RU" sz="2000" b="1" dirty="0">
              <a:solidFill>
                <a:srgbClr val="D04E1D"/>
              </a:solidFill>
              <a:latin typeface="PT Mono" panose="02060509020205020204" pitchFamily="49" charset="0"/>
              <a:ea typeface="PT Mono" panose="02060509020205020204" pitchFamily="49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calendar.perfplanet.com/wp-content/uploads/2013/12/vjeux/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8"/>
          <a:stretch/>
        </p:blipFill>
        <p:spPr bwMode="auto">
          <a:xfrm>
            <a:off x="1676400" y="2971800"/>
            <a:ext cx="3771900" cy="16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alendar.perfplanet.com/wp-content/uploads/2013/12/vjeux/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8"/>
          <a:stretch/>
        </p:blipFill>
        <p:spPr bwMode="auto">
          <a:xfrm>
            <a:off x="6781800" y="3047999"/>
            <a:ext cx="3762375" cy="15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819400" y="3376139"/>
            <a:ext cx="394332" cy="394332"/>
          </a:xfrm>
          <a:prstGeom prst="ellips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90321" y="3770471"/>
            <a:ext cx="838200" cy="838200"/>
          </a:xfrm>
          <a:prstGeom prst="ellips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525000" y="3902873"/>
            <a:ext cx="658257" cy="705798"/>
          </a:xfrm>
          <a:prstGeom prst="ellips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5676900" y="3573305"/>
            <a:ext cx="1028700" cy="23669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Normalizing data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7938" y="1705114"/>
            <a:ext cx="3886200" cy="3754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Operator Mono Book" panose="02000009000000000000" pitchFamily="49" charset="0"/>
              </a:rPr>
              <a:t>{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"id": "123",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"author": {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"id": "1",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"name": "Paul"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},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"title": "My awesome blog post",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"comments": [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{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  "id": "324",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  "commenter": {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    "id": "2",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    "name": "Nicole"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  }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  }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  ]</a:t>
            </a:r>
          </a:p>
          <a:p>
            <a:r>
              <a:rPr lang="en-US" sz="1400" dirty="0">
                <a:latin typeface="Operator Mono Book" panose="02000009000000000000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1699776"/>
            <a:ext cx="4648200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Operator Mono Book" panose="02000009000000000000" pitchFamily="49" charset="0"/>
              </a:rPr>
              <a:t>{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result: "123",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entities: {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"articles": { 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"123": { 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  id: "123",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  author: "1",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  title: "My awesome blog post",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  comments: [ "324" ]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}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},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"users": {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"1": { "id": "1", "name": "Paul" },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"2": { "id": "2", "name": "Nicole" }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},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"comments": {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  "324": { id: "324", "commenter": "2" }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  }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  }</a:t>
            </a:r>
          </a:p>
          <a:p>
            <a:r>
              <a:rPr lang="en-US" sz="1200" dirty="0">
                <a:latin typeface="Operator Mono Book" panose="02000009000000000000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63369" y="3171825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3733800"/>
            <a:ext cx="3886200" cy="761999"/>
          </a:xfrm>
          <a:prstGeom prst="rect">
            <a:avLst/>
          </a:prstGeom>
          <a:solidFill>
            <a:schemeClr val="accent1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29400" y="4495799"/>
            <a:ext cx="3886200" cy="609163"/>
          </a:xfrm>
          <a:prstGeom prst="rect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133600" y="31242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40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Заключение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7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286000" y="3012418"/>
            <a:ext cx="8534400" cy="51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u="sng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  <a:hlinkClick r:id="rId3"/>
              </a:rPr>
              <a:t>https://github.com/fnnzzz/react-advanced-itvdn</a:t>
            </a:r>
            <a:endParaRPr lang="ru-RU" sz="3200" b="1" u="sng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3051"/>
            <a:ext cx="1676400" cy="1676400"/>
          </a:xfrm>
          <a:prstGeom prst="rect">
            <a:avLst/>
          </a:prstGeom>
        </p:spPr>
      </p:pic>
      <p:pic>
        <p:nvPicPr>
          <p:cNvPr id="3074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19599"/>
            <a:ext cx="590899" cy="5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362200" y="2829769"/>
            <a:ext cx="842637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D04E1D"/>
                </a:solidFill>
                <a:latin typeface="PT Mono" panose="02060509020205020204" pitchFamily="49" charset="0"/>
                <a:cs typeface="Segoe UI Light" pitchFamily="34" charset="0"/>
              </a:rPr>
              <a:t>https://t.me/joinchat/AAAAAA3GLHawuWAWXBOccQ</a:t>
            </a:r>
            <a:endParaRPr lang="ru-RU" sz="2400" dirty="0">
              <a:solidFill>
                <a:srgbClr val="D04E1D"/>
              </a:solidFill>
              <a:latin typeface="PT Mono" panose="02060509020205020204" pitchFamily="49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419600"/>
            <a:ext cx="1495424" cy="1495424"/>
          </a:xfrm>
          <a:prstGeom prst="rect">
            <a:avLst/>
          </a:prstGeom>
        </p:spPr>
      </p:pic>
      <p:pic>
        <p:nvPicPr>
          <p:cNvPr id="6146" name="Picture 2" descr="http://icon-icons.com/icons2/555/PNG/512/telegram_icon-icons.com_536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2976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видеоформате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3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1033" t="8426" r="15120" b="8832"/>
          <a:stretch/>
        </p:blipFill>
        <p:spPr>
          <a:xfrm>
            <a:off x="1358641" y="1743693"/>
            <a:ext cx="2743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online-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и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для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общей оценки знаний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-специалиста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05000" y="2286000"/>
            <a:ext cx="861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Производительность и оптимизация</a:t>
            </a:r>
            <a:endParaRPr lang="en-US" sz="28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приложений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286000" y="3012418"/>
            <a:ext cx="8534400" cy="51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u="sng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  <a:hlinkClick r:id="rId3"/>
              </a:rPr>
              <a:t>https://github.com/fnnzzz/react-advanced-itvdn</a:t>
            </a:r>
            <a:endParaRPr lang="ru-RU" sz="3200" b="1" u="sng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3051"/>
            <a:ext cx="1676400" cy="1676400"/>
          </a:xfrm>
          <a:prstGeom prst="rect">
            <a:avLst/>
          </a:prstGeom>
        </p:spPr>
      </p:pic>
      <p:pic>
        <p:nvPicPr>
          <p:cNvPr id="3074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19599"/>
            <a:ext cx="590899" cy="5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img.memesuper.com/c0219c376960ebe93c97eeee8e59c904_-that-meme-speed-limit-speed-limit-meme_480-26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93976"/>
            <a:ext cx="5715000" cy="32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en/thumb/9/92/React-native-icon.svg/1280px-React-native-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7000"/>
            <a:ext cx="687063" cy="48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0" y="123382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Из «коробки» </a:t>
            </a:r>
            <a:r>
              <a:rPr lang="en-US" sz="20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 </a:t>
            </a:r>
            <a:r>
              <a:rPr lang="ru-RU" sz="20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супер-быстрый, но...</a:t>
            </a:r>
            <a:endParaRPr lang="ru-RU" sz="20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Disney Zootopia GIF - Find &amp; Share on GIPHY 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71437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en/thumb/9/92/React-native-icon.svg/1280px-React-native-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114800"/>
            <a:ext cx="349425" cy="24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90825" y="1332904"/>
            <a:ext cx="6896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... иногда он может быть и очень медленным. Почему?</a:t>
            </a:r>
            <a:endParaRPr lang="ru-RU" sz="20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Virtual DOM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toobler.com/blog/wp-content/uploads/2015/06/reactjs-virtual-dom-real-d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05" y="1828800"/>
            <a:ext cx="4820390" cy="361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 Reconciliation 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5238" y="2669059"/>
            <a:ext cx="2667000" cy="147732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&lt;div&gt;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&lt;Header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&lt;Content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&lt;Footer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&lt;/div&gt;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77000" y="2669059"/>
            <a:ext cx="4876800" cy="147732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&lt;</a:t>
            </a:r>
            <a:r>
              <a:rPr lang="en-US" dirty="0" smtClean="0">
                <a:latin typeface="PT Mono" panose="02060509020205020204" pitchFamily="49" charset="0"/>
                <a:ea typeface="PT Mono" panose="02060509020205020204" pitchFamily="49" charset="0"/>
              </a:rPr>
              <a:t>div style={{ </a:t>
            </a:r>
            <a:r>
              <a:rPr lang="en-US" dirty="0" err="1" smtClean="0">
                <a:latin typeface="PT Mono" panose="02060509020205020204" pitchFamily="49" charset="0"/>
                <a:ea typeface="PT Mono" panose="02060509020205020204" pitchFamily="49" charset="0"/>
              </a:rPr>
              <a:t>marginTop</a:t>
            </a:r>
            <a:r>
              <a:rPr lang="en-US" dirty="0" smtClean="0">
                <a:latin typeface="PT Mono" panose="02060509020205020204" pitchFamily="49" charset="0"/>
                <a:ea typeface="PT Mono" panose="02060509020205020204" pitchFamily="49" charset="0"/>
              </a:rPr>
              <a:t>: 100 }} &gt;</a:t>
            </a:r>
            <a:endParaRPr lang="en-US" dirty="0">
              <a:latin typeface="PT Mono" panose="02060509020205020204" pitchFamily="49" charset="0"/>
              <a:ea typeface="PT Mono" panose="02060509020205020204" pitchFamily="49" charset="0"/>
            </a:endParaRP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&lt;Header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&lt;Content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&lt;Footer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&lt;/div&gt;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495800" y="3263342"/>
            <a:ext cx="1524000" cy="2887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62800" y="2707158"/>
            <a:ext cx="3657600" cy="29020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 Reconciliation 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9638" y="2682317"/>
            <a:ext cx="2667000" cy="147732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PT Mono" panose="02060509020205020204" pitchFamily="49" charset="0"/>
                <a:ea typeface="PT Mono" panose="02060509020205020204" pitchFamily="49" charset="0"/>
              </a:rPr>
              <a:t>&lt;div&gt;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&lt;Header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&lt;Content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&lt;Footer /&gt;</a:t>
            </a:r>
          </a:p>
          <a:p>
            <a:r>
              <a:rPr lang="en-US" b="1" dirty="0">
                <a:latin typeface="PT Mono" panose="02060509020205020204" pitchFamily="49" charset="0"/>
                <a:ea typeface="PT Mono" panose="02060509020205020204" pitchFamily="49" charset="0"/>
              </a:rPr>
              <a:t>&lt;/div&gt;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1400" y="2682317"/>
            <a:ext cx="2743200" cy="147732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&lt;main&gt;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PT Mono" panose="02060509020205020204" pitchFamily="49" charset="0"/>
              <a:ea typeface="PT Mono" panose="02060509020205020204" pitchFamily="49" charset="0"/>
            </a:endParaRP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&lt;Header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&lt;Content /&gt;</a:t>
            </a:r>
          </a:p>
          <a:p>
            <a:r>
              <a:rPr lang="en-US" dirty="0">
                <a:latin typeface="PT Mono" panose="02060509020205020204" pitchFamily="49" charset="0"/>
                <a:ea typeface="PT Mono" panose="02060509020205020204" pitchFamily="49" charset="0"/>
              </a:rPr>
              <a:t>    &lt;Footer /&gt;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</a:rPr>
              <a:t>&lt;/main&gt;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PT Mono" panose="02060509020205020204" pitchFamily="49" charset="0"/>
              <a:ea typeface="PT Mono" panose="020605090202050202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410200" y="3276600"/>
            <a:ext cx="1524000" cy="2887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58100" y="2994086"/>
            <a:ext cx="2209800" cy="81408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1200" y="2362200"/>
            <a:ext cx="266700" cy="6108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525000" y="1992868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T Mono" panose="02060509020205020204" pitchFamily="49" charset="0"/>
                <a:ea typeface="PT Mono" panose="02060509020205020204" pitchFamily="49" charset="0"/>
              </a:rPr>
              <a:t>TREE RE-RENDERED</a:t>
            </a:r>
          </a:p>
        </p:txBody>
      </p:sp>
    </p:spTree>
    <p:extLst>
      <p:ext uri="{BB962C8B-B14F-4D97-AF65-F5344CB8AC3E}">
        <p14:creationId xmlns:p14="http://schemas.microsoft.com/office/powerpoint/2010/main" val="31439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8" grpId="0" animBg="1"/>
      <p:bldP spid="9" grpId="0"/>
    </p:bld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40697</TotalTime>
  <Words>898</Words>
  <Application>Microsoft Office PowerPoint</Application>
  <PresentationFormat>Widescreen</PresentationFormat>
  <Paragraphs>253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Operator Mono Bold</vt:lpstr>
      <vt:lpstr>Operator Mono Book</vt:lpstr>
      <vt:lpstr>PT Mono</vt:lpstr>
      <vt:lpstr>Segoe UI</vt:lpstr>
      <vt:lpstr>Segoe UI Light</vt:lpstr>
      <vt:lpstr>Введение в Enterprise Library</vt:lpstr>
      <vt:lpstr>1_Введение в Enterprise Library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837</cp:revision>
  <dcterms:created xsi:type="dcterms:W3CDTF">2010-11-10T13:30:04Z</dcterms:created>
  <dcterms:modified xsi:type="dcterms:W3CDTF">2017-05-13T10:13:25Z</dcterms:modified>
</cp:coreProperties>
</file>