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handoutMasterIdLst>
    <p:handoutMasterId r:id="rId18"/>
  </p:handoutMasterIdLst>
  <p:sldIdLst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</p:sldIdLst>
  <p:sldSz cx="10512425" cy="5940425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38">
          <p15:clr>
            <a:srgbClr val="A4A3A4"/>
          </p15:clr>
        </p15:guide>
        <p15:guide id="2" orient="horz" pos="101">
          <p15:clr>
            <a:srgbClr val="A4A3A4"/>
          </p15:clr>
        </p15:guide>
        <p15:guide id="3" pos="6458">
          <p15:clr>
            <a:srgbClr val="A4A3A4"/>
          </p15:clr>
        </p15:guide>
        <p15:guide id="4" pos="152">
          <p15:clr>
            <a:srgbClr val="A4A3A4"/>
          </p15:clr>
        </p15:guide>
        <p15:guide id="5" pos="3242">
          <p15:clr>
            <a:srgbClr val="A4A3A4"/>
          </p15:clr>
        </p15:guide>
        <p15:guide id="6" pos="33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B3C3B"/>
    <a:srgbClr val="005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07" autoAdjust="0"/>
    <p:restoredTop sz="93287" autoAdjust="0"/>
  </p:normalViewPr>
  <p:slideViewPr>
    <p:cSldViewPr snapToGrid="0" snapToObjects="1">
      <p:cViewPr varScale="1">
        <p:scale>
          <a:sx n="122" d="100"/>
          <a:sy n="122" d="100"/>
        </p:scale>
        <p:origin x="246" y="102"/>
      </p:cViewPr>
      <p:guideLst>
        <p:guide orient="horz" pos="3638"/>
        <p:guide orient="horz" pos="101"/>
        <p:guide pos="6458"/>
        <p:guide pos="152"/>
        <p:guide pos="3242"/>
        <p:guide pos="33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E6EB3-50A8-A84C-8CAA-7EA42A146792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7CAFE-6500-8641-8057-E7863B11D9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77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bilde 12"/>
          <p:cNvSpPr>
            <a:spLocks noGrp="1"/>
          </p:cNvSpPr>
          <p:nvPr>
            <p:ph type="pic" sz="quarter" idx="13" hasCustomPrompt="1"/>
          </p:nvPr>
        </p:nvSpPr>
        <p:spPr>
          <a:xfrm>
            <a:off x="251862" y="198014"/>
            <a:ext cx="9999580" cy="45309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 picture</a:t>
            </a:r>
            <a:endParaRPr lang="nb-NO" dirty="0"/>
          </a:p>
        </p:txBody>
      </p:sp>
      <p:pic>
        <p:nvPicPr>
          <p:cNvPr id="15" name="Bilde 14" descr="PGS_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230" y="5099315"/>
            <a:ext cx="545649" cy="681563"/>
          </a:xfrm>
          <a:prstGeom prst="rect">
            <a:avLst/>
          </a:prstGeom>
        </p:spPr>
      </p:pic>
      <p:pic>
        <p:nvPicPr>
          <p:cNvPr id="16" name="Bilde 15" descr="PGS_Strapline_blu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26" y="5616579"/>
            <a:ext cx="2203031" cy="157177"/>
          </a:xfrm>
          <a:prstGeom prst="rect">
            <a:avLst/>
          </a:prstGeom>
        </p:spPr>
      </p:pic>
      <p:sp>
        <p:nvSpPr>
          <p:cNvPr id="7" name="Tittel 1"/>
          <p:cNvSpPr>
            <a:spLocks noGrp="1"/>
          </p:cNvSpPr>
          <p:nvPr>
            <p:ph type="ctrTitle"/>
          </p:nvPr>
        </p:nvSpPr>
        <p:spPr>
          <a:xfrm>
            <a:off x="251862" y="1986500"/>
            <a:ext cx="7772400" cy="523220"/>
          </a:xfrm>
        </p:spPr>
        <p:txBody>
          <a:bodyPr anchor="b" anchorCtr="0">
            <a:spAutoFit/>
          </a:bodyPr>
          <a:lstStyle>
            <a:lvl1pPr algn="l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b-NO" dirty="0"/>
          </a:p>
        </p:txBody>
      </p:sp>
      <p:sp>
        <p:nvSpPr>
          <p:cNvPr id="8" name="Undertittel 2"/>
          <p:cNvSpPr>
            <a:spLocks noGrp="1"/>
          </p:cNvSpPr>
          <p:nvPr>
            <p:ph type="subTitle" idx="1"/>
          </p:nvPr>
        </p:nvSpPr>
        <p:spPr>
          <a:xfrm>
            <a:off x="251862" y="2509720"/>
            <a:ext cx="7772400" cy="40679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nb-NO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43916" y="4728775"/>
            <a:ext cx="1343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Prepared by/date: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Checked by/date: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Approved by/date: 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0"/>
          </p:nvPr>
        </p:nvSpPr>
        <p:spPr>
          <a:xfrm>
            <a:off x="1319601" y="545577"/>
            <a:ext cx="3733800" cy="84772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fontAlgn="auto">
              <a:spcBef>
                <a:spcPct val="50000"/>
              </a:spcBef>
              <a:spcAft>
                <a:spcPts val="0"/>
              </a:spcAft>
              <a:buNone/>
              <a:defRPr sz="1200" b="0" i="0" baseline="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2"/>
          </p:nvPr>
        </p:nvSpPr>
        <p:spPr>
          <a:xfrm>
            <a:off x="1521918" y="4006269"/>
            <a:ext cx="4038600" cy="707887"/>
          </a:xfrm>
          <a:prstGeom prst="rect">
            <a:avLst/>
          </a:prstGeom>
        </p:spPr>
        <p:txBody>
          <a:bodyPr>
            <a:normAutofit/>
          </a:bodyPr>
          <a:lstStyle>
            <a:lvl1pPr algn="l" fontAlgn="auto">
              <a:spcBef>
                <a:spcPct val="50000"/>
              </a:spcBef>
              <a:spcAft>
                <a:spcPts val="0"/>
              </a:spcAft>
              <a:buNone/>
              <a:defRPr sz="10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22863" y="562303"/>
            <a:ext cx="1202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200" b="1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Client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200" b="1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Project</a:t>
            </a:r>
            <a:r>
              <a:rPr lang="en-US" sz="1200" b="1" kern="1200" baseline="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 code</a:t>
            </a:r>
            <a:r>
              <a:rPr lang="en-US" sz="1200" b="1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: 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200" b="1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Area/Survey: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1862" y="4006270"/>
            <a:ext cx="1343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Prepared by/date: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Checked by/date: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Approved by/date: </a:t>
            </a:r>
            <a:endParaRPr lang="en-GB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98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139106" y="1148544"/>
            <a:ext cx="4966500" cy="410971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9972341" y="5748224"/>
            <a:ext cx="374757" cy="200055"/>
          </a:xfrm>
          <a:prstGeom prst="rect">
            <a:avLst/>
          </a:prstGeom>
        </p:spPr>
        <p:txBody>
          <a:bodyPr/>
          <a:lstStyle/>
          <a:p>
            <a:fld id="{75CE08BF-DDD9-B543-9431-4F8D40BEB68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1" name="Plassholder for innhold 2"/>
          <p:cNvSpPr>
            <a:spLocks noGrp="1"/>
          </p:cNvSpPr>
          <p:nvPr>
            <p:ph idx="13"/>
          </p:nvPr>
        </p:nvSpPr>
        <p:spPr>
          <a:xfrm>
            <a:off x="5244650" y="1148544"/>
            <a:ext cx="4966500" cy="410971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1926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868735" y="225516"/>
            <a:ext cx="9461183" cy="7109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68735" y="1161959"/>
            <a:ext cx="4548084" cy="20543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592026" y="1161959"/>
            <a:ext cx="4548084" cy="20543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868735" y="3348365"/>
            <a:ext cx="4548084" cy="20543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2026" y="3348365"/>
            <a:ext cx="4548084" cy="20543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75520" y="5706413"/>
            <a:ext cx="548640" cy="20005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-</a:t>
            </a:r>
            <a:fld id="{8000D89D-60EC-4FBB-9B97-AB8A81CC9A21}" type="slidenum">
              <a:rPr lang="en-GB"/>
              <a:pPr>
                <a:defRPr/>
              </a:pPr>
              <a:t>‹#›</a:t>
            </a:fld>
            <a:r>
              <a:rPr lang="en-GB"/>
              <a:t>-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6829426" y="5609027"/>
            <a:ext cx="3328935" cy="33139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139106" y="336520"/>
            <a:ext cx="9146870" cy="400110"/>
          </a:xfrm>
        </p:spPr>
        <p:txBody>
          <a:bodyPr>
            <a:sp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5" name="Plassholder for innhold 2"/>
          <p:cNvSpPr>
            <a:spLocks noGrp="1"/>
          </p:cNvSpPr>
          <p:nvPr>
            <p:ph idx="1"/>
          </p:nvPr>
        </p:nvSpPr>
        <p:spPr>
          <a:xfrm>
            <a:off x="139106" y="1100988"/>
            <a:ext cx="10069579" cy="41097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9875520" y="5715000"/>
            <a:ext cx="548640" cy="1828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>
              <a:defRPr sz="700">
                <a:solidFill>
                  <a:srgbClr val="3B3C3B"/>
                </a:solidFill>
              </a:defRPr>
            </a:lvl1pPr>
          </a:lstStyle>
          <a:p>
            <a:fld id="{75CE08BF-DDD9-B543-9431-4F8D40BEB680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8728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innhold 2"/>
          <p:cNvSpPr>
            <a:spLocks noGrp="1"/>
          </p:cNvSpPr>
          <p:nvPr>
            <p:ph idx="1"/>
          </p:nvPr>
        </p:nvSpPr>
        <p:spPr>
          <a:xfrm>
            <a:off x="139106" y="1100988"/>
            <a:ext cx="10069579" cy="41097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9106" y="332698"/>
            <a:ext cx="9146870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GB" sz="2000" b="1" kern="1200" baseline="0" dirty="0">
                <a:solidFill>
                  <a:srgbClr val="005294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9875520" y="5715000"/>
            <a:ext cx="548640" cy="1828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>
              <a:defRPr sz="700">
                <a:solidFill>
                  <a:srgbClr val="3B3C3B"/>
                </a:solidFill>
              </a:defRPr>
            </a:lvl1pPr>
          </a:lstStyle>
          <a:p>
            <a:fld id="{75CE08BF-DDD9-B543-9431-4F8D40BEB680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711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139106" y="336520"/>
            <a:ext cx="9146870" cy="400110"/>
          </a:xfrm>
        </p:spPr>
        <p:txBody>
          <a:bodyPr>
            <a:sp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5" name="Plassholder for innhold 2"/>
          <p:cNvSpPr>
            <a:spLocks noGrp="1"/>
          </p:cNvSpPr>
          <p:nvPr>
            <p:ph idx="1"/>
          </p:nvPr>
        </p:nvSpPr>
        <p:spPr>
          <a:xfrm>
            <a:off x="139106" y="1100988"/>
            <a:ext cx="10069579" cy="41097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9875520" y="5715000"/>
            <a:ext cx="548640" cy="1828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>
              <a:defRPr sz="700">
                <a:solidFill>
                  <a:srgbClr val="3B3C3B"/>
                </a:solidFill>
              </a:defRPr>
            </a:lvl1pPr>
          </a:lstStyle>
          <a:p>
            <a:fld id="{75CE08BF-DDD9-B543-9431-4F8D40BEB680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8728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innhold 2"/>
          <p:cNvSpPr>
            <a:spLocks noGrp="1"/>
          </p:cNvSpPr>
          <p:nvPr>
            <p:ph idx="1"/>
          </p:nvPr>
        </p:nvSpPr>
        <p:spPr>
          <a:xfrm>
            <a:off x="139105" y="1100988"/>
            <a:ext cx="5029200" cy="41097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7" name="Plassholder for innhold 2"/>
          <p:cNvSpPr>
            <a:spLocks noGrp="1"/>
          </p:cNvSpPr>
          <p:nvPr>
            <p:ph idx="11"/>
          </p:nvPr>
        </p:nvSpPr>
        <p:spPr>
          <a:xfrm>
            <a:off x="5303520" y="1100988"/>
            <a:ext cx="5029200" cy="41097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39106" y="336520"/>
            <a:ext cx="9146870" cy="400110"/>
          </a:xfrm>
        </p:spPr>
        <p:txBody>
          <a:bodyPr>
            <a:sp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10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9875520" y="5715000"/>
            <a:ext cx="548640" cy="1828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>
              <a:defRPr sz="700">
                <a:solidFill>
                  <a:srgbClr val="3B3C3B"/>
                </a:solidFill>
              </a:defRPr>
            </a:lvl1pPr>
          </a:lstStyle>
          <a:p>
            <a:fld id="{75CE08BF-DDD9-B543-9431-4F8D40BEB680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8692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E08BF-DDD9-B543-9431-4F8D40BEB680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139106" y="336520"/>
            <a:ext cx="9146870" cy="400110"/>
          </a:xfrm>
        </p:spPr>
        <p:txBody>
          <a:bodyPr>
            <a:sp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2745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E08BF-DDD9-B543-9431-4F8D40BEB680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139106" y="336520"/>
            <a:ext cx="9146870" cy="400110"/>
          </a:xfrm>
        </p:spPr>
        <p:txBody>
          <a:bodyPr>
            <a:sp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2745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ommend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innhold 2"/>
          <p:cNvSpPr>
            <a:spLocks noGrp="1"/>
          </p:cNvSpPr>
          <p:nvPr>
            <p:ph idx="1"/>
          </p:nvPr>
        </p:nvSpPr>
        <p:spPr>
          <a:xfrm>
            <a:off x="139106" y="1100988"/>
            <a:ext cx="10069579" cy="41097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9106" y="332698"/>
            <a:ext cx="9146870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GB" sz="2000" b="1" kern="1200" baseline="0" dirty="0">
                <a:solidFill>
                  <a:srgbClr val="005294"/>
                </a:solidFill>
                <a:latin typeface="+mj-lt"/>
                <a:ea typeface="+mj-ea"/>
                <a:cs typeface="+mj-cs"/>
              </a:rPr>
              <a:t>Recommendation</a:t>
            </a:r>
          </a:p>
        </p:txBody>
      </p:sp>
      <p:sp>
        <p:nvSpPr>
          <p:cNvPr id="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9875520" y="5715000"/>
            <a:ext cx="548640" cy="1828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>
              <a:defRPr sz="700">
                <a:solidFill>
                  <a:srgbClr val="3B3C3B"/>
                </a:solidFill>
              </a:defRPr>
            </a:lvl1pPr>
          </a:lstStyle>
          <a:p>
            <a:fld id="{75CE08BF-DDD9-B543-9431-4F8D40BEB680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4688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896933" y="2694672"/>
            <a:ext cx="8935561" cy="461665"/>
          </a:xfrm>
          <a:solidFill>
            <a:srgbClr val="005294"/>
          </a:solidFill>
        </p:spPr>
        <p:txBody>
          <a:bodyPr anchor="t">
            <a:spAutoFit/>
          </a:bodyPr>
          <a:lstStyle>
            <a:lvl1pPr algn="l">
              <a:defRPr sz="2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9875520" y="5715000"/>
            <a:ext cx="548640" cy="1828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>
              <a:defRPr sz="700">
                <a:solidFill>
                  <a:srgbClr val="3B3C3B"/>
                </a:solidFill>
              </a:defRPr>
            </a:lvl1pPr>
          </a:lstStyle>
          <a:p>
            <a:fld id="{75CE08BF-DDD9-B543-9431-4F8D40BEB680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0708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39106" y="120954"/>
            <a:ext cx="9146870" cy="71092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16" name="Plassholder for tekst 2"/>
          <p:cNvSpPr>
            <a:spLocks noGrp="1"/>
          </p:cNvSpPr>
          <p:nvPr>
            <p:ph type="body" idx="1"/>
          </p:nvPr>
        </p:nvSpPr>
        <p:spPr>
          <a:xfrm>
            <a:off x="139106" y="1147223"/>
            <a:ext cx="10070357" cy="4474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9875520" y="5715000"/>
            <a:ext cx="548640" cy="1828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>
              <a:defRPr sz="700">
                <a:solidFill>
                  <a:srgbClr val="3B3C3B"/>
                </a:solidFill>
              </a:defRPr>
            </a:lvl1pPr>
          </a:lstStyle>
          <a:p>
            <a:fld id="{75CE08BF-DDD9-B543-9431-4F8D40BEB680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9" name="Rett linje 18"/>
          <p:cNvCxnSpPr/>
          <p:nvPr/>
        </p:nvCxnSpPr>
        <p:spPr>
          <a:xfrm>
            <a:off x="243417" y="893109"/>
            <a:ext cx="10008658" cy="0"/>
          </a:xfrm>
          <a:prstGeom prst="line">
            <a:avLst/>
          </a:prstGeom>
          <a:ln w="9525" cmpd="sng">
            <a:solidFill>
              <a:srgbClr val="00529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Bilde 19" descr="PGS_LOGO_RGB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993" y="152010"/>
            <a:ext cx="538417" cy="67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8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7" r:id="rId3"/>
    <p:sldLayoutId id="2147483658" r:id="rId4"/>
    <p:sldLayoutId id="2147483660" r:id="rId5"/>
    <p:sldLayoutId id="2147483661" r:id="rId6"/>
    <p:sldLayoutId id="2147483656" r:id="rId7"/>
    <p:sldLayoutId id="2147483655" r:id="rId8"/>
    <p:sldLayoutId id="2147483659" r:id="rId9"/>
    <p:sldLayoutId id="2147483663" r:id="rId10"/>
    <p:sldLayoutId id="2147483664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1" kern="1200">
          <a:solidFill>
            <a:srgbClr val="005294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906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438275" indent="-228600" algn="l" defTabSz="457200" rtl="0" eaLnBrk="1" latinLnBrk="0" hangingPunct="1">
        <a:spcBef>
          <a:spcPct val="20000"/>
        </a:spcBef>
        <a:buFont typeface="Arial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85950" indent="-228600" algn="l" defTabSz="457200" rtl="0" eaLnBrk="1" latinLnBrk="0" hangingPunct="1">
        <a:spcBef>
          <a:spcPct val="20000"/>
        </a:spcBef>
        <a:buFont typeface="Arial"/>
        <a:buChar char="»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46363" y="1302327"/>
            <a:ext cx="9932085" cy="1207393"/>
          </a:xfrm>
        </p:spPr>
        <p:txBody>
          <a:bodyPr>
            <a:normAutofit/>
          </a:bodyPr>
          <a:lstStyle/>
          <a:p>
            <a:r>
              <a:rPr lang="nb-NO" sz="2400" dirty="0"/>
              <a:t>Infill Prediction</a:t>
            </a:r>
            <a:br>
              <a:rPr lang="nb-NO" sz="2400" dirty="0"/>
            </a:br>
            <a:br>
              <a:rPr lang="nb-NO" sz="2400" dirty="0"/>
            </a:br>
            <a:r>
              <a:rPr lang="nb-NO" sz="2400" dirty="0"/>
              <a:t>Configurations 10x75, 10x112.5, 10x120</a:t>
            </a:r>
            <a:endParaRPr 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46363" y="2565931"/>
            <a:ext cx="7157212" cy="1349326"/>
            <a:chOff x="231233" y="2565931"/>
            <a:chExt cx="7272342" cy="1349326"/>
          </a:xfrm>
        </p:grpSpPr>
        <p:sp>
          <p:nvSpPr>
            <p:cNvPr id="7" name="Subtitle 2"/>
            <p:cNvSpPr txBox="1">
              <a:spLocks/>
            </p:cNvSpPr>
            <p:nvPr/>
          </p:nvSpPr>
          <p:spPr>
            <a:xfrm>
              <a:off x="265113" y="2565931"/>
              <a:ext cx="1396470" cy="307777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r>
                <a:rPr lang="nb-NO" altLang="en-US" sz="1400"/>
                <a:t>Department :</a:t>
              </a:r>
              <a:endParaRPr lang="nb-NO" altLang="en-US" sz="1400" dirty="0"/>
            </a:p>
          </p:txBody>
        </p:sp>
        <p:sp>
          <p:nvSpPr>
            <p:cNvPr id="8" name="Subtitle 2"/>
            <p:cNvSpPr txBox="1">
              <a:spLocks/>
            </p:cNvSpPr>
            <p:nvPr/>
          </p:nvSpPr>
          <p:spPr bwMode="auto">
            <a:xfrm>
              <a:off x="1593840" y="2565931"/>
              <a:ext cx="59097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defTabSz="457200" rtl="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r>
                <a:rPr lang="nb-NO" altLang="en-US" sz="1400" dirty="0"/>
                <a:t>Operations</a:t>
              </a:r>
            </a:p>
          </p:txBody>
        </p:sp>
        <p:sp>
          <p:nvSpPr>
            <p:cNvPr id="9" name="Subtitle 2"/>
            <p:cNvSpPr txBox="1">
              <a:spLocks/>
            </p:cNvSpPr>
            <p:nvPr/>
          </p:nvSpPr>
          <p:spPr bwMode="auto">
            <a:xfrm>
              <a:off x="256639" y="2904605"/>
              <a:ext cx="1362589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defTabSz="457200" rtl="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r>
                <a:rPr lang="nb-NO" altLang="en-US" sz="1400" dirty="0"/>
                <a:t>Client :</a:t>
              </a:r>
            </a:p>
          </p:txBody>
        </p:sp>
        <p:sp>
          <p:nvSpPr>
            <p:cNvPr id="10" name="Subtitle 2"/>
            <p:cNvSpPr txBox="1">
              <a:spLocks/>
            </p:cNvSpPr>
            <p:nvPr/>
          </p:nvSpPr>
          <p:spPr bwMode="auto">
            <a:xfrm>
              <a:off x="1585367" y="2904605"/>
              <a:ext cx="59097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defTabSz="457200" rtl="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r>
                <a:rPr lang="nb-NO" altLang="en-US" sz="1400" dirty="0"/>
                <a:t>xxxxx</a:t>
              </a:r>
            </a:p>
          </p:txBody>
        </p:sp>
        <p:sp>
          <p:nvSpPr>
            <p:cNvPr id="11" name="Subtitle 2"/>
            <p:cNvSpPr txBox="1">
              <a:spLocks/>
            </p:cNvSpPr>
            <p:nvPr/>
          </p:nvSpPr>
          <p:spPr bwMode="auto">
            <a:xfrm>
              <a:off x="239706" y="3260297"/>
              <a:ext cx="13795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defTabSz="457200" rtl="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r>
                <a:rPr lang="nb-NO" altLang="en-US" sz="1400" dirty="0"/>
                <a:t>Author :</a:t>
              </a:r>
            </a:p>
          </p:txBody>
        </p:sp>
        <p:sp>
          <p:nvSpPr>
            <p:cNvPr id="12" name="Subtitle 2"/>
            <p:cNvSpPr txBox="1">
              <a:spLocks/>
            </p:cNvSpPr>
            <p:nvPr/>
          </p:nvSpPr>
          <p:spPr bwMode="auto">
            <a:xfrm>
              <a:off x="1568433" y="3243405"/>
              <a:ext cx="38862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defTabSz="457200" rtl="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endParaRPr lang="nb-NO" altLang="en-US" sz="1400" dirty="0"/>
            </a:p>
          </p:txBody>
        </p:sp>
        <p:sp>
          <p:nvSpPr>
            <p:cNvPr id="13" name="Subtitle 2"/>
            <p:cNvSpPr txBox="1">
              <a:spLocks/>
            </p:cNvSpPr>
            <p:nvPr/>
          </p:nvSpPr>
          <p:spPr bwMode="auto">
            <a:xfrm>
              <a:off x="5340341" y="3243405"/>
              <a:ext cx="2044685" cy="30777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defTabSz="457200" rtl="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r>
                <a:rPr lang="nb-NO" altLang="en-US" sz="1400" dirty="0"/>
                <a:t>Date:  12 Apr 2020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9768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6933" y="2694672"/>
            <a:ext cx="9435561" cy="1138773"/>
          </a:xfrm>
        </p:spPr>
        <p:txBody>
          <a:bodyPr/>
          <a:lstStyle/>
          <a:p>
            <a:r>
              <a:rPr lang="en-US" dirty="0"/>
              <a:t>Infill Prediction</a:t>
            </a:r>
            <a:br>
              <a:rPr lang="en-US" dirty="0"/>
            </a:br>
            <a:r>
              <a:rPr lang="en-US" dirty="0"/>
              <a:t>10x120</a:t>
            </a:r>
            <a:br>
              <a:rPr lang="en-US" dirty="0"/>
            </a:br>
            <a:r>
              <a:rPr lang="en-US" sz="2000" b="0" dirty="0"/>
              <a:t>Azimuth: 16.00°/196.00°, Triple Source 10x120x6750, SPI: 16.667m, RL: 6000ms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CE08BF-DDD9-B543-9431-4F8D40BEB680}" type="slidenum">
              <a:rPr lang="nb-NO" smtClean="0"/>
              <a:pPr/>
              <a:t>10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983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9106" y="90299"/>
            <a:ext cx="9146870" cy="646331"/>
          </a:xfrm>
        </p:spPr>
        <p:txBody>
          <a:bodyPr/>
          <a:lstStyle/>
          <a:p>
            <a:r>
              <a:rPr lang="en-US" dirty="0"/>
              <a:t>Infill Prediction </a:t>
            </a:r>
            <a:r>
              <a:rPr lang="en-US" b="0" dirty="0"/>
              <a:t>10x120</a:t>
            </a:r>
            <a:br>
              <a:rPr lang="en-US" dirty="0"/>
            </a:br>
            <a:r>
              <a:rPr lang="en-US" sz="1600" b="0" dirty="0"/>
              <a:t>Triple Source10x120x6750, SPI: 16.667m, RL: 6000ms: Pre-Plot and Vessel Layout</a:t>
            </a:r>
            <a:endParaRPr lang="en-US" b="0" i="1" dirty="0"/>
          </a:p>
        </p:txBody>
      </p:sp>
      <p:sp>
        <p:nvSpPr>
          <p:cNvPr id="16" name="Content Placeholder 9"/>
          <p:cNvSpPr txBox="1">
            <a:spLocks/>
          </p:cNvSpPr>
          <p:nvPr/>
        </p:nvSpPr>
        <p:spPr>
          <a:xfrm>
            <a:off x="94827" y="4800600"/>
            <a:ext cx="10332720" cy="914400"/>
          </a:xfrm>
          <a:prstGeom prst="rect">
            <a:avLst/>
          </a:prstGeom>
        </p:spPr>
        <p:txBody>
          <a:bodyPr/>
          <a:lstStyle/>
          <a:p>
            <a:pPr marL="180975" lvl="0" indent="-180975" algn="just" defTabSz="9144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kern="0" baseline="0" dirty="0"/>
              <a:t>This slide shows pre-plot survey and vessel configuration for Triple Source 10 x 120 x 6750 acquisition configuration.</a:t>
            </a:r>
          </a:p>
          <a:p>
            <a:pPr marL="180975" lvl="0" indent="-180975" algn="just" defTabSz="9144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kern="0" dirty="0"/>
              <a:t>The pre-plot survey is calculated by SurvOpt with 16.00°/196.00° shooting direction. Currents are not used when calculating shooting pattern.</a:t>
            </a:r>
            <a:endParaRPr lang="en-US" sz="1400" kern="0" baseline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E08BF-DDD9-B543-9431-4F8D40BEB680}" type="slidenum">
              <a:rPr lang="nb-NO" smtClean="0"/>
              <a:pPr/>
              <a:t>11</a:t>
            </a:fld>
            <a:endParaRPr lang="nb-NO" dirty="0"/>
          </a:p>
        </p:txBody>
      </p:sp>
      <p:sp>
        <p:nvSpPr>
          <p:cNvPr id="12" name="Rounded Rectangle 11"/>
          <p:cNvSpPr/>
          <p:nvPr/>
        </p:nvSpPr>
        <p:spPr>
          <a:xfrm>
            <a:off x="507703" y="1307647"/>
            <a:ext cx="2286000" cy="182880"/>
          </a:xfrm>
          <a:prstGeom prst="roundRect">
            <a:avLst/>
          </a:prstGeom>
          <a:solidFill>
            <a:srgbClr val="FF66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Pre-Plot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56" y="1713391"/>
            <a:ext cx="3312272" cy="24842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6360" y="4185072"/>
            <a:ext cx="146303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47 Sail Lines</a:t>
            </a:r>
          </a:p>
          <a:p>
            <a:r>
              <a:rPr lang="en-GB" sz="800" dirty="0"/>
              <a:t>Survey Duration: 14 days</a:t>
            </a:r>
          </a:p>
          <a:p>
            <a:r>
              <a:rPr lang="en-GB" sz="800" dirty="0"/>
              <a:t>Turn Radius: 6900m</a:t>
            </a:r>
          </a:p>
          <a:p>
            <a:r>
              <a:rPr lang="en-GB" sz="800" dirty="0"/>
              <a:t>Run-in: 3375m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49" y="1713391"/>
            <a:ext cx="3312274" cy="24842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ounded Rectangle 12"/>
          <p:cNvSpPr/>
          <p:nvPr/>
        </p:nvSpPr>
        <p:spPr>
          <a:xfrm>
            <a:off x="3991187" y="1307647"/>
            <a:ext cx="2286000" cy="182880"/>
          </a:xfrm>
          <a:prstGeom prst="roundRect">
            <a:avLst/>
          </a:prstGeom>
          <a:solidFill>
            <a:srgbClr val="FF66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Vessel Layout No Fan</a:t>
            </a: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749" y="1713391"/>
            <a:ext cx="3312274" cy="24842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ounded Rectangle 12"/>
          <p:cNvSpPr/>
          <p:nvPr/>
        </p:nvSpPr>
        <p:spPr>
          <a:xfrm>
            <a:off x="7455887" y="1307647"/>
            <a:ext cx="2286000" cy="182880"/>
          </a:xfrm>
          <a:prstGeom prst="roundRect">
            <a:avLst/>
          </a:prstGeom>
          <a:solidFill>
            <a:srgbClr val="FF66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Vessel Layout with 150% Fan</a:t>
            </a:r>
          </a:p>
        </p:txBody>
      </p:sp>
    </p:spTree>
    <p:extLst>
      <p:ext uri="{BB962C8B-B14F-4D97-AF65-F5344CB8AC3E}">
        <p14:creationId xmlns:p14="http://schemas.microsoft.com/office/powerpoint/2010/main" val="21624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"/>
          <p:cNvSpPr>
            <a:spLocks noGrp="1"/>
          </p:cNvSpPr>
          <p:nvPr>
            <p:ph type="title"/>
          </p:nvPr>
        </p:nvSpPr>
        <p:spPr>
          <a:xfrm>
            <a:off x="139106" y="121077"/>
            <a:ext cx="9601200" cy="615553"/>
          </a:xfrm>
        </p:spPr>
        <p:txBody>
          <a:bodyPr/>
          <a:lstStyle/>
          <a:p>
            <a:r>
              <a:rPr lang="en-US" dirty="0"/>
              <a:t>Infill Prediction </a:t>
            </a:r>
            <a:r>
              <a:rPr lang="en-US" b="0" dirty="0"/>
              <a:t>10x120</a:t>
            </a:r>
            <a:br>
              <a:rPr lang="en-US" dirty="0"/>
            </a:br>
            <a:r>
              <a:rPr lang="en-US" sz="1400" b="0" dirty="0"/>
              <a:t>Triple Source 10x120x6750, SPI: 16.667m, RL: 6000ms, No Fan &amp; Fan 150%, 75m gap allowance: Modelling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E08BF-DDD9-B543-9431-4F8D40BEB680}" type="slidenum">
              <a:rPr lang="nb-NO" smtClean="0"/>
              <a:pPr/>
              <a:t>12</a:t>
            </a:fld>
            <a:endParaRPr lang="nb-NO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12" y="1164414"/>
            <a:ext cx="2742854" cy="20571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47" y="3611097"/>
            <a:ext cx="2742854" cy="20571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28" y="1164414"/>
            <a:ext cx="2742854" cy="20571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98" y="3611096"/>
            <a:ext cx="2742854" cy="20571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44" y="1164414"/>
            <a:ext cx="2742854" cy="20571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119" y="3611097"/>
            <a:ext cx="2742854" cy="20571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Rounded Rectangle 10"/>
          <p:cNvSpPr/>
          <p:nvPr/>
        </p:nvSpPr>
        <p:spPr>
          <a:xfrm>
            <a:off x="660885" y="945744"/>
            <a:ext cx="1828800" cy="182880"/>
          </a:xfrm>
          <a:prstGeom prst="roundRect">
            <a:avLst/>
          </a:prstGeom>
          <a:solidFill>
            <a:srgbClr val="FF66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Max Feather – Time Series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780115" y="945744"/>
            <a:ext cx="1828800" cy="182880"/>
          </a:xfrm>
          <a:prstGeom prst="roundRect">
            <a:avLst/>
          </a:prstGeom>
          <a:solidFill>
            <a:srgbClr val="FF66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Infill Prediction – Time Series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0885" y="3384285"/>
            <a:ext cx="1828800" cy="182880"/>
          </a:xfrm>
          <a:prstGeom prst="roundRect">
            <a:avLst/>
          </a:prstGeom>
          <a:solidFill>
            <a:srgbClr val="FF66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Max Feather – Histogram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780115" y="3384285"/>
            <a:ext cx="1828800" cy="182880"/>
          </a:xfrm>
          <a:prstGeom prst="roundRect">
            <a:avLst/>
          </a:prstGeom>
          <a:solidFill>
            <a:srgbClr val="FF66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Infill Prediction – Histogram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457113" y="5681000"/>
            <a:ext cx="1828800" cy="182880"/>
          </a:xfrm>
          <a:prstGeom prst="roundRect">
            <a:avLst/>
          </a:prstGeom>
          <a:solidFill>
            <a:srgbClr val="FF66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 Fan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58305" y="5681000"/>
            <a:ext cx="1828800" cy="182880"/>
          </a:xfrm>
          <a:prstGeom prst="roundRect">
            <a:avLst/>
          </a:prstGeom>
          <a:solidFill>
            <a:srgbClr val="FF66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Fan 150%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30000" y="1200000"/>
            <a:ext cx="18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35°</a:t>
            </a:r>
          </a:p>
        </p:txBody>
      </p:sp>
      <p:sp>
        <p:nvSpPr>
          <p:cNvPr id="2" name="TextBox 50"/>
          <p:cNvSpPr txBox="1"/>
          <p:nvPr/>
        </p:nvSpPr>
        <p:spPr>
          <a:xfrm rot="16200000">
            <a:off x="2922316" y="1200000"/>
            <a:ext cx="18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50%</a:t>
            </a:r>
          </a:p>
        </p:txBody>
      </p:sp>
      <p:sp>
        <p:nvSpPr>
          <p:cNvPr id="4" name="TextBox 50"/>
          <p:cNvSpPr txBox="1"/>
          <p:nvPr/>
        </p:nvSpPr>
        <p:spPr>
          <a:xfrm rot="16200000">
            <a:off x="5814632" y="1200000"/>
            <a:ext cx="18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50%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42761" y="5629535"/>
            <a:ext cx="18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35°</a:t>
            </a:r>
          </a:p>
        </p:txBody>
      </p:sp>
      <p:sp>
        <p:nvSpPr>
          <p:cNvPr id="5" name="TextBox 53"/>
          <p:cNvSpPr txBox="1"/>
          <p:nvPr/>
        </p:nvSpPr>
        <p:spPr>
          <a:xfrm>
            <a:off x="5535077" y="5629535"/>
            <a:ext cx="18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50%</a:t>
            </a:r>
          </a:p>
        </p:txBody>
      </p:sp>
      <p:sp>
        <p:nvSpPr>
          <p:cNvPr id="6" name="TextBox 53"/>
          <p:cNvSpPr txBox="1"/>
          <p:nvPr/>
        </p:nvSpPr>
        <p:spPr>
          <a:xfrm>
            <a:off x="8427393" y="5629535"/>
            <a:ext cx="18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50%</a:t>
            </a:r>
          </a:p>
        </p:txBody>
      </p:sp>
      <p:sp>
        <p:nvSpPr>
          <p:cNvPr id="7" name="TextBox 53"/>
          <p:cNvSpPr txBox="1"/>
          <p:nvPr/>
        </p:nvSpPr>
        <p:spPr>
          <a:xfrm>
            <a:off x="150000" y="5629535"/>
            <a:ext cx="16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0°</a:t>
            </a:r>
          </a:p>
        </p:txBody>
      </p:sp>
      <p:sp>
        <p:nvSpPr>
          <p:cNvPr id="8" name="TextBox 53"/>
          <p:cNvSpPr txBox="1"/>
          <p:nvPr/>
        </p:nvSpPr>
        <p:spPr>
          <a:xfrm>
            <a:off x="3042316" y="5629535"/>
            <a:ext cx="16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0%</a:t>
            </a:r>
          </a:p>
        </p:txBody>
      </p:sp>
      <p:sp>
        <p:nvSpPr>
          <p:cNvPr id="9" name="TextBox 53"/>
          <p:cNvSpPr txBox="1"/>
          <p:nvPr/>
        </p:nvSpPr>
        <p:spPr>
          <a:xfrm>
            <a:off x="5934632" y="5629535"/>
            <a:ext cx="16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0%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0000" y="3158464"/>
            <a:ext cx="29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1 Jun</a:t>
            </a:r>
          </a:p>
        </p:txBody>
      </p:sp>
      <p:sp>
        <p:nvSpPr>
          <p:cNvPr id="10" name="TextBox 58"/>
          <p:cNvSpPr txBox="1"/>
          <p:nvPr/>
        </p:nvSpPr>
        <p:spPr>
          <a:xfrm>
            <a:off x="3042316" y="3158464"/>
            <a:ext cx="29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1 Jun</a:t>
            </a:r>
          </a:p>
        </p:txBody>
      </p:sp>
      <p:sp>
        <p:nvSpPr>
          <p:cNvPr id="19" name="TextBox 58"/>
          <p:cNvSpPr txBox="1"/>
          <p:nvPr/>
        </p:nvSpPr>
        <p:spPr>
          <a:xfrm>
            <a:off x="5934632" y="3158464"/>
            <a:ext cx="29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1 Jun</a:t>
            </a:r>
          </a:p>
        </p:txBody>
      </p:sp>
      <p:sp>
        <p:nvSpPr>
          <p:cNvPr id="22" name="TextBox 58"/>
          <p:cNvSpPr txBox="1"/>
          <p:nvPr/>
        </p:nvSpPr>
        <p:spPr>
          <a:xfrm>
            <a:off x="2630000" y="3158464"/>
            <a:ext cx="29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1 Jul</a:t>
            </a:r>
          </a:p>
        </p:txBody>
      </p:sp>
      <p:sp>
        <p:nvSpPr>
          <p:cNvPr id="23" name="TextBox 58"/>
          <p:cNvSpPr txBox="1"/>
          <p:nvPr/>
        </p:nvSpPr>
        <p:spPr>
          <a:xfrm>
            <a:off x="5522316" y="3158464"/>
            <a:ext cx="29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1 Jul</a:t>
            </a:r>
          </a:p>
        </p:txBody>
      </p:sp>
      <p:sp>
        <p:nvSpPr>
          <p:cNvPr id="24" name="TextBox 58"/>
          <p:cNvSpPr txBox="1"/>
          <p:nvPr/>
        </p:nvSpPr>
        <p:spPr>
          <a:xfrm>
            <a:off x="8414632" y="3158464"/>
            <a:ext cx="29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1 Jul</a:t>
            </a:r>
          </a:p>
        </p:txBody>
      </p:sp>
      <p:sp>
        <p:nvSpPr>
          <p:cNvPr id="18" name="Content Placeholder 9"/>
          <p:cNvSpPr txBox="1">
            <a:spLocks/>
          </p:cNvSpPr>
          <p:nvPr/>
        </p:nvSpPr>
        <p:spPr>
          <a:xfrm>
            <a:off x="8696639" y="940204"/>
            <a:ext cx="1785306" cy="1111130"/>
          </a:xfrm>
          <a:prstGeom prst="rect">
            <a:avLst/>
          </a:prstGeom>
        </p:spPr>
        <p:txBody>
          <a:bodyPr/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000" kern="0" dirty="0"/>
              <a:t>Time series plots (top row):</a:t>
            </a:r>
          </a:p>
          <a:p>
            <a:pPr marL="72000" lvl="0" indent="-720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900" kern="0" dirty="0"/>
              <a:t>Survey start dates: 1 Jun – 1 Jul.</a:t>
            </a:r>
          </a:p>
          <a:p>
            <a:pPr marL="72000" lvl="0" indent="-720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900" kern="0" dirty="0"/>
              <a:t>Start time incr.: 1 day</a:t>
            </a:r>
          </a:p>
          <a:p>
            <a:pPr marL="72000" lvl="0" indent="-720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900" kern="0" dirty="0"/>
              <a:t>Years: 2015 – 2019, colour coded: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000" kern="0" baseline="0" dirty="0"/>
          </a:p>
        </p:txBody>
      </p:sp>
      <p:grpSp>
        <p:nvGrpSpPr>
          <p:cNvPr id="16" name="Group 15"/>
          <p:cNvGrpSpPr/>
          <p:nvPr/>
        </p:nvGrpSpPr>
        <p:grpSpPr>
          <a:xfrm>
            <a:off x="8791385" y="1971799"/>
            <a:ext cx="623523" cy="754940"/>
            <a:chOff x="9808302" y="3486770"/>
            <a:chExt cx="623523" cy="754940"/>
          </a:xfrm>
        </p:grpSpPr>
        <p:sp>
          <p:nvSpPr>
            <p:cNvPr id="26" name="Rectangle 12"/>
            <p:cNvSpPr/>
            <p:nvPr/>
          </p:nvSpPr>
          <p:spPr>
            <a:xfrm>
              <a:off x="9884502" y="3551377"/>
              <a:ext cx="72000" cy="72000"/>
            </a:xfrm>
            <a:prstGeom prst="rect">
              <a:avLst/>
            </a:prstGeom>
            <a:solidFill>
              <a:srgbClr val="32CD3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962262" y="3486770"/>
              <a:ext cx="469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2015</a:t>
              </a:r>
            </a:p>
          </p:txBody>
        </p:sp>
        <p:sp>
          <p:nvSpPr>
            <p:cNvPr id="33" name="Rectangle 12"/>
            <p:cNvSpPr/>
            <p:nvPr/>
          </p:nvSpPr>
          <p:spPr>
            <a:xfrm>
              <a:off x="9884502" y="3676357"/>
              <a:ext cx="72000" cy="72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13"/>
            <p:cNvSpPr txBox="1"/>
            <p:nvPr/>
          </p:nvSpPr>
          <p:spPr>
            <a:xfrm>
              <a:off x="9962262" y="3611750"/>
              <a:ext cx="469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2016</a:t>
              </a:r>
            </a:p>
          </p:txBody>
        </p:sp>
        <p:sp>
          <p:nvSpPr>
            <p:cNvPr id="35" name="Rectangle 12"/>
            <p:cNvSpPr/>
            <p:nvPr/>
          </p:nvSpPr>
          <p:spPr>
            <a:xfrm>
              <a:off x="9884502" y="3801337"/>
              <a:ext cx="72000" cy="72000"/>
            </a:xfrm>
            <a:prstGeom prst="rect">
              <a:avLst/>
            </a:prstGeom>
            <a:solidFill>
              <a:srgbClr val="FFA5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13"/>
            <p:cNvSpPr txBox="1"/>
            <p:nvPr/>
          </p:nvSpPr>
          <p:spPr>
            <a:xfrm>
              <a:off x="9962262" y="3736730"/>
              <a:ext cx="469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2017</a:t>
              </a:r>
            </a:p>
          </p:txBody>
        </p:sp>
        <p:sp>
          <p:nvSpPr>
            <p:cNvPr id="37" name="Rectangle 12"/>
            <p:cNvSpPr/>
            <p:nvPr/>
          </p:nvSpPr>
          <p:spPr>
            <a:xfrm>
              <a:off x="9884502" y="3926317"/>
              <a:ext cx="72000" cy="72000"/>
            </a:xfrm>
            <a:prstGeom prst="rect">
              <a:avLst/>
            </a:prstGeom>
            <a:solidFill>
              <a:srgbClr val="483D8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13"/>
            <p:cNvSpPr txBox="1"/>
            <p:nvPr/>
          </p:nvSpPr>
          <p:spPr>
            <a:xfrm>
              <a:off x="9962262" y="3861710"/>
              <a:ext cx="469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2018</a:t>
              </a:r>
            </a:p>
          </p:txBody>
        </p:sp>
        <p:sp>
          <p:nvSpPr>
            <p:cNvPr id="39" name="Rectangle 12"/>
            <p:cNvSpPr/>
            <p:nvPr/>
          </p:nvSpPr>
          <p:spPr>
            <a:xfrm>
              <a:off x="9884502" y="4051297"/>
              <a:ext cx="72000" cy="720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13"/>
            <p:cNvSpPr txBox="1"/>
            <p:nvPr/>
          </p:nvSpPr>
          <p:spPr>
            <a:xfrm>
              <a:off x="9962262" y="3986690"/>
              <a:ext cx="469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2019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808302" y="3486770"/>
              <a:ext cx="619125" cy="7549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Content Placeholder 9"/>
          <p:cNvSpPr txBox="1">
            <a:spLocks/>
          </p:cNvSpPr>
          <p:nvPr/>
        </p:nvSpPr>
        <p:spPr>
          <a:xfrm>
            <a:off x="8704632" y="3284413"/>
            <a:ext cx="1785306" cy="519382"/>
          </a:xfrm>
          <a:prstGeom prst="rect">
            <a:avLst/>
          </a:prstGeom>
        </p:spPr>
        <p:txBody>
          <a:bodyPr/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000" kern="0" dirty="0"/>
              <a:t>Histograms (bottom row):</a:t>
            </a:r>
          </a:p>
          <a:p>
            <a:pPr marL="72000" marR="0" lvl="0" indent="-720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kern="0" baseline="0" dirty="0"/>
              <a:t>Data from all years combined</a:t>
            </a:r>
          </a:p>
        </p:txBody>
      </p:sp>
      <p:graphicFrame>
        <p:nvGraphicFramePr>
          <p:cNvPr id="41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47417"/>
              </p:ext>
            </p:extLst>
          </p:nvPr>
        </p:nvGraphicFramePr>
        <p:xfrm>
          <a:off x="8791385" y="3704735"/>
          <a:ext cx="1632775" cy="127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100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Max. Feather (</a:t>
                      </a:r>
                      <a:r>
                        <a:rPr lang="en-US" sz="800" baseline="30000" dirty="0"/>
                        <a:t>0</a:t>
                      </a:r>
                      <a:r>
                        <a:rPr lang="en-US" sz="8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27.9 (±3.7)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100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Infill Prediction (%)</a:t>
                      </a:r>
                    </a:p>
                    <a:p>
                      <a:pPr algn="l"/>
                      <a:r>
                        <a:rPr lang="en-US" sz="800" dirty="0"/>
                        <a:t>No Fan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41.0 (±2.6)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100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Infill Prediction (%)</a:t>
                      </a:r>
                    </a:p>
                    <a:p>
                      <a:pPr algn="l"/>
                      <a:r>
                        <a:rPr lang="en-US" sz="800" dirty="0"/>
                        <a:t>Fan 150%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22.3 (±2.3)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66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65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CE08BF-DDD9-B543-9431-4F8D40BEB680}" type="slidenum">
              <a:rPr lang="nb-NO" smtClean="0"/>
              <a:pPr/>
              <a:t>2</a:t>
            </a:fld>
            <a:endParaRPr lang="nb-NO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0000" y="1098000"/>
            <a:ext cx="5200000" cy="3000000"/>
          </a:xfrm>
        </p:spPr>
        <p:txBody>
          <a:bodyPr/>
          <a:lstStyle/>
          <a:p>
            <a:r>
              <a:rPr lang="en-US" sz="1100" dirty="0"/>
              <a:t>This report summarizes infill prediction analysis for the Vietnam B16-2 Surveys;</a:t>
            </a:r>
          </a:p>
          <a:p>
            <a:pPr lvl="1"/>
            <a:r>
              <a:rPr lang="en-US" sz="1100" dirty="0"/>
              <a:t>10x75</a:t>
            </a:r>
            <a:br>
              <a:rPr lang="en-US" sz="1100" dirty="0"/>
            </a:br>
            <a:r>
              <a:rPr lang="en-US" sz="1100" dirty="0"/>
              <a:t>10x112.5</a:t>
            </a:r>
            <a:br>
              <a:rPr lang="en-US" sz="1100" dirty="0"/>
            </a:br>
            <a:r>
              <a:rPr lang="en-US" sz="1100" dirty="0"/>
              <a:t>10x120</a:t>
            </a:r>
            <a:br>
              <a:rPr lang="en-US" sz="1100" dirty="0"/>
            </a:br>
            <a:r>
              <a:rPr lang="en-US" sz="1100" dirty="0"/>
              <a:t>Acquisition scheduled for 2020</a:t>
            </a:r>
          </a:p>
          <a:p>
            <a:r>
              <a:rPr lang="en-US" sz="1100" dirty="0" err="1"/>
              <a:t>Client:xxxx</a:t>
            </a:r>
            <a:endParaRPr lang="en-US" sz="1100" dirty="0"/>
          </a:p>
          <a:p>
            <a:r>
              <a:rPr lang="en-US" sz="1100" dirty="0"/>
              <a:t>The below table contains the parameters used in the modelling. </a:t>
            </a:r>
          </a:p>
          <a:p>
            <a:endParaRPr lang="en-US" sz="1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64735"/>
              </p:ext>
            </p:extLst>
          </p:nvPr>
        </p:nvGraphicFramePr>
        <p:xfrm>
          <a:off x="187649" y="2445717"/>
          <a:ext cx="5420680" cy="3129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100">
                  <a:extLst>
                    <a:ext uri="{9D8B030D-6E8A-4147-A177-3AD203B41FA5}">
                      <a16:colId xmlns:a16="http://schemas.microsoft.com/office/drawing/2014/main" val="3492464422"/>
                    </a:ext>
                  </a:extLst>
                </a:gridCol>
                <a:gridCol w="1292860">
                  <a:extLst>
                    <a:ext uri="{9D8B030D-6E8A-4147-A177-3AD203B41FA5}">
                      <a16:colId xmlns:a16="http://schemas.microsoft.com/office/drawing/2014/main" val="2906359687"/>
                    </a:ext>
                  </a:extLst>
                </a:gridCol>
                <a:gridCol w="1292860">
                  <a:extLst>
                    <a:ext uri="{9D8B030D-6E8A-4147-A177-3AD203B41FA5}">
                      <a16:colId xmlns:a16="http://schemas.microsoft.com/office/drawing/2014/main" val="1955497243"/>
                    </a:ext>
                  </a:extLst>
                </a:gridCol>
                <a:gridCol w="1292860">
                  <a:extLst>
                    <a:ext uri="{9D8B030D-6E8A-4147-A177-3AD203B41FA5}">
                      <a16:colId xmlns:a16="http://schemas.microsoft.com/office/drawing/2014/main" val="3581451397"/>
                    </a:ext>
                  </a:extLst>
                </a:gridCol>
              </a:tblGrid>
              <a:tr h="38580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10x75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10x112.5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10x120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084083"/>
                  </a:ext>
                </a:extLst>
              </a:tr>
              <a:tr h="274353">
                <a:tc>
                  <a:txBody>
                    <a:bodyPr/>
                    <a:lstStyle/>
                    <a:p>
                      <a:r>
                        <a:rPr lang="en-US" sz="900" dirty="0"/>
                        <a:t>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16.0°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16.0°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16.0°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579087"/>
                  </a:ext>
                </a:extLst>
              </a:tr>
              <a:tr h="274353">
                <a:tc>
                  <a:txBody>
                    <a:bodyPr/>
                    <a:lstStyle/>
                    <a:p>
                      <a:r>
                        <a:rPr lang="en-US" sz="900" dirty="0"/>
                        <a:t>Configuration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DSx10x75x6000   TSx10x113x6750   TSx10x120x6750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21510"/>
                  </a:ext>
                </a:extLst>
              </a:tr>
              <a:tr h="274353">
                <a:tc>
                  <a:txBody>
                    <a:bodyPr/>
                    <a:lstStyle/>
                    <a:p>
                      <a:r>
                        <a:rPr lang="en-US" sz="900" dirty="0"/>
                        <a:t>SPI / Clean Record Length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25m 16.667m / 9000ms  6000ms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890318"/>
                  </a:ext>
                </a:extLst>
              </a:tr>
              <a:tr h="274353">
                <a:tc>
                  <a:txBody>
                    <a:bodyPr/>
                    <a:lstStyle/>
                    <a:p>
                      <a:r>
                        <a:rPr lang="en-US" sz="900" dirty="0"/>
                        <a:t>Max Bottom Speed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5.4 knots   5.4 knots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95558"/>
                  </a:ext>
                </a:extLst>
              </a:tr>
              <a:tr h="274353">
                <a:tc>
                  <a:txBody>
                    <a:bodyPr/>
                    <a:lstStyle/>
                    <a:p>
                      <a:r>
                        <a:rPr lang="en-US" sz="900" dirty="0"/>
                        <a:t>Vessel Water Speed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4.0 - 5.0 knots, with 0.100 knots increment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219506"/>
                  </a:ext>
                </a:extLst>
              </a:tr>
              <a:tr h="274353">
                <a:tc>
                  <a:txBody>
                    <a:bodyPr/>
                    <a:lstStyle/>
                    <a:p>
                      <a:r>
                        <a:rPr lang="en-US" sz="900" dirty="0"/>
                        <a:t>Fan Mode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No Fan   50% Fan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990614"/>
                  </a:ext>
                </a:extLst>
              </a:tr>
              <a:tr h="274353">
                <a:tc>
                  <a:txBody>
                    <a:bodyPr/>
                    <a:lstStyle/>
                    <a:p>
                      <a:r>
                        <a:rPr lang="en-US" sz="900" dirty="0"/>
                        <a:t>Gap Allowance(s) Fars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75m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734935"/>
                  </a:ext>
                </a:extLst>
              </a:tr>
              <a:tr h="274353">
                <a:tc>
                  <a:txBody>
                    <a:bodyPr/>
                    <a:lstStyle/>
                    <a:p>
                      <a:r>
                        <a:rPr lang="en-US" sz="900" dirty="0"/>
                        <a:t>Min Allowed Water Speed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3.0 knots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80943"/>
                  </a:ext>
                </a:extLst>
              </a:tr>
              <a:tr h="274353">
                <a:tc>
                  <a:txBody>
                    <a:bodyPr/>
                    <a:lstStyle/>
                    <a:p>
                      <a:r>
                        <a:rPr lang="en-US" sz="900" dirty="0"/>
                        <a:t>Surveys Starting Dates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 Jun – 1 Jul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881851"/>
                  </a:ext>
                </a:extLst>
              </a:tr>
              <a:tr h="274353">
                <a:tc>
                  <a:txBody>
                    <a:bodyPr/>
                    <a:lstStyle/>
                    <a:p>
                      <a:r>
                        <a:rPr lang="en-US" sz="900" dirty="0"/>
                        <a:t>Database Years Used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2015 - 2019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112999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981" y="1039091"/>
            <a:ext cx="3925060" cy="453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0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106" y="41390"/>
            <a:ext cx="9146870" cy="830997"/>
          </a:xfrm>
        </p:spPr>
        <p:txBody>
          <a:bodyPr/>
          <a:lstStyle/>
          <a:p>
            <a:r>
              <a:rPr lang="en-US" dirty="0"/>
              <a:t>Executive Summary of Infill Prediction</a:t>
            </a:r>
            <a:br>
              <a:rPr lang="en-US" dirty="0"/>
            </a:br>
            <a:br>
              <a:rPr lang="en-US" sz="1400" dirty="0"/>
            </a:br>
            <a:r>
              <a:rPr lang="en-US" sz="1400" dirty="0"/>
              <a:t>Acquisition scheduled for 2020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9106" y="985841"/>
            <a:ext cx="10069579" cy="4798585"/>
          </a:xfrm>
        </p:spPr>
        <p:txBody>
          <a:bodyPr/>
          <a:lstStyle/>
          <a:p>
            <a:pPr marL="0" indent="0" algn="just" eaLnBrk="0" fontAlgn="base" hangingPunct="0">
              <a:spcAft>
                <a:spcPct val="0"/>
              </a:spcAft>
              <a:buNone/>
              <a:defRPr/>
            </a:pPr>
            <a:r>
              <a:rPr lang="en-US" sz="1100" kern="0" dirty="0"/>
              <a:t>The table below shows the mean (and standard deviation) predicted infill percentage and maximum feather angle, for all cases in this report. </a:t>
            </a:r>
          </a:p>
          <a:p>
            <a:pPr marL="0" indent="0" algn="just" eaLnBrk="0" fontAlgn="base" hangingPunct="0">
              <a:spcBef>
                <a:spcPts val="900"/>
              </a:spcBef>
              <a:spcAft>
                <a:spcPct val="0"/>
              </a:spcAft>
              <a:buNone/>
              <a:defRPr/>
            </a:pPr>
            <a:r>
              <a:rPr lang="en-US" sz="1100" kern="0" dirty="0"/>
              <a:t>The modelling is based on :</a:t>
            </a:r>
          </a:p>
          <a:p>
            <a:pPr algn="just" eaLnBrk="0" fontAlgn="base" hangingPunct="0">
              <a:spcAft>
                <a:spcPct val="0"/>
              </a:spcAft>
              <a:buFontTx/>
              <a:buChar char="."/>
              <a:defRPr/>
            </a:pPr>
            <a:r>
              <a:rPr lang="en-US" sz="1100" kern="0" dirty="0"/>
              <a:t>Historical circulation currents from 2015 - 2019 and calculated tidal currents for the actual dates.</a:t>
            </a:r>
          </a:p>
          <a:p>
            <a:pPr algn="just" eaLnBrk="0" fontAlgn="base" hangingPunct="0">
              <a:spcAft>
                <a:spcPct val="0"/>
              </a:spcAft>
              <a:buFontTx/>
              <a:buChar char="."/>
              <a:defRPr/>
            </a:pPr>
            <a:r>
              <a:rPr lang="en-US" sz="1100" kern="0" dirty="0"/>
              <a:t>Survey start times </a:t>
            </a:r>
          </a:p>
          <a:p>
            <a:pPr algn="just" eaLnBrk="0" fontAlgn="base" hangingPunct="0">
              <a:spcAft>
                <a:spcPct val="0"/>
              </a:spcAft>
              <a:buFontTx/>
              <a:buChar char="."/>
              <a:defRPr/>
            </a:pPr>
            <a:r>
              <a:rPr lang="en-US" sz="1100" dirty="0"/>
              <a:t>Infill coverage gap allowance </a:t>
            </a:r>
          </a:p>
          <a:p>
            <a:pPr algn="just" eaLnBrk="0" fontAlgn="base" hangingPunct="0">
              <a:spcAft>
                <a:spcPct val="0"/>
              </a:spcAft>
              <a:buFontTx/>
              <a:buChar char="."/>
              <a:defRPr/>
            </a:pPr>
            <a:r>
              <a:rPr lang="en-US" sz="1100" dirty="0"/>
              <a:t>Production water speed  </a:t>
            </a:r>
          </a:p>
          <a:p>
            <a:pPr algn="just" eaLnBrk="0" fontAlgn="base" hangingPunct="0">
              <a:spcAft>
                <a:spcPct val="0"/>
              </a:spcAft>
              <a:buFontTx/>
              <a:buChar char="."/>
              <a:defRPr/>
            </a:pPr>
            <a:r>
              <a:rPr lang="en-US" sz="1100" dirty="0"/>
              <a:t>Minimum allowed water speed </a:t>
            </a:r>
          </a:p>
          <a:p>
            <a:pPr algn="just" eaLnBrk="0" fontAlgn="base" hangingPunct="0">
              <a:spcAft>
                <a:spcPct val="0"/>
              </a:spcAft>
              <a:buFontTx/>
              <a:buChar char="."/>
              <a:defRPr/>
            </a:pPr>
            <a:r>
              <a:rPr lang="en-US" sz="1100" dirty="0">
                <a:solidFill>
                  <a:schemeClr val="dk1"/>
                </a:solidFill>
              </a:rPr>
              <a:t>Configuration 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426102" y="1683421"/>
            <a:ext cx="7838038" cy="1372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975" indent="-1809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indent="0" algn="just" eaLnBrk="0" fontAlgn="base" hangingPunct="0">
              <a:spcAft>
                <a:spcPct val="0"/>
              </a:spcAft>
              <a:buNone/>
              <a:defRPr/>
            </a:pPr>
            <a:r>
              <a:rPr lang="en-US" sz="1100" dirty="0"/>
              <a:t>: 1 Jun – 1 Jul</a:t>
            </a:r>
            <a:endParaRPr lang="en-US" sz="1100" kern="0" dirty="0"/>
          </a:p>
          <a:p>
            <a:pPr marL="0" indent="0" algn="just" eaLnBrk="0" fontAlgn="base" hangingPunct="0">
              <a:spcAft>
                <a:spcPct val="0"/>
              </a:spcAft>
              <a:buNone/>
              <a:defRPr/>
            </a:pPr>
            <a:r>
              <a:rPr lang="en-US" sz="1100" dirty="0"/>
              <a:t>: 75m for the far offset group.</a:t>
            </a:r>
          </a:p>
          <a:p>
            <a:pPr marL="0" indent="0" algn="just" eaLnBrk="0" fontAlgn="base" hangingPunct="0">
              <a:spcAft>
                <a:spcPct val="0"/>
              </a:spcAft>
              <a:buNone/>
              <a:defRPr/>
            </a:pPr>
            <a:r>
              <a:rPr lang="en-US" sz="1100" dirty="0"/>
              <a:t>: 4.0 - 5.0 knots (0.100 knots increment).</a:t>
            </a:r>
          </a:p>
          <a:p>
            <a:pPr marL="0" indent="0" algn="just" eaLnBrk="0" fontAlgn="base" hangingPunct="0">
              <a:spcAft>
                <a:spcPct val="0"/>
              </a:spcAft>
              <a:buNone/>
              <a:defRPr/>
            </a:pPr>
            <a:r>
              <a:rPr lang="en-US" sz="1100" dirty="0"/>
              <a:t>: 3.0 Knots.</a:t>
            </a:r>
          </a:p>
          <a:p>
            <a:pPr marL="0" indent="0" algn="just" eaLnBrk="0" fontAlgn="base" hangingPunct="0">
              <a:spcAft>
                <a:spcPct val="0"/>
              </a:spcAft>
              <a:buNone/>
              <a:defRPr/>
            </a:pPr>
            <a:r>
              <a:rPr lang="en-US" sz="1100" dirty="0">
                <a:solidFill>
                  <a:schemeClr val="dk1"/>
                </a:solidFill>
              </a:rPr>
              <a:t>: </a:t>
            </a:r>
            <a:r>
              <a:rPr lang="en-US" sz="800" dirty="0"/>
              <a:t>Listed in table. Format:  DS/TS(dual/triple Source)|SPI|RecLen|numStrm x strmSep x strmLen</a:t>
            </a:r>
            <a:endParaRPr lang="en-US" sz="1100" dirty="0">
              <a:solidFill>
                <a:schemeClr val="dk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CE08BF-DDD9-B543-9431-4F8D40BEB680}" type="slidenum">
              <a:rPr lang="nb-NO" smtClean="0"/>
              <a:pPr/>
              <a:t>3</a:t>
            </a:fld>
            <a:endParaRPr lang="nb-NO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134148"/>
              </p:ext>
            </p:extLst>
          </p:nvPr>
        </p:nvGraphicFramePr>
        <p:xfrm>
          <a:off x="257084" y="2944242"/>
          <a:ext cx="4707999" cy="1684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333">
                  <a:extLst>
                    <a:ext uri="{9D8B030D-6E8A-4147-A177-3AD203B41FA5}">
                      <a16:colId xmlns:a16="http://schemas.microsoft.com/office/drawing/2014/main" val="1462481565"/>
                    </a:ext>
                  </a:extLst>
                </a:gridCol>
                <a:gridCol w="1209333">
                  <a:extLst>
                    <a:ext uri="{9D8B030D-6E8A-4147-A177-3AD203B41FA5}">
                      <a16:colId xmlns:a16="http://schemas.microsoft.com/office/drawing/2014/main" val="655498659"/>
                    </a:ext>
                  </a:extLst>
                </a:gridCol>
                <a:gridCol w="1209333">
                  <a:extLst>
                    <a:ext uri="{9D8B030D-6E8A-4147-A177-3AD203B41FA5}">
                      <a16:colId xmlns:a16="http://schemas.microsoft.com/office/drawing/2014/main" val="758792519"/>
                    </a:ext>
                  </a:extLst>
                </a:gridCol>
              </a:tblGrid>
              <a:tr h="352775"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124" marR="105124" marT="39603" marB="39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B16-2 10x75</a:t>
                      </a:r>
                    </a:p>
                  </a:txBody>
                  <a:tcPr marL="105124" marR="105124" marT="39603" marB="39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B16-2 10x112.5</a:t>
                      </a:r>
                    </a:p>
                  </a:txBody>
                  <a:tcPr marL="105124" marR="105124" marT="39603" marB="39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B16-2 10x120</a:t>
                      </a:r>
                    </a:p>
                  </a:txBody>
                  <a:tcPr marL="105124" marR="105124" marT="39603" marB="396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16.0°/196.0°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16.0°/196.0°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16.0°/196.0°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69073"/>
                  </a:ext>
                </a:extLst>
              </a:tr>
              <a:tr h="230000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Configuration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DS|25|9|10x75x6000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TS|17|6|10x113x6750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TS|17|6|10x120x6750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881937"/>
                  </a:ext>
                </a:extLst>
              </a:tr>
              <a:tr h="230000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Max Feather (°)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29.7 (±3.3)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28.2 (±3.7)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27.9 (±3.7)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767424"/>
                  </a:ext>
                </a:extLst>
              </a:tr>
              <a:tr h="230000">
                <a:tc>
                  <a:txBody>
                    <a:bodyPr/>
                    <a:lstStyle/>
                    <a:p>
                      <a:pPr lvl="0" algn="l" eaLnBrk="0" fontAlgn="base" hangingPunct="0"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sz="1000" kern="0" dirty="0"/>
                        <a:t>Infill (%) No Fan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38.9 (±3.6)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43.2 (±1.7)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41.0 (±2.6)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946220"/>
                  </a:ext>
                </a:extLst>
              </a:tr>
              <a:tr h="230000">
                <a:tc>
                  <a:txBody>
                    <a:bodyPr/>
                    <a:lstStyle/>
                    <a:p>
                      <a:pPr lvl="0" algn="l" eaLnBrk="0" fontAlgn="base" hangingPunct="0"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sz="1000" kern="0" dirty="0"/>
                        <a:t>Infill (%) 50% Fan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24.3 (±5.4)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25.4 (±2.5)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22.3 (±2.3)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648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95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6933" y="2694672"/>
            <a:ext cx="9435561" cy="1138773"/>
          </a:xfrm>
        </p:spPr>
        <p:txBody>
          <a:bodyPr/>
          <a:lstStyle/>
          <a:p>
            <a:r>
              <a:rPr lang="en-US" dirty="0"/>
              <a:t>Infill Prediction</a:t>
            </a:r>
            <a:br>
              <a:rPr lang="en-US" dirty="0"/>
            </a:br>
            <a:r>
              <a:rPr lang="en-US" dirty="0"/>
              <a:t>10x75</a:t>
            </a:r>
            <a:br>
              <a:rPr lang="en-US" dirty="0"/>
            </a:br>
            <a:r>
              <a:rPr lang="en-US" sz="2000" b="0" dirty="0"/>
              <a:t>Azimuth: 16.00°/196.00°, Dual Source 10x75x6000, SPI: 25m, RL: 9000ms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CE08BF-DDD9-B543-9431-4F8D40BEB680}" type="slidenum">
              <a:rPr lang="nb-NO" smtClean="0"/>
              <a:pPr/>
              <a:t>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983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9106" y="90299"/>
            <a:ext cx="9146870" cy="646331"/>
          </a:xfrm>
        </p:spPr>
        <p:txBody>
          <a:bodyPr/>
          <a:lstStyle/>
          <a:p>
            <a:r>
              <a:rPr lang="en-US" dirty="0"/>
              <a:t>Infill Prediction </a:t>
            </a:r>
            <a:r>
              <a:rPr lang="en-US" b="0" dirty="0"/>
              <a:t>10x75</a:t>
            </a:r>
            <a:br>
              <a:rPr lang="en-US" dirty="0"/>
            </a:br>
            <a:r>
              <a:rPr lang="en-US" sz="1600" b="0" dirty="0"/>
              <a:t>Dual Source10x75x6000, SPI: 25m, RL: 9000ms: Pre-Plot and Vessel Layout</a:t>
            </a:r>
            <a:endParaRPr lang="en-US" b="0" i="1" dirty="0"/>
          </a:p>
        </p:txBody>
      </p:sp>
      <p:sp>
        <p:nvSpPr>
          <p:cNvPr id="16" name="Content Placeholder 9"/>
          <p:cNvSpPr txBox="1">
            <a:spLocks/>
          </p:cNvSpPr>
          <p:nvPr/>
        </p:nvSpPr>
        <p:spPr>
          <a:xfrm>
            <a:off x="94827" y="4800600"/>
            <a:ext cx="10332720" cy="914400"/>
          </a:xfrm>
          <a:prstGeom prst="rect">
            <a:avLst/>
          </a:prstGeom>
        </p:spPr>
        <p:txBody>
          <a:bodyPr/>
          <a:lstStyle/>
          <a:p>
            <a:pPr marL="180975" lvl="0" indent="-180975" algn="just" defTabSz="9144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kern="0" baseline="0" dirty="0"/>
              <a:t>This slide shows pre-plot survey and vessel configuration for Dual Source 10 x 75 x 6000 acquisition configuration.</a:t>
            </a:r>
          </a:p>
          <a:p>
            <a:pPr marL="180975" lvl="0" indent="-180975" algn="just" defTabSz="9144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kern="0" dirty="0"/>
              <a:t>The pre-plot survey is calculated by SurvOpt with 16.00°/196.00° shooting direction. Currents are not used when calculating shooting pattern.</a:t>
            </a:r>
            <a:endParaRPr lang="en-US" sz="1400" kern="0" baseline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E08BF-DDD9-B543-9431-4F8D40BEB680}" type="slidenum">
              <a:rPr lang="nb-NO" smtClean="0"/>
              <a:pPr/>
              <a:t>5</a:t>
            </a:fld>
            <a:endParaRPr lang="nb-NO" dirty="0"/>
          </a:p>
        </p:txBody>
      </p:sp>
      <p:sp>
        <p:nvSpPr>
          <p:cNvPr id="12" name="Rounded Rectangle 11"/>
          <p:cNvSpPr/>
          <p:nvPr/>
        </p:nvSpPr>
        <p:spPr>
          <a:xfrm>
            <a:off x="507703" y="1307647"/>
            <a:ext cx="2286000" cy="182880"/>
          </a:xfrm>
          <a:prstGeom prst="roundRect">
            <a:avLst/>
          </a:prstGeom>
          <a:solidFill>
            <a:srgbClr val="FF66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Pre-Plot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56" y="1713391"/>
            <a:ext cx="3312272" cy="24842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6360" y="4185072"/>
            <a:ext cx="146303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76 Sail Lines</a:t>
            </a:r>
          </a:p>
          <a:p>
            <a:r>
              <a:rPr lang="en-GB" sz="800" dirty="0"/>
              <a:t>Survey Duration: 22 days</a:t>
            </a:r>
          </a:p>
          <a:p>
            <a:r>
              <a:rPr lang="en-GB" sz="800" dirty="0"/>
              <a:t>Turn Radius: 7100m</a:t>
            </a:r>
          </a:p>
          <a:p>
            <a:r>
              <a:rPr lang="en-GB" sz="800" dirty="0"/>
              <a:t>Run-in: 3000m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49" y="1713391"/>
            <a:ext cx="3312274" cy="24842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ounded Rectangle 12"/>
          <p:cNvSpPr/>
          <p:nvPr/>
        </p:nvSpPr>
        <p:spPr>
          <a:xfrm>
            <a:off x="3991187" y="1307647"/>
            <a:ext cx="2286000" cy="182880"/>
          </a:xfrm>
          <a:prstGeom prst="roundRect">
            <a:avLst/>
          </a:prstGeom>
          <a:solidFill>
            <a:srgbClr val="FF66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Vessel Layout No Fan</a:t>
            </a: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749" y="1713391"/>
            <a:ext cx="3312274" cy="24842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ounded Rectangle 12"/>
          <p:cNvSpPr/>
          <p:nvPr/>
        </p:nvSpPr>
        <p:spPr>
          <a:xfrm>
            <a:off x="7455887" y="1307647"/>
            <a:ext cx="2286000" cy="182880"/>
          </a:xfrm>
          <a:prstGeom prst="roundRect">
            <a:avLst/>
          </a:prstGeom>
          <a:solidFill>
            <a:srgbClr val="FF66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Vessel Layout with 150% Fan</a:t>
            </a:r>
          </a:p>
        </p:txBody>
      </p:sp>
    </p:spTree>
    <p:extLst>
      <p:ext uri="{BB962C8B-B14F-4D97-AF65-F5344CB8AC3E}">
        <p14:creationId xmlns:p14="http://schemas.microsoft.com/office/powerpoint/2010/main" val="21624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"/>
          <p:cNvSpPr>
            <a:spLocks noGrp="1"/>
          </p:cNvSpPr>
          <p:nvPr>
            <p:ph type="title"/>
          </p:nvPr>
        </p:nvSpPr>
        <p:spPr>
          <a:xfrm>
            <a:off x="139106" y="121077"/>
            <a:ext cx="9601200" cy="615553"/>
          </a:xfrm>
        </p:spPr>
        <p:txBody>
          <a:bodyPr/>
          <a:lstStyle/>
          <a:p>
            <a:r>
              <a:rPr lang="en-US" dirty="0"/>
              <a:t>Infill Prediction </a:t>
            </a:r>
            <a:r>
              <a:rPr lang="en-US" b="0" dirty="0"/>
              <a:t>B16-2 10x75</a:t>
            </a:r>
            <a:br>
              <a:rPr lang="en-US" dirty="0"/>
            </a:br>
            <a:r>
              <a:rPr lang="en-US" sz="1400" b="0" dirty="0"/>
              <a:t>Dual Source 10x75x6000, SPI: 25m, RL: 9000ms, No Fan &amp; Fan 150%, 75m gap allowance: Modelling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E08BF-DDD9-B543-9431-4F8D40BEB680}" type="slidenum">
              <a:rPr lang="nb-NO" smtClean="0"/>
              <a:pPr/>
              <a:t>6</a:t>
            </a:fld>
            <a:endParaRPr lang="nb-NO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12" y="1164414"/>
            <a:ext cx="2742854" cy="20571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47" y="3611097"/>
            <a:ext cx="2742854" cy="20571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28" y="1164414"/>
            <a:ext cx="2742854" cy="20571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98" y="3611096"/>
            <a:ext cx="2742854" cy="20571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44" y="1164414"/>
            <a:ext cx="2742854" cy="20571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119" y="3611097"/>
            <a:ext cx="2742854" cy="20571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Rounded Rectangle 10"/>
          <p:cNvSpPr/>
          <p:nvPr/>
        </p:nvSpPr>
        <p:spPr>
          <a:xfrm>
            <a:off x="660885" y="945744"/>
            <a:ext cx="1828800" cy="182880"/>
          </a:xfrm>
          <a:prstGeom prst="roundRect">
            <a:avLst/>
          </a:prstGeom>
          <a:solidFill>
            <a:srgbClr val="FF66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Max Feather – Time Series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780115" y="945744"/>
            <a:ext cx="1828800" cy="182880"/>
          </a:xfrm>
          <a:prstGeom prst="roundRect">
            <a:avLst/>
          </a:prstGeom>
          <a:solidFill>
            <a:srgbClr val="FF66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Infill Prediction – Time Series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0885" y="3384285"/>
            <a:ext cx="1828800" cy="182880"/>
          </a:xfrm>
          <a:prstGeom prst="roundRect">
            <a:avLst/>
          </a:prstGeom>
          <a:solidFill>
            <a:srgbClr val="FF66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Max Feather – Histogram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780115" y="3384285"/>
            <a:ext cx="1828800" cy="182880"/>
          </a:xfrm>
          <a:prstGeom prst="roundRect">
            <a:avLst/>
          </a:prstGeom>
          <a:solidFill>
            <a:srgbClr val="FF66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Infill Prediction – Histogram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457113" y="5681000"/>
            <a:ext cx="1828800" cy="182880"/>
          </a:xfrm>
          <a:prstGeom prst="roundRect">
            <a:avLst/>
          </a:prstGeom>
          <a:solidFill>
            <a:srgbClr val="FF66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 Fan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58305" y="5681000"/>
            <a:ext cx="1828800" cy="182880"/>
          </a:xfrm>
          <a:prstGeom prst="roundRect">
            <a:avLst/>
          </a:prstGeom>
          <a:solidFill>
            <a:srgbClr val="FF66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Fan 150%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30000" y="1200000"/>
            <a:ext cx="18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35°</a:t>
            </a:r>
          </a:p>
        </p:txBody>
      </p:sp>
      <p:sp>
        <p:nvSpPr>
          <p:cNvPr id="2" name="TextBox 50"/>
          <p:cNvSpPr txBox="1"/>
          <p:nvPr/>
        </p:nvSpPr>
        <p:spPr>
          <a:xfrm rot="16200000">
            <a:off x="2922316" y="1200000"/>
            <a:ext cx="18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50%</a:t>
            </a:r>
          </a:p>
        </p:txBody>
      </p:sp>
      <p:sp>
        <p:nvSpPr>
          <p:cNvPr id="4" name="TextBox 50"/>
          <p:cNvSpPr txBox="1"/>
          <p:nvPr/>
        </p:nvSpPr>
        <p:spPr>
          <a:xfrm rot="16200000">
            <a:off x="5814632" y="1200000"/>
            <a:ext cx="18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50%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42761" y="5629535"/>
            <a:ext cx="18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35°</a:t>
            </a:r>
          </a:p>
        </p:txBody>
      </p:sp>
      <p:sp>
        <p:nvSpPr>
          <p:cNvPr id="5" name="TextBox 53"/>
          <p:cNvSpPr txBox="1"/>
          <p:nvPr/>
        </p:nvSpPr>
        <p:spPr>
          <a:xfrm>
            <a:off x="5535077" y="5629535"/>
            <a:ext cx="18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50%</a:t>
            </a:r>
          </a:p>
        </p:txBody>
      </p:sp>
      <p:sp>
        <p:nvSpPr>
          <p:cNvPr id="6" name="TextBox 53"/>
          <p:cNvSpPr txBox="1"/>
          <p:nvPr/>
        </p:nvSpPr>
        <p:spPr>
          <a:xfrm>
            <a:off x="8427393" y="5629535"/>
            <a:ext cx="18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50%</a:t>
            </a:r>
          </a:p>
        </p:txBody>
      </p:sp>
      <p:sp>
        <p:nvSpPr>
          <p:cNvPr id="7" name="TextBox 53"/>
          <p:cNvSpPr txBox="1"/>
          <p:nvPr/>
        </p:nvSpPr>
        <p:spPr>
          <a:xfrm>
            <a:off x="150000" y="5629535"/>
            <a:ext cx="16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0°</a:t>
            </a:r>
          </a:p>
        </p:txBody>
      </p:sp>
      <p:sp>
        <p:nvSpPr>
          <p:cNvPr id="8" name="TextBox 53"/>
          <p:cNvSpPr txBox="1"/>
          <p:nvPr/>
        </p:nvSpPr>
        <p:spPr>
          <a:xfrm>
            <a:off x="3042316" y="5629535"/>
            <a:ext cx="16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0%</a:t>
            </a:r>
          </a:p>
        </p:txBody>
      </p:sp>
      <p:sp>
        <p:nvSpPr>
          <p:cNvPr id="9" name="TextBox 53"/>
          <p:cNvSpPr txBox="1"/>
          <p:nvPr/>
        </p:nvSpPr>
        <p:spPr>
          <a:xfrm>
            <a:off x="5934632" y="5629535"/>
            <a:ext cx="16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0%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0000" y="3158464"/>
            <a:ext cx="29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1 Jun</a:t>
            </a:r>
          </a:p>
        </p:txBody>
      </p:sp>
      <p:sp>
        <p:nvSpPr>
          <p:cNvPr id="10" name="TextBox 58"/>
          <p:cNvSpPr txBox="1"/>
          <p:nvPr/>
        </p:nvSpPr>
        <p:spPr>
          <a:xfrm>
            <a:off x="3042316" y="3158464"/>
            <a:ext cx="29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1 Jun</a:t>
            </a:r>
          </a:p>
        </p:txBody>
      </p:sp>
      <p:sp>
        <p:nvSpPr>
          <p:cNvPr id="19" name="TextBox 58"/>
          <p:cNvSpPr txBox="1"/>
          <p:nvPr/>
        </p:nvSpPr>
        <p:spPr>
          <a:xfrm>
            <a:off x="5934632" y="3158464"/>
            <a:ext cx="29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1 Jun</a:t>
            </a:r>
          </a:p>
        </p:txBody>
      </p:sp>
      <p:sp>
        <p:nvSpPr>
          <p:cNvPr id="22" name="TextBox 58"/>
          <p:cNvSpPr txBox="1"/>
          <p:nvPr/>
        </p:nvSpPr>
        <p:spPr>
          <a:xfrm>
            <a:off x="2630000" y="3158464"/>
            <a:ext cx="29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1 Jul</a:t>
            </a:r>
          </a:p>
        </p:txBody>
      </p:sp>
      <p:sp>
        <p:nvSpPr>
          <p:cNvPr id="23" name="TextBox 58"/>
          <p:cNvSpPr txBox="1"/>
          <p:nvPr/>
        </p:nvSpPr>
        <p:spPr>
          <a:xfrm>
            <a:off x="5522316" y="3158464"/>
            <a:ext cx="29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1 Jul</a:t>
            </a:r>
          </a:p>
        </p:txBody>
      </p:sp>
      <p:sp>
        <p:nvSpPr>
          <p:cNvPr id="24" name="TextBox 58"/>
          <p:cNvSpPr txBox="1"/>
          <p:nvPr/>
        </p:nvSpPr>
        <p:spPr>
          <a:xfrm>
            <a:off x="8414632" y="3158464"/>
            <a:ext cx="29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1 Jul</a:t>
            </a:r>
          </a:p>
        </p:txBody>
      </p:sp>
      <p:sp>
        <p:nvSpPr>
          <p:cNvPr id="18" name="Content Placeholder 9"/>
          <p:cNvSpPr txBox="1">
            <a:spLocks/>
          </p:cNvSpPr>
          <p:nvPr/>
        </p:nvSpPr>
        <p:spPr>
          <a:xfrm>
            <a:off x="8696639" y="940204"/>
            <a:ext cx="1785306" cy="1111130"/>
          </a:xfrm>
          <a:prstGeom prst="rect">
            <a:avLst/>
          </a:prstGeom>
        </p:spPr>
        <p:txBody>
          <a:bodyPr/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000" kern="0" dirty="0"/>
              <a:t>Time series plots (top row):</a:t>
            </a:r>
          </a:p>
          <a:p>
            <a:pPr marL="72000" lvl="0" indent="-720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900" kern="0" dirty="0"/>
              <a:t>Survey start dates: 1 Jun – 1 Jul.</a:t>
            </a:r>
          </a:p>
          <a:p>
            <a:pPr marL="72000" lvl="0" indent="-720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900" kern="0" dirty="0"/>
              <a:t>Start time incr.: 1 day</a:t>
            </a:r>
          </a:p>
          <a:p>
            <a:pPr marL="72000" lvl="0" indent="-720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900" kern="0" dirty="0"/>
              <a:t>Years: 2015 – 2019, colour coded: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000" kern="0" baseline="0" dirty="0"/>
          </a:p>
        </p:txBody>
      </p:sp>
      <p:grpSp>
        <p:nvGrpSpPr>
          <p:cNvPr id="16" name="Group 15"/>
          <p:cNvGrpSpPr/>
          <p:nvPr/>
        </p:nvGrpSpPr>
        <p:grpSpPr>
          <a:xfrm>
            <a:off x="8791385" y="1971799"/>
            <a:ext cx="623523" cy="754940"/>
            <a:chOff x="9808302" y="3486770"/>
            <a:chExt cx="623523" cy="754940"/>
          </a:xfrm>
        </p:grpSpPr>
        <p:sp>
          <p:nvSpPr>
            <p:cNvPr id="26" name="Rectangle 12"/>
            <p:cNvSpPr/>
            <p:nvPr/>
          </p:nvSpPr>
          <p:spPr>
            <a:xfrm>
              <a:off x="9884502" y="3551377"/>
              <a:ext cx="72000" cy="72000"/>
            </a:xfrm>
            <a:prstGeom prst="rect">
              <a:avLst/>
            </a:prstGeom>
            <a:solidFill>
              <a:srgbClr val="32CD3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962262" y="3486770"/>
              <a:ext cx="469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2015</a:t>
              </a:r>
            </a:p>
          </p:txBody>
        </p:sp>
        <p:sp>
          <p:nvSpPr>
            <p:cNvPr id="33" name="Rectangle 12"/>
            <p:cNvSpPr/>
            <p:nvPr/>
          </p:nvSpPr>
          <p:spPr>
            <a:xfrm>
              <a:off x="9884502" y="3676357"/>
              <a:ext cx="72000" cy="72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13"/>
            <p:cNvSpPr txBox="1"/>
            <p:nvPr/>
          </p:nvSpPr>
          <p:spPr>
            <a:xfrm>
              <a:off x="9962262" y="3611750"/>
              <a:ext cx="469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2016</a:t>
              </a:r>
            </a:p>
          </p:txBody>
        </p:sp>
        <p:sp>
          <p:nvSpPr>
            <p:cNvPr id="35" name="Rectangle 12"/>
            <p:cNvSpPr/>
            <p:nvPr/>
          </p:nvSpPr>
          <p:spPr>
            <a:xfrm>
              <a:off x="9884502" y="3801337"/>
              <a:ext cx="72000" cy="72000"/>
            </a:xfrm>
            <a:prstGeom prst="rect">
              <a:avLst/>
            </a:prstGeom>
            <a:solidFill>
              <a:srgbClr val="FFA5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13"/>
            <p:cNvSpPr txBox="1"/>
            <p:nvPr/>
          </p:nvSpPr>
          <p:spPr>
            <a:xfrm>
              <a:off x="9962262" y="3736730"/>
              <a:ext cx="469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2017</a:t>
              </a:r>
            </a:p>
          </p:txBody>
        </p:sp>
        <p:sp>
          <p:nvSpPr>
            <p:cNvPr id="37" name="Rectangle 12"/>
            <p:cNvSpPr/>
            <p:nvPr/>
          </p:nvSpPr>
          <p:spPr>
            <a:xfrm>
              <a:off x="9884502" y="3926317"/>
              <a:ext cx="72000" cy="72000"/>
            </a:xfrm>
            <a:prstGeom prst="rect">
              <a:avLst/>
            </a:prstGeom>
            <a:solidFill>
              <a:srgbClr val="483D8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13"/>
            <p:cNvSpPr txBox="1"/>
            <p:nvPr/>
          </p:nvSpPr>
          <p:spPr>
            <a:xfrm>
              <a:off x="9962262" y="3861710"/>
              <a:ext cx="469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2018</a:t>
              </a:r>
            </a:p>
          </p:txBody>
        </p:sp>
        <p:sp>
          <p:nvSpPr>
            <p:cNvPr id="39" name="Rectangle 12"/>
            <p:cNvSpPr/>
            <p:nvPr/>
          </p:nvSpPr>
          <p:spPr>
            <a:xfrm>
              <a:off x="9884502" y="4051297"/>
              <a:ext cx="72000" cy="720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13"/>
            <p:cNvSpPr txBox="1"/>
            <p:nvPr/>
          </p:nvSpPr>
          <p:spPr>
            <a:xfrm>
              <a:off x="9962262" y="3986690"/>
              <a:ext cx="469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2019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808302" y="3486770"/>
              <a:ext cx="619125" cy="7549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Content Placeholder 9"/>
          <p:cNvSpPr txBox="1">
            <a:spLocks/>
          </p:cNvSpPr>
          <p:nvPr/>
        </p:nvSpPr>
        <p:spPr>
          <a:xfrm>
            <a:off x="8704632" y="3284413"/>
            <a:ext cx="1785306" cy="519382"/>
          </a:xfrm>
          <a:prstGeom prst="rect">
            <a:avLst/>
          </a:prstGeom>
        </p:spPr>
        <p:txBody>
          <a:bodyPr/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000" kern="0" dirty="0"/>
              <a:t>Histograms (bottom row):</a:t>
            </a:r>
          </a:p>
          <a:p>
            <a:pPr marL="72000" marR="0" lvl="0" indent="-720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kern="0" baseline="0" dirty="0"/>
              <a:t>Data from all years combined</a:t>
            </a:r>
          </a:p>
        </p:txBody>
      </p:sp>
      <p:graphicFrame>
        <p:nvGraphicFramePr>
          <p:cNvPr id="41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47417"/>
              </p:ext>
            </p:extLst>
          </p:nvPr>
        </p:nvGraphicFramePr>
        <p:xfrm>
          <a:off x="8791385" y="3704735"/>
          <a:ext cx="1632775" cy="127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100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Max. Feather (</a:t>
                      </a:r>
                      <a:r>
                        <a:rPr lang="en-US" sz="800" baseline="30000" dirty="0"/>
                        <a:t>0</a:t>
                      </a:r>
                      <a:r>
                        <a:rPr lang="en-US" sz="8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29.7 (±3.3)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100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Infill Prediction (%)</a:t>
                      </a:r>
                    </a:p>
                    <a:p>
                      <a:pPr algn="l"/>
                      <a:r>
                        <a:rPr lang="en-US" sz="800" dirty="0"/>
                        <a:t>No Fan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38.9 (±3.6)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100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Infill Prediction (%)</a:t>
                      </a:r>
                    </a:p>
                    <a:p>
                      <a:pPr algn="l"/>
                      <a:r>
                        <a:rPr lang="en-US" sz="800" dirty="0"/>
                        <a:t>Fan 150%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24.3 (±5.4)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66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65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6933" y="2694672"/>
            <a:ext cx="9435561" cy="1138773"/>
          </a:xfrm>
        </p:spPr>
        <p:txBody>
          <a:bodyPr/>
          <a:lstStyle/>
          <a:p>
            <a:r>
              <a:rPr lang="en-US" dirty="0"/>
              <a:t>Infill Prediction</a:t>
            </a:r>
            <a:br>
              <a:rPr lang="en-US" dirty="0"/>
            </a:br>
            <a:r>
              <a:rPr lang="en-US" dirty="0"/>
              <a:t>10x112.5</a:t>
            </a:r>
            <a:br>
              <a:rPr lang="en-US" dirty="0"/>
            </a:br>
            <a:r>
              <a:rPr lang="en-US" sz="2000" b="0" dirty="0"/>
              <a:t>Azimuth: 16.00°/196.00°, Triple Source 10x113x6750, SPI: 16.667m, RL: 6000ms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CE08BF-DDD9-B543-9431-4F8D40BEB680}" type="slidenum">
              <a:rPr lang="nb-NO" smtClean="0"/>
              <a:pPr/>
              <a:t>7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983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9106" y="90299"/>
            <a:ext cx="9146870" cy="646331"/>
          </a:xfrm>
        </p:spPr>
        <p:txBody>
          <a:bodyPr/>
          <a:lstStyle/>
          <a:p>
            <a:r>
              <a:rPr lang="en-US" dirty="0"/>
              <a:t>Infill Prediction </a:t>
            </a:r>
            <a:r>
              <a:rPr lang="en-US" b="0" dirty="0"/>
              <a:t> 10x112.5</a:t>
            </a:r>
            <a:br>
              <a:rPr lang="en-US" dirty="0"/>
            </a:br>
            <a:r>
              <a:rPr lang="en-US" sz="1600" b="0" dirty="0"/>
              <a:t>Triple Source10x113x6750, SPI: 16.667m, RL: 6000ms: Pre-Plot and Vessel Layout</a:t>
            </a:r>
            <a:endParaRPr lang="en-US" b="0" i="1" dirty="0"/>
          </a:p>
        </p:txBody>
      </p:sp>
      <p:sp>
        <p:nvSpPr>
          <p:cNvPr id="16" name="Content Placeholder 9"/>
          <p:cNvSpPr txBox="1">
            <a:spLocks/>
          </p:cNvSpPr>
          <p:nvPr/>
        </p:nvSpPr>
        <p:spPr>
          <a:xfrm>
            <a:off x="94827" y="4800600"/>
            <a:ext cx="10332720" cy="914400"/>
          </a:xfrm>
          <a:prstGeom prst="rect">
            <a:avLst/>
          </a:prstGeom>
        </p:spPr>
        <p:txBody>
          <a:bodyPr/>
          <a:lstStyle/>
          <a:p>
            <a:pPr marL="180975" lvl="0" indent="-180975" algn="just" defTabSz="9144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kern="0" baseline="0" dirty="0"/>
              <a:t>This slide shows pre-plot survey and vessel configuration for Triple Source 10 x 113 x 6750 acquisition configuration.</a:t>
            </a:r>
          </a:p>
          <a:p>
            <a:pPr marL="180975" lvl="0" indent="-180975" algn="just" defTabSz="9144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kern="0" dirty="0"/>
              <a:t>The pre-plot survey is calculated by SurvOpt with 16.00°/196.00° shooting direction. Currents are not used when calculating shooting pattern.</a:t>
            </a:r>
            <a:endParaRPr lang="en-US" sz="1400" kern="0" baseline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E08BF-DDD9-B543-9431-4F8D40BEB680}" type="slidenum">
              <a:rPr lang="nb-NO" smtClean="0"/>
              <a:pPr/>
              <a:t>8</a:t>
            </a:fld>
            <a:endParaRPr lang="nb-NO" dirty="0"/>
          </a:p>
        </p:txBody>
      </p:sp>
      <p:sp>
        <p:nvSpPr>
          <p:cNvPr id="12" name="Rounded Rectangle 11"/>
          <p:cNvSpPr/>
          <p:nvPr/>
        </p:nvSpPr>
        <p:spPr>
          <a:xfrm>
            <a:off x="507703" y="1307647"/>
            <a:ext cx="2286000" cy="182880"/>
          </a:xfrm>
          <a:prstGeom prst="roundRect">
            <a:avLst/>
          </a:prstGeom>
          <a:solidFill>
            <a:srgbClr val="FF66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Pre-Plot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56" y="1713391"/>
            <a:ext cx="3312272" cy="24842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6360" y="4185072"/>
            <a:ext cx="146303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51 Sail Lines</a:t>
            </a:r>
          </a:p>
          <a:p>
            <a:r>
              <a:rPr lang="en-GB" sz="800" dirty="0"/>
              <a:t>Survey Duration: 15 days</a:t>
            </a:r>
          </a:p>
          <a:p>
            <a:r>
              <a:rPr lang="en-GB" sz="800" dirty="0"/>
              <a:t>Turn Radius: 5100m</a:t>
            </a:r>
          </a:p>
          <a:p>
            <a:r>
              <a:rPr lang="en-GB" sz="800" dirty="0"/>
              <a:t>Run-in: 3375m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49" y="1713391"/>
            <a:ext cx="3312274" cy="24842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ounded Rectangle 12"/>
          <p:cNvSpPr/>
          <p:nvPr/>
        </p:nvSpPr>
        <p:spPr>
          <a:xfrm>
            <a:off x="3991187" y="1307647"/>
            <a:ext cx="2286000" cy="182880"/>
          </a:xfrm>
          <a:prstGeom prst="roundRect">
            <a:avLst/>
          </a:prstGeom>
          <a:solidFill>
            <a:srgbClr val="FF66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Vessel Layout No Fan</a:t>
            </a: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749" y="1713391"/>
            <a:ext cx="3312274" cy="24842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ounded Rectangle 12"/>
          <p:cNvSpPr/>
          <p:nvPr/>
        </p:nvSpPr>
        <p:spPr>
          <a:xfrm>
            <a:off x="7455887" y="1307647"/>
            <a:ext cx="2286000" cy="182880"/>
          </a:xfrm>
          <a:prstGeom prst="roundRect">
            <a:avLst/>
          </a:prstGeom>
          <a:solidFill>
            <a:srgbClr val="FF66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Vessel Layout with 150% Fan</a:t>
            </a:r>
          </a:p>
        </p:txBody>
      </p:sp>
    </p:spTree>
    <p:extLst>
      <p:ext uri="{BB962C8B-B14F-4D97-AF65-F5344CB8AC3E}">
        <p14:creationId xmlns:p14="http://schemas.microsoft.com/office/powerpoint/2010/main" val="21624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"/>
          <p:cNvSpPr>
            <a:spLocks noGrp="1"/>
          </p:cNvSpPr>
          <p:nvPr>
            <p:ph type="title"/>
          </p:nvPr>
        </p:nvSpPr>
        <p:spPr>
          <a:xfrm>
            <a:off x="139106" y="121077"/>
            <a:ext cx="9601200" cy="615553"/>
          </a:xfrm>
        </p:spPr>
        <p:txBody>
          <a:bodyPr/>
          <a:lstStyle/>
          <a:p>
            <a:r>
              <a:rPr lang="en-US" dirty="0"/>
              <a:t>Infill Prediction </a:t>
            </a:r>
            <a:r>
              <a:rPr lang="en-US" b="0" dirty="0"/>
              <a:t>B16-2 10x112.5</a:t>
            </a:r>
            <a:br>
              <a:rPr lang="en-US" dirty="0"/>
            </a:br>
            <a:r>
              <a:rPr lang="en-US" sz="1400" b="0" dirty="0"/>
              <a:t>Triple Source 10x113x6750, SPI: 16.667m, RL: 6000ms, No Fan &amp; Fan 150%, 75m gap allowance: Modelling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E08BF-DDD9-B543-9431-4F8D40BEB680}" type="slidenum">
              <a:rPr lang="nb-NO" smtClean="0"/>
              <a:pPr/>
              <a:t>9</a:t>
            </a:fld>
            <a:endParaRPr lang="nb-NO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12" y="1164414"/>
            <a:ext cx="2742854" cy="20571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47" y="3611097"/>
            <a:ext cx="2742854" cy="20571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28" y="1164414"/>
            <a:ext cx="2742854" cy="20571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98" y="3611096"/>
            <a:ext cx="2742854" cy="20571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44" y="1164414"/>
            <a:ext cx="2742854" cy="20571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119" y="3611097"/>
            <a:ext cx="2742854" cy="20571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Rounded Rectangle 10"/>
          <p:cNvSpPr/>
          <p:nvPr/>
        </p:nvSpPr>
        <p:spPr>
          <a:xfrm>
            <a:off x="660885" y="945744"/>
            <a:ext cx="1828800" cy="182880"/>
          </a:xfrm>
          <a:prstGeom prst="roundRect">
            <a:avLst/>
          </a:prstGeom>
          <a:solidFill>
            <a:srgbClr val="FF66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Max Feather – Time Series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780115" y="945744"/>
            <a:ext cx="1828800" cy="182880"/>
          </a:xfrm>
          <a:prstGeom prst="roundRect">
            <a:avLst/>
          </a:prstGeom>
          <a:solidFill>
            <a:srgbClr val="FF66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Infill Prediction – Time Series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0885" y="3384285"/>
            <a:ext cx="1828800" cy="182880"/>
          </a:xfrm>
          <a:prstGeom prst="roundRect">
            <a:avLst/>
          </a:prstGeom>
          <a:solidFill>
            <a:srgbClr val="FF66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Max Feather – Histogram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780115" y="3384285"/>
            <a:ext cx="1828800" cy="182880"/>
          </a:xfrm>
          <a:prstGeom prst="roundRect">
            <a:avLst/>
          </a:prstGeom>
          <a:solidFill>
            <a:srgbClr val="FF66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Infill Prediction – Histogram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457113" y="5681000"/>
            <a:ext cx="1828800" cy="182880"/>
          </a:xfrm>
          <a:prstGeom prst="roundRect">
            <a:avLst/>
          </a:prstGeom>
          <a:solidFill>
            <a:srgbClr val="FF66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 Fan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58305" y="5681000"/>
            <a:ext cx="1828800" cy="182880"/>
          </a:xfrm>
          <a:prstGeom prst="roundRect">
            <a:avLst/>
          </a:prstGeom>
          <a:solidFill>
            <a:srgbClr val="FF66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Fan 150%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30000" y="1200000"/>
            <a:ext cx="18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35°</a:t>
            </a:r>
          </a:p>
        </p:txBody>
      </p:sp>
      <p:sp>
        <p:nvSpPr>
          <p:cNvPr id="2" name="TextBox 50"/>
          <p:cNvSpPr txBox="1"/>
          <p:nvPr/>
        </p:nvSpPr>
        <p:spPr>
          <a:xfrm rot="16200000">
            <a:off x="2922316" y="1200000"/>
            <a:ext cx="18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50%</a:t>
            </a:r>
          </a:p>
        </p:txBody>
      </p:sp>
      <p:sp>
        <p:nvSpPr>
          <p:cNvPr id="4" name="TextBox 50"/>
          <p:cNvSpPr txBox="1"/>
          <p:nvPr/>
        </p:nvSpPr>
        <p:spPr>
          <a:xfrm rot="16200000">
            <a:off x="5814632" y="1200000"/>
            <a:ext cx="18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50%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42761" y="5629535"/>
            <a:ext cx="18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35°</a:t>
            </a:r>
          </a:p>
        </p:txBody>
      </p:sp>
      <p:sp>
        <p:nvSpPr>
          <p:cNvPr id="5" name="TextBox 53"/>
          <p:cNvSpPr txBox="1"/>
          <p:nvPr/>
        </p:nvSpPr>
        <p:spPr>
          <a:xfrm>
            <a:off x="5535077" y="5629535"/>
            <a:ext cx="18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50%</a:t>
            </a:r>
          </a:p>
        </p:txBody>
      </p:sp>
      <p:sp>
        <p:nvSpPr>
          <p:cNvPr id="6" name="TextBox 53"/>
          <p:cNvSpPr txBox="1"/>
          <p:nvPr/>
        </p:nvSpPr>
        <p:spPr>
          <a:xfrm>
            <a:off x="8427393" y="5629535"/>
            <a:ext cx="18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50%</a:t>
            </a:r>
          </a:p>
        </p:txBody>
      </p:sp>
      <p:sp>
        <p:nvSpPr>
          <p:cNvPr id="7" name="TextBox 53"/>
          <p:cNvSpPr txBox="1"/>
          <p:nvPr/>
        </p:nvSpPr>
        <p:spPr>
          <a:xfrm>
            <a:off x="150000" y="5629535"/>
            <a:ext cx="16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0°</a:t>
            </a:r>
          </a:p>
        </p:txBody>
      </p:sp>
      <p:sp>
        <p:nvSpPr>
          <p:cNvPr id="8" name="TextBox 53"/>
          <p:cNvSpPr txBox="1"/>
          <p:nvPr/>
        </p:nvSpPr>
        <p:spPr>
          <a:xfrm>
            <a:off x="3042316" y="5629535"/>
            <a:ext cx="16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0%</a:t>
            </a:r>
          </a:p>
        </p:txBody>
      </p:sp>
      <p:sp>
        <p:nvSpPr>
          <p:cNvPr id="9" name="TextBox 53"/>
          <p:cNvSpPr txBox="1"/>
          <p:nvPr/>
        </p:nvSpPr>
        <p:spPr>
          <a:xfrm>
            <a:off x="5934632" y="5629535"/>
            <a:ext cx="16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0%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0000" y="3158464"/>
            <a:ext cx="29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1 Jun</a:t>
            </a:r>
          </a:p>
        </p:txBody>
      </p:sp>
      <p:sp>
        <p:nvSpPr>
          <p:cNvPr id="10" name="TextBox 58"/>
          <p:cNvSpPr txBox="1"/>
          <p:nvPr/>
        </p:nvSpPr>
        <p:spPr>
          <a:xfrm>
            <a:off x="3042316" y="3158464"/>
            <a:ext cx="29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1 Jun</a:t>
            </a:r>
          </a:p>
        </p:txBody>
      </p:sp>
      <p:sp>
        <p:nvSpPr>
          <p:cNvPr id="19" name="TextBox 58"/>
          <p:cNvSpPr txBox="1"/>
          <p:nvPr/>
        </p:nvSpPr>
        <p:spPr>
          <a:xfrm>
            <a:off x="5934632" y="3158464"/>
            <a:ext cx="29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1 Jun</a:t>
            </a:r>
          </a:p>
        </p:txBody>
      </p:sp>
      <p:sp>
        <p:nvSpPr>
          <p:cNvPr id="22" name="TextBox 58"/>
          <p:cNvSpPr txBox="1"/>
          <p:nvPr/>
        </p:nvSpPr>
        <p:spPr>
          <a:xfrm>
            <a:off x="2630000" y="3158464"/>
            <a:ext cx="29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1 Jul</a:t>
            </a:r>
          </a:p>
        </p:txBody>
      </p:sp>
      <p:sp>
        <p:nvSpPr>
          <p:cNvPr id="23" name="TextBox 58"/>
          <p:cNvSpPr txBox="1"/>
          <p:nvPr/>
        </p:nvSpPr>
        <p:spPr>
          <a:xfrm>
            <a:off x="5522316" y="3158464"/>
            <a:ext cx="29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1 Jul</a:t>
            </a:r>
          </a:p>
        </p:txBody>
      </p:sp>
      <p:sp>
        <p:nvSpPr>
          <p:cNvPr id="24" name="TextBox 58"/>
          <p:cNvSpPr txBox="1"/>
          <p:nvPr/>
        </p:nvSpPr>
        <p:spPr>
          <a:xfrm>
            <a:off x="8414632" y="3158464"/>
            <a:ext cx="290000" cy="14964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r>
              <a:rPr lang="en-GB" sz="500" b="1" dirty="0">
                <a:solidFill>
                  <a:srgbClr val="FFFFCC"/>
                </a:solidFill>
              </a:rPr>
              <a:t>1 Jul</a:t>
            </a:r>
          </a:p>
        </p:txBody>
      </p:sp>
      <p:sp>
        <p:nvSpPr>
          <p:cNvPr id="18" name="Content Placeholder 9"/>
          <p:cNvSpPr txBox="1">
            <a:spLocks/>
          </p:cNvSpPr>
          <p:nvPr/>
        </p:nvSpPr>
        <p:spPr>
          <a:xfrm>
            <a:off x="8696639" y="940204"/>
            <a:ext cx="1785306" cy="1111130"/>
          </a:xfrm>
          <a:prstGeom prst="rect">
            <a:avLst/>
          </a:prstGeom>
        </p:spPr>
        <p:txBody>
          <a:bodyPr/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000" kern="0" dirty="0"/>
              <a:t>Time series plots (top row):</a:t>
            </a:r>
          </a:p>
          <a:p>
            <a:pPr marL="72000" lvl="0" indent="-720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900" kern="0" dirty="0"/>
              <a:t>Survey start dates: 1 Jun – 1 Jul.</a:t>
            </a:r>
          </a:p>
          <a:p>
            <a:pPr marL="72000" lvl="0" indent="-720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900" kern="0" dirty="0"/>
              <a:t>Start time incr.: 1 day</a:t>
            </a:r>
          </a:p>
          <a:p>
            <a:pPr marL="72000" lvl="0" indent="-720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900" kern="0" dirty="0"/>
              <a:t>Years: 2015 – 2019, colour coded: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000" kern="0" baseline="0" dirty="0"/>
          </a:p>
        </p:txBody>
      </p:sp>
      <p:grpSp>
        <p:nvGrpSpPr>
          <p:cNvPr id="16" name="Group 15"/>
          <p:cNvGrpSpPr/>
          <p:nvPr/>
        </p:nvGrpSpPr>
        <p:grpSpPr>
          <a:xfrm>
            <a:off x="8791385" y="1971799"/>
            <a:ext cx="623523" cy="754940"/>
            <a:chOff x="9808302" y="3486770"/>
            <a:chExt cx="623523" cy="754940"/>
          </a:xfrm>
        </p:grpSpPr>
        <p:sp>
          <p:nvSpPr>
            <p:cNvPr id="26" name="Rectangle 12"/>
            <p:cNvSpPr/>
            <p:nvPr/>
          </p:nvSpPr>
          <p:spPr>
            <a:xfrm>
              <a:off x="9884502" y="3551377"/>
              <a:ext cx="72000" cy="72000"/>
            </a:xfrm>
            <a:prstGeom prst="rect">
              <a:avLst/>
            </a:prstGeom>
            <a:solidFill>
              <a:srgbClr val="32CD3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962262" y="3486770"/>
              <a:ext cx="469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2015</a:t>
              </a:r>
            </a:p>
          </p:txBody>
        </p:sp>
        <p:sp>
          <p:nvSpPr>
            <p:cNvPr id="33" name="Rectangle 12"/>
            <p:cNvSpPr/>
            <p:nvPr/>
          </p:nvSpPr>
          <p:spPr>
            <a:xfrm>
              <a:off x="9884502" y="3676357"/>
              <a:ext cx="72000" cy="72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13"/>
            <p:cNvSpPr txBox="1"/>
            <p:nvPr/>
          </p:nvSpPr>
          <p:spPr>
            <a:xfrm>
              <a:off x="9962262" y="3611750"/>
              <a:ext cx="469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2016</a:t>
              </a:r>
            </a:p>
          </p:txBody>
        </p:sp>
        <p:sp>
          <p:nvSpPr>
            <p:cNvPr id="35" name="Rectangle 12"/>
            <p:cNvSpPr/>
            <p:nvPr/>
          </p:nvSpPr>
          <p:spPr>
            <a:xfrm>
              <a:off x="9884502" y="3801337"/>
              <a:ext cx="72000" cy="72000"/>
            </a:xfrm>
            <a:prstGeom prst="rect">
              <a:avLst/>
            </a:prstGeom>
            <a:solidFill>
              <a:srgbClr val="FFA5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13"/>
            <p:cNvSpPr txBox="1"/>
            <p:nvPr/>
          </p:nvSpPr>
          <p:spPr>
            <a:xfrm>
              <a:off x="9962262" y="3736730"/>
              <a:ext cx="469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2017</a:t>
              </a:r>
            </a:p>
          </p:txBody>
        </p:sp>
        <p:sp>
          <p:nvSpPr>
            <p:cNvPr id="37" name="Rectangle 12"/>
            <p:cNvSpPr/>
            <p:nvPr/>
          </p:nvSpPr>
          <p:spPr>
            <a:xfrm>
              <a:off x="9884502" y="3926317"/>
              <a:ext cx="72000" cy="72000"/>
            </a:xfrm>
            <a:prstGeom prst="rect">
              <a:avLst/>
            </a:prstGeom>
            <a:solidFill>
              <a:srgbClr val="483D8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13"/>
            <p:cNvSpPr txBox="1"/>
            <p:nvPr/>
          </p:nvSpPr>
          <p:spPr>
            <a:xfrm>
              <a:off x="9962262" y="3861710"/>
              <a:ext cx="469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2018</a:t>
              </a:r>
            </a:p>
          </p:txBody>
        </p:sp>
        <p:sp>
          <p:nvSpPr>
            <p:cNvPr id="39" name="Rectangle 12"/>
            <p:cNvSpPr/>
            <p:nvPr/>
          </p:nvSpPr>
          <p:spPr>
            <a:xfrm>
              <a:off x="9884502" y="4051297"/>
              <a:ext cx="72000" cy="720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13"/>
            <p:cNvSpPr txBox="1"/>
            <p:nvPr/>
          </p:nvSpPr>
          <p:spPr>
            <a:xfrm>
              <a:off x="9962262" y="3986690"/>
              <a:ext cx="469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2019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808302" y="3486770"/>
              <a:ext cx="619125" cy="7549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Content Placeholder 9"/>
          <p:cNvSpPr txBox="1">
            <a:spLocks/>
          </p:cNvSpPr>
          <p:nvPr/>
        </p:nvSpPr>
        <p:spPr>
          <a:xfrm>
            <a:off x="8704632" y="3284413"/>
            <a:ext cx="1785306" cy="519382"/>
          </a:xfrm>
          <a:prstGeom prst="rect">
            <a:avLst/>
          </a:prstGeom>
        </p:spPr>
        <p:txBody>
          <a:bodyPr/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000" kern="0" dirty="0"/>
              <a:t>Histograms (bottom row):</a:t>
            </a:r>
          </a:p>
          <a:p>
            <a:pPr marL="72000" marR="0" lvl="0" indent="-720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kern="0" baseline="0" dirty="0"/>
              <a:t>Data from all years combined</a:t>
            </a:r>
          </a:p>
        </p:txBody>
      </p:sp>
      <p:graphicFrame>
        <p:nvGraphicFramePr>
          <p:cNvPr id="41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47417"/>
              </p:ext>
            </p:extLst>
          </p:nvPr>
        </p:nvGraphicFramePr>
        <p:xfrm>
          <a:off x="8791385" y="3704735"/>
          <a:ext cx="1632775" cy="127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100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Max. Feather (</a:t>
                      </a:r>
                      <a:r>
                        <a:rPr lang="en-US" sz="800" baseline="30000" dirty="0"/>
                        <a:t>0</a:t>
                      </a:r>
                      <a:r>
                        <a:rPr lang="en-US" sz="8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28.2 (±3.7)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100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Infill Prediction (%)</a:t>
                      </a:r>
                    </a:p>
                    <a:p>
                      <a:pPr algn="l"/>
                      <a:r>
                        <a:rPr lang="en-US" sz="800" dirty="0"/>
                        <a:t>No Fan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43.2 (±1.7)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100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Infill Prediction (%)</a:t>
                      </a:r>
                    </a:p>
                    <a:p>
                      <a:pPr algn="l"/>
                      <a:r>
                        <a:rPr lang="en-US" sz="800" dirty="0"/>
                        <a:t>Fan 150%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25.4 (±2.5)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66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652906"/>
      </p:ext>
    </p:extLst>
  </p:cSld>
  <p:clrMapOvr>
    <a:masterClrMapping/>
  </p:clrMapOvr>
</p:sld>
</file>

<file path=ppt/theme/theme1.xml><?xml version="1.0" encoding="utf-8"?>
<a:theme xmlns:a="http://schemas.openxmlformats.org/drawingml/2006/main" name="Imaging (Widescreen Macro-Enabled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s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P_PPT_Template_Widescreen_newlogo" id="{DDBB30B5-EED0-4BED-BF9F-DDC9410414D0}" vid="{823F7452-1CB7-4568-BDA2-B1365F0761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6EC31C2C0E534D9682FA8875A78635" ma:contentTypeVersion="40" ma:contentTypeDescription="Create a new document." ma:contentTypeScope="" ma:versionID="160923c1299ff4aa3884b232988b4af0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4" xmlns:ns3="948e14a7-a88e-4829-9ffa-fde38425ac37" xmlns:ns4="ee45f9cd-72a3-4b3a-8cb8-9c8679c897e4" xmlns:ns5="0c51a168-f9b1-4000-a552-b6e26a8e1726" targetNamespace="http://schemas.microsoft.com/office/2006/metadata/properties" ma:root="true" ma:fieldsID="1a09f4150ad9e5016c73dd29e3f8c7d4" ns1:_="" ns2:_="" ns3:_="" ns4:_="" ns5:_="">
    <xsd:import namespace="http://schemas.microsoft.com/sharepoint/v3"/>
    <xsd:import namespace="http://schemas.microsoft.com/sharepoint/v4"/>
    <xsd:import namespace="948e14a7-a88e-4829-9ffa-fde38425ac37"/>
    <xsd:import namespace="ee45f9cd-72a3-4b3a-8cb8-9c8679c897e4"/>
    <xsd:import namespace="0c51a168-f9b1-4000-a552-b6e26a8e1726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  <xsd:element ref="ns2:EmailHeaders" minOccurs="0"/>
                <xsd:element ref="ns3:AcquisitionStart" minOccurs="0"/>
                <xsd:element ref="ns3:Assignee" minOccurs="0"/>
                <xsd:element ref="ns3:BidNumber" minOccurs="0"/>
                <xsd:element ref="ns3:CleanDataRecordLength" minOccurs="0"/>
                <xsd:element ref="ns3:Company" minOccurs="0"/>
                <xsd:element ref="ns3:Configuration" minOccurs="0"/>
                <xsd:element ref="ns3:Country" minOccurs="0"/>
                <xsd:element ref="ns3:Uploaded" minOccurs="0"/>
                <xsd:element ref="ns3:Current_x0020_Analysis" minOccurs="0"/>
                <xsd:element ref="ns3:Infill_x0020_Analysis" minOccurs="0"/>
                <xsd:element ref="ns3:Weather_x0020_Analysis" minOccurs="0"/>
                <xsd:element ref="ns3:Vessel" minOccurs="0"/>
                <xsd:element ref="ns3:Datum" minOccurs="0"/>
                <xsd:element ref="ns3:Projection" minOccurs="0"/>
                <xsd:element ref="ns3:PredictedInfill" minOccurs="0"/>
                <xsd:element ref="ns3:Fanmode" minOccurs="0"/>
                <xsd:element ref="ns3:Tailseparation" minOccurs="0"/>
                <xsd:element ref="ns3:Survey_x0020_Type" minOccurs="0"/>
                <xsd:element ref="ns3:Analysis_x0020_created_x0020_By" minOccurs="0"/>
                <xsd:element ref="ns3:ProjectNumber" minOccurs="0"/>
                <xsd:element ref="ns3:SurveyStart" minOccurs="0"/>
                <xsd:element ref="ns3:SurveyEnd" minOccurs="0"/>
                <xsd:element ref="ns3:ActualInfill" minOccurs="0"/>
                <xsd:element ref="ns3:ActualBSP" minOccurs="0"/>
                <xsd:element ref="ns4:TaxKeywordTaxHTField" minOccurs="0"/>
                <xsd:element ref="ns5:TaxCatchAll" minOccurs="0"/>
                <xsd:element ref="ns3:Anticipated_x0020_duration" minOccurs="0"/>
                <xsd:element ref="ns3:Weather_x0020_Report" minOccurs="0"/>
                <xsd:element ref="ns3:LinkToForm" minOccurs="0"/>
                <xsd:element ref="ns3:LinkToConfig" minOccurs="0"/>
                <xsd:element ref="ns3:Nucleus_preplo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EmailSender" ma:index="8" nillable="true" ma:displayName="E-Mail Sender" ma:hidden="true" ma:internalName="EmailSender">
      <xsd:simpleType>
        <xsd:restriction base="dms:Note">
          <xsd:maxLength value="255"/>
        </xsd:restriction>
      </xsd:simpleType>
    </xsd:element>
    <xsd:element name="EmailTo" ma:index="9" nillable="true" ma:displayName="E-Mail To" ma:hidden="true" ma:internalName="EmailTo">
      <xsd:simpleType>
        <xsd:restriction base="dms:Note">
          <xsd:maxLength value="255"/>
        </xsd:restriction>
      </xsd:simpleType>
    </xsd:element>
    <xsd:element name="EmailCc" ma:index="10" nillable="true" ma:displayName="E-Mail Cc" ma:hidden="true" ma:internalName="EmailCc">
      <xsd:simpleType>
        <xsd:restriction base="dms:Note">
          <xsd:maxLength value="255"/>
        </xsd:restriction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EmailHeaders" ma:index="13" nillable="true" ma:displayName="E-Mail Headers" ma:hidden="true" ma:internalName="EmailHeaders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8e14a7-a88e-4829-9ffa-fde38425ac37" elementFormDefault="qualified">
    <xsd:import namespace="http://schemas.microsoft.com/office/2006/documentManagement/types"/>
    <xsd:import namespace="http://schemas.microsoft.com/office/infopath/2007/PartnerControls"/>
    <xsd:element name="AcquisitionStart" ma:index="14" nillable="true" ma:displayName="Anticipated start" ma:internalName="AcquisitionStart">
      <xsd:simpleType>
        <xsd:restriction base="dms:Text">
          <xsd:maxLength value="255"/>
        </xsd:restriction>
      </xsd:simpleType>
    </xsd:element>
    <xsd:element name="Assignee" ma:index="15" nillable="true" ma:displayName="Assignee" ma:list="UserInfo" ma:SharePointGroup="0" ma:internalName="Assigne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idNumber" ma:index="16" nillable="true" ma:displayName="BidNumber" ma:internalName="BidNumber">
      <xsd:simpleType>
        <xsd:restriction base="dms:Text">
          <xsd:maxLength value="255"/>
        </xsd:restriction>
      </xsd:simpleType>
    </xsd:element>
    <xsd:element name="CleanDataRecordLength" ma:index="17" nillable="true" ma:displayName="CleanDataRecordLength" ma:internalName="CleanDataRecordLength">
      <xsd:simpleType>
        <xsd:restriction base="dms:Number"/>
      </xsd:simpleType>
    </xsd:element>
    <xsd:element name="Company" ma:index="18" nillable="true" ma:displayName="Company" ma:internalName="Company">
      <xsd:simpleType>
        <xsd:restriction base="dms:Text">
          <xsd:maxLength value="255"/>
        </xsd:restriction>
      </xsd:simpleType>
    </xsd:element>
    <xsd:element name="Configuration" ma:index="19" nillable="true" ma:displayName="Configuration" ma:internalName="Configuration">
      <xsd:simpleType>
        <xsd:restriction base="dms:Text">
          <xsd:maxLength value="255"/>
        </xsd:restriction>
      </xsd:simpleType>
    </xsd:element>
    <xsd:element name="Country" ma:index="20" nillable="true" ma:displayName="Country" ma:internalName="Country">
      <xsd:simpleType>
        <xsd:restriction base="dms:Text">
          <xsd:maxLength value="255"/>
        </xsd:restriction>
      </xsd:simpleType>
    </xsd:element>
    <xsd:element name="Uploaded" ma:index="21" nillable="true" ma:displayName="Uploaded" ma:default="[today]" ma:format="DateOnly" ma:internalName="Uploaded">
      <xsd:simpleType>
        <xsd:restriction base="dms:DateTime"/>
      </xsd:simpleType>
    </xsd:element>
    <xsd:element name="Current_x0020_Analysis" ma:index="22" nillable="true" ma:displayName="Current Analysis" ma:default="1" ma:internalName="Current_x0020_Analysis">
      <xsd:simpleType>
        <xsd:restriction base="dms:Boolean"/>
      </xsd:simpleType>
    </xsd:element>
    <xsd:element name="Infill_x0020_Analysis" ma:index="23" nillable="true" ma:displayName="Infill Analysis" ma:default="1" ma:internalName="Infill_x0020_Analysis">
      <xsd:simpleType>
        <xsd:restriction base="dms:Boolean"/>
      </xsd:simpleType>
    </xsd:element>
    <xsd:element name="Weather_x0020_Analysis" ma:index="24" nillable="true" ma:displayName="Weather Analysis" ma:default="0" ma:internalName="Weather_x0020_Analysis">
      <xsd:simpleType>
        <xsd:restriction base="dms:Boolean"/>
      </xsd:simpleType>
    </xsd:element>
    <xsd:element name="Vessel" ma:index="25" nillable="true" ma:displayName="Vessel" ma:default="Other /Not decided" ma:format="Dropdown" ma:internalName="Vessel">
      <xsd:simpleType>
        <xsd:restriction base="dms:Choice">
          <xsd:enumeration value="Other /Not decided"/>
          <xsd:enumeration value="Atlantic Explorer"/>
          <xsd:enumeration value="PGS Apollo"/>
          <xsd:enumeration value="Ramform Atlas"/>
          <xsd:enumeration value="Ramform Hyperion"/>
          <xsd:enumeration value="Ramform Sovereign"/>
          <xsd:enumeration value="Ramform Sterling"/>
          <xsd:enumeration value="Ramform Tethys"/>
          <xsd:enumeration value="Ramform Titan"/>
          <xsd:enumeration value="Ramform Valiant"/>
          <xsd:enumeration value="Ramform Vanguard"/>
          <xsd:enumeration value="Sanco Spirit"/>
          <xsd:enumeration value="Sanco Swift"/>
        </xsd:restriction>
      </xsd:simpleType>
    </xsd:element>
    <xsd:element name="Datum" ma:index="26" nillable="true" ma:displayName="Datum" ma:internalName="Datum">
      <xsd:simpleType>
        <xsd:restriction base="dms:Text">
          <xsd:maxLength value="255"/>
        </xsd:restriction>
      </xsd:simpleType>
    </xsd:element>
    <xsd:element name="Projection" ma:index="27" nillable="true" ma:displayName="Projection" ma:internalName="Projection">
      <xsd:simpleType>
        <xsd:restriction base="dms:Text">
          <xsd:maxLength value="255"/>
        </xsd:restriction>
      </xsd:simpleType>
    </xsd:element>
    <xsd:element name="PredictedInfill" ma:index="28" nillable="true" ma:displayName="PredictedInfill" ma:internalName="PredictedInfill">
      <xsd:simpleType>
        <xsd:restriction base="dms:Text">
          <xsd:maxLength value="255"/>
        </xsd:restriction>
      </xsd:simpleType>
    </xsd:element>
    <xsd:element name="Fanmode" ma:index="29" nillable="true" ma:displayName="Fanmode" ma:default="0" ma:internalName="Fanmode">
      <xsd:simpleType>
        <xsd:restriction base="dms:Boolean"/>
      </xsd:simpleType>
    </xsd:element>
    <xsd:element name="Tailseparation" ma:index="30" nillable="true" ma:displayName="Tailseparation" ma:default="1.00" ma:internalName="Tailseparation" ma:percentage="TRUE">
      <xsd:simpleType>
        <xsd:restriction base="dms:Number"/>
      </xsd:simpleType>
    </xsd:element>
    <xsd:element name="Survey_x0020_Type" ma:index="31" nillable="true" ma:displayName="Survey Type" ma:default="2D" ma:format="Dropdown" ma:internalName="Survey_x0020_Type">
      <xsd:simpleType>
        <xsd:restriction base="dms:Choice">
          <xsd:enumeration value="2D"/>
          <xsd:enumeration value="3D"/>
          <xsd:enumeration value="4D"/>
          <xsd:enumeration value="WATS"/>
        </xsd:restriction>
      </xsd:simpleType>
    </xsd:element>
    <xsd:element name="Analysis_x0020_created_x0020_By" ma:index="32" nillable="true" ma:displayName="Analysis created By" ma:list="UserInfo" ma:SharePointGroup="0" ma:internalName="Analysis_x0020_creat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ojectNumber" ma:index="33" nillable="true" ma:displayName="ProjectNumber" ma:internalName="ProjectNumber">
      <xsd:simpleType>
        <xsd:restriction base="dms:Text">
          <xsd:maxLength value="20"/>
        </xsd:restriction>
      </xsd:simpleType>
    </xsd:element>
    <xsd:element name="SurveyStart" ma:index="34" nillable="true" ma:displayName="SurveyStart" ma:format="DateOnly" ma:internalName="SurveyStart">
      <xsd:simpleType>
        <xsd:restriction base="dms:DateTime"/>
      </xsd:simpleType>
    </xsd:element>
    <xsd:element name="SurveyEnd" ma:index="35" nillable="true" ma:displayName="SurveyEnd" ma:format="DateOnly" ma:internalName="SurveyEnd">
      <xsd:simpleType>
        <xsd:restriction base="dms:DateTime"/>
      </xsd:simpleType>
    </xsd:element>
    <xsd:element name="ActualInfill" ma:index="36" nillable="true" ma:displayName="ActualInfill" ma:internalName="ActualInfill" ma:percentage="FALSE">
      <xsd:simpleType>
        <xsd:restriction base="dms:Number"/>
      </xsd:simpleType>
    </xsd:element>
    <xsd:element name="ActualBSP" ma:index="37" nillable="true" ma:displayName="ActualBSP" ma:internalName="ActualBSP">
      <xsd:simpleType>
        <xsd:restriction base="dms:Number"/>
      </xsd:simpleType>
    </xsd:element>
    <xsd:element name="Anticipated_x0020_duration" ma:index="41" nillable="true" ma:displayName="Anticipated duration" ma:internalName="Anticipated_x0020_duration">
      <xsd:simpleType>
        <xsd:restriction base="dms:Text">
          <xsd:maxLength value="255"/>
        </xsd:restriction>
      </xsd:simpleType>
    </xsd:element>
    <xsd:element name="Weather_x0020_Report" ma:index="42" nillable="true" ma:displayName="Weather Report" ma:default="0" ma:internalName="Weather_x0020_Report">
      <xsd:simpleType>
        <xsd:restriction base="dms:Boolean"/>
      </xsd:simpleType>
    </xsd:element>
    <xsd:element name="LinkToForm" ma:index="44" nillable="true" ma:displayName="LinkToForm" ma:format="Hyperlink" ma:internalName="LinkToForm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inkToConfig" ma:index="45" nillable="true" ma:displayName="LinkToConfig" ma:format="Hyperlink" ma:internalName="LinkToConfig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ucleus_preplot" ma:index="46" nillable="true" ma:displayName="Nucleus_preplot" ma:description="Filename of the Nucleus preplot" ma:internalName="Nucleus_preplo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45f9cd-72a3-4b3a-8cb8-9c8679c897e4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39" nillable="true" ma:taxonomy="true" ma:internalName="TaxKeywordTaxHTField" ma:taxonomyFieldName="TaxKeyword" ma:displayName="Enterprise Keywords" ma:fieldId="{23f27201-bee3-471e-b2e7-b64fd8b7ca38}" ma:taxonomyMulti="true" ma:sspId="69ca02a8-2a75-4699-91fa-c3d3c2947d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51a168-f9b1-4000-a552-b6e26a8e1726" elementFormDefault="qualified">
    <xsd:import namespace="http://schemas.microsoft.com/office/2006/documentManagement/types"/>
    <xsd:import namespace="http://schemas.microsoft.com/office/infopath/2007/PartnerControls"/>
    <xsd:element name="TaxCatchAll" ma:index="40" nillable="true" ma:displayName="Taxonomy Catch All Column" ma:hidden="true" ma:list="{e5cf1a7b-fc58-4495-b231-e1922dd81cad}" ma:internalName="TaxCatchAll" ma:showField="CatchAllData" ma:web="ee45f9cd-72a3-4b3a-8cb8-9c8679c897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leanDataRecordLength xmlns="948e14a7-a88e-4829-9ffa-fde38425ac37" xsi:nil="true"/>
    <Uploaded xmlns="948e14a7-a88e-4829-9ffa-fde38425ac37">2020-04-12T09:03:45+00:00</Uploaded>
    <Fanmode xmlns="948e14a7-a88e-4829-9ffa-fde38425ac37" xsi:nil="true"/>
    <ActualBSP xmlns="948e14a7-a88e-4829-9ffa-fde38425ac37" xsi:nil="true"/>
    <EmailTo xmlns="http://schemas.microsoft.com/sharepoint/v3" xsi:nil="true"/>
    <EmailSender xmlns="http://schemas.microsoft.com/sharepoint/v3" xsi:nil="true"/>
    <EmailFrom xmlns="http://schemas.microsoft.com/sharepoint/v3" xsi:nil="true"/>
    <BidNumber xmlns="948e14a7-a88e-4829-9ffa-fde38425ac37">BID20201020</BidNumber>
    <Weather_x0020_Report xmlns="948e14a7-a88e-4829-9ffa-fde38425ac37">false</Weather_x0020_Report>
    <TaxCatchAll xmlns="0c51a168-f9b1-4000-a552-b6e26a8e1726"/>
    <Configuration xmlns="948e14a7-a88e-4829-9ffa-fde38425ac37" xsi:nil="true"/>
    <PredictedInfill xmlns="948e14a7-a88e-4829-9ffa-fde38425ac37" xsi:nil="true"/>
    <TaxKeywordTaxHTField xmlns="ee45f9cd-72a3-4b3a-8cb8-9c8679c897e4">
      <Terms xmlns="http://schemas.microsoft.com/office/infopath/2007/PartnerControls"/>
    </TaxKeywordTaxHTField>
    <Company xmlns="948e14a7-a88e-4829-9ffa-fde38425ac37">SK Energy</Company>
    <Datum xmlns="948e14a7-a88e-4829-9ffa-fde38425ac37" xsi:nil="true"/>
    <Projection xmlns="948e14a7-a88e-4829-9ffa-fde38425ac37" xsi:nil="true"/>
    <ProjectNumber xmlns="948e14a7-a88e-4829-9ffa-fde38425ac37" xsi:nil="true"/>
    <LinkToForm xmlns="948e14a7-a88e-4829-9ffa-fde38425ac37">
      <Url>http://operations.onshore.pgs.com/forms/Metocean/Metocean-2020-04-08 1011.html</Url>
      <Description>/forms/Metocean/Metocean-2020-04-08 1011.html</Description>
    </LinkToForm>
    <LinkToConfig xmlns="948e14a7-a88e-4829-9ffa-fde38425ac37">
      <Url xsi:nil="true"/>
      <Description xsi:nil="true"/>
    </LinkToConfig>
    <SurveyStart xmlns="948e14a7-a88e-4829-9ffa-fde38425ac37" xsi:nil="true"/>
    <ActualInfill xmlns="948e14a7-a88e-4829-9ffa-fde38425ac37" xsi:nil="true"/>
    <SurveyEnd xmlns="948e14a7-a88e-4829-9ffa-fde38425ac37" xsi:nil="true"/>
    <EmailCc xmlns="http://schemas.microsoft.com/sharepoint/v3" xsi:nil="true"/>
    <Tailseparation xmlns="948e14a7-a88e-4829-9ffa-fde38425ac37" xsi:nil="true"/>
    <Current_x0020_Analysis xmlns="948e14a7-a88e-4829-9ffa-fde38425ac37">true</Current_x0020_Analysis>
    <Country xmlns="948e14a7-a88e-4829-9ffa-fde38425ac37">VIETNAM</Country>
    <Anticipated_x0020_duration xmlns="948e14a7-a88e-4829-9ffa-fde38425ac37" xsi:nil="true"/>
    <AcquisitionStart xmlns="948e14a7-a88e-4829-9ffa-fde38425ac37" xsi:nil="true"/>
    <Weather_x0020_Analysis xmlns="948e14a7-a88e-4829-9ffa-fde38425ac37">false</Weather_x0020_Analysis>
    <Vessel xmlns="948e14a7-a88e-4829-9ffa-fde38425ac37" xsi:nil="true"/>
    <Infill_x0020_Analysis xmlns="948e14a7-a88e-4829-9ffa-fde38425ac37">true</Infill_x0020_Analysis>
    <Survey_x0020_Type xmlns="948e14a7-a88e-4829-9ffa-fde38425ac37" xsi:nil="true"/>
    <Analysis_x0020_created_x0020_By xmlns="948e14a7-a88e-4829-9ffa-fde38425ac37">
      <UserInfo>
        <DisplayName/>
        <AccountId xsi:nil="true"/>
        <AccountType/>
      </UserInfo>
    </Analysis_x0020_created_x0020_By>
    <Nucleus_preplot xmlns="948e14a7-a88e-4829-9ffa-fde38425ac37" xsi:nil="true"/>
    <Assignee xmlns="948e14a7-a88e-4829-9ffa-fde38425ac37">
      <UserInfo>
        <DisplayName>Cato Rypdal</DisplayName>
        <AccountId>76</AccountId>
        <AccountType/>
      </UserInfo>
    </Assignee>
    <EmailSubject xmlns="http://schemas.microsoft.com/sharepoint/v3" xsi:nil="true"/>
    <EmailHeaders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7379DDE3-5728-4855-B2F8-D1DF6D70CA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470F4B-7892-4F57-A069-96A30D62581A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D100A733-94CD-4012-BF3A-C443E013CE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4"/>
    <ds:schemaRef ds:uri="948e14a7-a88e-4829-9ffa-fde38425ac37"/>
    <ds:schemaRef ds:uri="ee45f9cd-72a3-4b3a-8cb8-9c8679c897e4"/>
    <ds:schemaRef ds:uri="0c51a168-f9b1-4000-a552-b6e26a8e17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BE93170-F735-48C6-9551-1CBBEC83A5A6}">
  <ds:schemaRefs>
    <ds:schemaRef ds:uri="ee45f9cd-72a3-4b3a-8cb8-9c8679c897e4"/>
    <ds:schemaRef ds:uri="http://schemas.microsoft.com/office/2006/documentManagement/types"/>
    <ds:schemaRef ds:uri="http://schemas.microsoft.com/office/2006/metadata/properties"/>
    <ds:schemaRef ds:uri="948e14a7-a88e-4829-9ffa-fde38425ac37"/>
    <ds:schemaRef ds:uri="http://schemas.microsoft.com/sharepoint/v3"/>
    <ds:schemaRef ds:uri="http://schemas.microsoft.com/sharepoint/v4"/>
    <ds:schemaRef ds:uri="http://purl.org/dc/terms/"/>
    <ds:schemaRef ds:uri="0c51a168-f9b1-4000-a552-b6e26a8e1726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Imaging (Widescreen Macro-Enabled)</Template>
  <TotalTime>2078</TotalTime>
  <Words>1157</Words>
  <Application>Microsoft Office PowerPoint</Application>
  <PresentationFormat>Custom</PresentationFormat>
  <Paragraphs>243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Imaging (Widescreen Macro-Enabled)</vt:lpstr>
      <vt:lpstr>Infill Prediction  Configurations 10x75, 10x112.5, 10x120</vt:lpstr>
      <vt:lpstr>Introduction</vt:lpstr>
      <vt:lpstr>Executive Summary of Infill Prediction  Acquisition scheduled for 2020</vt:lpstr>
      <vt:lpstr>Infill Prediction 10x75 Azimuth: 16.00°/196.00°, Dual Source 10x75x6000, SPI: 25m, RL: 9000ms</vt:lpstr>
      <vt:lpstr>Infill Prediction 10x75 Dual Source10x75x6000, SPI: 25m, RL: 9000ms: Pre-Plot and Vessel Layout</vt:lpstr>
      <vt:lpstr>Infill Prediction B16-2 10x75 Dual Source 10x75x6000, SPI: 25m, RL: 9000ms, No Fan &amp; Fan 150%, 75m gap allowance: Modelling results</vt:lpstr>
      <vt:lpstr>Infill Prediction 10x112.5 Azimuth: 16.00°/196.00°, Triple Source 10x113x6750, SPI: 16.667m, RL: 6000ms</vt:lpstr>
      <vt:lpstr>Infill Prediction  10x112.5 Triple Source10x113x6750, SPI: 16.667m, RL: 6000ms: Pre-Plot and Vessel Layout</vt:lpstr>
      <vt:lpstr>Infill Prediction B16-2 10x112.5 Triple Source 10x113x6750, SPI: 16.667m, RL: 6000ms, No Fan &amp; Fan 150%, 75m gap allowance: Modelling results</vt:lpstr>
      <vt:lpstr>Infill Prediction 10x120 Azimuth: 16.00°/196.00°, Triple Source 10x120x6750, SPI: 16.667m, RL: 6000ms</vt:lpstr>
      <vt:lpstr>Infill Prediction 10x120 Triple Source10x120x6750, SPI: 16.667m, RL: 6000ms: Pre-Plot and Vessel Layout</vt:lpstr>
      <vt:lpstr>Infill Prediction 10x120 Triple Source 10x120x6750, SPI: 16.667m, RL: 6000ms, No Fan &amp; Fan 150%, 75m gap allowance: Modelling results</vt:lpstr>
    </vt:vector>
  </TitlesOfParts>
  <Company>PGS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</dc:creator>
  <cp:lastModifiedBy>Ramesh Masuvathi</cp:lastModifiedBy>
  <cp:revision>113</cp:revision>
  <dcterms:created xsi:type="dcterms:W3CDTF">2017-01-13T16:37:30Z</dcterms:created>
  <dcterms:modified xsi:type="dcterms:W3CDTF">2020-09-18T07:38:56Z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ntentTypeId">
    <vt:lpwstr>0x0101001C6EC31C2C0E534D9682FA8875A78635</vt:lpwstr>
  </property>
</Properties>
</file>