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2" d="100"/>
          <a:sy n="82"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A4AD-EA0C-40B5-A2BB-82632864A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6D4E2-23A5-467B-9585-9F08D27EC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C32C03-62E7-4942-BB7F-10CF33A52D15}"/>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6EDDC683-C09E-4A66-A60D-07913BB0C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BD755-BF19-4DA5-9DD5-D8E313A23F4A}"/>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392622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A02F-AF89-45F1-B13B-1821239EA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E558C-F8F5-4B76-881B-B04D671B2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84290-3C9B-4BD5-87B4-837A7966C206}"/>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86DBEC4D-A1BF-48E7-BDFD-865D31C66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36C7E-0580-4A8C-9981-DB4400FFE26D}"/>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372456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2D252-76FA-4267-86D3-DEB1D46E9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E05F8-E7F3-495F-A3CA-F3B3B125D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EC951-4282-49A6-BE66-5E6BE267DBB0}"/>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1C38CD80-8BB9-47DE-B2DB-B3BA8710A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B2F3-B5F4-475E-98FC-677F8674A365}"/>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83871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150E-F522-48A8-8FF2-2953240380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7FAED-E95A-44DE-9721-E673A9830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A2EE6-B7AC-424A-A446-09E900A0887A}"/>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64C0072D-0903-4FF2-9AF4-5567C761B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98A2C-5C0A-4DF3-A5F1-7E39319605F0}"/>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166138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B2BC-9C6A-4552-8805-1FAF2E93A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2980F-3CDA-4A59-B79F-A1A732768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055B9-53BD-4C93-8B68-BB181DCC94CC}"/>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CBB323EB-D388-44FA-8DA4-0913D0426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A411E-5037-44FE-B6E6-01EC0782055A}"/>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295669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8F90-EDA8-4850-B2E3-48B149013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F9F5D-7DF5-454C-9A7E-B6726F16E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7DDA81-F514-45E7-BC24-542238236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58809A-1ECD-4E28-8E8E-7084CA071790}"/>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6" name="Footer Placeholder 5">
            <a:extLst>
              <a:ext uri="{FF2B5EF4-FFF2-40B4-BE49-F238E27FC236}">
                <a16:creationId xmlns:a16="http://schemas.microsoft.com/office/drawing/2014/main" id="{BA7B0CB7-8EF2-493F-81D6-550745ED3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AD6A0-7102-4F88-816E-0B860E457F5B}"/>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224740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0C5B-7054-4F9D-BB8E-BCB69A8124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2D002-6B81-49FE-A983-30EE36081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EF4B8-C476-4C4E-A059-27936711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A7BE5-56A6-4007-92E8-F427BEA90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F68C97-DD4D-45E3-968A-3216D389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263B11-8726-4E3A-930C-69C20F14ECA4}"/>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8" name="Footer Placeholder 7">
            <a:extLst>
              <a:ext uri="{FF2B5EF4-FFF2-40B4-BE49-F238E27FC236}">
                <a16:creationId xmlns:a16="http://schemas.microsoft.com/office/drawing/2014/main" id="{A75D353B-84D2-4D80-A66E-C776C853C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735DF9-8639-4453-A7F0-012D66641F4B}"/>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142963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1FA3-6EFE-4BFE-B154-800C5F6D77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41D28B-6BBE-4D67-AFF5-8F125C2D1410}"/>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4" name="Footer Placeholder 3">
            <a:extLst>
              <a:ext uri="{FF2B5EF4-FFF2-40B4-BE49-F238E27FC236}">
                <a16:creationId xmlns:a16="http://schemas.microsoft.com/office/drawing/2014/main" id="{E9C79C5C-2432-4D5F-B704-98331DB45B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41FA6-E73A-45F8-8740-E35DA925E3E1}"/>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270930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75005-F7A1-4969-A942-C6A2497684B2}"/>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3" name="Footer Placeholder 2">
            <a:extLst>
              <a:ext uri="{FF2B5EF4-FFF2-40B4-BE49-F238E27FC236}">
                <a16:creationId xmlns:a16="http://schemas.microsoft.com/office/drawing/2014/main" id="{7B1045E5-3CAA-4C4E-881E-4B2ADFB7D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BFA218-8DC6-48D3-AF30-DAD7E598FF43}"/>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204714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1216-2FF8-4375-9897-B650B8640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20790-D8B2-4054-BE51-434457658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CE084-3907-4143-9890-54CB6AFF6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BF55C-C350-4DC2-B4CE-16872A25D15C}"/>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6" name="Footer Placeholder 5">
            <a:extLst>
              <a:ext uri="{FF2B5EF4-FFF2-40B4-BE49-F238E27FC236}">
                <a16:creationId xmlns:a16="http://schemas.microsoft.com/office/drawing/2014/main" id="{F42B6E4D-C221-42BA-9AE8-C87B589BC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56117-BBDC-454D-94BA-884257A5012A}"/>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248600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CCFD-9831-45AB-8F49-C6CD69127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08C57-5720-4CEF-AEDB-00CFEB7777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88068-B83A-411D-AB58-56ABC8AF0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4BCAC-E573-4F8E-AA4F-97B91F900F7E}"/>
              </a:ext>
            </a:extLst>
          </p:cNvPr>
          <p:cNvSpPr>
            <a:spLocks noGrp="1"/>
          </p:cNvSpPr>
          <p:nvPr>
            <p:ph type="dt" sz="half" idx="10"/>
          </p:nvPr>
        </p:nvSpPr>
        <p:spPr/>
        <p:txBody>
          <a:bodyPr/>
          <a:lstStyle/>
          <a:p>
            <a:fld id="{F3D82AE8-9A68-46A9-AB0F-13D753960DFB}" type="datetimeFigureOut">
              <a:rPr lang="en-US" smtClean="0"/>
              <a:t>1/3/2022</a:t>
            </a:fld>
            <a:endParaRPr lang="en-US"/>
          </a:p>
        </p:txBody>
      </p:sp>
      <p:sp>
        <p:nvSpPr>
          <p:cNvPr id="6" name="Footer Placeholder 5">
            <a:extLst>
              <a:ext uri="{FF2B5EF4-FFF2-40B4-BE49-F238E27FC236}">
                <a16:creationId xmlns:a16="http://schemas.microsoft.com/office/drawing/2014/main" id="{D1E85C4E-2A07-4EA1-B8F8-6B28199F2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55EC6-9AC9-48FA-A3AD-4481D2E431CB}"/>
              </a:ext>
            </a:extLst>
          </p:cNvPr>
          <p:cNvSpPr>
            <a:spLocks noGrp="1"/>
          </p:cNvSpPr>
          <p:nvPr>
            <p:ph type="sldNum" sz="quarter" idx="12"/>
          </p:nvPr>
        </p:nvSpPr>
        <p:spPr/>
        <p:txBody>
          <a:bodyPr/>
          <a:lstStyle/>
          <a:p>
            <a:fld id="{E288308A-BC9B-46F8-A378-441FFC76EE66}" type="slidenum">
              <a:rPr lang="en-US" smtClean="0"/>
              <a:t>‹#›</a:t>
            </a:fld>
            <a:endParaRPr lang="en-US"/>
          </a:p>
        </p:txBody>
      </p:sp>
    </p:spTree>
    <p:extLst>
      <p:ext uri="{BB962C8B-B14F-4D97-AF65-F5344CB8AC3E}">
        <p14:creationId xmlns:p14="http://schemas.microsoft.com/office/powerpoint/2010/main" val="38373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A32C9-4D8D-4044-B314-7B59456E4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B5A95A-817A-4970-B1FF-570153CEF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88360-B382-47FE-B670-3C6186847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82AE8-9A68-46A9-AB0F-13D753960DFB}" type="datetimeFigureOut">
              <a:rPr lang="en-US" smtClean="0"/>
              <a:t>1/3/2022</a:t>
            </a:fld>
            <a:endParaRPr lang="en-US"/>
          </a:p>
        </p:txBody>
      </p:sp>
      <p:sp>
        <p:nvSpPr>
          <p:cNvPr id="5" name="Footer Placeholder 4">
            <a:extLst>
              <a:ext uri="{FF2B5EF4-FFF2-40B4-BE49-F238E27FC236}">
                <a16:creationId xmlns:a16="http://schemas.microsoft.com/office/drawing/2014/main" id="{8CF854A9-EDE5-46AE-B698-2BFC14051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AF9208-770A-482C-85CA-E47D1361A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8308A-BC9B-46F8-A378-441FFC76EE66}" type="slidenum">
              <a:rPr lang="en-US" smtClean="0"/>
              <a:t>‹#›</a:t>
            </a:fld>
            <a:endParaRPr lang="en-US"/>
          </a:p>
        </p:txBody>
      </p:sp>
    </p:spTree>
    <p:extLst>
      <p:ext uri="{BB962C8B-B14F-4D97-AF65-F5344CB8AC3E}">
        <p14:creationId xmlns:p14="http://schemas.microsoft.com/office/powerpoint/2010/main" val="345002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dev.azur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952500" y="747712"/>
            <a:ext cx="9144000" cy="966788"/>
          </a:xfrm>
        </p:spPr>
        <p:txBody>
          <a:bodyPr/>
          <a:lstStyle/>
          <a:p>
            <a:r>
              <a:rPr lang="en-US" b="1" dirty="0"/>
              <a:t>DevOps</a:t>
            </a:r>
          </a:p>
        </p:txBody>
      </p:sp>
      <p:sp>
        <p:nvSpPr>
          <p:cNvPr id="3" name="Subtitle 2">
            <a:extLst>
              <a:ext uri="{FF2B5EF4-FFF2-40B4-BE49-F238E27FC236}">
                <a16:creationId xmlns:a16="http://schemas.microsoft.com/office/drawing/2014/main" id="{5A266302-6F54-4341-A45D-24AFDCFDDFDA}"/>
              </a:ext>
            </a:extLst>
          </p:cNvPr>
          <p:cNvSpPr>
            <a:spLocks noGrp="1"/>
          </p:cNvSpPr>
          <p:nvPr>
            <p:ph type="subTitle" idx="1"/>
          </p:nvPr>
        </p:nvSpPr>
        <p:spPr>
          <a:xfrm>
            <a:off x="5086349" y="1773238"/>
            <a:ext cx="2871789" cy="441325"/>
          </a:xfrm>
        </p:spPr>
        <p:txBody>
          <a:bodyPr/>
          <a:lstStyle/>
          <a:p>
            <a:r>
              <a:rPr lang="en-US" dirty="0"/>
              <a:t>Dev + Operations</a:t>
            </a:r>
          </a:p>
        </p:txBody>
      </p:sp>
    </p:spTree>
    <p:extLst>
      <p:ext uri="{BB962C8B-B14F-4D97-AF65-F5344CB8AC3E}">
        <p14:creationId xmlns:p14="http://schemas.microsoft.com/office/powerpoint/2010/main" val="377912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123825" y="161925"/>
            <a:ext cx="2862263" cy="966788"/>
          </a:xfrm>
        </p:spPr>
        <p:txBody>
          <a:bodyPr/>
          <a:lstStyle/>
          <a:p>
            <a:r>
              <a:rPr lang="en-US" dirty="0"/>
              <a:t>DevOps</a:t>
            </a:r>
          </a:p>
        </p:txBody>
      </p:sp>
      <p:sp>
        <p:nvSpPr>
          <p:cNvPr id="3" name="Subtitle 2">
            <a:extLst>
              <a:ext uri="{FF2B5EF4-FFF2-40B4-BE49-F238E27FC236}">
                <a16:creationId xmlns:a16="http://schemas.microsoft.com/office/drawing/2014/main" id="{5A266302-6F54-4341-A45D-24AFDCFDDFDA}"/>
              </a:ext>
            </a:extLst>
          </p:cNvPr>
          <p:cNvSpPr>
            <a:spLocks noGrp="1"/>
          </p:cNvSpPr>
          <p:nvPr>
            <p:ph type="subTitle" idx="1"/>
          </p:nvPr>
        </p:nvSpPr>
        <p:spPr>
          <a:xfrm>
            <a:off x="442914" y="1416050"/>
            <a:ext cx="11572874" cy="2355850"/>
          </a:xfrm>
        </p:spPr>
        <p:txBody>
          <a:bodyPr>
            <a:normAutofit/>
          </a:bodyPr>
          <a:lstStyle/>
          <a:p>
            <a:pPr algn="l"/>
            <a:r>
              <a:rPr lang="en-US" sz="1400" dirty="0">
                <a:solidFill>
                  <a:srgbClr val="51565E"/>
                </a:solidFill>
                <a:latin typeface="Roboto" panose="02000000000000000000" pitchFamily="2" charset="0"/>
                <a:ea typeface="Roboto" panose="02000000000000000000" pitchFamily="2" charset="0"/>
              </a:rPr>
              <a:t>A compound of development (Dev) and operations (Ops), DevOps is the union of people, processes and technology to continually provide value to customers.</a:t>
            </a:r>
          </a:p>
          <a:p>
            <a:pPr algn="l"/>
            <a:r>
              <a:rPr lang="en-US" sz="1400" dirty="0">
                <a:solidFill>
                  <a:srgbClr val="51565E"/>
                </a:solidFill>
                <a:latin typeface="Roboto" panose="02000000000000000000" pitchFamily="2" charset="0"/>
                <a:ea typeface="Roboto" panose="02000000000000000000" pitchFamily="2" charset="0"/>
              </a:rPr>
              <a:t>What does DevOps mean for teams? DevOps enables formerly siloed roles – development, IT operations, quality engineering and security – to coordinate and collaborate to produce better, more reliable products. By adopting a DevOps culture along with DevOps practices and tools, teams gain the ability to better respond to customer needs, increase confidence in the applications they build and achieve business goals faster.</a:t>
            </a:r>
          </a:p>
          <a:p>
            <a:pPr algn="l"/>
            <a:r>
              <a:rPr lang="en-US" sz="1200" b="0" i="0" dirty="0">
                <a:solidFill>
                  <a:srgbClr val="4C4C51"/>
                </a:solidFill>
                <a:effectLst/>
                <a:latin typeface="Roboto" panose="02000000000000000000" pitchFamily="2" charset="0"/>
                <a:ea typeface="Roboto" panose="02000000000000000000" pitchFamily="2" charset="0"/>
              </a:rPr>
              <a:t>DevOps URL: </a:t>
            </a:r>
            <a:r>
              <a:rPr lang="en-US" sz="1200" b="0" i="0" dirty="0">
                <a:solidFill>
                  <a:srgbClr val="4C4C51"/>
                </a:solidFill>
                <a:effectLst/>
                <a:latin typeface="Roboto" panose="02000000000000000000" pitchFamily="2" charset="0"/>
                <a:ea typeface="Roboto" panose="02000000000000000000" pitchFamily="2" charset="0"/>
                <a:hlinkClick r:id="rId2"/>
              </a:rPr>
              <a:t>https://dev.azure.com/</a:t>
            </a:r>
            <a:r>
              <a:rPr lang="en-US" sz="1200" b="0" i="0" dirty="0">
                <a:solidFill>
                  <a:srgbClr val="4C4C51"/>
                </a:solidFill>
                <a:effectLst/>
                <a:latin typeface="Roboto" panose="02000000000000000000" pitchFamily="2" charset="0"/>
                <a:ea typeface="Roboto" panose="02000000000000000000" pitchFamily="2" charset="0"/>
              </a:rPr>
              <a:t> </a:t>
            </a:r>
          </a:p>
          <a:p>
            <a:pPr algn="l"/>
            <a:r>
              <a:rPr lang="en-US" sz="1200" dirty="0">
                <a:solidFill>
                  <a:srgbClr val="4C4C51"/>
                </a:solidFill>
                <a:latin typeface="Roboto" panose="02000000000000000000" pitchFamily="2" charset="0"/>
                <a:ea typeface="Roboto" panose="02000000000000000000" pitchFamily="2" charset="0"/>
              </a:rPr>
              <a:t>Azure URL </a:t>
            </a:r>
            <a:r>
              <a:rPr lang="en-US" sz="1200" dirty="0">
                <a:solidFill>
                  <a:srgbClr val="4C4C51"/>
                </a:solidFill>
                <a:latin typeface="Roboto" panose="02000000000000000000" pitchFamily="2" charset="0"/>
                <a:ea typeface="Roboto" panose="02000000000000000000" pitchFamily="2" charset="0"/>
                <a:hlinkClick r:id="rId3"/>
              </a:rPr>
              <a:t>https://portal.azure.com/</a:t>
            </a:r>
            <a:r>
              <a:rPr lang="en-US" sz="1200" dirty="0">
                <a:solidFill>
                  <a:srgbClr val="4C4C51"/>
                </a:solidFill>
                <a:latin typeface="Roboto" panose="02000000000000000000" pitchFamily="2" charset="0"/>
                <a:ea typeface="Roboto" panose="02000000000000000000" pitchFamily="2" charset="0"/>
              </a:rPr>
              <a:t> </a:t>
            </a:r>
            <a:endParaRPr lang="en-US" sz="1200" b="0" i="0" dirty="0">
              <a:solidFill>
                <a:srgbClr val="4C4C5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7849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138113" y="200025"/>
            <a:ext cx="10263188" cy="471488"/>
          </a:xfrm>
        </p:spPr>
        <p:txBody>
          <a:bodyPr>
            <a:normAutofit/>
          </a:bodyPr>
          <a:lstStyle/>
          <a:p>
            <a:pPr algn="l"/>
            <a:r>
              <a:rPr lang="en-US" sz="2500" b="1" i="0" dirty="0">
                <a:solidFill>
                  <a:srgbClr val="272C37"/>
                </a:solidFill>
                <a:effectLst/>
                <a:latin typeface="Roboto" panose="02000000000000000000" pitchFamily="2" charset="0"/>
              </a:rPr>
              <a:t>What Are the Benefits of Azure DevOps?</a:t>
            </a:r>
          </a:p>
        </p:txBody>
      </p:sp>
      <p:sp>
        <p:nvSpPr>
          <p:cNvPr id="3" name="Subtitle 2">
            <a:extLst>
              <a:ext uri="{FF2B5EF4-FFF2-40B4-BE49-F238E27FC236}">
                <a16:creationId xmlns:a16="http://schemas.microsoft.com/office/drawing/2014/main" id="{5A266302-6F54-4341-A45D-24AFDCFDDFDA}"/>
              </a:ext>
            </a:extLst>
          </p:cNvPr>
          <p:cNvSpPr>
            <a:spLocks noGrp="1"/>
          </p:cNvSpPr>
          <p:nvPr>
            <p:ph type="subTitle" idx="1"/>
          </p:nvPr>
        </p:nvSpPr>
        <p:spPr>
          <a:xfrm>
            <a:off x="523874" y="801688"/>
            <a:ext cx="11377613" cy="4204066"/>
          </a:xfrm>
        </p:spPr>
        <p:txBody>
          <a:bodyPr>
            <a:noAutofit/>
          </a:bodyPr>
          <a:lstStyle/>
          <a:p>
            <a:pPr algn="l"/>
            <a:r>
              <a:rPr lang="en-US" sz="1200" b="0" i="0" dirty="0">
                <a:solidFill>
                  <a:srgbClr val="51565E"/>
                </a:solidFill>
                <a:effectLst/>
                <a:latin typeface="Roboto" panose="02000000000000000000" pitchFamily="2" charset="0"/>
              </a:rPr>
              <a:t>Azure DevOps provides DevOps teams with powerful tools.</a:t>
            </a:r>
          </a:p>
          <a:p>
            <a:pPr marL="342900" indent="-342900" algn="l">
              <a:buFont typeface="Arial" panose="020B0604020202020204" pitchFamily="34" charset="0"/>
              <a:buChar char="•"/>
            </a:pPr>
            <a:r>
              <a:rPr lang="en-US" sz="1200" b="1" i="0" dirty="0">
                <a:solidFill>
                  <a:srgbClr val="272C37"/>
                </a:solidFill>
                <a:effectLst/>
                <a:latin typeface="Roboto" panose="02000000000000000000" pitchFamily="2" charset="0"/>
              </a:rPr>
              <a:t>Timely Access to New Features</a:t>
            </a:r>
          </a:p>
          <a:p>
            <a:pPr lvl="1" algn="l"/>
            <a:r>
              <a:rPr lang="en-US" sz="1200" i="0" dirty="0">
                <a:solidFill>
                  <a:srgbClr val="51565E"/>
                </a:solidFill>
                <a:effectLst/>
                <a:latin typeface="Roboto" panose="02000000000000000000" pitchFamily="2" charset="0"/>
              </a:rPr>
              <a:t>Every three weeks, DevOps users receive access to new features. No need to scramble around and wonder what’s new. These are not to be confused with upgrades, and speaking of which:</a:t>
            </a:r>
          </a:p>
          <a:p>
            <a:pPr marL="342900" indent="-342900" algn="l">
              <a:buFont typeface="Arial" panose="020B0604020202020204" pitchFamily="34" charset="0"/>
              <a:buChar char="•"/>
            </a:pPr>
            <a:r>
              <a:rPr lang="en-US" sz="1200" b="1" i="0" dirty="0">
                <a:solidFill>
                  <a:srgbClr val="272C37"/>
                </a:solidFill>
                <a:effectLst/>
                <a:latin typeface="Roboto" panose="02000000000000000000" pitchFamily="2" charset="0"/>
              </a:rPr>
              <a:t>No Upgrades to Worry About</a:t>
            </a:r>
          </a:p>
          <a:p>
            <a:pPr lvl="1" algn="l"/>
            <a:r>
              <a:rPr lang="en-US" sz="1200" b="0" i="0" dirty="0">
                <a:solidFill>
                  <a:srgbClr val="51565E"/>
                </a:solidFill>
                <a:effectLst/>
                <a:latin typeface="Roboto" panose="02000000000000000000" pitchFamily="2" charset="0"/>
              </a:rPr>
              <a:t>Users need not worry about upgrading or patching up the toolchain because the Azure DevOps is a SaaS product. Companies that run on a CI/CD model no longer need to slow things down for the sake of upgrading.</a:t>
            </a:r>
          </a:p>
          <a:p>
            <a:pPr marL="285750" indent="-285750" algn="l">
              <a:buFont typeface="Arial" panose="020B0604020202020204" pitchFamily="34" charset="0"/>
              <a:buChar char="•"/>
            </a:pPr>
            <a:r>
              <a:rPr lang="en-US" sz="1200" b="1" i="0" dirty="0">
                <a:solidFill>
                  <a:srgbClr val="272C37"/>
                </a:solidFill>
                <a:effectLst/>
                <a:latin typeface="Roboto" panose="02000000000000000000" pitchFamily="2" charset="0"/>
              </a:rPr>
              <a:t>Reliability</a:t>
            </a:r>
          </a:p>
          <a:p>
            <a:pPr lvl="1" algn="l"/>
            <a:r>
              <a:rPr lang="en-US" sz="1200" b="0" i="0" dirty="0">
                <a:solidFill>
                  <a:srgbClr val="51565E"/>
                </a:solidFill>
                <a:effectLst/>
                <a:latin typeface="Roboto" panose="02000000000000000000" pitchFamily="2" charset="0"/>
              </a:rPr>
              <a:t>Azure DevOps is backed by 24 x7 support and a 99.9% SLA.</a:t>
            </a:r>
          </a:p>
          <a:p>
            <a:pPr marL="285750" indent="-285750" algn="l">
              <a:buFont typeface="Arial" panose="020B0604020202020204" pitchFamily="34" charset="0"/>
              <a:buChar char="•"/>
            </a:pPr>
            <a:r>
              <a:rPr lang="en-US" sz="1200" b="1" i="0" dirty="0">
                <a:solidFill>
                  <a:srgbClr val="272C37"/>
                </a:solidFill>
                <a:effectLst/>
                <a:latin typeface="Roboto" panose="02000000000000000000" pitchFamily="2" charset="0"/>
              </a:rPr>
              <a:t>Flexibility</a:t>
            </a:r>
          </a:p>
          <a:p>
            <a:pPr lvl="1" algn="l"/>
            <a:r>
              <a:rPr lang="en-US" sz="1200" b="0" i="0" dirty="0">
                <a:solidFill>
                  <a:srgbClr val="51565E"/>
                </a:solidFill>
                <a:effectLst/>
                <a:latin typeface="Roboto" panose="02000000000000000000" pitchFamily="2" charset="0"/>
              </a:rPr>
              <a:t>If your DevOps team doesn’t want or need the full suite of services, they can acquire them independently.</a:t>
            </a:r>
          </a:p>
          <a:p>
            <a:pPr marL="285750" indent="-285750" algn="l">
              <a:buFont typeface="Arial" panose="020B0604020202020204" pitchFamily="34" charset="0"/>
              <a:buChar char="•"/>
            </a:pPr>
            <a:r>
              <a:rPr lang="en-US" sz="1200" b="1" i="0" dirty="0">
                <a:solidFill>
                  <a:srgbClr val="272C37"/>
                </a:solidFill>
                <a:effectLst/>
                <a:latin typeface="Roboto" panose="02000000000000000000" pitchFamily="2" charset="0"/>
              </a:rPr>
              <a:t>It’s Platform-agnostic</a:t>
            </a:r>
          </a:p>
          <a:p>
            <a:pPr lvl="1" algn="l"/>
            <a:r>
              <a:rPr lang="en-US" sz="1200" b="0" i="0" dirty="0">
                <a:solidFill>
                  <a:srgbClr val="51565E"/>
                </a:solidFill>
                <a:effectLst/>
                <a:latin typeface="Roboto" panose="02000000000000000000" pitchFamily="2" charset="0"/>
              </a:rPr>
              <a:t>DevOps is designed to run on any platform (Linux, macOS, and Windows) or language (e.g., Android, C/C++, Node.js, Python, Java, PHP, Ruby, </a:t>
            </a:r>
            <a:r>
              <a:rPr lang="en-US" sz="1200" b="0" i="0" dirty="0" err="1">
                <a:solidFill>
                  <a:srgbClr val="51565E"/>
                </a:solidFill>
                <a:effectLst/>
                <a:latin typeface="Roboto" panose="02000000000000000000" pitchFamily="2" charset="0"/>
              </a:rPr>
              <a:t>.Net</a:t>
            </a:r>
            <a:r>
              <a:rPr lang="en-US" sz="1200" b="0" i="0" dirty="0">
                <a:solidFill>
                  <a:srgbClr val="51565E"/>
                </a:solidFill>
                <a:effectLst/>
                <a:latin typeface="Roboto" panose="02000000000000000000" pitchFamily="2" charset="0"/>
              </a:rPr>
              <a:t>, and iOS apps).</a:t>
            </a:r>
          </a:p>
          <a:p>
            <a:pPr marL="285750" indent="-285750" algn="l">
              <a:buFont typeface="Arial" panose="020B0604020202020204" pitchFamily="34" charset="0"/>
              <a:buChar char="•"/>
            </a:pPr>
            <a:r>
              <a:rPr lang="en-US" sz="1200" b="1" i="0" dirty="0">
                <a:solidFill>
                  <a:srgbClr val="272C37"/>
                </a:solidFill>
                <a:effectLst/>
                <a:latin typeface="Roboto" panose="02000000000000000000" pitchFamily="2" charset="0"/>
              </a:rPr>
              <a:t>It’s Cloud-agnostic</a:t>
            </a:r>
          </a:p>
          <a:p>
            <a:pPr lvl="1" algn="l"/>
            <a:r>
              <a:rPr lang="en-US" sz="1200" b="0" i="0" dirty="0">
                <a:solidFill>
                  <a:srgbClr val="51565E"/>
                </a:solidFill>
                <a:effectLst/>
                <a:latin typeface="Roboto" panose="02000000000000000000" pitchFamily="2" charset="0"/>
              </a:rPr>
              <a:t>Azure DevOps works with AWS (Azure Web Services) and GCP </a:t>
            </a:r>
            <a:r>
              <a:rPr lang="en-US" sz="1200" dirty="0">
                <a:solidFill>
                  <a:srgbClr val="51565E"/>
                </a:solidFill>
                <a:latin typeface="Roboto" panose="02000000000000000000" pitchFamily="2" charset="0"/>
              </a:rPr>
              <a:t>(Google Cloud Platform)</a:t>
            </a:r>
          </a:p>
        </p:txBody>
      </p:sp>
    </p:spTree>
    <p:extLst>
      <p:ext uri="{BB962C8B-B14F-4D97-AF65-F5344CB8AC3E}">
        <p14:creationId xmlns:p14="http://schemas.microsoft.com/office/powerpoint/2010/main" val="374052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161925" y="200026"/>
            <a:ext cx="4991100" cy="413996"/>
          </a:xfrm>
        </p:spPr>
        <p:txBody>
          <a:bodyPr>
            <a:noAutofit/>
          </a:bodyPr>
          <a:lstStyle/>
          <a:p>
            <a:r>
              <a:rPr lang="en-US" sz="2000" dirty="0"/>
              <a:t>DevOps and the </a:t>
            </a:r>
            <a:r>
              <a:rPr lang="en-US" sz="2000" b="1" i="0" dirty="0">
                <a:solidFill>
                  <a:srgbClr val="1A1A1F"/>
                </a:solidFill>
                <a:effectLst/>
                <a:latin typeface="Segoe UI" panose="020B0502040204020203" pitchFamily="34" charset="0"/>
              </a:rPr>
              <a:t>application lifecycle</a:t>
            </a:r>
            <a:endParaRPr lang="en-US" sz="2000" dirty="0"/>
          </a:p>
        </p:txBody>
      </p:sp>
      <p:pic>
        <p:nvPicPr>
          <p:cNvPr id="7" name="Picture 6">
            <a:extLst>
              <a:ext uri="{FF2B5EF4-FFF2-40B4-BE49-F238E27FC236}">
                <a16:creationId xmlns:a16="http://schemas.microsoft.com/office/drawing/2014/main" id="{FDD1EB09-B148-492E-A8F0-ABE9865FEF36}"/>
              </a:ext>
            </a:extLst>
          </p:cNvPr>
          <p:cNvPicPr>
            <a:picLocks noChangeAspect="1"/>
          </p:cNvPicPr>
          <p:nvPr/>
        </p:nvPicPr>
        <p:blipFill>
          <a:blip r:embed="rId2"/>
          <a:stretch>
            <a:fillRect/>
          </a:stretch>
        </p:blipFill>
        <p:spPr>
          <a:xfrm>
            <a:off x="2861885" y="1356971"/>
            <a:ext cx="5410955" cy="4887007"/>
          </a:xfrm>
          <a:prstGeom prst="rect">
            <a:avLst/>
          </a:prstGeom>
        </p:spPr>
      </p:pic>
    </p:spTree>
    <p:extLst>
      <p:ext uri="{BB962C8B-B14F-4D97-AF65-F5344CB8AC3E}">
        <p14:creationId xmlns:p14="http://schemas.microsoft.com/office/powerpoint/2010/main" val="183127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333375" y="200026"/>
            <a:ext cx="4991100" cy="413996"/>
          </a:xfrm>
        </p:spPr>
        <p:txBody>
          <a:bodyPr>
            <a:noAutofit/>
          </a:bodyPr>
          <a:lstStyle/>
          <a:p>
            <a:r>
              <a:rPr lang="en-US" sz="2000" dirty="0"/>
              <a:t>DevOps and the </a:t>
            </a:r>
            <a:r>
              <a:rPr lang="en-US" sz="2000" b="1" i="0" dirty="0">
                <a:solidFill>
                  <a:srgbClr val="1A1A1F"/>
                </a:solidFill>
                <a:effectLst/>
                <a:latin typeface="Segoe UI" panose="020B0502040204020203" pitchFamily="34" charset="0"/>
              </a:rPr>
              <a:t>application lifecycle</a:t>
            </a:r>
            <a:endParaRPr lang="en-US" sz="2000" dirty="0"/>
          </a:p>
        </p:txBody>
      </p:sp>
      <p:pic>
        <p:nvPicPr>
          <p:cNvPr id="4" name="Picture 3">
            <a:extLst>
              <a:ext uri="{FF2B5EF4-FFF2-40B4-BE49-F238E27FC236}">
                <a16:creationId xmlns:a16="http://schemas.microsoft.com/office/drawing/2014/main" id="{5F03A548-0333-492A-A0B8-FE7BCE3BA684}"/>
              </a:ext>
            </a:extLst>
          </p:cNvPr>
          <p:cNvPicPr>
            <a:picLocks noChangeAspect="1"/>
          </p:cNvPicPr>
          <p:nvPr/>
        </p:nvPicPr>
        <p:blipFill>
          <a:blip r:embed="rId2"/>
          <a:stretch>
            <a:fillRect/>
          </a:stretch>
        </p:blipFill>
        <p:spPr>
          <a:xfrm>
            <a:off x="0" y="955395"/>
            <a:ext cx="12192000" cy="4947210"/>
          </a:xfrm>
          <a:prstGeom prst="rect">
            <a:avLst/>
          </a:prstGeom>
        </p:spPr>
      </p:pic>
    </p:spTree>
    <p:extLst>
      <p:ext uri="{BB962C8B-B14F-4D97-AF65-F5344CB8AC3E}">
        <p14:creationId xmlns:p14="http://schemas.microsoft.com/office/powerpoint/2010/main" val="242277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0" y="171451"/>
            <a:ext cx="7677150" cy="413996"/>
          </a:xfrm>
        </p:spPr>
        <p:txBody>
          <a:bodyPr>
            <a:noAutofit/>
          </a:bodyPr>
          <a:lstStyle/>
          <a:p>
            <a:pPr algn="l"/>
            <a:r>
              <a:rPr lang="en-US" sz="2500" b="0" i="0" dirty="0">
                <a:solidFill>
                  <a:srgbClr val="272C37"/>
                </a:solidFill>
                <a:effectLst/>
                <a:latin typeface="Roboto" panose="02000000000000000000" pitchFamily="2" charset="0"/>
              </a:rPr>
              <a:t>What Are the Features of Azure DevOps?</a:t>
            </a:r>
          </a:p>
        </p:txBody>
      </p:sp>
      <p:sp>
        <p:nvSpPr>
          <p:cNvPr id="5" name="TextBox 4">
            <a:extLst>
              <a:ext uri="{FF2B5EF4-FFF2-40B4-BE49-F238E27FC236}">
                <a16:creationId xmlns:a16="http://schemas.microsoft.com/office/drawing/2014/main" id="{41D6BB0E-983D-4BCD-83AF-E61B512F5BB4}"/>
              </a:ext>
            </a:extLst>
          </p:cNvPr>
          <p:cNvSpPr txBox="1"/>
          <p:nvPr/>
        </p:nvSpPr>
        <p:spPr>
          <a:xfrm>
            <a:off x="346838" y="585447"/>
            <a:ext cx="10344607" cy="5816977"/>
          </a:xfrm>
          <a:prstGeom prst="rect">
            <a:avLst/>
          </a:prstGeom>
          <a:noFill/>
        </p:spPr>
        <p:txBody>
          <a:bodyPr wrap="square">
            <a:spAutoFit/>
          </a:bodyPr>
          <a:lstStyle/>
          <a:p>
            <a:r>
              <a:rPr lang="en-US" sz="1200" b="0" i="0" dirty="0">
                <a:solidFill>
                  <a:srgbClr val="51565E"/>
                </a:solidFill>
                <a:effectLst/>
                <a:latin typeface="Roboto" panose="02000000000000000000" pitchFamily="2" charset="0"/>
              </a:rPr>
              <a:t>Azure DevOps services offer a great selection of features for development teams. For instance:</a:t>
            </a:r>
          </a:p>
          <a:p>
            <a:endParaRPr lang="en-US" sz="1200" b="0" i="0" dirty="0">
              <a:solidFill>
                <a:srgbClr val="51565E"/>
              </a:solidFill>
              <a:effectLst/>
              <a:latin typeface="Roboto" panose="02000000000000000000" pitchFamily="2" charset="0"/>
            </a:endParaRPr>
          </a:p>
          <a:p>
            <a:pPr marL="342900" indent="-342900">
              <a:buAutoNum type="arabicPeriod"/>
            </a:pPr>
            <a:r>
              <a:rPr lang="en-US" sz="1200" b="1" i="0" dirty="0">
                <a:solidFill>
                  <a:srgbClr val="272C37"/>
                </a:solidFill>
                <a:effectLst/>
                <a:latin typeface="Roboto" panose="02000000000000000000" pitchFamily="2" charset="0"/>
              </a:rPr>
              <a:t>Dashboard Control</a:t>
            </a:r>
          </a:p>
          <a:p>
            <a:pPr lvl="1"/>
            <a:r>
              <a:rPr lang="en-US" sz="1200" b="0" i="0" dirty="0">
                <a:solidFill>
                  <a:srgbClr val="51565E"/>
                </a:solidFill>
                <a:effectLst/>
                <a:latin typeface="Roboto" panose="02000000000000000000" pitchFamily="2" charset="0"/>
              </a:rPr>
              <a:t>Using the DevOps dashboard feature, you can quickly navigate to different areas of the project, add and manage dashboards, and configure dashboard widgets.</a:t>
            </a:r>
            <a:endParaRPr lang="en-US" sz="1200" b="0" i="0" dirty="0">
              <a:solidFill>
                <a:srgbClr val="272C37"/>
              </a:solidFill>
              <a:effectLst/>
              <a:latin typeface="Roboto" panose="02000000000000000000" pitchFamily="2" charset="0"/>
            </a:endParaRPr>
          </a:p>
          <a:p>
            <a:pPr marL="342900" indent="-342900">
              <a:buFontTx/>
              <a:buAutoNum type="arabicPeriod"/>
            </a:pPr>
            <a:r>
              <a:rPr lang="en-US" sz="1200" b="1" i="0" dirty="0">
                <a:solidFill>
                  <a:srgbClr val="272C37"/>
                </a:solidFill>
                <a:effectLst/>
                <a:latin typeface="Roboto" panose="02000000000000000000" pitchFamily="2" charset="0"/>
              </a:rPr>
              <a:t>Improved Source Control</a:t>
            </a:r>
          </a:p>
          <a:p>
            <a:pPr lvl="1"/>
            <a:r>
              <a:rPr lang="en-US" sz="1200" b="0" i="0" dirty="0">
                <a:solidFill>
                  <a:srgbClr val="51565E"/>
                </a:solidFill>
                <a:effectLst/>
                <a:latin typeface="Roboto" panose="02000000000000000000" pitchFamily="2" charset="0"/>
              </a:rPr>
              <a:t>Azure DevOps systems support two popular types of source control: Git (distributed) or Team Foundation Version Control (TFVC), which is a centralized, client-server system. You can add and manage Azure Git tags, review, download, and edit files to see change history.</a:t>
            </a:r>
            <a:endParaRPr lang="en-US" sz="1200" b="0" i="0" dirty="0">
              <a:solidFill>
                <a:srgbClr val="272C37"/>
              </a:solidFill>
              <a:effectLst/>
              <a:latin typeface="Roboto" panose="02000000000000000000" pitchFamily="2" charset="0"/>
            </a:endParaRPr>
          </a:p>
          <a:p>
            <a:pPr marL="342900" indent="-342900">
              <a:buFontTx/>
              <a:buAutoNum type="arabicPeriod"/>
            </a:pPr>
            <a:r>
              <a:rPr lang="en-US" sz="1200" b="1" i="0" dirty="0">
                <a:solidFill>
                  <a:srgbClr val="272C37"/>
                </a:solidFill>
                <a:effectLst/>
                <a:latin typeface="Roboto" panose="02000000000000000000" pitchFamily="2" charset="0"/>
              </a:rPr>
              <a:t>Plan and Track Your Work</a:t>
            </a:r>
          </a:p>
          <a:p>
            <a:pPr lvl="1"/>
            <a:r>
              <a:rPr lang="en-US" sz="1200" b="0" i="0" dirty="0">
                <a:solidFill>
                  <a:srgbClr val="51565E"/>
                </a:solidFill>
                <a:effectLst/>
                <a:latin typeface="Roboto" panose="02000000000000000000" pitchFamily="2" charset="0"/>
              </a:rPr>
              <a:t>Azure DevOps systems provide you with a couple of types of work items used to monitor features, requirements, user stories, tasks, bugs, and more. For planning purposes, you can access several kinds of backlogs and boards to support the main agile methods: Scrum, </a:t>
            </a:r>
            <a:r>
              <a:rPr lang="en-US" sz="1200" b="0" i="0" dirty="0" err="1">
                <a:solidFill>
                  <a:srgbClr val="51565E"/>
                </a:solidFill>
                <a:effectLst/>
                <a:latin typeface="Roboto" panose="02000000000000000000" pitchFamily="2" charset="0"/>
              </a:rPr>
              <a:t>Scrumban</a:t>
            </a:r>
            <a:r>
              <a:rPr lang="en-US" sz="1200" b="0" i="0" dirty="0">
                <a:solidFill>
                  <a:srgbClr val="51565E"/>
                </a:solidFill>
                <a:effectLst/>
                <a:latin typeface="Roboto" panose="02000000000000000000" pitchFamily="2" charset="0"/>
              </a:rPr>
              <a:t>, or Kanban. You can add and update relevant work items, manage product backlog, use sprint backlogs to plan sprints, and use Kanban boards to visualize the workflow and update statuses.</a:t>
            </a:r>
            <a:endParaRPr lang="en-US" sz="1200" b="0" i="0" dirty="0">
              <a:solidFill>
                <a:srgbClr val="272C37"/>
              </a:solidFill>
              <a:effectLst/>
              <a:latin typeface="Roboto" panose="02000000000000000000" pitchFamily="2" charset="0"/>
            </a:endParaRPr>
          </a:p>
          <a:p>
            <a:pPr marL="342900" indent="-342900">
              <a:buFontTx/>
              <a:buAutoNum type="arabicPeriod"/>
            </a:pPr>
            <a:r>
              <a:rPr lang="en-US" sz="1200" b="1" i="0" dirty="0">
                <a:solidFill>
                  <a:srgbClr val="272C37"/>
                </a:solidFill>
                <a:effectLst/>
                <a:latin typeface="Roboto" panose="02000000000000000000" pitchFamily="2" charset="0"/>
              </a:rPr>
              <a:t>Continuous Integration and Deployment (CI/CD)</a:t>
            </a:r>
          </a:p>
          <a:p>
            <a:pPr lvl="1"/>
            <a:r>
              <a:rPr lang="en-US" sz="1200" b="0" i="0" dirty="0">
                <a:solidFill>
                  <a:srgbClr val="51565E"/>
                </a:solidFill>
                <a:effectLst/>
                <a:latin typeface="Roboto" panose="02000000000000000000" pitchFamily="2" charset="0"/>
              </a:rPr>
              <a:t>Many developers employ the practice of CI/CD, and Azure DevOps supports them. By using Azure pipelines, developers can automate many of the design processes, including defining builds and their steps, creating test instructions, and manage simultaneous releases.</a:t>
            </a:r>
            <a:endParaRPr lang="en-US" sz="1200" b="0" i="0" dirty="0">
              <a:solidFill>
                <a:srgbClr val="272C37"/>
              </a:solidFill>
              <a:effectLst/>
              <a:latin typeface="Roboto" panose="02000000000000000000" pitchFamily="2" charset="0"/>
            </a:endParaRPr>
          </a:p>
          <a:p>
            <a:pPr marL="342900" indent="-342900">
              <a:buFontTx/>
              <a:buAutoNum type="arabicPeriod"/>
            </a:pPr>
            <a:r>
              <a:rPr lang="en-US" sz="1200" b="1" i="0" dirty="0">
                <a:solidFill>
                  <a:srgbClr val="272C37"/>
                </a:solidFill>
                <a:effectLst/>
                <a:latin typeface="Roboto" panose="02000000000000000000" pitchFamily="2" charset="0"/>
              </a:rPr>
              <a:t>Support for Manual and Exploratory Testing</a:t>
            </a:r>
          </a:p>
          <a:p>
            <a:pPr lvl="1"/>
            <a:r>
              <a:rPr lang="en-US" sz="1200" b="0" i="0" dirty="0">
                <a:solidFill>
                  <a:srgbClr val="51565E"/>
                </a:solidFill>
                <a:effectLst/>
                <a:latin typeface="Roboto" panose="02000000000000000000" pitchFamily="2" charset="0"/>
              </a:rPr>
              <a:t>Azure DevOps’ test features facilitate manual, exploratory, and continuous testing, including workflow customization, end-to-end traceability, criteria-based selection, and real-time charts that track test activity.</a:t>
            </a:r>
            <a:endParaRPr lang="en-US" sz="1200" b="0" i="0" dirty="0">
              <a:solidFill>
                <a:srgbClr val="272C37"/>
              </a:solidFill>
              <a:effectLst/>
              <a:latin typeface="Roboto" panose="02000000000000000000" pitchFamily="2" charset="0"/>
            </a:endParaRPr>
          </a:p>
          <a:p>
            <a:pPr marL="342900" indent="-342900">
              <a:buFontTx/>
              <a:buAutoNum type="arabicPeriod"/>
            </a:pPr>
            <a:r>
              <a:rPr lang="en-US" sz="1200" b="1" i="0" dirty="0">
                <a:solidFill>
                  <a:srgbClr val="272C37"/>
                </a:solidFill>
                <a:effectLst/>
                <a:latin typeface="Roboto" panose="02000000000000000000" pitchFamily="2" charset="0"/>
              </a:rPr>
              <a:t>Integrated Collaboration Services</a:t>
            </a:r>
          </a:p>
          <a:p>
            <a:pPr lvl="1"/>
            <a:r>
              <a:rPr lang="en-US" sz="1200" b="0" i="0" dirty="0">
                <a:solidFill>
                  <a:srgbClr val="51565E"/>
                </a:solidFill>
                <a:effectLst/>
                <a:latin typeface="Roboto" panose="02000000000000000000" pitchFamily="2" charset="0"/>
              </a:rPr>
              <a:t>The feature that enables teams to collaborate across with the entire collection of Azure DevOps features and functions:</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Team dashboards</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Project wiki</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 Discussion within work item forms</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Linking work items, commits, pull requests, and other artifacts that support traceability</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Alerts and change notifications managed per user, team, project, or organization</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The ability to request and manage feedback</a:t>
            </a:r>
          </a:p>
          <a:p>
            <a:pPr marL="742950" lvl="1" indent="-285750">
              <a:buFont typeface="Arial" panose="020B0604020202020204" pitchFamily="34" charset="0"/>
              <a:buChar char="•"/>
            </a:pPr>
            <a:r>
              <a:rPr lang="en-US" sz="1200" b="0" i="0" dirty="0">
                <a:solidFill>
                  <a:srgbClr val="51565E"/>
                </a:solidFill>
                <a:effectLst/>
                <a:latin typeface="Roboto" panose="02000000000000000000" pitchFamily="2" charset="0"/>
              </a:rPr>
              <a:t>Analytics service, analytic views, and Power BI reporting</a:t>
            </a:r>
          </a:p>
          <a:p>
            <a:pPr marL="342900" indent="-342900">
              <a:buFontTx/>
              <a:buAutoNum type="arabicPeriod"/>
            </a:pPr>
            <a:r>
              <a:rPr lang="en-US" sz="1200" b="1" i="0" dirty="0">
                <a:solidFill>
                  <a:srgbClr val="272C37"/>
                </a:solidFill>
                <a:effectLst/>
                <a:latin typeface="Roboto" panose="02000000000000000000" pitchFamily="2" charset="0"/>
              </a:rPr>
              <a:t>Azure Cloud-hosted Services</a:t>
            </a:r>
          </a:p>
          <a:p>
            <a:pPr lvl="1"/>
            <a:r>
              <a:rPr lang="en-US" sz="1200" b="0" i="0" dirty="0">
                <a:solidFill>
                  <a:srgbClr val="51565E"/>
                </a:solidFill>
                <a:effectLst/>
                <a:latin typeface="Roboto" panose="02000000000000000000" pitchFamily="2" charset="0"/>
              </a:rPr>
              <a:t>Azure provides DevOps teams with cloud-hosted services that support application development and deployment. These services can be used by themselves or in combination with Azure DevOps.</a:t>
            </a:r>
            <a:endParaRPr lang="en-US" sz="1200" b="0" i="0" dirty="0">
              <a:solidFill>
                <a:srgbClr val="272C37"/>
              </a:solidFill>
              <a:effectLst/>
              <a:latin typeface="Roboto" panose="02000000000000000000" pitchFamily="2" charset="0"/>
            </a:endParaRPr>
          </a:p>
        </p:txBody>
      </p:sp>
    </p:spTree>
    <p:extLst>
      <p:ext uri="{BB962C8B-B14F-4D97-AF65-F5344CB8AC3E}">
        <p14:creationId xmlns:p14="http://schemas.microsoft.com/office/powerpoint/2010/main" val="276341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96A4-2851-4B16-A4E4-B9381AE3B295}"/>
              </a:ext>
            </a:extLst>
          </p:cNvPr>
          <p:cNvSpPr>
            <a:spLocks noGrp="1"/>
          </p:cNvSpPr>
          <p:nvPr>
            <p:ph type="ctrTitle"/>
          </p:nvPr>
        </p:nvSpPr>
        <p:spPr>
          <a:xfrm>
            <a:off x="128954" y="183174"/>
            <a:ext cx="7677150" cy="413996"/>
          </a:xfrm>
        </p:spPr>
        <p:txBody>
          <a:bodyPr>
            <a:noAutofit/>
          </a:bodyPr>
          <a:lstStyle/>
          <a:p>
            <a:pPr algn="l"/>
            <a:r>
              <a:rPr lang="en-US" sz="2500" dirty="0">
                <a:solidFill>
                  <a:srgbClr val="272C37"/>
                </a:solidFill>
                <a:latin typeface="Roboto" panose="02000000000000000000" pitchFamily="2" charset="0"/>
              </a:rPr>
              <a:t>Azure DevOps Execution Approach</a:t>
            </a:r>
            <a:endParaRPr lang="en-US" sz="2500" b="0" i="0" dirty="0">
              <a:solidFill>
                <a:srgbClr val="272C37"/>
              </a:solidFill>
              <a:effectLst/>
              <a:latin typeface="Roboto" panose="02000000000000000000" pitchFamily="2" charset="0"/>
            </a:endParaRPr>
          </a:p>
        </p:txBody>
      </p:sp>
      <p:sp>
        <p:nvSpPr>
          <p:cNvPr id="6" name="Slide Number Placeholder 3">
            <a:extLst>
              <a:ext uri="{FF2B5EF4-FFF2-40B4-BE49-F238E27FC236}">
                <a16:creationId xmlns:a16="http://schemas.microsoft.com/office/drawing/2014/main" id="{5BED8D5D-60A0-43D2-8737-99FCFD6B0CB7}"/>
              </a:ext>
            </a:extLst>
          </p:cNvPr>
          <p:cNvSpPr>
            <a:spLocks noGrp="1"/>
          </p:cNvSpPr>
          <p:nvPr/>
        </p:nvSpPr>
        <p:spPr>
          <a:xfrm>
            <a:off x="8717793" y="6357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61ABFF-C38C-4A81-A077-E4F78C8FFE9B}" type="slidenum">
              <a:rPr lang="en-US" smtClean="0"/>
              <a:pPr/>
              <a:t>6</a:t>
            </a:fld>
            <a:endParaRPr lang="en-US"/>
          </a:p>
        </p:txBody>
      </p:sp>
      <p:pic>
        <p:nvPicPr>
          <p:cNvPr id="8" name="Picture 7">
            <a:extLst>
              <a:ext uri="{FF2B5EF4-FFF2-40B4-BE49-F238E27FC236}">
                <a16:creationId xmlns:a16="http://schemas.microsoft.com/office/drawing/2014/main" id="{9837A836-913D-4CF8-946F-D011DDAFC816}"/>
              </a:ext>
            </a:extLst>
          </p:cNvPr>
          <p:cNvPicPr>
            <a:picLocks noChangeAspect="1"/>
          </p:cNvPicPr>
          <p:nvPr/>
        </p:nvPicPr>
        <p:blipFill>
          <a:blip r:embed="rId2"/>
          <a:stretch>
            <a:fillRect/>
          </a:stretch>
        </p:blipFill>
        <p:spPr>
          <a:xfrm>
            <a:off x="973541" y="1213068"/>
            <a:ext cx="1614793" cy="822010"/>
          </a:xfrm>
          <a:prstGeom prst="rect">
            <a:avLst/>
          </a:prstGeom>
        </p:spPr>
      </p:pic>
      <p:sp>
        <p:nvSpPr>
          <p:cNvPr id="9" name="Title 37">
            <a:extLst>
              <a:ext uri="{FF2B5EF4-FFF2-40B4-BE49-F238E27FC236}">
                <a16:creationId xmlns:a16="http://schemas.microsoft.com/office/drawing/2014/main" id="{4CDCEB71-BCB2-4A1E-84F4-AC74D5C50BB2}"/>
              </a:ext>
            </a:extLst>
          </p:cNvPr>
          <p:cNvSpPr txBox="1">
            <a:spLocks/>
          </p:cNvSpPr>
          <p:nvPr/>
        </p:nvSpPr>
        <p:spPr>
          <a:xfrm>
            <a:off x="1309626" y="2109031"/>
            <a:ext cx="940333" cy="359217"/>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Code</a:t>
            </a:r>
          </a:p>
        </p:txBody>
      </p:sp>
      <p:pic>
        <p:nvPicPr>
          <p:cNvPr id="10" name="Picture 9">
            <a:extLst>
              <a:ext uri="{FF2B5EF4-FFF2-40B4-BE49-F238E27FC236}">
                <a16:creationId xmlns:a16="http://schemas.microsoft.com/office/drawing/2014/main" id="{A1AB9494-BDC7-4B6A-95B3-8BC6FB542D5F}"/>
              </a:ext>
            </a:extLst>
          </p:cNvPr>
          <p:cNvPicPr>
            <a:picLocks noChangeAspect="1"/>
          </p:cNvPicPr>
          <p:nvPr/>
        </p:nvPicPr>
        <p:blipFill>
          <a:blip r:embed="rId3"/>
          <a:stretch>
            <a:fillRect/>
          </a:stretch>
        </p:blipFill>
        <p:spPr>
          <a:xfrm>
            <a:off x="4040667" y="1064168"/>
            <a:ext cx="1788351" cy="1119809"/>
          </a:xfrm>
          <a:prstGeom prst="rect">
            <a:avLst/>
          </a:prstGeom>
        </p:spPr>
      </p:pic>
      <p:sp>
        <p:nvSpPr>
          <p:cNvPr id="11" name="Title 37">
            <a:extLst>
              <a:ext uri="{FF2B5EF4-FFF2-40B4-BE49-F238E27FC236}">
                <a16:creationId xmlns:a16="http://schemas.microsoft.com/office/drawing/2014/main" id="{83A35CA1-01C6-4B6F-B72D-68536D7F6F82}"/>
              </a:ext>
            </a:extLst>
          </p:cNvPr>
          <p:cNvSpPr txBox="1">
            <a:spLocks/>
          </p:cNvSpPr>
          <p:nvPr/>
        </p:nvSpPr>
        <p:spPr>
          <a:xfrm>
            <a:off x="3927144" y="2133397"/>
            <a:ext cx="2267635" cy="334851"/>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Automate &amp; Validate Locally</a:t>
            </a:r>
          </a:p>
        </p:txBody>
      </p:sp>
      <p:pic>
        <p:nvPicPr>
          <p:cNvPr id="12" name="Picture 11">
            <a:extLst>
              <a:ext uri="{FF2B5EF4-FFF2-40B4-BE49-F238E27FC236}">
                <a16:creationId xmlns:a16="http://schemas.microsoft.com/office/drawing/2014/main" id="{26729F59-D40F-44A5-B1FE-43F1AE9E98E0}"/>
              </a:ext>
            </a:extLst>
          </p:cNvPr>
          <p:cNvPicPr>
            <a:picLocks noChangeAspect="1"/>
          </p:cNvPicPr>
          <p:nvPr/>
        </p:nvPicPr>
        <p:blipFill>
          <a:blip r:embed="rId4"/>
          <a:stretch>
            <a:fillRect/>
          </a:stretch>
        </p:blipFill>
        <p:spPr>
          <a:xfrm>
            <a:off x="7384083" y="1064168"/>
            <a:ext cx="953351" cy="1119809"/>
          </a:xfrm>
          <a:prstGeom prst="rect">
            <a:avLst/>
          </a:prstGeom>
        </p:spPr>
      </p:pic>
      <p:sp>
        <p:nvSpPr>
          <p:cNvPr id="13" name="Title 37">
            <a:extLst>
              <a:ext uri="{FF2B5EF4-FFF2-40B4-BE49-F238E27FC236}">
                <a16:creationId xmlns:a16="http://schemas.microsoft.com/office/drawing/2014/main" id="{A6AD4457-43A8-49EA-A9AE-A7D57CDEAF97}"/>
              </a:ext>
            </a:extLst>
          </p:cNvPr>
          <p:cNvSpPr txBox="1">
            <a:spLocks/>
          </p:cNvSpPr>
          <p:nvPr/>
        </p:nvSpPr>
        <p:spPr>
          <a:xfrm>
            <a:off x="6859343" y="2165727"/>
            <a:ext cx="1996631" cy="302521"/>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Check-in to Git Repo</a:t>
            </a:r>
          </a:p>
        </p:txBody>
      </p:sp>
      <p:pic>
        <p:nvPicPr>
          <p:cNvPr id="14" name="Picture 13">
            <a:extLst>
              <a:ext uri="{FF2B5EF4-FFF2-40B4-BE49-F238E27FC236}">
                <a16:creationId xmlns:a16="http://schemas.microsoft.com/office/drawing/2014/main" id="{702FD65D-AC13-4123-824E-8E8858245FE8}"/>
              </a:ext>
            </a:extLst>
          </p:cNvPr>
          <p:cNvPicPr>
            <a:picLocks noChangeAspect="1"/>
          </p:cNvPicPr>
          <p:nvPr/>
        </p:nvPicPr>
        <p:blipFill>
          <a:blip r:embed="rId5"/>
          <a:stretch>
            <a:fillRect/>
          </a:stretch>
        </p:blipFill>
        <p:spPr>
          <a:xfrm>
            <a:off x="9803858" y="1103303"/>
            <a:ext cx="1107219" cy="1076031"/>
          </a:xfrm>
          <a:prstGeom prst="rect">
            <a:avLst/>
          </a:prstGeom>
        </p:spPr>
      </p:pic>
      <p:sp>
        <p:nvSpPr>
          <p:cNvPr id="15" name="Title 37">
            <a:extLst>
              <a:ext uri="{FF2B5EF4-FFF2-40B4-BE49-F238E27FC236}">
                <a16:creationId xmlns:a16="http://schemas.microsoft.com/office/drawing/2014/main" id="{C908F6D7-8E90-4453-92DA-10E336317306}"/>
              </a:ext>
            </a:extLst>
          </p:cNvPr>
          <p:cNvSpPr txBox="1">
            <a:spLocks/>
          </p:cNvSpPr>
          <p:nvPr/>
        </p:nvSpPr>
        <p:spPr>
          <a:xfrm>
            <a:off x="9426794" y="2183977"/>
            <a:ext cx="2132075" cy="284271"/>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Integrate with CI/CD pipeline</a:t>
            </a:r>
          </a:p>
        </p:txBody>
      </p:sp>
      <p:cxnSp>
        <p:nvCxnSpPr>
          <p:cNvPr id="16" name="Straight Arrow Connector 15">
            <a:extLst>
              <a:ext uri="{FF2B5EF4-FFF2-40B4-BE49-F238E27FC236}">
                <a16:creationId xmlns:a16="http://schemas.microsoft.com/office/drawing/2014/main" id="{FC0BD78C-C855-4BDF-AC3A-35651EFB1A1A}"/>
              </a:ext>
            </a:extLst>
          </p:cNvPr>
          <p:cNvCxnSpPr>
            <a:cxnSpLocks/>
            <a:stCxn id="10" idx="3"/>
            <a:endCxn id="12" idx="1"/>
          </p:cNvCxnSpPr>
          <p:nvPr/>
        </p:nvCxnSpPr>
        <p:spPr>
          <a:xfrm>
            <a:off x="5829018" y="1624073"/>
            <a:ext cx="1555065" cy="0"/>
          </a:xfrm>
          <a:prstGeom prst="straightConnector1">
            <a:avLst/>
          </a:prstGeom>
          <a:ln>
            <a:tailEnd type="triangle"/>
          </a:ln>
          <a:effectLst/>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1DD65E18-DF70-4931-A806-F700DB034625}"/>
              </a:ext>
            </a:extLst>
          </p:cNvPr>
          <p:cNvCxnSpPr>
            <a:cxnSpLocks/>
            <a:stCxn id="12" idx="3"/>
          </p:cNvCxnSpPr>
          <p:nvPr/>
        </p:nvCxnSpPr>
        <p:spPr>
          <a:xfrm>
            <a:off x="8337434" y="1624073"/>
            <a:ext cx="1541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71E589-2971-453E-8645-004FD193FFB5}"/>
              </a:ext>
            </a:extLst>
          </p:cNvPr>
          <p:cNvCxnSpPr>
            <a:cxnSpLocks/>
          </p:cNvCxnSpPr>
          <p:nvPr/>
        </p:nvCxnSpPr>
        <p:spPr>
          <a:xfrm>
            <a:off x="2653446" y="1624073"/>
            <a:ext cx="1371600" cy="0"/>
          </a:xfrm>
          <a:prstGeom prst="straightConnector1">
            <a:avLst/>
          </a:prstGeom>
          <a:ln>
            <a:tailEnd type="triangle"/>
          </a:ln>
          <a:effectLst/>
        </p:spPr>
        <p:style>
          <a:lnRef idx="3">
            <a:schemeClr val="accent5"/>
          </a:lnRef>
          <a:fillRef idx="0">
            <a:schemeClr val="accent5"/>
          </a:fillRef>
          <a:effectRef idx="2">
            <a:schemeClr val="accent5"/>
          </a:effectRef>
          <a:fontRef idx="minor">
            <a:schemeClr val="tx1"/>
          </a:fontRef>
        </p:style>
      </p:cxnSp>
      <p:pic>
        <p:nvPicPr>
          <p:cNvPr id="19" name="Picture 18">
            <a:extLst>
              <a:ext uri="{FF2B5EF4-FFF2-40B4-BE49-F238E27FC236}">
                <a16:creationId xmlns:a16="http://schemas.microsoft.com/office/drawing/2014/main" id="{5F408ED0-4328-41B2-B09B-D44E8532B9CD}"/>
              </a:ext>
            </a:extLst>
          </p:cNvPr>
          <p:cNvPicPr>
            <a:picLocks noChangeAspect="1"/>
          </p:cNvPicPr>
          <p:nvPr/>
        </p:nvPicPr>
        <p:blipFill>
          <a:blip r:embed="rId6"/>
          <a:stretch>
            <a:fillRect/>
          </a:stretch>
        </p:blipFill>
        <p:spPr>
          <a:xfrm>
            <a:off x="9930266" y="3028151"/>
            <a:ext cx="1124485" cy="1080674"/>
          </a:xfrm>
          <a:prstGeom prst="rect">
            <a:avLst/>
          </a:prstGeom>
        </p:spPr>
      </p:pic>
      <p:sp>
        <p:nvSpPr>
          <p:cNvPr id="20" name="Title 37">
            <a:extLst>
              <a:ext uri="{FF2B5EF4-FFF2-40B4-BE49-F238E27FC236}">
                <a16:creationId xmlns:a16="http://schemas.microsoft.com/office/drawing/2014/main" id="{3FF27E0F-F71D-4B25-B2DB-7B6C32D82558}"/>
              </a:ext>
            </a:extLst>
          </p:cNvPr>
          <p:cNvSpPr txBox="1">
            <a:spLocks/>
          </p:cNvSpPr>
          <p:nvPr/>
        </p:nvSpPr>
        <p:spPr>
          <a:xfrm>
            <a:off x="9677950" y="4107208"/>
            <a:ext cx="188091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Generate Build Artifacts</a:t>
            </a:r>
          </a:p>
        </p:txBody>
      </p:sp>
      <p:cxnSp>
        <p:nvCxnSpPr>
          <p:cNvPr id="21" name="Straight Arrow Connector 20">
            <a:extLst>
              <a:ext uri="{FF2B5EF4-FFF2-40B4-BE49-F238E27FC236}">
                <a16:creationId xmlns:a16="http://schemas.microsoft.com/office/drawing/2014/main" id="{A84A258B-A96D-422A-BF38-18003D588D44}"/>
              </a:ext>
            </a:extLst>
          </p:cNvPr>
          <p:cNvCxnSpPr>
            <a:cxnSpLocks/>
          </p:cNvCxnSpPr>
          <p:nvPr/>
        </p:nvCxnSpPr>
        <p:spPr>
          <a:xfrm flipH="1">
            <a:off x="10492507" y="2468248"/>
            <a:ext cx="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BF6881C9-2F1B-4171-BC3E-93468EDBE099}"/>
              </a:ext>
            </a:extLst>
          </p:cNvPr>
          <p:cNvPicPr>
            <a:picLocks noChangeAspect="1"/>
          </p:cNvPicPr>
          <p:nvPr/>
        </p:nvPicPr>
        <p:blipFill>
          <a:blip r:embed="rId7"/>
          <a:stretch>
            <a:fillRect/>
          </a:stretch>
        </p:blipFill>
        <p:spPr>
          <a:xfrm>
            <a:off x="6800994" y="2953411"/>
            <a:ext cx="1469172" cy="1032391"/>
          </a:xfrm>
          <a:prstGeom prst="rect">
            <a:avLst/>
          </a:prstGeom>
        </p:spPr>
      </p:pic>
      <p:sp>
        <p:nvSpPr>
          <p:cNvPr id="23" name="Title 37">
            <a:extLst>
              <a:ext uri="{FF2B5EF4-FFF2-40B4-BE49-F238E27FC236}">
                <a16:creationId xmlns:a16="http://schemas.microsoft.com/office/drawing/2014/main" id="{94E3DA9E-EC43-4086-AC47-537A2087AA23}"/>
              </a:ext>
            </a:extLst>
          </p:cNvPr>
          <p:cNvSpPr txBox="1">
            <a:spLocks/>
          </p:cNvSpPr>
          <p:nvPr/>
        </p:nvSpPr>
        <p:spPr>
          <a:xfrm>
            <a:off x="6548678" y="4053672"/>
            <a:ext cx="2433103"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Enables daily schedules / riggers</a:t>
            </a:r>
          </a:p>
        </p:txBody>
      </p:sp>
      <p:pic>
        <p:nvPicPr>
          <p:cNvPr id="24" name="Picture 23">
            <a:extLst>
              <a:ext uri="{FF2B5EF4-FFF2-40B4-BE49-F238E27FC236}">
                <a16:creationId xmlns:a16="http://schemas.microsoft.com/office/drawing/2014/main" id="{FA07DA49-051A-41EA-BF7D-66C1F287427F}"/>
              </a:ext>
            </a:extLst>
          </p:cNvPr>
          <p:cNvPicPr>
            <a:picLocks noChangeAspect="1"/>
          </p:cNvPicPr>
          <p:nvPr/>
        </p:nvPicPr>
        <p:blipFill>
          <a:blip r:embed="rId8"/>
          <a:stretch>
            <a:fillRect/>
          </a:stretch>
        </p:blipFill>
        <p:spPr>
          <a:xfrm>
            <a:off x="3956993" y="2837277"/>
            <a:ext cx="1228655" cy="1148525"/>
          </a:xfrm>
          <a:prstGeom prst="rect">
            <a:avLst/>
          </a:prstGeom>
        </p:spPr>
      </p:pic>
      <p:sp>
        <p:nvSpPr>
          <p:cNvPr id="25" name="Title 37">
            <a:extLst>
              <a:ext uri="{FF2B5EF4-FFF2-40B4-BE49-F238E27FC236}">
                <a16:creationId xmlns:a16="http://schemas.microsoft.com/office/drawing/2014/main" id="{72BBC64F-DE39-4062-8259-FAC292D99486}"/>
              </a:ext>
            </a:extLst>
          </p:cNvPr>
          <p:cNvSpPr txBox="1">
            <a:spLocks/>
          </p:cNvSpPr>
          <p:nvPr/>
        </p:nvSpPr>
        <p:spPr>
          <a:xfrm>
            <a:off x="3505284" y="4053672"/>
            <a:ext cx="2545217"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Monitor for stability &amp; reliability</a:t>
            </a:r>
          </a:p>
        </p:txBody>
      </p:sp>
      <p:pic>
        <p:nvPicPr>
          <p:cNvPr id="26" name="Picture 25">
            <a:extLst>
              <a:ext uri="{FF2B5EF4-FFF2-40B4-BE49-F238E27FC236}">
                <a16:creationId xmlns:a16="http://schemas.microsoft.com/office/drawing/2014/main" id="{0AB79CA2-23A5-4F08-9D06-2230A4785AFF}"/>
              </a:ext>
            </a:extLst>
          </p:cNvPr>
          <p:cNvPicPr>
            <a:picLocks noChangeAspect="1"/>
          </p:cNvPicPr>
          <p:nvPr/>
        </p:nvPicPr>
        <p:blipFill>
          <a:blip r:embed="rId9"/>
          <a:stretch>
            <a:fillRect/>
          </a:stretch>
        </p:blipFill>
        <p:spPr>
          <a:xfrm>
            <a:off x="973541" y="3021281"/>
            <a:ext cx="1796078" cy="1032391"/>
          </a:xfrm>
          <a:prstGeom prst="rect">
            <a:avLst/>
          </a:prstGeom>
        </p:spPr>
      </p:pic>
      <p:sp>
        <p:nvSpPr>
          <p:cNvPr id="27" name="Title 37">
            <a:extLst>
              <a:ext uri="{FF2B5EF4-FFF2-40B4-BE49-F238E27FC236}">
                <a16:creationId xmlns:a16="http://schemas.microsoft.com/office/drawing/2014/main" id="{17D1E1AB-65B7-4E25-A874-F36622B49A13}"/>
              </a:ext>
            </a:extLst>
          </p:cNvPr>
          <p:cNvSpPr txBox="1">
            <a:spLocks/>
          </p:cNvSpPr>
          <p:nvPr/>
        </p:nvSpPr>
        <p:spPr>
          <a:xfrm>
            <a:off x="816010" y="4053672"/>
            <a:ext cx="2545217"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Integrate with release pipelines</a:t>
            </a:r>
          </a:p>
        </p:txBody>
      </p:sp>
      <p:cxnSp>
        <p:nvCxnSpPr>
          <p:cNvPr id="28" name="Straight Arrow Connector 27">
            <a:extLst>
              <a:ext uri="{FF2B5EF4-FFF2-40B4-BE49-F238E27FC236}">
                <a16:creationId xmlns:a16="http://schemas.microsoft.com/office/drawing/2014/main" id="{FFC690A6-A95B-43FE-9A58-7B4C1F71D612}"/>
              </a:ext>
            </a:extLst>
          </p:cNvPr>
          <p:cNvCxnSpPr>
            <a:cxnSpLocks/>
            <a:endCxn id="24" idx="3"/>
          </p:cNvCxnSpPr>
          <p:nvPr/>
        </p:nvCxnSpPr>
        <p:spPr>
          <a:xfrm flipH="1">
            <a:off x="5185648" y="3411540"/>
            <a:ext cx="1435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364E29-62FF-4C45-ADE8-4CF0EB6CC34E}"/>
              </a:ext>
            </a:extLst>
          </p:cNvPr>
          <p:cNvCxnSpPr>
            <a:cxnSpLocks/>
            <a:stCxn id="24" idx="1"/>
          </p:cNvCxnSpPr>
          <p:nvPr/>
        </p:nvCxnSpPr>
        <p:spPr>
          <a:xfrm flipH="1">
            <a:off x="2566305" y="3411540"/>
            <a:ext cx="1390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C5633B-BFE1-4190-A246-4656BADB59E2}"/>
              </a:ext>
            </a:extLst>
          </p:cNvPr>
          <p:cNvCxnSpPr>
            <a:cxnSpLocks/>
          </p:cNvCxnSpPr>
          <p:nvPr/>
        </p:nvCxnSpPr>
        <p:spPr>
          <a:xfrm flipH="1">
            <a:off x="8337434" y="3419746"/>
            <a:ext cx="1435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9E921475-C598-4C9F-B9B8-D5006ADA08CA}"/>
              </a:ext>
            </a:extLst>
          </p:cNvPr>
          <p:cNvPicPr>
            <a:picLocks noChangeAspect="1"/>
          </p:cNvPicPr>
          <p:nvPr/>
        </p:nvPicPr>
        <p:blipFill>
          <a:blip r:embed="rId10"/>
          <a:stretch>
            <a:fillRect/>
          </a:stretch>
        </p:blipFill>
        <p:spPr>
          <a:xfrm>
            <a:off x="1181104" y="5060928"/>
            <a:ext cx="1197379" cy="886947"/>
          </a:xfrm>
          <a:prstGeom prst="rect">
            <a:avLst/>
          </a:prstGeom>
        </p:spPr>
      </p:pic>
      <p:sp>
        <p:nvSpPr>
          <p:cNvPr id="32" name="Title 37">
            <a:extLst>
              <a:ext uri="{FF2B5EF4-FFF2-40B4-BE49-F238E27FC236}">
                <a16:creationId xmlns:a16="http://schemas.microsoft.com/office/drawing/2014/main" id="{2EF2EC6C-16A7-4E2B-B01F-BB4864C0D5B7}"/>
              </a:ext>
            </a:extLst>
          </p:cNvPr>
          <p:cNvSpPr txBox="1">
            <a:spLocks/>
          </p:cNvSpPr>
          <p:nvPr/>
        </p:nvSpPr>
        <p:spPr>
          <a:xfrm>
            <a:off x="633130" y="5947875"/>
            <a:ext cx="2545217"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Configure alerts &amp; notifications</a:t>
            </a:r>
          </a:p>
        </p:txBody>
      </p:sp>
      <p:pic>
        <p:nvPicPr>
          <p:cNvPr id="33" name="Picture 32">
            <a:extLst>
              <a:ext uri="{FF2B5EF4-FFF2-40B4-BE49-F238E27FC236}">
                <a16:creationId xmlns:a16="http://schemas.microsoft.com/office/drawing/2014/main" id="{67A0FF3A-A3F2-4482-83E8-C6A4DE390863}"/>
              </a:ext>
            </a:extLst>
          </p:cNvPr>
          <p:cNvPicPr>
            <a:picLocks noChangeAspect="1"/>
          </p:cNvPicPr>
          <p:nvPr/>
        </p:nvPicPr>
        <p:blipFill>
          <a:blip r:embed="rId11"/>
          <a:stretch>
            <a:fillRect/>
          </a:stretch>
        </p:blipFill>
        <p:spPr>
          <a:xfrm>
            <a:off x="3829553" y="4838336"/>
            <a:ext cx="1721105" cy="957712"/>
          </a:xfrm>
          <a:prstGeom prst="rect">
            <a:avLst/>
          </a:prstGeom>
        </p:spPr>
      </p:pic>
      <p:sp>
        <p:nvSpPr>
          <p:cNvPr id="34" name="Title 37">
            <a:extLst>
              <a:ext uri="{FF2B5EF4-FFF2-40B4-BE49-F238E27FC236}">
                <a16:creationId xmlns:a16="http://schemas.microsoft.com/office/drawing/2014/main" id="{9059B318-9243-468D-8EB2-DDF6381DE71A}"/>
              </a:ext>
            </a:extLst>
          </p:cNvPr>
          <p:cNvSpPr txBox="1">
            <a:spLocks/>
          </p:cNvSpPr>
          <p:nvPr/>
        </p:nvSpPr>
        <p:spPr>
          <a:xfrm>
            <a:off x="3726321" y="5916559"/>
            <a:ext cx="2295842"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Dashboard for live metrics</a:t>
            </a:r>
          </a:p>
        </p:txBody>
      </p:sp>
      <p:cxnSp>
        <p:nvCxnSpPr>
          <p:cNvPr id="35" name="Straight Arrow Connector 34">
            <a:extLst>
              <a:ext uri="{FF2B5EF4-FFF2-40B4-BE49-F238E27FC236}">
                <a16:creationId xmlns:a16="http://schemas.microsoft.com/office/drawing/2014/main" id="{FCB874D5-3217-4B3B-B25A-4A168FB9729D}"/>
              </a:ext>
            </a:extLst>
          </p:cNvPr>
          <p:cNvCxnSpPr>
            <a:cxnSpLocks/>
          </p:cNvCxnSpPr>
          <p:nvPr/>
        </p:nvCxnSpPr>
        <p:spPr>
          <a:xfrm flipH="1">
            <a:off x="1779793" y="4355264"/>
            <a:ext cx="1"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1909BF5-B989-4144-8683-AB07D93D7EBC}"/>
              </a:ext>
            </a:extLst>
          </p:cNvPr>
          <p:cNvCxnSpPr>
            <a:cxnSpLocks/>
          </p:cNvCxnSpPr>
          <p:nvPr/>
        </p:nvCxnSpPr>
        <p:spPr>
          <a:xfrm>
            <a:off x="2492547" y="5504401"/>
            <a:ext cx="1371600" cy="0"/>
          </a:xfrm>
          <a:prstGeom prst="straightConnector1">
            <a:avLst/>
          </a:prstGeom>
          <a:ln>
            <a:tailEnd type="triangle"/>
          </a:ln>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2865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6767F7-C8EC-47CA-A5D5-205F5B27BE6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6099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33</TotalTime>
  <Words>797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Segoe UI</vt:lpstr>
      <vt:lpstr>Office Theme</vt:lpstr>
      <vt:lpstr>DevOps</vt:lpstr>
      <vt:lpstr>DevOps</vt:lpstr>
      <vt:lpstr>What Are the Benefits of Azure DevOps?</vt:lpstr>
      <vt:lpstr>DevOps and the application lifecycle</vt:lpstr>
      <vt:lpstr>DevOps and the application lifecycle</vt:lpstr>
      <vt:lpstr>What Are the Features of Azure DevOps?</vt:lpstr>
      <vt:lpstr>Azure DevOps Execution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Ramesh Pachunuri</dc:creator>
  <cp:lastModifiedBy>Ramesh Pachunuri</cp:lastModifiedBy>
  <cp:revision>15</cp:revision>
  <dcterms:created xsi:type="dcterms:W3CDTF">2022-01-03T02:58:57Z</dcterms:created>
  <dcterms:modified xsi:type="dcterms:W3CDTF">2022-01-03T03:32:37Z</dcterms:modified>
</cp:coreProperties>
</file>