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9" r:id="rId170"/>
    <p:sldId id="430" r:id="rId171"/>
    <p:sldId id="431" r:id="rId172"/>
    <p:sldId id="432" r:id="rId173"/>
    <p:sldId id="433" r:id="rId174"/>
    <p:sldId id="434" r:id="rId175"/>
    <p:sldId id="425" r:id="rId176"/>
    <p:sldId id="426" r:id="rId177"/>
    <p:sldId id="427" r:id="rId178"/>
    <p:sldId id="428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5683-D2CE-4D6F-959A-AB9F710B9888}" type="datetimeFigureOut">
              <a:rPr lang="en-US" smtClean="0"/>
              <a:t>25/08/2020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7349-97C5-4CAA-9B43-2D6F4A32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-community/xld-jython-orchestrator-plugin" TargetMode="Externa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xebialabs.com/xl-deploy/how-to/implement-custom-xl-deploy-plugpoints.html" TargetMode="Externa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-community/xld-jython-action-plugin" TargetMode="Externa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/overthere)%5bhttps:/github.com/xebialabs/overthere" TargetMode="Externa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-community/overthere-pylib" TargetMode="Externa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bootstrap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ebialabs.com/" TargetMode="External"/><Relationship Id="rId2" Type="http://schemas.openxmlformats.org/officeDocument/2006/relationships/hyperlink" Target="http://xebialab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ebialabs.com/" TargetMode="External"/><Relationship Id="rId5" Type="http://schemas.openxmlformats.org/officeDocument/2006/relationships/hyperlink" Target="https://github.com/xebialabs-community" TargetMode="External"/><Relationship Id="rId4" Type="http://schemas.openxmlformats.org/officeDocument/2006/relationships/hyperlink" Target="http://docs.xebialab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xebialabs.com/xl-deploy/5.5.x/javadoc/udm-plugin-api/index.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xebialabs.com/xl-deploy/how-to/extend-the-xl-deploy-database-plugin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-community/xld-deployed-artifact-steps-plugin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ebialabs.com/2015/01/06/xl-deploy-variables-demystified-part-2/" TargetMode="External"/><Relationship Id="rId2" Type="http://schemas.openxmlformats.org/officeDocument/2006/relationships/hyperlink" Target="http://blog.xebialabs.com/2015/01/05/xl-deploy-variables-demystified-part-1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xebialabs.com/xl-deploy/concept/control-task-delegates-in-the-xl-deploy-generic-plugin.html" TargetMode="Externa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ebialabs.com/2016/02/24/xl-deploy-control-task-managing-repository/" TargetMode="Externa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bialabs.com/" TargetMode="Externa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37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 Types : refresh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XML Rules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XML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Rule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Condition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Type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Operation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Expression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Steps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28745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95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– Planning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0771" y="1611885"/>
            <a:ext cx="8152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Step 4: The delta specification is translated into a deployment plan by</a:t>
            </a:r>
            <a:endParaRPr lang="en-US" dirty="0"/>
          </a:p>
        </p:txBody>
      </p:sp>
      <p:pic>
        <p:nvPicPr>
          <p:cNvPr id="4098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93" y="2849451"/>
            <a:ext cx="85153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741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8152" y="143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– Planning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2318197" y="1179374"/>
            <a:ext cx="8189471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Every Deployed specifies what steps need to be performed to create, modify or destroy them, e.g. deploy an EAR on WAS cluster, configure a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datasource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or copy a folder to a host.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 Contributor can define steps that concern more than one Deployed, e.g. synchronize nodes in a WAS cell or restart WLS servers after a deployment.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08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298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– Execution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2287" y="1431582"/>
            <a:ext cx="7225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Step 5: The steps in the deployment plan are executed, in order.</a:t>
            </a:r>
            <a:endParaRPr lang="en-US" dirty="0"/>
          </a:p>
        </p:txBody>
      </p:sp>
      <p:pic>
        <p:nvPicPr>
          <p:cNvPr id="6146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87" y="2512655"/>
            <a:ext cx="77343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67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5921" y="1431375"/>
            <a:ext cx="8937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The orchestration API consists in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Orchestrator interface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@Orchestrator annotation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objects defined in the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com.xebialabs.deployit.engine.spi.orchestration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package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330859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879" y="246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5160" y="146819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The Orchestrator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package com.xebialabs.deployit.engine.spi.orchestration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5160" y="2313681"/>
            <a:ext cx="7997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Orchestrator{</a:t>
            </a:r>
          </a:p>
          <a:p>
            <a:r>
              <a:rPr lang="en-US" dirty="0"/>
              <a:t>    public Orchestration orchestrate(</a:t>
            </a:r>
            <a:r>
              <a:rPr lang="en-US" dirty="0" err="1"/>
              <a:t>DeltaSpecification</a:t>
            </a:r>
            <a:r>
              <a:rPr lang="en-US" dirty="0"/>
              <a:t> </a:t>
            </a:r>
            <a:r>
              <a:rPr lang="en-US" dirty="0" err="1"/>
              <a:t>deltaSpec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9229" y="3579185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The @Orchestrator annotation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5160" y="4290691"/>
            <a:ext cx="813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Orchestrator.Metadata</a:t>
            </a:r>
            <a:r>
              <a:rPr lang="en-US" dirty="0"/>
              <a:t>(name = "my-orchestrator")</a:t>
            </a:r>
          </a:p>
          <a:p>
            <a:r>
              <a:rPr lang="en-US" dirty="0"/>
              <a:t>public class </a:t>
            </a:r>
            <a:r>
              <a:rPr lang="en-US" dirty="0" err="1"/>
              <a:t>MyOrchestrator</a:t>
            </a:r>
            <a:r>
              <a:rPr lang="en-US" dirty="0"/>
              <a:t> implements Orchestrator 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7979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2395" y="349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1867436" y="1328640"/>
            <a:ext cx="8083639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The orchestrate methods must return an Orchestration object to XL Deploy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This Orchestration object contains the list of delta arranged according to the orchestrator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It can contain one or multiple plans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subplans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The following objects allow the creation of plans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subplans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InterleavedOrchestration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SerialOrchestration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ParallelOrchestration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585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5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9561" y="147338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Orchestrations.interleaved</a:t>
            </a:r>
            <a:r>
              <a:rPr lang="en-US" dirty="0"/>
              <a:t>(String description, List&lt;Delta&gt; operations) </a:t>
            </a:r>
          </a:p>
          <a:p>
            <a:r>
              <a:rPr lang="en-US" dirty="0"/>
              <a:t>  : </a:t>
            </a:r>
            <a:r>
              <a:rPr lang="en-US" dirty="0" err="1"/>
              <a:t>InterleavedOrchestration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8506" y="2564922"/>
            <a:ext cx="6748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Returns an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InterleavedOrchestration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from a list of 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94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2724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3498" y="1524901"/>
            <a:ext cx="8049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Orchestrations.serial</a:t>
            </a:r>
            <a:r>
              <a:rPr lang="en-US" dirty="0"/>
              <a:t>(String description, List&lt;Orchestration&gt; orchestrations)</a:t>
            </a:r>
          </a:p>
          <a:p>
            <a:r>
              <a:rPr lang="en-US" dirty="0"/>
              <a:t>  : </a:t>
            </a:r>
            <a:r>
              <a:rPr lang="en-US" dirty="0" err="1"/>
              <a:t>SerialOrchestration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3498" y="2777320"/>
            <a:ext cx="7984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Returns a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SerialOrchestration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: the orchestration list are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subplans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that will be executed sequentially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44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7893" y="1357476"/>
            <a:ext cx="8113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Orchestrations.parallel</a:t>
            </a:r>
            <a:r>
              <a:rPr lang="en-US" dirty="0"/>
              <a:t>(String description, List&lt;Orchestration&gt; orchestrations)</a:t>
            </a:r>
          </a:p>
          <a:p>
            <a:r>
              <a:rPr lang="en-US" dirty="0"/>
              <a:t>  : </a:t>
            </a:r>
            <a:r>
              <a:rPr lang="en-US" dirty="0" err="1"/>
              <a:t>ParallelOrchestration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7515" y="2413544"/>
            <a:ext cx="7714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Returns a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ParallelOrchestration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: the orchestration list are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subplans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that will be executed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7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3239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0571" y="1052018"/>
            <a:ext cx="8456006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Orchestrator process the list of delta and apply the orchestration logic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from the delta you can access the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deployedApplication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, the deployed and its associated information such as the container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Care must be taken not to omit any delta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6028" y="36820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(Delta d : </a:t>
            </a:r>
            <a:r>
              <a:rPr lang="en-US" dirty="0" err="1"/>
              <a:t>spec.getDeltas</a:t>
            </a:r>
            <a:r>
              <a:rPr lang="en-US" dirty="0"/>
              <a:t>()){</a:t>
            </a:r>
          </a:p>
          <a:p>
            <a:r>
              <a:rPr lang="en-US" dirty="0"/>
              <a:t>      if (</a:t>
            </a:r>
            <a:r>
              <a:rPr lang="en-US" dirty="0" err="1"/>
              <a:t>d.getDeployed</a:t>
            </a:r>
            <a:r>
              <a:rPr lang="en-US" dirty="0"/>
              <a:t>().</a:t>
            </a:r>
            <a:r>
              <a:rPr lang="en-US" dirty="0" err="1"/>
              <a:t>getContainer</a:t>
            </a:r>
            <a:r>
              <a:rPr lang="en-US" dirty="0"/>
              <a:t>().</a:t>
            </a:r>
            <a:r>
              <a:rPr lang="en-US" dirty="0" err="1"/>
              <a:t>getType</a:t>
            </a:r>
            <a:r>
              <a:rPr lang="en-US" dirty="0"/>
              <a:t>()....){</a:t>
            </a:r>
          </a:p>
          <a:p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684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19250" y="1447936"/>
            <a:ext cx="6232475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Source Sans Pro"/>
              </a:rPr>
              <a:t>XML Rule example : refresh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&lt;rules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="http://www.xebialabs.com/xl-deploy/xl-rules"&gt;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&lt;rule name="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SuccessBaseDeployedArtifact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scope="deployed"&gt;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&lt;conditions&gt; &lt;type&gt;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udm.BaseDeployedArtifact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&lt;type&gt;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udm.BaseDeployed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&lt;/type&gt;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&lt;operation&gt;CREATE&lt;/operation&gt;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&lt;expression&gt;deployed is not None&lt;/expression&gt;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&lt;conditions&gt; &lt;steps&gt; 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&lt;order&gt;60&lt;/order&gt;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&lt;description expression="true"&gt;'Dummy step for %s' % deployed.name&lt;/description&gt;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&lt;/steps&gt;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&lt;/rule&gt;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&lt;/rules&gt;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267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in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Jython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7408" y="1199762"/>
            <a:ext cx="925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See community plugin at </a:t>
            </a:r>
            <a:r>
              <a:rPr lang="en-US" dirty="0">
                <a:solidFill>
                  <a:srgbClr val="2A76DD"/>
                </a:solidFill>
                <a:latin typeface="Source Sans Pro"/>
                <a:hlinkClick r:id="rId2"/>
              </a:rPr>
              <a:t>https://github.com/xebialabs-community/xld-jython-orchestrator-plugin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493" y="1596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in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Jython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8879" y="2419565"/>
            <a:ext cx="83884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 </a:t>
            </a:r>
            <a:r>
              <a:rPr lang="en-US" dirty="0" err="1"/>
              <a:t>com.xebialabs.deployit.engine.spi.orchestration</a:t>
            </a:r>
            <a:r>
              <a:rPr lang="en-US" dirty="0"/>
              <a:t> import Orchestrations;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deployedOrPrevious</a:t>
            </a:r>
            <a:r>
              <a:rPr lang="en-US" dirty="0"/>
              <a:t>(delta):</a:t>
            </a:r>
          </a:p>
          <a:p>
            <a:r>
              <a:rPr lang="en-US" dirty="0"/>
              <a:t>  return </a:t>
            </a:r>
            <a:r>
              <a:rPr lang="en-US" dirty="0" err="1"/>
              <a:t>delta.getDeployed</a:t>
            </a:r>
            <a:r>
              <a:rPr lang="en-US" dirty="0"/>
              <a:t>() if  </a:t>
            </a:r>
            <a:r>
              <a:rPr lang="en-US" dirty="0" err="1"/>
              <a:t>delta.getDeployed</a:t>
            </a:r>
            <a:r>
              <a:rPr lang="en-US" dirty="0"/>
              <a:t>() else </a:t>
            </a:r>
            <a:r>
              <a:rPr lang="en-US" dirty="0" err="1"/>
              <a:t>delta.getPrevious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to_container</a:t>
            </a:r>
            <a:r>
              <a:rPr lang="en-US" dirty="0"/>
              <a:t>(delta):</a:t>
            </a:r>
          </a:p>
          <a:p>
            <a:r>
              <a:rPr lang="en-US" dirty="0"/>
              <a:t>  return </a:t>
            </a:r>
            <a:r>
              <a:rPr lang="en-US" dirty="0" err="1"/>
              <a:t>deployedOrPrevious</a:t>
            </a:r>
            <a:r>
              <a:rPr lang="en-US" dirty="0"/>
              <a:t>(delta).</a:t>
            </a:r>
            <a:r>
              <a:rPr lang="en-US" dirty="0" err="1"/>
              <a:t>getContainer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containers():</a:t>
            </a:r>
          </a:p>
          <a:p>
            <a:r>
              <a:rPr lang="en-US" dirty="0"/>
              <a:t>  return set(map(</a:t>
            </a:r>
            <a:r>
              <a:rPr lang="en-US" dirty="0" err="1"/>
              <a:t>to_container</a:t>
            </a:r>
            <a:r>
              <a:rPr lang="en-US" dirty="0"/>
              <a:t>, deltas))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deltasForContainer</a:t>
            </a:r>
            <a:r>
              <a:rPr lang="en-US" dirty="0"/>
              <a:t>(container):</a:t>
            </a:r>
          </a:p>
          <a:p>
            <a:r>
              <a:rPr lang="en-US" dirty="0"/>
              <a:t>  return filter( lambda delta: </a:t>
            </a:r>
            <a:r>
              <a:rPr lang="en-US" dirty="0" err="1"/>
              <a:t>deployedOrPrevious</a:t>
            </a:r>
            <a:r>
              <a:rPr lang="en-US" dirty="0"/>
              <a:t>(delta).</a:t>
            </a:r>
            <a:r>
              <a:rPr lang="en-US" dirty="0" err="1"/>
              <a:t>getContainer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 </a:t>
            </a:r>
          </a:p>
          <a:p>
            <a:r>
              <a:rPr lang="en-US" dirty="0"/>
              <a:t>   == container.id, deltas)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132150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969" y="117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Orchestration in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Jython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2586" y="1269668"/>
            <a:ext cx="7984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logger.info("parallelByContainer.py begin")</a:t>
            </a:r>
          </a:p>
          <a:p>
            <a:r>
              <a:rPr lang="en-US" dirty="0"/>
              <a:t>orchestrations = []</a:t>
            </a:r>
          </a:p>
          <a:p>
            <a:r>
              <a:rPr lang="en-US" dirty="0"/>
              <a:t>logger.info("Deltas %</a:t>
            </a:r>
            <a:r>
              <a:rPr lang="en-US" dirty="0" err="1"/>
              <a:t>s"%deltas</a:t>
            </a:r>
            <a:r>
              <a:rPr lang="en-US" dirty="0"/>
              <a:t>)</a:t>
            </a:r>
          </a:p>
          <a:p>
            <a:r>
              <a:rPr lang="en-US" dirty="0" err="1"/>
              <a:t>sortedContainers</a:t>
            </a:r>
            <a:r>
              <a:rPr lang="en-US" dirty="0"/>
              <a:t> = sorted(containers(), key=lambda container: container.name)</a:t>
            </a:r>
          </a:p>
          <a:p>
            <a:r>
              <a:rPr lang="en-US" dirty="0"/>
              <a:t>for container in </a:t>
            </a:r>
            <a:r>
              <a:rPr lang="en-US" dirty="0" err="1"/>
              <a:t>sortedContainers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dirty="0" err="1"/>
              <a:t>deltasContainer</a:t>
            </a:r>
            <a:r>
              <a:rPr lang="en-US" dirty="0"/>
              <a:t> = </a:t>
            </a:r>
            <a:r>
              <a:rPr lang="en-US" dirty="0" err="1"/>
              <a:t>deltasForContainer</a:t>
            </a:r>
            <a:r>
              <a:rPr lang="en-US" dirty="0"/>
              <a:t>(container)</a:t>
            </a:r>
          </a:p>
          <a:p>
            <a:r>
              <a:rPr lang="en-US" dirty="0"/>
              <a:t>  </a:t>
            </a:r>
            <a:r>
              <a:rPr lang="en-US" dirty="0" err="1"/>
              <a:t>orchestrations.append</a:t>
            </a:r>
            <a:r>
              <a:rPr lang="en-US" dirty="0"/>
              <a:t>(</a:t>
            </a:r>
          </a:p>
          <a:p>
            <a:r>
              <a:rPr lang="en-US" dirty="0"/>
              <a:t>     </a:t>
            </a:r>
            <a:r>
              <a:rPr lang="en-US" dirty="0" err="1"/>
              <a:t>Orchestrations.interleaved</a:t>
            </a:r>
            <a:r>
              <a:rPr lang="en-US" dirty="0"/>
              <a:t>("Deploy to container %</a:t>
            </a:r>
            <a:r>
              <a:rPr lang="en-US" dirty="0" err="1"/>
              <a:t>s"%container.name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deltasContainer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orchestration.setOrchestration</a:t>
            </a:r>
            <a:r>
              <a:rPr lang="en-US" dirty="0"/>
              <a:t>(</a:t>
            </a:r>
            <a:r>
              <a:rPr lang="en-US" dirty="0" err="1"/>
              <a:t>Orchestrations.parallel</a:t>
            </a:r>
            <a:r>
              <a:rPr lang="en-US" dirty="0"/>
              <a:t>(</a:t>
            </a:r>
            <a:r>
              <a:rPr lang="en-US" dirty="0" err="1"/>
              <a:t>planLabel</a:t>
            </a:r>
            <a:r>
              <a:rPr lang="en-US" dirty="0"/>
              <a:t>, orchestrations))</a:t>
            </a:r>
          </a:p>
          <a:p>
            <a:endParaRPr lang="en-US" dirty="0"/>
          </a:p>
          <a:p>
            <a:r>
              <a:rPr lang="en-US" dirty="0"/>
              <a:t>logger.info("</a:t>
            </a:r>
            <a:r>
              <a:rPr lang="en-US" dirty="0" err="1"/>
              <a:t>orchestratorName</a:t>
            </a:r>
            <a:r>
              <a:rPr lang="en-US" dirty="0"/>
              <a:t> %s"%</a:t>
            </a:r>
            <a:r>
              <a:rPr lang="en-US" dirty="0" err="1"/>
              <a:t>orchestratorName</a:t>
            </a:r>
            <a:r>
              <a:rPr lang="en-US" dirty="0"/>
              <a:t>)</a:t>
            </a:r>
          </a:p>
          <a:p>
            <a:r>
              <a:rPr lang="en-US" dirty="0"/>
              <a:t>logger.info("</a:t>
            </a:r>
            <a:r>
              <a:rPr lang="en-US" dirty="0" err="1"/>
              <a:t>orchestratorScriptName</a:t>
            </a:r>
            <a:r>
              <a:rPr lang="en-US" dirty="0"/>
              <a:t> %s"%</a:t>
            </a:r>
            <a:r>
              <a:rPr lang="en-US" dirty="0" err="1"/>
              <a:t>orchestratorScriptName</a:t>
            </a:r>
            <a:r>
              <a:rPr lang="en-US" dirty="0"/>
              <a:t>)</a:t>
            </a:r>
          </a:p>
          <a:p>
            <a:r>
              <a:rPr lang="en-US" dirty="0"/>
              <a:t>logger.info("</a:t>
            </a:r>
            <a:r>
              <a:rPr lang="en-US" dirty="0" err="1"/>
              <a:t>planlabel</a:t>
            </a:r>
            <a:r>
              <a:rPr lang="en-US" dirty="0"/>
              <a:t> %s"%</a:t>
            </a:r>
            <a:r>
              <a:rPr lang="en-US" dirty="0" err="1"/>
              <a:t>planLabel</a:t>
            </a:r>
            <a:r>
              <a:rPr lang="en-US" dirty="0"/>
              <a:t>)</a:t>
            </a:r>
          </a:p>
          <a:p>
            <a:r>
              <a:rPr lang="en-US" dirty="0"/>
              <a:t>logger.info("parallelByContainer.py end")</a:t>
            </a:r>
          </a:p>
        </p:txBody>
      </p:sp>
    </p:spTree>
    <p:extLst>
      <p:ext uri="{BB962C8B-B14F-4D97-AF65-F5344CB8AC3E}">
        <p14:creationId xmlns:p14="http://schemas.microsoft.com/office/powerpoint/2010/main" val="1659312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453" y="233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 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3114" y="1770294"/>
            <a:ext cx="841513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install the provided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-orchestrator-plugin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duplicate the example serial-by-container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code to ext/jython-orchestrators/serial-by-container-descending.py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adjust the code to orchestrate by container name sorted in descending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test a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petclinic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deployment to DUAL-ACC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111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fontAlgn="base"/>
            <a:r>
              <a:rPr lang="en-US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082504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39" y="192041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7392" y="15215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listeners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listener API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Example Java listener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Exercise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16213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4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762" y="1365233"/>
            <a:ext cx="957460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Listeners are part of XL Deploy framework and extension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See documentation at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https://docs.xebialabs.com/xl-deploy/how-to/implement-custom-xl-deploy-plugpoints.html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116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969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76529" y="220228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Listeners can react to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Two types of events : notification and commmands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Notification : a specific action has been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Command : a specific action is about to be executed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68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4" y="182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Listening for notification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6484" y="17822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Examples notification: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system is started or stopped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user logs into or out of the system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CI is created, updated, moved or deleted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security role is created, updated or deleted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task (deployment,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undeployment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, control task or discovery) is started, cancelled or aborted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00065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Listener API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3606" y="18371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The listener API consists mainly in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@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DeployitEventListener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annotation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(nl.javadude.t2bus) @Subscribe annotation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488261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Notification listener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509" y="1085989"/>
            <a:ext cx="8568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nl.javadude.t2bus.Subscribe;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com.xebialabs.deployit.engine.spi.event.AuditableDeployitEvent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com.xebialabs.deployit.engine.spi.event.DeployitEventListener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com.xebialabs.deployit.plugin.api.udm.ConfigurationItem</a:t>
            </a:r>
            <a:r>
              <a:rPr lang="en-US" dirty="0"/>
              <a:t>;</a:t>
            </a:r>
          </a:p>
          <a:p>
            <a:r>
              <a:rPr lang="en-US" dirty="0"/>
              <a:t>/**</a:t>
            </a:r>
          </a:p>
          <a:p>
            <a:r>
              <a:rPr lang="en-US" dirty="0"/>
              <a:t> * This event listener logs auditable events using our standard logging facilities.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@</a:t>
            </a:r>
            <a:r>
              <a:rPr lang="en-US" dirty="0" err="1"/>
              <a:t>DeployitEventListener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TextLoggingAuditableEventListener</a:t>
            </a:r>
            <a:r>
              <a:rPr lang="en-US" dirty="0"/>
              <a:t> {</a:t>
            </a:r>
          </a:p>
          <a:p>
            <a:r>
              <a:rPr lang="en-US" dirty="0"/>
              <a:t>    @Subscribe</a:t>
            </a:r>
          </a:p>
          <a:p>
            <a:r>
              <a:rPr lang="en-US" dirty="0"/>
              <a:t>    public void log(</a:t>
            </a:r>
            <a:r>
              <a:rPr lang="en-US" dirty="0" err="1"/>
              <a:t>AuditableDeployitEvent</a:t>
            </a:r>
            <a:r>
              <a:rPr lang="en-US" dirty="0"/>
              <a:t> event) {</a:t>
            </a:r>
          </a:p>
          <a:p>
            <a:r>
              <a:rPr lang="en-US" dirty="0"/>
              <a:t>        logger.info("[{}] - {} - {}", new Object[] { </a:t>
            </a:r>
            <a:r>
              <a:rPr lang="en-US" dirty="0" err="1"/>
              <a:t>event.component</a:t>
            </a:r>
            <a:r>
              <a:rPr lang="en-US" dirty="0"/>
              <a:t>, </a:t>
            </a:r>
          </a:p>
          <a:p>
            <a:r>
              <a:rPr lang="en-US" dirty="0"/>
              <a:t>          </a:t>
            </a:r>
            <a:r>
              <a:rPr lang="en-US" dirty="0" err="1"/>
              <a:t>event.username</a:t>
            </a:r>
            <a:r>
              <a:rPr lang="en-US" dirty="0"/>
              <a:t>, </a:t>
            </a:r>
            <a:r>
              <a:rPr lang="en-US" dirty="0" err="1"/>
              <a:t>event.message</a:t>
            </a:r>
            <a:r>
              <a:rPr lang="en-US" dirty="0"/>
              <a:t> });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LoggerFactory.getLogger</a:t>
            </a:r>
            <a:r>
              <a:rPr lang="en-US" dirty="0"/>
              <a:t>("audit");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9247" y="552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Advanced Rules</a:t>
            </a:r>
          </a:p>
          <a:p>
            <a:pPr algn="ctr"/>
            <a:r>
              <a:rPr lang="en-US" dirty="0" smtClean="0"/>
              <a:t>Objects available in rules (1) : refresh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2654"/>
              </p:ext>
            </p:extLst>
          </p:nvPr>
        </p:nvGraphicFramePr>
        <p:xfrm>
          <a:off x="784016" y="1845301"/>
          <a:ext cx="10515600" cy="10058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Object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C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0D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C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C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C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D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DeploymentPlanningContext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D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C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Use this to add steps and checkpoints to the </a:t>
                      </a:r>
                      <a:r>
                        <a:rPr lang="en-US" dirty="0" smtClean="0">
                          <a:effectLst/>
                        </a:rPr>
                        <a:t>plan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4016" y="1198970"/>
            <a:ext cx="101390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 The available objects in XLD Deploy rules definitions depend of the rule's scope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4203"/>
              </p:ext>
            </p:extLst>
          </p:nvPr>
        </p:nvGraphicFramePr>
        <p:xfrm>
          <a:off x="784016" y="2908764"/>
          <a:ext cx="10515600" cy="35661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deployedApplication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DeployedApplication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Specifies which application version will be deployed to which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Allows you to create steps from the step registry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Specification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 smtClean="0">
                          <a:effectLst/>
                        </a:rPr>
                        <a:t>DeltaSpecification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pre-plan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post-plan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5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6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Contains the delta specification for the current deployment; see the Customization Manual for more information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60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969" y="143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Events overview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1984" y="1430962"/>
            <a:ext cx="8397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com.xebialabs.deployit.engine.spi.event.CiCopiedEvent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com.xebialabs.deployit.engine.spi.event.CiMovedEvent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com.xebialabs.deployit.engine.spi.event.CiRenamedEvent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com.xebialabs.deployit.engine.spi.event.CisDeletedEvent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com.xebialabs.deployit.engine.spi.event.CisCreatedEvent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com.xebialabs.deployit.engine.spi.event.CisUpdatedEvent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com.xebialabs.deployit.engine.spi.event.LoginEvent</a:t>
            </a:r>
            <a:r>
              <a:rPr lang="en-US" dirty="0"/>
              <a:t>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com.xebialabs.deployit.engine.spi.event.SystemStartedEvent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4404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3758" y="208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Listening to commands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4248" y="215077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Same annotations are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Methods must contain xxxCommand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Can use the @Subscribe(canVeto = true) to eventually deny the command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Can use VetoException to deny command execution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658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5121" y="169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Listening to commands :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4855" y="1350108"/>
            <a:ext cx="10406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DeployitEventListener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RepositoryCommandListener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public static final String ADMIN = "admin";</a:t>
            </a:r>
          </a:p>
          <a:p>
            <a:endParaRPr lang="en-US" dirty="0"/>
          </a:p>
          <a:p>
            <a:r>
              <a:rPr lang="en-US" dirty="0"/>
              <a:t>    @Subscribe(</a:t>
            </a:r>
            <a:r>
              <a:rPr lang="en-US" dirty="0" err="1"/>
              <a:t>canVeto</a:t>
            </a:r>
            <a:r>
              <a:rPr lang="en-US" dirty="0"/>
              <a:t> = true)</a:t>
            </a:r>
          </a:p>
          <a:p>
            <a:r>
              <a:rPr lang="en-US" dirty="0"/>
              <a:t>    public void </a:t>
            </a:r>
            <a:r>
              <a:rPr lang="en-US" dirty="0" err="1"/>
              <a:t>checkWhetherUpdateIsAllowed</a:t>
            </a:r>
            <a:r>
              <a:rPr lang="en-US" dirty="0"/>
              <a:t>(</a:t>
            </a:r>
            <a:r>
              <a:rPr lang="en-US" dirty="0" err="1"/>
              <a:t>UpdateCiCommand</a:t>
            </a:r>
            <a:r>
              <a:rPr lang="en-US" dirty="0"/>
              <a:t> command) throws </a:t>
            </a:r>
            <a:r>
              <a:rPr lang="en-US" dirty="0" err="1"/>
              <a:t>VetoException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checkUpdate</a:t>
            </a:r>
            <a:r>
              <a:rPr lang="en-US" dirty="0"/>
              <a:t>(</a:t>
            </a:r>
            <a:r>
              <a:rPr lang="en-US" dirty="0" err="1"/>
              <a:t>command.getUpdate</a:t>
            </a:r>
            <a:r>
              <a:rPr lang="en-US" dirty="0"/>
              <a:t>(), </a:t>
            </a:r>
            <a:r>
              <a:rPr lang="en-US" dirty="0" err="1"/>
              <a:t>newHashSet</a:t>
            </a:r>
            <a:r>
              <a:rPr lang="en-US" dirty="0"/>
              <a:t>(</a:t>
            </a:r>
            <a:r>
              <a:rPr lang="en-US" dirty="0" err="1"/>
              <a:t>command.getRoles</a:t>
            </a:r>
            <a:r>
              <a:rPr lang="en-US" dirty="0"/>
              <a:t>()), </a:t>
            </a:r>
            <a:r>
              <a:rPr lang="en-US" dirty="0" err="1"/>
              <a:t>command.getUsername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void </a:t>
            </a:r>
            <a:r>
              <a:rPr lang="en-US" dirty="0" err="1"/>
              <a:t>checkUpdate</a:t>
            </a:r>
            <a:r>
              <a:rPr lang="en-US" dirty="0"/>
              <a:t>(final Update </a:t>
            </a:r>
            <a:r>
              <a:rPr lang="en-US" dirty="0" err="1"/>
              <a:t>update</a:t>
            </a:r>
            <a:r>
              <a:rPr lang="en-US" dirty="0"/>
              <a:t>, final Set&lt;String&gt; roles, final String username) {</a:t>
            </a:r>
          </a:p>
          <a:p>
            <a:r>
              <a:rPr lang="en-US" dirty="0"/>
              <a:t>        if(...)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VetoException</a:t>
            </a:r>
            <a:r>
              <a:rPr lang="en-US" dirty="0"/>
              <a:t>("</a:t>
            </a:r>
            <a:r>
              <a:rPr lang="en-US" dirty="0" err="1"/>
              <a:t>UpdateCiCommand</a:t>
            </a:r>
            <a:r>
              <a:rPr lang="en-US" dirty="0"/>
              <a:t> vetoed");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9098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2394" y="92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Commands overview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5919" y="1475317"/>
            <a:ext cx="90023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com.xebialabs.deployit.engine.spi.command.CopyCiCommand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com.xebialabs.deployit.engine.spi.command.CreateCiCommand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com.xebialabs.deployit.engine.spi.command.CreateCisCommand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com.xebialabs.deployit.engine.spi.command.DeleteCiCommand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com.xebialabs.deployit.engine.spi.command.DeleteCisCommand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com.xebialabs.deployit.engine.spi.command.MoveCiCommand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com.xebialabs.deployit.engine.spi.command.RenameCiCommand</a:t>
            </a:r>
            <a:r>
              <a:rPr lang="en-US" dirty="0"/>
              <a:t>;</a:t>
            </a:r>
          </a:p>
          <a:p>
            <a:r>
              <a:rPr lang="en-US" dirty="0"/>
              <a:t>import com.xebialabs.deployit.engine.spi.command.RepositoryBaseCommand;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com.xebialabs.deployit.engine.spi.command.UpdateCiCommand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com.xebialabs.deployit.engine.spi.command.UpdateCisCommand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29610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34886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454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listeners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1803" y="1147989"/>
            <a:ext cx="889930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Locate the Maven project adv-training-custom-listener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Locate and edit the main Java class : EnvDeleteListener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Add the code to deny environment deletion if there are any deployed application on this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Build, deploy and test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187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fontAlgn="base"/>
            <a:r>
              <a:rPr lang="en-US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892003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401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smtClean="0">
                <a:solidFill>
                  <a:srgbClr val="515151"/>
                </a:solidFill>
                <a:latin typeface="Source Sans Pro"/>
              </a:rPr>
              <a:t>XL 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Deploy : 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0879" y="19496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the trigger plugin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Action interface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Example Java action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Using the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xld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-action community listener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Exercise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341395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2738" y="1867437"/>
            <a:ext cx="7521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trigger plugin is part of the core/bundled plugins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It mainly defines Trigger and Action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Main action is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EmailNotification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Two triggers exists : Task and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Step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Upon task state transition or step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step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transition, trigger will fire the actions defined in its action list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76687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117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5008" y="1001569"/>
            <a:ext cx="9865217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Adding custom actions allows for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speficic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actions to take place on state transition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Not tied to a specific environment or plan and not part of the plan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Suited for technical log, audit, notifications, compliance logging...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Custom actions are based on implementing the Action interface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com.xebialabs.deployit.plugin.trigger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9616" y="3881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Action{</a:t>
            </a:r>
          </a:p>
          <a:p>
            <a:r>
              <a:rPr lang="en-US" dirty="0"/>
              <a:t>    void execute(Map&lt;String, Object&gt;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4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954" y="2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Objects available in rules (2) : refresh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14892" y="1751169"/>
          <a:ext cx="6762216" cy="4500250"/>
        </p:xfrm>
        <a:graphic>
          <a:graphicData uri="http://schemas.openxmlformats.org/drawingml/2006/table">
            <a:tbl>
              <a:tblPr/>
              <a:tblGrid>
                <a:gridCol w="1690554"/>
                <a:gridCol w="1690554"/>
                <a:gridCol w="1690554"/>
                <a:gridCol w="1690554"/>
              </a:tblGrid>
              <a:tr h="2352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effectLst/>
                          <a:latin typeface="inherit"/>
                        </a:rPr>
                        <a:t>Object name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F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effectLst/>
                          <a:latin typeface="inherit"/>
                        </a:rPr>
                        <a:t>Type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F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effectLst/>
                          <a:latin typeface="inherit"/>
                        </a:rPr>
                        <a:t>Scope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F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F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7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delta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F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Delta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F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F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F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Whether the deployed should be created, modified, destroyed, or left unchanged (noop); see the Customization Manual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F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7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F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0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F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0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6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In the case of create, modify, or noop, this is the "current" deployed that the delta variable refers to; in the case of destroy, it is not provided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36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previousDeployed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0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0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deployed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06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In the case of modify, destroy, or noop, this is the "previous" deployed that the delta variable refers to; in the case of create, this is not provided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0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0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deltas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4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Deltas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plan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0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Collection of all Deltas in the current </a:t>
                      </a:r>
                      <a:r>
                        <a:rPr lang="en-US" sz="1200" dirty="0" err="1">
                          <a:effectLst/>
                        </a:rPr>
                        <a:t>InterleavedPlan</a:t>
                      </a:r>
                      <a:endParaRPr lang="en-US" sz="1200" dirty="0">
                        <a:effectLst/>
                      </a:endParaRP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0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4625" y="1750572"/>
            <a:ext cx="65" cy="45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729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88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6378" y="1298799"/>
            <a:ext cx="84614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@Metadata(root = </a:t>
            </a:r>
            <a:r>
              <a:rPr lang="en-US" dirty="0" err="1"/>
              <a:t>Metadata.ConfigurationItemRoot.CONFIGURATION</a:t>
            </a:r>
            <a:r>
              <a:rPr lang="en-US" dirty="0"/>
              <a:t>, </a:t>
            </a:r>
          </a:p>
          <a:p>
            <a:r>
              <a:rPr lang="en-US" dirty="0"/>
              <a:t>    description = "Custom base action")</a:t>
            </a:r>
          </a:p>
          <a:p>
            <a:r>
              <a:rPr lang="en-US" dirty="0"/>
              <a:t>public class </a:t>
            </a:r>
            <a:r>
              <a:rPr lang="en-US" dirty="0" err="1"/>
              <a:t>CustomAction</a:t>
            </a:r>
            <a:r>
              <a:rPr lang="en-US" dirty="0"/>
              <a:t> extends </a:t>
            </a:r>
            <a:r>
              <a:rPr lang="en-US" dirty="0" err="1"/>
              <a:t>BaseConfigurationItem</a:t>
            </a:r>
            <a:r>
              <a:rPr lang="en-US" dirty="0"/>
              <a:t> implements Action {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execute(Map&lt;String, Object&gt; </a:t>
            </a:r>
            <a:r>
              <a:rPr lang="en-US" dirty="0" err="1"/>
              <a:t>ctx</a:t>
            </a:r>
            <a:r>
              <a:rPr lang="en-US" dirty="0"/>
              <a:t>) {    </a:t>
            </a:r>
          </a:p>
          <a:p>
            <a:r>
              <a:rPr lang="en-US" dirty="0"/>
              <a:t>        </a:t>
            </a:r>
            <a:r>
              <a:rPr lang="en-US" dirty="0" err="1"/>
              <a:t>DeployedApplication</a:t>
            </a:r>
            <a:r>
              <a:rPr lang="en-US" dirty="0"/>
              <a:t> </a:t>
            </a:r>
            <a:r>
              <a:rPr lang="en-US" dirty="0" err="1"/>
              <a:t>deployedApp</a:t>
            </a:r>
            <a:r>
              <a:rPr lang="en-US" dirty="0"/>
              <a:t> = </a:t>
            </a:r>
          </a:p>
          <a:p>
            <a:r>
              <a:rPr lang="en-US" dirty="0"/>
              <a:t>            (</a:t>
            </a:r>
            <a:r>
              <a:rPr lang="en-US" dirty="0" err="1"/>
              <a:t>DeployedApplication</a:t>
            </a:r>
            <a:r>
              <a:rPr lang="en-US" dirty="0"/>
              <a:t>)</a:t>
            </a:r>
            <a:r>
              <a:rPr lang="en-US" dirty="0" err="1"/>
              <a:t>ctx.get</a:t>
            </a:r>
            <a:r>
              <a:rPr lang="en-US" dirty="0"/>
              <a:t>("</a:t>
            </a:r>
            <a:r>
              <a:rPr lang="en-US" dirty="0" err="1"/>
              <a:t>deployedApplication</a:t>
            </a:r>
            <a:r>
              <a:rPr lang="en-US" dirty="0"/>
              <a:t>");</a:t>
            </a:r>
          </a:p>
          <a:p>
            <a:r>
              <a:rPr lang="en-US" dirty="0"/>
              <a:t>        logger.info("App id {}",</a:t>
            </a:r>
            <a:r>
              <a:rPr lang="en-US" dirty="0" err="1"/>
              <a:t>deployedApp.getId</a:t>
            </a:r>
            <a:r>
              <a:rPr lang="en-US" dirty="0"/>
              <a:t>());</a:t>
            </a:r>
          </a:p>
          <a:p>
            <a:r>
              <a:rPr lang="en-US" dirty="0"/>
              <a:t>        logger.info("</a:t>
            </a:r>
            <a:r>
              <a:rPr lang="en-US" dirty="0" err="1"/>
              <a:t>Env</a:t>
            </a:r>
            <a:r>
              <a:rPr lang="en-US" dirty="0"/>
              <a:t> id {}",</a:t>
            </a:r>
            <a:r>
              <a:rPr lang="en-US" dirty="0" err="1"/>
              <a:t>deployedApp.getEnvironment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    Task </a:t>
            </a:r>
            <a:r>
              <a:rPr lang="en-US" dirty="0" err="1"/>
              <a:t>task</a:t>
            </a:r>
            <a:r>
              <a:rPr lang="en-US" dirty="0"/>
              <a:t> = (Task)</a:t>
            </a:r>
            <a:r>
              <a:rPr lang="en-US" dirty="0" err="1"/>
              <a:t>ctx.get</a:t>
            </a:r>
            <a:r>
              <a:rPr lang="en-US" dirty="0"/>
              <a:t>("task");</a:t>
            </a:r>
          </a:p>
          <a:p>
            <a:r>
              <a:rPr lang="en-US" dirty="0"/>
              <a:t>        </a:t>
            </a:r>
            <a:r>
              <a:rPr lang="en-US" dirty="0" err="1"/>
              <a:t>TaskExecutionState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= </a:t>
            </a:r>
            <a:r>
              <a:rPr lang="en-US" dirty="0" err="1"/>
              <a:t>task.getState</a:t>
            </a:r>
            <a:r>
              <a:rPr lang="en-US" dirty="0"/>
              <a:t>();</a:t>
            </a:r>
          </a:p>
          <a:p>
            <a:r>
              <a:rPr lang="en-US" dirty="0"/>
              <a:t>        logger.info("Task state = {}",tes.name());</a:t>
            </a:r>
          </a:p>
        </p:txBody>
      </p:sp>
    </p:spTree>
    <p:extLst>
      <p:ext uri="{BB962C8B-B14F-4D97-AF65-F5344CB8AC3E}">
        <p14:creationId xmlns:p14="http://schemas.microsoft.com/office/powerpoint/2010/main" val="24738933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4" y="195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248" y="1443841"/>
            <a:ext cx="8319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completionDate</a:t>
            </a:r>
            <a:r>
              <a:rPr lang="en-US" dirty="0"/>
              <a:t> = </a:t>
            </a:r>
            <a:r>
              <a:rPr lang="en-US" dirty="0" err="1"/>
              <a:t>task.getCompletionDate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startDate</a:t>
            </a:r>
            <a:r>
              <a:rPr lang="en-US" dirty="0"/>
              <a:t>     = </a:t>
            </a:r>
            <a:r>
              <a:rPr lang="en-US" dirty="0" err="1"/>
              <a:t>task.getStartDate</a:t>
            </a:r>
            <a:r>
              <a:rPr lang="en-US" dirty="0"/>
              <a:t>();</a:t>
            </a:r>
          </a:p>
          <a:p>
            <a:r>
              <a:rPr lang="en-US" dirty="0"/>
              <a:t>    logger.info("Task </a:t>
            </a:r>
            <a:r>
              <a:rPr lang="en-US" dirty="0" err="1"/>
              <a:t>completionDate</a:t>
            </a:r>
            <a:r>
              <a:rPr lang="en-US" dirty="0"/>
              <a:t> {}", </a:t>
            </a:r>
            <a:r>
              <a:rPr lang="en-US" dirty="0" err="1"/>
              <a:t>completionDate</a:t>
            </a:r>
            <a:r>
              <a:rPr lang="en-US" dirty="0"/>
              <a:t>);</a:t>
            </a:r>
          </a:p>
          <a:p>
            <a:r>
              <a:rPr lang="en-US" dirty="0"/>
              <a:t>    logger.info("Task start date {}", </a:t>
            </a:r>
            <a:r>
              <a:rPr lang="en-US" dirty="0" err="1"/>
              <a:t>startDate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String </a:t>
            </a:r>
            <a:r>
              <a:rPr lang="en-US" dirty="0" err="1"/>
              <a:t>taskId</a:t>
            </a:r>
            <a:r>
              <a:rPr lang="en-US" dirty="0"/>
              <a:t> =  </a:t>
            </a:r>
            <a:r>
              <a:rPr lang="en-US" dirty="0" err="1"/>
              <a:t>task.getId</a:t>
            </a:r>
            <a:r>
              <a:rPr lang="en-US" dirty="0"/>
              <a:t>();</a:t>
            </a:r>
          </a:p>
          <a:p>
            <a:r>
              <a:rPr lang="en-US" dirty="0"/>
              <a:t>    logger.info("Task Id {}", 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List&lt;</a:t>
            </a:r>
            <a:r>
              <a:rPr lang="en-US" dirty="0" err="1"/>
              <a:t>StepState</a:t>
            </a:r>
            <a:r>
              <a:rPr lang="en-US" dirty="0"/>
              <a:t>&gt; list = </a:t>
            </a:r>
            <a:r>
              <a:rPr lang="en-US" dirty="0" err="1"/>
              <a:t>task.getSteps</a:t>
            </a:r>
            <a:r>
              <a:rPr lang="en-US" dirty="0"/>
              <a:t>();</a:t>
            </a:r>
          </a:p>
          <a:p>
            <a:r>
              <a:rPr lang="en-US" dirty="0"/>
              <a:t>    for (</a:t>
            </a:r>
            <a:r>
              <a:rPr lang="en-US" dirty="0" err="1"/>
              <a:t>StepState</a:t>
            </a:r>
            <a:r>
              <a:rPr lang="en-US" dirty="0"/>
              <a:t> </a:t>
            </a:r>
            <a:r>
              <a:rPr lang="en-US" dirty="0" err="1"/>
              <a:t>step:list</a:t>
            </a:r>
            <a:r>
              <a:rPr lang="en-US" dirty="0"/>
              <a:t>){</a:t>
            </a:r>
          </a:p>
          <a:p>
            <a:r>
              <a:rPr lang="en-US" dirty="0"/>
              <a:t>        logger.info("Get description {}",</a:t>
            </a:r>
            <a:r>
              <a:rPr lang="en-US" dirty="0" err="1"/>
              <a:t>step.getDescription</a:t>
            </a:r>
            <a:r>
              <a:rPr lang="en-US" dirty="0"/>
              <a:t>()); </a:t>
            </a:r>
          </a:p>
          <a:p>
            <a:r>
              <a:rPr lang="en-US" dirty="0"/>
              <a:t>        logger.info("Get log {}",</a:t>
            </a:r>
            <a:r>
              <a:rPr lang="en-US" dirty="0" err="1"/>
              <a:t>step.getLog</a:t>
            </a:r>
            <a:r>
              <a:rPr lang="en-US" dirty="0"/>
              <a:t>());                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062275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xld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-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jython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-action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3797" y="1313562"/>
            <a:ext cx="857286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Community 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     https://github.com/xebialabs-community/xld-jython-action-plugin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Allow to define actions in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xlc.BaseCustomAction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to define new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xlc.BaseCustomAction.scriptPath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simply points to your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for example ext/actions/myJiraIntegrationAction.py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508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xld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-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jython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-action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1527" y="1311884"/>
            <a:ext cx="9156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Plugin will inject the following variables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context : Map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logger : an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org.slf4j.Logger</a:t>
            </a:r>
          </a:p>
          <a:p>
            <a:pPr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The context variable allow access to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task :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com.xebialabs.deployit.engine.tasker.Task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deltas : com.xebialabs.deployit.plugin.api.deployment.specification.Deltas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action :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com.xebialabs.deployit.plugin.trigger.Action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deployedApplication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: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com.xebialabs.deployit.plugin.api.udm.DeployedApplication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244889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727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 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0761" y="1635247"/>
            <a:ext cx="9289774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install the provided xld-jython-action 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add a script that creates a log file with the application name, the environment , the version and the date under xldeployserver/deployment_log_reports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plug the action to a task trigger on transition from "executing" to "executed"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183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fontAlgn="base"/>
            <a:r>
              <a:rPr lang="en-US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257198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2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Overthere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Main APIs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Example using Java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overthere.py plugin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Exercise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51981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5465" y="217653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Java support to manipulate remote resources is pretty poor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No facility to manipulate remote files (FTP, Cifs, Scp, 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No facility to run commands on remote machines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580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82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actions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8641" y="1251019"/>
            <a:ext cx="983945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Overthere is available at (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https://github.com/xebialabs/overthere)[https://github.com/xebialabs/overthere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Provides interfaces for java.io.File and java.lang.Process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Provides factories to create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Uses an SPI to provide new implementations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0300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574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Main APIs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12890" y="25757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OverthereFile : equivalent of java.io.File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OverthereProcess : equivalent of java.lang.Process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Overthere : the 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OverthereConnectionBuilder : the SPI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9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2591" y="116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Objects available in rules (3) : refresh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Object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controlService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ControlService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Gives you access to the ControlService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deploymentService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DeploymentService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E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Gives you access to the DeploymentService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inspectionService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InspectionService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Gives you access to the InspectionService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metadataService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MetadataService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Gives you access to the MetadataService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E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packageService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E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PackageService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E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Gives you access to the PackageService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permissionService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PermissionService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E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Gives you access to the </a:t>
                      </a:r>
                      <a:r>
                        <a:rPr lang="en-US" dirty="0" err="1">
                          <a:effectLst/>
                        </a:rPr>
                        <a:t>PermissionService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E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98209"/>
            <a:ext cx="65" cy="45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277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4" y="246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8349" y="1505067"/>
            <a:ext cx="8551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 err="1"/>
              <a:t>options.set</a:t>
            </a:r>
            <a:r>
              <a:rPr lang="en-US" dirty="0"/>
              <a:t>(ADDRESS, "</a:t>
            </a:r>
            <a:r>
              <a:rPr lang="en-US" dirty="0" err="1"/>
              <a:t>unix</a:t>
            </a:r>
            <a:r>
              <a:rPr lang="en-US" dirty="0"/>
              <a:t>-box");</a:t>
            </a:r>
          </a:p>
          <a:p>
            <a:r>
              <a:rPr lang="en-US" dirty="0" err="1"/>
              <a:t>options.set</a:t>
            </a:r>
            <a:r>
              <a:rPr lang="en-US" dirty="0"/>
              <a:t>(USERNAME, "demo");</a:t>
            </a:r>
          </a:p>
          <a:p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 err="1"/>
              <a:t>options.set</a:t>
            </a:r>
            <a:r>
              <a:rPr lang="en-US" dirty="0"/>
              <a:t>(OPERATING_SYSTEM, UNIX);</a:t>
            </a:r>
          </a:p>
          <a:p>
            <a:r>
              <a:rPr lang="en-US" dirty="0" err="1"/>
              <a:t>options.set</a:t>
            </a:r>
            <a:r>
              <a:rPr lang="en-US" dirty="0"/>
              <a:t>(CONNECTION_TYPE, SFTP);</a:t>
            </a:r>
          </a:p>
          <a:p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ssh</a:t>
            </a:r>
            <a:r>
              <a:rPr lang="en-US" dirty="0"/>
              <a:t>", options);</a:t>
            </a:r>
          </a:p>
          <a:p>
            <a:r>
              <a:rPr lang="en-US" dirty="0"/>
              <a:t>try {</a:t>
            </a:r>
          </a:p>
          <a:p>
            <a:r>
              <a:rPr lang="en-US" dirty="0"/>
              <a:t>    </a:t>
            </a:r>
            <a:r>
              <a:rPr lang="en-US" dirty="0" err="1"/>
              <a:t>connection.execute</a:t>
            </a:r>
            <a:r>
              <a:rPr lang="en-US" dirty="0"/>
              <a:t>(</a:t>
            </a:r>
            <a:r>
              <a:rPr lang="en-US" dirty="0" err="1"/>
              <a:t>CmdLine.build</a:t>
            </a:r>
            <a:r>
              <a:rPr lang="en-US" dirty="0"/>
              <a:t>("cat", "/</a:t>
            </a:r>
            <a:r>
              <a:rPr lang="en-US" dirty="0" err="1"/>
              <a:t>etc</a:t>
            </a:r>
            <a:r>
              <a:rPr lang="en-US" dirty="0"/>
              <a:t>/hosts"));</a:t>
            </a:r>
          </a:p>
          <a:p>
            <a:r>
              <a:rPr lang="en-US" dirty="0"/>
              <a:t>} finally {</a:t>
            </a:r>
          </a:p>
          <a:p>
            <a:r>
              <a:rPr lang="en-US" dirty="0"/>
              <a:t>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1542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2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5319" y="1228068"/>
            <a:ext cx="81265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 err="1"/>
              <a:t>options.set</a:t>
            </a:r>
            <a:r>
              <a:rPr lang="en-US" dirty="0"/>
              <a:t>(ADDRESS, "windows-box");</a:t>
            </a:r>
          </a:p>
          <a:p>
            <a:r>
              <a:rPr lang="en-US" dirty="0" err="1"/>
              <a:t>options.set</a:t>
            </a:r>
            <a:r>
              <a:rPr lang="en-US" dirty="0"/>
              <a:t>(USERNAME, "Administrator");</a:t>
            </a:r>
          </a:p>
          <a:p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 err="1"/>
              <a:t>options.set</a:t>
            </a:r>
            <a:r>
              <a:rPr lang="en-US" dirty="0"/>
              <a:t>(OPERATING_SYSTEM, WINDOWS);</a:t>
            </a:r>
          </a:p>
          <a:p>
            <a:r>
              <a:rPr lang="en-US" dirty="0" err="1"/>
              <a:t>options.set</a:t>
            </a:r>
            <a:r>
              <a:rPr lang="en-US" dirty="0"/>
              <a:t>(CONNECTION_TYPE, TELNET);</a:t>
            </a:r>
          </a:p>
          <a:p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cifs</a:t>
            </a:r>
            <a:r>
              <a:rPr lang="en-US" dirty="0"/>
              <a:t>", options);</a:t>
            </a:r>
          </a:p>
          <a:p>
            <a:endParaRPr lang="en-US" dirty="0"/>
          </a:p>
          <a:p>
            <a:r>
              <a:rPr lang="en-US" dirty="0"/>
              <a:t>try {</a:t>
            </a:r>
          </a:p>
          <a:p>
            <a:r>
              <a:rPr lang="en-US" dirty="0"/>
              <a:t>    </a:t>
            </a:r>
            <a:r>
              <a:rPr lang="en-US" dirty="0" err="1"/>
              <a:t>connection.execute</a:t>
            </a:r>
            <a:r>
              <a:rPr lang="en-US" dirty="0"/>
              <a:t>(</a:t>
            </a:r>
            <a:r>
              <a:rPr lang="en-US" dirty="0" err="1"/>
              <a:t>CmdLine.build</a:t>
            </a:r>
            <a:r>
              <a:rPr lang="en-US" dirty="0"/>
              <a:t>("type", </a:t>
            </a:r>
          </a:p>
          <a:p>
            <a:r>
              <a:rPr lang="en-US" dirty="0"/>
              <a:t>      "\\windows\\system32\\drivers\\etc\\hosts"));</a:t>
            </a:r>
          </a:p>
          <a:p>
            <a:r>
              <a:rPr lang="en-US" dirty="0"/>
              <a:t>} finally {</a:t>
            </a:r>
          </a:p>
          <a:p>
            <a:r>
              <a:rPr lang="en-US" dirty="0"/>
              <a:t>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9121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4608" y="1531032"/>
            <a:ext cx="8345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(ADDRESS, "</a:t>
            </a:r>
            <a:r>
              <a:rPr lang="en-US" dirty="0" err="1"/>
              <a:t>unix</a:t>
            </a:r>
            <a:r>
              <a:rPr lang="en-US" dirty="0"/>
              <a:t>-box");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(USERNAME, "demo");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(OPERATING_SYSTEM, UNIX);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(CONNECTION_TYPE, SFTP);</a:t>
            </a:r>
          </a:p>
          <a:p>
            <a:r>
              <a:rPr lang="en-US" dirty="0"/>
              <a:t>    </a:t>
            </a:r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ssh</a:t>
            </a:r>
            <a:r>
              <a:rPr lang="en-US" dirty="0"/>
              <a:t>", options);</a:t>
            </a:r>
          </a:p>
        </p:txBody>
      </p:sp>
    </p:spTree>
    <p:extLst>
      <p:ext uri="{BB962C8B-B14F-4D97-AF65-F5344CB8AC3E}">
        <p14:creationId xmlns:p14="http://schemas.microsoft.com/office/powerpoint/2010/main" val="4278654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574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7431" y="1166843"/>
            <a:ext cx="81265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 {</a:t>
            </a:r>
          </a:p>
          <a:p>
            <a:r>
              <a:rPr lang="en-US" dirty="0"/>
              <a:t>        </a:t>
            </a:r>
            <a:r>
              <a:rPr lang="en-US" dirty="0" err="1"/>
              <a:t>OverthereFile</a:t>
            </a:r>
            <a:r>
              <a:rPr lang="en-US" dirty="0"/>
              <a:t> </a:t>
            </a:r>
            <a:r>
              <a:rPr lang="en-US" dirty="0" err="1"/>
              <a:t>motd</a:t>
            </a:r>
            <a:r>
              <a:rPr lang="en-US" dirty="0"/>
              <a:t> = </a:t>
            </a:r>
            <a:r>
              <a:rPr lang="en-US" dirty="0" err="1"/>
              <a:t>connection.getFile</a:t>
            </a:r>
            <a:r>
              <a:rPr lang="en-US" dirty="0"/>
              <a:t>("/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motd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r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</a:p>
          <a:p>
            <a:r>
              <a:rPr lang="en-US" dirty="0"/>
              <a:t>          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motd.getInputStream</a:t>
            </a:r>
            <a:r>
              <a:rPr lang="en-US" dirty="0"/>
              <a:t>()));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String line;</a:t>
            </a:r>
          </a:p>
          <a:p>
            <a:r>
              <a:rPr lang="en-US" dirty="0"/>
              <a:t>            while((line = </a:t>
            </a:r>
            <a:r>
              <a:rPr lang="en-US" dirty="0" err="1"/>
              <a:t>r.readLine</a:t>
            </a:r>
            <a:r>
              <a:rPr lang="en-US" dirty="0"/>
              <a:t>()) != null)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System.err.println</a:t>
            </a:r>
            <a:r>
              <a:rPr lang="en-US" dirty="0"/>
              <a:t>(line);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finally {</a:t>
            </a:r>
          </a:p>
          <a:p>
            <a:r>
              <a:rPr lang="en-US" dirty="0"/>
              <a:t>            </a:t>
            </a:r>
            <a:r>
              <a:rPr lang="en-US" dirty="0" err="1"/>
              <a:t>r.close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finally {</a:t>
            </a:r>
          </a:p>
          <a:p>
            <a:r>
              <a:rPr lang="en-US" dirty="0"/>
              <a:t>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237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273" y="1308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8473" y="146663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(ADDRESS, "</a:t>
            </a:r>
            <a:r>
              <a:rPr lang="en-US" dirty="0" err="1"/>
              <a:t>unix</a:t>
            </a:r>
            <a:r>
              <a:rPr lang="en-US" dirty="0"/>
              <a:t>-box");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(USERNAME, "demo");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(OPERATING_SYSTEM, UNIX);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(CONNECTION_TYPE, SCP);</a:t>
            </a:r>
          </a:p>
          <a:p>
            <a:r>
              <a:rPr lang="en-US" dirty="0"/>
              <a:t>    </a:t>
            </a:r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ssh</a:t>
            </a:r>
            <a:r>
              <a:rPr lang="en-US" dirty="0"/>
              <a:t>", options);</a:t>
            </a:r>
          </a:p>
        </p:txBody>
      </p:sp>
    </p:spTree>
    <p:extLst>
      <p:ext uri="{BB962C8B-B14F-4D97-AF65-F5344CB8AC3E}">
        <p14:creationId xmlns:p14="http://schemas.microsoft.com/office/powerpoint/2010/main" val="31398377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181" y="195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194" y="1343772"/>
            <a:ext cx="8615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 {</a:t>
            </a:r>
          </a:p>
          <a:p>
            <a:r>
              <a:rPr lang="en-US" dirty="0"/>
              <a:t>        </a:t>
            </a:r>
            <a:r>
              <a:rPr lang="en-US" dirty="0" err="1"/>
              <a:t>OverthereFile</a:t>
            </a:r>
            <a:r>
              <a:rPr lang="en-US" dirty="0"/>
              <a:t> </a:t>
            </a:r>
            <a:r>
              <a:rPr lang="en-US" dirty="0" err="1"/>
              <a:t>motd</a:t>
            </a:r>
            <a:r>
              <a:rPr lang="en-US" dirty="0"/>
              <a:t> = </a:t>
            </a:r>
            <a:r>
              <a:rPr lang="en-US" dirty="0" err="1"/>
              <a:t>connection.getFile</a:t>
            </a:r>
            <a:r>
              <a:rPr lang="en-US" dirty="0"/>
              <a:t>("/</a:t>
            </a:r>
            <a:r>
              <a:rPr lang="en-US" dirty="0" err="1"/>
              <a:t>tmp</a:t>
            </a:r>
            <a:r>
              <a:rPr lang="en-US" dirty="0"/>
              <a:t>/new-</a:t>
            </a:r>
            <a:r>
              <a:rPr lang="en-US" dirty="0" err="1"/>
              <a:t>motd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motd.getOutputStream</a:t>
            </a:r>
            <a:r>
              <a:rPr lang="en-US" dirty="0"/>
              <a:t>());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w.println</a:t>
            </a:r>
            <a:r>
              <a:rPr lang="en-US" dirty="0"/>
              <a:t>("An </a:t>
            </a:r>
            <a:r>
              <a:rPr lang="en-US" dirty="0" err="1"/>
              <a:t>Overthere</a:t>
            </a:r>
            <a:r>
              <a:rPr lang="en-US" dirty="0"/>
              <a:t> a day keeps the doctor away");</a:t>
            </a:r>
          </a:p>
          <a:p>
            <a:r>
              <a:rPr lang="en-US" dirty="0"/>
              <a:t>            </a:t>
            </a:r>
            <a:r>
              <a:rPr lang="en-US" dirty="0" err="1"/>
              <a:t>w.println</a:t>
            </a:r>
            <a:r>
              <a:rPr lang="en-US" dirty="0"/>
              <a:t>("Written on " + new </a:t>
            </a:r>
            <a:r>
              <a:rPr lang="en-US" dirty="0" err="1"/>
              <a:t>java.util.Date</a:t>
            </a:r>
            <a:r>
              <a:rPr lang="en-US" dirty="0"/>
              <a:t>() + " from " + </a:t>
            </a:r>
            <a:r>
              <a:rPr lang="en-US" dirty="0" err="1"/>
              <a:t>InetAddress.getLocalHost</a:t>
            </a:r>
            <a:r>
              <a:rPr lang="en-US" dirty="0"/>
              <a:t>() + " running " + </a:t>
            </a:r>
            <a:r>
              <a:rPr lang="en-US" dirty="0" err="1"/>
              <a:t>System.getProperty</a:t>
            </a:r>
            <a:r>
              <a:rPr lang="en-US" dirty="0"/>
              <a:t>("os.name") + " " + </a:t>
            </a:r>
            <a:r>
              <a:rPr lang="en-US" dirty="0" err="1"/>
              <a:t>System.getProperty</a:t>
            </a:r>
            <a:r>
              <a:rPr lang="en-US" dirty="0"/>
              <a:t>("</a:t>
            </a:r>
            <a:r>
              <a:rPr lang="en-US" dirty="0" err="1"/>
              <a:t>os.version</a:t>
            </a:r>
            <a:r>
              <a:rPr lang="en-US" dirty="0"/>
              <a:t>"));</a:t>
            </a:r>
          </a:p>
          <a:p>
            <a:r>
              <a:rPr lang="en-US" dirty="0"/>
              <a:t>        } finally {</a:t>
            </a:r>
          </a:p>
          <a:p>
            <a:r>
              <a:rPr lang="en-US" dirty="0"/>
              <a:t>            </a:t>
            </a:r>
            <a:r>
              <a:rPr lang="en-US" dirty="0" err="1"/>
              <a:t>w.close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connection.execute</a:t>
            </a:r>
            <a:r>
              <a:rPr lang="en-US" dirty="0"/>
              <a:t>(</a:t>
            </a:r>
            <a:r>
              <a:rPr lang="en-US" dirty="0" err="1"/>
              <a:t>CmdLine.build</a:t>
            </a:r>
            <a:r>
              <a:rPr lang="en-US" dirty="0"/>
              <a:t>("cat", "/</a:t>
            </a:r>
            <a:r>
              <a:rPr lang="en-US" dirty="0" err="1"/>
              <a:t>tmp</a:t>
            </a:r>
            <a:r>
              <a:rPr lang="en-US" dirty="0"/>
              <a:t>/new-</a:t>
            </a:r>
            <a:r>
              <a:rPr lang="en-US" dirty="0" err="1"/>
              <a:t>motd</a:t>
            </a:r>
            <a:r>
              <a:rPr lang="en-US" dirty="0"/>
              <a:t>"));</a:t>
            </a:r>
          </a:p>
          <a:p>
            <a:r>
              <a:rPr lang="en-US" dirty="0"/>
              <a:t>    } finally {</a:t>
            </a:r>
          </a:p>
          <a:p>
            <a:r>
              <a:rPr lang="en-US" dirty="0"/>
              <a:t>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3394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3" y="117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0011" y="941153"/>
            <a:ext cx="88864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(ADDRESS, "</a:t>
            </a:r>
            <a:r>
              <a:rPr lang="en-US" dirty="0" err="1"/>
              <a:t>unix</a:t>
            </a:r>
            <a:r>
              <a:rPr lang="en-US" dirty="0"/>
              <a:t>-box");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(USERNAME, "demo");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(OPERATING_SYSTEM, UNIX);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(CONNECTION_TYPE, SFTP);</a:t>
            </a:r>
          </a:p>
          <a:p>
            <a:r>
              <a:rPr lang="en-US" dirty="0"/>
              <a:t>    </a:t>
            </a:r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ssh</a:t>
            </a:r>
            <a:r>
              <a:rPr lang="en-US" dirty="0"/>
              <a:t>", options);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</a:t>
            </a:r>
            <a:r>
              <a:rPr lang="en-US" dirty="0" err="1"/>
              <a:t>OverthereFile</a:t>
            </a:r>
            <a:r>
              <a:rPr lang="en-US" dirty="0"/>
              <a:t> </a:t>
            </a:r>
            <a:r>
              <a:rPr lang="en-US" dirty="0" err="1"/>
              <a:t>motd</a:t>
            </a:r>
            <a:r>
              <a:rPr lang="en-US" dirty="0"/>
              <a:t> = </a:t>
            </a:r>
            <a:r>
              <a:rPr lang="en-US" dirty="0" err="1"/>
              <a:t>connection.getFile</a:t>
            </a:r>
            <a:r>
              <a:rPr lang="en-US" dirty="0"/>
              <a:t>("/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motd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("Length        : " + </a:t>
            </a:r>
            <a:r>
              <a:rPr lang="en-US" dirty="0" err="1"/>
              <a:t>motd.length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("Last modified : " + </a:t>
            </a:r>
            <a:r>
              <a:rPr lang="en-US" dirty="0" err="1"/>
              <a:t>motd.lastModified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("Exists        : " + </a:t>
            </a:r>
            <a:r>
              <a:rPr lang="en-US" dirty="0" err="1"/>
              <a:t>motd.exists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("Can read      : " + </a:t>
            </a:r>
            <a:r>
              <a:rPr lang="en-US" dirty="0" err="1"/>
              <a:t>motd.canRead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("Can write     : " + </a:t>
            </a:r>
            <a:r>
              <a:rPr lang="en-US" dirty="0" err="1"/>
              <a:t>motd.canWrite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("Can execute   : " + </a:t>
            </a:r>
            <a:r>
              <a:rPr lang="en-US" dirty="0" err="1"/>
              <a:t>motd.canExecute</a:t>
            </a:r>
            <a:r>
              <a:rPr lang="en-US" dirty="0"/>
              <a:t>());</a:t>
            </a:r>
          </a:p>
          <a:p>
            <a:r>
              <a:rPr lang="en-US" dirty="0"/>
              <a:t>    } finally {</a:t>
            </a:r>
          </a:p>
          <a:p>
            <a:r>
              <a:rPr lang="en-US" dirty="0"/>
              <a:t>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1757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6636" y="117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5167" y="1453759"/>
            <a:ext cx="8409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ConnectionOptions</a:t>
            </a:r>
            <a:r>
              <a:rPr lang="en-US" dirty="0"/>
              <a:t> options = new </a:t>
            </a:r>
            <a:r>
              <a:rPr lang="en-US" dirty="0" err="1"/>
              <a:t>ConnectionOptions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(ADDRESS, "</a:t>
            </a:r>
            <a:r>
              <a:rPr lang="en-US" dirty="0" err="1"/>
              <a:t>unix</a:t>
            </a:r>
            <a:r>
              <a:rPr lang="en-US" dirty="0"/>
              <a:t>-box");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(USERNAME, "demo");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(PASSWORD, "secret");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(OPERATING_SYSTEM, UNIX);</a:t>
            </a:r>
          </a:p>
          <a:p>
            <a:r>
              <a:rPr lang="en-US" dirty="0"/>
              <a:t>    </a:t>
            </a:r>
            <a:r>
              <a:rPr lang="en-US" dirty="0" err="1"/>
              <a:t>options.set</a:t>
            </a:r>
            <a:r>
              <a:rPr lang="en-US" dirty="0"/>
              <a:t>(CONNECTION_TYPE, SFTP);</a:t>
            </a:r>
          </a:p>
          <a:p>
            <a:r>
              <a:rPr lang="en-US" dirty="0"/>
              <a:t>    </a:t>
            </a:r>
            <a:r>
              <a:rPr lang="en-US" dirty="0" err="1"/>
              <a:t>OverthereConnection</a:t>
            </a:r>
            <a:r>
              <a:rPr lang="en-US" dirty="0"/>
              <a:t> connection = </a:t>
            </a:r>
            <a:r>
              <a:rPr lang="en-US" dirty="0" err="1"/>
              <a:t>Overthere.getConnection</a:t>
            </a:r>
            <a:r>
              <a:rPr lang="en-US" dirty="0"/>
              <a:t>("</a:t>
            </a:r>
            <a:r>
              <a:rPr lang="en-US" dirty="0" err="1"/>
              <a:t>ssh</a:t>
            </a:r>
            <a:r>
              <a:rPr lang="en-US" dirty="0"/>
              <a:t>", options);</a:t>
            </a:r>
          </a:p>
        </p:txBody>
      </p:sp>
    </p:spTree>
    <p:extLst>
      <p:ext uri="{BB962C8B-B14F-4D97-AF65-F5344CB8AC3E}">
        <p14:creationId xmlns:p14="http://schemas.microsoft.com/office/powerpoint/2010/main" val="384485959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727" y="233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310" y="1582341"/>
            <a:ext cx="81136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 {</a:t>
            </a:r>
          </a:p>
          <a:p>
            <a:r>
              <a:rPr lang="en-US" dirty="0"/>
              <a:t>        </a:t>
            </a:r>
            <a:r>
              <a:rPr lang="en-US" dirty="0" err="1"/>
              <a:t>connection.execute</a:t>
            </a:r>
            <a:r>
              <a:rPr lang="en-US" dirty="0"/>
              <a:t>(</a:t>
            </a:r>
            <a:r>
              <a:rPr lang="en-US" dirty="0" err="1"/>
              <a:t>CmdLine.build</a:t>
            </a:r>
            <a:r>
              <a:rPr lang="en-US" dirty="0"/>
              <a:t>("</a:t>
            </a:r>
            <a:r>
              <a:rPr lang="en-US" dirty="0" err="1"/>
              <a:t>cp</a:t>
            </a:r>
            <a:r>
              <a:rPr lang="en-US" dirty="0"/>
              <a:t>",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motd</a:t>
            </a:r>
            <a:r>
              <a:rPr lang="en-US" dirty="0"/>
              <a:t>", "/</a:t>
            </a:r>
            <a:r>
              <a:rPr lang="en-US" dirty="0" err="1"/>
              <a:t>tmp</a:t>
            </a:r>
            <a:r>
              <a:rPr lang="en-US" dirty="0"/>
              <a:t>/motd1"));</a:t>
            </a:r>
          </a:p>
          <a:p>
            <a:r>
              <a:rPr lang="en-US" dirty="0"/>
              <a:t>        </a:t>
            </a:r>
            <a:r>
              <a:rPr lang="en-US" dirty="0" err="1"/>
              <a:t>OverthereFile</a:t>
            </a:r>
            <a:r>
              <a:rPr lang="en-US" dirty="0"/>
              <a:t> motd1 = </a:t>
            </a:r>
            <a:r>
              <a:rPr lang="en-US" dirty="0" err="1"/>
              <a:t>connection.getFile</a:t>
            </a:r>
            <a:r>
              <a:rPr lang="en-US" dirty="0"/>
              <a:t>("/</a:t>
            </a:r>
            <a:r>
              <a:rPr lang="en-US" dirty="0" err="1"/>
              <a:t>tmp</a:t>
            </a:r>
            <a:r>
              <a:rPr lang="en-US" dirty="0"/>
              <a:t>/motd1");</a:t>
            </a:r>
          </a:p>
          <a:p>
            <a:r>
              <a:rPr lang="en-US" dirty="0"/>
              <a:t>        </a:t>
            </a:r>
            <a:r>
              <a:rPr lang="en-US" dirty="0" err="1"/>
              <a:t>OverthereFile</a:t>
            </a:r>
            <a:r>
              <a:rPr lang="en-US" dirty="0"/>
              <a:t> motd2 = </a:t>
            </a:r>
            <a:r>
              <a:rPr lang="en-US" dirty="0" err="1"/>
              <a:t>connection.getFile</a:t>
            </a:r>
            <a:r>
              <a:rPr lang="en-US" dirty="0"/>
              <a:t>("/</a:t>
            </a:r>
            <a:r>
              <a:rPr lang="en-US" dirty="0" err="1"/>
              <a:t>tmp</a:t>
            </a:r>
            <a:r>
              <a:rPr lang="en-US" dirty="0"/>
              <a:t>/motd2");</a:t>
            </a:r>
          </a:p>
          <a:p>
            <a:r>
              <a:rPr lang="en-US" dirty="0"/>
              <a:t>        motd2.delete();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#1: " + motd1.exists());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#2: " + motd2.exists());</a:t>
            </a:r>
          </a:p>
          <a:p>
            <a:endParaRPr lang="en-US" dirty="0"/>
          </a:p>
          <a:p>
            <a:r>
              <a:rPr lang="en-US" dirty="0"/>
              <a:t>        motd1.renameTo(motd2);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#1: " + motd1.exists());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#2: " + motd2.exists());</a:t>
            </a:r>
          </a:p>
        </p:txBody>
      </p:sp>
    </p:spTree>
    <p:extLst>
      <p:ext uri="{BB962C8B-B14F-4D97-AF65-F5344CB8AC3E}">
        <p14:creationId xmlns:p14="http://schemas.microsoft.com/office/powerpoint/2010/main" val="346916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2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motd2.copyTo(motd1);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#1: " + motd1.exists());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#2: " + motd2.exists());</a:t>
            </a:r>
          </a:p>
          <a:p>
            <a:endParaRPr lang="en-US" dirty="0"/>
          </a:p>
          <a:p>
            <a:r>
              <a:rPr lang="en-US" dirty="0"/>
              <a:t>        motd1.delete();</a:t>
            </a:r>
          </a:p>
          <a:p>
            <a:r>
              <a:rPr lang="en-US" dirty="0"/>
              <a:t>        motd2.delete();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#1: " + motd1.exists());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("Exists #2: " + motd2.exists());</a:t>
            </a:r>
          </a:p>
          <a:p>
            <a:r>
              <a:rPr lang="en-US" dirty="0"/>
              <a:t>    } finally {</a:t>
            </a:r>
          </a:p>
          <a:p>
            <a:r>
              <a:rPr lang="en-US" dirty="0"/>
              <a:t>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73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8818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Objects available in rules (4) : refresh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0484" y="1800326"/>
          <a:ext cx="8071032" cy="4401936"/>
        </p:xfrm>
        <a:graphic>
          <a:graphicData uri="http://schemas.openxmlformats.org/drawingml/2006/table">
            <a:tbl>
              <a:tblPr/>
              <a:tblGrid>
                <a:gridCol w="2017758"/>
                <a:gridCol w="2017758"/>
                <a:gridCol w="2017758"/>
                <a:gridCol w="2017758"/>
              </a:tblGrid>
              <a:tr h="2807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Object name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Type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Scope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repositoryService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RepositoryService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RepositoryService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roleService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RoleService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RoleService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serverService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ServerService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ServerService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6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taskService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TaskService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TaskService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taskBlockService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TaskBlockService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TaskBlockService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userService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8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UserService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Gives you access to the UserService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29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logger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Logger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all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Allows you to access the XL Deploy logs. Prints logs to namespace </a:t>
                      </a:r>
                      <a:r>
                        <a:rPr lang="en-US" sz="1400" dirty="0" err="1">
                          <a:effectLst/>
                        </a:rPr>
                        <a:t>com.xebialabs.platform.script.Logging</a:t>
                      </a:r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0575" y="1799784"/>
            <a:ext cx="65" cy="45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9340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3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Overthere-pylib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6925" y="16613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 wrapper available at 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https://github.com/xebialabs-community/overthere-pylib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Make some calls simpler from Jython rather than using the Java API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614" y="2338614"/>
            <a:ext cx="86417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from </a:t>
            </a:r>
            <a:r>
              <a:rPr lang="en-US" dirty="0" err="1"/>
              <a:t>overtherepy</a:t>
            </a:r>
            <a:r>
              <a:rPr lang="en-US" dirty="0"/>
              <a:t> import </a:t>
            </a:r>
            <a:r>
              <a:rPr lang="en-US" dirty="0" err="1"/>
              <a:t>LocalConnectionOptions</a:t>
            </a:r>
            <a:r>
              <a:rPr lang="en-US" dirty="0"/>
              <a:t>, </a:t>
            </a:r>
            <a:r>
              <a:rPr lang="en-US" dirty="0" err="1"/>
              <a:t>OverthereHost</a:t>
            </a:r>
            <a:r>
              <a:rPr lang="en-US" dirty="0"/>
              <a:t>, </a:t>
            </a:r>
            <a:r>
              <a:rPr lang="en-US" dirty="0" err="1"/>
              <a:t>OverthereHostSession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com.xebialabs.overthere</a:t>
            </a:r>
            <a:r>
              <a:rPr lang="en-US" dirty="0"/>
              <a:t> import </a:t>
            </a:r>
            <a:r>
              <a:rPr lang="en-US" dirty="0" err="1"/>
              <a:t>OperatingSystemFamily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com.xebialabs.overthere.cifs</a:t>
            </a:r>
            <a:r>
              <a:rPr lang="en-US" dirty="0"/>
              <a:t> import </a:t>
            </a:r>
            <a:r>
              <a:rPr lang="en-US" dirty="0" err="1"/>
              <a:t>CifsConnectionType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Sample Local Connection Options</a:t>
            </a:r>
          </a:p>
          <a:p>
            <a:r>
              <a:rPr lang="en-US" dirty="0"/>
              <a:t>    </a:t>
            </a:r>
            <a:r>
              <a:rPr lang="en-US" dirty="0" err="1"/>
              <a:t>localOpts</a:t>
            </a:r>
            <a:r>
              <a:rPr lang="en-US" dirty="0"/>
              <a:t> = </a:t>
            </a:r>
            <a:r>
              <a:rPr lang="en-US" dirty="0" err="1"/>
              <a:t>LocalConnectionOptions</a:t>
            </a:r>
            <a:r>
              <a:rPr lang="en-US" dirty="0"/>
              <a:t>(</a:t>
            </a:r>
            <a:r>
              <a:rPr lang="en-US" dirty="0" err="1"/>
              <a:t>os</a:t>
            </a:r>
            <a:r>
              <a:rPr lang="en-US" dirty="0"/>
              <a:t>=</a:t>
            </a:r>
            <a:r>
              <a:rPr lang="en-US" dirty="0" err="1"/>
              <a:t>OperatingSystemFamily.UNIX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# Sample SSH Connection options using custom port</a:t>
            </a:r>
          </a:p>
          <a:p>
            <a:r>
              <a:rPr lang="en-US" dirty="0"/>
              <a:t>    </a:t>
            </a:r>
            <a:r>
              <a:rPr lang="en-US" dirty="0" err="1"/>
              <a:t>sshOpts</a:t>
            </a:r>
            <a:r>
              <a:rPr lang="en-US" dirty="0"/>
              <a:t> = </a:t>
            </a:r>
            <a:r>
              <a:rPr lang="en-US" dirty="0" err="1"/>
              <a:t>SshConnectionOptions</a:t>
            </a:r>
            <a:r>
              <a:rPr lang="en-US" dirty="0"/>
              <a:t>("</a:t>
            </a:r>
            <a:r>
              <a:rPr lang="en-US" dirty="0" err="1"/>
              <a:t>myhost</a:t>
            </a:r>
            <a:r>
              <a:rPr lang="en-US" dirty="0"/>
              <a:t>","</a:t>
            </a:r>
            <a:r>
              <a:rPr lang="en-US" dirty="0" err="1"/>
              <a:t>myusername</a:t>
            </a:r>
            <a:r>
              <a:rPr lang="en-US" dirty="0"/>
              <a:t>", port=2222 )</a:t>
            </a:r>
          </a:p>
          <a:p>
            <a:endParaRPr lang="en-US" dirty="0"/>
          </a:p>
          <a:p>
            <a:r>
              <a:rPr lang="en-US" dirty="0"/>
              <a:t>    # Sample CIFS Connection options using TELNET for connection type</a:t>
            </a:r>
          </a:p>
          <a:p>
            <a:r>
              <a:rPr lang="en-US" dirty="0"/>
              <a:t>    </a:t>
            </a:r>
            <a:r>
              <a:rPr lang="en-US" dirty="0" err="1"/>
              <a:t>cifsOpts</a:t>
            </a:r>
            <a:r>
              <a:rPr lang="en-US" dirty="0"/>
              <a:t> = </a:t>
            </a:r>
            <a:r>
              <a:rPr lang="en-US" dirty="0" err="1"/>
              <a:t>CifsConnectionOptions</a:t>
            </a:r>
            <a:r>
              <a:rPr lang="en-US" dirty="0"/>
              <a:t>("172.16.92.237", "Administrator", "secret",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connectionType</a:t>
            </a:r>
            <a:r>
              <a:rPr lang="en-US" dirty="0"/>
              <a:t>=</a:t>
            </a:r>
            <a:r>
              <a:rPr lang="en-US" dirty="0" err="1"/>
              <a:t>CifsConnectionType.TELNET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5976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117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</a:t>
            </a:r>
            <a:r>
              <a:rPr lang="en-US" b="1" dirty="0">
                <a:solidFill>
                  <a:srgbClr val="515151"/>
                </a:solidFill>
                <a:latin typeface="Source Sans Pro"/>
              </a:rPr>
              <a:t> essentials</a:t>
            </a:r>
          </a:p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Overthere-pylib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3499" y="1292463"/>
            <a:ext cx="84871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host = </a:t>
            </a:r>
            <a:r>
              <a:rPr lang="en-US" dirty="0" err="1"/>
              <a:t>OverthereHost</a:t>
            </a:r>
            <a:r>
              <a:rPr lang="en-US" dirty="0"/>
              <a:t>(</a:t>
            </a:r>
            <a:r>
              <a:rPr lang="en-US" dirty="0" err="1"/>
              <a:t>cifsOpts</a:t>
            </a:r>
            <a:r>
              <a:rPr lang="en-US" dirty="0"/>
              <a:t>)</a:t>
            </a:r>
          </a:p>
          <a:p>
            <a:r>
              <a:rPr lang="en-US" dirty="0"/>
              <a:t>session =  </a:t>
            </a:r>
            <a:r>
              <a:rPr lang="en-US" dirty="0" err="1"/>
              <a:t>OverthereHostSession</a:t>
            </a:r>
            <a:r>
              <a:rPr lang="en-US" dirty="0"/>
              <a:t>(host)</a:t>
            </a:r>
          </a:p>
          <a:p>
            <a:endParaRPr lang="en-US" dirty="0"/>
          </a:p>
          <a:p>
            <a:r>
              <a:rPr lang="en-US" dirty="0"/>
              <a:t>f = </a:t>
            </a:r>
            <a:r>
              <a:rPr lang="en-US" dirty="0" err="1"/>
              <a:t>session.upload_classpath_resource_to_work_dir</a:t>
            </a:r>
            <a:r>
              <a:rPr lang="en-US" dirty="0"/>
              <a:t>("</a:t>
            </a:r>
            <a:r>
              <a:rPr lang="en-US" dirty="0" err="1"/>
              <a:t>testfiles</a:t>
            </a:r>
            <a:r>
              <a:rPr lang="en-US" dirty="0"/>
              <a:t>/echo.sh", executable=True)</a:t>
            </a:r>
          </a:p>
          <a:p>
            <a:r>
              <a:rPr lang="en-US" dirty="0"/>
              <a:t>response = </a:t>
            </a:r>
            <a:r>
              <a:rPr lang="en-US" dirty="0" err="1"/>
              <a:t>session.execute</a:t>
            </a:r>
            <a:r>
              <a:rPr lang="en-US" dirty="0"/>
              <a:t>([</a:t>
            </a:r>
            <a:r>
              <a:rPr lang="en-US" dirty="0" err="1"/>
              <a:t>f.path</a:t>
            </a:r>
            <a:r>
              <a:rPr lang="en-US" dirty="0"/>
              <a:t>, "ping"], </a:t>
            </a:r>
            <a:r>
              <a:rPr lang="en-US" dirty="0" err="1"/>
              <a:t>check_success</a:t>
            </a:r>
            <a:r>
              <a:rPr lang="en-US" dirty="0"/>
              <a:t>=False)</a:t>
            </a:r>
          </a:p>
          <a:p>
            <a:r>
              <a:rPr lang="en-US" dirty="0"/>
              <a:t>if </a:t>
            </a:r>
            <a:r>
              <a:rPr lang="en-US" dirty="0" err="1"/>
              <a:t>response.rc</a:t>
            </a:r>
            <a:r>
              <a:rPr lang="en-US" dirty="0"/>
              <a:t> != 0:</a:t>
            </a:r>
          </a:p>
          <a:p>
            <a:r>
              <a:rPr lang="en-US" dirty="0"/>
              <a:t>    print "Failed to execute command"</a:t>
            </a:r>
          </a:p>
          <a:p>
            <a:r>
              <a:rPr lang="en-US" dirty="0"/>
              <a:t>    print </a:t>
            </a:r>
            <a:r>
              <a:rPr lang="en-US" dirty="0" err="1"/>
              <a:t>response.stderr</a:t>
            </a:r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    print "Response",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response.stdout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session.close_conn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945330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fontAlgn="base"/>
            <a:r>
              <a:rPr lang="en-US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663583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plugin development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Plugin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lifecyle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Best practices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An example Batch plugin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Plugin debugging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944085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938" y="246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1831" y="2274838"/>
            <a:ext cx="72121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Writing plugins involves typically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Providing custom xl-rules and synthetic.xml files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Providing necessary scripts and resources files (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scripts,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ftl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files, shells,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powershells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,...)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Providing built java code for extensions requiring this approach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Plugin debugging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8220693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2090" y="2596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3954" y="1305755"/>
            <a:ext cx="786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Should be handled as classical development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Artifacts should be managed in source control system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Builds should be automated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Feature and non-regression testing is a plus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Should be released and installed under a plugin format (/plugins)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251828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727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0301" y="1396850"/>
            <a:ext cx="9436481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It is recommended that you have a DEV or a SANDBOX environment available for plugin development and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Target DEV middleware or systems available for testing is generally a must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8428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208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lifecycle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Typically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Development, test and debug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Release build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Verify on DEV (XL Deploy)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Promote to TEST or PRE-PROD (XL Deploy), test and validate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Promote to PROD (XL Deploy), use plugin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1599306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1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Best practices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8795" y="1482839"/>
            <a:ext cx="97364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Can start by using the /ext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Then move to a proper project structure and build a 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custom/specific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When overriding existing properties or scripts : use type modification and set scripts to specific namespace(s)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359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059" y="233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 plugin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915" y="1582341"/>
            <a:ext cx="100326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is an extension where we use synthetic types and rules to deploy batch files. The example will illustrate the following points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extension will be created and managed using a project directory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maven build is proposed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Project will be placed under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git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Version 1.0 will be created and released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Plugin will be updated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test suite will be added to verify plugin behavior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Version 1.1 will be created and released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Jenkins job will be created to trigger the build and tests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4426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3158" y="444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XML rules syntax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4524" y="1663862"/>
            <a:ext cx="7953267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Rules conditions in XML can be refined with the expression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&lt;conditions&gt;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&lt;type&gt;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sql.ExecutedSqlScripts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A9A9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&lt;operation&gt;CREATE&lt;/operation&gt;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&lt;operation&gt;MODIFY&lt;/operation&gt;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deployed.postSqlProcedureArtifact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None&lt;/expression&gt;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&lt;/conditions&gt;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538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233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smtClean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smtClean="0">
                <a:solidFill>
                  <a:srgbClr val="515151"/>
                </a:solidFill>
                <a:latin typeface="Source Sans Pro"/>
              </a:rPr>
              <a:t>The plugin files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3949" y="2136339"/>
            <a:ext cx="76500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The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training_material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plugin_release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contains the following files :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ext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/xl-rules.xml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ext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/synthetic.xml ("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advtraining.BatchServer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")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.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gitignore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pom.xml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version.properties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ext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/scripts/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deploy.sh.ftl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ext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/scripts/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undeploy.sh.ftl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ext/advtraining/planning/stop-start.py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96187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 plugin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To execute the exercise operations, you need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maven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git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jenkins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2575718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2090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 plugin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7404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Review the provided project files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synthetic.xml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xl-rules.xml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pom.xml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scripts under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ext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/ sub directory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2285606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Create the project directory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57588" y="1828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slides assume you work in /home/training/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create a project folder : advtraining_batch_plugin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7248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8755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Create the project directory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6" y="1720840"/>
            <a:ext cx="6697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copy the provided files to obtain the following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structure</a:t>
            </a:r>
          </a:p>
          <a:p>
            <a:pPr fontAlgn="base"/>
            <a:endParaRPr lang="en-US" dirty="0" smtClean="0">
              <a:solidFill>
                <a:srgbClr val="A9A9A9"/>
              </a:solidFill>
              <a:latin typeface="Source Sans Pro"/>
            </a:endParaRPr>
          </a:p>
          <a:p>
            <a:pPr fontAlgn="base"/>
            <a:r>
              <a:rPr lang="en-US" dirty="0" err="1" smtClean="0">
                <a:solidFill>
                  <a:srgbClr val="A9A9A9"/>
                </a:solidFill>
                <a:latin typeface="Source Sans Pro"/>
              </a:rPr>
              <a:t>advtraining_batch_plugin</a:t>
            </a:r>
            <a:endParaRPr lang="en-US" dirty="0" smtClean="0">
              <a:solidFill>
                <a:srgbClr val="A9A9A9"/>
              </a:solidFill>
              <a:latin typeface="Source Sans Pro"/>
            </a:endParaRPr>
          </a:p>
          <a:p>
            <a:pPr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plugin-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version.properties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.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gitignore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pom.xml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src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main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resources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advtraining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...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synthetic.xml</a:t>
            </a:r>
          </a:p>
          <a:p>
            <a:pPr marL="2057400" lvl="4" indent="-2286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xl-rules.xml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170935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2080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Build and deploy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35616" y="1120378"/>
            <a:ext cx="6812762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build a development version by using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mvn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clean install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copy the plugin to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xldeploy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-server/plugins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restart the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reload the XL Deploy GUI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types are available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601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5" y="208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Test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2434" y="222804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import the three provided XL Deploy xml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Applications/ADVANCED_TRAINING/BATCH_PLUGIN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Environments/ADVANCED_TRAINING/BATCH_PLUGIN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Infrastructure/ADVANCED_TRAINING/BATCH_PLUGIN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adjust the created batch server under infrastructure (os, home)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953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18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Test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1831" y="131364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and initial deployment of version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plan and execute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update to version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undeploy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6180" y="2255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Place project under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git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31831" y="409548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navigate to the project root directory : /home/training/advtraining_batch_plugin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initialize a git repository with : git init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add all files to git with : git add --all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checked added files with :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commit the changes with : git commit -m "initial version"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check the versions with : git log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170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1" y="92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Place project under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git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3797" y="302653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edit the pom.xml file and set the version to 1.0.0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a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git commit -a -m "release 1.0.0"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git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build the release : mvn clean install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delete the snapshot version from xl_deploy/plugins, copy the 1.0.0 release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restart and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: git tag v1.0.0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update pom to 2.0.0-snapshot and save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issue : git commit -a -m "initial 2.0.0-snapshot"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3717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Create a Jenkins release job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8491" y="211213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under jenkins create a new job "advtraining_batch_plugin release" (maven based)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set the repository URL to your local project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have the job perform a git checkout using the tags/v1.0.0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set the goals to clean install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5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3158" y="444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XML rules syntax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2071" y="1414441"/>
            <a:ext cx="8156079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Rules conditions in XML can be refined with the expression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&lt;rule name="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training.baseDeployed.CREATE_MODIFY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scope="deployed"&gt;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&lt;conditions&gt;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&lt;type&gt;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udm.BaseDeployed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&lt;/type&gt;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&lt;operation&gt;CREATE&lt;/operation&gt;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&lt;operation&gt;MODIFY&lt;/operation&gt;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deployed.hasProperty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logDeployToAudit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deployed.logDeployToAudit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==True&lt;/expression&gt;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&lt;/conditions&gt; &lt;steps&gt; 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&lt;order&gt;70&lt;/order&gt;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&lt;description expression="true"&gt;"Log %s %s to audit trail" %(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delta.operation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deployed.name)&lt;/description&gt;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&lt;/steps&gt; &lt;/rule&gt;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359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454" y="1823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Create a Jenkins release job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pic>
        <p:nvPicPr>
          <p:cNvPr id="23554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5" y="1338469"/>
            <a:ext cx="10598365" cy="4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813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117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Create a Jenkins release job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pic>
        <p:nvPicPr>
          <p:cNvPr id="24578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9" y="1311572"/>
            <a:ext cx="11458437" cy="220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4753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938" y="2080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Update the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6823" y="221516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stop.sh.ftl and start.sh.ftl should display the deployed application name in the output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build a snapshot version and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commit the changes in git and create a new tag v2.0.0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release the plugin with jenkins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install the new release version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746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969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 automated tests with the CLI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7132" y="305229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70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create a jython script using the CLI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the unittest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Assertxxx methods and test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requested plugin is installed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test application and environments are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undeploy existing version from test env if 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initial deployment of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success, generated steps and steps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update to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verify success, generated steps and steps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undeploy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3765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422" y="169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debugging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9221" y="971304"/>
            <a:ext cx="10058401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logging for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ftl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rules/script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logger.xxx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ctx.logOutput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TmpDeleteOnDisconnect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= false on remote host to execute remote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commmands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manually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use JPDA for Java based extensions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JPDA="-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Xdebug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 -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Xrunjdwp:transport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=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dt_socket,server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=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y,suspend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=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y,address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=8000“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use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conf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wrapperxxx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 configuration file to add DEV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classpath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inherit"/>
              </a:rPr>
              <a:t> locations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093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b="1" dirty="0">
                <a:solidFill>
                  <a:srgbClr val="515151"/>
                </a:solidFill>
                <a:latin typeface="Source Sans Pro"/>
              </a:rPr>
              <a:t>UI Plugin </a:t>
            </a:r>
            <a:r>
              <a:rPr lang="fr-FR" b="1" dirty="0" err="1">
                <a:solidFill>
                  <a:srgbClr val="515151"/>
                </a:solidFill>
                <a:latin typeface="Source Sans Pro"/>
              </a:rPr>
              <a:t>development</a:t>
            </a:r>
            <a:endParaRPr lang="fr-FR" b="1" dirty="0">
              <a:solidFill>
                <a:srgbClr val="515151"/>
              </a:solidFill>
              <a:latin typeface="Source Sans Pro"/>
            </a:endParaRPr>
          </a:p>
          <a:p>
            <a:pPr fontAlgn="base"/>
            <a:r>
              <a:rPr lang="fr-FR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fr-FR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310151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575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Plugin development</a:t>
            </a:r>
          </a:p>
          <a:p>
            <a:pPr algn="ctr" fontAlgn="base"/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Introductionsda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0575" y="15827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UI plugin development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Quick introduction to Angular JS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 simple task list step-by-step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72278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363" y="117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9048" y="764267"/>
            <a:ext cx="10139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You can extend XL Deploy by creating new endpoints backed by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scripts and new UI screens that use these endpoints.</a:t>
            </a:r>
            <a:endParaRPr lang="en-US" dirty="0"/>
          </a:p>
        </p:txBody>
      </p:sp>
      <p:pic>
        <p:nvPicPr>
          <p:cNvPr id="21506" name="Picture 2" descr="UI Extension plugi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38" y="1936012"/>
            <a:ext cx="32861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2873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028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Adding menu items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4777" y="126098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9A9A9"/>
                </a:solidFill>
                <a:latin typeface="Source Sans Pro"/>
              </a:rPr>
              <a:t>xl-ui-plugins.xml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3846" y="2088404"/>
            <a:ext cx="86803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&lt;plugin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</a:t>
            </a:r>
            <a:r>
              <a:rPr lang="en-US" dirty="0" err="1"/>
              <a:t>xmlns</a:t>
            </a:r>
            <a:r>
              <a:rPr lang="en-US" dirty="0"/>
              <a:t>="http://www.xebialabs.com/deployit/ui-plugin"</a:t>
            </a:r>
          </a:p>
          <a:p>
            <a:r>
              <a:rPr lang="en-US" dirty="0"/>
              <a:t>    </a:t>
            </a:r>
            <a:r>
              <a:rPr lang="en-US" dirty="0" err="1"/>
              <a:t>xsi:schemaLocation</a:t>
            </a:r>
            <a:r>
              <a:rPr lang="en-US" dirty="0"/>
              <a:t>="http://www.xebialabs.com/deployit/ui-plugin xl-ui-plugin.xsd"&gt;</a:t>
            </a:r>
          </a:p>
          <a:p>
            <a:r>
              <a:rPr lang="en-US" dirty="0"/>
              <a:t>    &lt;menu id="</a:t>
            </a:r>
            <a:r>
              <a:rPr lang="en-US" dirty="0" err="1"/>
              <a:t>test.demo</a:t>
            </a:r>
            <a:r>
              <a:rPr lang="en-US" dirty="0"/>
              <a:t>" label="Demo" </a:t>
            </a:r>
            <a:r>
              <a:rPr lang="en-US" dirty="0" err="1"/>
              <a:t>uri</a:t>
            </a:r>
            <a:r>
              <a:rPr lang="en-US" dirty="0"/>
              <a:t>="demo.html" weight="12" /&gt;</a:t>
            </a:r>
          </a:p>
          <a:p>
            <a:r>
              <a:rPr lang="en-US" dirty="0"/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21321654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1" y="182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Declaring server endpoints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7892" y="110644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9A9A9"/>
                </a:solidFill>
                <a:latin typeface="Source Sans Pro"/>
              </a:rPr>
              <a:t>xl-rest-endpoints.xml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9532" y="1753552"/>
            <a:ext cx="82553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&lt;endpoints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       </a:t>
            </a:r>
            <a:r>
              <a:rPr lang="en-US" dirty="0" err="1"/>
              <a:t>xmlns</a:t>
            </a:r>
            <a:r>
              <a:rPr lang="en-US" dirty="0"/>
              <a:t>="http://www.xebialabs.com/deployit/endpoints"</a:t>
            </a:r>
          </a:p>
          <a:p>
            <a:r>
              <a:rPr lang="en-US" dirty="0"/>
              <a:t>           </a:t>
            </a:r>
            <a:r>
              <a:rPr lang="en-US" dirty="0" err="1"/>
              <a:t>xsi:schemaLocation</a:t>
            </a:r>
            <a:r>
              <a:rPr lang="en-US" dirty="0"/>
              <a:t>="http://www.xebialabs.com/deployit/endpoints endpoints.xsd"&gt;</a:t>
            </a:r>
          </a:p>
          <a:p>
            <a:r>
              <a:rPr lang="en-US" dirty="0"/>
              <a:t>    &lt;endpoint path="/test/demo" method="GET" script="demo.py" /&gt;</a:t>
            </a:r>
          </a:p>
          <a:p>
            <a:r>
              <a:rPr lang="en-US" dirty="0"/>
              <a:t>    &lt;!-- ... more endpoints can be declared in the same way ... --&gt;</a:t>
            </a:r>
          </a:p>
          <a:p>
            <a:r>
              <a:rPr lang="en-US" dirty="0"/>
              <a:t>&lt;/endpoints&gt;</a:t>
            </a:r>
          </a:p>
        </p:txBody>
      </p:sp>
    </p:spTree>
    <p:extLst>
      <p:ext uri="{BB962C8B-B14F-4D97-AF65-F5344CB8AC3E}">
        <p14:creationId xmlns:p14="http://schemas.microsoft.com/office/powerpoint/2010/main" val="172035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Injecting variables with Python expressions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Steps may receive custom parameters (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Freemarker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or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steps)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Leverage Python expression to send complex parameters such as lists or maps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Caution to the difference between planning time injection (moment where the rule is evaluated) and step runtime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7740009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938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Quick introduction to Angular JS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200" y="211213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AngularJS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is a JavaScript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Extends HTML attributes with directives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It can bind data to HTML with expressions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590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Quick introduction to Angular JS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-directives </a:t>
            </a:r>
            <a:endParaRPr lang="en-US" dirty="0" smtClean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-app defines the application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-model and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ng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-bind are used for variable binding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5010514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1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 simple task-monitor extension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9211" y="929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We will mimic the task monitor with a UI extension</a:t>
            </a:r>
            <a:endParaRPr lang="en-US" dirty="0"/>
          </a:p>
        </p:txBody>
      </p:sp>
      <p:pic>
        <p:nvPicPr>
          <p:cNvPr id="29698" name="Picture 2" descr="UI Extension task mon plu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5" y="1950187"/>
            <a:ext cx="116871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4829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4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 simple task-monitor extension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Exercise uses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Angular JS </a:t>
            </a:r>
            <a:r>
              <a:rPr lang="en-US" dirty="0">
                <a:solidFill>
                  <a:srgbClr val="2A76DD"/>
                </a:solidFill>
                <a:latin typeface="Source Sans Pro"/>
                <a:hlinkClick r:id="rId2"/>
              </a:rPr>
              <a:t>https://angularjs.org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Angular UI bootstrap </a:t>
            </a:r>
            <a:r>
              <a:rPr lang="en-US" dirty="0">
                <a:solidFill>
                  <a:srgbClr val="2A76DD"/>
                </a:solidFill>
                <a:latin typeface="Source Sans Pro"/>
                <a:hlinkClick r:id="rId3"/>
              </a:rPr>
              <a:t>http://angular-ui.github.io/bootstrap/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544331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969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Exercise setup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9583" y="815783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Create a new project folder and copy files :</a:t>
            </a:r>
            <a:endParaRPr lang="en-US" dirty="0"/>
          </a:p>
        </p:txBody>
      </p:sp>
      <p:pic>
        <p:nvPicPr>
          <p:cNvPr id="30722" name="Picture 2" descr="UI Extension project 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30" y="1462114"/>
            <a:ext cx="37338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52313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92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xl-ui-plugin.xml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4558" y="1334474"/>
            <a:ext cx="8152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&lt;plugin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    </a:t>
            </a:r>
            <a:r>
              <a:rPr lang="en-US" dirty="0" err="1"/>
              <a:t>xmlns</a:t>
            </a:r>
            <a:r>
              <a:rPr lang="en-US" dirty="0"/>
              <a:t>="http://www.xebialabs.com/deployit/ui-plugin"</a:t>
            </a:r>
          </a:p>
          <a:p>
            <a:r>
              <a:rPr lang="en-US" dirty="0"/>
              <a:t>        </a:t>
            </a:r>
            <a:r>
              <a:rPr lang="en-US" dirty="0" err="1"/>
              <a:t>xsi:schemaLocation</a:t>
            </a:r>
            <a:r>
              <a:rPr lang="en-US" dirty="0"/>
              <a:t>="http://www.xebialabs.com/deployit/ui-plugin xl-ui-plugin.xsd"&gt;</a:t>
            </a:r>
          </a:p>
          <a:p>
            <a:endParaRPr lang="en-US" dirty="0"/>
          </a:p>
          <a:p>
            <a:r>
              <a:rPr lang="en-US" dirty="0"/>
              <a:t>    &lt;menu id="</a:t>
            </a:r>
            <a:r>
              <a:rPr lang="en-US" dirty="0" err="1"/>
              <a:t>xld.alt-taskmonitor.plugin</a:t>
            </a:r>
            <a:r>
              <a:rPr lang="en-US" dirty="0"/>
              <a:t>" label="Task monitor" </a:t>
            </a:r>
          </a:p>
          <a:p>
            <a:r>
              <a:rPr lang="en-US" dirty="0"/>
              <a:t>        </a:t>
            </a:r>
            <a:r>
              <a:rPr lang="en-US" dirty="0" err="1"/>
              <a:t>uri</a:t>
            </a:r>
            <a:r>
              <a:rPr lang="en-US" dirty="0"/>
              <a:t>="task-monitor-plugin" weight="100" /&gt;</a:t>
            </a:r>
          </a:p>
          <a:p>
            <a:endParaRPr lang="en-US" dirty="0"/>
          </a:p>
          <a:p>
            <a:r>
              <a:rPr lang="en-US" dirty="0"/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347284127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028" y="117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index.html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399" y="1720840"/>
            <a:ext cx="9569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content="IE=edge"/&gt;</a:t>
            </a:r>
          </a:p>
          <a:p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="angular-1.5.3/angular.min.js"&gt;&lt;/script&gt;</a:t>
            </a:r>
          </a:p>
          <a:p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="ui-bootstrap-1.3.2/ui-bootstrap-tpls-1.3.2.min.js"&gt;</a:t>
            </a:r>
          </a:p>
          <a:p>
            <a:r>
              <a:rPr lang="en-US" dirty="0"/>
              <a:t>        &lt;/script&gt;</a:t>
            </a:r>
          </a:p>
          <a:p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="bootstrap-3.3.6/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</a:p>
          <a:p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="alt-taskmonitor.js"&gt;&lt;/script&gt;</a:t>
            </a:r>
          </a:p>
          <a:p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647505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3150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index.html application </a:t>
            </a:r>
            <a:r>
              <a:rPr lang="en-US" b="1" dirty="0" err="1">
                <a:solidFill>
                  <a:srgbClr val="515151"/>
                </a:solidFill>
                <a:latin typeface="Source Sans Pro"/>
              </a:rPr>
              <a:t>init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4405" y="2075525"/>
            <a:ext cx="853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 </a:t>
            </a:r>
            <a:r>
              <a:rPr lang="en-US" dirty="0" err="1"/>
              <a:t>ng</a:t>
            </a:r>
            <a:r>
              <a:rPr lang="en-US" dirty="0"/>
              <a:t>-app="</a:t>
            </a:r>
            <a:r>
              <a:rPr lang="en-US" dirty="0" err="1"/>
              <a:t>taskApp</a:t>
            </a:r>
            <a:r>
              <a:rPr lang="en-US" dirty="0"/>
              <a:t>"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dirty="0" err="1"/>
              <a:t>taskController</a:t>
            </a:r>
            <a:r>
              <a:rPr lang="en-US" dirty="0"/>
              <a:t>" class="</a:t>
            </a:r>
            <a:r>
              <a:rPr lang="en-US" dirty="0" err="1"/>
              <a:t>ng</a:t>
            </a:r>
            <a:r>
              <a:rPr lang="en-US" dirty="0"/>
              <a:t>-cloak" id="</a:t>
            </a:r>
            <a:r>
              <a:rPr lang="en-US" dirty="0" err="1"/>
              <a:t>taskApp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4036977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233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alt-taskmonitor.js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837" y="1353689"/>
            <a:ext cx="92513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taskApp</a:t>
            </a:r>
            <a:r>
              <a:rPr lang="en-US" dirty="0"/>
              <a:t>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taskApp</a:t>
            </a:r>
            <a:r>
              <a:rPr lang="en-US" dirty="0"/>
              <a:t>', ['</a:t>
            </a:r>
            <a:r>
              <a:rPr lang="en-US" dirty="0" err="1"/>
              <a:t>ui.bootstrap</a:t>
            </a:r>
            <a:r>
              <a:rPr lang="en-US" dirty="0"/>
              <a:t>']);</a:t>
            </a:r>
          </a:p>
          <a:p>
            <a:endParaRPr lang="en-US" dirty="0"/>
          </a:p>
          <a:p>
            <a:r>
              <a:rPr lang="en-US" dirty="0" err="1"/>
              <a:t>taskApp.controller</a:t>
            </a:r>
            <a:r>
              <a:rPr lang="en-US" dirty="0"/>
              <a:t>('</a:t>
            </a:r>
            <a:r>
              <a:rPr lang="en-US" dirty="0" err="1"/>
              <a:t>taskController</a:t>
            </a:r>
            <a:r>
              <a:rPr lang="en-US" dirty="0"/>
              <a:t>', ['$scope', '$</a:t>
            </a:r>
            <a:r>
              <a:rPr lang="en-US" dirty="0" err="1"/>
              <a:t>uibModal</a:t>
            </a:r>
            <a:r>
              <a:rPr lang="en-US" dirty="0"/>
              <a:t>', '$filter', '</a:t>
            </a:r>
            <a:r>
              <a:rPr lang="en-US" dirty="0" err="1"/>
              <a:t>taskService</a:t>
            </a:r>
            <a:r>
              <a:rPr lang="en-US" dirty="0"/>
              <a:t>','$interval', function ($scope, $</a:t>
            </a:r>
            <a:r>
              <a:rPr lang="en-US" dirty="0" err="1"/>
              <a:t>uibModal</a:t>
            </a:r>
            <a:r>
              <a:rPr lang="en-US" dirty="0"/>
              <a:t>, $filter, </a:t>
            </a:r>
            <a:r>
              <a:rPr lang="en-US" dirty="0" err="1"/>
              <a:t>taskService</a:t>
            </a:r>
            <a:r>
              <a:rPr lang="en-US" dirty="0"/>
              <a:t>,$interval) {</a:t>
            </a:r>
          </a:p>
          <a:p>
            <a:endParaRPr lang="en-US" dirty="0"/>
          </a:p>
          <a:p>
            <a:r>
              <a:rPr lang="en-US" dirty="0"/>
              <a:t>    $</a:t>
            </a:r>
            <a:r>
              <a:rPr lang="en-US" dirty="0" err="1"/>
              <a:t>scope.loadTasks</a:t>
            </a:r>
            <a:r>
              <a:rPr lang="en-US" dirty="0"/>
              <a:t> = function () {</a:t>
            </a:r>
          </a:p>
          <a:p>
            <a:r>
              <a:rPr lang="en-US" dirty="0"/>
              <a:t>        </a:t>
            </a:r>
            <a:r>
              <a:rPr lang="en-US" dirty="0" err="1"/>
              <a:t>taskService.getTasks</a:t>
            </a:r>
            <a:r>
              <a:rPr lang="en-US" dirty="0"/>
              <a:t>().then(function (tasks) {</a:t>
            </a:r>
          </a:p>
          <a:p>
            <a:r>
              <a:rPr lang="en-US" dirty="0"/>
              <a:t>            $</a:t>
            </a:r>
            <a:r>
              <a:rPr lang="en-US" dirty="0" err="1"/>
              <a:t>scope.tasks</a:t>
            </a:r>
            <a:r>
              <a:rPr lang="en-US" dirty="0"/>
              <a:t> = </a:t>
            </a:r>
            <a:r>
              <a:rPr lang="en-US" dirty="0" err="1"/>
              <a:t>tasks.entity</a:t>
            </a:r>
            <a:endParaRPr lang="en-US" dirty="0"/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$</a:t>
            </a:r>
            <a:r>
              <a:rPr lang="en-US" dirty="0" err="1"/>
              <a:t>scope.loadTasks</a:t>
            </a:r>
            <a:r>
              <a:rPr lang="en-US" dirty="0"/>
              <a:t>();</a:t>
            </a:r>
          </a:p>
          <a:p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69230004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2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index.html : the task table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707" y="906510"/>
            <a:ext cx="748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&lt;table class="table table-bordered table-striped"&gt;</a:t>
            </a:r>
          </a:p>
          <a:p>
            <a:r>
              <a:rPr lang="en-US" dirty="0"/>
              <a:t>    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&lt;td&gt;</a:t>
            </a:r>
          </a:p>
          <a:p>
            <a:r>
              <a:rPr lang="en-US" dirty="0"/>
              <a:t>                &lt;label&gt;Task id&lt;/label&gt;</a:t>
            </a:r>
          </a:p>
          <a:p>
            <a:r>
              <a:rPr lang="en-US" dirty="0"/>
              <a:t>            &lt;/td&gt;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index.html : the task table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3019" y="4158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..</a:t>
            </a:r>
          </a:p>
          <a:p>
            <a:r>
              <a:rPr lang="en-US" dirty="0"/>
              <a:t>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-repeat="task in tasks"&gt;</a:t>
            </a:r>
          </a:p>
          <a:p>
            <a:r>
              <a:rPr lang="en-US" dirty="0"/>
              <a:t>    &lt;td&gt;{{ </a:t>
            </a:r>
            <a:r>
              <a:rPr lang="en-US" dirty="0" err="1"/>
              <a:t>task.taskId</a:t>
            </a:r>
            <a:r>
              <a:rPr lang="en-US" dirty="0"/>
              <a:t> }}&lt;/td&gt;</a:t>
            </a:r>
          </a:p>
        </p:txBody>
      </p:sp>
    </p:spTree>
    <p:extLst>
      <p:ext uri="{BB962C8B-B14F-4D97-AF65-F5344CB8AC3E}">
        <p14:creationId xmlns:p14="http://schemas.microsoft.com/office/powerpoint/2010/main" val="387413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7750" y="294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Injecting variables with Python expressions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093" y="2690336"/>
            <a:ext cx="10481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myVariable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expression="true"&gt; </a:t>
            </a: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list(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( [[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d.name,d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] for d in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deployedApplication.deployeds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if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d.type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=="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jbossdm.EarModule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"]) .values()) </a:t>
            </a: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myVariable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809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3302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alt-taskmonitor.js : access to the tasks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9402" y="1340810"/>
            <a:ext cx="86803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taskApp.factory</a:t>
            </a:r>
            <a:r>
              <a:rPr lang="en-US" dirty="0"/>
              <a:t>('</a:t>
            </a:r>
            <a:r>
              <a:rPr lang="en-US" dirty="0" err="1"/>
              <a:t>taskService</a:t>
            </a:r>
            <a:r>
              <a:rPr lang="en-US" dirty="0"/>
              <a:t>', ['$http', '$q', function ($http, $q) {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</a:t>
            </a:r>
            <a:r>
              <a:rPr lang="en-US" dirty="0" err="1"/>
              <a:t>getTasks</a:t>
            </a:r>
            <a:r>
              <a:rPr lang="en-US" dirty="0"/>
              <a:t>: function (query) {</a:t>
            </a:r>
          </a:p>
          <a:p>
            <a:r>
              <a:rPr lang="en-US" dirty="0"/>
              <a:t>            return $</a:t>
            </a:r>
            <a:r>
              <a:rPr lang="en-US" dirty="0" err="1"/>
              <a:t>http.get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/extension/</a:t>
            </a:r>
            <a:r>
              <a:rPr lang="en-US" dirty="0" err="1"/>
              <a:t>taskmonitor</a:t>
            </a:r>
            <a:r>
              <a:rPr lang="en-US" dirty="0"/>
              <a:t>/tasks').then(</a:t>
            </a:r>
          </a:p>
          <a:p>
            <a:r>
              <a:rPr lang="en-US" dirty="0"/>
              <a:t>                function (response) {</a:t>
            </a:r>
          </a:p>
          <a:p>
            <a:r>
              <a:rPr lang="en-US" dirty="0"/>
              <a:t>                    console.log(</a:t>
            </a:r>
            <a:r>
              <a:rPr lang="en-US" dirty="0" err="1"/>
              <a:t>response.data</a:t>
            </a:r>
            <a:r>
              <a:rPr lang="en-US" dirty="0"/>
              <a:t>);</a:t>
            </a:r>
          </a:p>
          <a:p>
            <a:r>
              <a:rPr lang="en-US" dirty="0"/>
              <a:t>                    return </a:t>
            </a:r>
            <a:r>
              <a:rPr lang="en-US" dirty="0" err="1"/>
              <a:t>response.data</a:t>
            </a:r>
            <a:endParaRPr lang="en-US" dirty="0"/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    </a:t>
            </a:r>
          </a:p>
          <a:p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29397283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938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xl-rest-endpoints.xml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465" y="1164293"/>
            <a:ext cx="8281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We add our own task helper to query and shape the information for this 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130" y="2477526"/>
            <a:ext cx="104834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&lt;endpoints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       </a:t>
            </a:r>
            <a:r>
              <a:rPr lang="en-US" dirty="0" err="1"/>
              <a:t>xmlns</a:t>
            </a:r>
            <a:r>
              <a:rPr lang="en-US" dirty="0"/>
              <a:t>="http://www.xebialabs.com/deployit/endpoints"</a:t>
            </a:r>
          </a:p>
          <a:p>
            <a:r>
              <a:rPr lang="en-US" dirty="0"/>
              <a:t>           </a:t>
            </a:r>
            <a:r>
              <a:rPr lang="en-US" dirty="0" err="1"/>
              <a:t>xsi:schemaLocation</a:t>
            </a:r>
            <a:r>
              <a:rPr lang="en-US" dirty="0"/>
              <a:t>="http://www.xebialabs.com/deployit/endpoints endpoints.xsd"&gt;</a:t>
            </a:r>
          </a:p>
          <a:p>
            <a:endParaRPr lang="en-US" dirty="0"/>
          </a:p>
          <a:p>
            <a:r>
              <a:rPr lang="en-US" dirty="0"/>
              <a:t>    &lt;endpoint path="/</a:t>
            </a:r>
            <a:r>
              <a:rPr lang="en-US" dirty="0" err="1"/>
              <a:t>taskmonitor</a:t>
            </a:r>
            <a:r>
              <a:rPr lang="en-US" dirty="0"/>
              <a:t>/tasks" method="GET" script="task-monitor-plugin/tasks.py"/&gt;</a:t>
            </a:r>
          </a:p>
          <a:p>
            <a:endParaRPr lang="en-US" dirty="0"/>
          </a:p>
          <a:p>
            <a:r>
              <a:rPr lang="en-US" dirty="0"/>
              <a:t>&lt;/endpoints&gt;</a:t>
            </a:r>
          </a:p>
        </p:txBody>
      </p:sp>
    </p:spTree>
    <p:extLst>
      <p:ext uri="{BB962C8B-B14F-4D97-AF65-F5344CB8AC3E}">
        <p14:creationId xmlns:p14="http://schemas.microsoft.com/office/powerpoint/2010/main" val="2366028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tasks.py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005" y="1582341"/>
            <a:ext cx="105735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logger.info("Starting")</a:t>
            </a:r>
          </a:p>
          <a:p>
            <a:r>
              <a:rPr lang="en-US" dirty="0" err="1"/>
              <a:t>taskList</a:t>
            </a:r>
            <a:r>
              <a:rPr lang="en-US" dirty="0"/>
              <a:t> = </a:t>
            </a:r>
            <a:r>
              <a:rPr lang="en-US" dirty="0" err="1"/>
              <a:t>taskBlockService.myCurrentTasks</a:t>
            </a:r>
            <a:endParaRPr lang="en-US" dirty="0"/>
          </a:p>
          <a:p>
            <a:r>
              <a:rPr lang="en-US" dirty="0" err="1"/>
              <a:t>tList</a:t>
            </a:r>
            <a:r>
              <a:rPr lang="en-US" dirty="0"/>
              <a:t> = []</a:t>
            </a:r>
          </a:p>
          <a:p>
            <a:r>
              <a:rPr lang="en-US" dirty="0"/>
              <a:t>for t in </a:t>
            </a:r>
            <a:r>
              <a:rPr lang="en-US" dirty="0" err="1"/>
              <a:t>taskList</a:t>
            </a:r>
            <a:r>
              <a:rPr lang="en-US" dirty="0"/>
              <a:t>:</a:t>
            </a:r>
          </a:p>
          <a:p>
            <a:r>
              <a:rPr lang="en-US" dirty="0"/>
              <a:t>    logger.info("Task %s %s"%(</a:t>
            </a:r>
            <a:r>
              <a:rPr lang="en-US" dirty="0" err="1"/>
              <a:t>dir</a:t>
            </a:r>
            <a:r>
              <a:rPr lang="en-US" dirty="0"/>
              <a:t>(t), type(t)))</a:t>
            </a:r>
          </a:p>
          <a:p>
            <a:r>
              <a:rPr lang="en-US" dirty="0"/>
              <a:t>    </a:t>
            </a:r>
            <a:r>
              <a:rPr lang="en-US" dirty="0" err="1"/>
              <a:t>mtask</a:t>
            </a:r>
            <a:r>
              <a:rPr lang="en-US" dirty="0"/>
              <a:t> = {"</a:t>
            </a:r>
            <a:r>
              <a:rPr lang="en-US" dirty="0" err="1"/>
              <a:t>taskId</a:t>
            </a:r>
            <a:r>
              <a:rPr lang="en-US" dirty="0"/>
              <a:t>":t.id, "environment":</a:t>
            </a:r>
            <a:r>
              <a:rPr lang="en-US" dirty="0" err="1"/>
              <a:t>t.metadata</a:t>
            </a:r>
            <a:r>
              <a:rPr lang="en-US" dirty="0"/>
              <a:t>["environment"],"</a:t>
            </a:r>
            <a:r>
              <a:rPr lang="en-US" dirty="0" err="1"/>
              <a:t>taskDescription</a:t>
            </a:r>
            <a:r>
              <a:rPr lang="en-US" dirty="0"/>
              <a:t>":t.description,"owner":t.owner,"state":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t.state</a:t>
            </a:r>
            <a:r>
              <a:rPr lang="en-US" dirty="0"/>
              <a:t>), "</a:t>
            </a:r>
            <a:r>
              <a:rPr lang="en-US" dirty="0" err="1"/>
              <a:t>taskType</a:t>
            </a:r>
            <a:r>
              <a:rPr lang="en-US" dirty="0"/>
              <a:t>":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t.getMetadata</a:t>
            </a:r>
            <a:r>
              <a:rPr lang="en-US" dirty="0"/>
              <a:t>()["</a:t>
            </a:r>
            <a:r>
              <a:rPr lang="en-US" dirty="0" err="1"/>
              <a:t>taskType</a:t>
            </a:r>
            <a:r>
              <a:rPr lang="en-US" dirty="0"/>
              <a:t>"]), "application":</a:t>
            </a:r>
            <a:r>
              <a:rPr lang="en-US" dirty="0" err="1"/>
              <a:t>t.metadata</a:t>
            </a:r>
            <a:r>
              <a:rPr lang="en-US" dirty="0"/>
              <a:t>["application"], "version":</a:t>
            </a:r>
            <a:r>
              <a:rPr lang="en-US" dirty="0" err="1"/>
              <a:t>t.metadata</a:t>
            </a:r>
            <a:r>
              <a:rPr lang="en-US" dirty="0"/>
              <a:t>["version"]}</a:t>
            </a:r>
          </a:p>
          <a:p>
            <a:r>
              <a:rPr lang="en-US" dirty="0"/>
              <a:t>    </a:t>
            </a:r>
            <a:r>
              <a:rPr lang="en-US" dirty="0" err="1"/>
              <a:t>tList.append</a:t>
            </a:r>
            <a:r>
              <a:rPr lang="en-US" dirty="0"/>
              <a:t>(</a:t>
            </a:r>
            <a:r>
              <a:rPr lang="en-US" dirty="0" err="1"/>
              <a:t>mtask</a:t>
            </a:r>
            <a:r>
              <a:rPr lang="en-US" dirty="0"/>
              <a:t>)</a:t>
            </a:r>
          </a:p>
          <a:p>
            <a:r>
              <a:rPr lang="en-US" dirty="0" err="1"/>
              <a:t>response.entity</a:t>
            </a:r>
            <a:r>
              <a:rPr lang="en-US" dirty="0"/>
              <a:t> = </a:t>
            </a:r>
            <a:r>
              <a:rPr lang="en-US" dirty="0" err="1"/>
              <a:t>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4232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169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index.html binding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1983" y="2136339"/>
            <a:ext cx="7122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-repeat="task in tasks"&gt;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task.taskId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task.owner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task.state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task.taskType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task.application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task.version</a:t>
            </a:r>
            <a:r>
              <a:rPr lang="en-US" dirty="0"/>
              <a:t> }}&lt;/td&gt;</a:t>
            </a:r>
          </a:p>
          <a:p>
            <a:r>
              <a:rPr lang="en-US" dirty="0"/>
              <a:t>        &lt;td&gt;{{ </a:t>
            </a:r>
            <a:r>
              <a:rPr lang="en-US" dirty="0" err="1"/>
              <a:t>task.environment</a:t>
            </a:r>
            <a:r>
              <a:rPr lang="en-US" dirty="0"/>
              <a:t> }}&lt;/td&gt;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492917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311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Running the extension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7735" y="175152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Edit conf/xld-wrapper-xxx.conf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add a wrapper.java.classpath entry (adjust to your project folder):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2580" y="3105835"/>
            <a:ext cx="846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wrapper.java.classpath.4=/Users/training/alt-</a:t>
            </a:r>
            <a:r>
              <a:rPr lang="en-US" dirty="0" err="1"/>
              <a:t>taskmonitor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/main/resources</a:t>
            </a:r>
          </a:p>
        </p:txBody>
      </p:sp>
    </p:spTree>
    <p:extLst>
      <p:ext uri="{BB962C8B-B14F-4D97-AF65-F5344CB8AC3E}">
        <p14:creationId xmlns:p14="http://schemas.microsoft.com/office/powerpoint/2010/main" val="308823637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6637" y="272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Running the extension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16699" y="229244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restart XL Deploy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reload the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test the plugin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9895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 a refresh feature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8343" y="1392945"/>
            <a:ext cx="813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Use the following code snippets to add an automatic refresh of the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6068" y="2551837"/>
            <a:ext cx="10444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class="panel-body"&gt;</a:t>
            </a:r>
          </a:p>
          <a:p>
            <a:r>
              <a:rPr lang="en-US" dirty="0"/>
              <a:t>         &lt;a 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/>
              <a:t>glyphicon</a:t>
            </a:r>
            <a:r>
              <a:rPr lang="en-US" dirty="0"/>
              <a:t>-refresh icon-refresh-animate" title="Refresh"&gt;&lt;/a&gt;</a:t>
            </a:r>
          </a:p>
          <a:p>
            <a:r>
              <a:rPr lang="en-US" dirty="0"/>
              <a:t>         &lt;label&gt;&lt;input type="checkbox" </a:t>
            </a:r>
            <a:r>
              <a:rPr lang="en-US" dirty="0" err="1"/>
              <a:t>ng</a:t>
            </a:r>
            <a:r>
              <a:rPr lang="en-US" dirty="0"/>
              <a:t>-model="</a:t>
            </a:r>
            <a:r>
              <a:rPr lang="en-US" dirty="0" err="1"/>
              <a:t>refreshEnabled</a:t>
            </a:r>
            <a:r>
              <a:rPr lang="en-US" dirty="0"/>
              <a:t>"&gt; Refresh enabled&lt;/label&gt;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3141726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2090" y="130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 a refresh feature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504" y="1174004"/>
            <a:ext cx="7637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Use the following code snippets to add an automatic refresh of the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9707" y="2274838"/>
            <a:ext cx="7624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scope.refreshEnabled</a:t>
            </a:r>
            <a:r>
              <a:rPr lang="en-US" dirty="0"/>
              <a:t> = true</a:t>
            </a:r>
          </a:p>
          <a:p>
            <a:r>
              <a:rPr lang="en-US" dirty="0"/>
              <a:t>....</a:t>
            </a:r>
          </a:p>
          <a:p>
            <a:r>
              <a:rPr lang="en-US" dirty="0"/>
              <a:t>$interval(function(){</a:t>
            </a:r>
          </a:p>
          <a:p>
            <a:r>
              <a:rPr lang="en-US" dirty="0"/>
              <a:t>     console.log($</a:t>
            </a:r>
            <a:r>
              <a:rPr lang="en-US" dirty="0" err="1"/>
              <a:t>scope.refreshEnabled</a:t>
            </a:r>
            <a:r>
              <a:rPr lang="en-US" dirty="0"/>
              <a:t>)</a:t>
            </a:r>
          </a:p>
          <a:p>
            <a:r>
              <a:rPr lang="en-US" dirty="0"/>
              <a:t>      if ($</a:t>
            </a:r>
            <a:r>
              <a:rPr lang="en-US" dirty="0" err="1"/>
              <a:t>scope.refreshEnabled</a:t>
            </a:r>
            <a:r>
              <a:rPr lang="en-US" dirty="0"/>
              <a:t> === true){</a:t>
            </a:r>
          </a:p>
          <a:p>
            <a:r>
              <a:rPr lang="en-US" dirty="0"/>
              <a:t>        $</a:t>
            </a:r>
            <a:r>
              <a:rPr lang="en-US" dirty="0" err="1"/>
              <a:t>scope.loadTasks</a:t>
            </a:r>
            <a:r>
              <a:rPr lang="en-US" dirty="0"/>
              <a:t>();</a:t>
            </a:r>
          </a:p>
          <a:p>
            <a:r>
              <a:rPr lang="en-US" dirty="0"/>
              <a:t>      };    </a:t>
            </a:r>
          </a:p>
          <a:p>
            <a:r>
              <a:rPr lang="en-US" dirty="0"/>
              <a:t>    }.bind(this), 10000);</a:t>
            </a:r>
          </a:p>
        </p:txBody>
      </p:sp>
    </p:spTree>
    <p:extLst>
      <p:ext uri="{BB962C8B-B14F-4D97-AF65-F5344CB8AC3E}">
        <p14:creationId xmlns:p14="http://schemas.microsoft.com/office/powerpoint/2010/main" val="276792653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 start date and completion date to the table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189" y="1997839"/>
            <a:ext cx="81008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org.joda.time</a:t>
            </a:r>
            <a:r>
              <a:rPr lang="en-US" dirty="0"/>
              <a:t> import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org.joda.time.format</a:t>
            </a:r>
            <a:r>
              <a:rPr lang="en-US" dirty="0"/>
              <a:t> import </a:t>
            </a:r>
            <a:r>
              <a:rPr lang="en-US" dirty="0" err="1"/>
              <a:t>DateTimeFormat</a:t>
            </a:r>
            <a:endParaRPr lang="en-US" dirty="0"/>
          </a:p>
          <a:p>
            <a:r>
              <a:rPr lang="en-US" dirty="0"/>
              <a:t>...</a:t>
            </a:r>
          </a:p>
          <a:p>
            <a:r>
              <a:rPr lang="en-US" dirty="0" err="1"/>
              <a:t>dtf</a:t>
            </a:r>
            <a:r>
              <a:rPr lang="en-US" dirty="0"/>
              <a:t> = </a:t>
            </a:r>
            <a:r>
              <a:rPr lang="en-US" dirty="0" err="1"/>
              <a:t>DateTimeFormat.forPattern</a:t>
            </a:r>
            <a:r>
              <a:rPr lang="en-US" dirty="0"/>
              <a:t>("MM/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");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strStartDate</a:t>
            </a:r>
            <a:r>
              <a:rPr lang="en-US" dirty="0"/>
              <a:t> = </a:t>
            </a:r>
            <a:r>
              <a:rPr lang="en-US" dirty="0" err="1"/>
              <a:t>dtf.print</a:t>
            </a:r>
            <a:r>
              <a:rPr lang="en-US" dirty="0"/>
              <a:t>(</a:t>
            </a:r>
            <a:r>
              <a:rPr lang="en-US" dirty="0" err="1"/>
              <a:t>t.startDate</a:t>
            </a:r>
            <a:r>
              <a:rPr lang="en-US" dirty="0"/>
              <a:t>)</a:t>
            </a:r>
          </a:p>
          <a:p>
            <a:r>
              <a:rPr lang="en-US" dirty="0" err="1"/>
              <a:t>strStopDate</a:t>
            </a:r>
            <a:r>
              <a:rPr lang="en-US" dirty="0"/>
              <a:t> = </a:t>
            </a:r>
            <a:r>
              <a:rPr lang="en-US" dirty="0" err="1"/>
              <a:t>dtf.print</a:t>
            </a:r>
            <a:r>
              <a:rPr lang="en-US" dirty="0"/>
              <a:t>(</a:t>
            </a:r>
            <a:r>
              <a:rPr lang="en-US" dirty="0" err="1"/>
              <a:t>t.completionDate</a:t>
            </a:r>
            <a:r>
              <a:rPr lang="en-US" dirty="0"/>
              <a:t>)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mtask</a:t>
            </a:r>
            <a:r>
              <a:rPr lang="en-US" dirty="0"/>
              <a:t> = {"</a:t>
            </a:r>
            <a:r>
              <a:rPr lang="en-US" dirty="0" err="1"/>
              <a:t>taskId</a:t>
            </a:r>
            <a:r>
              <a:rPr lang="en-US" dirty="0"/>
              <a:t>":t.id,..... "</a:t>
            </a:r>
            <a:r>
              <a:rPr lang="en-US" dirty="0" err="1"/>
              <a:t>startDate</a:t>
            </a:r>
            <a:r>
              <a:rPr lang="en-US" dirty="0"/>
              <a:t>":</a:t>
            </a:r>
            <a:r>
              <a:rPr lang="en-US" dirty="0" err="1"/>
              <a:t>strStartDate</a:t>
            </a:r>
            <a:r>
              <a:rPr lang="en-US" dirty="0"/>
              <a:t>, "</a:t>
            </a:r>
            <a:r>
              <a:rPr lang="en-US" dirty="0" err="1"/>
              <a:t>stopDate</a:t>
            </a:r>
            <a:r>
              <a:rPr lang="en-US" dirty="0"/>
              <a:t>":</a:t>
            </a:r>
            <a:r>
              <a:rPr lang="en-US" dirty="0" err="1"/>
              <a:t>strStopDate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92505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4" y="1952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Add start date and completion date to the table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2744" y="1997839"/>
            <a:ext cx="6671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&lt;td&gt;</a:t>
            </a:r>
          </a:p>
          <a:p>
            <a:r>
              <a:rPr lang="en-US" dirty="0"/>
              <a:t>    &lt;label&gt;Start date&lt;/label&gt;</a:t>
            </a:r>
          </a:p>
          <a:p>
            <a:r>
              <a:rPr lang="en-US" dirty="0"/>
              <a:t>&lt;/td&gt;</a:t>
            </a:r>
          </a:p>
          <a:p>
            <a:endParaRPr lang="en-US" dirty="0"/>
          </a:p>
          <a:p>
            <a:r>
              <a:rPr lang="en-US" dirty="0"/>
              <a:t>&lt;td&gt;</a:t>
            </a:r>
          </a:p>
          <a:p>
            <a:r>
              <a:rPr lang="en-US" dirty="0"/>
              <a:t>    &lt;label&gt;Stop date&lt;/label&gt;</a:t>
            </a:r>
          </a:p>
          <a:p>
            <a:r>
              <a:rPr lang="en-US" dirty="0"/>
              <a:t>&lt;/td&gt;    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&lt;td&gt;{{ </a:t>
            </a:r>
            <a:r>
              <a:rPr lang="en-US" dirty="0" err="1"/>
              <a:t>task.startDate</a:t>
            </a:r>
            <a:r>
              <a:rPr lang="en-US" dirty="0"/>
              <a:t> }}&lt;/td&gt;</a:t>
            </a:r>
          </a:p>
          <a:p>
            <a:r>
              <a:rPr lang="en-US" dirty="0"/>
              <a:t>&lt;td&gt;{{ </a:t>
            </a:r>
            <a:r>
              <a:rPr lang="en-US" dirty="0" err="1"/>
              <a:t>task.stopDate</a:t>
            </a:r>
            <a:r>
              <a:rPr lang="en-US" dirty="0"/>
              <a:t> }}&lt;/td&gt;</a:t>
            </a:r>
          </a:p>
        </p:txBody>
      </p:sp>
    </p:spTree>
    <p:extLst>
      <p:ext uri="{BB962C8B-B14F-4D97-AF65-F5344CB8AC3E}">
        <p14:creationId xmlns:p14="http://schemas.microsoft.com/office/powerpoint/2010/main" val="240088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62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8818" y="198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Rules exercise : injecting variables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/>
            </a:r>
            <a:b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</a:b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Add the types, rules and scripts present in material/training/rules - injecting variables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Import the infrastructure,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environlent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and app from the zip files in material/training/rules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preview an initial deployment of RULES_BASEEXT/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StartOrderApp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to RULES_BASEEXT/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StartOrder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-DEV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check the step preview on "Create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StartOrderFileSpec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on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StartOrderServer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"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execute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check the log of the Starting Artefacts steps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rollback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551713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211" y="1050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UI Extensions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Package the plugin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0923" y="1985373"/>
            <a:ext cx="8886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adjust the configuration , build the plugin as a jar and deploy into 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5954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Links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Extra Information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76DD"/>
                </a:solidFill>
                <a:latin typeface="Source Sans Pro"/>
                <a:hlinkClick r:id="rId2"/>
              </a:rPr>
              <a:t>http://xebialabs.com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76DD"/>
                </a:solidFill>
                <a:latin typeface="Source Sans Pro"/>
                <a:hlinkClick r:id="rId3"/>
              </a:rPr>
              <a:t>https://support.xebialabs.com/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see forums for Tips and tricks, announcements, feature requests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76DD"/>
                </a:solidFill>
                <a:latin typeface="Source Sans Pro"/>
                <a:hlinkClick r:id="rId4"/>
              </a:rPr>
              <a:t>http://docs.xebialabs.com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76DD"/>
                </a:solidFill>
                <a:latin typeface="Source Sans Pro"/>
                <a:hlinkClick r:id="rId5"/>
              </a:rPr>
              <a:t>https://github.com/xebialabs-community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76DD"/>
                </a:solidFill>
                <a:latin typeface="Source Sans Pro"/>
                <a:hlinkClick r:id="rId6"/>
              </a:rPr>
              <a:t>http://blog.xebialabs.com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3860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8818" y="471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Rules exercise : injecting variables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655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List of artifacts </a:t>
            </a: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Artifact name : 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MyFirstArtifact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 order: "3" Artifact name : 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MyThirdArtifact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 order: "2" Artifact name : 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MySecondArtifact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 order: "1"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9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875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Rules exercise : injecting variables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7481" y="1820560"/>
            <a:ext cx="7577345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adjust the rules to obtain this result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of artifacts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 name :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MySecondArtifact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order: "1"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 name :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MyThirdArtifact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order: "2"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 name :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MyFirstArtifact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order: "3"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modify the extension to start components according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value of the property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startOrder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8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636" y="3489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/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scripts used from the Rules Engine may shared common logic or functions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modules can be leveraged to achieve this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Build a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module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Place it under /lib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Reference it from your scripts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0523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857" y="348988"/>
            <a:ext cx="4604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pic>
        <p:nvPicPr>
          <p:cNvPr id="16386" name="Picture 2" descr="XLDR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65" y="1162927"/>
            <a:ext cx="5662924" cy="41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4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5296" y="253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3790" y="1727327"/>
            <a:ext cx="7159011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-Module function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com.xebialabs.deployit.plugin.api.reflect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import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A9A9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(ci, prefix, type, subtype=False):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Type.valueOf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(prefix, type)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(subtype):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ci.getType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isSubTypeOf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 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ci.getType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13" y="253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2824" y="1674972"/>
            <a:ext cx="777616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Rule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&lt;rule name="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training_rule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scope="plan"&gt;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A9A9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&lt;planning-script-path&gt;demoModule.py&lt;/planning-script-path&gt;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&lt;/rule&gt;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3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5170" y="1579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6143" y="103339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Planning script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093" y="1951630"/>
            <a:ext cx="10590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trainingdemo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demoFunctions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A9A9A9"/>
              </a:solidFill>
              <a:latin typeface="Courier New" panose="02070309020205020404" pitchFamily="49" charset="0"/>
            </a:endParaRP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for delta in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deltas.deltas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deployed =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delta.deployedOrPrevious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if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demoFunctions.instanceOf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(deployed, 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jbossdm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EarModule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"):    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logger.info("Deployed %s is a jbossdm.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EarModule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"%deployed.name)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9762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Reusing code with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modules : 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1062" y="1624084"/>
            <a:ext cx="8243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Deploy the module present in material/rules -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jython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modules to your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xldeploy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server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Implement the previous rule with a pre-plan scope, adjust it to work with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advtraining.StartOrderArtifactDeployed</a:t>
            </a:r>
            <a:endParaRPr lang="en-US" b="0" i="0" dirty="0" smtClean="0">
              <a:solidFill>
                <a:srgbClr val="A9A9A9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Deploy application and check the logs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1424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283" y="171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Steps macro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Introduced in XL Deploy 5.5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Allows for reusable definition of step(s) with optional parameters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Used as a regular step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7843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Chapter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1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1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Advanced Rules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1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1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Advanced extensions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1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Control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1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1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Defining and using control 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1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Custom Orchestration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1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Implementing custom orchestrators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Custom Listeners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2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Implementing custom listeners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1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Custom 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1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1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Triggers and 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1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Overthere essentials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1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Overthere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2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Plugin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29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Plugin development essentials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4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77296" y="611773"/>
            <a:ext cx="7190704" cy="1135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Source Sans Pro"/>
              </a:rPr>
              <a:t>Agenda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7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8125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Steps macro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158" y="831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Example from Puppet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provisioner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plugin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493" y="1678674"/>
            <a:ext cx="98536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&lt;step-macro name="puppet-apply-manifest"&gt; </a:t>
            </a: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   &lt;parameters&gt; </a:t>
            </a:r>
          </a:p>
          <a:p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&lt;parameter name="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targetHost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" type="ci" 		  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description="Target host on which to execute puppet apply"/&gt;     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&lt;parameter name="description" type="string"     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description="Description of puppet-apply step"/&gt;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&lt;parameter name="manifest" type="ci"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  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description="Manifest artifact"/&gt;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&lt;/parameters&gt;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&lt;steps&gt;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dirty="0">
                <a:solidFill>
                  <a:srgbClr val="A9A9A9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9A9A9"/>
                </a:solidFill>
                <a:latin typeface="Courier New" panose="02070309020205020404" pitchFamily="49" charset="0"/>
              </a:rPr>
              <a:t>  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&lt;/steps&gt; </a:t>
            </a:r>
          </a:p>
          <a:p>
            <a:r>
              <a:rPr lang="en-US" b="0" i="0" dirty="0" smtClean="0">
                <a:solidFill>
                  <a:srgbClr val="A9A9A9"/>
                </a:solidFill>
                <a:effectLst/>
                <a:latin typeface="Courier New" panose="02070309020205020404" pitchFamily="49" charset="0"/>
              </a:rPr>
              <a:t>&lt;/step-macro&gt;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9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2591" y="144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Steps macro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8126" y="7906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Example from Puppet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provisioner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plugin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2591" y="1529014"/>
            <a:ext cx="86071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&lt;step-macro name="puppet-apply-manifest"&gt;</a:t>
            </a:r>
          </a:p>
          <a:p>
            <a:r>
              <a:rPr lang="en-US" dirty="0" smtClean="0"/>
              <a:t>      ...</a:t>
            </a:r>
          </a:p>
          <a:p>
            <a:r>
              <a:rPr lang="en-US" dirty="0" smtClean="0"/>
              <a:t>      &lt;steps&gt;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          &lt;target-host expression="true"&gt;macro['</a:t>
            </a:r>
            <a:r>
              <a:rPr lang="en-US" dirty="0" err="1" smtClean="0"/>
              <a:t>targetHost</a:t>
            </a:r>
            <a:r>
              <a:rPr lang="en-US" dirty="0" smtClean="0"/>
              <a:t>']&lt;/target-host&gt;</a:t>
            </a:r>
          </a:p>
          <a:p>
            <a:r>
              <a:rPr lang="en-US" dirty="0" smtClean="0"/>
              <a:t>            &lt;description expression="true"&gt;macro['description']&lt;/description&gt;</a:t>
            </a:r>
          </a:p>
          <a:p>
            <a:r>
              <a:rPr lang="en-US" dirty="0" smtClean="0"/>
              <a:t>            &lt;script&gt;puppet/</a:t>
            </a:r>
            <a:r>
              <a:rPr lang="en-US" dirty="0" err="1" smtClean="0"/>
              <a:t>provisioner</a:t>
            </a:r>
            <a:r>
              <a:rPr lang="en-US" dirty="0" smtClean="0"/>
              <a:t>/run-manifest&lt;/script&gt;</a:t>
            </a:r>
          </a:p>
          <a:p>
            <a:r>
              <a:rPr lang="en-US" dirty="0" smtClean="0"/>
              <a:t>            &lt;order&gt;68&lt;/order&gt;</a:t>
            </a:r>
          </a:p>
          <a:p>
            <a:r>
              <a:rPr lang="en-US" dirty="0" smtClean="0"/>
              <a:t>            &lt;upload-artifacts&gt;true&lt;/upload-artifacts&gt;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manifestDeployed</a:t>
            </a:r>
            <a:r>
              <a:rPr lang="en-US" dirty="0" smtClean="0"/>
              <a:t> expression="true"&gt;</a:t>
            </a:r>
          </a:p>
          <a:p>
            <a:r>
              <a:rPr lang="en-US" dirty="0" smtClean="0"/>
              <a:t>                  macro['manifest']</a:t>
            </a:r>
          </a:p>
          <a:p>
            <a:r>
              <a:rPr lang="en-US" dirty="0" smtClean="0"/>
              <a:t>                &lt;/</a:t>
            </a:r>
            <a:r>
              <a:rPr lang="en-US" dirty="0" err="1" smtClean="0"/>
              <a:t>manifestDeployed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&lt;/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  &lt;/steps&gt;</a:t>
            </a:r>
          </a:p>
          <a:p>
            <a:r>
              <a:rPr lang="en-US" dirty="0" smtClean="0"/>
              <a:t>&lt;/step-macro&gt;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7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Steps macro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2842" y="831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Example from Puppet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provisioner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plugin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0495" y="2124207"/>
            <a:ext cx="756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= </a:t>
            </a:r>
            <a:r>
              <a:rPr lang="en-US" dirty="0" err="1" smtClean="0"/>
              <a:t>steps.puppet_apply_manifest</a:t>
            </a:r>
            <a:r>
              <a:rPr lang="en-US" dirty="0" smtClean="0"/>
              <a:t>(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targetHost</a:t>
            </a:r>
            <a:r>
              <a:rPr lang="en-US" dirty="0" smtClean="0"/>
              <a:t>=host,</a:t>
            </a:r>
          </a:p>
          <a:p>
            <a:r>
              <a:rPr lang="en-US" dirty="0" smtClean="0"/>
              <a:t>    manifest=p,</a:t>
            </a:r>
          </a:p>
          <a:p>
            <a:r>
              <a:rPr lang="en-US" dirty="0" smtClean="0"/>
              <a:t>    description="Provision {0} instance with </a:t>
            </a:r>
          </a:p>
          <a:p>
            <a:r>
              <a:rPr lang="en-US" dirty="0" smtClean="0"/>
              <a:t>    puppet </a:t>
            </a:r>
            <a:r>
              <a:rPr lang="en-US" dirty="0" err="1" smtClean="0"/>
              <a:t>provisioner</a:t>
            </a:r>
            <a:r>
              <a:rPr lang="en-US" dirty="0" smtClean="0"/>
              <a:t> {1} using manifest file {2}"</a:t>
            </a:r>
          </a:p>
          <a:p>
            <a:r>
              <a:rPr lang="en-US" dirty="0" smtClean="0"/>
              <a:t>    .format(</a:t>
            </a:r>
            <a:r>
              <a:rPr lang="en-US" dirty="0" err="1" smtClean="0"/>
              <a:t>deployed.name,p.name</a:t>
            </a:r>
            <a:r>
              <a:rPr lang="en-US" dirty="0" smtClean="0"/>
              <a:t>, p.file.name))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0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6" y="144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Useful XL Deploy types and methods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5277" y="1269242"/>
            <a:ext cx="94033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https://docs.xebialabs.com/xl-deploy/5.5.x/javadoc/udm-plugin-api/index.html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BaseConfigurationItem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BaseDeployed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DeltaSpecification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DeployedApplication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1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5170" y="23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Useful XL Deploy types and methods : examples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configurationItem.hasProperty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configurarionItem.getProperty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deployed.getContainer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deployed.getDeployable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deltaSpecification.getDeployedApplication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deltaSpecification.getOperation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deltaSpecification.isRollback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deployedApplication.getDeployeds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deployedApplication.getEnvironment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deployedApplication.getVersion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Type.valueOf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type.instanceOf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type.isSubTypeOf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type.isSuperTypeOf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2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7712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1647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 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997839"/>
            <a:ext cx="7228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algn="ctr" fontAlgn="base"/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Create rules to add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noop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steps to simulate DB backup and restore when deploying the RULES_BASEEXT/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StartOrderApp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application :</a:t>
            </a:r>
          </a:p>
          <a:p>
            <a:pPr algn="ctr" fontAlgn="base"/>
            <a:endParaRPr lang="en-US" b="0" i="0" dirty="0" smtClean="0">
              <a:solidFill>
                <a:srgbClr val="A9A9A9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deploy, add backup to preplan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update, add backup to preplan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undeploy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add restore to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postplan</a:t>
            </a:r>
            <a:endParaRPr lang="en-US" b="0" i="0" dirty="0" smtClean="0">
              <a:solidFill>
                <a:srgbClr val="A9A9A9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deploy rollback, add restore to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postplan</a:t>
            </a:r>
            <a:endParaRPr lang="en-US" b="0" i="0" dirty="0" smtClean="0">
              <a:solidFill>
                <a:srgbClr val="A9A9A9"/>
              </a:solidFill>
              <a:effectLst/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update rollback, add restore to preplan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on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undeploy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rollback, add backup to preplan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3972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579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Disable rules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0579" y="935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Rules can be disabled by using the disable rule tag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149" y="2207104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&lt;disable-rule name="</a:t>
            </a:r>
            <a:r>
              <a:rPr lang="en-US" dirty="0" err="1" smtClean="0"/>
              <a:t>some_rule_name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57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2591" y="212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Disable rules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8274" y="1482762"/>
            <a:ext cx="772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for methods using @Create, @Modify, @Destroy and @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Noop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annotations : use 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udm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type name + method name + annotation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498" y="2753015"/>
            <a:ext cx="504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file.DeployedArtifactOnHost.executeCreate_CREATE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3409" y="2807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Disable rules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3409" y="1097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for methods using @Contributor, @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PrePlanProcessor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and @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PostPlanProcessor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: use full class name + method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7039" y="2573573"/>
            <a:ext cx="8625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com.xebialabs.deployit.plugin.generic.container.LifeCycleContributor.restartContainers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Chapter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1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UI Plugin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1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UI Plugins step-by-step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1B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C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Useful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1B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53377" y="2019114"/>
            <a:ext cx="2069477" cy="1135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Source Sans Pro"/>
              </a:rPr>
              <a:t>Agenda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8943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Disable rules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6859" y="1132765"/>
            <a:ext cx="7820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For SQL plugin, see specifics at </a:t>
            </a:r>
            <a:r>
              <a:rPr lang="en-US" b="0" i="0" u="none" strike="noStrike" dirty="0" smtClean="0"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https://docs.xebialabs.com/xl-deploy/how-to/extend-the-xl-deploy-database-plugin.html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&lt;disable-rule name="</a:t>
            </a:r>
            <a:r>
              <a:rPr lang="en-US" dirty="0" err="1" smtClean="0"/>
              <a:t>rules_sql.ExecutedSqlScripts.CREATE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&lt;disable-rule name="</a:t>
            </a:r>
            <a:r>
              <a:rPr lang="en-US" dirty="0" err="1" smtClean="0"/>
              <a:t>rules_sql.ExecutedSqlScripts.MODIFY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&lt;disable-rule name="</a:t>
            </a:r>
            <a:r>
              <a:rPr lang="en-US" dirty="0" err="1" smtClean="0"/>
              <a:t>rules_sql.ExecutedSqlScripts.DESTROY</a:t>
            </a:r>
            <a:r>
              <a:rPr lang="en-US" dirty="0" smtClean="0"/>
              <a:t>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3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1522" y="3216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Plugin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4460" y="1733267"/>
            <a:ext cx="81886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Plugin usually implements specific steps to deal with target middleware /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Plugins expose these steps : they can be reused from the Rules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plugin documentation present the specific steps available if any : see Step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using </a:t>
            </a:r>
            <a:r>
              <a:rPr lang="en-US" dirty="0" err="1" smtClean="0"/>
              <a:t>existings</a:t>
            </a:r>
            <a:r>
              <a:rPr lang="en-US" dirty="0" smtClean="0"/>
              <a:t> steps, you may have to disable original rules and embed / extend the rules conditions in your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81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9762" y="253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Plugin steps : WAS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617" y="1305342"/>
            <a:ext cx="91849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wsadmin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&lt;order&gt;70&lt;/order&gt;</a:t>
            </a:r>
          </a:p>
          <a:p>
            <a:r>
              <a:rPr lang="en-US" dirty="0" smtClean="0"/>
              <a:t>    &lt;script&gt;was/application/deploy-application.py&lt;/script&gt;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wsadmin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wsadmin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&lt;order&gt;80&lt;/order&gt;</a:t>
            </a:r>
          </a:p>
          <a:p>
            <a:r>
              <a:rPr lang="en-US" dirty="0" smtClean="0"/>
              <a:t>    &lt;description&gt;Synchronize node&lt;/description&gt;</a:t>
            </a:r>
          </a:p>
          <a:p>
            <a:r>
              <a:rPr lang="en-US" dirty="0" smtClean="0"/>
              <a:t>    &lt;script&gt;was/base/synchronize-node.py&lt;/script&gt;</a:t>
            </a:r>
          </a:p>
          <a:p>
            <a:r>
              <a:rPr lang="en-US" dirty="0" smtClean="0"/>
              <a:t>    &lt;python-context&gt;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nodeName</a:t>
            </a:r>
            <a:r>
              <a:rPr lang="en-US" dirty="0" smtClean="0"/>
              <a:t> expression="true"&gt;deployed.container.node.name&lt;/</a:t>
            </a:r>
            <a:r>
              <a:rPr lang="en-US" dirty="0" err="1" smtClean="0"/>
              <a:t>nodeName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&lt;/python-context&gt;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wsadmin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45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875" y="2671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Plugin steps :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Weblogic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699" y="1473958"/>
            <a:ext cx="9130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wlst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&lt;order&gt;70&lt;/order&gt;</a:t>
            </a:r>
          </a:p>
          <a:p>
            <a:r>
              <a:rPr lang="en-US" dirty="0" smtClean="0"/>
              <a:t>    &lt;script&gt;</a:t>
            </a:r>
            <a:r>
              <a:rPr lang="en-US" dirty="0" err="1" smtClean="0"/>
              <a:t>wls</a:t>
            </a:r>
            <a:r>
              <a:rPr lang="en-US" dirty="0" smtClean="0"/>
              <a:t>/application/deploy-application.py&lt;/script&gt;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wlst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wlst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&lt;order&gt;90&lt;/order&gt;</a:t>
            </a:r>
          </a:p>
          <a:p>
            <a:r>
              <a:rPr lang="en-US" dirty="0" smtClean="0"/>
              <a:t>    &lt;description&gt;Start Application&lt;/description&gt;</a:t>
            </a:r>
          </a:p>
          <a:p>
            <a:r>
              <a:rPr lang="en-US" dirty="0" smtClean="0"/>
              <a:t>    &lt;script&gt;</a:t>
            </a:r>
            <a:r>
              <a:rPr lang="en-US" dirty="0" err="1" smtClean="0"/>
              <a:t>wls</a:t>
            </a:r>
            <a:r>
              <a:rPr lang="en-US" dirty="0" smtClean="0"/>
              <a:t>/application/start-application.py&lt;/script&gt;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wlst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52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7" y="3899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Plugin steps : </a:t>
            </a:r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JBossdm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8024" y="1568693"/>
            <a:ext cx="81340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jboss</a:t>
            </a:r>
            <a:r>
              <a:rPr lang="en-US" dirty="0" smtClean="0"/>
              <a:t>-cli&gt;</a:t>
            </a:r>
          </a:p>
          <a:p>
            <a:r>
              <a:rPr lang="en-US" dirty="0" smtClean="0"/>
              <a:t>    &lt;order&gt;60&lt;/order&gt;</a:t>
            </a:r>
          </a:p>
          <a:p>
            <a:r>
              <a:rPr lang="en-US" dirty="0" smtClean="0"/>
              <a:t>    &lt;description expression="true"&gt;"Deploying application '%s'" </a:t>
            </a:r>
          </a:p>
          <a:p>
            <a:r>
              <a:rPr lang="en-US" dirty="0" smtClean="0"/>
              <a:t>      % deployed.name&lt;/description&gt;</a:t>
            </a:r>
          </a:p>
          <a:p>
            <a:r>
              <a:rPr lang="en-US" dirty="0" smtClean="0"/>
              <a:t>    &lt;script&gt;</a:t>
            </a:r>
            <a:r>
              <a:rPr lang="en-US" dirty="0" err="1" smtClean="0"/>
              <a:t>jboss</a:t>
            </a:r>
            <a:r>
              <a:rPr lang="en-US" dirty="0" smtClean="0"/>
              <a:t>/</a:t>
            </a:r>
            <a:r>
              <a:rPr lang="en-US" dirty="0" err="1" smtClean="0"/>
              <a:t>dm</a:t>
            </a:r>
            <a:r>
              <a:rPr lang="en-US" dirty="0" smtClean="0"/>
              <a:t>/application/install-ear.py&lt;/script&gt;</a:t>
            </a:r>
          </a:p>
          <a:p>
            <a:r>
              <a:rPr lang="en-US" dirty="0" smtClean="0"/>
              <a:t>    &lt;python-context&gt;</a:t>
            </a:r>
          </a:p>
          <a:p>
            <a:r>
              <a:rPr lang="en-US" dirty="0" smtClean="0"/>
              <a:t>        &lt;container expression="true"&gt;</a:t>
            </a:r>
            <a:r>
              <a:rPr lang="en-US" dirty="0" err="1" smtClean="0"/>
              <a:t>deployed.container</a:t>
            </a:r>
            <a:r>
              <a:rPr lang="en-US" dirty="0" smtClean="0"/>
              <a:t>&lt;/container&gt;</a:t>
            </a:r>
          </a:p>
          <a:p>
            <a:r>
              <a:rPr lang="en-US" dirty="0" smtClean="0"/>
              <a:t>    &lt;/python-context&gt;</a:t>
            </a:r>
          </a:p>
          <a:p>
            <a:r>
              <a:rPr lang="en-US" dirty="0" smtClean="0"/>
              <a:t>    &lt;additional-libraries&gt;</a:t>
            </a:r>
          </a:p>
          <a:p>
            <a:r>
              <a:rPr lang="en-US" dirty="0" smtClean="0"/>
              <a:t>        &lt;value&gt;</a:t>
            </a:r>
            <a:r>
              <a:rPr lang="en-US" dirty="0" err="1" smtClean="0"/>
              <a:t>jboss</a:t>
            </a:r>
            <a:r>
              <a:rPr lang="en-US" dirty="0" smtClean="0"/>
              <a:t>/</a:t>
            </a:r>
            <a:r>
              <a:rPr lang="en-US" dirty="0" err="1" smtClean="0"/>
              <a:t>dm</a:t>
            </a:r>
            <a:r>
              <a:rPr lang="en-US" dirty="0" smtClean="0"/>
              <a:t>/application/application-lib.py&lt;/value&gt;</a:t>
            </a:r>
          </a:p>
          <a:p>
            <a:r>
              <a:rPr lang="en-US" dirty="0" smtClean="0"/>
              <a:t>    &lt;/additional-libraries&gt;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jboss</a:t>
            </a:r>
            <a:r>
              <a:rPr lang="en-US" dirty="0" smtClean="0"/>
              <a:t>-cli&gt;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7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5171" y="26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Creating custom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9630" y="1583139"/>
            <a:ext cx="9567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steps allow you to extends the rule engines for custom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Usually steps are quite generic actions : file copy, file rights changes, sending emails,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steps are implemented in Java (... so use rules engine and steps macro in the first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and deploy in /plugins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1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534" y="23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Creating custom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0423" y="1164820"/>
            <a:ext cx="81022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com.xebialabs.deployit.plugin.api.flow.Step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com.xebialabs.deployit.plugin.api.rules.StepMetadata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com.xebialabs.deployit.plugin.api.flow.Step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StepMetadata</a:t>
            </a:r>
            <a:r>
              <a:rPr lang="en-US" dirty="0" smtClean="0"/>
              <a:t>(name = "my-custom-step")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UsefulStep</a:t>
            </a:r>
            <a:r>
              <a:rPr lang="en-US" dirty="0" smtClean="0"/>
              <a:t> implements Step {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 &lt;rule ...&gt;</a:t>
            </a:r>
          </a:p>
          <a:p>
            <a:r>
              <a:rPr lang="en-US" dirty="0" smtClean="0"/>
              <a:t>        &lt;conditions&gt;...&lt;/conditions&gt;</a:t>
            </a:r>
          </a:p>
          <a:p>
            <a:r>
              <a:rPr lang="en-US" dirty="0" smtClean="0"/>
              <a:t>        &lt;steps&gt;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my_custom_step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...</a:t>
            </a:r>
          </a:p>
          <a:p>
            <a:r>
              <a:rPr lang="en-US" dirty="0" smtClean="0"/>
              <a:t>            &lt;/</a:t>
            </a:r>
            <a:r>
              <a:rPr lang="en-US" dirty="0" err="1" smtClean="0"/>
              <a:t>my_custom_step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&lt;/steps&gt;</a:t>
            </a:r>
          </a:p>
          <a:p>
            <a:r>
              <a:rPr lang="en-US" dirty="0" smtClean="0"/>
              <a:t>  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3409" y="144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Creating custom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4313" y="119717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Implement the interface Step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getOrder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getDescription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StepExitCode</a:t>
            </a:r>
            <a:r>
              <a:rPr lang="en-US" dirty="0" smtClean="0"/>
              <a:t> execute(</a:t>
            </a:r>
            <a:r>
              <a:rPr lang="en-US" dirty="0" err="1" smtClean="0"/>
              <a:t>ExecutionContext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) throws Exception;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4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875" y="348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Creating custom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7875" y="1399865"/>
            <a:ext cx="732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Use @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com.xebialabs.deployit.plugin.api.rules.StepParameter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7875" y="2305673"/>
            <a:ext cx="7842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StepParameter</a:t>
            </a:r>
            <a:r>
              <a:rPr lang="en-US" dirty="0" smtClean="0"/>
              <a:t>(name = "</a:t>
            </a:r>
            <a:r>
              <a:rPr lang="en-US" dirty="0" err="1" smtClean="0"/>
              <a:t>freemarkerContext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description = "Dictionary that contains all values </a:t>
            </a:r>
          </a:p>
          <a:p>
            <a:r>
              <a:rPr lang="en-US" dirty="0" smtClean="0"/>
              <a:t>                available in the template", </a:t>
            </a:r>
          </a:p>
          <a:p>
            <a:r>
              <a:rPr lang="en-US" dirty="0" smtClean="0"/>
              <a:t>  required = false, calculated = true)</a:t>
            </a:r>
          </a:p>
          <a:p>
            <a:r>
              <a:rPr lang="en-US" dirty="0" smtClean="0"/>
              <a:t>  private Map&lt;String, Object&gt; </a:t>
            </a:r>
            <a:r>
              <a:rPr lang="en-US" dirty="0" err="1" smtClean="0"/>
              <a:t>vars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endParaRPr lang="en-US" dirty="0" smtClean="0"/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  &lt;manual&gt;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-context&gt;...&lt;/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...</a:t>
            </a:r>
          </a:p>
          <a:p>
            <a:r>
              <a:rPr lang="en-US" dirty="0" smtClean="0"/>
              <a:t>  &lt;/manual&gt;</a:t>
            </a:r>
          </a:p>
          <a:p>
            <a:r>
              <a:rPr lang="en-US" dirty="0" smtClean="0"/>
              <a:t>&lt;/steps&gt;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04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874" y="1579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Creating custom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4084" y="1087988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Step post construct : allows you to initialize your step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4292" y="185479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com.xebialabs.deployit.plugin.api.rules.StepPostConstructContext;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com.xebialabs.deployit.plugin.api.rules.RulePostConstruct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StepParameter</a:t>
            </a:r>
            <a:r>
              <a:rPr lang="en-US" dirty="0" smtClean="0"/>
              <a:t>(name="</a:t>
            </a:r>
            <a:r>
              <a:rPr lang="en-US" dirty="0" err="1" smtClean="0"/>
              <a:t>defaultHostURL</a:t>
            </a:r>
            <a:r>
              <a:rPr lang="en-US" dirty="0" smtClean="0"/>
              <a:t>", description="The URL to contact first", </a:t>
            </a:r>
          </a:p>
          <a:p>
            <a:r>
              <a:rPr lang="en-US" dirty="0" smtClean="0"/>
              <a:t>  required=true, calculated=true)</a:t>
            </a:r>
          </a:p>
          <a:p>
            <a:r>
              <a:rPr lang="en-US" dirty="0" smtClean="0"/>
              <a:t>private String </a:t>
            </a:r>
            <a:r>
              <a:rPr lang="en-US" dirty="0" err="1" smtClean="0"/>
              <a:t>defaultUrl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RulePostConstruct</a:t>
            </a:r>
            <a:endParaRPr lang="en-US" dirty="0" smtClean="0"/>
          </a:p>
          <a:p>
            <a:r>
              <a:rPr lang="en-US" dirty="0" smtClean="0"/>
              <a:t>private void </a:t>
            </a:r>
            <a:r>
              <a:rPr lang="en-US" dirty="0" err="1" smtClean="0"/>
              <a:t>lookupDefaultUrl</a:t>
            </a:r>
            <a:r>
              <a:rPr lang="en-US" dirty="0" smtClean="0"/>
              <a:t>(</a:t>
            </a:r>
            <a:r>
              <a:rPr lang="en-US" dirty="0" err="1" smtClean="0"/>
              <a:t>StepPostConstructContext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defaultUrl</a:t>
            </a:r>
            <a:r>
              <a:rPr lang="en-US" dirty="0" smtClean="0"/>
              <a:t>==null || </a:t>
            </a:r>
            <a:r>
              <a:rPr lang="en-US" dirty="0" err="1" smtClean="0"/>
              <a:t>defaultUrl.equals</a:t>
            </a:r>
            <a:r>
              <a:rPr lang="en-US" dirty="0" smtClean="0"/>
              <a:t>("")) {</a:t>
            </a:r>
          </a:p>
          <a:p>
            <a:r>
              <a:rPr lang="en-US" dirty="0" smtClean="0"/>
              <a:t>        Repository repo = </a:t>
            </a:r>
            <a:r>
              <a:rPr lang="en-US" dirty="0" err="1" smtClean="0"/>
              <a:t>ctx.getRepository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Delta </a:t>
            </a:r>
            <a:r>
              <a:rPr lang="en-US" dirty="0" err="1" smtClean="0"/>
              <a:t>delta</a:t>
            </a:r>
            <a:r>
              <a:rPr lang="en-US" dirty="0" smtClean="0"/>
              <a:t> = </a:t>
            </a:r>
            <a:r>
              <a:rPr lang="en-US" dirty="0" err="1" smtClean="0"/>
              <a:t>ctx.getDelta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defaultUrl</a:t>
            </a:r>
            <a:r>
              <a:rPr lang="en-US" dirty="0" smtClean="0"/>
              <a:t> = </a:t>
            </a:r>
            <a:r>
              <a:rPr lang="en-US" dirty="0" err="1" smtClean="0"/>
              <a:t>findDefaultUrl</a:t>
            </a:r>
            <a:r>
              <a:rPr lang="en-US" dirty="0" smtClean="0"/>
              <a:t>(delta, repo);      // to be implemented yourself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fontAlgn="base"/>
            <a:r>
              <a:rPr lang="en-US" b="1" i="0" u="none" strike="noStrike" dirty="0" smtClean="0"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82426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Exercise: Custom step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72830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1523" y="25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 Exercise : custom step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8549" y="1132764"/>
            <a:ext cx="9949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Review plugin at </a:t>
            </a:r>
            <a:r>
              <a:rPr lang="en-US" b="0" i="0" u="none" strike="noStrike" dirty="0" smtClean="0"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https://github.com/xebialabs-community/xld-deployed-artifact-steps-plugin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7999" y="2690336"/>
            <a:ext cx="7638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/main/java/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deployit</a:t>
            </a:r>
            <a:r>
              <a:rPr lang="en-US" dirty="0" smtClean="0"/>
              <a:t>/community/extra/steps/DeleteArtifactStep.java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and install this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an extension that uses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3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Understanding the variables available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0244" y="2091857"/>
            <a:ext cx="8079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http://blog.xebialabs.com/2015/01/05/xl-deploy-variables-demystified-part-1/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http://blog.xebialabs.com/2015/01/06/xl-deploy-variables-demystified-part-2/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8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579" y="635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en-US" b="1" i="0" dirty="0" smtClean="0">
              <a:solidFill>
                <a:srgbClr val="515151"/>
              </a:solidFill>
              <a:effectLst/>
              <a:latin typeface="Source Sans Pro"/>
            </a:endParaRPr>
          </a:p>
          <a:p>
            <a:pPr algn="ctr" fontAlgn="base"/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List the variables available to your rule script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0681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580" y="23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0687" y="1408135"/>
            <a:ext cx="747897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Create a pre-plan rule triggering a planning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Use the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dir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() function and the logger object to output available variable names to XL Deploy log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2466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Using the rules engine context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8842" y="1105245"/>
            <a:ext cx="8243248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The context variable allows for sharing state and values between rules (similar to a key/value map)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 Contexts are bound to scope : 1 context for pre-plan, 1 context for deployed and plan, and 1 context for post-plan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896" y="3335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context.setAttribute</a:t>
            </a:r>
            <a:r>
              <a:rPr lang="en-US" dirty="0" smtClean="0"/>
              <a:t>("</a:t>
            </a:r>
            <a:r>
              <a:rPr lang="en-US" dirty="0" err="1" smtClean="0"/>
              <a:t>myAttribute</a:t>
            </a:r>
            <a:r>
              <a:rPr lang="en-US" dirty="0" smtClean="0"/>
              <a:t>","BLUE")</a:t>
            </a:r>
          </a:p>
          <a:p>
            <a:r>
              <a:rPr lang="en-US" dirty="0" err="1" smtClean="0"/>
              <a:t>myAttribute</a:t>
            </a:r>
            <a:r>
              <a:rPr lang="en-US" dirty="0" smtClean="0"/>
              <a:t> = </a:t>
            </a:r>
            <a:r>
              <a:rPr lang="en-US" dirty="0" err="1" smtClean="0"/>
              <a:t>context.getAttribute</a:t>
            </a:r>
            <a:r>
              <a:rPr lang="en-US" dirty="0" smtClean="0"/>
              <a:t>("</a:t>
            </a:r>
            <a:r>
              <a:rPr lang="en-US" dirty="0" err="1" smtClean="0"/>
              <a:t>myAttribute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logger.info("</a:t>
            </a:r>
            <a:r>
              <a:rPr lang="en-US" dirty="0" err="1" smtClean="0"/>
              <a:t>myAttribute</a:t>
            </a:r>
            <a:r>
              <a:rPr lang="en-US" dirty="0" smtClean="0"/>
              <a:t> is set to %s"%</a:t>
            </a:r>
            <a:r>
              <a:rPr lang="en-US" dirty="0" err="1" smtClean="0"/>
              <a:t>myAttribute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3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8818" y="198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DeployedApplication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properties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23833" y="169232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Properties can be added to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DeployedApplication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Non hidden properties will be available on the deployment properties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Hidden transient properties can be useful to carry deployment time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These properties are used from your contributors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1892" y="2702256"/>
            <a:ext cx="8529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&lt;type-modification type="</a:t>
            </a:r>
            <a:r>
              <a:rPr lang="en-US" dirty="0" err="1" smtClean="0"/>
              <a:t>udm.DeployedApplication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&lt;property name="</a:t>
            </a:r>
            <a:r>
              <a:rPr lang="en-US" dirty="0" err="1" smtClean="0"/>
              <a:t>forceServerRestart</a:t>
            </a:r>
            <a:r>
              <a:rPr lang="en-US" dirty="0" smtClean="0"/>
              <a:t>"  kind="</a:t>
            </a:r>
            <a:r>
              <a:rPr lang="en-US" dirty="0" err="1" smtClean="0"/>
              <a:t>boolean</a:t>
            </a:r>
            <a:r>
              <a:rPr lang="en-US" dirty="0" smtClean="0"/>
              <a:t>" required="false" </a:t>
            </a:r>
          </a:p>
          <a:p>
            <a:r>
              <a:rPr lang="en-US" dirty="0" smtClean="0"/>
              <a:t>          default="false" description="Force Server restarts"/&gt;</a:t>
            </a:r>
          </a:p>
          <a:p>
            <a:r>
              <a:rPr lang="en-US" dirty="0" smtClean="0"/>
              <a:t>        &lt;property name="</a:t>
            </a:r>
            <a:r>
              <a:rPr lang="en-US" dirty="0" err="1" smtClean="0"/>
              <a:t>Jira</a:t>
            </a:r>
            <a:r>
              <a:rPr lang="en-US" dirty="0" smtClean="0"/>
              <a:t> Deployment ticket"   required="true" </a:t>
            </a:r>
          </a:p>
          <a:p>
            <a:r>
              <a:rPr lang="en-US" dirty="0" smtClean="0"/>
              <a:t>          default="PLEASE_PROVIDE_JIRA_TICKET" </a:t>
            </a:r>
          </a:p>
          <a:p>
            <a:r>
              <a:rPr lang="en-US" dirty="0" smtClean="0"/>
              <a:t>          description="Provide the </a:t>
            </a:r>
            <a:r>
              <a:rPr lang="en-US" dirty="0" err="1" smtClean="0"/>
              <a:t>Jira</a:t>
            </a:r>
            <a:r>
              <a:rPr lang="en-US" dirty="0" smtClean="0"/>
              <a:t> ticket number for this deployment"/&gt;</a:t>
            </a:r>
          </a:p>
          <a:p>
            <a:r>
              <a:rPr lang="en-US" dirty="0" smtClean="0"/>
              <a:t>        &lt;property name="__</a:t>
            </a:r>
            <a:r>
              <a:rPr lang="en-US" dirty="0" err="1" smtClean="0"/>
              <a:t>deploymentState</a:t>
            </a:r>
            <a:r>
              <a:rPr lang="en-US" dirty="0" smtClean="0"/>
              <a:t>__" kind="String" transient="true" </a:t>
            </a:r>
          </a:p>
          <a:p>
            <a:r>
              <a:rPr lang="en-US" dirty="0" smtClean="0"/>
              <a:t>          hidden="true" required="false"/&gt;</a:t>
            </a:r>
          </a:p>
          <a:p>
            <a:r>
              <a:rPr lang="en-US" dirty="0" smtClean="0"/>
              <a:t>  &lt;/type-modification&gt;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8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9886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8298" y="244294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XL Deploy uses checkpoints to build rollback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Are defined by inserting after a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Scope must be deployed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One checkpoint by rule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Use attribute completed="DESTROY" completed="CREATE" on MODIFY rule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6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1522" y="23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0134" y="121081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consider the following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3726" y="1904832"/>
            <a:ext cx="93987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&lt;type type="</a:t>
            </a:r>
            <a:r>
              <a:rPr lang="en-US" dirty="0" err="1" smtClean="0"/>
              <a:t>advtraining.BaseServer</a:t>
            </a:r>
            <a:r>
              <a:rPr lang="en-US" dirty="0" smtClean="0"/>
              <a:t>" extends="</a:t>
            </a:r>
            <a:r>
              <a:rPr lang="en-US" dirty="0" err="1" smtClean="0"/>
              <a:t>udm.BaseContainer</a:t>
            </a:r>
            <a:r>
              <a:rPr lang="en-US" dirty="0" smtClean="0"/>
              <a:t>" </a:t>
            </a:r>
          </a:p>
          <a:p>
            <a:r>
              <a:rPr lang="en-US" dirty="0" smtClean="0"/>
              <a:t>    description="Advanced training : base server"&gt;</a:t>
            </a:r>
          </a:p>
          <a:p>
            <a:r>
              <a:rPr lang="en-US" dirty="0" smtClean="0"/>
              <a:t>    &lt;property name="host" kind="ci" </a:t>
            </a:r>
          </a:p>
          <a:p>
            <a:r>
              <a:rPr lang="en-US" dirty="0" smtClean="0"/>
              <a:t>      referenced-type="</a:t>
            </a:r>
            <a:r>
              <a:rPr lang="en-US" dirty="0" err="1" smtClean="0"/>
              <a:t>overthere.Host</a:t>
            </a:r>
            <a:r>
              <a:rPr lang="en-US" dirty="0" smtClean="0"/>
              <a:t>" as-containment="true"/&gt;</a:t>
            </a:r>
          </a:p>
          <a:p>
            <a:r>
              <a:rPr lang="en-US" dirty="0" smtClean="0"/>
              <a:t>    &lt;property name="home" description="Home directory for the server"/&gt;</a:t>
            </a:r>
          </a:p>
          <a:p>
            <a:r>
              <a:rPr lang="en-US" dirty="0" smtClean="0"/>
              <a:t>&lt;/type&gt;</a:t>
            </a:r>
          </a:p>
          <a:p>
            <a:endParaRPr lang="en-US" dirty="0" smtClean="0"/>
          </a:p>
          <a:p>
            <a:r>
              <a:rPr lang="en-US" dirty="0" smtClean="0"/>
              <a:t>&lt;type type="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" extends="</a:t>
            </a:r>
            <a:r>
              <a:rPr lang="en-US" dirty="0" err="1" smtClean="0"/>
              <a:t>udm.BaseDeployedArtifact</a:t>
            </a:r>
            <a:r>
              <a:rPr lang="en-US" dirty="0" smtClean="0"/>
              <a:t>" </a:t>
            </a:r>
          </a:p>
          <a:p>
            <a:r>
              <a:rPr lang="en-US" dirty="0" smtClean="0"/>
              <a:t>  deployable-type="</a:t>
            </a:r>
            <a:r>
              <a:rPr lang="en-US" dirty="0" err="1" smtClean="0"/>
              <a:t>advtraining.BaseArtifact</a:t>
            </a:r>
            <a:r>
              <a:rPr lang="en-US" dirty="0" smtClean="0"/>
              <a:t>" container-type="</a:t>
            </a:r>
            <a:r>
              <a:rPr lang="en-US" dirty="0" err="1" smtClean="0"/>
              <a:t>advtraining.BaseServer</a:t>
            </a:r>
            <a:r>
              <a:rPr lang="en-US" dirty="0" smtClean="0"/>
              <a:t>" </a:t>
            </a:r>
          </a:p>
          <a:p>
            <a:r>
              <a:rPr lang="en-US" dirty="0" smtClean="0"/>
              <a:t>  description="Artifact that can be deployed to an example server"&gt;</a:t>
            </a:r>
          </a:p>
          <a:p>
            <a:r>
              <a:rPr lang="en-US" dirty="0" smtClean="0"/>
              <a:t>  &lt;generate-deployable type="</a:t>
            </a:r>
            <a:r>
              <a:rPr lang="en-US" dirty="0" err="1" smtClean="0"/>
              <a:t>advtraining.BaseArtifact</a:t>
            </a:r>
            <a:r>
              <a:rPr lang="en-US" dirty="0" smtClean="0"/>
              <a:t>" </a:t>
            </a:r>
          </a:p>
          <a:p>
            <a:r>
              <a:rPr lang="en-US" dirty="0" smtClean="0"/>
              <a:t>    extends="</a:t>
            </a:r>
            <a:r>
              <a:rPr lang="en-US" dirty="0" err="1" smtClean="0"/>
              <a:t>udm.BaseDeployableFileArtifact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&lt;/type&gt;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52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14" y="23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4726" y="116987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Consider the following rules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7373" y="1822944"/>
            <a:ext cx="9412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advtraining.BaseArtifactDeployed.CREATE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&lt;operation&gt;CREATE&lt;/operation&gt;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   &lt;upload&gt;</a:t>
            </a:r>
          </a:p>
          <a:p>
            <a:r>
              <a:rPr lang="en-US" dirty="0" smtClean="0"/>
              <a:t>    &lt;order&gt;70&lt;/order&gt;</a:t>
            </a:r>
          </a:p>
          <a:p>
            <a:r>
              <a:rPr lang="en-US" dirty="0" smtClean="0"/>
              <a:t>     &lt;description&gt;Upload base file&lt;/description&gt;</a:t>
            </a:r>
          </a:p>
          <a:p>
            <a:r>
              <a:rPr lang="en-US" dirty="0" smtClean="0"/>
              <a:t>     &lt;target-path expression="true"&gt;</a:t>
            </a:r>
            <a:r>
              <a:rPr lang="en-US" dirty="0" err="1" smtClean="0"/>
              <a:t>deployed.container.home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deployed.container.host.os.fileSeparator</a:t>
            </a:r>
            <a:r>
              <a:rPr lang="en-US" dirty="0" smtClean="0"/>
              <a:t> + deployed.file.name&lt;/target-path&gt;</a:t>
            </a:r>
          </a:p>
          <a:p>
            <a:r>
              <a:rPr lang="en-US" dirty="0" smtClean="0"/>
              <a:t>   &lt;/upload&gt;</a:t>
            </a:r>
          </a:p>
          <a:p>
            <a:r>
              <a:rPr lang="en-US" dirty="0" smtClean="0"/>
              <a:t>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9558" y="3385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 and techniques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1902" y="129918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This chapter will cover the following topics:</a:t>
            </a:r>
          </a:p>
          <a:p>
            <a:endParaRPr lang="en-US" dirty="0" smtClean="0"/>
          </a:p>
          <a:p>
            <a:r>
              <a:rPr lang="en-US" dirty="0" smtClean="0"/>
              <a:t>Refresh</a:t>
            </a:r>
          </a:p>
          <a:p>
            <a:r>
              <a:rPr lang="en-US" dirty="0" smtClean="0"/>
              <a:t>XML rules syntax</a:t>
            </a:r>
          </a:p>
          <a:p>
            <a:r>
              <a:rPr lang="en-US" dirty="0" smtClean="0"/>
              <a:t>Injecting variables with Python expressions</a:t>
            </a:r>
          </a:p>
          <a:p>
            <a:r>
              <a:rPr lang="en-US" dirty="0" smtClean="0"/>
              <a:t>Reusing </a:t>
            </a:r>
            <a:r>
              <a:rPr lang="en-US" dirty="0" err="1" smtClean="0"/>
              <a:t>Jython</a:t>
            </a:r>
            <a:r>
              <a:rPr lang="en-US" dirty="0" smtClean="0"/>
              <a:t> code with modules</a:t>
            </a:r>
          </a:p>
          <a:p>
            <a:r>
              <a:rPr lang="en-US" dirty="0" smtClean="0"/>
              <a:t>Steps macro</a:t>
            </a:r>
          </a:p>
          <a:p>
            <a:r>
              <a:rPr lang="en-US" dirty="0" smtClean="0"/>
              <a:t>Useful XL Deploy types and method</a:t>
            </a:r>
          </a:p>
          <a:p>
            <a:r>
              <a:rPr lang="en-US" dirty="0" smtClean="0"/>
              <a:t>Disabling rules</a:t>
            </a:r>
          </a:p>
          <a:p>
            <a:r>
              <a:rPr lang="en-US" dirty="0" smtClean="0"/>
              <a:t>Using plugin steps</a:t>
            </a:r>
          </a:p>
          <a:p>
            <a:r>
              <a:rPr lang="en-US" dirty="0" smtClean="0"/>
              <a:t>Creating custom steps</a:t>
            </a:r>
          </a:p>
          <a:p>
            <a:r>
              <a:rPr lang="en-US" dirty="0" smtClean="0"/>
              <a:t>Get to know the variables</a:t>
            </a:r>
          </a:p>
          <a:p>
            <a:r>
              <a:rPr lang="en-US" dirty="0" smtClean="0"/>
              <a:t>Using the rules engine context</a:t>
            </a:r>
          </a:p>
          <a:p>
            <a:r>
              <a:rPr lang="en-US" dirty="0" smtClean="0"/>
              <a:t>Using properties on </a:t>
            </a:r>
            <a:r>
              <a:rPr lang="en-US" dirty="0" err="1" smtClean="0"/>
              <a:t>DeployedApplication</a:t>
            </a:r>
            <a:endParaRPr lang="en-US" dirty="0" smtClean="0"/>
          </a:p>
          <a:p>
            <a:r>
              <a:rPr lang="en-US" dirty="0" smtClean="0"/>
              <a:t>Checkpoints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34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6931" y="2807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5543" y="1224465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Consider the following rules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&lt;order&gt;71&lt;/order&gt;</a:t>
            </a:r>
          </a:p>
          <a:p>
            <a:r>
              <a:rPr lang="en-US" dirty="0" smtClean="0"/>
              <a:t>   &lt;description&gt;Install base file&lt;/description&gt;</a:t>
            </a:r>
          </a:p>
          <a:p>
            <a:r>
              <a:rPr lang="en-US" dirty="0" smtClean="0"/>
              <a:t>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/base/scripts/install-artifact&lt;/script&gt;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60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27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612" y="1605593"/>
            <a:ext cx="8593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advtraining.BaseArtifactDeployed.MODIFY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&lt;operation&gt;MODIFY&lt;/operation&gt;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/base/scripts/uninstall-artifact&lt;/script&gt;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previousDeployed</a:t>
            </a:r>
            <a:r>
              <a:rPr lang="en-US" dirty="0" smtClean="0"/>
              <a:t> expression="true"&gt;</a:t>
            </a:r>
            <a:r>
              <a:rPr lang="en-US" dirty="0" err="1" smtClean="0"/>
              <a:t>delta.previous</a:t>
            </a:r>
            <a:r>
              <a:rPr lang="en-US" dirty="0" smtClean="0"/>
              <a:t>&lt;/</a:t>
            </a:r>
            <a:r>
              <a:rPr lang="en-US" dirty="0" err="1" smtClean="0"/>
              <a:t>previousDeployed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&lt;/</a:t>
            </a:r>
            <a:r>
              <a:rPr lang="en-US" dirty="0" err="1" smtClean="0"/>
              <a:t>freemarker</a:t>
            </a:r>
            <a:r>
              <a:rPr lang="en-US" dirty="0" smtClean="0"/>
              <a:t>-context&gt; 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6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8693" y="294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8233" y="1514901"/>
            <a:ext cx="7997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&lt;delete&gt; </a:t>
            </a:r>
          </a:p>
          <a:p>
            <a:r>
              <a:rPr lang="en-US" dirty="0" smtClean="0"/>
              <a:t>    &lt;description&gt;Delete base file&lt;/description&gt;</a:t>
            </a:r>
          </a:p>
          <a:p>
            <a:r>
              <a:rPr lang="en-US" dirty="0" smtClean="0"/>
              <a:t>    &lt;target-path expression="true"&gt;</a:t>
            </a:r>
            <a:r>
              <a:rPr lang="en-US" dirty="0" err="1" smtClean="0"/>
              <a:t>previousDeployed.container.home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+ </a:t>
            </a:r>
            <a:r>
              <a:rPr lang="en-US" dirty="0" err="1" smtClean="0"/>
              <a:t>previousDeployed.container.host.os.fileSeparator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+ previousDeployed.file.name&lt;/target-path&gt;</a:t>
            </a:r>
          </a:p>
          <a:p>
            <a:r>
              <a:rPr lang="en-US" dirty="0" smtClean="0"/>
              <a:t>  &lt;/delete&gt;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3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6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9" y="1166843"/>
            <a:ext cx="7651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&lt;upload&gt;</a:t>
            </a:r>
          </a:p>
          <a:p>
            <a:r>
              <a:rPr lang="en-US" dirty="0" smtClean="0"/>
              <a:t>  &lt;order&gt;70&lt;/order&gt;</a:t>
            </a:r>
          </a:p>
          <a:p>
            <a:r>
              <a:rPr lang="en-US" dirty="0" smtClean="0"/>
              <a:t>   &lt;description&gt;Upload base file&lt;/description&gt;</a:t>
            </a:r>
          </a:p>
          <a:p>
            <a:r>
              <a:rPr lang="en-US" dirty="0" smtClean="0"/>
              <a:t>   &lt;target-path expression="true"&gt;</a:t>
            </a:r>
            <a:r>
              <a:rPr lang="en-US" dirty="0" err="1" smtClean="0"/>
              <a:t>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+ </a:t>
            </a:r>
            <a:r>
              <a:rPr lang="en-US" dirty="0" err="1" smtClean="0"/>
              <a:t>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+ deployed.file.name&lt;/target-path&gt;</a:t>
            </a:r>
          </a:p>
          <a:p>
            <a:r>
              <a:rPr lang="en-US" dirty="0" smtClean="0"/>
              <a:t> &lt;/upload&gt;</a:t>
            </a:r>
          </a:p>
          <a:p>
            <a:endParaRPr lang="en-US" dirty="0" smtClean="0"/>
          </a:p>
          <a:p>
            <a:r>
              <a:rPr lang="en-US" dirty="0" smtClean="0"/>
              <a:t>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&lt;order&gt;71&lt;/order&gt;</a:t>
            </a:r>
          </a:p>
          <a:p>
            <a:r>
              <a:rPr lang="en-US" dirty="0" smtClean="0"/>
              <a:t> &lt;description&gt;Install base file&lt;/description&gt;</a:t>
            </a:r>
          </a:p>
          <a:p>
            <a:r>
              <a:rPr lang="en-US" dirty="0" smtClean="0"/>
              <a:t>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/base/scripts/install-artifact&lt;/script&gt;</a:t>
            </a:r>
          </a:p>
          <a:p>
            <a:r>
              <a:rPr lang="en-US" dirty="0" smtClean="0"/>
              <a:t>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endParaRPr lang="en-US" dirty="0" smtClean="0"/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86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5296" y="212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4292" y="1564649"/>
            <a:ext cx="8989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advtraining.BaseArtifactDeployed.DESTROY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&lt;operation&gt;DESTROY&lt;/operation&gt;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 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/base/scripts/uninstall-artifact&lt;/script&gt;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previousDeployed</a:t>
            </a:r>
            <a:r>
              <a:rPr lang="en-US" dirty="0" smtClean="0"/>
              <a:t> expression="true"&gt;</a:t>
            </a:r>
            <a:r>
              <a:rPr lang="en-US" dirty="0" err="1" smtClean="0"/>
              <a:t>delta.previous</a:t>
            </a:r>
            <a:r>
              <a:rPr lang="en-US" dirty="0" smtClean="0"/>
              <a:t>&lt;/</a:t>
            </a:r>
            <a:r>
              <a:rPr lang="en-US" dirty="0" err="1" smtClean="0"/>
              <a:t>previousDeployed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freemarker</a:t>
            </a:r>
            <a:r>
              <a:rPr lang="en-US" dirty="0" smtClean="0"/>
              <a:t>-context&gt; 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6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352" y="144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9951" y="1413008"/>
            <a:ext cx="8893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&lt;delete&gt; </a:t>
            </a:r>
          </a:p>
          <a:p>
            <a:r>
              <a:rPr lang="en-US" dirty="0" smtClean="0"/>
              <a:t>      &lt;description&gt;Delete base file&lt;/description&gt;</a:t>
            </a:r>
          </a:p>
          <a:p>
            <a:r>
              <a:rPr lang="en-US" dirty="0" smtClean="0"/>
              <a:t>      &lt;target-path expression="true"&gt;</a:t>
            </a:r>
            <a:r>
              <a:rPr lang="en-US" dirty="0" err="1" smtClean="0"/>
              <a:t>previousDeployed.container.home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+ </a:t>
            </a:r>
            <a:r>
              <a:rPr lang="en-US" dirty="0" err="1" smtClean="0"/>
              <a:t>previousDeployed.container.host.os.fileSeparator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+ previousDeployed.file.name&lt;/target-path&gt;</a:t>
            </a:r>
          </a:p>
          <a:p>
            <a:r>
              <a:rPr lang="en-US" dirty="0" smtClean="0"/>
              <a:t>    &lt;/delete&gt;  </a:t>
            </a:r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19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1522" y="25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3332" y="255213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initial deployment of BaseApp 1.0 and validate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an undeploy with rollback : put a pause after the upload step and execute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when task reach the pause step, perform a rollback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examine the rollback plan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execute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modify the extension to use checkpoints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perform initial deployment, updates and rollback with the checkpoints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68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875" y="2261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6054" y="1562629"/>
            <a:ext cx="8975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advtraining.BaseArtifactDeployed.CREATE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&lt;operation&gt;CREATE&lt;/operation&gt;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   &lt;upload&gt;</a:t>
            </a:r>
          </a:p>
          <a:p>
            <a:r>
              <a:rPr lang="en-US" dirty="0" smtClean="0"/>
              <a:t>    &lt;order&gt;70&lt;/order&gt;</a:t>
            </a:r>
          </a:p>
          <a:p>
            <a:r>
              <a:rPr lang="en-US" dirty="0" smtClean="0"/>
              <a:t>     &lt;description&gt;Upload base file&lt;/description&gt;</a:t>
            </a:r>
          </a:p>
          <a:p>
            <a:r>
              <a:rPr lang="en-US" dirty="0" smtClean="0"/>
              <a:t>     &lt;target-path expression="true"&gt;</a:t>
            </a:r>
            <a:r>
              <a:rPr lang="en-US" dirty="0" err="1" smtClean="0"/>
              <a:t>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+ </a:t>
            </a:r>
            <a:r>
              <a:rPr lang="en-US" dirty="0" err="1" smtClean="0"/>
              <a:t>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+ deployed.file.name&lt;/target-path&gt;</a:t>
            </a:r>
          </a:p>
          <a:p>
            <a:r>
              <a:rPr lang="en-US" dirty="0" smtClean="0"/>
              <a:t>   &lt;/upload&gt;</a:t>
            </a:r>
          </a:p>
          <a:p>
            <a:r>
              <a:rPr lang="en-US" dirty="0" smtClean="0"/>
              <a:t>   &lt;checkpoint/&gt;</a:t>
            </a:r>
          </a:p>
          <a:p>
            <a:r>
              <a:rPr lang="en-US" dirty="0" smtClean="0"/>
              <a:t>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9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7" y="3353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&lt;order&gt;71&lt;/order&gt;</a:t>
            </a:r>
          </a:p>
          <a:p>
            <a:r>
              <a:rPr lang="en-US" dirty="0" smtClean="0"/>
              <a:t>   &lt;description&gt;Install base file&lt;/description&gt;</a:t>
            </a:r>
          </a:p>
          <a:p>
            <a:r>
              <a:rPr lang="en-US" dirty="0" smtClean="0"/>
              <a:t>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/base/scripts/install-artifact&lt;/script&gt;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58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352" y="2671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2030" y="1330616"/>
            <a:ext cx="8975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advtraining.BaseArtifactDeployed.MODIFY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&lt;operation&gt;MODIFY&lt;/operation&gt;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/base/scripts/uninstall-artifact&lt;/script&gt;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previousDeployed</a:t>
            </a:r>
            <a:r>
              <a:rPr lang="en-US" dirty="0" smtClean="0"/>
              <a:t> expression="true"&gt;</a:t>
            </a:r>
            <a:r>
              <a:rPr lang="en-US" dirty="0" err="1" smtClean="0"/>
              <a:t>delta.previous</a:t>
            </a:r>
            <a:r>
              <a:rPr lang="en-US" dirty="0" smtClean="0"/>
              <a:t>&lt;/</a:t>
            </a:r>
            <a:r>
              <a:rPr lang="en-US" dirty="0" err="1" smtClean="0"/>
              <a:t>previousDeployed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&lt;/</a:t>
            </a:r>
            <a:r>
              <a:rPr lang="en-US" dirty="0" err="1" smtClean="0"/>
              <a:t>freemarker</a:t>
            </a:r>
            <a:r>
              <a:rPr lang="en-US" dirty="0" smtClean="0"/>
              <a:t>-context&gt; 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&lt;checkpoint completed="DESTROY"/&gt;</a:t>
            </a:r>
          </a:p>
          <a:p>
            <a:r>
              <a:rPr lang="en-US" dirty="0" smtClean="0"/>
              <a:t>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515151"/>
                </a:solidFill>
                <a:latin typeface="Source Sans Pro"/>
              </a:rPr>
              <a:t>Advanced Rules</a:t>
            </a:r>
          </a:p>
          <a:p>
            <a:pPr algn="ctr"/>
            <a:r>
              <a:rPr lang="en-US" b="1" dirty="0">
                <a:solidFill>
                  <a:srgbClr val="515151"/>
                </a:solidFill>
                <a:latin typeface="Source Sans Pro"/>
              </a:rPr>
              <a:t>Rule </a:t>
            </a:r>
            <a:r>
              <a:rPr lang="en-US" b="1" dirty="0" smtClean="0">
                <a:solidFill>
                  <a:srgbClr val="515151"/>
                </a:solidFill>
                <a:latin typeface="Source Sans Pro"/>
              </a:rPr>
              <a:t>Definitions</a:t>
            </a:r>
            <a:endParaRPr lang="en-US" b="1" dirty="0">
              <a:solidFill>
                <a:srgbClr val="515151"/>
              </a:solidFill>
              <a:latin typeface="Source Sans Pro"/>
            </a:endParaRPr>
          </a:p>
          <a:p>
            <a:pPr algn="ctr"/>
            <a:endParaRPr lang="en-US" b="1" dirty="0">
              <a:solidFill>
                <a:srgbClr val="515151"/>
              </a:solidFill>
              <a:latin typeface="Source Sans Pro"/>
            </a:endParaRPr>
          </a:p>
          <a:p>
            <a:r>
              <a:rPr lang="en-US" dirty="0" smtClean="0"/>
              <a:t>Each rule</a:t>
            </a:r>
          </a:p>
          <a:p>
            <a:endParaRPr lang="en-US" b="1" dirty="0">
              <a:solidFill>
                <a:srgbClr val="515151"/>
              </a:solidFill>
              <a:latin typeface="Source Sans Pro"/>
            </a:endParaRPr>
          </a:p>
          <a:p>
            <a:r>
              <a:rPr lang="en-US" dirty="0" smtClean="0"/>
              <a:t>Must have a name that is unique across the whole system</a:t>
            </a:r>
          </a:p>
          <a:p>
            <a:r>
              <a:rPr lang="en-US" dirty="0" smtClean="0"/>
              <a:t>Must have a scope</a:t>
            </a:r>
          </a:p>
          <a:p>
            <a:r>
              <a:rPr lang="en-US" dirty="0" smtClean="0"/>
              <a:t>Must define the conditions under which it will run</a:t>
            </a:r>
          </a:p>
          <a:p>
            <a:r>
              <a:rPr lang="en-US" dirty="0" smtClean="0"/>
              <a:t>Conditions in XML use </a:t>
            </a:r>
            <a:r>
              <a:rPr lang="en-US" dirty="0" err="1" smtClean="0"/>
              <a:t>umd.Deployed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Can use the planning context to influence the resulting plan</a:t>
            </a:r>
          </a:p>
        </p:txBody>
      </p:sp>
    </p:spTree>
    <p:extLst>
      <p:ext uri="{BB962C8B-B14F-4D97-AF65-F5344CB8AC3E}">
        <p14:creationId xmlns:p14="http://schemas.microsoft.com/office/powerpoint/2010/main" val="16530781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5296" y="198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7246" y="1619745"/>
            <a:ext cx="8566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&lt;delete&gt; </a:t>
            </a:r>
          </a:p>
          <a:p>
            <a:r>
              <a:rPr lang="en-US" dirty="0" smtClean="0"/>
              <a:t>    &lt;description&gt;Delete base file&lt;/description&gt;</a:t>
            </a:r>
          </a:p>
          <a:p>
            <a:r>
              <a:rPr lang="en-US" dirty="0" smtClean="0"/>
              <a:t>    &lt;target-path expression="true"&gt;</a:t>
            </a:r>
            <a:r>
              <a:rPr lang="en-US" dirty="0" err="1" smtClean="0"/>
              <a:t>previousDeployed.container.home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+ </a:t>
            </a:r>
            <a:r>
              <a:rPr lang="en-US" dirty="0" err="1" smtClean="0"/>
              <a:t>previousDeployed.container.host.os.fileSeparator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+ previousDeployed.file.name&lt;/target-path&gt;</a:t>
            </a:r>
          </a:p>
          <a:p>
            <a:r>
              <a:rPr lang="en-US" dirty="0" smtClean="0"/>
              <a:t>  &lt;/delete&gt;</a:t>
            </a:r>
          </a:p>
          <a:p>
            <a:r>
              <a:rPr lang="en-US" dirty="0" smtClean="0"/>
              <a:t>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9762" y="198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028342"/>
            <a:ext cx="8375176" cy="489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&lt;upload&gt;</a:t>
            </a:r>
          </a:p>
          <a:p>
            <a:r>
              <a:rPr lang="en-US" dirty="0" smtClean="0"/>
              <a:t>  &lt;order&gt;70&lt;/order&gt;</a:t>
            </a:r>
          </a:p>
          <a:p>
            <a:r>
              <a:rPr lang="en-US" dirty="0" smtClean="0"/>
              <a:t>   &lt;description&gt;Upload base file&lt;/description&gt;</a:t>
            </a:r>
          </a:p>
          <a:p>
            <a:r>
              <a:rPr lang="en-US" dirty="0" smtClean="0"/>
              <a:t>   &lt;target-path expression="true"&gt;</a:t>
            </a:r>
            <a:r>
              <a:rPr lang="en-US" dirty="0" err="1" smtClean="0"/>
              <a:t>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+ </a:t>
            </a:r>
            <a:r>
              <a:rPr lang="en-US" dirty="0" err="1" smtClean="0"/>
              <a:t>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+ deployed.file.name&lt;/target-path&gt;</a:t>
            </a:r>
          </a:p>
          <a:p>
            <a:r>
              <a:rPr lang="en-US" dirty="0" smtClean="0"/>
              <a:t> &lt;/upload&gt;</a:t>
            </a:r>
          </a:p>
          <a:p>
            <a:r>
              <a:rPr lang="en-US" dirty="0" smtClean="0"/>
              <a:t> &lt;checkpoint completed="CREATE"/&gt;</a:t>
            </a:r>
          </a:p>
          <a:p>
            <a:endParaRPr lang="en-US" dirty="0" smtClean="0"/>
          </a:p>
          <a:p>
            <a:r>
              <a:rPr lang="en-US" dirty="0" smtClean="0"/>
              <a:t>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&lt;order&gt;71&lt;/order&gt;</a:t>
            </a:r>
          </a:p>
          <a:p>
            <a:r>
              <a:rPr lang="en-US" dirty="0" smtClean="0"/>
              <a:t> &lt;description&gt;Install base file&lt;/description&gt;</a:t>
            </a:r>
          </a:p>
          <a:p>
            <a:r>
              <a:rPr lang="en-US" dirty="0" smtClean="0"/>
              <a:t>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/base/scripts/install-artifact&lt;/script&gt;</a:t>
            </a:r>
          </a:p>
          <a:p>
            <a:r>
              <a:rPr lang="en-US" dirty="0" smtClean="0"/>
              <a:t>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endParaRPr lang="en-US" dirty="0" smtClean="0"/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83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9762" y="116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3348" y="1248730"/>
            <a:ext cx="88801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&lt;rule name="</a:t>
            </a:r>
            <a:r>
              <a:rPr lang="en-US" dirty="0" err="1" smtClean="0"/>
              <a:t>advtraining.BaseArtifactDeployed.DESTROY</a:t>
            </a:r>
            <a:r>
              <a:rPr lang="en-US" dirty="0" smtClean="0"/>
              <a:t>" scope="deployed"&gt;</a:t>
            </a:r>
          </a:p>
          <a:p>
            <a:r>
              <a:rPr lang="en-US" dirty="0" smtClean="0"/>
              <a:t>&lt;conditions&gt;</a:t>
            </a:r>
          </a:p>
          <a:p>
            <a:r>
              <a:rPr lang="en-US" dirty="0" smtClean="0"/>
              <a:t>    &lt;type&gt;</a:t>
            </a:r>
            <a:r>
              <a:rPr lang="en-US" dirty="0" err="1" smtClean="0"/>
              <a:t>advtraining.BaseArtifactDeployed</a:t>
            </a:r>
            <a:r>
              <a:rPr lang="en-US" dirty="0" smtClean="0"/>
              <a:t>&lt;/type&gt;</a:t>
            </a:r>
          </a:p>
          <a:p>
            <a:r>
              <a:rPr lang="en-US" dirty="0" smtClean="0"/>
              <a:t>    &lt;operation&gt;DESTROY&lt;/operation&gt;</a:t>
            </a:r>
          </a:p>
          <a:p>
            <a:r>
              <a:rPr lang="en-US" dirty="0" smtClean="0"/>
              <a:t>&lt;/conditions&gt;</a:t>
            </a:r>
          </a:p>
          <a:p>
            <a:r>
              <a:rPr lang="en-US" dirty="0" smtClean="0"/>
              <a:t>&lt;steps&gt;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os</a:t>
            </a:r>
            <a:r>
              <a:rPr lang="en-US" dirty="0" smtClean="0"/>
              <a:t>-script upload="false"&gt;</a:t>
            </a:r>
          </a:p>
          <a:p>
            <a:r>
              <a:rPr lang="en-US" dirty="0" smtClean="0"/>
              <a:t>        &lt;script&gt;</a:t>
            </a:r>
            <a:r>
              <a:rPr lang="en-US" dirty="0" err="1" smtClean="0"/>
              <a:t>advtraining</a:t>
            </a:r>
            <a:r>
              <a:rPr lang="en-US" dirty="0" smtClean="0"/>
              <a:t>/base/scripts/uninstall-artifact&lt;/script&gt;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freemarker</a:t>
            </a:r>
            <a:r>
              <a:rPr lang="en-US" dirty="0" smtClean="0"/>
              <a:t>-context&gt;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previousDeployed</a:t>
            </a:r>
            <a:r>
              <a:rPr lang="en-US" dirty="0" smtClean="0"/>
              <a:t> expression="true"&gt;</a:t>
            </a:r>
            <a:r>
              <a:rPr lang="en-US" dirty="0" err="1" smtClean="0"/>
              <a:t>delta.previous</a:t>
            </a:r>
            <a:r>
              <a:rPr lang="en-US" dirty="0" smtClean="0"/>
              <a:t>&lt;/</a:t>
            </a:r>
            <a:r>
              <a:rPr lang="en-US" dirty="0" err="1" smtClean="0"/>
              <a:t>previousDeployed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freemarker</a:t>
            </a:r>
            <a:r>
              <a:rPr lang="en-US" dirty="0" smtClean="0"/>
              <a:t>-context&gt; 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os</a:t>
            </a:r>
            <a:r>
              <a:rPr lang="en-US" dirty="0" smtClean="0"/>
              <a:t>-script&gt;</a:t>
            </a:r>
          </a:p>
          <a:p>
            <a:r>
              <a:rPr lang="en-US" dirty="0" smtClean="0"/>
              <a:t>    &lt;checkpoint/&gt;</a:t>
            </a:r>
          </a:p>
          <a:p>
            <a:r>
              <a:rPr lang="en-US" dirty="0" smtClean="0"/>
              <a:t>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48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0705" y="171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Checkpoints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9553" y="1433015"/>
            <a:ext cx="8147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&lt;delete&gt; </a:t>
            </a:r>
          </a:p>
          <a:p>
            <a:r>
              <a:rPr lang="en-US" dirty="0" smtClean="0"/>
              <a:t>      &lt;description&gt;Delete base file&lt;/description&gt;</a:t>
            </a:r>
          </a:p>
          <a:p>
            <a:r>
              <a:rPr lang="en-US" dirty="0" smtClean="0"/>
              <a:t>      &lt;target-path expression="true"&gt;</a:t>
            </a:r>
            <a:r>
              <a:rPr lang="en-US" dirty="0" err="1" smtClean="0"/>
              <a:t>previousDeployed.container.home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+ </a:t>
            </a:r>
            <a:r>
              <a:rPr lang="en-US" dirty="0" err="1" smtClean="0"/>
              <a:t>previousDeployed.container.host.os.fileSeparator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+ previousDeployed.file.name&lt;/target-path&gt;</a:t>
            </a:r>
          </a:p>
          <a:p>
            <a:r>
              <a:rPr lang="en-US" dirty="0" smtClean="0"/>
              <a:t>    &lt;/delete&gt;  </a:t>
            </a:r>
          </a:p>
          <a:p>
            <a:r>
              <a:rPr lang="en-US" dirty="0" smtClean="0"/>
              <a:t>&lt;/steps&gt;</a:t>
            </a:r>
          </a:p>
          <a:p>
            <a:r>
              <a:rPr lang="en-US" dirty="0" smtClean="0"/>
              <a:t>&lt;/rule&gt;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9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fontAlgn="base"/>
            <a:r>
              <a:rPr lang="en-US" b="1" i="0" u="none" strike="noStrike" dirty="0" smtClean="0"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55286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3409" y="308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4227" y="15808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/>
            </a:r>
            <a:b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</a:b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This chapter will cover the following topics: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Introduction to control tasks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XML definition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Delegates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Invoking control tasks from CLI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Tips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198085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1773" y="1579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6471" y="25657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Controls tasks generate a task that can be executed on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Leverage the Step interface (control task : list of steps)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Controls tasks are archived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Introduced by the method tag in synthetic.xml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192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57" y="1306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Add a control task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0" y="1140557"/>
            <a:ext cx="792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Can be added with the @</a:t>
            </a:r>
            <a:r>
              <a:rPr lang="en-US" b="0" i="0" dirty="0" err="1" smtClean="0">
                <a:solidFill>
                  <a:srgbClr val="A9A9A9"/>
                </a:solidFill>
                <a:effectLst/>
                <a:latin typeface="Source Sans Pro"/>
              </a:rPr>
              <a:t>ControlTask</a:t>
            </a: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 Java annotation on the CI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418" y="2103482"/>
            <a:ext cx="86071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ControlTask</a:t>
            </a:r>
            <a:r>
              <a:rPr lang="en-US" dirty="0" smtClean="0"/>
              <a:t>(description = "Start the Apache webserver")</a:t>
            </a:r>
          </a:p>
          <a:p>
            <a:r>
              <a:rPr lang="en-US" dirty="0" smtClean="0"/>
              <a:t>public List&lt;Step&gt; start() {</a:t>
            </a:r>
          </a:p>
          <a:p>
            <a:r>
              <a:rPr lang="en-US" dirty="0" smtClean="0"/>
              <a:t>    // Should return actual steps here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newArrayList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09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2341" y="144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Add a control task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87857" y="126924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Can be added with the @Delegate Java annotation on a delegate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Control task definition on CI will reference this delegate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7690" y="2309716"/>
            <a:ext cx="10604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MyControlTasks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 err="1" smtClean="0"/>
              <a:t>MyControlTasks</a:t>
            </a:r>
            <a:r>
              <a:rPr lang="en-US" dirty="0" smtClean="0"/>
              <a:t>() {}</a:t>
            </a:r>
          </a:p>
          <a:p>
            <a:endParaRPr lang="en-US" dirty="0" smtClean="0"/>
          </a:p>
          <a:p>
            <a:r>
              <a:rPr lang="en-US" dirty="0" smtClean="0"/>
              <a:t>    @Delegate(name="</a:t>
            </a:r>
            <a:r>
              <a:rPr lang="en-US" dirty="0" err="1" smtClean="0"/>
              <a:t>startApache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  public List&lt;Step&gt; start(</a:t>
            </a:r>
            <a:r>
              <a:rPr lang="en-US" dirty="0" err="1" smtClean="0"/>
              <a:t>ConfigurationItem</a:t>
            </a:r>
            <a:r>
              <a:rPr lang="en-US" dirty="0" smtClean="0"/>
              <a:t> ci, String method, Map&lt;String, String&gt; arguments) {</a:t>
            </a:r>
          </a:p>
          <a:p>
            <a:r>
              <a:rPr lang="en-US" dirty="0" smtClean="0"/>
              <a:t>        // Should return actual steps here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newArrayList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3409" y="198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Add a control task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0464" y="110163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In synthetic.xml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8484" y="2128756"/>
            <a:ext cx="8529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&lt;type-modification type="www.ApacheHttpdServer"&gt;</a:t>
            </a:r>
          </a:p>
          <a:p>
            <a:r>
              <a:rPr lang="en-US" dirty="0" smtClean="0"/>
              <a:t>    &lt;method name="</a:t>
            </a:r>
            <a:r>
              <a:rPr lang="en-US" dirty="0" err="1" smtClean="0"/>
              <a:t>startApache</a:t>
            </a:r>
            <a:r>
              <a:rPr lang="en-US" dirty="0" smtClean="0"/>
              <a:t>" label="Start the Apache webserver" </a:t>
            </a:r>
          </a:p>
          <a:p>
            <a:r>
              <a:rPr lang="en-US" dirty="0" smtClean="0"/>
              <a:t>      delegate="</a:t>
            </a:r>
            <a:r>
              <a:rPr lang="en-US" dirty="0" err="1" smtClean="0"/>
              <a:t>startApache</a:t>
            </a:r>
            <a:r>
              <a:rPr lang="en-US" dirty="0" smtClean="0"/>
              <a:t>" argument1="value1" argument2="value2"/&gt;</a:t>
            </a:r>
          </a:p>
          <a:p>
            <a:r>
              <a:rPr lang="en-US" dirty="0" smtClean="0"/>
              <a:t>  &lt;/type-modification&gt;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515151"/>
                </a:solidFill>
                <a:latin typeface="Source Sans Pro"/>
              </a:rPr>
              <a:t>Advanced Rules</a:t>
            </a:r>
          </a:p>
          <a:p>
            <a:pPr algn="ctr"/>
            <a:r>
              <a:rPr lang="en-US" b="1" dirty="0">
                <a:solidFill>
                  <a:srgbClr val="515151"/>
                </a:solidFill>
                <a:latin typeface="Source Sans Pro"/>
              </a:rPr>
              <a:t>Rule Scope : </a:t>
            </a:r>
            <a:r>
              <a:rPr lang="en-US" b="1" dirty="0" smtClean="0">
                <a:solidFill>
                  <a:srgbClr val="515151"/>
                </a:solidFill>
                <a:latin typeface="Source Sans Pro"/>
              </a:rPr>
              <a:t>refresh</a:t>
            </a:r>
          </a:p>
          <a:p>
            <a:endParaRPr lang="en-US" b="1" dirty="0">
              <a:solidFill>
                <a:srgbClr val="515151"/>
              </a:solidFill>
              <a:latin typeface="Source Sans Pro"/>
            </a:endParaRPr>
          </a:p>
          <a:p>
            <a:r>
              <a:rPr lang="en-US" dirty="0" smtClean="0"/>
              <a:t>Pre-plan</a:t>
            </a:r>
          </a:p>
          <a:p>
            <a:r>
              <a:rPr lang="en-US" dirty="0" smtClean="0"/>
              <a:t>Deployed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Post-plan</a:t>
            </a:r>
          </a:p>
        </p:txBody>
      </p:sp>
    </p:spTree>
    <p:extLst>
      <p:ext uri="{BB962C8B-B14F-4D97-AF65-F5344CB8AC3E}">
        <p14:creationId xmlns:p14="http://schemas.microsoft.com/office/powerpoint/2010/main" val="9235434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2591" y="212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Using parameters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3058" y="1210817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Can be defined in synthetic.xml or in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857" y="1932126"/>
            <a:ext cx="84889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&lt;type type="www.ApacheParameters" extends="</a:t>
            </a:r>
            <a:r>
              <a:rPr lang="en-US" dirty="0" err="1" smtClean="0"/>
              <a:t>udm.Parameters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&lt;property name="force" kind="</a:t>
            </a:r>
            <a:r>
              <a:rPr lang="en-US" dirty="0" err="1" smtClean="0"/>
              <a:t>boolean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&lt;/type&gt;</a:t>
            </a:r>
          </a:p>
          <a:p>
            <a:endParaRPr lang="en-US" dirty="0" smtClean="0"/>
          </a:p>
          <a:p>
            <a:r>
              <a:rPr lang="en-US" dirty="0" smtClean="0"/>
              <a:t>&lt;type-modification type="www.ApacheHttpdServer"&gt;</a:t>
            </a:r>
          </a:p>
          <a:p>
            <a:r>
              <a:rPr lang="en-US" dirty="0" smtClean="0"/>
              <a:t>    &lt;method name="start" /&gt;</a:t>
            </a:r>
          </a:p>
          <a:p>
            <a:r>
              <a:rPr lang="en-US" dirty="0" smtClean="0"/>
              <a:t>    &lt;method name="stop" parameters-type="www.ApacheParameters" /&gt;</a:t>
            </a:r>
          </a:p>
          <a:p>
            <a:r>
              <a:rPr lang="en-US" dirty="0" smtClean="0"/>
              <a:t>    &lt;method name="restart"&gt;</a:t>
            </a:r>
          </a:p>
          <a:p>
            <a:r>
              <a:rPr lang="en-US" dirty="0" smtClean="0"/>
              <a:t>        &lt;parameters&gt;</a:t>
            </a:r>
          </a:p>
          <a:p>
            <a:r>
              <a:rPr lang="en-US" dirty="0" smtClean="0"/>
              <a:t>            &lt;parameter name="force" kind="</a:t>
            </a:r>
            <a:r>
              <a:rPr lang="en-US" dirty="0" err="1" smtClean="0"/>
              <a:t>boolean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&lt;/parameters&gt;</a:t>
            </a:r>
          </a:p>
          <a:p>
            <a:r>
              <a:rPr lang="en-US" dirty="0" smtClean="0"/>
              <a:t>    &lt;/method&gt;</a:t>
            </a:r>
          </a:p>
          <a:p>
            <a:r>
              <a:rPr lang="en-US" dirty="0" smtClean="0"/>
              <a:t>&lt;/type-modification&gt;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88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5170" y="116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Delegates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5971" y="1114006"/>
            <a:ext cx="9266829" cy="2985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Delegates from the generic plugin (use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Freemarker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https://docs.xebialabs.com/xl-deploy/concept/control-task-delegates-in-the-xl-deploy-generic-plugin.html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shellScript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localShellScript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shellScripts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localShellScripts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20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2466" y="253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ShellScript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delegate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6239" y="2175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&lt;method name="ping" delegate="</a:t>
            </a:r>
            <a:r>
              <a:rPr lang="en-US" dirty="0" err="1" smtClean="0"/>
              <a:t>shellScript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script="</a:t>
            </a:r>
            <a:r>
              <a:rPr lang="en-US" dirty="0" err="1" smtClean="0"/>
              <a:t>tc</a:t>
            </a:r>
            <a:r>
              <a:rPr lang="en-US" dirty="0" smtClean="0"/>
              <a:t>/ping.sh"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classpathResources</a:t>
            </a:r>
            <a:r>
              <a:rPr lang="en-US" dirty="0" smtClean="0"/>
              <a:t>="</a:t>
            </a:r>
            <a:r>
              <a:rPr lang="en-US" dirty="0" err="1" smtClean="0"/>
              <a:t>tc</a:t>
            </a:r>
            <a:r>
              <a:rPr lang="en-US" dirty="0" smtClean="0"/>
              <a:t>/ping.py"/&gt;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14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13" y="185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ShellScripts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delegate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2949" y="1912413"/>
            <a:ext cx="8011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&lt;method name="</a:t>
            </a:r>
            <a:r>
              <a:rPr lang="en-US" dirty="0" err="1" smtClean="0"/>
              <a:t>startAndWait</a:t>
            </a:r>
            <a:r>
              <a:rPr lang="en-US" dirty="0" smtClean="0"/>
              <a:t>" delegate="</a:t>
            </a:r>
            <a:r>
              <a:rPr lang="en-US" dirty="0" err="1" smtClean="0"/>
              <a:t>shellScripts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scripts="</a:t>
            </a:r>
            <a:r>
              <a:rPr lang="en-US" dirty="0" err="1" smtClean="0"/>
              <a:t>start:tc</a:t>
            </a:r>
            <a:r>
              <a:rPr lang="en-US" dirty="0" smtClean="0"/>
              <a:t>/</a:t>
            </a:r>
            <a:r>
              <a:rPr lang="en-US" dirty="0" err="1" smtClean="0"/>
              <a:t>start.sh,tc</a:t>
            </a:r>
            <a:r>
              <a:rPr lang="en-US" dirty="0" smtClean="0"/>
              <a:t>/tailLog.sh"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startClasspathResources</a:t>
            </a:r>
            <a:r>
              <a:rPr lang="en-US" dirty="0" smtClean="0"/>
              <a:t>="</a:t>
            </a:r>
            <a:r>
              <a:rPr lang="en-US" dirty="0" err="1" smtClean="0"/>
              <a:t>tc</a:t>
            </a:r>
            <a:r>
              <a:rPr lang="en-US" dirty="0" smtClean="0"/>
              <a:t>/start.jar"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startTemplateClasspathResources</a:t>
            </a:r>
            <a:r>
              <a:rPr lang="en-US" dirty="0" smtClean="0"/>
              <a:t>="</a:t>
            </a:r>
            <a:r>
              <a:rPr lang="en-US" dirty="0" err="1" smtClean="0"/>
              <a:t>tc</a:t>
            </a:r>
            <a:r>
              <a:rPr lang="en-US" dirty="0" smtClean="0"/>
              <a:t>/password.xml"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classpathResources</a:t>
            </a:r>
            <a:r>
              <a:rPr lang="en-US" dirty="0" smtClean="0"/>
              <a:t>="common.jar"/&gt;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3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352" y="212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err="1" smtClean="0">
                <a:solidFill>
                  <a:srgbClr val="515151"/>
                </a:solidFill>
                <a:effectLst/>
                <a:latin typeface="Source Sans Pro"/>
              </a:rPr>
              <a:t>JythonScript</a:t>
            </a:r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 delegate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7797" y="141936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A9A9A9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Delegate is "jythonScript"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Allows for Jython script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Source Sans Pro"/>
              </a:rPr>
              <a:t>see 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rgbClr val="2A76DD"/>
                </a:solidFill>
                <a:effectLst/>
                <a:latin typeface="Source Sans Pro"/>
                <a:hlinkClick r:id="rId2"/>
              </a:rPr>
              <a:t>http://blog.xebialabs.com/2016/02/24/xl-deploy-control-task-managing-repository/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8190" y="2541728"/>
            <a:ext cx="79657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&lt;type-modification type="</a:t>
            </a:r>
            <a:r>
              <a:rPr lang="en-US" dirty="0" err="1" smtClean="0"/>
              <a:t>udm.Dictionary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&lt;method name="</a:t>
            </a:r>
            <a:r>
              <a:rPr lang="en-US" dirty="0" err="1" smtClean="0"/>
              <a:t>getProperties</a:t>
            </a:r>
            <a:r>
              <a:rPr lang="en-US" dirty="0" smtClean="0"/>
              <a:t>" label="Add Raw Properties.." </a:t>
            </a:r>
          </a:p>
          <a:p>
            <a:r>
              <a:rPr lang="en-US" dirty="0" smtClean="0"/>
              <a:t>      description="Pulls dictionary values from raw properties" </a:t>
            </a:r>
          </a:p>
          <a:p>
            <a:r>
              <a:rPr lang="en-US" dirty="0" smtClean="0"/>
              <a:t>      delegate="</a:t>
            </a:r>
            <a:r>
              <a:rPr lang="en-US" dirty="0" err="1" smtClean="0"/>
              <a:t>jythonScript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script="</a:t>
            </a:r>
            <a:r>
              <a:rPr lang="en-US" dirty="0" err="1" smtClean="0"/>
              <a:t>utils</a:t>
            </a:r>
            <a:r>
              <a:rPr lang="en-US" dirty="0" smtClean="0"/>
              <a:t>/addProperties.py"&gt;</a:t>
            </a:r>
          </a:p>
          <a:p>
            <a:r>
              <a:rPr lang="en-US" dirty="0" smtClean="0"/>
              <a:t>      &lt;parameters&gt;</a:t>
            </a:r>
          </a:p>
          <a:p>
            <a:r>
              <a:rPr lang="en-US" dirty="0" smtClean="0"/>
              <a:t>        &lt;parameter name="text" size="large" /&gt;</a:t>
            </a:r>
          </a:p>
          <a:p>
            <a:r>
              <a:rPr lang="en-US" dirty="0" smtClean="0"/>
              <a:t>      &lt;/parameters&gt;</a:t>
            </a:r>
          </a:p>
          <a:p>
            <a:r>
              <a:rPr lang="en-US" dirty="0" smtClean="0"/>
              <a:t>    &lt;/method&gt;</a:t>
            </a:r>
          </a:p>
          <a:p>
            <a:r>
              <a:rPr lang="en-US" dirty="0" smtClean="0"/>
              <a:t>&lt;/type-modification&gt;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57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2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Invoking control task with CLI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6449" y="115622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Useful CLI methods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063" y="2103482"/>
            <a:ext cx="8379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deployit.createControlTask</a:t>
            </a:r>
            <a:r>
              <a:rPr lang="en-US" dirty="0" smtClean="0"/>
              <a:t>(Control control) : String </a:t>
            </a:r>
          </a:p>
          <a:p>
            <a:r>
              <a:rPr lang="en-US" dirty="0" err="1" smtClean="0"/>
              <a:t>deployit.executeControlTask</a:t>
            </a:r>
            <a:r>
              <a:rPr lang="en-US" dirty="0" smtClean="0"/>
              <a:t>(String </a:t>
            </a:r>
            <a:r>
              <a:rPr lang="en-US" dirty="0" err="1" smtClean="0"/>
              <a:t>taskName</a:t>
            </a:r>
            <a:r>
              <a:rPr lang="en-US" dirty="0" smtClean="0"/>
              <a:t>, </a:t>
            </a:r>
            <a:r>
              <a:rPr lang="en-US" dirty="0" err="1" smtClean="0"/>
              <a:t>ConfigurationItem</a:t>
            </a:r>
            <a:r>
              <a:rPr lang="en-US" dirty="0" smtClean="0"/>
              <a:t> ci) : void</a:t>
            </a:r>
          </a:p>
          <a:p>
            <a:r>
              <a:rPr lang="en-US" dirty="0" err="1" smtClean="0"/>
              <a:t>deployit.prepareControlTask</a:t>
            </a:r>
            <a:r>
              <a:rPr lang="en-US" dirty="0" smtClean="0"/>
              <a:t>(</a:t>
            </a:r>
            <a:r>
              <a:rPr lang="en-US" dirty="0" err="1" smtClean="0"/>
              <a:t>ConfigurationItem</a:t>
            </a:r>
            <a:r>
              <a:rPr lang="en-US" dirty="0" smtClean="0"/>
              <a:t> ci, String </a:t>
            </a:r>
            <a:r>
              <a:rPr lang="en-US" dirty="0" err="1" smtClean="0"/>
              <a:t>taskName</a:t>
            </a:r>
            <a:r>
              <a:rPr lang="en-US" dirty="0" smtClean="0"/>
              <a:t>) : Control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06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6239" y="294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Control tasks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Invoking control task with CLI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5357" y="129270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0264" y="2014013"/>
            <a:ext cx="8916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server = </a:t>
            </a:r>
            <a:r>
              <a:rPr lang="en-US" dirty="0" err="1"/>
              <a:t>repository.read</a:t>
            </a:r>
            <a:r>
              <a:rPr lang="en-US" dirty="0"/>
              <a:t>('Infrastructure/</a:t>
            </a:r>
            <a:r>
              <a:rPr lang="en-US" dirty="0" err="1"/>
              <a:t>demoHost</a:t>
            </a:r>
            <a:r>
              <a:rPr lang="en-US" dirty="0"/>
              <a:t>/</a:t>
            </a:r>
            <a:r>
              <a:rPr lang="en-US" dirty="0" err="1"/>
              <a:t>demoServer</a:t>
            </a:r>
            <a:r>
              <a:rPr lang="en-US" dirty="0"/>
              <a:t>')</a:t>
            </a:r>
          </a:p>
          <a:p>
            <a:r>
              <a:rPr lang="en-US" dirty="0" err="1"/>
              <a:t>deployit.executeControlTask</a:t>
            </a:r>
            <a:r>
              <a:rPr lang="en-US" dirty="0"/>
              <a:t>('start', server)</a:t>
            </a:r>
          </a:p>
          <a:p>
            <a:endParaRPr lang="en-US" dirty="0"/>
          </a:p>
          <a:p>
            <a:r>
              <a:rPr lang="en-US" dirty="0"/>
              <a:t>server = </a:t>
            </a:r>
            <a:r>
              <a:rPr lang="en-US" dirty="0" err="1"/>
              <a:t>repository.read</a:t>
            </a:r>
            <a:r>
              <a:rPr lang="en-US" dirty="0"/>
              <a:t>('Infrastructure/</a:t>
            </a:r>
            <a:r>
              <a:rPr lang="en-US" dirty="0" err="1"/>
              <a:t>demoHost</a:t>
            </a:r>
            <a:r>
              <a:rPr lang="en-US" dirty="0"/>
              <a:t>/</a:t>
            </a:r>
            <a:r>
              <a:rPr lang="en-US" dirty="0" err="1"/>
              <a:t>demoServer</a:t>
            </a:r>
            <a:r>
              <a:rPr lang="en-US" dirty="0"/>
              <a:t>')</a:t>
            </a:r>
          </a:p>
          <a:p>
            <a:r>
              <a:rPr lang="en-US" dirty="0"/>
              <a:t>control = </a:t>
            </a:r>
            <a:r>
              <a:rPr lang="en-US" dirty="0" err="1"/>
              <a:t>deployit.prepareControlTask</a:t>
            </a:r>
            <a:r>
              <a:rPr lang="en-US" dirty="0"/>
              <a:t>(server, '</a:t>
            </a:r>
            <a:r>
              <a:rPr lang="en-US" dirty="0" err="1"/>
              <a:t>methodWithParams</a:t>
            </a:r>
            <a:r>
              <a:rPr lang="en-US" dirty="0"/>
              <a:t>')</a:t>
            </a:r>
          </a:p>
          <a:p>
            <a:r>
              <a:rPr lang="en-US" dirty="0" err="1"/>
              <a:t>control.parameters.values</a:t>
            </a:r>
            <a:r>
              <a:rPr lang="en-US" dirty="0"/>
              <a:t>['</a:t>
            </a:r>
            <a:r>
              <a:rPr lang="en-US" dirty="0" err="1"/>
              <a:t>paramA</a:t>
            </a:r>
            <a:r>
              <a:rPr lang="en-US" dirty="0"/>
              <a:t>'] = 'value'</a:t>
            </a:r>
          </a:p>
          <a:p>
            <a:r>
              <a:rPr lang="en-US" dirty="0" err="1"/>
              <a:t>taskId</a:t>
            </a:r>
            <a:r>
              <a:rPr lang="en-US" dirty="0"/>
              <a:t> = </a:t>
            </a:r>
            <a:r>
              <a:rPr lang="en-US" dirty="0" err="1"/>
              <a:t>deployit.createControlTask</a:t>
            </a:r>
            <a:r>
              <a:rPr lang="en-US" dirty="0"/>
              <a:t>(control)</a:t>
            </a:r>
          </a:p>
          <a:p>
            <a:r>
              <a:rPr lang="en-US" dirty="0" err="1"/>
              <a:t>deployit.startTaskAndWait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8536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2853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Invoking control task with CLI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1360" y="120947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2242" y="1856583"/>
            <a:ext cx="7525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testGlassfishDomain</a:t>
            </a:r>
            <a:r>
              <a:rPr lang="en-US" dirty="0"/>
              <a:t>(ci):</a:t>
            </a:r>
          </a:p>
          <a:p>
            <a:r>
              <a:rPr lang="en-US" dirty="0"/>
              <a:t>  result = </a:t>
            </a:r>
            <a:r>
              <a:rPr lang="en-US" dirty="0" err="1"/>
              <a:t>GlassfishCommandResult</a:t>
            </a:r>
            <a:r>
              <a:rPr lang="en-US" dirty="0"/>
              <a:t>()</a:t>
            </a:r>
          </a:p>
          <a:p>
            <a:r>
              <a:rPr lang="en-US" dirty="0"/>
              <a:t>  try:</a:t>
            </a:r>
          </a:p>
          <a:p>
            <a:r>
              <a:rPr lang="en-US" dirty="0"/>
              <a:t>    task = </a:t>
            </a:r>
            <a:r>
              <a:rPr lang="en-US" dirty="0" err="1"/>
              <a:t>deployit.prepareControlTask</a:t>
            </a:r>
            <a:r>
              <a:rPr lang="en-US" dirty="0"/>
              <a:t>(ci,"</a:t>
            </a:r>
            <a:r>
              <a:rPr lang="en-US" dirty="0" err="1"/>
              <a:t>listVirtualServers</a:t>
            </a:r>
            <a:r>
              <a:rPr lang="en-US" dirty="0"/>
              <a:t>")</a:t>
            </a:r>
          </a:p>
          <a:p>
            <a:r>
              <a:rPr lang="en-US" dirty="0"/>
              <a:t>    id = </a:t>
            </a:r>
            <a:r>
              <a:rPr lang="en-US" dirty="0" err="1"/>
              <a:t>deployit.createControlTask</a:t>
            </a:r>
            <a:r>
              <a:rPr lang="en-US" dirty="0"/>
              <a:t>(task)</a:t>
            </a:r>
          </a:p>
          <a:p>
            <a:r>
              <a:rPr lang="en-US" dirty="0"/>
              <a:t>    </a:t>
            </a:r>
            <a:r>
              <a:rPr lang="en-US" dirty="0" err="1"/>
              <a:t>deployit.startTaskAndWait</a:t>
            </a:r>
            <a:r>
              <a:rPr lang="en-US" dirty="0"/>
              <a:t>(id)</a:t>
            </a:r>
          </a:p>
          <a:p>
            <a:r>
              <a:rPr lang="en-US" dirty="0"/>
              <a:t>    </a:t>
            </a:r>
            <a:r>
              <a:rPr lang="en-US" dirty="0" err="1"/>
              <a:t>ti</a:t>
            </a:r>
            <a:r>
              <a:rPr lang="en-US" dirty="0"/>
              <a:t> = </a:t>
            </a:r>
            <a:r>
              <a:rPr lang="en-US" dirty="0" err="1"/>
              <a:t>tasks.steps</a:t>
            </a:r>
            <a:r>
              <a:rPr lang="en-US" dirty="0"/>
              <a:t>(id)</a:t>
            </a:r>
          </a:p>
          <a:p>
            <a:r>
              <a:rPr lang="en-US" dirty="0"/>
              <a:t>    logging.info("%s </a:t>
            </a:r>
            <a:r>
              <a:rPr lang="en-US" dirty="0" err="1"/>
              <a:t>ti.state</a:t>
            </a:r>
            <a:r>
              <a:rPr lang="en-US" dirty="0"/>
              <a:t> %s"%(</a:t>
            </a:r>
            <a:r>
              <a:rPr lang="en-US" dirty="0" err="1"/>
              <a:t>ci,ti.state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  <a:r>
              <a:rPr lang="en-US" dirty="0" err="1"/>
              <a:t>printSteps</a:t>
            </a:r>
            <a:r>
              <a:rPr lang="en-US" dirty="0"/>
              <a:t>(id)</a:t>
            </a:r>
          </a:p>
          <a:p>
            <a:r>
              <a:rPr lang="en-US" dirty="0"/>
              <a:t>    </a:t>
            </a:r>
            <a:r>
              <a:rPr lang="en-US" dirty="0" err="1"/>
              <a:t>result.domain</a:t>
            </a:r>
            <a:r>
              <a:rPr lang="en-US" dirty="0"/>
              <a:t> = ci.id</a:t>
            </a:r>
          </a:p>
          <a:p>
            <a:r>
              <a:rPr lang="en-US" dirty="0"/>
              <a:t>    if (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ti.state</a:t>
            </a:r>
            <a:r>
              <a:rPr lang="en-US" dirty="0"/>
              <a:t>).</a:t>
            </a:r>
            <a:r>
              <a:rPr lang="en-US" dirty="0" err="1"/>
              <a:t>startswith</a:t>
            </a:r>
            <a:r>
              <a:rPr lang="en-US" dirty="0"/>
              <a:t>("STOPPED")):</a:t>
            </a:r>
          </a:p>
          <a:p>
            <a:r>
              <a:rPr lang="en-US" dirty="0"/>
              <a:t>      </a:t>
            </a:r>
            <a:r>
              <a:rPr lang="en-US" dirty="0" err="1"/>
              <a:t>result.state</a:t>
            </a:r>
            <a:r>
              <a:rPr lang="en-US" dirty="0"/>
              <a:t>  = "FAILED"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</a:t>
            </a:r>
            <a:r>
              <a:rPr lang="en-US" dirty="0" err="1"/>
              <a:t>result.state</a:t>
            </a:r>
            <a:r>
              <a:rPr lang="en-US" dirty="0"/>
              <a:t>  = "OK"</a:t>
            </a:r>
          </a:p>
        </p:txBody>
      </p:sp>
    </p:spTree>
    <p:extLst>
      <p:ext uri="{BB962C8B-B14F-4D97-AF65-F5344CB8AC3E}">
        <p14:creationId xmlns:p14="http://schemas.microsoft.com/office/powerpoint/2010/main" val="26863883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7" y="169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Invoking control task with CLI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6965" y="101628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9" y="1997838"/>
            <a:ext cx="7873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#Close/cancel task here</a:t>
            </a:r>
          </a:p>
          <a:p>
            <a:r>
              <a:rPr lang="en-US" dirty="0"/>
              <a:t>    if </a:t>
            </a:r>
            <a:r>
              <a:rPr lang="en-US" dirty="0" err="1"/>
              <a:t>result.state</a:t>
            </a:r>
            <a:r>
              <a:rPr lang="en-US" dirty="0"/>
              <a:t>  == "FAILED":</a:t>
            </a:r>
          </a:p>
          <a:p>
            <a:r>
              <a:rPr lang="en-US" dirty="0"/>
              <a:t>      </a:t>
            </a:r>
            <a:r>
              <a:rPr lang="en-US" dirty="0" err="1"/>
              <a:t>deployit.cancelTask</a:t>
            </a:r>
            <a:r>
              <a:rPr lang="en-US" dirty="0"/>
              <a:t>(id)</a:t>
            </a:r>
          </a:p>
          <a:p>
            <a:r>
              <a:rPr lang="en-US" dirty="0"/>
              <a:t>    return result </a:t>
            </a:r>
          </a:p>
          <a:p>
            <a:r>
              <a:rPr lang="en-US" dirty="0"/>
              <a:t>  except:</a:t>
            </a:r>
          </a:p>
          <a:p>
            <a:r>
              <a:rPr lang="en-US" dirty="0"/>
              <a:t>    </a:t>
            </a:r>
            <a:r>
              <a:rPr lang="en-US" dirty="0" err="1"/>
              <a:t>logging.error</a:t>
            </a:r>
            <a:r>
              <a:rPr lang="en-US" dirty="0"/>
              <a:t>("Error occurred %s"%</a:t>
            </a:r>
            <a:r>
              <a:rPr lang="en-US" dirty="0" err="1"/>
              <a:t>sys.exc_info</a:t>
            </a:r>
            <a:r>
              <a:rPr lang="en-US" dirty="0"/>
              <a:t>()[0])</a:t>
            </a:r>
          </a:p>
          <a:p>
            <a:r>
              <a:rPr lang="en-US" dirty="0"/>
              <a:t>    </a:t>
            </a:r>
            <a:r>
              <a:rPr lang="en-US" dirty="0" err="1"/>
              <a:t>logging.error</a:t>
            </a:r>
            <a:r>
              <a:rPr lang="en-US" dirty="0"/>
              <a:t>("Error occurred %s"%</a:t>
            </a:r>
            <a:r>
              <a:rPr lang="en-US" dirty="0" err="1"/>
              <a:t>sys.exc_info</a:t>
            </a:r>
            <a:r>
              <a:rPr lang="en-US" dirty="0"/>
              <a:t>()[1])</a:t>
            </a:r>
          </a:p>
          <a:p>
            <a:r>
              <a:rPr lang="en-US" dirty="0"/>
              <a:t>    </a:t>
            </a:r>
            <a:r>
              <a:rPr lang="en-US" dirty="0" err="1"/>
              <a:t>logging.error</a:t>
            </a:r>
            <a:r>
              <a:rPr lang="en-US" dirty="0"/>
              <a:t>("Error occurred %s"%</a:t>
            </a:r>
            <a:r>
              <a:rPr lang="en-US" dirty="0" err="1"/>
              <a:t>sys.exc_info</a:t>
            </a:r>
            <a:r>
              <a:rPr lang="en-US" dirty="0"/>
              <a:t>()[2])         </a:t>
            </a:r>
          </a:p>
          <a:p>
            <a:r>
              <a:rPr lang="en-US" dirty="0"/>
              <a:t>    </a:t>
            </a:r>
            <a:r>
              <a:rPr lang="en-US" dirty="0" err="1"/>
              <a:t>result.state</a:t>
            </a:r>
            <a:r>
              <a:rPr lang="en-US" dirty="0"/>
              <a:t>  = "FAILED"</a:t>
            </a:r>
          </a:p>
          <a:p>
            <a:r>
              <a:rPr lang="en-US" dirty="0"/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6799970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879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Delegate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2845" y="1521527"/>
            <a:ext cx="7152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This example show how to 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Create a custom delegate 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Add a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step in the control task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How to reuse existing connection test steps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**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** Disclaimer : these steps are not public and subject to change.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8321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Advanced Rules</a:t>
            </a:r>
          </a:p>
          <a:p>
            <a:pPr algn="ctr" fontAlgn="base"/>
            <a:r>
              <a:rPr lang="en-US" b="1" i="0" dirty="0" smtClean="0">
                <a:solidFill>
                  <a:srgbClr val="515151"/>
                </a:solidFill>
                <a:effectLst/>
                <a:latin typeface="Source Sans Pro"/>
              </a:rPr>
              <a:t>Rule Types : refresh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XML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A9A9A9"/>
                </a:solidFill>
                <a:effectLst/>
                <a:latin typeface="Source Sans Pro"/>
              </a:rPr>
              <a:t>Script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644492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169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Delegate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79" y="1288883"/>
            <a:ext cx="93414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com.xebialabs.deployit.plugin.cyberark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com.google.common.collect.Lists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com.xebialabs.deployit.plugin.api.flow.Step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com.xebialabs.deployit.plugin.api.udm.ConfigurationItem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com.xebialabs.deployit.plugin.api.udm.Delegate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com.xebialabs.deployit.plugin.api.udm.Parameters</a:t>
            </a:r>
            <a:r>
              <a:rPr lang="en-US" dirty="0"/>
              <a:t>;</a:t>
            </a:r>
          </a:p>
          <a:p>
            <a:r>
              <a:rPr lang="en-US" dirty="0"/>
              <a:t>import com.xebialabs.deployit.plugin.overthere.step.CheckCommandExecutionStep;</a:t>
            </a:r>
          </a:p>
          <a:p>
            <a:r>
              <a:rPr lang="en-US" dirty="0"/>
              <a:t>import com.xebialabs.deployit.plugin.overthere.step.CheckFileTransferStep;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com.xebialabs.deployit.plugin.overthere.Host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com.google.common.base.Preconditions.checkArgument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com.xebialabs.deployit.plugin.steps.JythonStep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6580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143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Delegate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5261" y="1266293"/>
            <a:ext cx="97407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CyberArkCheckConnectionDelegate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@Delegate(name = "</a:t>
            </a:r>
            <a:r>
              <a:rPr lang="en-US" dirty="0" err="1"/>
              <a:t>cyberArkconnectionChecker</a:t>
            </a:r>
            <a:r>
              <a:rPr lang="en-US" dirty="0"/>
              <a:t>")</a:t>
            </a:r>
          </a:p>
          <a:p>
            <a:r>
              <a:rPr lang="en-US" dirty="0"/>
              <a:t>public static List&lt;Step&gt; </a:t>
            </a:r>
            <a:r>
              <a:rPr lang="en-US" dirty="0" err="1"/>
              <a:t>executedScriptDelegate</a:t>
            </a:r>
            <a:r>
              <a:rPr lang="en-US" dirty="0"/>
              <a:t>(</a:t>
            </a:r>
            <a:r>
              <a:rPr lang="en-US" dirty="0" err="1"/>
              <a:t>ConfigurationItem</a:t>
            </a:r>
            <a:r>
              <a:rPr lang="en-US" dirty="0"/>
              <a:t> item, String name, </a:t>
            </a:r>
          </a:p>
          <a:p>
            <a:r>
              <a:rPr lang="en-US" dirty="0"/>
              <a:t>  Map&lt;String, String&gt; </a:t>
            </a:r>
            <a:r>
              <a:rPr lang="en-US" dirty="0" err="1"/>
              <a:t>args</a:t>
            </a:r>
            <a:r>
              <a:rPr lang="en-US" dirty="0"/>
              <a:t>, Parameters </a:t>
            </a:r>
            <a:r>
              <a:rPr lang="en-US" dirty="0" err="1"/>
              <a:t>params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checkArgument</a:t>
            </a:r>
            <a:r>
              <a:rPr lang="en-US" dirty="0"/>
              <a:t>(item </a:t>
            </a:r>
            <a:r>
              <a:rPr lang="en-US" dirty="0" err="1"/>
              <a:t>instanceof</a:t>
            </a:r>
            <a:r>
              <a:rPr lang="en-US" dirty="0"/>
              <a:t> Host, </a:t>
            </a:r>
          </a:p>
          <a:p>
            <a:r>
              <a:rPr lang="en-US" dirty="0"/>
              <a:t>      "the </a:t>
            </a:r>
            <a:r>
              <a:rPr lang="en-US" dirty="0" err="1"/>
              <a:t>cyberArkconnectionChecker</a:t>
            </a:r>
            <a:r>
              <a:rPr lang="en-US" dirty="0"/>
              <a:t> delegate is for '</a:t>
            </a:r>
            <a:r>
              <a:rPr lang="en-US" dirty="0" err="1"/>
              <a:t>overthere.Host</a:t>
            </a:r>
            <a:r>
              <a:rPr lang="en-US" dirty="0"/>
              <a:t>' subtypes only");</a:t>
            </a:r>
          </a:p>
          <a:p>
            <a:r>
              <a:rPr lang="en-US" dirty="0"/>
              <a:t>    List&lt;Step&gt; l = Lists.&lt;Step&gt;</a:t>
            </a:r>
            <a:r>
              <a:rPr lang="en-US" dirty="0" err="1"/>
              <a:t>newArrayList</a:t>
            </a:r>
            <a:r>
              <a:rPr lang="en-US" dirty="0"/>
              <a:t>(</a:t>
            </a:r>
          </a:p>
          <a:p>
            <a:r>
              <a:rPr lang="en-US" dirty="0"/>
              <a:t>            new </a:t>
            </a:r>
            <a:r>
              <a:rPr lang="en-US" dirty="0" err="1"/>
              <a:t>CheckFileTransferStep</a:t>
            </a:r>
            <a:r>
              <a:rPr lang="en-US" dirty="0"/>
              <a:t>((Host) item),</a:t>
            </a:r>
          </a:p>
          <a:p>
            <a:r>
              <a:rPr lang="en-US" dirty="0"/>
              <a:t>            new </a:t>
            </a:r>
            <a:r>
              <a:rPr lang="en-US" dirty="0" err="1"/>
              <a:t>CheckCommandExecutionStep</a:t>
            </a:r>
            <a:r>
              <a:rPr lang="en-US" dirty="0"/>
              <a:t>((Host) item));</a:t>
            </a:r>
          </a:p>
          <a:p>
            <a:r>
              <a:rPr lang="en-US" dirty="0"/>
              <a:t>    if (</a:t>
            </a:r>
            <a:r>
              <a:rPr lang="en-US" dirty="0" err="1"/>
              <a:t>item.hasProperty</a:t>
            </a:r>
            <a:r>
              <a:rPr lang="en-US" dirty="0"/>
              <a:t>("</a:t>
            </a:r>
            <a:r>
              <a:rPr lang="en-US" dirty="0" err="1"/>
              <a:t>cyberArkAim</a:t>
            </a:r>
            <a:r>
              <a:rPr lang="en-US" dirty="0"/>
              <a:t>") &amp;&amp; item.&lt;Boolean&gt;</a:t>
            </a:r>
            <a:r>
              <a:rPr lang="en-US" dirty="0" err="1"/>
              <a:t>getProperty</a:t>
            </a:r>
            <a:r>
              <a:rPr lang="en-US" dirty="0"/>
              <a:t>("</a:t>
            </a:r>
            <a:r>
              <a:rPr lang="en-US" dirty="0" err="1"/>
              <a:t>cyberArkAim</a:t>
            </a:r>
            <a:r>
              <a:rPr lang="en-US" dirty="0"/>
              <a:t>")){</a:t>
            </a:r>
          </a:p>
          <a:p>
            <a:r>
              <a:rPr lang="en-US" dirty="0"/>
              <a:t>      </a:t>
            </a:r>
            <a:r>
              <a:rPr lang="en-US" dirty="0" err="1"/>
              <a:t>JythonStep</a:t>
            </a:r>
            <a:r>
              <a:rPr lang="en-US" dirty="0"/>
              <a:t> step = new </a:t>
            </a:r>
            <a:r>
              <a:rPr lang="en-US" dirty="0" err="1"/>
              <a:t>JythonStep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step.setOrder</a:t>
            </a:r>
            <a:r>
              <a:rPr lang="en-US" dirty="0"/>
              <a:t>(0);</a:t>
            </a:r>
          </a:p>
          <a:p>
            <a:r>
              <a:rPr lang="en-US" dirty="0"/>
              <a:t>      </a:t>
            </a:r>
            <a:r>
              <a:rPr lang="en-US" dirty="0" err="1"/>
              <a:t>step.setScriptPath</a:t>
            </a:r>
            <a:r>
              <a:rPr lang="en-US" dirty="0"/>
              <a:t>(item.&lt;String&gt;</a:t>
            </a:r>
            <a:r>
              <a:rPr lang="en-US" dirty="0" err="1"/>
              <a:t>getProperty</a:t>
            </a:r>
            <a:r>
              <a:rPr lang="en-US" dirty="0"/>
              <a:t>("</a:t>
            </a:r>
            <a:r>
              <a:rPr lang="en-US" dirty="0" err="1"/>
              <a:t>controlTaskCheckConnectionScript</a:t>
            </a:r>
            <a:r>
              <a:rPr lang="en-US" dirty="0"/>
              <a:t>"));</a:t>
            </a:r>
          </a:p>
          <a:p>
            <a:r>
              <a:rPr lang="en-US" dirty="0"/>
              <a:t>      </a:t>
            </a:r>
            <a:r>
              <a:rPr lang="en-US" dirty="0" err="1"/>
              <a:t>step.setDescription</a:t>
            </a:r>
            <a:r>
              <a:rPr lang="en-US" dirty="0"/>
              <a:t>("</a:t>
            </a:r>
            <a:r>
              <a:rPr lang="en-US" dirty="0" err="1"/>
              <a:t>CyberArk</a:t>
            </a:r>
            <a:r>
              <a:rPr lang="en-US" dirty="0"/>
              <a:t> credentials lookup and injection for "+</a:t>
            </a:r>
            <a:r>
              <a:rPr lang="en-US" dirty="0" err="1"/>
              <a:t>item.getId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step.getJythonContext</a:t>
            </a:r>
            <a:r>
              <a:rPr lang="en-US" dirty="0"/>
              <a:t>().put("</a:t>
            </a:r>
            <a:r>
              <a:rPr lang="en-US" dirty="0" err="1"/>
              <a:t>callContext</a:t>
            </a:r>
            <a:r>
              <a:rPr lang="en-US" dirty="0"/>
              <a:t>", "</a:t>
            </a:r>
            <a:r>
              <a:rPr lang="en-US" dirty="0" err="1"/>
              <a:t>cyberArkCtCheckConnection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9958434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5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Delegate example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9" y="2274837"/>
            <a:ext cx="8117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step.getJythonContext</a:t>
            </a:r>
            <a:r>
              <a:rPr lang="en-US" dirty="0"/>
              <a:t>().put("host", (Host) item);</a:t>
            </a:r>
          </a:p>
          <a:p>
            <a:r>
              <a:rPr lang="en-US" dirty="0"/>
              <a:t>          </a:t>
            </a:r>
            <a:r>
              <a:rPr lang="en-US" dirty="0" err="1"/>
              <a:t>step.getJythonContext</a:t>
            </a:r>
            <a:r>
              <a:rPr lang="en-US" dirty="0"/>
              <a:t>().put("</a:t>
            </a:r>
            <a:r>
              <a:rPr lang="en-US" dirty="0" err="1"/>
              <a:t>deployedApplication</a:t>
            </a:r>
            <a:r>
              <a:rPr lang="en-US" dirty="0"/>
              <a:t>", null);</a:t>
            </a:r>
          </a:p>
          <a:p>
            <a:r>
              <a:rPr lang="en-US" dirty="0"/>
              <a:t>          </a:t>
            </a:r>
            <a:r>
              <a:rPr lang="en-US" dirty="0" err="1"/>
              <a:t>step.getJythonContext</a:t>
            </a:r>
            <a:r>
              <a:rPr lang="en-US" dirty="0"/>
              <a:t>().put("</a:t>
            </a:r>
            <a:r>
              <a:rPr lang="en-US" dirty="0" err="1"/>
              <a:t>specification",null</a:t>
            </a:r>
            <a:r>
              <a:rPr lang="en-US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l.add</a:t>
            </a:r>
            <a:r>
              <a:rPr lang="en-US" dirty="0"/>
              <a:t>(0, step);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2989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333" y="208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tasks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Control task exercise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8778" y="1985373"/>
            <a:ext cx="743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add a control task on your hosts to execute a ping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485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fontAlgn="base"/>
            <a:r>
              <a:rPr lang="en-US" b="1" dirty="0">
                <a:solidFill>
                  <a:srgbClr val="2A76DD"/>
                </a:solidFill>
                <a:latin typeface="Source Sans Pro"/>
                <a:hlinkClick r:id="rId2"/>
              </a:rPr>
              <a:t>http://www.xebialabs.com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758173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6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Introduction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5121" y="14474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/>
            </a:r>
            <a:br>
              <a:rPr lang="en-US" dirty="0">
                <a:solidFill>
                  <a:srgbClr val="A9A9A9"/>
                </a:solidFill>
                <a:latin typeface="Source Sans Pro"/>
              </a:rPr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This chapter will cover the following topics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algn="ctr" fontAlgn="base"/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UDM engine phases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Introduction to the Orchestration API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orchestration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Example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Jython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orchestrator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Exercise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639430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180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steps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9363" y="17244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A9A9A9"/>
                </a:solidFill>
                <a:latin typeface="Source Sans Pro"/>
              </a:rPr>
              <a:t>A deployment involves the following phases</a:t>
            </a: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:</a:t>
            </a:r>
          </a:p>
          <a:p>
            <a:pPr fontAlgn="base"/>
            <a:endParaRPr lang="en-US" dirty="0" smtClean="0">
              <a:solidFill>
                <a:srgbClr val="A9A9A9"/>
              </a:solidFill>
              <a:latin typeface="Source Sans Pr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Specification</a:t>
            </a:r>
            <a:endParaRPr lang="en-US" dirty="0">
              <a:solidFill>
                <a:srgbClr val="A9A9A9"/>
              </a:solidFill>
              <a:latin typeface="Source Sans Pr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9A9A9"/>
                </a:solidFill>
                <a:latin typeface="Source Sans Pro"/>
              </a:rPr>
              <a:t> Delta 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Orchestration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Planning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9A9A9"/>
                </a:solidFill>
                <a:latin typeface="Source Sans Pro"/>
              </a:rPr>
              <a:t>Execution</a:t>
            </a:r>
            <a:endParaRPr lang="en-US" b="0" i="0" dirty="0">
              <a:solidFill>
                <a:srgbClr val="A9A9A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84036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1031" y="182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specification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7994" y="1373524"/>
            <a:ext cx="8014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Deployment begins with a deployment specification, where the engine gets the mapping of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deployables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to containers</a:t>
            </a:r>
            <a:endParaRPr lang="en-US" dirty="0"/>
          </a:p>
        </p:txBody>
      </p:sp>
      <p:pic>
        <p:nvPicPr>
          <p:cNvPr id="1026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95" y="2979424"/>
            <a:ext cx="66103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809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48" y="220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– Delta analysis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0613" y="1481070"/>
            <a:ext cx="9865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Source Sans Pro"/>
              </a:rPr>
              <a:t>Step 2 : XL Deploy performs delta analysis to determine which </a:t>
            </a:r>
            <a:r>
              <a:rPr lang="en-US" dirty="0" err="1">
                <a:solidFill>
                  <a:srgbClr val="A9A9A9"/>
                </a:solidFill>
                <a:latin typeface="Source Sans Pro"/>
              </a:rPr>
              <a:t>deployeds</a:t>
            </a:r>
            <a:r>
              <a:rPr lang="en-US" dirty="0">
                <a:solidFill>
                  <a:srgbClr val="A9A9A9"/>
                </a:solidFill>
                <a:latin typeface="Source Sans Pro"/>
              </a:rPr>
              <a:t> need to be created, modified, destroyed or left as-is by comparing the current state with the specified state</a:t>
            </a:r>
            <a:endParaRPr lang="en-US" dirty="0"/>
          </a:p>
        </p:txBody>
      </p:sp>
      <p:pic>
        <p:nvPicPr>
          <p:cNvPr id="2050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6" y="2992303"/>
            <a:ext cx="77057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832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42" y="220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Custom orchestration</a:t>
            </a:r>
          </a:p>
          <a:p>
            <a:pPr algn="ctr" fontAlgn="base"/>
            <a:r>
              <a:rPr lang="en-US" b="1" dirty="0">
                <a:solidFill>
                  <a:srgbClr val="515151"/>
                </a:solidFill>
                <a:latin typeface="Source Sans Pro"/>
              </a:rPr>
              <a:t>Deployment – Orchestration</a:t>
            </a:r>
            <a:endParaRPr lang="en-US" b="1" i="0" dirty="0">
              <a:solidFill>
                <a:srgbClr val="515151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6783" y="1293081"/>
            <a:ext cx="819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9A9A9"/>
                </a:solidFill>
                <a:latin typeface="Source Sans Pro"/>
              </a:rPr>
              <a:t>-Step 3 : One or multiple orchestrators are invoked in order to build the deployment plan (and sub-plans)</a:t>
            </a:r>
            <a:endParaRPr lang="en-US" dirty="0"/>
          </a:p>
        </p:txBody>
      </p:sp>
      <p:pic>
        <p:nvPicPr>
          <p:cNvPr id="3074" name="Picture 2" descr="UDM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67" y="3158320"/>
            <a:ext cx="7981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1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8581</Words>
  <Application>Microsoft Office PowerPoint</Application>
  <PresentationFormat>Widescreen</PresentationFormat>
  <Paragraphs>1954</Paragraphs>
  <Slides>201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8" baseType="lpstr">
      <vt:lpstr>Arial</vt:lpstr>
      <vt:lpstr>Calibri</vt:lpstr>
      <vt:lpstr>Calibri Light</vt:lpstr>
      <vt:lpstr>Courier New</vt:lpstr>
      <vt:lpstr>inherit</vt:lpstr>
      <vt:lpstr>Source Sans Pro</vt:lpstr>
      <vt:lpstr>Office Theme</vt:lpstr>
      <vt:lpstr>PowerPoint Presentation</vt:lpstr>
      <vt:lpstr>PowerPoint Presentation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Ramesh</dc:creator>
  <cp:lastModifiedBy>Ramesh  (IT Core Applications)</cp:lastModifiedBy>
  <cp:revision>250</cp:revision>
  <dcterms:created xsi:type="dcterms:W3CDTF">2020-08-24T12:02:31Z</dcterms:created>
  <dcterms:modified xsi:type="dcterms:W3CDTF">2020-08-25T03:44:35Z</dcterms:modified>
</cp:coreProperties>
</file>