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7E1A-FBF5-4EBF-9238-A501492C551F}" type="datetimeFigureOut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Visualization techniques for Multivariate data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Prof. Ramesh Ragala</a:t>
            </a:r>
          </a:p>
          <a:p>
            <a:r>
              <a:rPr lang="en-IN" dirty="0" smtClean="0"/>
              <a:t>VIT University</a:t>
            </a:r>
          </a:p>
          <a:p>
            <a:r>
              <a:rPr lang="en-IN" dirty="0" smtClean="0"/>
              <a:t>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Geometric Projection:</a:t>
            </a:r>
          </a:p>
          <a:p>
            <a:pPr lvl="1"/>
            <a:r>
              <a:rPr lang="en-US" dirty="0"/>
              <a:t>Can handle large and very large datasets when coupled with </a:t>
            </a:r>
            <a:r>
              <a:rPr lang="en-US" dirty="0" smtClean="0"/>
              <a:t>appropriate </a:t>
            </a:r>
            <a:r>
              <a:rPr lang="en-US" dirty="0"/>
              <a:t>interaction techniques, but visual cluttering and </a:t>
            </a:r>
            <a:r>
              <a:rPr lang="en-US" dirty="0" smtClean="0"/>
              <a:t>record.</a:t>
            </a:r>
            <a:endParaRPr lang="en-US" dirty="0"/>
          </a:p>
          <a:p>
            <a:pPr lvl="1"/>
            <a:r>
              <a:rPr lang="en-US" dirty="0"/>
              <a:t>Can reasonably handle </a:t>
            </a:r>
            <a:r>
              <a:rPr lang="en-US" dirty="0" smtClean="0"/>
              <a:t>medium-and high-dimensional datasets</a:t>
            </a:r>
          </a:p>
          <a:p>
            <a:pPr lvl="1"/>
            <a:r>
              <a:rPr lang="en-US" dirty="0"/>
              <a:t>All data variables are treated equally; however, the order in which </a:t>
            </a:r>
            <a:r>
              <a:rPr lang="en-US" dirty="0" smtClean="0"/>
              <a:t> axes </a:t>
            </a:r>
            <a:r>
              <a:rPr lang="en-US" dirty="0"/>
              <a:t>are displayed can affect what can be </a:t>
            </a:r>
            <a:r>
              <a:rPr lang="en-US" dirty="0" smtClean="0"/>
              <a:t>perceived</a:t>
            </a:r>
          </a:p>
          <a:p>
            <a:pPr lvl="1"/>
            <a:r>
              <a:rPr lang="en-US" dirty="0"/>
              <a:t>Effective for detecting outliers and correlation among different </a:t>
            </a:r>
            <a:r>
              <a:rPr lang="en-US" dirty="0" smtClean="0"/>
              <a:t>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ICON Based Technique:</a:t>
            </a:r>
          </a:p>
          <a:p>
            <a:pPr lvl="1"/>
            <a:r>
              <a:rPr lang="en-US" dirty="0"/>
              <a:t>Visualization of data values as features of </a:t>
            </a:r>
            <a:r>
              <a:rPr lang="en-US" dirty="0" smtClean="0"/>
              <a:t>icons</a:t>
            </a:r>
          </a:p>
          <a:p>
            <a:r>
              <a:rPr lang="en-IN" dirty="0" smtClean="0"/>
              <a:t>Examples</a:t>
            </a:r>
          </a:p>
          <a:p>
            <a:pPr lvl="1"/>
            <a:r>
              <a:rPr lang="en-IN" dirty="0" err="1"/>
              <a:t>Chernoff</a:t>
            </a:r>
            <a:r>
              <a:rPr lang="en-IN" dirty="0"/>
              <a:t> </a:t>
            </a:r>
            <a:r>
              <a:rPr lang="en-IN" dirty="0" smtClean="0"/>
              <a:t>faces</a:t>
            </a:r>
          </a:p>
          <a:p>
            <a:pPr lvl="1"/>
            <a:r>
              <a:rPr lang="en-IN" dirty="0"/>
              <a:t>Stick </a:t>
            </a:r>
            <a:r>
              <a:rPr lang="en-IN" dirty="0" smtClean="0"/>
              <a:t>figures</a:t>
            </a:r>
          </a:p>
          <a:p>
            <a:pPr lvl="1"/>
            <a:r>
              <a:rPr lang="en-US" dirty="0"/>
              <a:t>Star </a:t>
            </a:r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Color Icons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406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Color</a:t>
            </a:r>
            <a:r>
              <a:rPr lang="en-IN" dirty="0" smtClean="0"/>
              <a:t> Icons:</a:t>
            </a:r>
          </a:p>
          <a:p>
            <a:pPr lvl="1"/>
            <a:r>
              <a:rPr lang="en-US" dirty="0"/>
              <a:t>An area on the display to which color, shape, size, orientation, </a:t>
            </a:r>
            <a:r>
              <a:rPr lang="en-US" dirty="0" smtClean="0"/>
              <a:t> boundaries</a:t>
            </a:r>
            <a:r>
              <a:rPr lang="en-US" dirty="0"/>
              <a:t>, and area </a:t>
            </a:r>
            <a:r>
              <a:rPr lang="en-US" dirty="0" err="1"/>
              <a:t>subdividers</a:t>
            </a:r>
            <a:r>
              <a:rPr lang="en-US" dirty="0"/>
              <a:t> can be mapped by multivariate </a:t>
            </a:r>
            <a:r>
              <a:rPr lang="en-US" dirty="0" smtClean="0"/>
              <a:t>data</a:t>
            </a:r>
          </a:p>
          <a:p>
            <a:pPr lvl="1"/>
            <a:r>
              <a:rPr lang="en-IN" dirty="0" smtClean="0"/>
              <a:t>Linear Mapping:</a:t>
            </a:r>
          </a:p>
          <a:p>
            <a:pPr lvl="2"/>
            <a:r>
              <a:rPr lang="en-US" dirty="0"/>
              <a:t>Up to 6 variables can be mapped to the icon, shown as the thick </a:t>
            </a:r>
            <a:r>
              <a:rPr lang="en-US" dirty="0" smtClean="0"/>
              <a:t>lines</a:t>
            </a:r>
          </a:p>
          <a:p>
            <a:pPr lvl="3"/>
            <a:r>
              <a:rPr lang="en-US" dirty="0" smtClean="0"/>
              <a:t>2 of edges (one horizontal, one vertical)</a:t>
            </a:r>
          </a:p>
          <a:p>
            <a:pPr lvl="3"/>
            <a:r>
              <a:rPr lang="en-US" dirty="0" smtClean="0"/>
              <a:t>2 diagonals</a:t>
            </a:r>
          </a:p>
          <a:p>
            <a:pPr lvl="3"/>
            <a:r>
              <a:rPr lang="en-US" dirty="0" smtClean="0"/>
              <a:t>2 midlines</a:t>
            </a:r>
          </a:p>
          <a:p>
            <a:pPr lvl="2"/>
            <a:r>
              <a:rPr lang="en-US" dirty="0"/>
              <a:t>A color is assigned to each thick line according to the value of the </a:t>
            </a:r>
            <a:r>
              <a:rPr lang="en-US" dirty="0" smtClean="0"/>
              <a:t>corresponding </a:t>
            </a:r>
            <a:r>
              <a:rPr lang="en-US" dirty="0"/>
              <a:t>variable</a:t>
            </a:r>
            <a:endParaRPr lang="en-IN" dirty="0" smtClean="0"/>
          </a:p>
          <a:p>
            <a:pPr lvl="1"/>
            <a:r>
              <a:rPr lang="en-IN" dirty="0" smtClean="0"/>
              <a:t>Area Mapping:</a:t>
            </a:r>
          </a:p>
          <a:p>
            <a:pPr lvl="2"/>
            <a:r>
              <a:rPr lang="en-US" dirty="0"/>
              <a:t>Each subarea (totally 8 subareas) corresponds to one </a:t>
            </a:r>
            <a:r>
              <a:rPr lang="en-US" dirty="0" smtClean="0"/>
              <a:t>variable</a:t>
            </a:r>
          </a:p>
          <a:p>
            <a:pPr lvl="2"/>
            <a:r>
              <a:rPr lang="en-US" dirty="0"/>
              <a:t>A color is assigned to a subarea according to the value of its </a:t>
            </a:r>
            <a:r>
              <a:rPr lang="en-US" dirty="0" smtClean="0"/>
              <a:t>corresponding variable</a:t>
            </a:r>
            <a:endParaRPr lang="en-IN" dirty="0" smtClean="0"/>
          </a:p>
        </p:txBody>
      </p:sp>
      <p:pic>
        <p:nvPicPr>
          <p:cNvPr id="3074" name="Picture 2" descr="C:\Users\admin\Pictures\s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616" y="100878"/>
            <a:ext cx="1809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Color</a:t>
            </a:r>
            <a:r>
              <a:rPr lang="en-IN" dirty="0" smtClean="0"/>
              <a:t> Icons:</a:t>
            </a:r>
          </a:p>
          <a:p>
            <a:pPr lvl="1"/>
            <a:r>
              <a:rPr lang="en-US" sz="2800" dirty="0"/>
              <a:t>The number of variables mapped to the color icon can be tripled by </a:t>
            </a:r>
            <a:r>
              <a:rPr lang="en-US" sz="2800" dirty="0" smtClean="0"/>
              <a:t>having </a:t>
            </a:r>
            <a:r>
              <a:rPr lang="en-US" sz="2800" dirty="0"/>
              <a:t>each variable control one of the hue, saturation, and value </a:t>
            </a:r>
            <a:r>
              <a:rPr lang="en-US" sz="2800" dirty="0" smtClean="0"/>
              <a:t>(</a:t>
            </a:r>
            <a:r>
              <a:rPr lang="en-US" sz="2800" dirty="0"/>
              <a:t>HSV) </a:t>
            </a:r>
            <a:r>
              <a:rPr lang="en-US" sz="2800" dirty="0" smtClean="0"/>
              <a:t>values</a:t>
            </a:r>
          </a:p>
          <a:p>
            <a:pPr lvl="1"/>
            <a:r>
              <a:rPr lang="en-US" sz="2800" dirty="0"/>
              <a:t>Icons with different shapes can be used in place of the square </a:t>
            </a:r>
            <a:r>
              <a:rPr lang="en-US" sz="2800" dirty="0" smtClean="0"/>
              <a:t>icon</a:t>
            </a:r>
          </a:p>
          <a:p>
            <a:pPr lvl="2"/>
            <a:r>
              <a:rPr lang="en-US" sz="2400" dirty="0" smtClean="0"/>
              <a:t>Example: Triangular, Hexagon</a:t>
            </a:r>
            <a:endParaRPr lang="en-IN" sz="2400" dirty="0" smtClean="0"/>
          </a:p>
        </p:txBody>
      </p:sp>
      <p:pic>
        <p:nvPicPr>
          <p:cNvPr id="3074" name="Picture 2" descr="C:\Users\admin\Pictures\s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616" y="100878"/>
            <a:ext cx="1809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3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Hierarchical techniques:</a:t>
            </a:r>
          </a:p>
          <a:p>
            <a:pPr lvl="1"/>
            <a:r>
              <a:rPr lang="en-US" sz="2800" dirty="0"/>
              <a:t>Subdivide </a:t>
            </a:r>
            <a:r>
              <a:rPr lang="en-US" sz="2800" dirty="0" smtClean="0"/>
              <a:t>the k-D </a:t>
            </a:r>
            <a:r>
              <a:rPr lang="en-US" sz="2800" dirty="0"/>
              <a:t>data space and present subspaces in </a:t>
            </a:r>
            <a:r>
              <a:rPr lang="en-US" sz="2800" dirty="0" smtClean="0"/>
              <a:t>a hierarchical fashion</a:t>
            </a:r>
          </a:p>
          <a:p>
            <a:pPr lvl="1"/>
            <a:r>
              <a:rPr lang="en-US" sz="2800" dirty="0" smtClean="0"/>
              <a:t>Examples:</a:t>
            </a:r>
          </a:p>
          <a:p>
            <a:pPr lvl="2"/>
            <a:r>
              <a:rPr lang="en-IN" dirty="0"/>
              <a:t>Dimensional </a:t>
            </a:r>
            <a:r>
              <a:rPr lang="en-IN" dirty="0" smtClean="0"/>
              <a:t>stacking</a:t>
            </a:r>
          </a:p>
          <a:p>
            <a:pPr lvl="2"/>
            <a:r>
              <a:rPr lang="en-IN" dirty="0"/>
              <a:t>Mosaic </a:t>
            </a:r>
            <a:r>
              <a:rPr lang="en-IN" dirty="0" smtClean="0"/>
              <a:t>Plot</a:t>
            </a:r>
          </a:p>
          <a:p>
            <a:pPr lvl="2"/>
            <a:r>
              <a:rPr lang="en-IN" dirty="0" err="1"/>
              <a:t>Treemap</a:t>
            </a:r>
            <a:r>
              <a:rPr lang="en-IN" dirty="0"/>
              <a:t> </a:t>
            </a:r>
            <a:endParaRPr lang="en-IN" dirty="0" smtClean="0"/>
          </a:p>
          <a:p>
            <a:pPr lvl="2"/>
            <a:r>
              <a:rPr lang="en-IN" dirty="0"/>
              <a:t>Cone </a:t>
            </a:r>
            <a:r>
              <a:rPr lang="en-IN" dirty="0" smtClean="0"/>
              <a:t>Trees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4109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Dimensional Stacking:</a:t>
            </a:r>
          </a:p>
          <a:p>
            <a:pPr lvl="1"/>
            <a:r>
              <a:rPr lang="en-US" sz="2800" dirty="0"/>
              <a:t>Partition the </a:t>
            </a:r>
            <a:r>
              <a:rPr lang="en-US" sz="2800" dirty="0" smtClean="0"/>
              <a:t>k-D </a:t>
            </a:r>
            <a:r>
              <a:rPr lang="en-US" sz="2800" dirty="0"/>
              <a:t>data space in </a:t>
            </a:r>
            <a:r>
              <a:rPr lang="en-US" sz="2800" dirty="0" smtClean="0"/>
              <a:t>2-D </a:t>
            </a:r>
            <a:r>
              <a:rPr lang="en-US" sz="2800" dirty="0"/>
              <a:t>subspaces which are </a:t>
            </a:r>
            <a:r>
              <a:rPr lang="en-US" sz="2800" dirty="0" smtClean="0"/>
              <a:t>stacked  </a:t>
            </a:r>
            <a:r>
              <a:rPr lang="en-US" sz="2800" dirty="0"/>
              <a:t>into </a:t>
            </a:r>
            <a:r>
              <a:rPr lang="en-US" sz="2800" dirty="0" smtClean="0"/>
              <a:t>each other</a:t>
            </a:r>
          </a:p>
          <a:p>
            <a:pPr lvl="1"/>
            <a:r>
              <a:rPr lang="en-US" sz="2800" dirty="0"/>
              <a:t>Adequate especially for data with ordinal attributes of </a:t>
            </a:r>
            <a:r>
              <a:rPr lang="en-US" sz="2800" b="1" dirty="0"/>
              <a:t>low </a:t>
            </a:r>
            <a:r>
              <a:rPr lang="en-US" sz="2800" b="1" dirty="0" smtClean="0"/>
              <a:t>cardinality </a:t>
            </a:r>
            <a:r>
              <a:rPr lang="en-US" sz="2800" dirty="0"/>
              <a:t>(the number of possible values</a:t>
            </a:r>
            <a:r>
              <a:rPr lang="en-US" sz="2800" dirty="0" smtClean="0"/>
              <a:t>)</a:t>
            </a:r>
          </a:p>
          <a:p>
            <a:pPr lvl="1"/>
            <a:r>
              <a:rPr lang="en-IN" sz="2800" dirty="0"/>
              <a:t>Procedure:</a:t>
            </a:r>
          </a:p>
          <a:p>
            <a:pPr lvl="2"/>
            <a:r>
              <a:rPr lang="en-US" dirty="0"/>
              <a:t>Choose the most important pair of variables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, </a:t>
            </a:r>
            <a:r>
              <a:rPr lang="en-US" dirty="0"/>
              <a:t>and define a 2D grid of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versus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2"/>
            <a:r>
              <a:rPr lang="en-US" dirty="0"/>
              <a:t>Recursive subdivision of each grid cell using the next important pair of </a:t>
            </a:r>
            <a:r>
              <a:rPr lang="en-US" dirty="0" smtClean="0"/>
              <a:t>parameters</a:t>
            </a:r>
          </a:p>
          <a:p>
            <a:pPr lvl="2"/>
            <a:r>
              <a:rPr lang="en-US" dirty="0"/>
              <a:t>Color coding the final grid </a:t>
            </a:r>
            <a:r>
              <a:rPr lang="en-US" dirty="0" smtClean="0"/>
              <a:t>cells</a:t>
            </a:r>
          </a:p>
          <a:p>
            <a:pPr lvl="3"/>
            <a:r>
              <a:rPr lang="en-US" dirty="0"/>
              <a:t>Using the value of a dependent variable, if </a:t>
            </a:r>
            <a:r>
              <a:rPr lang="en-US" dirty="0" smtClean="0"/>
              <a:t>applicable</a:t>
            </a:r>
          </a:p>
          <a:p>
            <a:pPr lvl="3"/>
            <a:r>
              <a:rPr lang="en-US" dirty="0"/>
              <a:t>Using the frequency of data in each grid cell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3293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Dimensional Stacking:</a:t>
            </a:r>
          </a:p>
        </p:txBody>
      </p:sp>
      <p:pic>
        <p:nvPicPr>
          <p:cNvPr id="4098" name="Picture 2" descr="C:\Users\admin\Pictures\s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2267816"/>
            <a:ext cx="10446327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Mosaic Plots:</a:t>
            </a:r>
          </a:p>
          <a:p>
            <a:pPr lvl="1"/>
            <a:r>
              <a:rPr lang="en-US" sz="2800" dirty="0"/>
              <a:t>A </a:t>
            </a:r>
            <a:r>
              <a:rPr lang="en-US" sz="2800" dirty="0" smtClean="0"/>
              <a:t>well-recognized </a:t>
            </a:r>
            <a:r>
              <a:rPr lang="en-US" sz="2800" dirty="0"/>
              <a:t>visualization method for categorical </a:t>
            </a:r>
            <a:r>
              <a:rPr lang="en-US" sz="2800" dirty="0" smtClean="0"/>
              <a:t>variables</a:t>
            </a:r>
          </a:p>
          <a:p>
            <a:pPr lvl="1"/>
            <a:r>
              <a:rPr lang="en-US" sz="2800" dirty="0"/>
              <a:t>Shows frequencies in </a:t>
            </a:r>
            <a:r>
              <a:rPr lang="en-US" sz="2800" dirty="0" smtClean="0"/>
              <a:t>an </a:t>
            </a:r>
            <a:r>
              <a:rPr lang="en-US" sz="2800" dirty="0" smtClean="0"/>
              <a:t>m-way </a:t>
            </a:r>
            <a:r>
              <a:rPr lang="en-US" sz="2800" dirty="0"/>
              <a:t>contingency table by nested </a:t>
            </a:r>
            <a:r>
              <a:rPr lang="en-US" sz="2800" dirty="0" smtClean="0"/>
              <a:t>rectangles</a:t>
            </a:r>
          </a:p>
          <a:p>
            <a:pPr lvl="2"/>
            <a:r>
              <a:rPr lang="en-US" dirty="0"/>
              <a:t>The area of a rectangle is proportional to its frequency (data counts)</a:t>
            </a:r>
            <a:endParaRPr lang="en-US" dirty="0" smtClean="0"/>
          </a:p>
          <a:p>
            <a:pPr lvl="1"/>
            <a:r>
              <a:rPr lang="en-IN" sz="2800" dirty="0"/>
              <a:t>Procedure:</a:t>
            </a:r>
          </a:p>
          <a:p>
            <a:pPr lvl="2"/>
            <a:r>
              <a:rPr lang="en-US" dirty="0"/>
              <a:t>First, divide a square in proportion to the marginal totals of variable </a:t>
            </a:r>
            <a:r>
              <a:rPr lang="en-US" dirty="0" smtClean="0"/>
              <a:t>X1 along the </a:t>
            </a:r>
            <a:r>
              <a:rPr lang="en-US" dirty="0"/>
              <a:t>horizontal </a:t>
            </a:r>
            <a:r>
              <a:rPr lang="en-US" dirty="0" smtClean="0"/>
              <a:t>axis</a:t>
            </a:r>
          </a:p>
          <a:p>
            <a:pPr lvl="2"/>
            <a:r>
              <a:rPr lang="en-US" dirty="0"/>
              <a:t>Next, the rectangle for each category of </a:t>
            </a:r>
            <a:r>
              <a:rPr lang="en-US" dirty="0" smtClean="0"/>
              <a:t>X1 is </a:t>
            </a:r>
            <a:r>
              <a:rPr lang="en-US" dirty="0"/>
              <a:t>subdivided in proportion to </a:t>
            </a:r>
            <a:r>
              <a:rPr lang="en-US" dirty="0" smtClean="0"/>
              <a:t>the conditional </a:t>
            </a:r>
            <a:r>
              <a:rPr lang="en-US" dirty="0"/>
              <a:t>frequencies of variable </a:t>
            </a:r>
            <a:r>
              <a:rPr lang="en-US" dirty="0" smtClean="0"/>
              <a:t>X2 along </a:t>
            </a:r>
            <a:r>
              <a:rPr lang="en-US" dirty="0"/>
              <a:t>the vertical </a:t>
            </a:r>
            <a:r>
              <a:rPr lang="en-US" dirty="0" smtClean="0"/>
              <a:t>axis</a:t>
            </a:r>
          </a:p>
          <a:p>
            <a:pPr lvl="2"/>
            <a:r>
              <a:rPr lang="en-US" dirty="0"/>
              <a:t>Then, the rectangle for each combination of categories of </a:t>
            </a:r>
            <a:r>
              <a:rPr lang="en-US" dirty="0" smtClean="0"/>
              <a:t>X1 and X2 is subdivided in proportion </a:t>
            </a:r>
            <a:r>
              <a:rPr lang="en-US" dirty="0"/>
              <a:t>to the conditional frequencies of </a:t>
            </a:r>
            <a:r>
              <a:rPr lang="en-US" dirty="0" smtClean="0"/>
              <a:t>X2 along the horizontal axis.</a:t>
            </a:r>
          </a:p>
          <a:p>
            <a:pPr lvl="2"/>
            <a:r>
              <a:rPr lang="en-US" dirty="0"/>
              <a:t>Repeat subdivisions until all variables of interest have been included in the </a:t>
            </a:r>
            <a:r>
              <a:rPr lang="en-US" dirty="0" smtClean="0"/>
              <a:t>plot.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98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Mosaic Plots:</a:t>
            </a:r>
          </a:p>
        </p:txBody>
      </p:sp>
      <p:pic>
        <p:nvPicPr>
          <p:cNvPr id="5122" name="Picture 2" descr="C:\Users\admin\Pictures\sm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2198111"/>
            <a:ext cx="9698182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visualization of data that </a:t>
            </a:r>
            <a:r>
              <a:rPr lang="en-US" dirty="0" smtClean="0"/>
              <a:t>does not </a:t>
            </a:r>
            <a:r>
              <a:rPr lang="en-US" dirty="0"/>
              <a:t>generally have an explicit spatial </a:t>
            </a:r>
            <a:r>
              <a:rPr lang="en-US" dirty="0" smtClean="0"/>
              <a:t>attribute.</a:t>
            </a:r>
          </a:p>
          <a:p>
            <a:r>
              <a:rPr lang="en-IN" dirty="0"/>
              <a:t>Multivariate (Multidimensional) </a:t>
            </a:r>
            <a:r>
              <a:rPr lang="en-IN" dirty="0" smtClean="0"/>
              <a:t>Visualization</a:t>
            </a:r>
          </a:p>
          <a:p>
            <a:pPr lvl="1"/>
            <a:r>
              <a:rPr lang="en-US" dirty="0"/>
              <a:t>Visualization of datasets that have more than three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“Curse of dimension” is a trouble issue in information </a:t>
            </a:r>
            <a:r>
              <a:rPr lang="en-US" dirty="0" smtClean="0"/>
              <a:t>visualization</a:t>
            </a:r>
          </a:p>
          <a:p>
            <a:pPr lvl="2"/>
            <a:r>
              <a:rPr lang="en-US" dirty="0"/>
              <a:t>Most familiar plots can accommodate up to three dimensions </a:t>
            </a:r>
            <a:r>
              <a:rPr lang="en-US" dirty="0" smtClean="0"/>
              <a:t>adequately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effectiveness</a:t>
            </a:r>
            <a:r>
              <a:rPr lang="en-US" dirty="0"/>
              <a:t> of retinal visual elements (e.g. color, shape, size) </a:t>
            </a:r>
            <a:r>
              <a:rPr lang="en-US" b="1" dirty="0"/>
              <a:t>deteriorates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the number of variables </a:t>
            </a:r>
            <a:r>
              <a:rPr lang="en-US" dirty="0" smtClean="0"/>
              <a:t>increases.</a:t>
            </a:r>
          </a:p>
          <a:p>
            <a:r>
              <a:rPr lang="en-US" dirty="0"/>
              <a:t>Categories of Multivariate Visualization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/>
              <a:t>Different approaches to categorizing multivariate visualization </a:t>
            </a:r>
            <a:r>
              <a:rPr lang="en-US" dirty="0" smtClean="0"/>
              <a:t>techniques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goal of the visualization</a:t>
            </a:r>
            <a:r>
              <a:rPr lang="en-US" dirty="0"/>
              <a:t>, </a:t>
            </a:r>
            <a:r>
              <a:rPr lang="en-US" b="1" dirty="0"/>
              <a:t>the types of the variables</a:t>
            </a:r>
            <a:r>
              <a:rPr lang="en-US" dirty="0"/>
              <a:t>, </a:t>
            </a:r>
            <a:r>
              <a:rPr lang="en-US" b="1" dirty="0"/>
              <a:t>mappings of the variables</a:t>
            </a:r>
            <a:r>
              <a:rPr lang="en-US" dirty="0"/>
              <a:t>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3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Few Categories are:</a:t>
            </a:r>
          </a:p>
          <a:p>
            <a:pPr lvl="1"/>
            <a:r>
              <a:rPr lang="en-IN" sz="3200" dirty="0"/>
              <a:t>Geometric projection </a:t>
            </a:r>
            <a:r>
              <a:rPr lang="en-IN" sz="3200" dirty="0" smtClean="0"/>
              <a:t>techniques</a:t>
            </a:r>
          </a:p>
          <a:p>
            <a:pPr lvl="1"/>
            <a:r>
              <a:rPr lang="en-IN" sz="3200" dirty="0" smtClean="0"/>
              <a:t>Icon-based techniques</a:t>
            </a:r>
          </a:p>
          <a:p>
            <a:pPr lvl="1"/>
            <a:r>
              <a:rPr lang="en-IN" sz="3200" dirty="0" smtClean="0"/>
              <a:t>Pixel-oriented techniques</a:t>
            </a:r>
          </a:p>
          <a:p>
            <a:pPr lvl="1"/>
            <a:r>
              <a:rPr lang="en-IN" sz="3200" dirty="0"/>
              <a:t>Hierarchical </a:t>
            </a:r>
            <a:r>
              <a:rPr lang="en-IN" sz="3200" dirty="0" smtClean="0"/>
              <a:t>techniques</a:t>
            </a:r>
          </a:p>
          <a:p>
            <a:pPr lvl="1"/>
            <a:r>
              <a:rPr lang="en-IN" sz="3200" dirty="0"/>
              <a:t>Hybrid techniques</a:t>
            </a:r>
          </a:p>
        </p:txBody>
      </p:sp>
    </p:spTree>
    <p:extLst>
      <p:ext uri="{BB962C8B-B14F-4D97-AF65-F5344CB8AC3E}">
        <p14:creationId xmlns:p14="http://schemas.microsoft.com/office/powerpoint/2010/main" val="16829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/>
              <a:t>Geometric Projection </a:t>
            </a:r>
            <a:r>
              <a:rPr lang="en-IN" dirty="0" smtClean="0"/>
              <a:t>Techniques:</a:t>
            </a:r>
          </a:p>
          <a:p>
            <a:pPr lvl="1"/>
            <a:r>
              <a:rPr lang="en-US" dirty="0"/>
              <a:t>Visualization </a:t>
            </a:r>
            <a:r>
              <a:rPr lang="en-US" b="1" dirty="0"/>
              <a:t>of geometric transformations</a:t>
            </a:r>
            <a:r>
              <a:rPr lang="en-US" dirty="0"/>
              <a:t> and projections of the </a:t>
            </a:r>
            <a:r>
              <a:rPr lang="en-US" dirty="0" smtClean="0"/>
              <a:t>data</a:t>
            </a:r>
          </a:p>
          <a:p>
            <a:r>
              <a:rPr lang="en-IN" dirty="0" smtClean="0"/>
              <a:t>Examples:</a:t>
            </a:r>
          </a:p>
          <a:p>
            <a:pPr lvl="1"/>
            <a:r>
              <a:rPr lang="en-US" dirty="0"/>
              <a:t>Scatterplot </a:t>
            </a:r>
            <a:r>
              <a:rPr lang="en-US" dirty="0" smtClean="0"/>
              <a:t>matrix</a:t>
            </a:r>
          </a:p>
          <a:p>
            <a:pPr lvl="1"/>
            <a:r>
              <a:rPr lang="en-US" dirty="0" err="1" smtClean="0"/>
              <a:t>Hyperbox</a:t>
            </a:r>
            <a:endParaRPr lang="en-US" dirty="0" smtClean="0"/>
          </a:p>
          <a:p>
            <a:pPr lvl="1"/>
            <a:r>
              <a:rPr lang="en-US" dirty="0"/>
              <a:t>Trellis </a:t>
            </a:r>
            <a:r>
              <a:rPr lang="en-US" dirty="0" smtClean="0"/>
              <a:t>display</a:t>
            </a:r>
          </a:p>
          <a:p>
            <a:pPr lvl="1"/>
            <a:r>
              <a:rPr lang="en-IN" dirty="0"/>
              <a:t>Parallel coordinates</a:t>
            </a:r>
          </a:p>
        </p:txBody>
      </p:sp>
    </p:spTree>
    <p:extLst>
      <p:ext uri="{BB962C8B-B14F-4D97-AF65-F5344CB8AC3E}">
        <p14:creationId xmlns:p14="http://schemas.microsoft.com/office/powerpoint/2010/main" val="21293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Scatter Plot:</a:t>
            </a:r>
          </a:p>
          <a:p>
            <a:pPr lvl="1"/>
            <a:r>
              <a:rPr lang="en-IN" dirty="0" smtClean="0"/>
              <a:t>It comes under category of Point-based technique</a:t>
            </a:r>
          </a:p>
          <a:p>
            <a:pPr lvl="1"/>
            <a:r>
              <a:rPr lang="en-US" b="1" dirty="0"/>
              <a:t>Point plots </a:t>
            </a:r>
            <a:r>
              <a:rPr lang="en-US" dirty="0"/>
              <a:t>are </a:t>
            </a:r>
            <a:r>
              <a:rPr lang="en-US" dirty="0" smtClean="0"/>
              <a:t>as </a:t>
            </a:r>
            <a:r>
              <a:rPr lang="en-US" dirty="0"/>
              <a:t>visualizations that project records from </a:t>
            </a:r>
            <a:r>
              <a:rPr lang="en-US" dirty="0" smtClean="0"/>
              <a:t>an </a:t>
            </a:r>
            <a:r>
              <a:rPr lang="en-US" b="1" dirty="0" smtClean="0"/>
              <a:t>N-dimensional </a:t>
            </a:r>
            <a:r>
              <a:rPr lang="en-US" b="1" dirty="0"/>
              <a:t>data space</a:t>
            </a:r>
            <a:r>
              <a:rPr lang="en-US" dirty="0"/>
              <a:t> to </a:t>
            </a:r>
            <a:r>
              <a:rPr lang="en-US" b="1" dirty="0"/>
              <a:t>an arbitrary k-dimensional display space</a:t>
            </a:r>
            <a:r>
              <a:rPr lang="en-US" dirty="0"/>
              <a:t>, </a:t>
            </a:r>
            <a:r>
              <a:rPr lang="en-US" dirty="0" smtClean="0"/>
              <a:t>such that </a:t>
            </a:r>
            <a:r>
              <a:rPr lang="en-US" dirty="0"/>
              <a:t>data records map to k-dimensional points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the </a:t>
            </a:r>
            <a:r>
              <a:rPr lang="en-US" b="1" dirty="0"/>
              <a:t>dimensionality of the </a:t>
            </a:r>
            <a:r>
              <a:rPr lang="en-US" b="1" dirty="0" smtClean="0"/>
              <a:t>data increases</a:t>
            </a:r>
            <a:r>
              <a:rPr lang="en-US" dirty="0"/>
              <a:t>, the choices for visual analysis consist of</a:t>
            </a:r>
            <a:r>
              <a:rPr lang="en-US" dirty="0" smtClean="0"/>
              <a:t>:</a:t>
            </a:r>
          </a:p>
          <a:p>
            <a:pPr lvl="2"/>
            <a:r>
              <a:rPr lang="en-IN" dirty="0" smtClean="0"/>
              <a:t>Dimension </a:t>
            </a:r>
            <a:r>
              <a:rPr lang="en-IN" dirty="0" err="1"/>
              <a:t>S</a:t>
            </a:r>
            <a:r>
              <a:rPr lang="en-IN" dirty="0" err="1" smtClean="0"/>
              <a:t>ubsetting</a:t>
            </a:r>
            <a:endParaRPr lang="en-IN" dirty="0" smtClean="0"/>
          </a:p>
          <a:p>
            <a:pPr lvl="2"/>
            <a:r>
              <a:rPr lang="en-IN" dirty="0" smtClean="0"/>
              <a:t>Dimension Reduction</a:t>
            </a:r>
          </a:p>
          <a:p>
            <a:pPr lvl="2"/>
            <a:r>
              <a:rPr lang="en-IN" dirty="0" smtClean="0"/>
              <a:t>Dimension Embedding</a:t>
            </a:r>
          </a:p>
          <a:p>
            <a:pPr lvl="2"/>
            <a:r>
              <a:rPr lang="en-IN" dirty="0" smtClean="0"/>
              <a:t>Multiple Display </a:t>
            </a:r>
            <a:r>
              <a:rPr lang="en-IN" dirty="0" smtClean="0">
                <a:sym typeface="Wingdings" panose="05000000000000000000" pitchFamily="2" charset="2"/>
              </a:rPr>
              <a:t> common approach is scatter matrix</a:t>
            </a:r>
          </a:p>
          <a:p>
            <a:r>
              <a:rPr lang="en-IN" dirty="0" smtClean="0"/>
              <a:t>Scatter Matrix: </a:t>
            </a:r>
            <a:r>
              <a:rPr lang="en-US" dirty="0"/>
              <a:t>a grid of </a:t>
            </a:r>
            <a:r>
              <a:rPr lang="en-US" dirty="0" smtClean="0"/>
              <a:t>scatterplots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grid </a:t>
            </a:r>
            <a:r>
              <a:rPr lang="en-US" dirty="0" smtClean="0"/>
              <a:t>having 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sz="800" dirty="0" smtClean="0"/>
              <a:t> </a:t>
            </a:r>
            <a:r>
              <a:rPr lang="en-US" dirty="0"/>
              <a:t>cells, where </a:t>
            </a:r>
            <a:r>
              <a:rPr lang="en-US" i="1" dirty="0"/>
              <a:t>N </a:t>
            </a:r>
            <a:r>
              <a:rPr lang="en-US" dirty="0"/>
              <a:t>is the number of dimensions.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3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Scatter Matrix:</a:t>
            </a:r>
          </a:p>
          <a:p>
            <a:pPr lvl="1"/>
            <a:r>
              <a:rPr lang="en-US" dirty="0"/>
              <a:t>Organizes all the pairwise scatterplots in a matrix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Each display panel in the matrix is identified by its row and column </a:t>
            </a:r>
            <a:r>
              <a:rPr lang="en-US" dirty="0" smtClean="0"/>
              <a:t>coordinates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panel at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row and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column is a scatterplot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versus X</a:t>
            </a:r>
            <a:r>
              <a:rPr lang="en-US" baseline="-25000" dirty="0" smtClean="0"/>
              <a:t>i   </a:t>
            </a:r>
          </a:p>
          <a:p>
            <a:pPr lvl="2"/>
            <a:r>
              <a:rPr lang="en-US" dirty="0"/>
              <a:t>The panel at the 3</a:t>
            </a:r>
            <a:r>
              <a:rPr lang="en-US" baseline="30000" dirty="0"/>
              <a:t>rd</a:t>
            </a:r>
            <a:r>
              <a:rPr lang="en-US" dirty="0"/>
              <a:t> row (the top row) and 1</a:t>
            </a:r>
            <a:r>
              <a:rPr lang="en-US" baseline="30000" dirty="0"/>
              <a:t>st</a:t>
            </a:r>
            <a:r>
              <a:rPr lang="en-US" dirty="0"/>
              <a:t> column is a scatterplot of Z versus </a:t>
            </a:r>
            <a:r>
              <a:rPr lang="en-US" dirty="0" smtClean="0"/>
              <a:t>X</a:t>
            </a:r>
          </a:p>
          <a:p>
            <a:pPr lvl="2"/>
            <a:r>
              <a:rPr lang="en-US" dirty="0"/>
              <a:t>Panels that are symmetric with respect to the XYZ </a:t>
            </a:r>
            <a:r>
              <a:rPr lang="en-US" dirty="0" smtClean="0"/>
              <a:t>diagonal </a:t>
            </a:r>
            <a:r>
              <a:rPr lang="en-US" dirty="0"/>
              <a:t>have the same variables as their coordinates, </a:t>
            </a:r>
            <a:r>
              <a:rPr lang="en-US" dirty="0" smtClean="0"/>
              <a:t>rotated 90°</a:t>
            </a:r>
          </a:p>
          <a:p>
            <a:pPr lvl="3"/>
            <a:r>
              <a:rPr lang="en-US" dirty="0"/>
              <a:t>The redundancy is designed to improve visual </a:t>
            </a:r>
            <a:r>
              <a:rPr lang="en-US" dirty="0" smtClean="0"/>
              <a:t>linking</a:t>
            </a:r>
          </a:p>
          <a:p>
            <a:pPr lvl="3"/>
            <a:r>
              <a:rPr lang="en-US" dirty="0"/>
              <a:t>Patterns can be detected in both horizontal and vertical </a:t>
            </a:r>
            <a:r>
              <a:rPr lang="en-US" dirty="0" smtClean="0"/>
              <a:t>directions</a:t>
            </a:r>
          </a:p>
          <a:p>
            <a:pPr lvl="2"/>
            <a:r>
              <a:rPr lang="en-US" dirty="0"/>
              <a:t>Can only visualize the </a:t>
            </a:r>
            <a:r>
              <a:rPr lang="en-US" b="1" dirty="0"/>
              <a:t>correlation between two </a:t>
            </a:r>
            <a:r>
              <a:rPr lang="en-US" b="1" dirty="0" smtClean="0"/>
              <a:t>variables</a:t>
            </a:r>
            <a:r>
              <a:rPr lang="en-US" dirty="0"/>
              <a:t>, without using retinal visual elements or </a:t>
            </a:r>
            <a:r>
              <a:rPr lang="en-US" dirty="0" smtClean="0"/>
              <a:t>interaction </a:t>
            </a:r>
            <a:r>
              <a:rPr lang="en-US" dirty="0"/>
              <a:t>techniques</a:t>
            </a:r>
            <a:endParaRPr lang="en-IN" dirty="0"/>
          </a:p>
        </p:txBody>
      </p:sp>
      <p:pic>
        <p:nvPicPr>
          <p:cNvPr id="1026" name="Picture 2" descr="C:\Users\admin\Pictures\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72" y="0"/>
            <a:ext cx="2428875" cy="27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Trellis Display:</a:t>
            </a:r>
          </a:p>
          <a:p>
            <a:pPr lvl="1"/>
            <a:r>
              <a:rPr lang="en-US" dirty="0"/>
              <a:t>Display any one of the large variety of 1D, 2D and 3D plot types in a </a:t>
            </a:r>
            <a:r>
              <a:rPr lang="en-US" dirty="0" smtClean="0"/>
              <a:t>trellis </a:t>
            </a:r>
            <a:r>
              <a:rPr lang="en-US" dirty="0"/>
              <a:t>layout of panels, where each panel displays the selected plot </a:t>
            </a:r>
            <a:r>
              <a:rPr lang="en-US" dirty="0" smtClean="0"/>
              <a:t>type </a:t>
            </a:r>
            <a:r>
              <a:rPr lang="en-US" dirty="0"/>
              <a:t>for a level or interval on additional discrete or continuous </a:t>
            </a:r>
          </a:p>
          <a:p>
            <a:pPr lvl="1"/>
            <a:r>
              <a:rPr lang="en-US" dirty="0"/>
              <a:t>Panels are laid out into columns, rows and </a:t>
            </a:r>
            <a:r>
              <a:rPr lang="en-US" dirty="0" smtClean="0"/>
              <a:t>pages</a:t>
            </a:r>
          </a:p>
          <a:p>
            <a:pPr lvl="1"/>
            <a:r>
              <a:rPr lang="en-US" dirty="0"/>
              <a:t>Mapping of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Axis Variables:</a:t>
            </a:r>
          </a:p>
          <a:p>
            <a:pPr lvl="3"/>
            <a:r>
              <a:rPr lang="en-US" dirty="0"/>
              <a:t>Mapped to one of the coordinates in the </a:t>
            </a:r>
            <a:r>
              <a:rPr lang="en-US" dirty="0" smtClean="0"/>
              <a:t>panels</a:t>
            </a:r>
          </a:p>
          <a:p>
            <a:pPr lvl="2"/>
            <a:r>
              <a:rPr lang="en-US" dirty="0"/>
              <a:t>Conditioning </a:t>
            </a:r>
            <a:r>
              <a:rPr lang="en-US" dirty="0" smtClean="0"/>
              <a:t>variable</a:t>
            </a:r>
          </a:p>
          <a:p>
            <a:pPr lvl="3"/>
            <a:r>
              <a:rPr lang="en-US" dirty="0"/>
              <a:t>Mapped to a horizontal bar at the top of each panel, representing one of its levels </a:t>
            </a:r>
            <a:r>
              <a:rPr lang="en-US" dirty="0" smtClean="0"/>
              <a:t>(</a:t>
            </a:r>
            <a:r>
              <a:rPr lang="en-US" dirty="0"/>
              <a:t>discrete variable) or intervals (continuous variable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Continuous variables have to be divided into </a:t>
            </a:r>
            <a:r>
              <a:rPr lang="en-US" dirty="0" smtClean="0"/>
              <a:t>intervals</a:t>
            </a:r>
          </a:p>
          <a:p>
            <a:pPr lvl="4"/>
            <a:r>
              <a:rPr lang="en-US" dirty="0"/>
              <a:t>The intervals are usually overlapped a little to improve the effectiveness of </a:t>
            </a:r>
            <a:r>
              <a:rPr lang="en-US" dirty="0" smtClean="0"/>
              <a:t>visualizing </a:t>
            </a:r>
            <a:r>
              <a:rPr lang="en-US" dirty="0"/>
              <a:t>interrelationships </a:t>
            </a:r>
            <a:endParaRPr lang="en-US" dirty="0" smtClean="0"/>
          </a:p>
          <a:p>
            <a:pPr lvl="3"/>
            <a:r>
              <a:rPr lang="en-US" dirty="0"/>
              <a:t>Superposed </a:t>
            </a:r>
            <a:r>
              <a:rPr lang="en-US" dirty="0" smtClean="0"/>
              <a:t>variable</a:t>
            </a:r>
          </a:p>
          <a:p>
            <a:pPr lvl="4"/>
            <a:r>
              <a:rPr lang="en-US" dirty="0"/>
              <a:t>Mapped to color or symbol of points in the panels</a:t>
            </a:r>
          </a:p>
        </p:txBody>
      </p:sp>
    </p:spTree>
    <p:extLst>
      <p:ext uri="{BB962C8B-B14F-4D97-AF65-F5344CB8AC3E}">
        <p14:creationId xmlns:p14="http://schemas.microsoft.com/office/powerpoint/2010/main" val="33227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 descr="C:\Users\admin\Pictures\s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1704108"/>
            <a:ext cx="10183091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Multivariate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Trellis Display:</a:t>
            </a:r>
          </a:p>
          <a:p>
            <a:pPr lvl="1"/>
            <a:r>
              <a:rPr lang="en-US" dirty="0"/>
              <a:t>Effective in demonstrating the relationships </a:t>
            </a:r>
            <a:r>
              <a:rPr lang="en-US" dirty="0" smtClean="0"/>
              <a:t> between </a:t>
            </a:r>
            <a:r>
              <a:rPr lang="en-US" b="1" dirty="0"/>
              <a:t>axis variables</a:t>
            </a:r>
            <a:r>
              <a:rPr lang="en-US" dirty="0"/>
              <a:t>, considering all the </a:t>
            </a:r>
            <a:r>
              <a:rPr lang="en-US" b="1" dirty="0" smtClean="0"/>
              <a:t>conditioning variables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What patterns can you see?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generated visualization may be greatly </a:t>
            </a:r>
            <a:r>
              <a:rPr lang="en-US" dirty="0" smtClean="0"/>
              <a:t>affected </a:t>
            </a:r>
            <a:r>
              <a:rPr lang="en-US" dirty="0"/>
              <a:t>by how the </a:t>
            </a:r>
            <a:r>
              <a:rPr lang="en-US" b="1" dirty="0"/>
              <a:t>continuous </a:t>
            </a:r>
            <a:r>
              <a:rPr lang="en-US" b="1" dirty="0" smtClean="0"/>
              <a:t>conditioning variables </a:t>
            </a:r>
            <a:r>
              <a:rPr lang="en-US" b="1" dirty="0"/>
              <a:t>are categorized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overlapping occurs when many data </a:t>
            </a:r>
            <a:r>
              <a:rPr lang="en-US" dirty="0" smtClean="0"/>
              <a:t>records </a:t>
            </a:r>
            <a:r>
              <a:rPr lang="en-US" dirty="0"/>
              <a:t>have the same or similar values or the </a:t>
            </a:r>
            <a:r>
              <a:rPr lang="en-US" dirty="0" smtClean="0"/>
              <a:t>number </a:t>
            </a:r>
            <a:r>
              <a:rPr lang="en-US" dirty="0"/>
              <a:t>of data points is large relative to </a:t>
            </a:r>
            <a:r>
              <a:rPr lang="en-US" b="1" dirty="0"/>
              <a:t>the </a:t>
            </a:r>
            <a:r>
              <a:rPr lang="en-US" b="1" dirty="0" smtClean="0"/>
              <a:t>size </a:t>
            </a:r>
            <a:r>
              <a:rPr lang="en-US" b="1" dirty="0"/>
              <a:t>of a panel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0814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1128</Words>
  <Application>Microsoft Office PowerPoint</Application>
  <PresentationFormat>Custom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  <vt:lpstr>Visualization Techniques for Multivariate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Oriented Data Visualization</dc:title>
  <dc:creator>RameshRagala</dc:creator>
  <cp:lastModifiedBy>Windows User</cp:lastModifiedBy>
  <cp:revision>136</cp:revision>
  <dcterms:created xsi:type="dcterms:W3CDTF">2017-03-20T16:08:00Z</dcterms:created>
  <dcterms:modified xsi:type="dcterms:W3CDTF">2018-03-27T08:29:55Z</dcterms:modified>
</cp:coreProperties>
</file>