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52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86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36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1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12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8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1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8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18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7E1A-FBF5-4EBF-9238-A501492C551F}" type="datetimeFigureOut">
              <a:rPr lang="en-IN" smtClean="0"/>
              <a:t>30-03-2018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469C-D3BC-45B7-AD4E-D3E766A2B3D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1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Text and Document Visualization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Prof. Ramesh Ragala</a:t>
            </a:r>
          </a:p>
          <a:p>
            <a:r>
              <a:rPr lang="en-IN" dirty="0" smtClean="0"/>
              <a:t>VIT University</a:t>
            </a:r>
          </a:p>
          <a:p>
            <a:r>
              <a:rPr lang="en-IN" dirty="0" smtClean="0"/>
              <a:t>Chennai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3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Levels of Text Representation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Semantic level</a:t>
            </a:r>
          </a:p>
          <a:p>
            <a:pPr lvl="1"/>
            <a:r>
              <a:rPr lang="en-US" sz="3200" dirty="0" smtClean="0"/>
              <a:t>It encompasses </a:t>
            </a:r>
            <a:r>
              <a:rPr lang="en-US" sz="3200" dirty="0"/>
              <a:t>the extraction of </a:t>
            </a:r>
            <a:r>
              <a:rPr lang="en-US" sz="3200" dirty="0" smtClean="0"/>
              <a:t>meaning and </a:t>
            </a:r>
            <a:r>
              <a:rPr lang="en-US" sz="3200" dirty="0"/>
              <a:t>relationships between pieces of knowledge derived from the </a:t>
            </a:r>
            <a:r>
              <a:rPr lang="en-US" sz="3200" dirty="0" smtClean="0"/>
              <a:t>structures identified in the syntactical level.</a:t>
            </a:r>
          </a:p>
          <a:p>
            <a:pPr lvl="1"/>
            <a:r>
              <a:rPr lang="en-US" sz="3200" dirty="0"/>
              <a:t>The goal of this level is to </a:t>
            </a:r>
            <a:r>
              <a:rPr lang="en-US" sz="3200" dirty="0"/>
              <a:t>define an </a:t>
            </a:r>
            <a:r>
              <a:rPr lang="en-US" sz="3200" dirty="0"/>
              <a:t>analytic interpretation of the full text within a specific context, </a:t>
            </a:r>
            <a:r>
              <a:rPr lang="en-US" sz="3200" dirty="0"/>
              <a:t>or even </a:t>
            </a:r>
            <a:r>
              <a:rPr lang="en-US" sz="3200" dirty="0"/>
              <a:t>independent of context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9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text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Word Cloud: word count</a:t>
            </a:r>
          </a:p>
          <a:p>
            <a:pPr lvl="1"/>
            <a:r>
              <a:rPr lang="en-US" sz="3200" dirty="0" smtClean="0"/>
              <a:t>It is also known as </a:t>
            </a:r>
            <a:r>
              <a:rPr lang="en-US" sz="3200" b="1" dirty="0" smtClean="0"/>
              <a:t>text clouds</a:t>
            </a:r>
            <a:r>
              <a:rPr lang="en-US" sz="3200" dirty="0" smtClean="0"/>
              <a:t> or </a:t>
            </a:r>
            <a:r>
              <a:rPr lang="en-US" sz="3200" b="1" dirty="0" smtClean="0"/>
              <a:t>tag clouds</a:t>
            </a:r>
            <a:r>
              <a:rPr lang="en-US" sz="3200" dirty="0" smtClean="0"/>
              <a:t>, are layouts </a:t>
            </a:r>
            <a:r>
              <a:rPr lang="en-US" sz="3200" dirty="0"/>
              <a:t>of raw tokens, colored and sized by their frequency within a </a:t>
            </a:r>
            <a:r>
              <a:rPr lang="en-US" sz="3200" dirty="0" smtClean="0"/>
              <a:t>single document</a:t>
            </a:r>
          </a:p>
          <a:p>
            <a:pPr lvl="1"/>
            <a:r>
              <a:rPr lang="en-US" sz="3200" dirty="0"/>
              <a:t>Text clouds and their variations, such as a Wordle are examples of visualizations that use only term frequency vectors and </a:t>
            </a:r>
            <a:r>
              <a:rPr lang="en-US" sz="3200" dirty="0" smtClean="0"/>
              <a:t>some layout </a:t>
            </a:r>
            <a:r>
              <a:rPr lang="en-US" sz="3200" dirty="0"/>
              <a:t>algorithm to create the visualization.  </a:t>
            </a:r>
            <a:endParaRPr lang="en-US" sz="3200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4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text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Word Cloud: word count</a:t>
            </a:r>
          </a:p>
          <a:p>
            <a:pPr lvl="1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97" y="2426711"/>
            <a:ext cx="78962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text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Word Tree: word sequence</a:t>
            </a:r>
          </a:p>
          <a:p>
            <a:pPr lvl="1"/>
            <a:r>
              <a:rPr lang="en-US" sz="3200" dirty="0"/>
              <a:t>The </a:t>
            </a:r>
            <a:r>
              <a:rPr lang="en-US" sz="3200" dirty="0" err="1"/>
              <a:t>WordTree</a:t>
            </a:r>
            <a:r>
              <a:rPr lang="en-US" sz="3200" dirty="0"/>
              <a:t> visualization </a:t>
            </a:r>
            <a:r>
              <a:rPr lang="en-US" sz="3200" dirty="0" smtClean="0"/>
              <a:t>is </a:t>
            </a:r>
            <a:r>
              <a:rPr lang="en-US" sz="3200" dirty="0"/>
              <a:t>a visual representation of both </a:t>
            </a:r>
            <a:r>
              <a:rPr lang="en-US" sz="3200" dirty="0" smtClean="0"/>
              <a:t>term frequencies</a:t>
            </a:r>
            <a:r>
              <a:rPr lang="en-US" sz="3200" dirty="0"/>
              <a:t>, as well as their </a:t>
            </a:r>
            <a:r>
              <a:rPr lang="en-US" sz="3200" dirty="0" smtClean="0"/>
              <a:t>context.</a:t>
            </a:r>
          </a:p>
          <a:p>
            <a:pPr lvl="1"/>
            <a:r>
              <a:rPr lang="en-US" sz="3200" dirty="0"/>
              <a:t>Size is used to </a:t>
            </a:r>
            <a:r>
              <a:rPr lang="en-US" sz="3200" dirty="0" smtClean="0"/>
              <a:t>represent the </a:t>
            </a:r>
            <a:r>
              <a:rPr lang="en-US" sz="3200" dirty="0"/>
              <a:t>term or phrase frequency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/>
              <a:t>The root of the tree is a user-specified word </a:t>
            </a:r>
            <a:r>
              <a:rPr lang="en-US" sz="3200" dirty="0" smtClean="0"/>
              <a:t>or phrase </a:t>
            </a:r>
            <a:r>
              <a:rPr lang="en-US" sz="3200" dirty="0"/>
              <a:t>of </a:t>
            </a:r>
            <a:r>
              <a:rPr lang="en-US" sz="3200" dirty="0" smtClean="0"/>
              <a:t>interest.</a:t>
            </a:r>
          </a:p>
          <a:p>
            <a:pPr lvl="1"/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branches represent the various contexts in </a:t>
            </a:r>
            <a:r>
              <a:rPr lang="en-US" sz="3200" dirty="0" smtClean="0"/>
              <a:t>which the </a:t>
            </a:r>
            <a:r>
              <a:rPr lang="en-US" sz="3200" dirty="0"/>
              <a:t>word or phrase is used in the document.</a:t>
            </a:r>
            <a:endParaRPr lang="en-US" sz="3200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3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text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2"/>
            <a:ext cx="10515600" cy="49620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Word Tree: word sequence</a:t>
            </a:r>
          </a:p>
          <a:p>
            <a:pPr lvl="1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97" y="2176895"/>
            <a:ext cx="102584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0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text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We can </a:t>
            </a:r>
            <a:r>
              <a:rPr lang="en-US" sz="3600" dirty="0"/>
              <a:t>extend the representation of word distribution by displaying connectivity</a:t>
            </a:r>
            <a:r>
              <a:rPr lang="en-US" sz="36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3200" dirty="0"/>
              <a:t>There are several ways in which connections can be computed.</a:t>
            </a:r>
          </a:p>
          <a:p>
            <a:r>
              <a:rPr lang="en-US" sz="3600" dirty="0" err="1" smtClean="0"/>
              <a:t>TextArc</a:t>
            </a:r>
            <a:r>
              <a:rPr lang="en-US" sz="3600" dirty="0"/>
              <a:t>: </a:t>
            </a:r>
          </a:p>
          <a:p>
            <a:pPr lvl="1"/>
            <a:r>
              <a:rPr lang="en-US" sz="3200" dirty="0"/>
              <a:t>It is </a:t>
            </a:r>
            <a:r>
              <a:rPr lang="en-US" sz="3200" dirty="0"/>
              <a:t>a visual representation of how terms relate to the lines </a:t>
            </a:r>
            <a:r>
              <a:rPr lang="en-US" sz="3200" dirty="0"/>
              <a:t>of text </a:t>
            </a:r>
            <a:r>
              <a:rPr lang="en-US" sz="3200" dirty="0"/>
              <a:t>in which they </a:t>
            </a:r>
            <a:r>
              <a:rPr lang="en-US" sz="3200" dirty="0" smtClean="0"/>
              <a:t>appear.</a:t>
            </a:r>
          </a:p>
          <a:p>
            <a:pPr lvl="1"/>
            <a:r>
              <a:rPr lang="en-US" sz="3200" dirty="0"/>
              <a:t>Every word of the text is drawn </a:t>
            </a:r>
            <a:r>
              <a:rPr lang="en-US" sz="3200" dirty="0" smtClean="0"/>
              <a:t>in order </a:t>
            </a:r>
            <a:r>
              <a:rPr lang="en-US" sz="3200" dirty="0"/>
              <a:t>around an ellipse as small lines with a slight offset at its </a:t>
            </a:r>
            <a:r>
              <a:rPr lang="en-US" sz="3200" dirty="0" smtClean="0"/>
              <a:t>start</a:t>
            </a:r>
          </a:p>
          <a:p>
            <a:pPr lvl="1"/>
            <a:r>
              <a:rPr lang="en-US" sz="3200" dirty="0"/>
              <a:t> Words </a:t>
            </a:r>
            <a:r>
              <a:rPr lang="en-US" sz="3200" dirty="0"/>
              <a:t>with higher frequencies are drawn within the ellipse, pulled by its </a:t>
            </a:r>
            <a:r>
              <a:rPr lang="en-US" sz="3200" dirty="0"/>
              <a:t>occurrences on </a:t>
            </a:r>
            <a:r>
              <a:rPr lang="en-US" sz="3200" dirty="0"/>
              <a:t>the circle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70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text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TextArc</a:t>
            </a:r>
            <a:r>
              <a:rPr lang="en-US" sz="3600" dirty="0"/>
              <a:t>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045711"/>
            <a:ext cx="7190509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7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text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Arc Diagrams: </a:t>
            </a:r>
          </a:p>
          <a:p>
            <a:pPr lvl="1"/>
            <a:r>
              <a:rPr lang="en-US" sz="3200" dirty="0" smtClean="0"/>
              <a:t>It is focused </a:t>
            </a:r>
            <a:r>
              <a:rPr lang="en-US" sz="3200" dirty="0"/>
              <a:t>on displaying repetition </a:t>
            </a:r>
            <a:r>
              <a:rPr lang="en-US" sz="3200" dirty="0" smtClean="0"/>
              <a:t>in text </a:t>
            </a:r>
            <a:r>
              <a:rPr lang="en-US" sz="3200" dirty="0"/>
              <a:t>or any sequence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/>
              <a:t>Repeated subsequences are identified and </a:t>
            </a:r>
            <a:r>
              <a:rPr lang="en-US" sz="3200" dirty="0" smtClean="0"/>
              <a:t>connected by </a:t>
            </a:r>
            <a:r>
              <a:rPr lang="en-US" sz="3200" dirty="0"/>
              <a:t>semicircular arcs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/>
              <a:t>The thickness of the arcs represents the length of </a:t>
            </a:r>
            <a:r>
              <a:rPr lang="en-US" sz="3200" dirty="0" smtClean="0"/>
              <a:t>the subsequence</a:t>
            </a:r>
            <a:r>
              <a:rPr lang="en-US" sz="3200" dirty="0"/>
              <a:t>, and the height of the arcs represents the distance between </a:t>
            </a:r>
            <a:r>
              <a:rPr lang="en-US" sz="3200" dirty="0" smtClean="0"/>
              <a:t>the subsequences.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7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Visualization techniques for text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Arc Diagrams: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5" y="2410691"/>
            <a:ext cx="9088581" cy="301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5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Document Collection Visualization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Its goal is to place the similar documents close to each other and dissimilar ones far apart.</a:t>
            </a:r>
          </a:p>
          <a:p>
            <a:r>
              <a:rPr lang="en-US" sz="3200" dirty="0" smtClean="0"/>
              <a:t>This is a min-max problem with complexity 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).</a:t>
            </a:r>
          </a:p>
          <a:p>
            <a:r>
              <a:rPr lang="en-US" sz="3200" dirty="0" smtClean="0"/>
              <a:t>The common approaches to </a:t>
            </a:r>
          </a:p>
          <a:p>
            <a:pPr lvl="1"/>
            <a:r>
              <a:rPr lang="en-US" dirty="0"/>
              <a:t>graph spring layouts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multidimensional </a:t>
            </a:r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self-organizing maps</a:t>
            </a:r>
            <a:r>
              <a:rPr lang="en-US" dirty="0"/>
              <a:t>.</a:t>
            </a:r>
            <a:endParaRPr lang="en-US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7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Text and Document Visualization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 smtClean="0"/>
              <a:t>Huge resources of information</a:t>
            </a:r>
          </a:p>
          <a:p>
            <a:pPr lvl="1"/>
            <a:r>
              <a:rPr lang="en-IN" dirty="0" smtClean="0"/>
              <a:t>From libraries</a:t>
            </a:r>
          </a:p>
          <a:p>
            <a:pPr lvl="1"/>
            <a:r>
              <a:rPr lang="en-IN" dirty="0" smtClean="0"/>
              <a:t>From e-mail archives</a:t>
            </a:r>
          </a:p>
          <a:p>
            <a:pPr lvl="1"/>
            <a:r>
              <a:rPr lang="en-IN" dirty="0" smtClean="0"/>
              <a:t>Blogs</a:t>
            </a:r>
          </a:p>
          <a:p>
            <a:pPr lvl="1"/>
            <a:r>
              <a:rPr lang="en-IN" dirty="0" smtClean="0"/>
              <a:t>Wiki</a:t>
            </a:r>
          </a:p>
          <a:p>
            <a:pPr lvl="1"/>
            <a:r>
              <a:rPr lang="en-IN" dirty="0" smtClean="0"/>
              <a:t>Twitter feeds</a:t>
            </a:r>
          </a:p>
          <a:p>
            <a:pPr lvl="1"/>
            <a:r>
              <a:rPr lang="en-IN" dirty="0" smtClean="0"/>
              <a:t>Digital library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3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Document Collection Visualization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 smtClean="0"/>
              <a:t>self-organizing maps</a:t>
            </a:r>
            <a:endParaRPr lang="en-US" dirty="0"/>
          </a:p>
          <a:p>
            <a:pPr lvl="1"/>
            <a:r>
              <a:rPr lang="en-US" dirty="0" smtClean="0"/>
              <a:t>It is </a:t>
            </a:r>
            <a:r>
              <a:rPr lang="en-US" dirty="0"/>
              <a:t>an unsupervised learning </a:t>
            </a:r>
            <a:r>
              <a:rPr lang="en-US" dirty="0" smtClean="0"/>
              <a:t>algorithm using </a:t>
            </a:r>
            <a:r>
              <a:rPr lang="en-US" dirty="0"/>
              <a:t>a collection of typically 2D nodes, where documents will be located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Each node has an associated vector of the same dimensionality as the </a:t>
            </a:r>
            <a:r>
              <a:rPr lang="en-US" dirty="0" smtClean="0"/>
              <a:t>input vectors </a:t>
            </a:r>
            <a:r>
              <a:rPr lang="en-US" dirty="0"/>
              <a:t>(the document vectors) used to train the </a:t>
            </a:r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 </a:t>
            </a:r>
            <a:r>
              <a:rPr lang="en-US" dirty="0"/>
              <a:t>initialize the </a:t>
            </a:r>
            <a:r>
              <a:rPr lang="en-US" dirty="0"/>
              <a:t>SOM nodes</a:t>
            </a:r>
            <a:r>
              <a:rPr lang="en-US" dirty="0"/>
              <a:t>, typically with random weights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choose a random vector from </a:t>
            </a:r>
            <a:r>
              <a:rPr lang="en-US" dirty="0" smtClean="0"/>
              <a:t>the input </a:t>
            </a:r>
            <a:r>
              <a:rPr lang="en-US" dirty="0"/>
              <a:t>vectors and calculate its distance from each node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We adjusts the weights of the closest nodes (within a particular radius), making each </a:t>
            </a:r>
            <a:r>
              <a:rPr lang="en-US" dirty="0" smtClean="0"/>
              <a:t>closer to </a:t>
            </a:r>
            <a:r>
              <a:rPr lang="en-US" dirty="0"/>
              <a:t>the input vector, with the higher weights corresponding to the </a:t>
            </a:r>
            <a:r>
              <a:rPr lang="en-US" dirty="0" smtClean="0"/>
              <a:t>closest selected </a:t>
            </a:r>
            <a:r>
              <a:rPr lang="en-US" dirty="0"/>
              <a:t>node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 we iterate through the input vectors, the radius </a:t>
            </a:r>
            <a:r>
              <a:rPr lang="en-US" dirty="0" smtClean="0"/>
              <a:t>gets smaller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Document Collection Visualization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 smtClean="0"/>
              <a:t>self-organizing maps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019" y="1699779"/>
            <a:ext cx="5805054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1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Document Collection Visualization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Themescapes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Themescapes</a:t>
            </a:r>
            <a:r>
              <a:rPr lang="en-US" dirty="0"/>
              <a:t> are summaries of corpora using abstract 3D landscapes </a:t>
            </a:r>
            <a:r>
              <a:rPr lang="en-US" dirty="0" smtClean="0"/>
              <a:t>in which </a:t>
            </a:r>
            <a:r>
              <a:rPr lang="en-US" dirty="0"/>
              <a:t>height and color are used to represent density of similar documents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4" y="2951018"/>
            <a:ext cx="7592291" cy="362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21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Text and Document Visualization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 smtClean="0"/>
              <a:t>The visualizations are task </a:t>
            </a:r>
            <a:r>
              <a:rPr lang="en-US" dirty="0"/>
              <a:t>dependent, </a:t>
            </a:r>
            <a:r>
              <a:rPr lang="en-US" dirty="0" smtClean="0"/>
              <a:t>we can </a:t>
            </a:r>
            <a:r>
              <a:rPr lang="en-US" dirty="0"/>
              <a:t>look at what tasks are necessary for dealing with text, documents, </a:t>
            </a:r>
            <a:r>
              <a:rPr lang="en-US" dirty="0" smtClean="0"/>
              <a:t>or web-based </a:t>
            </a:r>
            <a:r>
              <a:rPr lang="en-US" dirty="0"/>
              <a:t>objects</a:t>
            </a:r>
            <a:r>
              <a:rPr lang="en-US" dirty="0" smtClean="0"/>
              <a:t>.</a:t>
            </a:r>
          </a:p>
          <a:p>
            <a:r>
              <a:rPr lang="en-US" dirty="0"/>
              <a:t>For text and documents, the most obvious tasks </a:t>
            </a:r>
            <a:r>
              <a:rPr lang="en-US" dirty="0" smtClean="0"/>
              <a:t>are </a:t>
            </a:r>
            <a:r>
              <a:rPr lang="en-US" b="1" dirty="0" smtClean="0"/>
              <a:t>searching</a:t>
            </a:r>
            <a:r>
              <a:rPr lang="en-US" dirty="0" smtClean="0"/>
              <a:t> </a:t>
            </a:r>
            <a:r>
              <a:rPr lang="en-US" dirty="0"/>
              <a:t>for a word, phrase, or topic</a:t>
            </a:r>
            <a:r>
              <a:rPr lang="en-US" dirty="0" smtClean="0"/>
              <a:t>.</a:t>
            </a:r>
          </a:p>
          <a:p>
            <a:r>
              <a:rPr lang="en-US" dirty="0"/>
              <a:t>For </a:t>
            </a:r>
            <a:r>
              <a:rPr lang="en-US" b="1" dirty="0"/>
              <a:t>partially structured data</a:t>
            </a:r>
            <a:r>
              <a:rPr lang="en-US" dirty="0"/>
              <a:t>, we </a:t>
            </a:r>
            <a:r>
              <a:rPr lang="en-US" dirty="0" smtClean="0"/>
              <a:t>may search </a:t>
            </a:r>
            <a:r>
              <a:rPr lang="en-US" dirty="0"/>
              <a:t>for </a:t>
            </a:r>
            <a:r>
              <a:rPr lang="en-US" b="1" dirty="0"/>
              <a:t>relationships </a:t>
            </a:r>
            <a:r>
              <a:rPr lang="en-US" dirty="0"/>
              <a:t>between words, phrases, topics, or documents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structured </a:t>
            </a:r>
            <a:r>
              <a:rPr lang="en-US" b="1" dirty="0"/>
              <a:t>text </a:t>
            </a:r>
            <a:r>
              <a:rPr lang="en-US" dirty="0"/>
              <a:t>or document collections, the key task is most </a:t>
            </a:r>
            <a:r>
              <a:rPr lang="en-US" dirty="0" smtClean="0"/>
              <a:t>often </a:t>
            </a:r>
            <a:r>
              <a:rPr lang="en-US" b="1" dirty="0" smtClean="0"/>
              <a:t>searching</a:t>
            </a:r>
            <a:r>
              <a:rPr lang="en-US" dirty="0" smtClean="0"/>
              <a:t> for </a:t>
            </a:r>
            <a:r>
              <a:rPr lang="en-US" b="1" dirty="0"/>
              <a:t>patterns</a:t>
            </a:r>
            <a:r>
              <a:rPr lang="en-US" dirty="0"/>
              <a:t> and </a:t>
            </a:r>
            <a:r>
              <a:rPr lang="en-US" b="1" dirty="0"/>
              <a:t>outliers</a:t>
            </a:r>
            <a:r>
              <a:rPr lang="en-US" dirty="0"/>
              <a:t> within the text or documents.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1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Text and Document Visualization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collection of documents as a corpus (plural corpora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deals with </a:t>
            </a:r>
            <a:r>
              <a:rPr lang="en-US" dirty="0"/>
              <a:t>objects within corpora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 these </a:t>
            </a:r>
            <a:r>
              <a:rPr lang="en-US" dirty="0"/>
              <a:t>objects can be words, sentences, paragraphs</a:t>
            </a:r>
            <a:r>
              <a:rPr lang="en-US" dirty="0" smtClean="0"/>
              <a:t>, documents</a:t>
            </a:r>
            <a:r>
              <a:rPr lang="en-US" dirty="0"/>
              <a:t>, or even collections of documents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objects are considered atomic with </a:t>
            </a:r>
            <a:r>
              <a:rPr lang="en-US" dirty="0" smtClean="0"/>
              <a:t>respect to </a:t>
            </a:r>
            <a:r>
              <a:rPr lang="en-US" dirty="0"/>
              <a:t>the task, analysis, and visualization</a:t>
            </a:r>
            <a:r>
              <a:rPr lang="en-US" dirty="0" smtClean="0"/>
              <a:t>.</a:t>
            </a:r>
          </a:p>
          <a:p>
            <a:r>
              <a:rPr lang="en-US" dirty="0"/>
              <a:t>Text and documents are often </a:t>
            </a:r>
            <a:r>
              <a:rPr lang="en-US" dirty="0" smtClean="0"/>
              <a:t>minimally structured </a:t>
            </a:r>
            <a:r>
              <a:rPr lang="en-US" dirty="0"/>
              <a:t>and may be rich with attributes and metadata, </a:t>
            </a:r>
            <a:r>
              <a:rPr lang="en-US" dirty="0" smtClean="0"/>
              <a:t>especially when </a:t>
            </a:r>
            <a:r>
              <a:rPr lang="en-US" dirty="0"/>
              <a:t>focused in a specific application domain</a:t>
            </a:r>
            <a:r>
              <a:rPr lang="en-US" dirty="0" smtClean="0"/>
              <a:t>.</a:t>
            </a:r>
          </a:p>
          <a:p>
            <a:r>
              <a:rPr lang="en-US" dirty="0"/>
              <a:t>documents </a:t>
            </a:r>
            <a:r>
              <a:rPr lang="en-US" dirty="0" smtClean="0"/>
              <a:t>have a </a:t>
            </a:r>
            <a:r>
              <a:rPr lang="en-US" dirty="0"/>
              <a:t>format and often include metadata about the </a:t>
            </a:r>
            <a:r>
              <a:rPr lang="en-US" dirty="0" smtClean="0"/>
              <a:t>document</a:t>
            </a:r>
          </a:p>
          <a:p>
            <a:r>
              <a:rPr lang="en-US" dirty="0"/>
              <a:t>Information retrieval </a:t>
            </a:r>
            <a:r>
              <a:rPr lang="en-US" dirty="0" smtClean="0"/>
              <a:t>systems are </a:t>
            </a:r>
            <a:r>
              <a:rPr lang="en-US" dirty="0"/>
              <a:t>used to query corpora, which requires computing the relevance </a:t>
            </a:r>
            <a:r>
              <a:rPr lang="en-US" dirty="0" smtClean="0"/>
              <a:t>of </a:t>
            </a:r>
            <a:r>
              <a:rPr lang="en-US" dirty="0"/>
              <a:t>a document with respect to a query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 semantic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8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Text and Document Visualization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dirty="0"/>
              <a:t>compute statistics about </a:t>
            </a:r>
            <a:r>
              <a:rPr lang="en-IN" dirty="0" smtClean="0"/>
              <a:t>documents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number of </a:t>
            </a:r>
            <a:r>
              <a:rPr lang="en-US" dirty="0"/>
              <a:t>words or paragraphs, or the word distribution or frequency, all can </a:t>
            </a:r>
            <a:r>
              <a:rPr lang="en-US" dirty="0" smtClean="0"/>
              <a:t>be used </a:t>
            </a:r>
            <a:r>
              <a:rPr lang="en-US" dirty="0"/>
              <a:t>for author authenticity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Are there any paragraphs that repeat the </a:t>
            </a:r>
            <a:r>
              <a:rPr lang="en-US" dirty="0" smtClean="0"/>
              <a:t>same words </a:t>
            </a:r>
            <a:r>
              <a:rPr lang="en-US" dirty="0"/>
              <a:t>or sentences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identify relationships between paragraphs </a:t>
            </a:r>
            <a:r>
              <a:rPr lang="en-US" dirty="0" smtClean="0"/>
              <a:t>or documents </a:t>
            </a:r>
            <a:r>
              <a:rPr lang="en-US" dirty="0"/>
              <a:t>within a corpus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US" b="1" dirty="0" smtClean="0"/>
              <a:t>“What documents relate </a:t>
            </a:r>
            <a:r>
              <a:rPr lang="en-US" b="1" dirty="0"/>
              <a:t>to the spread of flu?”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97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Why Visualize Text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b="1" dirty="0" smtClean="0"/>
              <a:t>Understanding: </a:t>
            </a:r>
            <a:r>
              <a:rPr lang="en-US" dirty="0"/>
              <a:t>get the “gist” of a document </a:t>
            </a:r>
            <a:endParaRPr lang="en-US" dirty="0"/>
          </a:p>
          <a:p>
            <a:r>
              <a:rPr lang="en-US" b="1" dirty="0"/>
              <a:t>Grouping:  </a:t>
            </a:r>
            <a:r>
              <a:rPr lang="en-US" dirty="0"/>
              <a:t>cluster for overview or </a:t>
            </a:r>
            <a:r>
              <a:rPr lang="en-US" dirty="0" smtClean="0"/>
              <a:t>classification</a:t>
            </a:r>
          </a:p>
          <a:p>
            <a:r>
              <a:rPr lang="en-IN" b="1" dirty="0" smtClean="0"/>
              <a:t>Comparison : </a:t>
            </a:r>
            <a:r>
              <a:rPr lang="en-US" b="1" dirty="0" smtClean="0"/>
              <a:t> </a:t>
            </a:r>
            <a:r>
              <a:rPr lang="en-US" dirty="0"/>
              <a:t>compare document collections, or </a:t>
            </a:r>
            <a:r>
              <a:rPr lang="en-US" dirty="0"/>
              <a:t>inspect </a:t>
            </a:r>
            <a:r>
              <a:rPr lang="en-US" dirty="0"/>
              <a:t>evolution of collection over time </a:t>
            </a:r>
            <a:endParaRPr lang="en-US" dirty="0"/>
          </a:p>
          <a:p>
            <a:r>
              <a:rPr lang="en-US" b="1" dirty="0"/>
              <a:t>Correlation:  </a:t>
            </a:r>
            <a:r>
              <a:rPr lang="en-US" dirty="0"/>
              <a:t>compare patterns in text to those in </a:t>
            </a:r>
            <a:r>
              <a:rPr lang="en-US" dirty="0" smtClean="0"/>
              <a:t>other </a:t>
            </a:r>
            <a:r>
              <a:rPr lang="en-US" dirty="0"/>
              <a:t>data, e.g., correlate with social network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44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Text as Data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b="1" dirty="0" smtClean="0"/>
              <a:t>Documents:</a:t>
            </a:r>
          </a:p>
          <a:p>
            <a:pPr lvl="1"/>
            <a:r>
              <a:rPr lang="en-IN" dirty="0"/>
              <a:t>Articles, books and </a:t>
            </a:r>
            <a:r>
              <a:rPr lang="en-IN" dirty="0" smtClean="0"/>
              <a:t>novels, E-mails</a:t>
            </a:r>
            <a:r>
              <a:rPr lang="en-IN" dirty="0"/>
              <a:t>, web pages, </a:t>
            </a:r>
            <a:r>
              <a:rPr lang="en-IN" dirty="0" smtClean="0"/>
              <a:t>blogs, Tags</a:t>
            </a:r>
            <a:r>
              <a:rPr lang="en-IN" dirty="0"/>
              <a:t>, </a:t>
            </a:r>
            <a:r>
              <a:rPr lang="en-IN" dirty="0" smtClean="0"/>
              <a:t>comments, Computer </a:t>
            </a:r>
            <a:r>
              <a:rPr lang="en-IN" dirty="0"/>
              <a:t>programs, logs </a:t>
            </a:r>
            <a:endParaRPr lang="en-IN" dirty="0" smtClean="0"/>
          </a:p>
          <a:p>
            <a:r>
              <a:rPr lang="en-IN" b="1" dirty="0" smtClean="0"/>
              <a:t>Collections of Documents</a:t>
            </a:r>
          </a:p>
          <a:p>
            <a:pPr lvl="1"/>
            <a:r>
              <a:rPr lang="en-IN" dirty="0"/>
              <a:t>Messages (e-mail, blogs, tags, comments) </a:t>
            </a:r>
          </a:p>
          <a:p>
            <a:pPr lvl="1"/>
            <a:r>
              <a:rPr lang="en-IN" dirty="0"/>
              <a:t>Social networks (personal profiles) </a:t>
            </a:r>
          </a:p>
          <a:p>
            <a:pPr lvl="1"/>
            <a:r>
              <a:rPr lang="en-IN" dirty="0"/>
              <a:t>Academic collaborations (publications)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1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Levels of Text Representation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Lexical level</a:t>
            </a:r>
          </a:p>
          <a:p>
            <a:pPr lvl="1"/>
            <a:r>
              <a:rPr lang="en-US" sz="3200" dirty="0" smtClean="0"/>
              <a:t>It is </a:t>
            </a:r>
            <a:r>
              <a:rPr lang="en-US" sz="3200" dirty="0"/>
              <a:t>concerned with transforming a string </a:t>
            </a:r>
            <a:r>
              <a:rPr lang="en-US" sz="3200" dirty="0" smtClean="0"/>
              <a:t>of characters </a:t>
            </a:r>
            <a:r>
              <a:rPr lang="en-US" sz="3200" dirty="0"/>
              <a:t>into a sequence of atomic entities, called </a:t>
            </a:r>
            <a:r>
              <a:rPr lang="en-US" sz="3200" b="1" dirty="0" smtClean="0"/>
              <a:t>tokens</a:t>
            </a:r>
          </a:p>
          <a:p>
            <a:pPr lvl="1"/>
            <a:r>
              <a:rPr lang="en-US" sz="3200" dirty="0" smtClean="0"/>
              <a:t>Lexical analyzers process the sequence of characters with given set of rules into a new sequence of tokens. </a:t>
            </a:r>
            <a:r>
              <a:rPr lang="en-US" sz="3200" dirty="0" smtClean="0">
                <a:sym typeface="Wingdings" panose="05000000000000000000" pitchFamily="2" charset="2"/>
              </a:rPr>
              <a:t> rules  finite state machine defined by Regular expression</a:t>
            </a:r>
            <a:endParaRPr lang="en-US" sz="3200" dirty="0" smtClean="0"/>
          </a:p>
          <a:p>
            <a:pPr lvl="1"/>
            <a:r>
              <a:rPr lang="en-US" sz="3200" dirty="0" smtClean="0"/>
              <a:t>Tokens can </a:t>
            </a:r>
            <a:r>
              <a:rPr lang="en-US" sz="3200" dirty="0"/>
              <a:t>include characters, character n-grams, words, word stems, lexemes</a:t>
            </a:r>
            <a:r>
              <a:rPr lang="en-US" sz="3200" dirty="0" smtClean="0"/>
              <a:t>,  phrases</a:t>
            </a:r>
            <a:r>
              <a:rPr lang="en-US" sz="3200" dirty="0"/>
              <a:t>, or word n-grams, all with associated attributes</a:t>
            </a:r>
            <a:endParaRPr lang="en-IN" sz="3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5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 smtClean="0"/>
              <a:t>Levels of Text Representation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5354"/>
            <a:ext cx="10515600" cy="46529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Syntactic level</a:t>
            </a:r>
          </a:p>
          <a:p>
            <a:pPr lvl="1"/>
            <a:r>
              <a:rPr lang="en-US" sz="3200" dirty="0" smtClean="0"/>
              <a:t>It deals </a:t>
            </a:r>
            <a:r>
              <a:rPr lang="en-US" sz="3200" dirty="0"/>
              <a:t>with identifying and tagging </a:t>
            </a:r>
            <a:r>
              <a:rPr lang="en-US" sz="3200" dirty="0" smtClean="0"/>
              <a:t>each </a:t>
            </a:r>
            <a:r>
              <a:rPr lang="en-US" sz="3200" dirty="0"/>
              <a:t>token’s function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/>
              <a:t>We assign various tags, such as </a:t>
            </a:r>
            <a:r>
              <a:rPr lang="en-US" sz="3200" dirty="0" smtClean="0"/>
              <a:t>sentence position </a:t>
            </a:r>
            <a:r>
              <a:rPr lang="en-US" sz="3200" dirty="0"/>
              <a:t>or whether a word is a noun, expletive, adjective, </a:t>
            </a:r>
            <a:r>
              <a:rPr lang="en-US" sz="3200" dirty="0" smtClean="0"/>
              <a:t>dangling modifier</a:t>
            </a:r>
            <a:r>
              <a:rPr lang="en-US" sz="3200" dirty="0"/>
              <a:t>, or conjunction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/>
              <a:t>Tokens can also have attributes such </a:t>
            </a:r>
            <a:r>
              <a:rPr lang="en-US" sz="3200" dirty="0" smtClean="0"/>
              <a:t>as whether </a:t>
            </a:r>
            <a:r>
              <a:rPr lang="en-US" sz="3200" dirty="0"/>
              <a:t>they are singular or plural, or their proximity to other </a:t>
            </a:r>
            <a:r>
              <a:rPr lang="en-US" sz="3200" dirty="0" smtClean="0"/>
              <a:t>tokens </a:t>
            </a:r>
            <a:r>
              <a:rPr lang="en-US" sz="3200" dirty="0" smtClean="0">
                <a:sym typeface="Wingdings" panose="05000000000000000000" pitchFamily="2" charset="2"/>
              </a:rPr>
              <a:t> extracting these annotations is called </a:t>
            </a:r>
            <a:r>
              <a:rPr lang="en-US" sz="3200" b="1" dirty="0" smtClean="0">
                <a:sym typeface="Wingdings" panose="05000000000000000000" pitchFamily="2" charset="2"/>
              </a:rPr>
              <a:t>named entity recognition</a:t>
            </a:r>
            <a:r>
              <a:rPr lang="en-US" sz="3200" dirty="0" smtClean="0">
                <a:sym typeface="Wingdings" panose="05000000000000000000" pitchFamily="2" charset="2"/>
              </a:rPr>
              <a:t> (NER)</a:t>
            </a:r>
            <a:endParaRPr lang="en-IN" sz="3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5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1118</Words>
  <Application>Microsoft Office PowerPoint</Application>
  <PresentationFormat>Custom</PresentationFormat>
  <Paragraphs>107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Text and Document Visualization</vt:lpstr>
      <vt:lpstr>Text and Document Visualization</vt:lpstr>
      <vt:lpstr>Text and Document Visualization</vt:lpstr>
      <vt:lpstr>Text and Document Visualization</vt:lpstr>
      <vt:lpstr>Text and Document Visualization</vt:lpstr>
      <vt:lpstr>Why Visualize Text</vt:lpstr>
      <vt:lpstr>Text as Data</vt:lpstr>
      <vt:lpstr>Levels of Text Representation</vt:lpstr>
      <vt:lpstr>Levels of Text Representation</vt:lpstr>
      <vt:lpstr>Levels of Text Representation</vt:lpstr>
      <vt:lpstr>Visualization techniques for text</vt:lpstr>
      <vt:lpstr>Visualization techniques for text</vt:lpstr>
      <vt:lpstr>Visualization techniques for text</vt:lpstr>
      <vt:lpstr>Visualization techniques for text</vt:lpstr>
      <vt:lpstr>Visualization techniques for text</vt:lpstr>
      <vt:lpstr>Visualization techniques for text</vt:lpstr>
      <vt:lpstr>Visualization techniques for text</vt:lpstr>
      <vt:lpstr>Visualization techniques for text</vt:lpstr>
      <vt:lpstr>Document Collection Visualization</vt:lpstr>
      <vt:lpstr>Document Collection Visualization</vt:lpstr>
      <vt:lpstr>Document Collection Visualization</vt:lpstr>
      <vt:lpstr>Document Collection Visualization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Oriented Data Visualization</dc:title>
  <dc:creator>RameshRagala</dc:creator>
  <cp:lastModifiedBy>Windows User</cp:lastModifiedBy>
  <cp:revision>188</cp:revision>
  <dcterms:created xsi:type="dcterms:W3CDTF">2017-03-20T16:08:00Z</dcterms:created>
  <dcterms:modified xsi:type="dcterms:W3CDTF">2018-03-30T09:22:06Z</dcterms:modified>
</cp:coreProperties>
</file>