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8" r:id="rId2"/>
    <p:sldId id="289" r:id="rId3"/>
    <p:sldId id="290" r:id="rId4"/>
    <p:sldId id="291" r:id="rId5"/>
    <p:sldId id="292" r:id="rId6"/>
    <p:sldId id="330" r:id="rId7"/>
    <p:sldId id="339" r:id="rId8"/>
    <p:sldId id="328" r:id="rId9"/>
    <p:sldId id="293" r:id="rId10"/>
    <p:sldId id="329" r:id="rId11"/>
    <p:sldId id="294" r:id="rId12"/>
    <p:sldId id="295" r:id="rId13"/>
    <p:sldId id="340" r:id="rId14"/>
    <p:sldId id="341" r:id="rId15"/>
    <p:sldId id="342" r:id="rId16"/>
    <p:sldId id="346" r:id="rId17"/>
    <p:sldId id="343" r:id="rId18"/>
    <p:sldId id="347" r:id="rId19"/>
    <p:sldId id="348" r:id="rId20"/>
    <p:sldId id="296" r:id="rId21"/>
    <p:sldId id="316" r:id="rId22"/>
    <p:sldId id="345" r:id="rId23"/>
    <p:sldId id="298" r:id="rId24"/>
    <p:sldId id="299" r:id="rId25"/>
    <p:sldId id="326" r:id="rId26"/>
    <p:sldId id="302" r:id="rId27"/>
    <p:sldId id="300" r:id="rId28"/>
    <p:sldId id="304" r:id="rId29"/>
    <p:sldId id="327" r:id="rId30"/>
    <p:sldId id="335" r:id="rId31"/>
    <p:sldId id="336" r:id="rId32"/>
    <p:sldId id="337" r:id="rId33"/>
    <p:sldId id="349" r:id="rId34"/>
    <p:sldId id="338" r:id="rId35"/>
    <p:sldId id="305" r:id="rId36"/>
    <p:sldId id="33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5" autoAdjust="0"/>
    <p:restoredTop sz="92086" autoAdjust="0"/>
  </p:normalViewPr>
  <p:slideViewPr>
    <p:cSldViewPr>
      <p:cViewPr>
        <p:scale>
          <a:sx n="70" d="100"/>
          <a:sy n="70" d="100"/>
        </p:scale>
        <p:origin x="-1410" y="-4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ihui\Desktop\CUD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lihui\Desktop\CU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Pig Latin</c:v>
          </c:tx>
          <c:spPr>
            <a:solidFill>
              <a:srgbClr val="C00000"/>
            </a:solidFill>
          </c:spPr>
          <c:invertIfNegative val="0"/>
          <c:val>
            <c:numRef>
              <c:f>Cmeans!$L$9</c:f>
              <c:numCache>
                <c:formatCode>General</c:formatCode>
                <c:ptCount val="1"/>
                <c:pt idx="0">
                  <c:v>15</c:v>
                </c:pt>
              </c:numCache>
            </c:numRef>
          </c:val>
        </c:ser>
        <c:ser>
          <c:idx val="1"/>
          <c:order val="1"/>
          <c:tx>
            <c:v>Java</c:v>
          </c:tx>
          <c:spPr>
            <a:solidFill>
              <a:srgbClr val="0070C0"/>
            </a:solidFill>
          </c:spPr>
          <c:invertIfNegative val="0"/>
          <c:val>
            <c:numRef>
              <c:f>Cmeans!$M$9</c:f>
              <c:numCache>
                <c:formatCode>General</c:formatCode>
                <c:ptCount val="1"/>
                <c:pt idx="0">
                  <c:v>240</c:v>
                </c:pt>
              </c:numCache>
            </c:numRef>
          </c:val>
        </c:ser>
        <c:dLbls>
          <c:showLegendKey val="0"/>
          <c:showVal val="0"/>
          <c:showCatName val="0"/>
          <c:showSerName val="0"/>
          <c:showPercent val="0"/>
          <c:showBubbleSize val="0"/>
        </c:dLbls>
        <c:gapWidth val="150"/>
        <c:axId val="237906944"/>
        <c:axId val="238297088"/>
      </c:barChart>
      <c:catAx>
        <c:axId val="237906944"/>
        <c:scaling>
          <c:orientation val="minMax"/>
        </c:scaling>
        <c:delete val="1"/>
        <c:axPos val="b"/>
        <c:majorTickMark val="out"/>
        <c:minorTickMark val="none"/>
        <c:tickLblPos val="nextTo"/>
        <c:crossAx val="238297088"/>
        <c:crosses val="autoZero"/>
        <c:auto val="1"/>
        <c:lblAlgn val="ctr"/>
        <c:lblOffset val="100"/>
        <c:noMultiLvlLbl val="0"/>
      </c:catAx>
      <c:valAx>
        <c:axId val="238297088"/>
        <c:scaling>
          <c:orientation val="minMax"/>
        </c:scaling>
        <c:delete val="0"/>
        <c:axPos val="l"/>
        <c:majorGridlines/>
        <c:numFmt formatCode="General" sourceLinked="1"/>
        <c:majorTickMark val="out"/>
        <c:minorTickMark val="none"/>
        <c:tickLblPos val="nextTo"/>
        <c:crossAx val="237906944"/>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63534844480745"/>
          <c:y val="0.17247761309248108"/>
          <c:w val="0.80175780382469997"/>
          <c:h val="0.77309827080438476"/>
        </c:manualLayout>
      </c:layout>
      <c:barChart>
        <c:barDir val="col"/>
        <c:grouping val="clustered"/>
        <c:varyColors val="0"/>
        <c:ser>
          <c:idx val="0"/>
          <c:order val="0"/>
          <c:tx>
            <c:v>Pig Latin</c:v>
          </c:tx>
          <c:spPr>
            <a:solidFill>
              <a:srgbClr val="C00000"/>
            </a:solidFill>
          </c:spPr>
          <c:invertIfNegative val="0"/>
          <c:val>
            <c:numRef>
              <c:f>Cmeans!$L$9</c:f>
              <c:numCache>
                <c:formatCode>General</c:formatCode>
                <c:ptCount val="1"/>
                <c:pt idx="0">
                  <c:v>15</c:v>
                </c:pt>
              </c:numCache>
            </c:numRef>
          </c:val>
        </c:ser>
        <c:ser>
          <c:idx val="1"/>
          <c:order val="1"/>
          <c:tx>
            <c:v>Java</c:v>
          </c:tx>
          <c:spPr>
            <a:solidFill>
              <a:srgbClr val="0070C0"/>
            </a:solidFill>
          </c:spPr>
          <c:invertIfNegative val="0"/>
          <c:val>
            <c:numRef>
              <c:f>Cmeans!$M$9</c:f>
              <c:numCache>
                <c:formatCode>General</c:formatCode>
                <c:ptCount val="1"/>
                <c:pt idx="0">
                  <c:v>240</c:v>
                </c:pt>
              </c:numCache>
            </c:numRef>
          </c:val>
        </c:ser>
        <c:dLbls>
          <c:showLegendKey val="0"/>
          <c:showVal val="0"/>
          <c:showCatName val="0"/>
          <c:showSerName val="0"/>
          <c:showPercent val="0"/>
          <c:showBubbleSize val="0"/>
        </c:dLbls>
        <c:gapWidth val="150"/>
        <c:axId val="238326144"/>
        <c:axId val="238327680"/>
      </c:barChart>
      <c:catAx>
        <c:axId val="238326144"/>
        <c:scaling>
          <c:orientation val="minMax"/>
        </c:scaling>
        <c:delete val="1"/>
        <c:axPos val="b"/>
        <c:majorTickMark val="out"/>
        <c:minorTickMark val="none"/>
        <c:tickLblPos val="nextTo"/>
        <c:crossAx val="238327680"/>
        <c:crosses val="autoZero"/>
        <c:auto val="1"/>
        <c:lblAlgn val="ctr"/>
        <c:lblOffset val="100"/>
        <c:noMultiLvlLbl val="0"/>
      </c:catAx>
      <c:valAx>
        <c:axId val="238327680"/>
        <c:scaling>
          <c:orientation val="minMax"/>
        </c:scaling>
        <c:delete val="0"/>
        <c:axPos val="l"/>
        <c:majorGridlines/>
        <c:numFmt formatCode="General" sourceLinked="1"/>
        <c:majorTickMark val="out"/>
        <c:minorTickMark val="none"/>
        <c:tickLblPos val="nextTo"/>
        <c:crossAx val="238326144"/>
        <c:crosses val="autoZero"/>
        <c:crossBetween val="between"/>
      </c:valAx>
    </c:plotArea>
    <c:legend>
      <c:legendPos val="t"/>
      <c:layout/>
      <c:overlay val="0"/>
    </c:legend>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0.37132</cdr:y>
    </cdr:from>
    <cdr:to>
      <cdr:x>0.07436</cdr:x>
      <cdr:y>0.61765</cdr:y>
    </cdr:to>
    <cdr:sp macro="" textlink="">
      <cdr:nvSpPr>
        <cdr:cNvPr id="2" name="TextBox 1"/>
        <cdr:cNvSpPr txBox="1"/>
      </cdr:nvSpPr>
      <cdr:spPr>
        <a:xfrm xmlns:a="http://schemas.openxmlformats.org/drawingml/2006/main">
          <a:off x="0" y="962025"/>
          <a:ext cx="276225" cy="638175"/>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r>
            <a:rPr lang="en-US" sz="1100"/>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2BACB-8BC2-4080-A218-54E2B9BE65BF}" type="datetimeFigureOut">
              <a:rPr lang="en-US" smtClean="0"/>
              <a:t>11/20/2020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C13F5-BFFE-4B2B-9FA3-253548557B4F}" type="slidenum">
              <a:rPr lang="en-US" smtClean="0"/>
              <a:t>‹#›</a:t>
            </a:fld>
            <a:endParaRPr lang="en-US"/>
          </a:p>
        </p:txBody>
      </p:sp>
    </p:spTree>
    <p:extLst>
      <p:ext uri="{BB962C8B-B14F-4D97-AF65-F5344CB8AC3E}">
        <p14:creationId xmlns:p14="http://schemas.microsoft.com/office/powerpoint/2010/main" val="92451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1</a:t>
            </a:fld>
            <a:endParaRPr lang="en-US"/>
          </a:p>
        </p:txBody>
      </p:sp>
    </p:spTree>
    <p:extLst>
      <p:ext uri="{BB962C8B-B14F-4D97-AF65-F5344CB8AC3E}">
        <p14:creationId xmlns:p14="http://schemas.microsoft.com/office/powerpoint/2010/main" val="2804517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Fields are referred to by positional notation or by name (alias). </a:t>
            </a:r>
          </a:p>
          <a:p>
            <a:r>
              <a:rPr lang="en-US" dirty="0" smtClean="0">
                <a:effectLst/>
              </a:rPr>
              <a:t>Positional notation is generated by the system. Positional notation is indicated with the dollar sign ($) and begins with zero (0); for example, $0, $1, $2. </a:t>
            </a:r>
          </a:p>
          <a:p>
            <a:r>
              <a:rPr lang="en-US" dirty="0" smtClean="0">
                <a:effectLst/>
              </a:rPr>
              <a:t>Names are assigned by you using schemas (or, in the case of the GROUP operator and some functions, by the system). You can use any name that is not a Pig keyword; for example, f1, f2, f3 or a, b, c or name, age, </a:t>
            </a:r>
            <a:r>
              <a:rPr lang="en-US" dirty="0" err="1" smtClean="0">
                <a:effectLst/>
              </a:rPr>
              <a:t>gpa</a:t>
            </a:r>
            <a:r>
              <a:rPr lang="en-US" dirty="0" smtClean="0">
                <a:effectLst/>
              </a:rPr>
              <a:t>.</a:t>
            </a:r>
          </a:p>
          <a:p>
            <a:r>
              <a:rPr lang="en-US" dirty="0" smtClean="0">
                <a:effectLst/>
              </a:rPr>
              <a:t>Given relation A above, the three fields are separated out in this table. </a:t>
            </a:r>
          </a:p>
          <a:p>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15</a:t>
            </a:fld>
            <a:endParaRPr lang="en-US"/>
          </a:p>
        </p:txBody>
      </p:sp>
    </p:spTree>
    <p:extLst>
      <p:ext uri="{BB962C8B-B14F-4D97-AF65-F5344CB8AC3E}">
        <p14:creationId xmlns:p14="http://schemas.microsoft.com/office/powerpoint/2010/main" val="168451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a:t>
            </a:r>
            <a:r>
              <a:rPr lang="en-US" baseline="0" dirty="0" smtClean="0"/>
              <a:t> results to stand output</a:t>
            </a:r>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17</a:t>
            </a:fld>
            <a:endParaRPr lang="en-US"/>
          </a:p>
        </p:txBody>
      </p:sp>
    </p:spTree>
    <p:extLst>
      <p:ext uri="{BB962C8B-B14F-4D97-AF65-F5344CB8AC3E}">
        <p14:creationId xmlns:p14="http://schemas.microsoft.com/office/powerpoint/2010/main" val="75390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20</a:t>
            </a:fld>
            <a:endParaRPr lang="en-US"/>
          </a:p>
        </p:txBody>
      </p:sp>
    </p:spTree>
    <p:extLst>
      <p:ext uri="{BB962C8B-B14F-4D97-AF65-F5344CB8AC3E}">
        <p14:creationId xmlns:p14="http://schemas.microsoft.com/office/powerpoint/2010/main" val="9123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24</a:t>
            </a:fld>
            <a:endParaRPr lang="en-US"/>
          </a:p>
        </p:txBody>
      </p:sp>
    </p:spTree>
    <p:extLst>
      <p:ext uri="{BB962C8B-B14F-4D97-AF65-F5344CB8AC3E}">
        <p14:creationId xmlns:p14="http://schemas.microsoft.com/office/powerpoint/2010/main" val="254878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25</a:t>
            </a:fld>
            <a:endParaRPr lang="en-US"/>
          </a:p>
        </p:txBody>
      </p:sp>
    </p:spTree>
    <p:extLst>
      <p:ext uri="{BB962C8B-B14F-4D97-AF65-F5344CB8AC3E}">
        <p14:creationId xmlns:p14="http://schemas.microsoft.com/office/powerpoint/2010/main" val="2548783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29</a:t>
            </a:fld>
            <a:endParaRPr lang="en-US"/>
          </a:p>
        </p:txBody>
      </p:sp>
    </p:spTree>
    <p:extLst>
      <p:ext uri="{BB962C8B-B14F-4D97-AF65-F5344CB8AC3E}">
        <p14:creationId xmlns:p14="http://schemas.microsoft.com/office/powerpoint/2010/main" val="1793636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function of data flow language and runtimes is the management and manipulation of data. The sample systems include the MapReduce architecture</a:t>
            </a:r>
            <a:r>
              <a:rPr lang="en-US" baseline="0" dirty="0" smtClean="0"/>
              <a:t> pioneered by Google and the open-source implementation called Hadoop. 30 </a:t>
            </a:r>
            <a:r>
              <a:rPr lang="en-US" baseline="0" dirty="0" err="1" smtClean="0"/>
              <a:t>peta</a:t>
            </a:r>
            <a:r>
              <a:rPr lang="en-US" baseline="0" dirty="0" smtClean="0"/>
              <a:t> new gene data per data. High through put gene sequence data . </a:t>
            </a:r>
            <a:endParaRPr lang="en-US" dirty="0"/>
          </a:p>
        </p:txBody>
      </p:sp>
      <p:sp>
        <p:nvSpPr>
          <p:cNvPr id="4" name="Slide Number Placeholder 3"/>
          <p:cNvSpPr>
            <a:spLocks noGrp="1"/>
          </p:cNvSpPr>
          <p:nvPr>
            <p:ph type="sldNum" sz="quarter" idx="10"/>
          </p:nvPr>
        </p:nvSpPr>
        <p:spPr/>
        <p:txBody>
          <a:bodyPr/>
          <a:lstStyle/>
          <a:p>
            <a:fld id="{AF675089-66C2-4C5F-BE44-A4EFD298D1F4}" type="slidenum">
              <a:rPr lang="en-US" smtClean="0"/>
              <a:t>30</a:t>
            </a:fld>
            <a:endParaRPr lang="en-US" dirty="0"/>
          </a:p>
        </p:txBody>
      </p:sp>
    </p:spTree>
    <p:extLst>
      <p:ext uri="{BB962C8B-B14F-4D97-AF65-F5344CB8AC3E}">
        <p14:creationId xmlns:p14="http://schemas.microsoft.com/office/powerpoint/2010/main" val="2409356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Region a subset of a table’s rows, like a range </a:t>
            </a:r>
            <a:r>
              <a:rPr lang="en-US" dirty="0" err="1" smtClean="0"/>
              <a:t>parition</a:t>
            </a:r>
            <a:r>
              <a:rPr lang="en-US" dirty="0" smtClean="0"/>
              <a:t>;  region server, serves data for reads and writes, master responsible for coordinating</a:t>
            </a:r>
            <a:r>
              <a:rPr lang="en-US" baseline="0" dirty="0" smtClean="0"/>
              <a:t> the slaves, assigns regions, detects failures of region </a:t>
            </a:r>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36</a:t>
            </a:fld>
            <a:endParaRPr lang="en-US"/>
          </a:p>
        </p:txBody>
      </p:sp>
    </p:spTree>
    <p:extLst>
      <p:ext uri="{BB962C8B-B14F-4D97-AF65-F5344CB8AC3E}">
        <p14:creationId xmlns:p14="http://schemas.microsoft.com/office/powerpoint/2010/main" val="210887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pig </a:t>
            </a:r>
            <a:r>
              <a:rPr lang="en-US" dirty="0" err="1" smtClean="0"/>
              <a:t>latin</a:t>
            </a:r>
            <a:r>
              <a:rPr lang="en-US" dirty="0" smtClean="0"/>
              <a:t> job</a:t>
            </a:r>
            <a:r>
              <a:rPr lang="en-US" baseline="0" dirty="0" smtClean="0"/>
              <a:t> is as simple as writing </a:t>
            </a:r>
            <a:r>
              <a:rPr lang="en-US" baseline="0" dirty="0" err="1" smtClean="0"/>
              <a:t>sql</a:t>
            </a:r>
            <a:r>
              <a:rPr lang="en-US" baseline="0" dirty="0" smtClean="0"/>
              <a:t> queries, for complex cases, the developers can integrate user defined function into the pig statements. </a:t>
            </a:r>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2</a:t>
            </a:fld>
            <a:endParaRPr lang="en-US"/>
          </a:p>
        </p:txBody>
      </p:sp>
    </p:spTree>
    <p:extLst>
      <p:ext uri="{BB962C8B-B14F-4D97-AF65-F5344CB8AC3E}">
        <p14:creationId xmlns:p14="http://schemas.microsoft.com/office/powerpoint/2010/main" val="899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Accelerate</a:t>
            </a:r>
            <a:r>
              <a:rPr lang="en-US" baseline="0" dirty="0" smtClean="0"/>
              <a:t> development process, many company such as Yahoo, Twitter, using Pig Latin to process large scale data. </a:t>
            </a:r>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3</a:t>
            </a:fld>
            <a:endParaRPr lang="en-US"/>
          </a:p>
        </p:txBody>
      </p:sp>
    </p:spTree>
    <p:extLst>
      <p:ext uri="{BB962C8B-B14F-4D97-AF65-F5344CB8AC3E}">
        <p14:creationId xmlns:p14="http://schemas.microsoft.com/office/powerpoint/2010/main" val="64891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DD94821-F1FC-41FB-92CC-AD98DAC4F6BB}" type="slidenum">
              <a:rPr lang="en-US"/>
              <a:pPr/>
              <a:t>6</a:t>
            </a:fld>
            <a:endParaRPr lang="en-US"/>
          </a:p>
        </p:txBody>
      </p:sp>
      <p:sp>
        <p:nvSpPr>
          <p:cNvPr id="36866" name="Slide Image Placeholder 1"/>
          <p:cNvSpPr>
            <a:spLocks noGrp="1" noRot="1" noChangeAspec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7" name="Notes Placeholder 2"/>
          <p:cNvSpPr>
            <a:spLocks noGrp="1"/>
          </p:cNvSpPr>
          <p:nvPr>
            <p:ph type="body" idx="1"/>
          </p:nvPr>
        </p:nvSpPr>
        <p:spPr bwMode="auto">
          <a:xfrm>
            <a:off x="685800" y="4343400"/>
            <a:ext cx="5486400" cy="41148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3177" tIns="46589" rIns="93177" bIns="46589"/>
          <a:lstStyle/>
          <a:p>
            <a:pPr>
              <a:lnSpc>
                <a:spcPct val="90000"/>
              </a:lnSpc>
            </a:pPr>
            <a:r>
              <a:rPr lang="en-US" dirty="0"/>
              <a:t>Where does pig stand, compared to java MR in terms of performance ?</a:t>
            </a:r>
          </a:p>
          <a:p>
            <a:pPr>
              <a:lnSpc>
                <a:spcPct val="90000"/>
              </a:lnSpc>
            </a:pPr>
            <a:endParaRPr lang="en-US" dirty="0" smtClean="0"/>
          </a:p>
          <a:p>
            <a:pPr>
              <a:lnSpc>
                <a:spcPct val="90000"/>
              </a:lnSpc>
            </a:pPr>
            <a:r>
              <a:rPr lang="en-US" dirty="0" smtClean="0"/>
              <a:t>We </a:t>
            </a:r>
            <a:r>
              <a:rPr lang="en-US" dirty="0"/>
              <a:t>have what we call </a:t>
            </a:r>
            <a:r>
              <a:rPr lang="en-US" dirty="0" err="1"/>
              <a:t>Pigmix</a:t>
            </a:r>
            <a:r>
              <a:rPr lang="en-US" dirty="0"/>
              <a:t>, which is a set of queries used to test pig performance from release to release.</a:t>
            </a:r>
          </a:p>
          <a:p>
            <a:pPr>
              <a:lnSpc>
                <a:spcPct val="90000"/>
              </a:lnSpc>
            </a:pPr>
            <a:r>
              <a:rPr lang="en-US" dirty="0" err="1" smtClean="0"/>
              <a:t>PigMix</a:t>
            </a:r>
            <a:r>
              <a:rPr lang="en-US" dirty="0" smtClean="0"/>
              <a:t> is a set of queries used test pig performance from release to release. There are queries that test latency (how long does it take to run this query?), and queries that test scalability (how many fields or records can pig handle before it fails?). In addition it includes a set of map reduce java programs to run equivalent map reduce jobs directly</a:t>
            </a:r>
          </a:p>
          <a:p>
            <a:pPr>
              <a:lnSpc>
                <a:spcPct val="90000"/>
              </a:lnSpc>
            </a:pPr>
            <a:endParaRPr lang="en-US" dirty="0"/>
          </a:p>
          <a:p>
            <a:pPr>
              <a:lnSpc>
                <a:spcPct val="90000"/>
              </a:lnSpc>
            </a:pPr>
            <a:r>
              <a:rPr lang="en-US" dirty="0"/>
              <a:t>http://wiki.apache.org/pig/PigMix</a:t>
            </a:r>
          </a:p>
          <a:p>
            <a:pPr>
              <a:lnSpc>
                <a:spcPct val="90000"/>
              </a:lnSpc>
            </a:pPr>
            <a:endParaRPr lang="en-US" dirty="0"/>
          </a:p>
        </p:txBody>
      </p:sp>
      <p:sp>
        <p:nvSpPr>
          <p:cNvPr id="368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defTabSz="931863">
              <a:defRPr sz="2400">
                <a:solidFill>
                  <a:schemeClr val="tx1"/>
                </a:solidFill>
                <a:latin typeface="Arial" charset="0"/>
                <a:ea typeface="ＭＳ Ｐゴシック" pitchFamily="1" charset="-128"/>
              </a:defRPr>
            </a:lvl1pPr>
            <a:lvl2pPr marL="37931725" indent="-37474525" algn="l" defTabSz="931863">
              <a:defRPr sz="2400">
                <a:solidFill>
                  <a:schemeClr val="tx1"/>
                </a:solidFill>
                <a:latin typeface="Arial" charset="0"/>
                <a:ea typeface="ＭＳ Ｐゴシック" pitchFamily="1" charset="-128"/>
              </a:defRPr>
            </a:lvl2pPr>
            <a:lvl3pPr>
              <a:defRPr sz="2400">
                <a:solidFill>
                  <a:schemeClr val="tx1"/>
                </a:solidFill>
                <a:latin typeface="Arial" charset="0"/>
                <a:ea typeface="ＭＳ Ｐゴシック" pitchFamily="1" charset="-128"/>
              </a:defRPr>
            </a:lvl3pPr>
            <a:lvl4pPr>
              <a:defRPr sz="2400">
                <a:solidFill>
                  <a:schemeClr val="tx1"/>
                </a:solidFill>
                <a:latin typeface="Arial" charset="0"/>
                <a:ea typeface="ＭＳ Ｐゴシック" pitchFamily="1" charset="-128"/>
              </a:defRPr>
            </a:lvl4pPr>
            <a:lvl5pPr>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EEC2870-C725-44D8-891C-17005C23E4B7}" type="slidenum">
              <a:rPr lang="en-US" sz="1200"/>
              <a:pPr algn="r" eaLnBrk="1" hangingPunct="1"/>
              <a:t>6</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Inner join, out join,</a:t>
            </a:r>
            <a:r>
              <a:rPr lang="en-US" baseline="0" dirty="0" smtClean="0"/>
              <a:t> exclusive, inclusive; </a:t>
            </a:r>
            <a:r>
              <a:rPr lang="en-US" dirty="0" smtClean="0"/>
              <a:t>User defined functions (UDFs) can be written for column transformation (TOUPPER), or aggregation</a:t>
            </a:r>
          </a:p>
          <a:p>
            <a:endParaRPr lang="en-US" dirty="0" smtClean="0"/>
          </a:p>
          <a:p>
            <a:r>
              <a:rPr lang="en-US" dirty="0" smtClean="0"/>
              <a:t>Merge</a:t>
            </a:r>
            <a:r>
              <a:rPr lang="en-US" baseline="0" dirty="0" smtClean="0"/>
              <a:t> join; skewed join; replicated join; spare-marge join</a:t>
            </a:r>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7</a:t>
            </a:fld>
            <a:endParaRPr lang="en-US"/>
          </a:p>
        </p:txBody>
      </p:sp>
    </p:spTree>
    <p:extLst>
      <p:ext uri="{BB962C8B-B14F-4D97-AF65-F5344CB8AC3E}">
        <p14:creationId xmlns:p14="http://schemas.microsoft.com/office/powerpoint/2010/main" val="416062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 is used for processing large scale data sets</a:t>
            </a:r>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8</a:t>
            </a:fld>
            <a:endParaRPr lang="en-US"/>
          </a:p>
        </p:txBody>
      </p:sp>
    </p:spTree>
    <p:extLst>
      <p:ext uri="{BB962C8B-B14F-4D97-AF65-F5344CB8AC3E}">
        <p14:creationId xmlns:p14="http://schemas.microsoft.com/office/powerpoint/2010/main" val="393773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a set of </a:t>
            </a:r>
            <a:r>
              <a:rPr lang="en-US" dirty="0" err="1" smtClean="0"/>
              <a:t>keyval</a:t>
            </a:r>
            <a:r>
              <a:rPr lang="en-US" dirty="0" smtClean="0"/>
              <a:t> pair; </a:t>
            </a:r>
            <a:r>
              <a:rPr lang="en-US" dirty="0" smtClean="0">
                <a:effectLst/>
              </a:rPr>
              <a:t>A Pig relation is a bag of tuples. A Pig relation is similar to a table in a relational database, where the tuples in the bag correspond to the rows in a table. Unlike a relational table, however, Pig relations don't require that every tuple contain the same number of fields or that the fields in the same position (column) have the same type.</a:t>
            </a:r>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11</a:t>
            </a:fld>
            <a:endParaRPr lang="en-US"/>
          </a:p>
        </p:txBody>
      </p:sp>
    </p:spTree>
    <p:extLst>
      <p:ext uri="{BB962C8B-B14F-4D97-AF65-F5344CB8AC3E}">
        <p14:creationId xmlns:p14="http://schemas.microsoft.com/office/powerpoint/2010/main" val="301873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more than 20 Pig</a:t>
            </a:r>
            <a:r>
              <a:rPr lang="en-US" baseline="0" dirty="0" smtClean="0"/>
              <a:t> operations</a:t>
            </a:r>
            <a:endParaRPr lang="en-US" dirty="0"/>
          </a:p>
        </p:txBody>
      </p:sp>
      <p:sp>
        <p:nvSpPr>
          <p:cNvPr id="4" name="Slide Number Placeholder 3"/>
          <p:cNvSpPr>
            <a:spLocks noGrp="1"/>
          </p:cNvSpPr>
          <p:nvPr>
            <p:ph type="sldNum" sz="quarter" idx="10"/>
          </p:nvPr>
        </p:nvSpPr>
        <p:spPr/>
        <p:txBody>
          <a:bodyPr/>
          <a:lstStyle/>
          <a:p>
            <a:fld id="{22B5ED39-01FB-4B96-9F87-352765EA24C5}" type="slidenum">
              <a:rPr lang="en-US" smtClean="0"/>
              <a:t>12</a:t>
            </a:fld>
            <a:endParaRPr lang="en-US"/>
          </a:p>
        </p:txBody>
      </p:sp>
    </p:spTree>
    <p:extLst>
      <p:ext uri="{BB962C8B-B14F-4D97-AF65-F5344CB8AC3E}">
        <p14:creationId xmlns:p14="http://schemas.microsoft.com/office/powerpoint/2010/main" val="206375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C13F5-BFFE-4B2B-9FA3-253548557B4F}" type="slidenum">
              <a:rPr lang="en-US" smtClean="0"/>
              <a:t>14</a:t>
            </a:fld>
            <a:endParaRPr lang="en-US"/>
          </a:p>
        </p:txBody>
      </p:sp>
    </p:spTree>
    <p:extLst>
      <p:ext uri="{BB962C8B-B14F-4D97-AF65-F5344CB8AC3E}">
        <p14:creationId xmlns:p14="http://schemas.microsoft.com/office/powerpoint/2010/main" val="3625424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DA6D-6CD4-4C8D-9AA0-6218857CF937}"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675" y="6496050"/>
            <a:ext cx="1838325" cy="3619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03E13-8615-4A4E-A58D-7804ED944787}"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DA6D-6CD4-4C8D-9AA0-6218857CF9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03E13-8615-4A4E-A58D-7804ED944787}" type="datetimeFigureOut">
              <a:rPr lang="en-US" smtClean="0"/>
              <a:pPr/>
              <a:t>11/20/2020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1DA6D-6CD4-4C8D-9AA0-6218857CF937}"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05675" y="6495549"/>
            <a:ext cx="1838325" cy="3619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notesSlide" Target="../notesSlides/notesSlide16.xml"/><Relationship Id="rId7" Type="http://schemas.openxmlformats.org/officeDocument/2006/relationships/image" Target="../media/image13.jpg"/><Relationship Id="rId12" Type="http://schemas.openxmlformats.org/officeDocument/2006/relationships/image" Target="../media/image18.png"/><Relationship Id="rId2" Type="http://schemas.openxmlformats.org/officeDocument/2006/relationships/slideLayout" Target="../slideLayouts/slideLayout2.xml"/><Relationship Id="rId16" Type="http://schemas.openxmlformats.org/officeDocument/2006/relationships/image" Target="../media/image21.jpe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jpg"/><Relationship Id="rId15" Type="http://schemas.openxmlformats.org/officeDocument/2006/relationships/image" Target="../media/image2.gif"/><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sesss-demo.exe" TargetMode="Externa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hyperlink" Target="http://salsahpc.indiana.edu/sesss/index.php" TargetMode="External"/><Relationship Id="rId4" Type="http://schemas.openxmlformats.org/officeDocument/2006/relationships/hyperlink" Target="pagerank-demo.ex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K-means_clustering" TargetMode="External"/><Relationship Id="rId7" Type="http://schemas.openxmlformats.org/officeDocument/2006/relationships/image" Target="../media/image2.gif"/><Relationship Id="rId2" Type="http://schemas.openxmlformats.org/officeDocument/2006/relationships/hyperlink" Target="http://pig.apache.org/" TargetMode="External"/><Relationship Id="rId1" Type="http://schemas.openxmlformats.org/officeDocument/2006/relationships/slideLayout" Target="../slideLayouts/slideLayout2.xml"/><Relationship Id="rId6" Type="http://schemas.openxmlformats.org/officeDocument/2006/relationships/hyperlink" Target="http://en.wikipedia.org/wiki/Pig_Latin" TargetMode="External"/><Relationship Id="rId5" Type="http://schemas.openxmlformats.org/officeDocument/2006/relationships/hyperlink" Target="http://wiki.apache.org/pig/PigTalksPapers" TargetMode="External"/><Relationship Id="rId4" Type="http://schemas.openxmlformats.org/officeDocument/2006/relationships/hyperlink" Target="http://pig.apache.org/docs/r0.9.0"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543800" cy="1222375"/>
          </a:xfrm>
        </p:spPr>
        <p:txBody>
          <a:bodyPr>
            <a:normAutofit/>
          </a:bodyPr>
          <a:lstStyle/>
          <a:p>
            <a:r>
              <a:rPr lang="en-US" b="1" dirty="0" smtClean="0">
                <a:solidFill>
                  <a:schemeClr val="accent1"/>
                </a:solidFill>
              </a:rPr>
              <a:t>High Level Language: Pig Latin</a:t>
            </a:r>
            <a:endParaRPr lang="en-US" b="1" dirty="0">
              <a:solidFill>
                <a:schemeClr val="accent1"/>
              </a:solidFill>
            </a:endParaRPr>
          </a:p>
        </p:txBody>
      </p:sp>
      <p:sp>
        <p:nvSpPr>
          <p:cNvPr id="3" name="Subtitle 2"/>
          <p:cNvSpPr>
            <a:spLocks noGrp="1"/>
          </p:cNvSpPr>
          <p:nvPr>
            <p:ph type="subTitle" idx="1"/>
          </p:nvPr>
        </p:nvSpPr>
        <p:spPr>
          <a:xfrm>
            <a:off x="685800" y="3581400"/>
            <a:ext cx="6461760" cy="838200"/>
          </a:xfrm>
        </p:spPr>
        <p:txBody>
          <a:bodyPr>
            <a:normAutofit fontScale="85000" lnSpcReduction="20000"/>
          </a:bodyPr>
          <a:lstStyle/>
          <a:p>
            <a:r>
              <a:rPr lang="en-US" dirty="0" err="1" smtClean="0"/>
              <a:t>Hui</a:t>
            </a:r>
            <a:r>
              <a:rPr lang="en-US" dirty="0" smtClean="0"/>
              <a:t> Li</a:t>
            </a:r>
          </a:p>
          <a:p>
            <a:r>
              <a:rPr lang="en-US" dirty="0" smtClean="0"/>
              <a:t> Judy </a:t>
            </a:r>
            <a:r>
              <a:rPr lang="en-US" dirty="0" err="1" smtClean="0"/>
              <a:t>Qiu</a:t>
            </a:r>
            <a:endParaRPr lang="en-US" dirty="0"/>
          </a:p>
        </p:txBody>
      </p:sp>
      <p:sp>
        <p:nvSpPr>
          <p:cNvPr id="4" name="Subtitle 2"/>
          <p:cNvSpPr txBox="1">
            <a:spLocks/>
          </p:cNvSpPr>
          <p:nvPr/>
        </p:nvSpPr>
        <p:spPr>
          <a:xfrm>
            <a:off x="208175" y="6400800"/>
            <a:ext cx="6954625" cy="3810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400" dirty="0" smtClean="0"/>
              <a:t>Some material adapted from slides by Adam </a:t>
            </a:r>
            <a:r>
              <a:rPr lang="en-US" sz="1400" dirty="0" err="1" smtClean="0"/>
              <a:t>Kawa</a:t>
            </a:r>
            <a:r>
              <a:rPr lang="en-US" sz="1400" dirty="0" smtClean="0"/>
              <a:t> the 3</a:t>
            </a:r>
            <a:r>
              <a:rPr lang="en-US" sz="1400" baseline="30000" dirty="0" smtClean="0"/>
              <a:t>rd</a:t>
            </a:r>
            <a:r>
              <a:rPr lang="en-US" sz="1400" dirty="0" smtClean="0"/>
              <a:t> meeting of WHUG June 21, 2012</a:t>
            </a:r>
            <a:endParaRPr lang="en-US" sz="1400" dirty="0"/>
          </a:p>
        </p:txBody>
      </p:sp>
    </p:spTree>
    <p:extLst>
      <p:ext uri="{BB962C8B-B14F-4D97-AF65-F5344CB8AC3E}">
        <p14:creationId xmlns:p14="http://schemas.microsoft.com/office/powerpoint/2010/main" val="1530300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Accessing Pig</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Accessing approaches:</a:t>
            </a:r>
          </a:p>
          <a:p>
            <a:pPr lvl="1"/>
            <a:r>
              <a:rPr lang="en-US" dirty="0" smtClean="0"/>
              <a:t>Batch mode: submit a script directly</a:t>
            </a:r>
          </a:p>
          <a:p>
            <a:pPr lvl="1"/>
            <a:r>
              <a:rPr lang="en-US" dirty="0" smtClean="0"/>
              <a:t>Interactive mode: Grunt, the pig shell</a:t>
            </a:r>
          </a:p>
          <a:p>
            <a:pPr lvl="1"/>
            <a:r>
              <a:rPr lang="en-US" dirty="0" err="1" smtClean="0"/>
              <a:t>PigServer</a:t>
            </a:r>
            <a:r>
              <a:rPr lang="en-US" dirty="0" smtClean="0"/>
              <a:t> Java class, a JDBC like interface</a:t>
            </a:r>
          </a:p>
          <a:p>
            <a:r>
              <a:rPr lang="en-US" dirty="0" smtClean="0"/>
              <a:t>Execution mode:</a:t>
            </a:r>
          </a:p>
          <a:p>
            <a:pPr lvl="1"/>
            <a:r>
              <a:rPr lang="en-US" dirty="0" smtClean="0"/>
              <a:t>Local mode:  pig –x local</a:t>
            </a:r>
          </a:p>
          <a:p>
            <a:pPr lvl="1"/>
            <a:r>
              <a:rPr lang="en-US" dirty="0" err="1" smtClean="0"/>
              <a:t>Mapreduce</a:t>
            </a:r>
            <a:r>
              <a:rPr lang="en-US" dirty="0" smtClean="0"/>
              <a:t> mode: pig –x </a:t>
            </a:r>
            <a:r>
              <a:rPr lang="en-US" dirty="0" err="1" smtClean="0"/>
              <a:t>mapreduce</a:t>
            </a:r>
            <a:endParaRPr lang="en-US" dirty="0" smtClean="0"/>
          </a:p>
          <a:p>
            <a:endParaRPr lang="en-US" dirty="0"/>
          </a:p>
        </p:txBody>
      </p:sp>
    </p:spTree>
    <p:extLst>
      <p:ext uri="{BB962C8B-B14F-4D97-AF65-F5344CB8AC3E}">
        <p14:creationId xmlns:p14="http://schemas.microsoft.com/office/powerpoint/2010/main" val="333548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Data Types</a:t>
            </a:r>
            <a:endParaRPr lang="en-US" b="1"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r>
              <a:rPr lang="en-US" dirty="0" smtClean="0"/>
              <a:t>Scalar Types:</a:t>
            </a:r>
          </a:p>
          <a:p>
            <a:pPr lvl="1"/>
            <a:r>
              <a:rPr lang="en-US" dirty="0" err="1" smtClean="0"/>
              <a:t>Int</a:t>
            </a:r>
            <a:r>
              <a:rPr lang="en-US" dirty="0" smtClean="0"/>
              <a:t>, long, float, double, </a:t>
            </a:r>
            <a:r>
              <a:rPr lang="en-US" dirty="0" err="1" smtClean="0"/>
              <a:t>boolean</a:t>
            </a:r>
            <a:r>
              <a:rPr lang="en-US" dirty="0" smtClean="0"/>
              <a:t>, null, </a:t>
            </a:r>
            <a:r>
              <a:rPr lang="en-US" dirty="0" err="1" smtClean="0"/>
              <a:t>chararray</a:t>
            </a:r>
            <a:r>
              <a:rPr lang="en-US" dirty="0" smtClean="0"/>
              <a:t>, </a:t>
            </a:r>
            <a:r>
              <a:rPr lang="en-US" dirty="0" err="1" smtClean="0"/>
              <a:t>bytearry</a:t>
            </a:r>
            <a:r>
              <a:rPr lang="en-US" dirty="0" smtClean="0"/>
              <a:t>; </a:t>
            </a:r>
          </a:p>
          <a:p>
            <a:r>
              <a:rPr lang="en-US" dirty="0"/>
              <a:t>Complex </a:t>
            </a:r>
            <a:r>
              <a:rPr lang="en-US" dirty="0" smtClean="0"/>
              <a:t>Types: fields, </a:t>
            </a:r>
            <a:r>
              <a:rPr lang="en-US" dirty="0"/>
              <a:t>tuples</a:t>
            </a:r>
            <a:r>
              <a:rPr lang="en-US" dirty="0" smtClean="0"/>
              <a:t>, </a:t>
            </a:r>
            <a:r>
              <a:rPr lang="en-US" dirty="0"/>
              <a:t>bags, </a:t>
            </a:r>
            <a:r>
              <a:rPr lang="en-US" dirty="0" smtClean="0"/>
              <a:t>relations; </a:t>
            </a:r>
          </a:p>
          <a:p>
            <a:pPr lvl="1"/>
            <a:r>
              <a:rPr lang="en-US" dirty="0" smtClean="0"/>
              <a:t>A Field is a piece of data</a:t>
            </a:r>
          </a:p>
          <a:p>
            <a:pPr lvl="1"/>
            <a:r>
              <a:rPr lang="en-US" dirty="0" smtClean="0"/>
              <a:t>A Tuple is an ordered set of fields</a:t>
            </a:r>
          </a:p>
          <a:p>
            <a:pPr lvl="1"/>
            <a:r>
              <a:rPr lang="en-US" dirty="0" smtClean="0"/>
              <a:t>A Bag is a collection of tuples</a:t>
            </a:r>
          </a:p>
          <a:p>
            <a:pPr lvl="1"/>
            <a:r>
              <a:rPr lang="en-US" dirty="0" smtClean="0"/>
              <a:t>A Relation is a bag</a:t>
            </a:r>
          </a:p>
          <a:p>
            <a:pPr lvl="1"/>
            <a:endParaRPr lang="en-US" dirty="0" smtClean="0"/>
          </a:p>
          <a:p>
            <a:r>
              <a:rPr lang="en-US" dirty="0" smtClean="0"/>
              <a:t>Samples:</a:t>
            </a:r>
          </a:p>
          <a:p>
            <a:pPr lvl="1"/>
            <a:r>
              <a:rPr lang="en-US" dirty="0" smtClean="0"/>
              <a:t>Tuple </a:t>
            </a:r>
            <a:r>
              <a:rPr lang="en-US" dirty="0" smtClean="0">
                <a:sym typeface="Wingdings" pitchFamily="2" charset="2"/>
              </a:rPr>
              <a:t></a:t>
            </a:r>
            <a:r>
              <a:rPr lang="en-US" dirty="0" smtClean="0"/>
              <a:t> Row in Database</a:t>
            </a:r>
          </a:p>
          <a:p>
            <a:pPr lvl="2"/>
            <a:r>
              <a:rPr lang="en-US" dirty="0" smtClean="0"/>
              <a:t>( 0002576169, Tome, 20,  4.0)</a:t>
            </a:r>
          </a:p>
          <a:p>
            <a:pPr lvl="1"/>
            <a:r>
              <a:rPr lang="en-US" dirty="0" smtClean="0"/>
              <a:t>Bag  </a:t>
            </a:r>
            <a:r>
              <a:rPr lang="en-US" dirty="0" smtClean="0">
                <a:sym typeface="Wingdings" pitchFamily="2" charset="2"/>
              </a:rPr>
              <a:t> Table or View in Database</a:t>
            </a:r>
            <a:endParaRPr lang="en-US" dirty="0" smtClean="0"/>
          </a:p>
          <a:p>
            <a:pPr marL="1051560" lvl="3" indent="0">
              <a:buNone/>
            </a:pPr>
            <a:r>
              <a:rPr lang="en-US" dirty="0" smtClean="0"/>
              <a:t>{(</a:t>
            </a:r>
            <a:r>
              <a:rPr lang="en-US" dirty="0"/>
              <a:t>0002576169 </a:t>
            </a:r>
            <a:r>
              <a:rPr lang="en-US" dirty="0" smtClean="0"/>
              <a:t>, Tome</a:t>
            </a:r>
            <a:r>
              <a:rPr lang="en-US" dirty="0"/>
              <a:t>, </a:t>
            </a:r>
            <a:r>
              <a:rPr lang="en-US" dirty="0" smtClean="0"/>
              <a:t> 20,  4.0), </a:t>
            </a:r>
          </a:p>
          <a:p>
            <a:pPr marL="1051560" lvl="3" indent="0">
              <a:buNone/>
            </a:pPr>
            <a:r>
              <a:rPr lang="en-US" dirty="0"/>
              <a:t> </a:t>
            </a:r>
            <a:r>
              <a:rPr lang="en-US" dirty="0" smtClean="0"/>
              <a:t>(0002576170, Mike, 20, 3.6), </a:t>
            </a:r>
          </a:p>
          <a:p>
            <a:pPr marL="1051560" lvl="3" indent="0">
              <a:buNone/>
            </a:pPr>
            <a:r>
              <a:rPr lang="en-US" dirty="0"/>
              <a:t> </a:t>
            </a:r>
            <a:r>
              <a:rPr lang="en-US" dirty="0" smtClean="0"/>
              <a:t>(0002576171 Lucy, 19, 4.0), …. }</a:t>
            </a:r>
            <a:endParaRPr lang="en-US" dirty="0"/>
          </a:p>
        </p:txBody>
      </p:sp>
    </p:spTree>
    <p:extLst>
      <p:ext uri="{BB962C8B-B14F-4D97-AF65-F5344CB8AC3E}">
        <p14:creationId xmlns:p14="http://schemas.microsoft.com/office/powerpoint/2010/main" val="1296520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Operations</a:t>
            </a:r>
            <a:endParaRPr lang="en-US" b="1"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r>
              <a:rPr lang="en-US" dirty="0" smtClean="0"/>
              <a:t>Loading data</a:t>
            </a:r>
          </a:p>
          <a:p>
            <a:pPr lvl="1"/>
            <a:r>
              <a:rPr lang="en-US" dirty="0" smtClean="0">
                <a:solidFill>
                  <a:srgbClr val="FF0000"/>
                </a:solidFill>
              </a:rPr>
              <a:t>LOAD</a:t>
            </a:r>
            <a:r>
              <a:rPr lang="en-US" dirty="0" smtClean="0"/>
              <a:t> loads input data</a:t>
            </a:r>
          </a:p>
          <a:p>
            <a:pPr lvl="1"/>
            <a:r>
              <a:rPr lang="en-US" dirty="0"/>
              <a:t>Lines=</a:t>
            </a:r>
            <a:r>
              <a:rPr lang="en-US" dirty="0">
                <a:solidFill>
                  <a:srgbClr val="FF0000"/>
                </a:solidFill>
              </a:rPr>
              <a:t>LOAD</a:t>
            </a:r>
            <a:r>
              <a:rPr lang="en-US" dirty="0"/>
              <a:t> ‘input/access.log’ AS (line: </a:t>
            </a:r>
            <a:r>
              <a:rPr lang="en-US" dirty="0" err="1"/>
              <a:t>chararray</a:t>
            </a:r>
            <a:r>
              <a:rPr lang="en-US" dirty="0"/>
              <a:t>); </a:t>
            </a:r>
            <a:endParaRPr lang="en-US" dirty="0" smtClean="0"/>
          </a:p>
          <a:p>
            <a:r>
              <a:rPr lang="en-US" dirty="0" smtClean="0"/>
              <a:t>Projection</a:t>
            </a:r>
          </a:p>
          <a:p>
            <a:pPr lvl="1"/>
            <a:r>
              <a:rPr lang="en-US" dirty="0" smtClean="0">
                <a:solidFill>
                  <a:srgbClr val="FF0000"/>
                </a:solidFill>
              </a:rPr>
              <a:t>FOREACH</a:t>
            </a:r>
            <a:r>
              <a:rPr lang="en-US" dirty="0" smtClean="0">
                <a:solidFill>
                  <a:srgbClr val="00B0F0"/>
                </a:solidFill>
              </a:rPr>
              <a:t> </a:t>
            </a:r>
            <a:r>
              <a:rPr lang="en-US" dirty="0" smtClean="0"/>
              <a:t>… </a:t>
            </a:r>
            <a:r>
              <a:rPr lang="en-US" dirty="0" smtClean="0">
                <a:solidFill>
                  <a:srgbClr val="FF0000"/>
                </a:solidFill>
              </a:rPr>
              <a:t>GENERTE</a:t>
            </a:r>
            <a:r>
              <a:rPr lang="en-US" dirty="0" smtClean="0"/>
              <a:t> … (similar to SELECT)</a:t>
            </a:r>
          </a:p>
          <a:p>
            <a:pPr lvl="1"/>
            <a:r>
              <a:rPr lang="en-US" dirty="0" smtClean="0"/>
              <a:t>takes a set of expressions and applies them to every record. </a:t>
            </a:r>
          </a:p>
          <a:p>
            <a:r>
              <a:rPr lang="en-US" dirty="0" smtClean="0"/>
              <a:t>Grouping</a:t>
            </a:r>
          </a:p>
          <a:p>
            <a:pPr lvl="1"/>
            <a:r>
              <a:rPr lang="en-US" dirty="0" smtClean="0">
                <a:solidFill>
                  <a:srgbClr val="FF0000"/>
                </a:solidFill>
              </a:rPr>
              <a:t>GROUP</a:t>
            </a:r>
            <a:r>
              <a:rPr lang="en-US" dirty="0" smtClean="0"/>
              <a:t> collects together records with the same key</a:t>
            </a:r>
          </a:p>
          <a:p>
            <a:r>
              <a:rPr lang="en-US" dirty="0" smtClean="0"/>
              <a:t>Dump/Store</a:t>
            </a:r>
          </a:p>
          <a:p>
            <a:pPr lvl="1"/>
            <a:r>
              <a:rPr lang="en-US" dirty="0" smtClean="0">
                <a:solidFill>
                  <a:srgbClr val="FF0000"/>
                </a:solidFill>
              </a:rPr>
              <a:t>DUMP</a:t>
            </a:r>
            <a:r>
              <a:rPr lang="en-US" dirty="0" smtClean="0"/>
              <a:t> displays</a:t>
            </a:r>
            <a:r>
              <a:rPr lang="en-US" dirty="0" smtClean="0">
                <a:solidFill>
                  <a:srgbClr val="FF0000"/>
                </a:solidFill>
              </a:rPr>
              <a:t> </a:t>
            </a:r>
            <a:r>
              <a:rPr lang="en-US" dirty="0"/>
              <a:t>results to </a:t>
            </a:r>
            <a:r>
              <a:rPr lang="en-US" dirty="0" smtClean="0"/>
              <a:t>screen</a:t>
            </a:r>
            <a:r>
              <a:rPr lang="en-US" dirty="0" smtClean="0">
                <a:solidFill>
                  <a:srgbClr val="FF0000"/>
                </a:solidFill>
              </a:rPr>
              <a:t>, STORE </a:t>
            </a:r>
            <a:r>
              <a:rPr lang="en-US" dirty="0" smtClean="0"/>
              <a:t>save results to file system</a:t>
            </a:r>
          </a:p>
          <a:p>
            <a:r>
              <a:rPr lang="en-US" dirty="0" smtClean="0"/>
              <a:t>Aggregation</a:t>
            </a:r>
          </a:p>
          <a:p>
            <a:pPr lvl="1"/>
            <a:r>
              <a:rPr lang="en-US" dirty="0" smtClean="0">
                <a:solidFill>
                  <a:srgbClr val="FF0000"/>
                </a:solidFill>
              </a:rPr>
              <a:t>AVG, COUNT, </a:t>
            </a:r>
            <a:r>
              <a:rPr lang="en-US" dirty="0">
                <a:solidFill>
                  <a:srgbClr val="FF0000"/>
                </a:solidFill>
              </a:rPr>
              <a:t> </a:t>
            </a:r>
            <a:r>
              <a:rPr lang="en-US" dirty="0" smtClean="0">
                <a:solidFill>
                  <a:srgbClr val="FF0000"/>
                </a:solidFill>
              </a:rPr>
              <a:t>MAX,  MIN,  SUM</a:t>
            </a:r>
          </a:p>
          <a:p>
            <a:endParaRPr lang="en-US" dirty="0"/>
          </a:p>
        </p:txBody>
      </p:sp>
    </p:spTree>
    <p:extLst>
      <p:ext uri="{BB962C8B-B14F-4D97-AF65-F5344CB8AC3E}">
        <p14:creationId xmlns:p14="http://schemas.microsoft.com/office/powerpoint/2010/main" val="360352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Operations</a:t>
            </a:r>
            <a:endParaRPr lang="en-US" b="1" dirty="0">
              <a:solidFill>
                <a:schemeClr val="accent1"/>
              </a:solidFill>
            </a:endParaRPr>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r>
              <a:rPr lang="en-US" dirty="0" smtClean="0"/>
              <a:t>Pig Data Loader</a:t>
            </a:r>
          </a:p>
          <a:p>
            <a:pPr lvl="1"/>
            <a:r>
              <a:rPr lang="en-US" dirty="0" err="1" smtClean="0">
                <a:solidFill>
                  <a:srgbClr val="FF0000"/>
                </a:solidFill>
              </a:rPr>
              <a:t>PigStorage</a:t>
            </a:r>
            <a:r>
              <a:rPr lang="en-US" dirty="0" smtClean="0"/>
              <a:t>: loads/stores relations using field-delimited text format</a:t>
            </a:r>
          </a:p>
          <a:p>
            <a:pPr lvl="1"/>
            <a:endParaRPr lang="en-US" dirty="0"/>
          </a:p>
          <a:p>
            <a:pPr lvl="1"/>
            <a:endParaRPr lang="en-US" dirty="0" smtClean="0"/>
          </a:p>
          <a:p>
            <a:pPr lvl="1"/>
            <a:r>
              <a:rPr lang="en-US" dirty="0" err="1" smtClean="0">
                <a:solidFill>
                  <a:srgbClr val="FF0000"/>
                </a:solidFill>
              </a:rPr>
              <a:t>TextLoader</a:t>
            </a:r>
            <a:r>
              <a:rPr lang="en-US" dirty="0" smtClean="0"/>
              <a:t>: loads relations from a plain-text format</a:t>
            </a:r>
          </a:p>
          <a:p>
            <a:pPr lvl="1"/>
            <a:r>
              <a:rPr lang="en-US" dirty="0" err="1" smtClean="0"/>
              <a:t>BinStorage:loads</a:t>
            </a:r>
            <a:r>
              <a:rPr lang="en-US" dirty="0" smtClean="0"/>
              <a:t>/stores relations from or to binary files</a:t>
            </a:r>
          </a:p>
          <a:p>
            <a:pPr lvl="1"/>
            <a:r>
              <a:rPr lang="en-US" dirty="0" err="1" smtClean="0"/>
              <a:t>PigDump</a:t>
            </a:r>
            <a:r>
              <a:rPr lang="en-US" dirty="0" smtClean="0"/>
              <a:t>: stores relations by writing the </a:t>
            </a:r>
            <a:r>
              <a:rPr lang="en-US" dirty="0" err="1" smtClean="0"/>
              <a:t>toString</a:t>
            </a:r>
            <a:r>
              <a:rPr lang="en-US" dirty="0" smtClean="0"/>
              <a:t>() representation of tuples, one per line</a:t>
            </a:r>
            <a:endParaRPr lang="en-US" dirty="0"/>
          </a:p>
        </p:txBody>
      </p:sp>
      <p:sp>
        <p:nvSpPr>
          <p:cNvPr id="4" name="TextBox 3"/>
          <p:cNvSpPr txBox="1"/>
          <p:nvPr/>
        </p:nvSpPr>
        <p:spPr>
          <a:xfrm>
            <a:off x="2057400" y="2909447"/>
            <a:ext cx="6934200" cy="646331"/>
          </a:xfrm>
          <a:prstGeom prst="rect">
            <a:avLst/>
          </a:prstGeom>
          <a:noFill/>
          <a:ln>
            <a:solidFill>
              <a:schemeClr val="accent1"/>
            </a:solidFill>
          </a:ln>
        </p:spPr>
        <p:txBody>
          <a:bodyPr wrap="square" rtlCol="0">
            <a:spAutoFit/>
          </a:bodyPr>
          <a:lstStyle/>
          <a:p>
            <a:r>
              <a:rPr lang="en-US" dirty="0"/>
              <a:t>students = </a:t>
            </a:r>
            <a:r>
              <a:rPr lang="en-US" dirty="0">
                <a:solidFill>
                  <a:srgbClr val="FF0000"/>
                </a:solidFill>
              </a:rPr>
              <a:t>load</a:t>
            </a:r>
            <a:r>
              <a:rPr lang="en-US" dirty="0"/>
              <a:t> 'student.txt' </a:t>
            </a:r>
            <a:r>
              <a:rPr lang="en-US" dirty="0" smtClean="0">
                <a:solidFill>
                  <a:srgbClr val="FF0000"/>
                </a:solidFill>
              </a:rPr>
              <a:t>using</a:t>
            </a:r>
            <a:r>
              <a:rPr lang="en-US" dirty="0" smtClean="0"/>
              <a:t> </a:t>
            </a:r>
            <a:r>
              <a:rPr lang="en-US" dirty="0" err="1">
                <a:solidFill>
                  <a:srgbClr val="FF0000"/>
                </a:solidFill>
              </a:rPr>
              <a:t>PigStorage</a:t>
            </a:r>
            <a:r>
              <a:rPr lang="en-US" dirty="0"/>
              <a:t>('\t</a:t>
            </a:r>
            <a:r>
              <a:rPr lang="en-US" dirty="0" smtClean="0"/>
              <a:t>') </a:t>
            </a:r>
          </a:p>
          <a:p>
            <a:r>
              <a:rPr lang="en-US" dirty="0"/>
              <a:t> </a:t>
            </a:r>
            <a:r>
              <a:rPr lang="en-US" dirty="0" smtClean="0"/>
              <a:t>                             as (</a:t>
            </a:r>
            <a:r>
              <a:rPr lang="en-US" dirty="0" err="1" smtClean="0"/>
              <a:t>studentid</a:t>
            </a:r>
            <a:r>
              <a:rPr lang="en-US" dirty="0" smtClean="0"/>
              <a:t>: </a:t>
            </a:r>
            <a:r>
              <a:rPr lang="en-US" dirty="0" err="1" smtClean="0"/>
              <a:t>int</a:t>
            </a:r>
            <a:r>
              <a:rPr lang="en-US" dirty="0" smtClean="0"/>
              <a:t>, </a:t>
            </a:r>
            <a:r>
              <a:rPr lang="en-US" dirty="0" err="1" smtClean="0"/>
              <a:t>name:chararray</a:t>
            </a:r>
            <a:r>
              <a:rPr lang="en-US" dirty="0"/>
              <a:t>, </a:t>
            </a:r>
            <a:r>
              <a:rPr lang="en-US" dirty="0" err="1"/>
              <a:t>age:int</a:t>
            </a:r>
            <a:r>
              <a:rPr lang="en-US" dirty="0"/>
              <a:t>, </a:t>
            </a:r>
            <a:r>
              <a:rPr lang="en-US" dirty="0" err="1"/>
              <a:t>gpa:double</a:t>
            </a:r>
            <a:r>
              <a:rPr lang="en-US" dirty="0" smtClean="0"/>
              <a:t>);</a:t>
            </a:r>
            <a:endParaRPr lang="en-US" dirty="0"/>
          </a:p>
        </p:txBody>
      </p:sp>
      <p:sp>
        <p:nvSpPr>
          <p:cNvPr id="5" name="TextBox 4"/>
          <p:cNvSpPr txBox="1"/>
          <p:nvPr/>
        </p:nvSpPr>
        <p:spPr>
          <a:xfrm>
            <a:off x="152400" y="2770948"/>
            <a:ext cx="1752600" cy="923330"/>
          </a:xfrm>
          <a:prstGeom prst="rect">
            <a:avLst/>
          </a:prstGeom>
          <a:noFill/>
          <a:ln>
            <a:solidFill>
              <a:schemeClr val="accent1"/>
            </a:solidFill>
          </a:ln>
        </p:spPr>
        <p:txBody>
          <a:bodyPr wrap="square" rtlCol="0">
            <a:spAutoFit/>
          </a:bodyPr>
          <a:lstStyle/>
          <a:p>
            <a:r>
              <a:rPr lang="en-US" dirty="0"/>
              <a:t>(John,18,4.0F) </a:t>
            </a:r>
          </a:p>
          <a:p>
            <a:r>
              <a:rPr lang="en-US" dirty="0"/>
              <a:t>(Mary,19,3.8F) </a:t>
            </a:r>
          </a:p>
          <a:p>
            <a:r>
              <a:rPr lang="en-US" dirty="0"/>
              <a:t>(Bill,20,3.9F</a:t>
            </a:r>
            <a:r>
              <a:rPr lang="en-US" dirty="0" smtClean="0"/>
              <a:t>)</a:t>
            </a:r>
            <a:endParaRPr lang="en-US" dirty="0"/>
          </a:p>
        </p:txBody>
      </p:sp>
    </p:spTree>
    <p:extLst>
      <p:ext uri="{BB962C8B-B14F-4D97-AF65-F5344CB8AC3E}">
        <p14:creationId xmlns:p14="http://schemas.microsoft.com/office/powerpoint/2010/main" val="288954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Operations - </a:t>
            </a:r>
            <a:r>
              <a:rPr lang="en-US" b="1" dirty="0" err="1" smtClean="0">
                <a:solidFill>
                  <a:schemeClr val="accent1"/>
                </a:solidFill>
              </a:rPr>
              <a:t>Foreach</a:t>
            </a:r>
            <a:endParaRPr lang="en-US" b="1" dirty="0">
              <a:solidFill>
                <a:schemeClr val="accent1"/>
              </a:solidFill>
            </a:endParaRPr>
          </a:p>
        </p:txBody>
      </p:sp>
      <p:sp>
        <p:nvSpPr>
          <p:cNvPr id="3" name="Content Placeholder 2"/>
          <p:cNvSpPr>
            <a:spLocks noGrp="1"/>
          </p:cNvSpPr>
          <p:nvPr>
            <p:ph idx="1"/>
          </p:nvPr>
        </p:nvSpPr>
        <p:spPr/>
        <p:txBody>
          <a:bodyPr/>
          <a:lstStyle/>
          <a:p>
            <a:r>
              <a:rPr lang="en-US" dirty="0" err="1" smtClean="0">
                <a:solidFill>
                  <a:srgbClr val="FF0000"/>
                </a:solidFill>
              </a:rPr>
              <a:t>Foreach</a:t>
            </a:r>
            <a:r>
              <a:rPr lang="en-US" dirty="0" smtClean="0"/>
              <a:t> ... </a:t>
            </a:r>
            <a:r>
              <a:rPr lang="en-US" dirty="0" smtClean="0">
                <a:solidFill>
                  <a:srgbClr val="FF0000"/>
                </a:solidFill>
              </a:rPr>
              <a:t>Generate</a:t>
            </a:r>
            <a:r>
              <a:rPr lang="en-US" dirty="0" smtClean="0"/>
              <a:t> </a:t>
            </a:r>
          </a:p>
          <a:p>
            <a:pPr lvl="1"/>
            <a:r>
              <a:rPr lang="en-US" dirty="0" smtClean="0"/>
              <a:t>The </a:t>
            </a:r>
            <a:r>
              <a:rPr lang="en-US" dirty="0" err="1" smtClean="0">
                <a:solidFill>
                  <a:srgbClr val="FF0000"/>
                </a:solidFill>
              </a:rPr>
              <a:t>Foreach</a:t>
            </a:r>
            <a:r>
              <a:rPr lang="en-US" dirty="0" smtClean="0">
                <a:solidFill>
                  <a:srgbClr val="FF0000"/>
                </a:solidFill>
              </a:rPr>
              <a:t> …</a:t>
            </a:r>
            <a:r>
              <a:rPr lang="en-US" dirty="0" smtClean="0"/>
              <a:t> Generate statement iterates over the members of a bag</a:t>
            </a:r>
          </a:p>
          <a:p>
            <a:pPr marL="457200" lvl="1" indent="0">
              <a:buNone/>
            </a:pPr>
            <a:endParaRPr lang="en-US" dirty="0" smtClean="0"/>
          </a:p>
          <a:p>
            <a:pPr lvl="1"/>
            <a:r>
              <a:rPr lang="en-US" dirty="0" smtClean="0"/>
              <a:t>The result of a </a:t>
            </a:r>
            <a:r>
              <a:rPr lang="en-US" dirty="0" err="1" smtClean="0">
                <a:solidFill>
                  <a:srgbClr val="FF0000"/>
                </a:solidFill>
              </a:rPr>
              <a:t>Foreach</a:t>
            </a:r>
            <a:r>
              <a:rPr lang="en-US" dirty="0" smtClean="0"/>
              <a:t> is another bag</a:t>
            </a:r>
          </a:p>
          <a:p>
            <a:pPr lvl="1"/>
            <a:r>
              <a:rPr lang="en-US" dirty="0" smtClean="0"/>
              <a:t>Elements are named as in the input bag</a:t>
            </a:r>
          </a:p>
        </p:txBody>
      </p:sp>
      <p:sp>
        <p:nvSpPr>
          <p:cNvPr id="4" name="TextBox 3"/>
          <p:cNvSpPr txBox="1"/>
          <p:nvPr/>
        </p:nvSpPr>
        <p:spPr>
          <a:xfrm>
            <a:off x="1371600" y="3200400"/>
            <a:ext cx="5867400" cy="369332"/>
          </a:xfrm>
          <a:prstGeom prst="rect">
            <a:avLst/>
          </a:prstGeom>
          <a:noFill/>
          <a:ln>
            <a:solidFill>
              <a:schemeClr val="accent1"/>
            </a:solidFill>
          </a:ln>
        </p:spPr>
        <p:txBody>
          <a:bodyPr wrap="square" rtlCol="0">
            <a:spAutoFit/>
          </a:bodyPr>
          <a:lstStyle/>
          <a:p>
            <a:r>
              <a:rPr lang="en-US" dirty="0" err="1" smtClean="0"/>
              <a:t>studentid</a:t>
            </a:r>
            <a:r>
              <a:rPr lang="en-US" dirty="0" smtClean="0"/>
              <a:t> = FOREACH  students  GENERATE  </a:t>
            </a:r>
            <a:r>
              <a:rPr lang="en-US" dirty="0" err="1" smtClean="0"/>
              <a:t>studentid</a:t>
            </a:r>
            <a:r>
              <a:rPr lang="en-US" dirty="0" smtClean="0"/>
              <a:t>, name;</a:t>
            </a:r>
            <a:endParaRPr lang="en-US" dirty="0"/>
          </a:p>
        </p:txBody>
      </p:sp>
    </p:spTree>
    <p:extLst>
      <p:ext uri="{BB962C8B-B14F-4D97-AF65-F5344CB8AC3E}">
        <p14:creationId xmlns:p14="http://schemas.microsoft.com/office/powerpoint/2010/main" val="327744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Pig </a:t>
            </a:r>
            <a:r>
              <a:rPr lang="en-US" b="1" dirty="0" smtClean="0">
                <a:solidFill>
                  <a:schemeClr val="accent1"/>
                </a:solidFill>
              </a:rPr>
              <a:t>Operations – Positional Reference</a:t>
            </a:r>
            <a:endParaRPr lang="en-US" b="1" dirty="0">
              <a:solidFill>
                <a:schemeClr val="accent1"/>
              </a:solidFill>
            </a:endParaRPr>
          </a:p>
        </p:txBody>
      </p:sp>
      <p:sp>
        <p:nvSpPr>
          <p:cNvPr id="3" name="Content Placeholder 2"/>
          <p:cNvSpPr>
            <a:spLocks noGrp="1"/>
          </p:cNvSpPr>
          <p:nvPr>
            <p:ph idx="1"/>
          </p:nvPr>
        </p:nvSpPr>
        <p:spPr/>
        <p:txBody>
          <a:bodyPr/>
          <a:lstStyle/>
          <a:p>
            <a:r>
              <a:rPr lang="en-US" dirty="0"/>
              <a:t>Fields are referred to by </a:t>
            </a:r>
            <a:r>
              <a:rPr lang="en-US" dirty="0">
                <a:solidFill>
                  <a:srgbClr val="FF0000"/>
                </a:solidFill>
              </a:rPr>
              <a:t>positional notation</a:t>
            </a:r>
            <a:r>
              <a:rPr lang="en-US" dirty="0"/>
              <a:t> or by </a:t>
            </a:r>
            <a:r>
              <a:rPr lang="en-US" dirty="0">
                <a:solidFill>
                  <a:srgbClr val="FF0000"/>
                </a:solidFill>
              </a:rPr>
              <a:t>name</a:t>
            </a:r>
            <a:r>
              <a:rPr lang="en-US" dirty="0"/>
              <a:t> (</a:t>
            </a:r>
            <a:r>
              <a:rPr lang="en-US" dirty="0">
                <a:solidFill>
                  <a:srgbClr val="FF0000"/>
                </a:solidFill>
              </a:rPr>
              <a:t>alias</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16303696"/>
              </p:ext>
            </p:extLst>
          </p:nvPr>
        </p:nvGraphicFramePr>
        <p:xfrm>
          <a:off x="1524000" y="4648200"/>
          <a:ext cx="6705600" cy="1849120"/>
        </p:xfrm>
        <a:graphic>
          <a:graphicData uri="http://schemas.openxmlformats.org/drawingml/2006/table">
            <a:tbl>
              <a:tblPr firstRow="1" bandRow="1">
                <a:tableStyleId>{5C22544A-7EE6-4342-B048-85BDC9FD1C3A}</a:tableStyleId>
              </a:tblPr>
              <a:tblGrid>
                <a:gridCol w="1828800"/>
                <a:gridCol w="1524000"/>
                <a:gridCol w="1676400"/>
                <a:gridCol w="1676400"/>
              </a:tblGrid>
              <a:tr h="137160">
                <a:tc>
                  <a:txBody>
                    <a:bodyPr/>
                    <a:lstStyle/>
                    <a:p>
                      <a:endParaRPr lang="en-US" dirty="0"/>
                    </a:p>
                  </a:txBody>
                  <a:tcPr/>
                </a:tc>
                <a:tc>
                  <a:txBody>
                    <a:bodyPr/>
                    <a:lstStyle/>
                    <a:p>
                      <a:r>
                        <a:rPr lang="en-US" dirty="0" smtClean="0"/>
                        <a:t>First Field</a:t>
                      </a:r>
                      <a:endParaRPr lang="en-US" dirty="0"/>
                    </a:p>
                  </a:txBody>
                  <a:tcPr/>
                </a:tc>
                <a:tc>
                  <a:txBody>
                    <a:bodyPr/>
                    <a:lstStyle/>
                    <a:p>
                      <a:r>
                        <a:rPr lang="en-US" dirty="0" smtClean="0"/>
                        <a:t>Second Field</a:t>
                      </a:r>
                      <a:endParaRPr lang="en-US" dirty="0"/>
                    </a:p>
                  </a:txBody>
                  <a:tcPr/>
                </a:tc>
                <a:tc>
                  <a:txBody>
                    <a:bodyPr/>
                    <a:lstStyle/>
                    <a:p>
                      <a:r>
                        <a:rPr lang="en-US" dirty="0" smtClean="0"/>
                        <a:t>Third</a:t>
                      </a:r>
                      <a:r>
                        <a:rPr lang="en-US" baseline="0" dirty="0" smtClean="0"/>
                        <a:t> Field</a:t>
                      </a:r>
                      <a:endParaRPr lang="en-US" dirty="0"/>
                    </a:p>
                  </a:txBody>
                  <a:tcPr/>
                </a:tc>
              </a:tr>
              <a:tr h="370840">
                <a:tc>
                  <a:txBody>
                    <a:bodyPr/>
                    <a:lstStyle/>
                    <a:p>
                      <a:r>
                        <a:rPr lang="en-US" dirty="0" smtClean="0"/>
                        <a:t>Data Type</a:t>
                      </a:r>
                      <a:endParaRPr lang="en-US" dirty="0"/>
                    </a:p>
                  </a:txBody>
                  <a:tcPr/>
                </a:tc>
                <a:tc>
                  <a:txBody>
                    <a:bodyPr/>
                    <a:lstStyle/>
                    <a:p>
                      <a:r>
                        <a:rPr lang="en-US" dirty="0" err="1" smtClean="0"/>
                        <a:t>chararray</a:t>
                      </a:r>
                      <a:endParaRPr lang="en-US" dirty="0"/>
                    </a:p>
                  </a:txBody>
                  <a:tcPr/>
                </a:tc>
                <a:tc>
                  <a:txBody>
                    <a:bodyPr/>
                    <a:lstStyle/>
                    <a:p>
                      <a:r>
                        <a:rPr lang="en-US" dirty="0" err="1" smtClean="0"/>
                        <a:t>int</a:t>
                      </a:r>
                      <a:endParaRPr lang="en-US" dirty="0"/>
                    </a:p>
                  </a:txBody>
                  <a:tcPr/>
                </a:tc>
                <a:tc>
                  <a:txBody>
                    <a:bodyPr/>
                    <a:lstStyle/>
                    <a:p>
                      <a:r>
                        <a:rPr lang="en-US" dirty="0" smtClean="0"/>
                        <a:t>float</a:t>
                      </a:r>
                      <a:endParaRPr lang="en-US" dirty="0"/>
                    </a:p>
                  </a:txBody>
                  <a:tcPr/>
                </a:tc>
              </a:tr>
              <a:tr h="370840">
                <a:tc>
                  <a:txBody>
                    <a:bodyPr/>
                    <a:lstStyle/>
                    <a:p>
                      <a:r>
                        <a:rPr lang="en-US" dirty="0" smtClean="0"/>
                        <a:t>Position notation</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Name (variable)</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err="1" smtClean="0"/>
                        <a:t>Gpa</a:t>
                      </a:r>
                      <a:endParaRPr lang="en-US" dirty="0"/>
                    </a:p>
                  </a:txBody>
                  <a:tcPr/>
                </a:tc>
              </a:tr>
              <a:tr h="370840">
                <a:tc>
                  <a:txBody>
                    <a:bodyPr/>
                    <a:lstStyle/>
                    <a:p>
                      <a:r>
                        <a:rPr lang="en-US" dirty="0" smtClean="0"/>
                        <a:t>Field value</a:t>
                      </a:r>
                      <a:endParaRPr lang="en-US" dirty="0"/>
                    </a:p>
                  </a:txBody>
                  <a:tcPr/>
                </a:tc>
                <a:tc>
                  <a:txBody>
                    <a:bodyPr/>
                    <a:lstStyle/>
                    <a:p>
                      <a:r>
                        <a:rPr lang="en-US" dirty="0" smtClean="0"/>
                        <a:t>Tom</a:t>
                      </a:r>
                      <a:endParaRPr lang="en-US" dirty="0"/>
                    </a:p>
                  </a:txBody>
                  <a:tcPr/>
                </a:tc>
                <a:tc>
                  <a:txBody>
                    <a:bodyPr/>
                    <a:lstStyle/>
                    <a:p>
                      <a:r>
                        <a:rPr lang="en-US" dirty="0" smtClean="0"/>
                        <a:t>19</a:t>
                      </a:r>
                      <a:endParaRPr lang="en-US" dirty="0"/>
                    </a:p>
                  </a:txBody>
                  <a:tcPr/>
                </a:tc>
                <a:tc>
                  <a:txBody>
                    <a:bodyPr/>
                    <a:lstStyle/>
                    <a:p>
                      <a:r>
                        <a:rPr lang="en-US" dirty="0" smtClean="0"/>
                        <a:t>3.9</a:t>
                      </a:r>
                      <a:endParaRPr lang="en-US" dirty="0"/>
                    </a:p>
                  </a:txBody>
                  <a:tcPr/>
                </a:tc>
              </a:tr>
            </a:tbl>
          </a:graphicData>
        </a:graphic>
      </p:graphicFrame>
      <p:sp>
        <p:nvSpPr>
          <p:cNvPr id="7" name="TextBox 6"/>
          <p:cNvSpPr txBox="1"/>
          <p:nvPr/>
        </p:nvSpPr>
        <p:spPr>
          <a:xfrm>
            <a:off x="381000" y="2743200"/>
            <a:ext cx="8610600" cy="1754326"/>
          </a:xfrm>
          <a:prstGeom prst="rect">
            <a:avLst/>
          </a:prstGeom>
          <a:noFill/>
          <a:ln>
            <a:solidFill>
              <a:schemeClr val="accent1"/>
            </a:solidFill>
          </a:ln>
        </p:spPr>
        <p:txBody>
          <a:bodyPr wrap="square" rtlCol="0">
            <a:spAutoFit/>
          </a:bodyPr>
          <a:lstStyle/>
          <a:p>
            <a:r>
              <a:rPr lang="en-US" dirty="0" smtClean="0"/>
              <a:t>students </a:t>
            </a:r>
            <a:r>
              <a:rPr lang="en-US" dirty="0"/>
              <a:t>= LOAD </a:t>
            </a:r>
            <a:r>
              <a:rPr lang="en-US" dirty="0" smtClean="0"/>
              <a:t>'student.txt' </a:t>
            </a:r>
            <a:r>
              <a:rPr lang="en-US" dirty="0"/>
              <a:t>USING </a:t>
            </a:r>
            <a:r>
              <a:rPr lang="en-US" dirty="0" err="1"/>
              <a:t>PigStorage</a:t>
            </a:r>
            <a:r>
              <a:rPr lang="en-US" dirty="0"/>
              <a:t>() AS (</a:t>
            </a:r>
            <a:r>
              <a:rPr lang="en-US" dirty="0" err="1"/>
              <a:t>name:chararray</a:t>
            </a:r>
            <a:r>
              <a:rPr lang="en-US" dirty="0"/>
              <a:t>, </a:t>
            </a:r>
            <a:r>
              <a:rPr lang="en-US" dirty="0" err="1"/>
              <a:t>age:int</a:t>
            </a:r>
            <a:r>
              <a:rPr lang="en-US" dirty="0"/>
              <a:t>, </a:t>
            </a:r>
            <a:r>
              <a:rPr lang="en-US" dirty="0" err="1"/>
              <a:t>gpa:float</a:t>
            </a:r>
            <a:r>
              <a:rPr lang="en-US" dirty="0" smtClean="0"/>
              <a:t>);</a:t>
            </a:r>
          </a:p>
          <a:p>
            <a:r>
              <a:rPr lang="en-US" dirty="0" smtClean="0"/>
              <a:t>DUMP </a:t>
            </a:r>
            <a:r>
              <a:rPr lang="en-US" dirty="0"/>
              <a:t>A;</a:t>
            </a:r>
            <a:endParaRPr lang="en-US" dirty="0" smtClean="0"/>
          </a:p>
          <a:p>
            <a:r>
              <a:rPr lang="en-US" dirty="0" smtClean="0"/>
              <a:t>(</a:t>
            </a:r>
            <a:r>
              <a:rPr lang="en-US" dirty="0"/>
              <a:t>John,18,4.0F) </a:t>
            </a:r>
            <a:endParaRPr lang="en-US" dirty="0" smtClean="0"/>
          </a:p>
          <a:p>
            <a:r>
              <a:rPr lang="en-US" dirty="0" smtClean="0"/>
              <a:t>(</a:t>
            </a:r>
            <a:r>
              <a:rPr lang="en-US" dirty="0"/>
              <a:t>Mary,19,3.8F) </a:t>
            </a:r>
            <a:endParaRPr lang="en-US" dirty="0" smtClean="0"/>
          </a:p>
          <a:p>
            <a:r>
              <a:rPr lang="en-US" dirty="0" smtClean="0"/>
              <a:t>(</a:t>
            </a:r>
            <a:r>
              <a:rPr lang="en-US" dirty="0"/>
              <a:t>Bill,20,3.9F</a:t>
            </a:r>
            <a:r>
              <a:rPr lang="en-US" dirty="0" smtClean="0"/>
              <a:t>)</a:t>
            </a:r>
          </a:p>
          <a:p>
            <a:pPr marL="0" lvl="1"/>
            <a:r>
              <a:rPr lang="en-US" dirty="0" err="1" smtClean="0"/>
              <a:t>studentname</a:t>
            </a:r>
            <a:r>
              <a:rPr lang="en-US" dirty="0" smtClean="0"/>
              <a:t> </a:t>
            </a:r>
            <a:r>
              <a:rPr lang="en-US" dirty="0"/>
              <a:t>= </a:t>
            </a:r>
            <a:r>
              <a:rPr lang="en-US" dirty="0" err="1"/>
              <a:t>Foreach</a:t>
            </a:r>
            <a:r>
              <a:rPr lang="en-US" dirty="0"/>
              <a:t> students Generate $1 as </a:t>
            </a:r>
            <a:r>
              <a:rPr lang="en-US" dirty="0" err="1"/>
              <a:t>studentname</a:t>
            </a:r>
            <a:r>
              <a:rPr lang="en-US" dirty="0" smtClean="0"/>
              <a:t>;</a:t>
            </a:r>
          </a:p>
        </p:txBody>
      </p:sp>
    </p:spTree>
    <p:extLst>
      <p:ext uri="{BB962C8B-B14F-4D97-AF65-F5344CB8AC3E}">
        <p14:creationId xmlns:p14="http://schemas.microsoft.com/office/powerpoint/2010/main" val="617342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Operations- Group</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solidFill>
                  <a:srgbClr val="FF0000"/>
                </a:solidFill>
              </a:rPr>
              <a:t>Groups</a:t>
            </a:r>
            <a:r>
              <a:rPr lang="en-US" dirty="0" smtClean="0"/>
              <a:t> the data in one or more relations</a:t>
            </a:r>
          </a:p>
          <a:p>
            <a:pPr lvl="1"/>
            <a:r>
              <a:rPr lang="en-US" dirty="0" smtClean="0"/>
              <a:t>The GROUP and COGROUP operators are identical. </a:t>
            </a:r>
          </a:p>
          <a:p>
            <a:pPr lvl="1"/>
            <a:r>
              <a:rPr lang="en-US" dirty="0" smtClean="0"/>
              <a:t>Both operators work with one or more relations. </a:t>
            </a:r>
          </a:p>
          <a:p>
            <a:pPr lvl="1"/>
            <a:r>
              <a:rPr lang="en-US" dirty="0" smtClean="0"/>
              <a:t>For readability GROUP is used in statements involving one relation</a:t>
            </a:r>
          </a:p>
          <a:p>
            <a:pPr lvl="1"/>
            <a:r>
              <a:rPr lang="en-US" dirty="0" smtClean="0"/>
              <a:t>COGROUP is used in statements involving two or more relations. Jointly Group the tuples from A and B.  </a:t>
            </a:r>
            <a:endParaRPr lang="en-US" dirty="0"/>
          </a:p>
        </p:txBody>
      </p:sp>
      <p:sp>
        <p:nvSpPr>
          <p:cNvPr id="4" name="TextBox 3"/>
          <p:cNvSpPr txBox="1"/>
          <p:nvPr/>
        </p:nvSpPr>
        <p:spPr>
          <a:xfrm>
            <a:off x="2667000" y="5334000"/>
            <a:ext cx="3810000" cy="646331"/>
          </a:xfrm>
          <a:prstGeom prst="rect">
            <a:avLst/>
          </a:prstGeom>
          <a:noFill/>
          <a:ln>
            <a:solidFill>
              <a:schemeClr val="accent1"/>
            </a:solidFill>
          </a:ln>
        </p:spPr>
        <p:txBody>
          <a:bodyPr wrap="square" rtlCol="0">
            <a:spAutoFit/>
          </a:bodyPr>
          <a:lstStyle/>
          <a:p>
            <a:r>
              <a:rPr lang="en-US" dirty="0"/>
              <a:t>B = GROUP A BY age</a:t>
            </a:r>
            <a:r>
              <a:rPr lang="en-US" dirty="0" smtClean="0"/>
              <a:t>;</a:t>
            </a:r>
          </a:p>
          <a:p>
            <a:r>
              <a:rPr lang="en-US" dirty="0"/>
              <a:t>C = COGROUP A BY name, B BY name; </a:t>
            </a:r>
          </a:p>
        </p:txBody>
      </p:sp>
    </p:spTree>
    <p:extLst>
      <p:ext uri="{BB962C8B-B14F-4D97-AF65-F5344CB8AC3E}">
        <p14:creationId xmlns:p14="http://schemas.microsoft.com/office/powerpoint/2010/main" val="146425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Pig </a:t>
            </a:r>
            <a:r>
              <a:rPr lang="en-US" b="1" dirty="0" smtClean="0">
                <a:solidFill>
                  <a:schemeClr val="accent1"/>
                </a:solidFill>
              </a:rPr>
              <a:t>Operations – </a:t>
            </a:r>
            <a:r>
              <a:rPr lang="en-US" b="1" dirty="0" err="1" smtClean="0">
                <a:solidFill>
                  <a:schemeClr val="accent1"/>
                </a:solidFill>
              </a:rPr>
              <a:t>Dump&amp;Store</a:t>
            </a:r>
            <a:endParaRPr lang="en-US" b="1" dirty="0">
              <a:solidFill>
                <a:schemeClr val="accent1"/>
              </a:solidFill>
            </a:endParaRPr>
          </a:p>
        </p:txBody>
      </p:sp>
      <p:sp>
        <p:nvSpPr>
          <p:cNvPr id="3" name="Content Placeholder 2"/>
          <p:cNvSpPr>
            <a:spLocks noGrp="1"/>
          </p:cNvSpPr>
          <p:nvPr>
            <p:ph idx="1"/>
          </p:nvPr>
        </p:nvSpPr>
        <p:spPr>
          <a:xfrm>
            <a:off x="457200" y="1447800"/>
            <a:ext cx="8229600" cy="4525963"/>
          </a:xfrm>
        </p:spPr>
        <p:txBody>
          <a:bodyPr/>
          <a:lstStyle/>
          <a:p>
            <a:r>
              <a:rPr lang="en-US" dirty="0" smtClean="0">
                <a:solidFill>
                  <a:srgbClr val="FF0000"/>
                </a:solidFill>
              </a:rPr>
              <a:t>DUMP</a:t>
            </a:r>
            <a:r>
              <a:rPr lang="en-US" dirty="0" smtClean="0"/>
              <a:t> Operator: </a:t>
            </a:r>
          </a:p>
          <a:p>
            <a:pPr lvl="1"/>
            <a:r>
              <a:rPr lang="en-US" dirty="0" smtClean="0"/>
              <a:t>display output results, will always trigger execution</a:t>
            </a:r>
          </a:p>
          <a:p>
            <a:r>
              <a:rPr lang="en-US" dirty="0" smtClean="0">
                <a:solidFill>
                  <a:srgbClr val="FF0000"/>
                </a:solidFill>
              </a:rPr>
              <a:t>STORE</a:t>
            </a:r>
            <a:r>
              <a:rPr lang="en-US" dirty="0" smtClean="0"/>
              <a:t> Operator:</a:t>
            </a:r>
          </a:p>
          <a:p>
            <a:pPr lvl="1"/>
            <a:r>
              <a:rPr lang="en-US" dirty="0" smtClean="0"/>
              <a:t>Pig will parse entire script prior to writing for efficiency purposes</a:t>
            </a:r>
          </a:p>
          <a:p>
            <a:pPr marL="0" indent="0">
              <a:buNone/>
            </a:pPr>
            <a:endParaRPr lang="en-US" dirty="0"/>
          </a:p>
        </p:txBody>
      </p:sp>
      <p:sp>
        <p:nvSpPr>
          <p:cNvPr id="4" name="TextBox 3"/>
          <p:cNvSpPr txBox="1"/>
          <p:nvPr/>
        </p:nvSpPr>
        <p:spPr>
          <a:xfrm>
            <a:off x="762000" y="4495800"/>
            <a:ext cx="7086600" cy="2308324"/>
          </a:xfrm>
          <a:prstGeom prst="rect">
            <a:avLst/>
          </a:prstGeom>
          <a:noFill/>
          <a:ln>
            <a:solidFill>
              <a:schemeClr val="accent1"/>
            </a:solidFill>
          </a:ln>
        </p:spPr>
        <p:txBody>
          <a:bodyPr wrap="square" rtlCol="0">
            <a:spAutoFit/>
          </a:bodyPr>
          <a:lstStyle/>
          <a:p>
            <a:r>
              <a:rPr lang="en-US" dirty="0" smtClean="0"/>
              <a:t>A = LOAD ‘input/pig/</a:t>
            </a:r>
            <a:r>
              <a:rPr lang="en-US" dirty="0" err="1" smtClean="0"/>
              <a:t>multiquery</a:t>
            </a:r>
            <a:r>
              <a:rPr lang="en-US" dirty="0" smtClean="0"/>
              <a:t>/A’;</a:t>
            </a:r>
          </a:p>
          <a:p>
            <a:r>
              <a:rPr lang="en-US" dirty="0" smtClean="0"/>
              <a:t>B = FILTER A by $1 == “apple”;</a:t>
            </a:r>
          </a:p>
          <a:p>
            <a:r>
              <a:rPr lang="en-US" dirty="0" smtClean="0"/>
              <a:t>C = FILTER A by $1 == “apple”;</a:t>
            </a:r>
          </a:p>
          <a:p>
            <a:r>
              <a:rPr lang="en-US" dirty="0" smtClean="0"/>
              <a:t>SOTRE B INTO “output/b”</a:t>
            </a:r>
          </a:p>
          <a:p>
            <a:r>
              <a:rPr lang="en-US" dirty="0" smtClean="0"/>
              <a:t>STORE C INTO “output/c”</a:t>
            </a:r>
          </a:p>
          <a:p>
            <a:r>
              <a:rPr lang="en-US" dirty="0" smtClean="0"/>
              <a:t>Relations B&amp;C both derived from A</a:t>
            </a:r>
          </a:p>
          <a:p>
            <a:pPr lvl="1"/>
            <a:r>
              <a:rPr lang="en-US" dirty="0" smtClean="0"/>
              <a:t>Prior this would create two MapReduce jobs</a:t>
            </a:r>
          </a:p>
          <a:p>
            <a:pPr lvl="1"/>
            <a:r>
              <a:rPr lang="en-US" dirty="0" smtClean="0"/>
              <a:t>Pig will now create one MapReduce job with output results</a:t>
            </a:r>
            <a:endParaRPr lang="en-US" dirty="0"/>
          </a:p>
        </p:txBody>
      </p:sp>
    </p:spTree>
    <p:extLst>
      <p:ext uri="{BB962C8B-B14F-4D97-AF65-F5344CB8AC3E}">
        <p14:creationId xmlns:p14="http://schemas.microsoft.com/office/powerpoint/2010/main" val="2550876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Operations - Count</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Compute the number of elements in a bag</a:t>
            </a:r>
          </a:p>
          <a:p>
            <a:r>
              <a:rPr lang="en-US" dirty="0" smtClean="0"/>
              <a:t>Use the </a:t>
            </a:r>
            <a:r>
              <a:rPr lang="en-US" dirty="0" smtClean="0">
                <a:solidFill>
                  <a:srgbClr val="FF0000"/>
                </a:solidFill>
              </a:rPr>
              <a:t>COUNT</a:t>
            </a:r>
            <a:r>
              <a:rPr lang="en-US" dirty="0" smtClean="0"/>
              <a:t> function to compute the number of elements in a bag.</a:t>
            </a:r>
          </a:p>
          <a:p>
            <a:r>
              <a:rPr lang="en-US" dirty="0" smtClean="0">
                <a:solidFill>
                  <a:srgbClr val="FF0000"/>
                </a:solidFill>
              </a:rPr>
              <a:t>COUNT</a:t>
            </a:r>
            <a:r>
              <a:rPr lang="en-US" dirty="0" smtClean="0"/>
              <a:t> requires a preceding GROUP ALL statement for global counts and GROUP BY statement for group counts.</a:t>
            </a:r>
            <a:endParaRPr lang="en-US" dirty="0"/>
          </a:p>
        </p:txBody>
      </p:sp>
      <p:sp>
        <p:nvSpPr>
          <p:cNvPr id="4" name="TextBox 3"/>
          <p:cNvSpPr txBox="1"/>
          <p:nvPr/>
        </p:nvSpPr>
        <p:spPr>
          <a:xfrm>
            <a:off x="1905000" y="5111487"/>
            <a:ext cx="4114800" cy="400110"/>
          </a:xfrm>
          <a:prstGeom prst="rect">
            <a:avLst/>
          </a:prstGeom>
          <a:noFill/>
          <a:ln>
            <a:solidFill>
              <a:schemeClr val="accent1"/>
            </a:solidFill>
          </a:ln>
        </p:spPr>
        <p:txBody>
          <a:bodyPr wrap="square" rtlCol="0">
            <a:spAutoFit/>
          </a:bodyPr>
          <a:lstStyle/>
          <a:p>
            <a:r>
              <a:rPr lang="en-US" sz="2000" dirty="0"/>
              <a:t>X = FOREACH B GENERATE COUNT(A); </a:t>
            </a:r>
          </a:p>
        </p:txBody>
      </p:sp>
    </p:spTree>
    <p:extLst>
      <p:ext uri="{BB962C8B-B14F-4D97-AF65-F5344CB8AC3E}">
        <p14:creationId xmlns:p14="http://schemas.microsoft.com/office/powerpoint/2010/main" val="824247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Operation - Order</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Sorts a relation based on one or more fields</a:t>
            </a:r>
          </a:p>
          <a:p>
            <a:r>
              <a:rPr lang="en-US" dirty="0" smtClean="0"/>
              <a:t>In Pig, relations are unordered. If you order relation A to produce relation X relations A and X still contain the same elements. </a:t>
            </a:r>
          </a:p>
          <a:p>
            <a:endParaRPr lang="en-US" dirty="0" smtClean="0"/>
          </a:p>
          <a:p>
            <a:endParaRPr lang="en-US" dirty="0"/>
          </a:p>
        </p:txBody>
      </p:sp>
      <p:sp>
        <p:nvSpPr>
          <p:cNvPr id="4" name="TextBox 3"/>
          <p:cNvSpPr txBox="1"/>
          <p:nvPr/>
        </p:nvSpPr>
        <p:spPr>
          <a:xfrm>
            <a:off x="1752600" y="4188767"/>
            <a:ext cx="5257800" cy="461665"/>
          </a:xfrm>
          <a:prstGeom prst="rect">
            <a:avLst/>
          </a:prstGeom>
          <a:noFill/>
          <a:ln>
            <a:solidFill>
              <a:schemeClr val="accent1"/>
            </a:solidFill>
          </a:ln>
        </p:spPr>
        <p:txBody>
          <a:bodyPr wrap="square" rtlCol="0">
            <a:spAutoFit/>
          </a:bodyPr>
          <a:lstStyle/>
          <a:p>
            <a:r>
              <a:rPr lang="en-US" sz="2400" dirty="0" smtClean="0"/>
              <a:t>student </a:t>
            </a:r>
            <a:r>
              <a:rPr lang="en-US" sz="2400" dirty="0"/>
              <a:t>= </a:t>
            </a:r>
            <a:r>
              <a:rPr lang="en-US" sz="2400" dirty="0">
                <a:solidFill>
                  <a:srgbClr val="FF0000"/>
                </a:solidFill>
              </a:rPr>
              <a:t>ORDER</a:t>
            </a:r>
            <a:r>
              <a:rPr lang="en-US" sz="2400" dirty="0"/>
              <a:t> </a:t>
            </a:r>
            <a:r>
              <a:rPr lang="en-US" sz="2400" dirty="0" smtClean="0"/>
              <a:t>students </a:t>
            </a:r>
            <a:r>
              <a:rPr lang="en-US" sz="2400" dirty="0"/>
              <a:t>BY </a:t>
            </a:r>
            <a:r>
              <a:rPr lang="en-US" sz="2400" dirty="0" err="1" smtClean="0"/>
              <a:t>gpa</a:t>
            </a:r>
            <a:r>
              <a:rPr lang="en-US" sz="2400" dirty="0" smtClean="0"/>
              <a:t> </a:t>
            </a:r>
            <a:r>
              <a:rPr lang="en-US" sz="2400" dirty="0"/>
              <a:t>DESC; </a:t>
            </a:r>
          </a:p>
        </p:txBody>
      </p:sp>
    </p:spTree>
    <p:extLst>
      <p:ext uri="{BB962C8B-B14F-4D97-AF65-F5344CB8AC3E}">
        <p14:creationId xmlns:p14="http://schemas.microsoft.com/office/powerpoint/2010/main" val="4276756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What is Pig</a:t>
            </a:r>
            <a:endParaRPr lang="en-US" b="1" dirty="0">
              <a:solidFill>
                <a:schemeClr val="accent1"/>
              </a:solidFill>
            </a:endParaRPr>
          </a:p>
        </p:txBody>
      </p:sp>
      <p:sp>
        <p:nvSpPr>
          <p:cNvPr id="3" name="Content Placeholder 2"/>
          <p:cNvSpPr>
            <a:spLocks noGrp="1"/>
          </p:cNvSpPr>
          <p:nvPr>
            <p:ph idx="1"/>
          </p:nvPr>
        </p:nvSpPr>
        <p:spPr>
          <a:xfrm>
            <a:off x="459851" y="1370029"/>
            <a:ext cx="7620000" cy="4800600"/>
          </a:xfrm>
        </p:spPr>
        <p:txBody>
          <a:bodyPr>
            <a:normAutofit/>
          </a:bodyPr>
          <a:lstStyle/>
          <a:p>
            <a:r>
              <a:rPr lang="en-US" sz="2400" dirty="0" smtClean="0"/>
              <a:t>Framework for analyzing large un-structured and semi-structured data on top of Hadoop.</a:t>
            </a:r>
          </a:p>
          <a:p>
            <a:pPr lvl="1"/>
            <a:r>
              <a:rPr lang="en-US" sz="2000" dirty="0"/>
              <a:t>Pig </a:t>
            </a:r>
            <a:r>
              <a:rPr lang="en-US" sz="2000" dirty="0" smtClean="0"/>
              <a:t>Engine </a:t>
            </a:r>
            <a:r>
              <a:rPr lang="en-US" sz="2000" dirty="0"/>
              <a:t>Parses, compiles Pig Latin scripts into MapReduce jobs run on top of Hadoop</a:t>
            </a:r>
            <a:r>
              <a:rPr lang="en-US" sz="2000" dirty="0" smtClean="0"/>
              <a:t>.</a:t>
            </a:r>
          </a:p>
          <a:p>
            <a:pPr lvl="1"/>
            <a:r>
              <a:rPr lang="en-US" sz="2000" b="1" dirty="0"/>
              <a:t>Pig Latin </a:t>
            </a:r>
            <a:r>
              <a:rPr lang="en-US" sz="2000" dirty="0"/>
              <a:t>is </a:t>
            </a:r>
            <a:r>
              <a:rPr lang="en-US" sz="2000" dirty="0" smtClean="0"/>
              <a:t>declarative, SQL-like language; the high level language interface for Hadoop.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51534"/>
            <a:ext cx="1528439" cy="10189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1" y="3581400"/>
            <a:ext cx="4495800" cy="2990456"/>
          </a:xfrm>
          <a:prstGeom prst="rect">
            <a:avLst/>
          </a:prstGeom>
        </p:spPr>
      </p:pic>
    </p:spTree>
    <p:extLst>
      <p:ext uri="{BB962C8B-B14F-4D97-AF65-F5344CB8AC3E}">
        <p14:creationId xmlns:p14="http://schemas.microsoft.com/office/powerpoint/2010/main" val="556419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How to run Pig Latin scripts</a:t>
            </a:r>
            <a:endParaRPr lang="en-US" b="1"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Local</a:t>
            </a:r>
            <a:r>
              <a:rPr lang="en-US" dirty="0" smtClean="0"/>
              <a:t> mode</a:t>
            </a:r>
          </a:p>
          <a:p>
            <a:pPr lvl="1"/>
            <a:r>
              <a:rPr lang="en-US" dirty="0" smtClean="0"/>
              <a:t>Local host and local file system is used</a:t>
            </a:r>
          </a:p>
          <a:p>
            <a:pPr lvl="1"/>
            <a:r>
              <a:rPr lang="en-US" dirty="0" smtClean="0"/>
              <a:t>Neither Hadoop nor HDFS is required</a:t>
            </a:r>
          </a:p>
          <a:p>
            <a:pPr lvl="1"/>
            <a:r>
              <a:rPr lang="en-US" dirty="0" smtClean="0"/>
              <a:t>Useful for prototyping and debugging</a:t>
            </a:r>
          </a:p>
          <a:p>
            <a:r>
              <a:rPr lang="en-US" dirty="0" smtClean="0">
                <a:solidFill>
                  <a:srgbClr val="FF0000"/>
                </a:solidFill>
              </a:rPr>
              <a:t>MapReduce</a:t>
            </a:r>
            <a:r>
              <a:rPr lang="en-US" dirty="0" smtClean="0"/>
              <a:t> mode</a:t>
            </a:r>
          </a:p>
          <a:p>
            <a:pPr lvl="1"/>
            <a:r>
              <a:rPr lang="en-US" dirty="0" smtClean="0"/>
              <a:t>Run on a Hadoop cluster and HDFS</a:t>
            </a:r>
          </a:p>
          <a:p>
            <a:r>
              <a:rPr lang="en-US" dirty="0" smtClean="0">
                <a:solidFill>
                  <a:srgbClr val="FF0000"/>
                </a:solidFill>
              </a:rPr>
              <a:t>Batch</a:t>
            </a:r>
            <a:r>
              <a:rPr lang="en-US" dirty="0" smtClean="0"/>
              <a:t> </a:t>
            </a:r>
            <a:r>
              <a:rPr lang="en-US" dirty="0"/>
              <a:t>mode </a:t>
            </a:r>
            <a:r>
              <a:rPr lang="en-US" dirty="0" smtClean="0"/>
              <a:t>- run </a:t>
            </a:r>
            <a:r>
              <a:rPr lang="en-US" dirty="0"/>
              <a:t>a script directly </a:t>
            </a:r>
          </a:p>
          <a:p>
            <a:pPr lvl="1"/>
            <a:r>
              <a:rPr lang="en-US" dirty="0"/>
              <a:t>Pig </a:t>
            </a:r>
            <a:r>
              <a:rPr lang="en-US" dirty="0" smtClean="0"/>
              <a:t>–x local </a:t>
            </a:r>
            <a:r>
              <a:rPr lang="en-US" dirty="0" err="1" smtClean="0"/>
              <a:t>my_pig_script.pig</a:t>
            </a:r>
            <a:endParaRPr lang="en-US" dirty="0"/>
          </a:p>
          <a:p>
            <a:pPr lvl="1"/>
            <a:r>
              <a:rPr lang="en-US" dirty="0" smtClean="0"/>
              <a:t>Pig –x </a:t>
            </a:r>
            <a:r>
              <a:rPr lang="en-US" dirty="0" err="1" smtClean="0"/>
              <a:t>mapreduce</a:t>
            </a:r>
            <a:r>
              <a:rPr lang="en-US" dirty="0" smtClean="0"/>
              <a:t> </a:t>
            </a:r>
            <a:r>
              <a:rPr lang="en-US" dirty="0" err="1" smtClean="0"/>
              <a:t>my_pig_script.pig</a:t>
            </a:r>
            <a:endParaRPr lang="en-US" dirty="0"/>
          </a:p>
          <a:p>
            <a:r>
              <a:rPr lang="en-US" dirty="0" smtClean="0">
                <a:solidFill>
                  <a:srgbClr val="FF0000"/>
                </a:solidFill>
              </a:rPr>
              <a:t>Interactive</a:t>
            </a:r>
            <a:r>
              <a:rPr lang="en-US" dirty="0" smtClean="0"/>
              <a:t> </a:t>
            </a:r>
            <a:r>
              <a:rPr lang="en-US" dirty="0"/>
              <a:t>mode </a:t>
            </a:r>
            <a:r>
              <a:rPr lang="en-US" dirty="0" smtClean="0"/>
              <a:t> use the </a:t>
            </a:r>
            <a:r>
              <a:rPr lang="en-US" dirty="0"/>
              <a:t>Pig </a:t>
            </a:r>
            <a:r>
              <a:rPr lang="en-US" dirty="0" smtClean="0"/>
              <a:t>shell to run script</a:t>
            </a:r>
            <a:endParaRPr lang="en-US" dirty="0"/>
          </a:p>
          <a:p>
            <a:pPr lvl="1"/>
            <a:r>
              <a:rPr lang="en-US" dirty="0"/>
              <a:t>Grunt&gt; Lines = LOAD ‘/input/input.txt’ AS (</a:t>
            </a:r>
            <a:r>
              <a:rPr lang="en-US" dirty="0" err="1"/>
              <a:t>line:chararray</a:t>
            </a:r>
            <a:r>
              <a:rPr lang="en-US" dirty="0"/>
              <a:t>);</a:t>
            </a:r>
          </a:p>
          <a:p>
            <a:pPr lvl="1"/>
            <a:r>
              <a:rPr lang="en-US" dirty="0"/>
              <a:t>Grunt&gt; Unique = DISTINCT Lines;</a:t>
            </a:r>
          </a:p>
          <a:p>
            <a:pPr lvl="1"/>
            <a:r>
              <a:rPr lang="en-US" dirty="0"/>
              <a:t>Grunt&gt; DUMP Unique</a:t>
            </a:r>
            <a:r>
              <a:rPr lang="en-US" dirty="0" smtClean="0"/>
              <a:t>;</a:t>
            </a:r>
          </a:p>
        </p:txBody>
      </p:sp>
    </p:spTree>
    <p:extLst>
      <p:ext uri="{BB962C8B-B14F-4D97-AF65-F5344CB8AC3E}">
        <p14:creationId xmlns:p14="http://schemas.microsoft.com/office/powerpoint/2010/main" val="2704728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solidFill>
              </a:rPr>
              <a:t>Hands-on: Word Count using Pig Latin</a:t>
            </a:r>
            <a:endParaRPr lang="en-US" b="1" dirty="0">
              <a:solidFill>
                <a:schemeClr val="accent1"/>
              </a:solidFill>
            </a:endParaRPr>
          </a:p>
        </p:txBody>
      </p:sp>
      <p:sp>
        <p:nvSpPr>
          <p:cNvPr id="4" name="TextBox 3"/>
          <p:cNvSpPr txBox="1"/>
          <p:nvPr/>
        </p:nvSpPr>
        <p:spPr>
          <a:xfrm>
            <a:off x="457200" y="1219200"/>
            <a:ext cx="8305800" cy="5293757"/>
          </a:xfrm>
          <a:prstGeom prst="rect">
            <a:avLst/>
          </a:prstGeom>
          <a:solidFill>
            <a:schemeClr val="bg1"/>
          </a:solidFill>
          <a:ln>
            <a:solidFill>
              <a:schemeClr val="accent1"/>
            </a:solidFill>
          </a:ln>
        </p:spPr>
        <p:txBody>
          <a:bodyPr wrap="square" rtlCol="0">
            <a:spAutoFit/>
          </a:bodyPr>
          <a:lstStyle/>
          <a:p>
            <a:pPr lvl="1"/>
            <a:endParaRPr lang="en-US" sz="2000" dirty="0" smtClean="0"/>
          </a:p>
          <a:p>
            <a:pPr marL="914400" lvl="1" indent="-457200">
              <a:buFont typeface="+mj-lt"/>
              <a:buAutoNum type="arabicPeriod"/>
            </a:pPr>
            <a:r>
              <a:rPr lang="en-US" sz="2000" dirty="0" smtClean="0"/>
              <a:t>Get and Setup Hand-on VM </a:t>
            </a:r>
            <a:r>
              <a:rPr lang="en-US" sz="2000" dirty="0"/>
              <a:t>from: </a:t>
            </a:r>
            <a:r>
              <a:rPr lang="en-US" dirty="0"/>
              <a:t>http://</a:t>
            </a:r>
            <a:r>
              <a:rPr lang="en-US" dirty="0" smtClean="0"/>
              <a:t>salsahpc.indiana.edu/ScienceCloud/virtualbox_appliance_guide.html</a:t>
            </a:r>
            <a:endParaRPr lang="en-US" sz="2000" dirty="0" smtClean="0"/>
          </a:p>
          <a:p>
            <a:pPr marL="914400" lvl="1" indent="-457200">
              <a:buFont typeface="+mj-lt"/>
              <a:buAutoNum type="arabicPeriod"/>
            </a:pPr>
            <a:r>
              <a:rPr lang="en-US" sz="2000" dirty="0" smtClean="0"/>
              <a:t>cd </a:t>
            </a:r>
            <a:r>
              <a:rPr lang="en-US" sz="2000" dirty="0" err="1" smtClean="0"/>
              <a:t>pigtutorial</a:t>
            </a:r>
            <a:r>
              <a:rPr lang="en-US" sz="2000" dirty="0" smtClean="0"/>
              <a:t>/pig-hands-on/</a:t>
            </a:r>
          </a:p>
          <a:p>
            <a:pPr marL="914400" lvl="1" indent="-457200">
              <a:buFont typeface="+mj-lt"/>
              <a:buAutoNum type="arabicPeriod"/>
            </a:pPr>
            <a:r>
              <a:rPr lang="en-US" sz="2000" dirty="0" smtClean="0"/>
              <a:t>tar –</a:t>
            </a:r>
            <a:r>
              <a:rPr lang="en-US" sz="2000" dirty="0" err="1" smtClean="0"/>
              <a:t>xf</a:t>
            </a:r>
            <a:r>
              <a:rPr lang="en-US" sz="2000" dirty="0" smtClean="0"/>
              <a:t> pig-wordcount.tar</a:t>
            </a:r>
          </a:p>
          <a:p>
            <a:pPr marL="914400" lvl="1" indent="-457200">
              <a:buFont typeface="+mj-lt"/>
              <a:buAutoNum type="arabicPeriod"/>
            </a:pPr>
            <a:r>
              <a:rPr lang="en-US" sz="2000" dirty="0" smtClean="0"/>
              <a:t>cd pig-</a:t>
            </a:r>
            <a:r>
              <a:rPr lang="en-US" sz="2000" dirty="0" err="1" smtClean="0"/>
              <a:t>wordcount</a:t>
            </a:r>
            <a:endParaRPr lang="en-US" sz="2000" dirty="0" smtClean="0"/>
          </a:p>
          <a:p>
            <a:pPr lvl="1"/>
            <a:endParaRPr lang="en-US" sz="2000" dirty="0"/>
          </a:p>
          <a:p>
            <a:pPr marL="914400" lvl="1" indent="-457200">
              <a:buFont typeface="+mj-lt"/>
              <a:buAutoNum type="arabicPeriod"/>
            </a:pPr>
            <a:r>
              <a:rPr lang="en-US" sz="2000" dirty="0"/>
              <a:t>Batch </a:t>
            </a:r>
            <a:r>
              <a:rPr lang="en-US" sz="2000" dirty="0" smtClean="0"/>
              <a:t>mode</a:t>
            </a:r>
          </a:p>
          <a:p>
            <a:pPr marL="914400" lvl="1" indent="-457200">
              <a:buFont typeface="+mj-lt"/>
              <a:buAutoNum type="arabicPeriod"/>
            </a:pPr>
            <a:r>
              <a:rPr lang="en-US" sz="2000" dirty="0" smtClean="0"/>
              <a:t>pig –x local </a:t>
            </a:r>
            <a:r>
              <a:rPr lang="en-US" sz="2000" dirty="0" err="1" smtClean="0"/>
              <a:t>wordcount.pig</a:t>
            </a:r>
            <a:endParaRPr lang="en-US" sz="2000" dirty="0" smtClean="0"/>
          </a:p>
          <a:p>
            <a:pPr lvl="1"/>
            <a:endParaRPr lang="en-US" sz="2000" dirty="0" smtClean="0"/>
          </a:p>
          <a:p>
            <a:pPr marL="914400" lvl="1" indent="-457200">
              <a:buFont typeface="+mj-lt"/>
              <a:buAutoNum type="arabicPeriod"/>
            </a:pPr>
            <a:r>
              <a:rPr lang="en-US" sz="2000" dirty="0" smtClean="0"/>
              <a:t>Iterative mode </a:t>
            </a:r>
          </a:p>
          <a:p>
            <a:pPr marL="914400" lvl="1" indent="-457200">
              <a:buFont typeface="+mj-lt"/>
              <a:buAutoNum type="arabicPeriod"/>
            </a:pPr>
            <a:r>
              <a:rPr lang="en-US" sz="2000" dirty="0" smtClean="0"/>
              <a:t>grunt&gt; Lines=</a:t>
            </a:r>
            <a:r>
              <a:rPr lang="en-US" sz="2000" dirty="0" smtClean="0">
                <a:solidFill>
                  <a:srgbClr val="FF0000"/>
                </a:solidFill>
              </a:rPr>
              <a:t>LOAD</a:t>
            </a:r>
            <a:r>
              <a:rPr lang="en-US" sz="2000" dirty="0" smtClean="0"/>
              <a:t> </a:t>
            </a:r>
            <a:r>
              <a:rPr lang="en-US" sz="2000" dirty="0"/>
              <a:t>‘</a:t>
            </a:r>
            <a:r>
              <a:rPr lang="en-US" sz="2000" dirty="0" smtClean="0"/>
              <a:t>input.txt’ </a:t>
            </a:r>
            <a:r>
              <a:rPr lang="en-US" sz="2000" dirty="0" smtClean="0">
                <a:solidFill>
                  <a:srgbClr val="FF0000"/>
                </a:solidFill>
              </a:rPr>
              <a:t>AS</a:t>
            </a:r>
            <a:r>
              <a:rPr lang="en-US" sz="2000" dirty="0" smtClean="0"/>
              <a:t> (line: </a:t>
            </a:r>
            <a:r>
              <a:rPr lang="en-US" sz="2000" dirty="0" err="1" smtClean="0"/>
              <a:t>chararray</a:t>
            </a:r>
            <a:r>
              <a:rPr lang="en-US" sz="2000" dirty="0" smtClean="0"/>
              <a:t>); </a:t>
            </a:r>
          </a:p>
          <a:p>
            <a:pPr marL="914400" lvl="1" indent="-457200">
              <a:buFont typeface="+mj-lt"/>
              <a:buAutoNum type="arabicPeriod"/>
            </a:pPr>
            <a:r>
              <a:rPr lang="en-US" sz="2000" dirty="0"/>
              <a:t>g</a:t>
            </a:r>
            <a:r>
              <a:rPr lang="en-US" sz="2000" dirty="0" smtClean="0"/>
              <a:t>runt&gt;Words </a:t>
            </a:r>
            <a:r>
              <a:rPr lang="en-US" sz="2000" dirty="0"/>
              <a:t>= </a:t>
            </a:r>
            <a:r>
              <a:rPr lang="en-US" sz="2000" dirty="0">
                <a:solidFill>
                  <a:srgbClr val="FF0000"/>
                </a:solidFill>
              </a:rPr>
              <a:t>FOREACH</a:t>
            </a:r>
            <a:r>
              <a:rPr lang="en-US" sz="2000" dirty="0"/>
              <a:t> </a:t>
            </a:r>
            <a:r>
              <a:rPr lang="en-US" sz="2000" dirty="0" smtClean="0"/>
              <a:t>Lines </a:t>
            </a:r>
            <a:r>
              <a:rPr lang="en-US" sz="2000" dirty="0" smtClean="0">
                <a:solidFill>
                  <a:srgbClr val="FF0000"/>
                </a:solidFill>
              </a:rPr>
              <a:t>GENERATE </a:t>
            </a:r>
            <a:r>
              <a:rPr lang="en-US" sz="2000" dirty="0" smtClean="0"/>
              <a:t> </a:t>
            </a:r>
            <a:r>
              <a:rPr lang="en-US" sz="2000" dirty="0" smtClean="0">
                <a:solidFill>
                  <a:srgbClr val="FF0000"/>
                </a:solidFill>
              </a:rPr>
              <a:t>FLATTEN</a:t>
            </a:r>
            <a:r>
              <a:rPr lang="en-US" sz="2000" dirty="0" smtClean="0"/>
              <a:t>(</a:t>
            </a:r>
            <a:r>
              <a:rPr lang="en-US" sz="2000" dirty="0" smtClean="0">
                <a:solidFill>
                  <a:srgbClr val="FF0000"/>
                </a:solidFill>
              </a:rPr>
              <a:t>TOKENIZE</a:t>
            </a:r>
            <a:r>
              <a:rPr lang="en-US" sz="2000" dirty="0" smtClean="0"/>
              <a:t>(line)) </a:t>
            </a:r>
            <a:r>
              <a:rPr lang="en-US" sz="2000" dirty="0" smtClean="0">
                <a:solidFill>
                  <a:srgbClr val="FF0000"/>
                </a:solidFill>
              </a:rPr>
              <a:t>AS</a:t>
            </a:r>
            <a:r>
              <a:rPr lang="en-US" sz="2000" dirty="0" smtClean="0"/>
              <a:t> word;</a:t>
            </a:r>
            <a:endParaRPr lang="en-US" sz="2000" dirty="0"/>
          </a:p>
          <a:p>
            <a:pPr marL="914400" lvl="1" indent="-457200">
              <a:buFont typeface="+mj-lt"/>
              <a:buAutoNum type="arabicPeriod"/>
            </a:pPr>
            <a:r>
              <a:rPr lang="en-US" sz="2000" dirty="0" smtClean="0"/>
              <a:t>grunt&gt;Groups </a:t>
            </a:r>
            <a:r>
              <a:rPr lang="en-US" sz="2000" dirty="0"/>
              <a:t>= </a:t>
            </a:r>
            <a:r>
              <a:rPr lang="en-US" sz="2000" dirty="0">
                <a:solidFill>
                  <a:srgbClr val="FF0000"/>
                </a:solidFill>
              </a:rPr>
              <a:t>GROUP</a:t>
            </a:r>
            <a:r>
              <a:rPr lang="en-US" sz="2000" dirty="0"/>
              <a:t> </a:t>
            </a:r>
            <a:r>
              <a:rPr lang="en-US" sz="2000" dirty="0" smtClean="0"/>
              <a:t>Words </a:t>
            </a:r>
            <a:r>
              <a:rPr lang="en-US" sz="2000" dirty="0">
                <a:solidFill>
                  <a:srgbClr val="FF0000"/>
                </a:solidFill>
              </a:rPr>
              <a:t>BY</a:t>
            </a:r>
            <a:r>
              <a:rPr lang="en-US" sz="2000" dirty="0"/>
              <a:t> </a:t>
            </a:r>
            <a:r>
              <a:rPr lang="en-US" sz="2000" dirty="0" smtClean="0"/>
              <a:t>word;</a:t>
            </a:r>
            <a:endParaRPr lang="en-US" sz="2000" dirty="0"/>
          </a:p>
          <a:p>
            <a:pPr marL="914400" lvl="1" indent="-457200">
              <a:buFont typeface="+mj-lt"/>
              <a:buAutoNum type="arabicPeriod"/>
            </a:pPr>
            <a:r>
              <a:rPr lang="en-US" sz="2000" dirty="0" smtClean="0"/>
              <a:t>grunt&gt;counts </a:t>
            </a:r>
            <a:r>
              <a:rPr lang="en-US" sz="2000" dirty="0"/>
              <a:t>= </a:t>
            </a:r>
            <a:r>
              <a:rPr lang="en-US" sz="2000" dirty="0">
                <a:solidFill>
                  <a:srgbClr val="FF0000"/>
                </a:solidFill>
              </a:rPr>
              <a:t>FOREACH</a:t>
            </a:r>
            <a:r>
              <a:rPr lang="en-US" sz="2000" dirty="0"/>
              <a:t> </a:t>
            </a:r>
            <a:r>
              <a:rPr lang="en-US" sz="2000" dirty="0" smtClean="0"/>
              <a:t>Groups </a:t>
            </a:r>
            <a:r>
              <a:rPr lang="en-US" sz="2000" dirty="0" smtClean="0">
                <a:solidFill>
                  <a:srgbClr val="FF0000"/>
                </a:solidFill>
              </a:rPr>
              <a:t>GENERATE  </a:t>
            </a:r>
            <a:r>
              <a:rPr lang="en-US" sz="2000" dirty="0" smtClean="0"/>
              <a:t>group, </a:t>
            </a:r>
            <a:r>
              <a:rPr lang="en-US" sz="2000" dirty="0" smtClean="0">
                <a:solidFill>
                  <a:srgbClr val="FF0000"/>
                </a:solidFill>
              </a:rPr>
              <a:t>COUNT</a:t>
            </a:r>
            <a:r>
              <a:rPr lang="en-US" sz="2000" dirty="0" smtClean="0"/>
              <a:t>(Words);</a:t>
            </a:r>
          </a:p>
          <a:p>
            <a:pPr marL="914400" lvl="1" indent="-457200">
              <a:buFont typeface="+mj-lt"/>
              <a:buAutoNum type="arabicPeriod"/>
            </a:pPr>
            <a:r>
              <a:rPr lang="en-US" sz="2000" dirty="0" smtClean="0"/>
              <a:t>grunt&gt;</a:t>
            </a:r>
            <a:r>
              <a:rPr lang="en-US" sz="2000" dirty="0" smtClean="0">
                <a:solidFill>
                  <a:srgbClr val="FF0000"/>
                </a:solidFill>
              </a:rPr>
              <a:t>DUMP</a:t>
            </a:r>
            <a:r>
              <a:rPr lang="en-US" sz="2000" dirty="0" smtClean="0"/>
              <a:t> counts;</a:t>
            </a:r>
            <a:endParaRPr lang="en-US" sz="2000" dirty="0"/>
          </a:p>
        </p:txBody>
      </p:sp>
    </p:spTree>
    <p:extLst>
      <p:ext uri="{BB962C8B-B14F-4D97-AF65-F5344CB8AC3E}">
        <p14:creationId xmlns:p14="http://schemas.microsoft.com/office/powerpoint/2010/main" val="320134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TOKENIZE&amp;FLATTEN</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solidFill>
                  <a:srgbClr val="FF0000"/>
                </a:solidFill>
              </a:rPr>
              <a:t>TOKENIZE</a:t>
            </a:r>
            <a:r>
              <a:rPr lang="en-US" dirty="0" smtClean="0"/>
              <a:t> returns a new bag for each input; “FLATTEN” eliminates bag nesting</a:t>
            </a:r>
          </a:p>
          <a:p>
            <a:r>
              <a:rPr lang="en-US" dirty="0" smtClean="0"/>
              <a:t>A:{line1, line2, line3…}</a:t>
            </a:r>
          </a:p>
          <a:p>
            <a:r>
              <a:rPr lang="en-US" dirty="0" smtClean="0"/>
              <a:t>After </a:t>
            </a:r>
            <a:r>
              <a:rPr lang="en-US" dirty="0">
                <a:solidFill>
                  <a:srgbClr val="FF0000"/>
                </a:solidFill>
              </a:rPr>
              <a:t>T</a:t>
            </a:r>
            <a:r>
              <a:rPr lang="en-US" dirty="0" smtClean="0">
                <a:solidFill>
                  <a:srgbClr val="FF0000"/>
                </a:solidFill>
              </a:rPr>
              <a:t>okenize</a:t>
            </a:r>
            <a:r>
              <a:rPr lang="en-US" dirty="0" smtClean="0"/>
              <a:t>:{{lineword1,line1word2,…}},{line2word1,line2word2…}}</a:t>
            </a:r>
          </a:p>
          <a:p>
            <a:r>
              <a:rPr lang="en-US" dirty="0" smtClean="0"/>
              <a:t>After </a:t>
            </a:r>
            <a:r>
              <a:rPr lang="en-US" dirty="0" smtClean="0">
                <a:solidFill>
                  <a:srgbClr val="FF0000"/>
                </a:solidFill>
              </a:rPr>
              <a:t>Flatten</a:t>
            </a:r>
            <a:r>
              <a:rPr lang="en-US" dirty="0" smtClean="0"/>
              <a:t>{line1word1,line1word2,line2word1…}</a:t>
            </a:r>
            <a:endParaRPr lang="en-US" dirty="0"/>
          </a:p>
        </p:txBody>
      </p:sp>
    </p:spTree>
    <p:extLst>
      <p:ext uri="{BB962C8B-B14F-4D97-AF65-F5344CB8AC3E}">
        <p14:creationId xmlns:p14="http://schemas.microsoft.com/office/powerpoint/2010/main" val="496219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Sample: Kmeans using Pig Latin</a:t>
            </a:r>
            <a:endParaRPr lang="en-US" b="1" dirty="0">
              <a:solidFill>
                <a:schemeClr val="accent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1200" y="2731112"/>
            <a:ext cx="1876425" cy="16192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61" y="3774942"/>
            <a:ext cx="4976339" cy="3294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5105400"/>
            <a:ext cx="1885950" cy="581025"/>
          </a:xfrm>
          <a:prstGeom prst="rect">
            <a:avLst/>
          </a:prstGeom>
        </p:spPr>
      </p:pic>
      <p:sp>
        <p:nvSpPr>
          <p:cNvPr id="9" name="TextBox 8"/>
          <p:cNvSpPr txBox="1"/>
          <p:nvPr/>
        </p:nvSpPr>
        <p:spPr>
          <a:xfrm>
            <a:off x="228600" y="2057400"/>
            <a:ext cx="5467350" cy="923330"/>
          </a:xfrm>
          <a:prstGeom prst="rect">
            <a:avLst/>
          </a:prstGeom>
          <a:noFill/>
        </p:spPr>
        <p:txBody>
          <a:bodyPr wrap="square" rtlCol="0">
            <a:spAutoFit/>
          </a:bodyPr>
          <a:lstStyle/>
          <a:p>
            <a:r>
              <a:rPr lang="en-US" dirty="0" smtClean="0"/>
              <a:t>A </a:t>
            </a:r>
            <a:r>
              <a:rPr lang="en-US" dirty="0"/>
              <a:t>method of </a:t>
            </a:r>
            <a:r>
              <a:rPr lang="en-US" dirty="0" smtClean="0"/>
              <a:t>cluster analysis which </a:t>
            </a:r>
            <a:r>
              <a:rPr lang="en-US" dirty="0"/>
              <a:t>aims to </a:t>
            </a:r>
            <a:r>
              <a:rPr lang="en-US" dirty="0" smtClean="0"/>
              <a:t>partition </a:t>
            </a:r>
            <a:r>
              <a:rPr lang="en-US" i="1" dirty="0"/>
              <a:t>n</a:t>
            </a:r>
            <a:r>
              <a:rPr lang="en-US" dirty="0"/>
              <a:t> observations into </a:t>
            </a:r>
            <a:r>
              <a:rPr lang="en-US" i="1" dirty="0"/>
              <a:t>k</a:t>
            </a:r>
            <a:r>
              <a:rPr lang="en-US" dirty="0"/>
              <a:t> clusters in which each observation belongs to the cluster with the nearest </a:t>
            </a:r>
            <a:r>
              <a:rPr lang="en-US" dirty="0" smtClean="0"/>
              <a:t>mean.</a:t>
            </a:r>
            <a:endParaRPr lang="en-US" dirty="0"/>
          </a:p>
        </p:txBody>
      </p:sp>
      <p:sp>
        <p:nvSpPr>
          <p:cNvPr id="10" name="TextBox 9"/>
          <p:cNvSpPr txBox="1"/>
          <p:nvPr/>
        </p:nvSpPr>
        <p:spPr>
          <a:xfrm>
            <a:off x="228600" y="3032669"/>
            <a:ext cx="5638800" cy="646331"/>
          </a:xfrm>
          <a:prstGeom prst="rect">
            <a:avLst/>
          </a:prstGeom>
          <a:noFill/>
        </p:spPr>
        <p:txBody>
          <a:bodyPr wrap="square" rtlCol="0">
            <a:spAutoFit/>
          </a:bodyPr>
          <a:lstStyle/>
          <a:p>
            <a:r>
              <a:rPr lang="en-US" b="1" dirty="0">
                <a:solidFill>
                  <a:srgbClr val="FF0000"/>
                </a:solidFill>
              </a:rPr>
              <a:t>Assignment step</a:t>
            </a:r>
            <a:r>
              <a:rPr lang="en-US" dirty="0"/>
              <a:t>: Assign each observation to the cluster with the closest mean </a:t>
            </a:r>
          </a:p>
        </p:txBody>
      </p:sp>
      <p:sp>
        <p:nvSpPr>
          <p:cNvPr id="11" name="TextBox 10"/>
          <p:cNvSpPr txBox="1"/>
          <p:nvPr/>
        </p:nvSpPr>
        <p:spPr>
          <a:xfrm>
            <a:off x="228600" y="4341043"/>
            <a:ext cx="5391150" cy="646331"/>
          </a:xfrm>
          <a:prstGeom prst="rect">
            <a:avLst/>
          </a:prstGeom>
          <a:noFill/>
        </p:spPr>
        <p:txBody>
          <a:bodyPr wrap="square" rtlCol="0">
            <a:spAutoFit/>
          </a:bodyPr>
          <a:lstStyle/>
          <a:p>
            <a:r>
              <a:rPr lang="en-US" b="1" dirty="0">
                <a:solidFill>
                  <a:srgbClr val="FF0000"/>
                </a:solidFill>
              </a:rPr>
              <a:t>Update step</a:t>
            </a:r>
            <a:r>
              <a:rPr lang="en-US" dirty="0"/>
              <a:t>: Calculate the new means to be the </a:t>
            </a:r>
            <a:r>
              <a:rPr lang="en-US" dirty="0" smtClean="0"/>
              <a:t>centroid of </a:t>
            </a:r>
            <a:r>
              <a:rPr lang="en-US" dirty="0"/>
              <a:t>the observations in the </a:t>
            </a:r>
            <a:r>
              <a:rPr lang="en-US" dirty="0" smtClean="0"/>
              <a:t>cluster.</a:t>
            </a:r>
            <a:endParaRPr lang="en-US" dirty="0"/>
          </a:p>
        </p:txBody>
      </p:sp>
      <p:sp>
        <p:nvSpPr>
          <p:cNvPr id="12" name="TextBox 11"/>
          <p:cNvSpPr txBox="1"/>
          <p:nvPr/>
        </p:nvSpPr>
        <p:spPr>
          <a:xfrm>
            <a:off x="381000" y="6475313"/>
            <a:ext cx="6934200" cy="369332"/>
          </a:xfrm>
          <a:prstGeom prst="rect">
            <a:avLst/>
          </a:prstGeom>
          <a:noFill/>
        </p:spPr>
        <p:txBody>
          <a:bodyPr wrap="square" rtlCol="0">
            <a:spAutoFit/>
          </a:bodyPr>
          <a:lstStyle/>
          <a:p>
            <a:r>
              <a:rPr lang="en-US" dirty="0" smtClean="0"/>
              <a:t>Reference: http</a:t>
            </a:r>
            <a:r>
              <a:rPr lang="en-US" dirty="0"/>
              <a:t>://en.wikipedia.org/wiki/K-means_clustering</a:t>
            </a:r>
          </a:p>
        </p:txBody>
      </p:sp>
    </p:spTree>
    <p:extLst>
      <p:ext uri="{BB962C8B-B14F-4D97-AF65-F5344CB8AC3E}">
        <p14:creationId xmlns:p14="http://schemas.microsoft.com/office/powerpoint/2010/main" val="1449524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Kmeans Using Pig Latin</a:t>
            </a:r>
            <a:endParaRPr lang="en-US" b="1" dirty="0">
              <a:solidFill>
                <a:schemeClr val="accent1"/>
              </a:solidFill>
            </a:endParaRPr>
          </a:p>
        </p:txBody>
      </p:sp>
      <p:sp>
        <p:nvSpPr>
          <p:cNvPr id="5" name="TextBox 4"/>
          <p:cNvSpPr txBox="1"/>
          <p:nvPr/>
        </p:nvSpPr>
        <p:spPr>
          <a:xfrm>
            <a:off x="609600" y="1981200"/>
            <a:ext cx="7848600" cy="2308324"/>
          </a:xfrm>
          <a:prstGeom prst="rect">
            <a:avLst/>
          </a:prstGeom>
          <a:solidFill>
            <a:schemeClr val="bg1"/>
          </a:solidFill>
          <a:ln>
            <a:solidFill>
              <a:schemeClr val="accent1"/>
            </a:solidFill>
          </a:ln>
        </p:spPr>
        <p:txBody>
          <a:bodyPr wrap="square" rtlCol="0">
            <a:spAutoFit/>
          </a:bodyPr>
          <a:lstStyle/>
          <a:p>
            <a:r>
              <a:rPr lang="en-US" dirty="0" smtClean="0"/>
              <a:t>PC </a:t>
            </a:r>
            <a:r>
              <a:rPr lang="en-US" dirty="0"/>
              <a:t>= </a:t>
            </a:r>
            <a:r>
              <a:rPr lang="en-US" dirty="0" err="1"/>
              <a:t>Pig.</a:t>
            </a:r>
            <a:r>
              <a:rPr lang="en-US" dirty="0" err="1">
                <a:solidFill>
                  <a:srgbClr val="FF0000"/>
                </a:solidFill>
              </a:rPr>
              <a:t>compile</a:t>
            </a:r>
            <a:r>
              <a:rPr lang="en-US" dirty="0"/>
              <a:t>("""register udf.jar</a:t>
            </a:r>
          </a:p>
          <a:p>
            <a:r>
              <a:rPr lang="en-US" dirty="0"/>
              <a:t>                   </a:t>
            </a:r>
            <a:r>
              <a:rPr lang="en-US" dirty="0">
                <a:solidFill>
                  <a:srgbClr val="FF0000"/>
                </a:solidFill>
              </a:rPr>
              <a:t>DEFINE</a:t>
            </a:r>
            <a:r>
              <a:rPr lang="en-US" dirty="0"/>
              <a:t> </a:t>
            </a:r>
            <a:r>
              <a:rPr lang="en-US" dirty="0" err="1"/>
              <a:t>find_centroid</a:t>
            </a:r>
            <a:r>
              <a:rPr lang="en-US" dirty="0"/>
              <a:t> </a:t>
            </a:r>
            <a:r>
              <a:rPr lang="en-US" dirty="0" err="1">
                <a:solidFill>
                  <a:srgbClr val="FF0000"/>
                </a:solidFill>
              </a:rPr>
              <a:t>FindCentroid</a:t>
            </a:r>
            <a:r>
              <a:rPr lang="en-US" dirty="0"/>
              <a:t>('$centroids');</a:t>
            </a:r>
          </a:p>
          <a:p>
            <a:r>
              <a:rPr lang="en-US" dirty="0"/>
              <a:t>                   </a:t>
            </a:r>
            <a:r>
              <a:rPr lang="en-US" dirty="0" smtClean="0"/>
              <a:t>students </a:t>
            </a:r>
            <a:r>
              <a:rPr lang="en-US" dirty="0"/>
              <a:t>= load 'student.txt' as (</a:t>
            </a:r>
            <a:r>
              <a:rPr lang="en-US" dirty="0" err="1"/>
              <a:t>name:chararray</a:t>
            </a:r>
            <a:r>
              <a:rPr lang="en-US" dirty="0"/>
              <a:t>, </a:t>
            </a:r>
            <a:r>
              <a:rPr lang="en-US" dirty="0" err="1"/>
              <a:t>age:int</a:t>
            </a:r>
            <a:r>
              <a:rPr lang="en-US" dirty="0"/>
              <a:t>, </a:t>
            </a:r>
            <a:r>
              <a:rPr lang="en-US" dirty="0" err="1"/>
              <a:t>gpa:double</a:t>
            </a:r>
            <a:r>
              <a:rPr lang="en-US" dirty="0"/>
              <a:t>);</a:t>
            </a:r>
          </a:p>
          <a:p>
            <a:r>
              <a:rPr lang="en-US" dirty="0" smtClean="0"/>
              <a:t>        </a:t>
            </a:r>
            <a:r>
              <a:rPr lang="en-US" dirty="0" err="1"/>
              <a:t>centroided</a:t>
            </a:r>
            <a:r>
              <a:rPr lang="en-US" dirty="0"/>
              <a:t> = </a:t>
            </a:r>
            <a:r>
              <a:rPr lang="en-US" dirty="0" err="1"/>
              <a:t>foreach</a:t>
            </a:r>
            <a:r>
              <a:rPr lang="en-US" dirty="0"/>
              <a:t> students generate </a:t>
            </a:r>
            <a:r>
              <a:rPr lang="en-US" dirty="0" err="1"/>
              <a:t>gpa</a:t>
            </a:r>
            <a:r>
              <a:rPr lang="en-US" dirty="0"/>
              <a:t>, </a:t>
            </a:r>
            <a:r>
              <a:rPr lang="en-US" dirty="0" err="1">
                <a:solidFill>
                  <a:srgbClr val="FF0000"/>
                </a:solidFill>
              </a:rPr>
              <a:t>find_centroid</a:t>
            </a:r>
            <a:r>
              <a:rPr lang="en-US" dirty="0"/>
              <a:t>(</a:t>
            </a:r>
            <a:r>
              <a:rPr lang="en-US" dirty="0" err="1"/>
              <a:t>gpa</a:t>
            </a:r>
            <a:r>
              <a:rPr lang="en-US" dirty="0"/>
              <a:t>) as centroid;</a:t>
            </a:r>
          </a:p>
          <a:p>
            <a:r>
              <a:rPr lang="en-US" dirty="0"/>
              <a:t>                   grouped = group </a:t>
            </a:r>
            <a:r>
              <a:rPr lang="en-US" dirty="0" err="1"/>
              <a:t>centroided</a:t>
            </a:r>
            <a:r>
              <a:rPr lang="en-US" dirty="0"/>
              <a:t> by centroid; </a:t>
            </a:r>
          </a:p>
          <a:p>
            <a:r>
              <a:rPr lang="en-US" dirty="0"/>
              <a:t>                   result = </a:t>
            </a:r>
            <a:r>
              <a:rPr lang="en-US" dirty="0" err="1" smtClean="0"/>
              <a:t>Foreach</a:t>
            </a:r>
            <a:r>
              <a:rPr lang="en-US" dirty="0" smtClean="0"/>
              <a:t> </a:t>
            </a:r>
            <a:r>
              <a:rPr lang="en-US" dirty="0"/>
              <a:t>grouped </a:t>
            </a:r>
            <a:r>
              <a:rPr lang="en-US" dirty="0" smtClean="0"/>
              <a:t>Generate </a:t>
            </a:r>
            <a:r>
              <a:rPr lang="en-US" dirty="0"/>
              <a:t>group, AVG(</a:t>
            </a:r>
            <a:r>
              <a:rPr lang="en-US" dirty="0" err="1"/>
              <a:t>centroided.gpa</a:t>
            </a:r>
            <a:r>
              <a:rPr lang="en-US" dirty="0"/>
              <a:t>);</a:t>
            </a:r>
          </a:p>
          <a:p>
            <a:r>
              <a:rPr lang="en-US" dirty="0"/>
              <a:t>                   store result into 'output';</a:t>
            </a:r>
          </a:p>
          <a:p>
            <a:r>
              <a:rPr lang="en-US" dirty="0"/>
              <a:t>                </a:t>
            </a:r>
            <a:r>
              <a:rPr lang="en-US" dirty="0" smtClean="0"/>
              <a:t>""")</a:t>
            </a:r>
            <a:endParaRPr lang="en-US" dirty="0"/>
          </a:p>
        </p:txBody>
      </p:sp>
    </p:spTree>
    <p:extLst>
      <p:ext uri="{BB962C8B-B14F-4D97-AF65-F5344CB8AC3E}">
        <p14:creationId xmlns:p14="http://schemas.microsoft.com/office/powerpoint/2010/main" val="2560778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Kmeans Using Pig Latin</a:t>
            </a:r>
            <a:endParaRPr lang="en-US" b="1" dirty="0">
              <a:solidFill>
                <a:schemeClr val="accent1"/>
              </a:solidFill>
            </a:endParaRPr>
          </a:p>
        </p:txBody>
      </p:sp>
      <p:sp>
        <p:nvSpPr>
          <p:cNvPr id="5" name="TextBox 4"/>
          <p:cNvSpPr txBox="1"/>
          <p:nvPr/>
        </p:nvSpPr>
        <p:spPr>
          <a:xfrm>
            <a:off x="609600" y="1524000"/>
            <a:ext cx="7848600" cy="4801314"/>
          </a:xfrm>
          <a:prstGeom prst="rect">
            <a:avLst/>
          </a:prstGeom>
          <a:solidFill>
            <a:schemeClr val="bg1"/>
          </a:solidFill>
          <a:ln>
            <a:solidFill>
              <a:schemeClr val="accent1"/>
            </a:solidFill>
          </a:ln>
        </p:spPr>
        <p:txBody>
          <a:bodyPr wrap="square" rtlCol="0">
            <a:spAutoFit/>
          </a:bodyPr>
          <a:lstStyle/>
          <a:p>
            <a:r>
              <a:rPr lang="en-US" dirty="0">
                <a:solidFill>
                  <a:srgbClr val="FF0000"/>
                </a:solidFill>
              </a:rPr>
              <a:t>while</a:t>
            </a:r>
            <a:r>
              <a:rPr lang="en-US" dirty="0"/>
              <a:t> </a:t>
            </a:r>
            <a:r>
              <a:rPr lang="en-US" dirty="0" err="1"/>
              <a:t>iter_num</a:t>
            </a:r>
            <a:r>
              <a:rPr lang="en-US" dirty="0"/>
              <a:t>&lt;MAX_ITERATION:</a:t>
            </a:r>
          </a:p>
          <a:p>
            <a:r>
              <a:rPr lang="en-US" dirty="0"/>
              <a:t>    PCB = </a:t>
            </a:r>
            <a:r>
              <a:rPr lang="en-US" dirty="0" err="1"/>
              <a:t>PC.</a:t>
            </a:r>
            <a:r>
              <a:rPr lang="en-US" dirty="0" err="1">
                <a:solidFill>
                  <a:srgbClr val="FF0000"/>
                </a:solidFill>
              </a:rPr>
              <a:t>bind</a:t>
            </a:r>
            <a:r>
              <a:rPr lang="en-US" dirty="0"/>
              <a:t>({'centroids':</a:t>
            </a:r>
            <a:r>
              <a:rPr lang="en-US" dirty="0" err="1"/>
              <a:t>initial_centroids</a:t>
            </a:r>
            <a:r>
              <a:rPr lang="en-US" dirty="0"/>
              <a:t>})</a:t>
            </a:r>
          </a:p>
          <a:p>
            <a:r>
              <a:rPr lang="en-US" dirty="0"/>
              <a:t>    results = </a:t>
            </a:r>
            <a:r>
              <a:rPr lang="en-US" dirty="0" err="1"/>
              <a:t>PCB.</a:t>
            </a:r>
            <a:r>
              <a:rPr lang="en-US" dirty="0" err="1">
                <a:solidFill>
                  <a:srgbClr val="FF0000"/>
                </a:solidFill>
              </a:rPr>
              <a:t>runSingle</a:t>
            </a:r>
            <a:r>
              <a:rPr lang="en-US" dirty="0"/>
              <a:t>() </a:t>
            </a:r>
          </a:p>
          <a:p>
            <a:r>
              <a:rPr lang="en-US" dirty="0" err="1"/>
              <a:t>iter</a:t>
            </a:r>
            <a:r>
              <a:rPr lang="en-US" dirty="0"/>
              <a:t> = </a:t>
            </a:r>
            <a:r>
              <a:rPr lang="en-US" dirty="0" err="1"/>
              <a:t>results.result</a:t>
            </a:r>
            <a:r>
              <a:rPr lang="en-US" dirty="0"/>
              <a:t>("result").iterator()</a:t>
            </a:r>
          </a:p>
          <a:p>
            <a:r>
              <a:rPr lang="en-US" dirty="0"/>
              <a:t>    centroids = [None] * v</a:t>
            </a:r>
          </a:p>
          <a:p>
            <a:r>
              <a:rPr lang="en-US" dirty="0"/>
              <a:t>    </a:t>
            </a:r>
            <a:r>
              <a:rPr lang="en-US" dirty="0" err="1"/>
              <a:t>distance_move</a:t>
            </a:r>
            <a:r>
              <a:rPr lang="en-US" dirty="0"/>
              <a:t> = 0.0</a:t>
            </a:r>
          </a:p>
          <a:p>
            <a:r>
              <a:rPr lang="en-US" dirty="0"/>
              <a:t>    # get new centroid of this iteration, calculate the moving distance with last iteration</a:t>
            </a:r>
          </a:p>
          <a:p>
            <a:r>
              <a:rPr lang="en-US" dirty="0"/>
              <a:t>    for </a:t>
            </a:r>
            <a:r>
              <a:rPr lang="en-US" dirty="0" err="1"/>
              <a:t>i</a:t>
            </a:r>
            <a:r>
              <a:rPr lang="en-US" dirty="0"/>
              <a:t> in range(v):</a:t>
            </a:r>
          </a:p>
          <a:p>
            <a:r>
              <a:rPr lang="en-US" dirty="0"/>
              <a:t>        tuple = </a:t>
            </a:r>
            <a:r>
              <a:rPr lang="en-US" dirty="0" err="1"/>
              <a:t>iter.next</a:t>
            </a:r>
            <a:r>
              <a:rPr lang="en-US" dirty="0"/>
              <a:t>()</a:t>
            </a:r>
          </a:p>
          <a:p>
            <a:r>
              <a:rPr lang="en-US" dirty="0"/>
              <a:t>        centroids[</a:t>
            </a:r>
            <a:r>
              <a:rPr lang="en-US" dirty="0" err="1"/>
              <a:t>i</a:t>
            </a:r>
            <a:r>
              <a:rPr lang="en-US" dirty="0"/>
              <a:t>] = float(</a:t>
            </a:r>
            <a:r>
              <a:rPr lang="en-US" dirty="0" err="1"/>
              <a:t>str</a:t>
            </a:r>
            <a:r>
              <a:rPr lang="en-US" dirty="0"/>
              <a:t>(</a:t>
            </a:r>
            <a:r>
              <a:rPr lang="en-US" dirty="0" err="1"/>
              <a:t>tuple.get</a:t>
            </a:r>
            <a:r>
              <a:rPr lang="en-US" dirty="0"/>
              <a:t>(1)))</a:t>
            </a:r>
          </a:p>
          <a:p>
            <a:r>
              <a:rPr lang="en-US" dirty="0"/>
              <a:t>        </a:t>
            </a:r>
            <a:r>
              <a:rPr lang="en-US" dirty="0" err="1"/>
              <a:t>distance_move</a:t>
            </a:r>
            <a:r>
              <a:rPr lang="en-US" dirty="0"/>
              <a:t> = </a:t>
            </a:r>
            <a:r>
              <a:rPr lang="en-US" dirty="0" err="1"/>
              <a:t>distance_move</a:t>
            </a:r>
            <a:r>
              <a:rPr lang="en-US" dirty="0"/>
              <a:t> + </a:t>
            </a:r>
            <a:r>
              <a:rPr lang="en-US" dirty="0" err="1"/>
              <a:t>fabs</a:t>
            </a:r>
            <a:r>
              <a:rPr lang="en-US" dirty="0"/>
              <a:t>(</a:t>
            </a:r>
            <a:r>
              <a:rPr lang="en-US" dirty="0" err="1"/>
              <a:t>last_centroids</a:t>
            </a:r>
            <a:r>
              <a:rPr lang="en-US" dirty="0"/>
              <a:t>[</a:t>
            </a:r>
            <a:r>
              <a:rPr lang="en-US" dirty="0" err="1"/>
              <a:t>i</a:t>
            </a:r>
            <a:r>
              <a:rPr lang="en-US" dirty="0"/>
              <a:t>]-centroids[</a:t>
            </a:r>
            <a:r>
              <a:rPr lang="en-US" dirty="0" err="1"/>
              <a:t>i</a:t>
            </a:r>
            <a:r>
              <a:rPr lang="en-US" dirty="0"/>
              <a:t>])</a:t>
            </a:r>
          </a:p>
          <a:p>
            <a:r>
              <a:rPr lang="en-US" dirty="0"/>
              <a:t>    </a:t>
            </a:r>
            <a:r>
              <a:rPr lang="en-US" dirty="0" err="1"/>
              <a:t>distance_move</a:t>
            </a:r>
            <a:r>
              <a:rPr lang="en-US" dirty="0"/>
              <a:t> = </a:t>
            </a:r>
            <a:r>
              <a:rPr lang="en-US" dirty="0" err="1"/>
              <a:t>distance_move</a:t>
            </a:r>
            <a:r>
              <a:rPr lang="en-US" dirty="0"/>
              <a:t> / v;</a:t>
            </a:r>
          </a:p>
          <a:p>
            <a:r>
              <a:rPr lang="en-US" dirty="0"/>
              <a:t>    if </a:t>
            </a:r>
            <a:r>
              <a:rPr lang="en-US" dirty="0" err="1"/>
              <a:t>distance_move</a:t>
            </a:r>
            <a:r>
              <a:rPr lang="en-US" dirty="0"/>
              <a:t>&lt;tolerance:</a:t>
            </a:r>
          </a:p>
          <a:p>
            <a:r>
              <a:rPr lang="en-US" dirty="0"/>
              <a:t>        converged = True</a:t>
            </a:r>
          </a:p>
          <a:p>
            <a:r>
              <a:rPr lang="en-US" dirty="0"/>
              <a:t>        break</a:t>
            </a:r>
          </a:p>
          <a:p>
            <a:r>
              <a:rPr lang="en-US" dirty="0"/>
              <a:t>……</a:t>
            </a:r>
          </a:p>
        </p:txBody>
      </p:sp>
    </p:spTree>
    <p:extLst>
      <p:ext uri="{BB962C8B-B14F-4D97-AF65-F5344CB8AC3E}">
        <p14:creationId xmlns:p14="http://schemas.microsoft.com/office/powerpoint/2010/main" val="129088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User Defined Function</a:t>
            </a:r>
            <a:endParaRPr lang="en-US" b="1"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smtClean="0"/>
              <a:t>What is UDF</a:t>
            </a:r>
          </a:p>
          <a:p>
            <a:pPr lvl="1"/>
            <a:r>
              <a:rPr lang="en-US" dirty="0" smtClean="0"/>
              <a:t>Way to do an operation on a field or fields</a:t>
            </a:r>
          </a:p>
          <a:p>
            <a:pPr lvl="1"/>
            <a:r>
              <a:rPr lang="en-US" dirty="0" smtClean="0"/>
              <a:t>Called from within a pig script</a:t>
            </a:r>
          </a:p>
          <a:p>
            <a:pPr lvl="1"/>
            <a:r>
              <a:rPr lang="en-US" dirty="0" smtClean="0"/>
              <a:t>Currently all done in Java</a:t>
            </a:r>
          </a:p>
          <a:p>
            <a:r>
              <a:rPr lang="en-US" dirty="0" smtClean="0"/>
              <a:t>Why use UDF</a:t>
            </a:r>
          </a:p>
          <a:p>
            <a:pPr lvl="1"/>
            <a:r>
              <a:rPr lang="en-US" dirty="0" smtClean="0"/>
              <a:t>You need to do more than grouping or filtering</a:t>
            </a:r>
          </a:p>
          <a:p>
            <a:pPr lvl="1"/>
            <a:r>
              <a:rPr lang="en-US" dirty="0" smtClean="0"/>
              <a:t>Actually filtering is a UDF</a:t>
            </a:r>
          </a:p>
          <a:p>
            <a:pPr lvl="1"/>
            <a:r>
              <a:rPr lang="en-US" dirty="0" smtClean="0"/>
              <a:t>Maybe more comfortable in Java land than in SQL/Pig Latin</a:t>
            </a:r>
            <a:endParaRPr lang="en-US" dirty="0"/>
          </a:p>
        </p:txBody>
      </p:sp>
      <p:sp>
        <p:nvSpPr>
          <p:cNvPr id="4" name="TextBox 3"/>
          <p:cNvSpPr txBox="1"/>
          <p:nvPr/>
        </p:nvSpPr>
        <p:spPr>
          <a:xfrm>
            <a:off x="1143000" y="5830669"/>
            <a:ext cx="6629400" cy="646331"/>
          </a:xfrm>
          <a:prstGeom prst="rect">
            <a:avLst/>
          </a:prstGeom>
          <a:solidFill>
            <a:schemeClr val="bg1"/>
          </a:solidFill>
          <a:ln>
            <a:solidFill>
              <a:schemeClr val="accent1"/>
            </a:solidFill>
          </a:ln>
        </p:spPr>
        <p:txBody>
          <a:bodyPr wrap="square" rtlCol="0">
            <a:spAutoFit/>
          </a:bodyPr>
          <a:lstStyle/>
          <a:p>
            <a:r>
              <a:rPr lang="en-US" dirty="0"/>
              <a:t>P = </a:t>
            </a:r>
            <a:r>
              <a:rPr lang="en-US" dirty="0" err="1"/>
              <a:t>Pig.</a:t>
            </a:r>
            <a:r>
              <a:rPr lang="en-US" dirty="0" err="1">
                <a:solidFill>
                  <a:srgbClr val="FF0000"/>
                </a:solidFill>
              </a:rPr>
              <a:t>compile</a:t>
            </a:r>
            <a:r>
              <a:rPr lang="en-US" dirty="0"/>
              <a:t>("""register udf.jar</a:t>
            </a:r>
          </a:p>
          <a:p>
            <a:r>
              <a:rPr lang="en-US" dirty="0"/>
              <a:t>                   </a:t>
            </a:r>
            <a:r>
              <a:rPr lang="en-US" dirty="0">
                <a:solidFill>
                  <a:srgbClr val="FF0000"/>
                </a:solidFill>
              </a:rPr>
              <a:t>DEFINE</a:t>
            </a:r>
            <a:r>
              <a:rPr lang="en-US" dirty="0"/>
              <a:t> </a:t>
            </a:r>
            <a:r>
              <a:rPr lang="en-US" dirty="0" err="1"/>
              <a:t>find_centroid</a:t>
            </a:r>
            <a:r>
              <a:rPr lang="en-US" dirty="0"/>
              <a:t> </a:t>
            </a:r>
            <a:r>
              <a:rPr lang="en-US" dirty="0" err="1">
                <a:solidFill>
                  <a:srgbClr val="FF0000"/>
                </a:solidFill>
              </a:rPr>
              <a:t>FindCentroid</a:t>
            </a:r>
            <a:r>
              <a:rPr lang="en-US" dirty="0"/>
              <a:t>('$centroids</a:t>
            </a:r>
            <a:r>
              <a:rPr lang="en-US" dirty="0" smtClean="0"/>
              <a:t>');</a:t>
            </a:r>
            <a:endParaRPr lang="en-US" dirty="0"/>
          </a:p>
        </p:txBody>
      </p:sp>
    </p:spTree>
    <p:extLst>
      <p:ext uri="{BB962C8B-B14F-4D97-AF65-F5344CB8AC3E}">
        <p14:creationId xmlns:p14="http://schemas.microsoft.com/office/powerpoint/2010/main" val="2017194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Embedding Python scripts with </a:t>
            </a:r>
            <a:r>
              <a:rPr lang="en-US" sz="3200" b="1" dirty="0" smtClean="0">
                <a:solidFill>
                  <a:schemeClr val="accent1"/>
                </a:solidFill>
              </a:rPr>
              <a:t>Pig Statements</a:t>
            </a:r>
            <a:endParaRPr lang="en-US" sz="3200" b="1"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r>
              <a:rPr lang="en-US" dirty="0" smtClean="0"/>
              <a:t>Pig does not support flow control statement: </a:t>
            </a:r>
            <a:r>
              <a:rPr lang="en-US" dirty="0" smtClean="0">
                <a:solidFill>
                  <a:srgbClr val="FF0000"/>
                </a:solidFill>
              </a:rPr>
              <a:t>if/else, while loop, for loop</a:t>
            </a:r>
            <a:r>
              <a:rPr lang="en-US" dirty="0" smtClean="0"/>
              <a:t>, etc.</a:t>
            </a:r>
          </a:p>
          <a:p>
            <a:r>
              <a:rPr lang="en-US" dirty="0" smtClean="0"/>
              <a:t>Pig embedding API can leverage all language features provided by </a:t>
            </a:r>
            <a:r>
              <a:rPr lang="en-US" dirty="0" smtClean="0">
                <a:solidFill>
                  <a:srgbClr val="FF0000"/>
                </a:solidFill>
              </a:rPr>
              <a:t>Python</a:t>
            </a:r>
            <a:r>
              <a:rPr lang="en-US" dirty="0" smtClean="0"/>
              <a:t> including control flow: </a:t>
            </a:r>
          </a:p>
          <a:p>
            <a:pPr lvl="1"/>
            <a:r>
              <a:rPr lang="en-US" dirty="0" smtClean="0"/>
              <a:t>Loop and exit criteria</a:t>
            </a:r>
          </a:p>
          <a:p>
            <a:pPr lvl="1"/>
            <a:r>
              <a:rPr lang="en-US" dirty="0" smtClean="0"/>
              <a:t>Similar to the database embedding API</a:t>
            </a:r>
          </a:p>
          <a:p>
            <a:pPr lvl="1"/>
            <a:r>
              <a:rPr lang="en-US" dirty="0" smtClean="0"/>
              <a:t>Easier parameter passing </a:t>
            </a:r>
          </a:p>
          <a:p>
            <a:r>
              <a:rPr lang="en-US" dirty="0" smtClean="0">
                <a:solidFill>
                  <a:srgbClr val="FF0000"/>
                </a:solidFill>
              </a:rPr>
              <a:t>JavaScript</a:t>
            </a:r>
            <a:r>
              <a:rPr lang="en-US" dirty="0" smtClean="0"/>
              <a:t> is available as well</a:t>
            </a:r>
          </a:p>
          <a:p>
            <a:r>
              <a:rPr lang="en-US" dirty="0" smtClean="0"/>
              <a:t>The framework is extensible. Any JVM implementation of a language could be integrated </a:t>
            </a:r>
            <a:endParaRPr lang="en-US" dirty="0"/>
          </a:p>
        </p:txBody>
      </p:sp>
    </p:spTree>
    <p:extLst>
      <p:ext uri="{BB962C8B-B14F-4D97-AF65-F5344CB8AC3E}">
        <p14:creationId xmlns:p14="http://schemas.microsoft.com/office/powerpoint/2010/main" val="2514579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Hands-on Run Pig Latin Kmeans</a:t>
            </a:r>
            <a:endParaRPr lang="en-US" b="1" dirty="0">
              <a:solidFill>
                <a:schemeClr val="accent1"/>
              </a:solidFill>
            </a:endParaRPr>
          </a:p>
        </p:txBody>
      </p:sp>
      <p:sp>
        <p:nvSpPr>
          <p:cNvPr id="6" name="TextBox 5"/>
          <p:cNvSpPr txBox="1"/>
          <p:nvPr/>
        </p:nvSpPr>
        <p:spPr>
          <a:xfrm>
            <a:off x="609600" y="1901301"/>
            <a:ext cx="8077200" cy="3323987"/>
          </a:xfrm>
          <a:prstGeom prst="rect">
            <a:avLst/>
          </a:prstGeom>
          <a:solidFill>
            <a:schemeClr val="bg1"/>
          </a:solidFill>
          <a:ln>
            <a:solidFill>
              <a:schemeClr val="accent1"/>
            </a:solidFill>
          </a:ln>
        </p:spPr>
        <p:txBody>
          <a:bodyPr wrap="square" rtlCol="0">
            <a:spAutoFit/>
          </a:bodyPr>
          <a:lstStyle/>
          <a:p>
            <a:pPr marL="457200" indent="-457200">
              <a:buFont typeface="+mj-lt"/>
              <a:buAutoNum type="arabicPeriod"/>
            </a:pPr>
            <a:r>
              <a:rPr lang="en-US" sz="2400" dirty="0"/>
              <a:t>Get and Setup Hand-on VM from: </a:t>
            </a:r>
            <a:r>
              <a:rPr lang="en-US" dirty="0"/>
              <a:t>http://salsahpc.indiana.edu/ScienceCloud/virtualbox_appliance_guide.html</a:t>
            </a:r>
            <a:endParaRPr lang="en-US" sz="2400" dirty="0"/>
          </a:p>
          <a:p>
            <a:pPr marL="457200" indent="-457200">
              <a:buFont typeface="+mj-lt"/>
              <a:buAutoNum type="arabicPeriod"/>
            </a:pPr>
            <a:r>
              <a:rPr lang="en-US" sz="2400" dirty="0"/>
              <a:t>cd </a:t>
            </a:r>
            <a:r>
              <a:rPr lang="en-US" sz="2400" dirty="0" err="1"/>
              <a:t>pigtutorial</a:t>
            </a:r>
            <a:r>
              <a:rPr lang="en-US" sz="2400" dirty="0"/>
              <a:t>/pig-hands-on/</a:t>
            </a:r>
          </a:p>
          <a:p>
            <a:pPr marL="457200" indent="-457200">
              <a:buFont typeface="+mj-lt"/>
              <a:buAutoNum type="arabicPeriod"/>
            </a:pPr>
            <a:r>
              <a:rPr lang="en-US" sz="2400" dirty="0"/>
              <a:t>tar –</a:t>
            </a:r>
            <a:r>
              <a:rPr lang="en-US" sz="2400" dirty="0" err="1"/>
              <a:t>xf</a:t>
            </a:r>
            <a:r>
              <a:rPr lang="en-US" sz="2400" dirty="0"/>
              <a:t> </a:t>
            </a:r>
            <a:r>
              <a:rPr lang="en-US" sz="2400" dirty="0" smtClean="0"/>
              <a:t>pig-kmeans.tar</a:t>
            </a:r>
            <a:endParaRPr lang="en-US" sz="2400" dirty="0"/>
          </a:p>
          <a:p>
            <a:pPr marL="457200" indent="-457200">
              <a:buFont typeface="+mj-lt"/>
              <a:buAutoNum type="arabicPeriod"/>
            </a:pPr>
            <a:r>
              <a:rPr lang="en-US" sz="2400" dirty="0"/>
              <a:t>cd </a:t>
            </a:r>
            <a:r>
              <a:rPr lang="en-US" sz="2400" dirty="0" smtClean="0"/>
              <a:t>pig-</a:t>
            </a:r>
            <a:r>
              <a:rPr lang="en-US" sz="2400" dirty="0" err="1" smtClean="0"/>
              <a:t>kmeans</a:t>
            </a:r>
            <a:endParaRPr lang="en-US" sz="2400" dirty="0" smtClean="0"/>
          </a:p>
          <a:p>
            <a:pPr marL="342900" indent="-342900">
              <a:buFont typeface="+mj-lt"/>
              <a:buAutoNum type="arabicPeriod"/>
            </a:pPr>
            <a:r>
              <a:rPr lang="en-US" sz="2400" dirty="0" smtClean="0"/>
              <a:t>export PIG_CLASSPATH= /opt/pig/lib/jython-2.5.0.jar</a:t>
            </a:r>
          </a:p>
          <a:p>
            <a:pPr marL="342900" indent="-342900">
              <a:buFont typeface="+mj-lt"/>
              <a:buAutoNum type="arabicPeriod"/>
            </a:pPr>
            <a:r>
              <a:rPr lang="en-US" sz="2400" dirty="0" smtClean="0"/>
              <a:t>Hadoop </a:t>
            </a:r>
            <a:r>
              <a:rPr lang="en-US" sz="2400" dirty="0" err="1" smtClean="0"/>
              <a:t>dfs</a:t>
            </a:r>
            <a:r>
              <a:rPr lang="en-US" sz="2400" dirty="0" smtClean="0"/>
              <a:t> –</a:t>
            </a:r>
            <a:r>
              <a:rPr lang="en-US" sz="2400" dirty="0" err="1" smtClean="0"/>
              <a:t>copyFromLocal</a:t>
            </a:r>
            <a:r>
              <a:rPr lang="en-US" sz="2400" dirty="0" smtClean="0"/>
              <a:t> input.txt ./input.txt</a:t>
            </a:r>
          </a:p>
          <a:p>
            <a:pPr marL="342900" indent="-342900">
              <a:buFont typeface="+mj-lt"/>
              <a:buAutoNum type="arabicPeriod"/>
            </a:pPr>
            <a:r>
              <a:rPr lang="en-US" sz="2400" dirty="0" smtClean="0"/>
              <a:t>pig –x </a:t>
            </a:r>
            <a:r>
              <a:rPr lang="en-US" sz="2400" dirty="0" err="1" smtClean="0"/>
              <a:t>mapreduce</a:t>
            </a:r>
            <a:r>
              <a:rPr lang="en-US" sz="2400" dirty="0" smtClean="0"/>
              <a:t> kmeans.py</a:t>
            </a:r>
          </a:p>
          <a:p>
            <a:pPr marL="342900" indent="-342900">
              <a:buFont typeface="+mj-lt"/>
              <a:buAutoNum type="arabicPeriod"/>
            </a:pPr>
            <a:r>
              <a:rPr lang="en-US" sz="2400" dirty="0" smtClean="0"/>
              <a:t>pig—x local kmeans.py</a:t>
            </a:r>
          </a:p>
        </p:txBody>
      </p:sp>
    </p:spTree>
    <p:extLst>
      <p:ext uri="{BB962C8B-B14F-4D97-AF65-F5344CB8AC3E}">
        <p14:creationId xmlns:p14="http://schemas.microsoft.com/office/powerpoint/2010/main" val="2249124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Hands-on </a:t>
            </a:r>
            <a:r>
              <a:rPr lang="en-US" b="1" dirty="0" smtClean="0">
                <a:solidFill>
                  <a:schemeClr val="accent1"/>
                </a:solidFill>
              </a:rPr>
              <a:t>Pig </a:t>
            </a:r>
            <a:r>
              <a:rPr lang="en-US" b="1" dirty="0">
                <a:solidFill>
                  <a:schemeClr val="accent1"/>
                </a:solidFill>
              </a:rPr>
              <a:t>Latin </a:t>
            </a:r>
            <a:r>
              <a:rPr lang="en-US" b="1" dirty="0" err="1" smtClean="0">
                <a:solidFill>
                  <a:schemeClr val="accent1"/>
                </a:solidFill>
              </a:rPr>
              <a:t>Kmeans</a:t>
            </a:r>
            <a:r>
              <a:rPr lang="en-US" b="1" dirty="0" smtClean="0">
                <a:solidFill>
                  <a:schemeClr val="accent1"/>
                </a:solidFill>
              </a:rPr>
              <a:t> Result</a:t>
            </a:r>
            <a:endParaRPr lang="en-US" b="1" dirty="0">
              <a:solidFill>
                <a:schemeClr val="accent1"/>
              </a:solidFill>
            </a:endParaRPr>
          </a:p>
        </p:txBody>
      </p:sp>
      <p:sp>
        <p:nvSpPr>
          <p:cNvPr id="4" name="TextBox 3"/>
          <p:cNvSpPr txBox="1"/>
          <p:nvPr/>
        </p:nvSpPr>
        <p:spPr>
          <a:xfrm>
            <a:off x="457200" y="1828800"/>
            <a:ext cx="8229600" cy="2062103"/>
          </a:xfrm>
          <a:prstGeom prst="rect">
            <a:avLst/>
          </a:prstGeom>
          <a:solidFill>
            <a:schemeClr val="bg1"/>
          </a:solidFill>
          <a:ln>
            <a:solidFill>
              <a:schemeClr val="accent1"/>
            </a:solidFill>
          </a:ln>
        </p:spPr>
        <p:txBody>
          <a:bodyPr wrap="square" rtlCol="0">
            <a:spAutoFit/>
          </a:bodyPr>
          <a:lstStyle/>
          <a:p>
            <a:r>
              <a:rPr lang="en-US" sz="1600" dirty="0" smtClean="0"/>
              <a:t>2012-07-14 </a:t>
            </a:r>
            <a:r>
              <a:rPr lang="en-US" sz="1600" dirty="0"/>
              <a:t>14:51:24,636 [main] INFO  </a:t>
            </a:r>
            <a:r>
              <a:rPr lang="en-US" sz="1600" dirty="0" err="1"/>
              <a:t>org.apache.pig.scripting.BoundScript</a:t>
            </a:r>
            <a:r>
              <a:rPr lang="en-US" sz="1600" dirty="0"/>
              <a:t> - Query to run:</a:t>
            </a:r>
          </a:p>
          <a:p>
            <a:r>
              <a:rPr lang="en-US" sz="1600" dirty="0" smtClean="0"/>
              <a:t>register </a:t>
            </a:r>
            <a:r>
              <a:rPr lang="en-US" sz="1600" dirty="0"/>
              <a:t>udf.jar</a:t>
            </a:r>
          </a:p>
          <a:p>
            <a:r>
              <a:rPr lang="en-US" sz="1600" dirty="0"/>
              <a:t>                   DEFINE </a:t>
            </a:r>
            <a:r>
              <a:rPr lang="en-US" sz="1600" dirty="0" err="1"/>
              <a:t>find_centroid</a:t>
            </a:r>
            <a:r>
              <a:rPr lang="en-US" sz="1600" dirty="0"/>
              <a:t> </a:t>
            </a:r>
            <a:r>
              <a:rPr lang="en-US" sz="1600" dirty="0" err="1"/>
              <a:t>FindCentroid</a:t>
            </a:r>
            <a:r>
              <a:rPr lang="en-US" sz="1600" dirty="0"/>
              <a:t>('0.0:1.0:2.0:3.0');</a:t>
            </a:r>
          </a:p>
          <a:p>
            <a:r>
              <a:rPr lang="en-US" sz="1600" dirty="0"/>
              <a:t>                   </a:t>
            </a:r>
            <a:r>
              <a:rPr lang="en-US" sz="1600" dirty="0" smtClean="0"/>
              <a:t> students = </a:t>
            </a:r>
            <a:r>
              <a:rPr lang="en-US" sz="1600" dirty="0"/>
              <a:t>load 'student.txt' as (</a:t>
            </a:r>
            <a:r>
              <a:rPr lang="en-US" sz="1600" dirty="0" err="1"/>
              <a:t>name:chararray</a:t>
            </a:r>
            <a:r>
              <a:rPr lang="en-US" sz="1600" dirty="0"/>
              <a:t>, </a:t>
            </a:r>
            <a:r>
              <a:rPr lang="en-US" sz="1600" dirty="0" err="1"/>
              <a:t>age:int</a:t>
            </a:r>
            <a:r>
              <a:rPr lang="en-US" sz="1600" dirty="0"/>
              <a:t>, </a:t>
            </a:r>
            <a:r>
              <a:rPr lang="en-US" sz="1600" dirty="0" err="1"/>
              <a:t>gpa:double</a:t>
            </a:r>
            <a:r>
              <a:rPr lang="en-US" sz="1600" dirty="0"/>
              <a:t>);</a:t>
            </a:r>
          </a:p>
          <a:p>
            <a:r>
              <a:rPr lang="en-US" sz="1600" dirty="0"/>
              <a:t>                   </a:t>
            </a:r>
            <a:r>
              <a:rPr lang="en-US" sz="1600" dirty="0" err="1"/>
              <a:t>centroided</a:t>
            </a:r>
            <a:r>
              <a:rPr lang="en-US" sz="1600" dirty="0"/>
              <a:t> = </a:t>
            </a:r>
            <a:r>
              <a:rPr lang="en-US" sz="1600" dirty="0" err="1"/>
              <a:t>foreach</a:t>
            </a:r>
            <a:r>
              <a:rPr lang="en-US" sz="1600" dirty="0"/>
              <a:t> </a:t>
            </a:r>
            <a:r>
              <a:rPr lang="en-US" sz="1600" dirty="0" smtClean="0"/>
              <a:t>students </a:t>
            </a:r>
            <a:r>
              <a:rPr lang="en-US" sz="1600" dirty="0"/>
              <a:t>generate </a:t>
            </a:r>
            <a:r>
              <a:rPr lang="en-US" sz="1600" dirty="0" err="1"/>
              <a:t>gpa</a:t>
            </a:r>
            <a:r>
              <a:rPr lang="en-US" sz="1600" dirty="0"/>
              <a:t>, </a:t>
            </a:r>
            <a:r>
              <a:rPr lang="en-US" sz="1600" dirty="0" err="1"/>
              <a:t>find_centroid</a:t>
            </a:r>
            <a:r>
              <a:rPr lang="en-US" sz="1600" dirty="0"/>
              <a:t>(</a:t>
            </a:r>
            <a:r>
              <a:rPr lang="en-US" sz="1600" dirty="0" err="1"/>
              <a:t>gpa</a:t>
            </a:r>
            <a:r>
              <a:rPr lang="en-US" sz="1600" dirty="0"/>
              <a:t>) as centroid;</a:t>
            </a:r>
          </a:p>
          <a:p>
            <a:r>
              <a:rPr lang="en-US" sz="1600" dirty="0"/>
              <a:t>                   grouped = group </a:t>
            </a:r>
            <a:r>
              <a:rPr lang="en-US" sz="1600" dirty="0" err="1"/>
              <a:t>centroided</a:t>
            </a:r>
            <a:r>
              <a:rPr lang="en-US" sz="1600" dirty="0"/>
              <a:t> by centroid;</a:t>
            </a:r>
          </a:p>
          <a:p>
            <a:r>
              <a:rPr lang="en-US" sz="1600" dirty="0"/>
              <a:t>                   result = </a:t>
            </a:r>
            <a:r>
              <a:rPr lang="en-US" sz="1600" dirty="0" err="1"/>
              <a:t>foreach</a:t>
            </a:r>
            <a:r>
              <a:rPr lang="en-US" sz="1600" dirty="0"/>
              <a:t> grouped generate group, AVG(</a:t>
            </a:r>
            <a:r>
              <a:rPr lang="en-US" sz="1600" dirty="0" err="1"/>
              <a:t>centroided.gpa</a:t>
            </a:r>
            <a:r>
              <a:rPr lang="en-US" sz="1600" dirty="0"/>
              <a:t>);</a:t>
            </a:r>
          </a:p>
          <a:p>
            <a:r>
              <a:rPr lang="en-US" sz="1600" dirty="0"/>
              <a:t>                   store result into 'output</a:t>
            </a:r>
            <a:r>
              <a:rPr lang="en-US" sz="1600" dirty="0" smtClean="0"/>
              <a:t>';</a:t>
            </a:r>
            <a:endParaRPr lang="en-US" sz="1600" dirty="0"/>
          </a:p>
        </p:txBody>
      </p:sp>
      <p:sp>
        <p:nvSpPr>
          <p:cNvPr id="5" name="TextBox 4"/>
          <p:cNvSpPr txBox="1"/>
          <p:nvPr/>
        </p:nvSpPr>
        <p:spPr>
          <a:xfrm>
            <a:off x="457200" y="4191000"/>
            <a:ext cx="8229600" cy="1815882"/>
          </a:xfrm>
          <a:prstGeom prst="rect">
            <a:avLst/>
          </a:prstGeom>
          <a:solidFill>
            <a:schemeClr val="bg1"/>
          </a:solidFill>
          <a:ln>
            <a:solidFill>
              <a:schemeClr val="accent1"/>
            </a:solidFill>
          </a:ln>
        </p:spPr>
        <p:txBody>
          <a:bodyPr wrap="square" rtlCol="0">
            <a:spAutoFit/>
          </a:bodyPr>
          <a:lstStyle/>
          <a:p>
            <a:r>
              <a:rPr lang="en-US" sz="1600" dirty="0" smtClean="0"/>
              <a:t>Input(s): Successfully </a:t>
            </a:r>
            <a:r>
              <a:rPr lang="en-US" sz="1600" dirty="0"/>
              <a:t>read 10000 records (219190 bytes) from: </a:t>
            </a:r>
            <a:endParaRPr lang="en-US" sz="1600" dirty="0" smtClean="0"/>
          </a:p>
          <a:p>
            <a:r>
              <a:rPr lang="en-US" sz="1600" dirty="0" smtClean="0"/>
              <a:t>"</a:t>
            </a:r>
            <a:r>
              <a:rPr lang="en-US" sz="1600" dirty="0" err="1"/>
              <a:t>hdfs</a:t>
            </a:r>
            <a:r>
              <a:rPr lang="en-US" sz="1600" dirty="0"/>
              <a:t>://</a:t>
            </a:r>
            <a:r>
              <a:rPr lang="en-US" sz="1600" dirty="0" err="1"/>
              <a:t>iw-ubuntu</a:t>
            </a:r>
            <a:r>
              <a:rPr lang="en-US" sz="1600" dirty="0"/>
              <a:t>/user/developer/student.txt"</a:t>
            </a:r>
          </a:p>
          <a:p>
            <a:endParaRPr lang="en-US" sz="1600" dirty="0"/>
          </a:p>
          <a:p>
            <a:r>
              <a:rPr lang="en-US" sz="1600" dirty="0"/>
              <a:t>Output(s</a:t>
            </a:r>
            <a:r>
              <a:rPr lang="en-US" sz="1600" dirty="0" smtClean="0"/>
              <a:t>): Successfully </a:t>
            </a:r>
            <a:r>
              <a:rPr lang="en-US" sz="1600" dirty="0"/>
              <a:t>stored 4 records (134 bytes) in: </a:t>
            </a:r>
            <a:endParaRPr lang="en-US" sz="1600" dirty="0" smtClean="0"/>
          </a:p>
          <a:p>
            <a:r>
              <a:rPr lang="en-US" sz="1600" dirty="0" smtClean="0"/>
              <a:t>"</a:t>
            </a:r>
            <a:r>
              <a:rPr lang="en-US" sz="1600" dirty="0" err="1"/>
              <a:t>hdfs</a:t>
            </a:r>
            <a:r>
              <a:rPr lang="en-US" sz="1600" dirty="0"/>
              <a:t>://</a:t>
            </a:r>
            <a:r>
              <a:rPr lang="en-US" sz="1600" dirty="0" err="1" smtClean="0"/>
              <a:t>iw-ubuntu</a:t>
            </a:r>
            <a:r>
              <a:rPr lang="en-US" sz="1600" dirty="0" smtClean="0"/>
              <a:t>/user/developer/output“</a:t>
            </a:r>
          </a:p>
          <a:p>
            <a:endParaRPr lang="en-US" sz="1600" dirty="0"/>
          </a:p>
          <a:p>
            <a:r>
              <a:rPr lang="en-US" sz="1600" dirty="0"/>
              <a:t>last centroids: [0.371927835052,1.22406743491,2.24162171881,3.40173705722</a:t>
            </a:r>
            <a:r>
              <a:rPr lang="en-US" sz="1600" dirty="0" smtClean="0"/>
              <a:t>]</a:t>
            </a:r>
            <a:endParaRPr lang="en-US" sz="1600" dirty="0"/>
          </a:p>
        </p:txBody>
      </p:sp>
    </p:spTree>
    <p:extLst>
      <p:ext uri="{BB962C8B-B14F-4D97-AF65-F5344CB8AC3E}">
        <p14:creationId xmlns:p14="http://schemas.microsoft.com/office/powerpoint/2010/main" val="341020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Motivation of Using Pig</a:t>
            </a:r>
            <a:endParaRPr lang="en-US" b="1" dirty="0">
              <a:solidFill>
                <a:schemeClr val="accent1"/>
              </a:solidFill>
            </a:endParaRPr>
          </a:p>
        </p:txBody>
      </p:sp>
      <p:sp>
        <p:nvSpPr>
          <p:cNvPr id="3" name="Content Placeholder 2"/>
          <p:cNvSpPr>
            <a:spLocks noGrp="1"/>
          </p:cNvSpPr>
          <p:nvPr>
            <p:ph idx="1"/>
          </p:nvPr>
        </p:nvSpPr>
        <p:spPr/>
        <p:txBody>
          <a:bodyPr>
            <a:normAutofit/>
          </a:bodyPr>
          <a:lstStyle/>
          <a:p>
            <a:r>
              <a:rPr lang="en-US" sz="2400" dirty="0"/>
              <a:t>Faster development</a:t>
            </a:r>
          </a:p>
          <a:p>
            <a:pPr lvl="1"/>
            <a:r>
              <a:rPr lang="en-US" sz="2000" b="1" dirty="0"/>
              <a:t>Fewer lines of code </a:t>
            </a:r>
            <a:r>
              <a:rPr lang="en-US" sz="2000" dirty="0"/>
              <a:t>(Writing map reduce like writing SQL queries)</a:t>
            </a:r>
          </a:p>
          <a:p>
            <a:pPr lvl="1"/>
            <a:r>
              <a:rPr lang="en-US" sz="2000" b="1" dirty="0"/>
              <a:t>Re-use the code </a:t>
            </a:r>
            <a:r>
              <a:rPr lang="en-US" sz="2000" dirty="0"/>
              <a:t>(Pig </a:t>
            </a:r>
            <a:r>
              <a:rPr lang="en-US" sz="2000" dirty="0" smtClean="0"/>
              <a:t>library, Piggy bank)</a:t>
            </a:r>
          </a:p>
          <a:p>
            <a:r>
              <a:rPr lang="en-US" sz="2400" dirty="0" smtClean="0"/>
              <a:t>One test: Find the top 5 words with most high frequency</a:t>
            </a:r>
            <a:endParaRPr lang="en-US" sz="2400" dirty="0"/>
          </a:p>
          <a:p>
            <a:pPr lvl="1"/>
            <a:r>
              <a:rPr lang="en-US" sz="2000" b="1" dirty="0" smtClean="0"/>
              <a:t>10 lines of Pig Latin V.S 200 lines in Java</a:t>
            </a:r>
          </a:p>
          <a:p>
            <a:pPr lvl="1"/>
            <a:r>
              <a:rPr lang="en-US" sz="2000" dirty="0" smtClean="0"/>
              <a:t>15 minutes in Pig Latin V.S 4 hours in Java</a:t>
            </a:r>
            <a:endParaRPr lang="en-US" sz="2000" dirty="0"/>
          </a:p>
          <a:p>
            <a:endParaRPr lang="en-US" sz="2400" dirty="0"/>
          </a:p>
        </p:txBody>
      </p:sp>
      <p:graphicFrame>
        <p:nvGraphicFramePr>
          <p:cNvPr id="5" name="Chart 4"/>
          <p:cNvGraphicFramePr>
            <a:graphicFrameLocks/>
          </p:cNvGraphicFramePr>
          <p:nvPr>
            <p:extLst>
              <p:ext uri="{D42A27DB-BD31-4B8C-83A1-F6EECF244321}">
                <p14:modId xmlns:p14="http://schemas.microsoft.com/office/powerpoint/2010/main" val="3597990961"/>
              </p:ext>
            </p:extLst>
          </p:nvPr>
        </p:nvGraphicFramePr>
        <p:xfrm>
          <a:off x="685800" y="3962400"/>
          <a:ext cx="3652837" cy="2543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571413216"/>
              </p:ext>
            </p:extLst>
          </p:nvPr>
        </p:nvGraphicFramePr>
        <p:xfrm>
          <a:off x="4648200" y="4038600"/>
          <a:ext cx="3486149"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5776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905000" y="1447800"/>
            <a:ext cx="4800600" cy="47244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2329934"/>
            <a:ext cx="3200400" cy="32004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200400" y="2971800"/>
            <a:ext cx="2286000" cy="2286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chemeClr val="accent1"/>
                </a:solidFill>
              </a:rPr>
              <a:t>Big Data Challenge</a:t>
            </a:r>
            <a:endParaRPr lang="en-US" b="1" dirty="0">
              <a:solidFill>
                <a:schemeClr val="accent1"/>
              </a:solidFill>
            </a:endParaRPr>
          </a:p>
        </p:txBody>
      </p:sp>
      <p:sp>
        <p:nvSpPr>
          <p:cNvPr id="4" name="Oval 3"/>
          <p:cNvSpPr/>
          <p:nvPr/>
        </p:nvSpPr>
        <p:spPr>
          <a:xfrm>
            <a:off x="3731727" y="3573779"/>
            <a:ext cx="1234440" cy="123444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8" name="TextBox 7"/>
          <p:cNvSpPr txBox="1"/>
          <p:nvPr/>
        </p:nvSpPr>
        <p:spPr>
          <a:xfrm>
            <a:off x="3695700" y="4006333"/>
            <a:ext cx="1295400" cy="369332"/>
          </a:xfrm>
          <a:prstGeom prst="rect">
            <a:avLst/>
          </a:prstGeom>
          <a:noFill/>
        </p:spPr>
        <p:txBody>
          <a:bodyPr wrap="square" rtlCol="0">
            <a:spAutoFit/>
          </a:bodyPr>
          <a:lstStyle/>
          <a:p>
            <a:r>
              <a:rPr lang="en-US" dirty="0" smtClean="0"/>
              <a:t>Mega 10^6</a:t>
            </a:r>
            <a:endParaRPr lang="en-US" dirty="0"/>
          </a:p>
        </p:txBody>
      </p:sp>
      <p:sp>
        <p:nvSpPr>
          <p:cNvPr id="9" name="TextBox 8"/>
          <p:cNvSpPr txBox="1"/>
          <p:nvPr/>
        </p:nvSpPr>
        <p:spPr>
          <a:xfrm>
            <a:off x="3675017" y="3124200"/>
            <a:ext cx="1203960" cy="369332"/>
          </a:xfrm>
          <a:prstGeom prst="rect">
            <a:avLst/>
          </a:prstGeom>
          <a:noFill/>
        </p:spPr>
        <p:txBody>
          <a:bodyPr wrap="square" rtlCol="0">
            <a:spAutoFit/>
          </a:bodyPr>
          <a:lstStyle/>
          <a:p>
            <a:r>
              <a:rPr lang="en-US" dirty="0" smtClean="0"/>
              <a:t>Giga 10^9</a:t>
            </a:r>
            <a:endParaRPr lang="en-US" dirty="0"/>
          </a:p>
        </p:txBody>
      </p:sp>
      <p:sp>
        <p:nvSpPr>
          <p:cNvPr id="10" name="TextBox 9"/>
          <p:cNvSpPr txBox="1"/>
          <p:nvPr/>
        </p:nvSpPr>
        <p:spPr>
          <a:xfrm>
            <a:off x="3758293" y="2526268"/>
            <a:ext cx="1295400" cy="369332"/>
          </a:xfrm>
          <a:prstGeom prst="rect">
            <a:avLst/>
          </a:prstGeom>
          <a:noFill/>
        </p:spPr>
        <p:txBody>
          <a:bodyPr wrap="square" rtlCol="0">
            <a:spAutoFit/>
          </a:bodyPr>
          <a:lstStyle/>
          <a:p>
            <a:r>
              <a:rPr lang="en-US" dirty="0" err="1" smtClean="0"/>
              <a:t>Tera</a:t>
            </a:r>
            <a:r>
              <a:rPr lang="en-US" dirty="0" smtClean="0"/>
              <a:t> 10^12</a:t>
            </a:r>
            <a:endParaRPr lang="en-US" dirty="0"/>
          </a:p>
        </p:txBody>
      </p:sp>
      <p:sp>
        <p:nvSpPr>
          <p:cNvPr id="11" name="TextBox 10"/>
          <p:cNvSpPr txBox="1"/>
          <p:nvPr/>
        </p:nvSpPr>
        <p:spPr>
          <a:xfrm>
            <a:off x="3589019" y="1828800"/>
            <a:ext cx="1289958" cy="369332"/>
          </a:xfrm>
          <a:prstGeom prst="rect">
            <a:avLst/>
          </a:prstGeom>
          <a:noFill/>
        </p:spPr>
        <p:txBody>
          <a:bodyPr wrap="square" rtlCol="0">
            <a:spAutoFit/>
          </a:bodyPr>
          <a:lstStyle/>
          <a:p>
            <a:r>
              <a:rPr lang="en-US" dirty="0" err="1" smtClean="0"/>
              <a:t>Peta</a:t>
            </a:r>
            <a:r>
              <a:rPr lang="en-US" dirty="0" smtClean="0"/>
              <a:t> 10^15</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8" y="2107220"/>
            <a:ext cx="1295527" cy="129552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515" y="1528637"/>
            <a:ext cx="2540001" cy="77787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0060" y="2380633"/>
            <a:ext cx="1880161" cy="129995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9678" y="3956863"/>
            <a:ext cx="1460423" cy="1106381"/>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8647" y="4879285"/>
            <a:ext cx="1841833" cy="1081076"/>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681" y="1688172"/>
            <a:ext cx="2031746" cy="838095"/>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000" y="3956863"/>
            <a:ext cx="1651000" cy="13970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05600" y="2459110"/>
            <a:ext cx="1143000" cy="1143000"/>
          </a:xfrm>
          <a:prstGeom prst="rect">
            <a:avLst/>
          </a:prstGeom>
        </p:spPr>
      </p:pic>
      <p:pic>
        <p:nvPicPr>
          <p:cNvPr id="22" name="Picture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62376" y="3628844"/>
            <a:ext cx="1676048" cy="754977"/>
          </a:xfrm>
          <a:prstGeom prst="rect">
            <a:avLst/>
          </a:prstGeom>
          <a:solidFill>
            <a:schemeClr val="bg1"/>
          </a:solidFill>
        </p:spPr>
      </p:pic>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2173" y="4510054"/>
            <a:ext cx="1904824" cy="716690"/>
          </a:xfrm>
          <a:prstGeom prst="rect">
            <a:avLst/>
          </a:prstGeom>
        </p:spPr>
      </p:pic>
      <p:pic>
        <p:nvPicPr>
          <p:cNvPr id="25" name="Picture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9923" y="5666800"/>
            <a:ext cx="2114554" cy="1191199"/>
          </a:xfrm>
          <a:prstGeom prst="rect">
            <a:avLst/>
          </a:prstGeom>
        </p:spPr>
      </p:pic>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19538" y="3573779"/>
            <a:ext cx="1488550" cy="992367"/>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84776" y="5419823"/>
            <a:ext cx="1239989" cy="840503"/>
          </a:xfrm>
          <a:prstGeom prst="rect">
            <a:avLst/>
          </a:prstGeom>
        </p:spPr>
      </p:pic>
    </p:spTree>
    <p:custDataLst>
      <p:tags r:id="rId1"/>
    </p:custDataLst>
    <p:extLst>
      <p:ext uri="{BB962C8B-B14F-4D97-AF65-F5344CB8AC3E}">
        <p14:creationId xmlns:p14="http://schemas.microsoft.com/office/powerpoint/2010/main" val="1184627061"/>
      </p:ext>
    </p:extLst>
  </p:cSld>
  <p:clrMapOvr>
    <a:masterClrMapping/>
  </p:clrMapOvr>
  <mc:AlternateContent xmlns:mc="http://schemas.openxmlformats.org/markup-compatibility/2006" xmlns:p14="http://schemas.microsoft.com/office/powerpoint/2010/main">
    <mc:Choice Requires="p14">
      <p:transition spd="slow" p14:dur="2000" advTm="597"/>
    </mc:Choice>
    <mc:Fallback xmlns="">
      <p:transition spd="slow" advTm="5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150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1500"/>
                            </p:stCondLst>
                            <p:childTnLst>
                              <p:par>
                                <p:cTn id="18" presetID="2" presetClass="entr" presetSubtype="4" fill="hold" nodeType="afterEffect">
                                  <p:stCondLst>
                                    <p:cond delay="375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5750"/>
                            </p:stCondLst>
                            <p:childTnLst>
                              <p:par>
                                <p:cTn id="23" presetID="2" presetClass="entr" presetSubtype="4"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par>
                          <p:cTn id="27" fill="hold">
                            <p:stCondLst>
                              <p:cond delay="6250"/>
                            </p:stCondLst>
                            <p:childTnLst>
                              <p:par>
                                <p:cTn id="28" presetID="2" presetClass="entr" presetSubtype="4"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6750"/>
                            </p:stCondLst>
                            <p:childTnLst>
                              <p:par>
                                <p:cTn id="33" presetID="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par>
                          <p:cTn id="37" fill="hold">
                            <p:stCondLst>
                              <p:cond delay="7250"/>
                            </p:stCondLst>
                            <p:childTnLst>
                              <p:par>
                                <p:cTn id="38" presetID="2" presetClass="entr" presetSubtype="4"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solidFill>
              </a:rPr>
              <a:t>Search Engine System with MapReduce Technologies</a:t>
            </a:r>
            <a:endParaRPr lang="en-US" b="1" dirty="0">
              <a:solidFill>
                <a:schemeClr val="accent1"/>
              </a:solidFill>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Search Engine System for Summer School</a:t>
            </a:r>
          </a:p>
          <a:p>
            <a:pPr marL="514350" indent="-514350">
              <a:buFont typeface="+mj-lt"/>
              <a:buAutoNum type="arabicPeriod"/>
            </a:pPr>
            <a:r>
              <a:rPr lang="en-US" dirty="0" smtClean="0"/>
              <a:t>To give an example of how to use MapReduce technologies to solve big data challenge.</a:t>
            </a:r>
          </a:p>
          <a:p>
            <a:pPr marL="514350" indent="-514350">
              <a:buFont typeface="+mj-lt"/>
              <a:buAutoNum type="arabicPeriod"/>
            </a:pPr>
            <a:r>
              <a:rPr lang="en-US" dirty="0" smtClean="0"/>
              <a:t>Using Hadoop/HDFS/HBase/Pig</a:t>
            </a:r>
          </a:p>
          <a:p>
            <a:pPr marL="514350" indent="-514350">
              <a:buFont typeface="+mj-lt"/>
              <a:buAutoNum type="arabicPeriod"/>
            </a:pPr>
            <a:r>
              <a:rPr lang="en-US" dirty="0" smtClean="0"/>
              <a:t>Indexed 656K web pages (540MB in size) selected from Clueweb09 data set.</a:t>
            </a:r>
          </a:p>
          <a:p>
            <a:pPr marL="514350" indent="-514350">
              <a:buFont typeface="+mj-lt"/>
              <a:buAutoNum type="arabicPeriod"/>
            </a:pPr>
            <a:r>
              <a:rPr lang="en-US" dirty="0" smtClean="0"/>
              <a:t>Calculate ranking values for 2 million web sites.</a:t>
            </a:r>
          </a:p>
        </p:txBody>
      </p:sp>
    </p:spTree>
    <p:extLst>
      <p:ext uri="{BB962C8B-B14F-4D97-AF65-F5344CB8AC3E}">
        <p14:creationId xmlns:p14="http://schemas.microsoft.com/office/powerpoint/2010/main" val="2187402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rPr>
              <a:t>Architecture for SESSS</a:t>
            </a:r>
            <a:endParaRPr lang="en-US" b="1" dirty="0">
              <a:solidFill>
                <a:schemeClr val="accent1"/>
              </a:solidFill>
            </a:endParaRPr>
          </a:p>
        </p:txBody>
      </p:sp>
      <p:sp>
        <p:nvSpPr>
          <p:cNvPr id="4" name="Flowchart: Multidocument 3"/>
          <p:cNvSpPr/>
          <p:nvPr/>
        </p:nvSpPr>
        <p:spPr>
          <a:xfrm>
            <a:off x="5618406" y="3043097"/>
            <a:ext cx="2611194" cy="1528903"/>
          </a:xfrm>
          <a:prstGeom prst="flowChartMultidocumen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6199" y="4267200"/>
            <a:ext cx="1600738" cy="75549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 y="3162300"/>
            <a:ext cx="990600" cy="6096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753137" y="3028949"/>
            <a:ext cx="1093094" cy="43815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627568" y="3543301"/>
            <a:ext cx="1649032" cy="65440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745557" y="4283432"/>
            <a:ext cx="1120058" cy="5009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52017" y="3543300"/>
            <a:ext cx="990600" cy="6477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191000" y="5321621"/>
            <a:ext cx="2514600" cy="115537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57792" y="1685331"/>
            <a:ext cx="1895607" cy="75306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905757" y="5638801"/>
            <a:ext cx="1229398" cy="6477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400" y="3298870"/>
            <a:ext cx="914400" cy="369332"/>
          </a:xfrm>
          <a:prstGeom prst="rect">
            <a:avLst/>
          </a:prstGeom>
          <a:noFill/>
        </p:spPr>
        <p:txBody>
          <a:bodyPr wrap="square" rtlCol="0">
            <a:spAutoFit/>
          </a:bodyPr>
          <a:lstStyle/>
          <a:p>
            <a:r>
              <a:rPr lang="en-US" dirty="0" smtClean="0"/>
              <a:t>Web UI</a:t>
            </a:r>
            <a:endParaRPr lang="en-US" dirty="0"/>
          </a:p>
        </p:txBody>
      </p:sp>
      <p:sp>
        <p:nvSpPr>
          <p:cNvPr id="17" name="TextBox 16"/>
          <p:cNvSpPr txBox="1"/>
          <p:nvPr/>
        </p:nvSpPr>
        <p:spPr>
          <a:xfrm>
            <a:off x="56882" y="4305800"/>
            <a:ext cx="1771918" cy="646331"/>
          </a:xfrm>
          <a:prstGeom prst="rect">
            <a:avLst/>
          </a:prstGeom>
          <a:noFill/>
        </p:spPr>
        <p:txBody>
          <a:bodyPr wrap="square" rtlCol="0">
            <a:spAutoFit/>
          </a:bodyPr>
          <a:lstStyle/>
          <a:p>
            <a:r>
              <a:rPr lang="en-US" dirty="0" smtClean="0"/>
              <a:t>Apache Server on Salsa Portal</a:t>
            </a:r>
            <a:endParaRPr lang="en-US" dirty="0"/>
          </a:p>
        </p:txBody>
      </p:sp>
      <p:sp>
        <p:nvSpPr>
          <p:cNvPr id="18" name="TextBox 17"/>
          <p:cNvSpPr txBox="1"/>
          <p:nvPr/>
        </p:nvSpPr>
        <p:spPr>
          <a:xfrm>
            <a:off x="1744259" y="3049935"/>
            <a:ext cx="1219200" cy="369332"/>
          </a:xfrm>
          <a:prstGeom prst="rect">
            <a:avLst/>
          </a:prstGeom>
          <a:noFill/>
        </p:spPr>
        <p:txBody>
          <a:bodyPr wrap="square" rtlCol="0">
            <a:spAutoFit/>
          </a:bodyPr>
          <a:lstStyle/>
          <a:p>
            <a:r>
              <a:rPr lang="en-US" dirty="0" smtClean="0"/>
              <a:t>PHP script</a:t>
            </a:r>
            <a:endParaRPr lang="en-US" dirty="0"/>
          </a:p>
        </p:txBody>
      </p:sp>
      <p:sp>
        <p:nvSpPr>
          <p:cNvPr id="19" name="TextBox 18"/>
          <p:cNvSpPr txBox="1"/>
          <p:nvPr/>
        </p:nvSpPr>
        <p:spPr>
          <a:xfrm>
            <a:off x="1666739" y="3685838"/>
            <a:ext cx="1609861" cy="369332"/>
          </a:xfrm>
          <a:prstGeom prst="rect">
            <a:avLst/>
          </a:prstGeom>
          <a:noFill/>
        </p:spPr>
        <p:txBody>
          <a:bodyPr wrap="square" rtlCol="0">
            <a:spAutoFit/>
          </a:bodyPr>
          <a:lstStyle/>
          <a:p>
            <a:r>
              <a:rPr lang="en-US" dirty="0" smtClean="0"/>
              <a:t>Hive/Pig script</a:t>
            </a:r>
            <a:endParaRPr lang="en-US" dirty="0"/>
          </a:p>
        </p:txBody>
      </p:sp>
      <p:sp>
        <p:nvSpPr>
          <p:cNvPr id="20" name="TextBox 19"/>
          <p:cNvSpPr txBox="1"/>
          <p:nvPr/>
        </p:nvSpPr>
        <p:spPr>
          <a:xfrm>
            <a:off x="1650106" y="4358721"/>
            <a:ext cx="1299155" cy="369332"/>
          </a:xfrm>
          <a:prstGeom prst="rect">
            <a:avLst/>
          </a:prstGeom>
          <a:noFill/>
        </p:spPr>
        <p:txBody>
          <a:bodyPr wrap="square" rtlCol="0">
            <a:spAutoFit/>
          </a:bodyPr>
          <a:lstStyle/>
          <a:p>
            <a:r>
              <a:rPr lang="en-US" dirty="0" smtClean="0"/>
              <a:t>Thrift client</a:t>
            </a:r>
            <a:endParaRPr lang="en-US" dirty="0"/>
          </a:p>
        </p:txBody>
      </p:sp>
      <p:sp>
        <p:nvSpPr>
          <p:cNvPr id="21" name="TextBox 20"/>
          <p:cNvSpPr txBox="1"/>
          <p:nvPr/>
        </p:nvSpPr>
        <p:spPr>
          <a:xfrm>
            <a:off x="4095482" y="3656763"/>
            <a:ext cx="914400" cy="369332"/>
          </a:xfrm>
          <a:prstGeom prst="rect">
            <a:avLst/>
          </a:prstGeom>
          <a:noFill/>
        </p:spPr>
        <p:txBody>
          <a:bodyPr wrap="square" rtlCol="0">
            <a:spAutoFit/>
          </a:bodyPr>
          <a:lstStyle/>
          <a:p>
            <a:r>
              <a:rPr lang="en-US" dirty="0" smtClean="0"/>
              <a:t>HBase</a:t>
            </a:r>
            <a:endParaRPr lang="en-US" dirty="0"/>
          </a:p>
        </p:txBody>
      </p:sp>
      <p:sp>
        <p:nvSpPr>
          <p:cNvPr id="22" name="Rounded Rectangle 21"/>
          <p:cNvSpPr/>
          <p:nvPr/>
        </p:nvSpPr>
        <p:spPr>
          <a:xfrm>
            <a:off x="3941473" y="4299665"/>
            <a:ext cx="1219200" cy="5009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44345" y="4373850"/>
            <a:ext cx="1489655" cy="369332"/>
          </a:xfrm>
          <a:prstGeom prst="rect">
            <a:avLst/>
          </a:prstGeom>
          <a:noFill/>
        </p:spPr>
        <p:txBody>
          <a:bodyPr wrap="square" rtlCol="0">
            <a:spAutoFit/>
          </a:bodyPr>
          <a:lstStyle/>
          <a:p>
            <a:r>
              <a:rPr lang="en-US" dirty="0" smtClean="0"/>
              <a:t>Thrift server</a:t>
            </a:r>
            <a:endParaRPr lang="en-US" dirty="0"/>
          </a:p>
        </p:txBody>
      </p:sp>
      <p:sp>
        <p:nvSpPr>
          <p:cNvPr id="24" name="TextBox 23"/>
          <p:cNvSpPr txBox="1"/>
          <p:nvPr/>
        </p:nvSpPr>
        <p:spPr>
          <a:xfrm>
            <a:off x="5647920" y="3271698"/>
            <a:ext cx="2362200" cy="923330"/>
          </a:xfrm>
          <a:prstGeom prst="rect">
            <a:avLst/>
          </a:prstGeom>
          <a:noFill/>
        </p:spPr>
        <p:txBody>
          <a:bodyPr wrap="square" rtlCol="0">
            <a:spAutoFit/>
          </a:bodyPr>
          <a:lstStyle/>
          <a:p>
            <a:r>
              <a:rPr lang="en-US" dirty="0" smtClean="0"/>
              <a:t>HBase Tables</a:t>
            </a:r>
          </a:p>
          <a:p>
            <a:r>
              <a:rPr lang="en-US" dirty="0" smtClean="0"/>
              <a:t>1. inverted index table</a:t>
            </a:r>
          </a:p>
          <a:p>
            <a:r>
              <a:rPr lang="en-US" dirty="0" smtClean="0"/>
              <a:t>2. page rank table</a:t>
            </a:r>
            <a:endParaRPr lang="en-US" dirty="0"/>
          </a:p>
        </p:txBody>
      </p:sp>
      <p:sp>
        <p:nvSpPr>
          <p:cNvPr id="25" name="TextBox 24"/>
          <p:cNvSpPr txBox="1"/>
          <p:nvPr/>
        </p:nvSpPr>
        <p:spPr>
          <a:xfrm>
            <a:off x="4270422" y="5518758"/>
            <a:ext cx="1780502" cy="646331"/>
          </a:xfrm>
          <a:prstGeom prst="rect">
            <a:avLst/>
          </a:prstGeom>
          <a:noFill/>
        </p:spPr>
        <p:txBody>
          <a:bodyPr wrap="square" rtlCol="0">
            <a:spAutoFit/>
          </a:bodyPr>
          <a:lstStyle/>
          <a:p>
            <a:r>
              <a:rPr lang="en-US" dirty="0" smtClean="0"/>
              <a:t>Hadoop Cluster</a:t>
            </a:r>
          </a:p>
          <a:p>
            <a:r>
              <a:rPr lang="en-US" dirty="0"/>
              <a:t> </a:t>
            </a:r>
            <a:r>
              <a:rPr lang="en-US" dirty="0" smtClean="0"/>
              <a:t>on FutureGrid</a:t>
            </a:r>
            <a:endParaRPr lang="en-US" dirty="0"/>
          </a:p>
        </p:txBody>
      </p:sp>
      <p:sp>
        <p:nvSpPr>
          <p:cNvPr id="26" name="TextBox 25"/>
          <p:cNvSpPr txBox="1"/>
          <p:nvPr/>
        </p:nvSpPr>
        <p:spPr>
          <a:xfrm>
            <a:off x="7000202" y="5638801"/>
            <a:ext cx="1153198" cy="646331"/>
          </a:xfrm>
          <a:prstGeom prst="rect">
            <a:avLst/>
          </a:prstGeom>
          <a:noFill/>
        </p:spPr>
        <p:txBody>
          <a:bodyPr wrap="square" rtlCol="0">
            <a:spAutoFit/>
          </a:bodyPr>
          <a:lstStyle/>
          <a:p>
            <a:r>
              <a:rPr lang="en-US" dirty="0" smtClean="0"/>
              <a:t>Ranking System</a:t>
            </a:r>
            <a:endParaRPr lang="en-US" dirty="0"/>
          </a:p>
        </p:txBody>
      </p:sp>
      <p:sp>
        <p:nvSpPr>
          <p:cNvPr id="27" name="Rounded Rectangle 26"/>
          <p:cNvSpPr/>
          <p:nvPr/>
        </p:nvSpPr>
        <p:spPr>
          <a:xfrm>
            <a:off x="6949696" y="5136955"/>
            <a:ext cx="1120058"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49696" y="5136955"/>
            <a:ext cx="1120058" cy="369332"/>
          </a:xfrm>
          <a:prstGeom prst="rect">
            <a:avLst/>
          </a:prstGeom>
          <a:solidFill>
            <a:schemeClr val="accent5">
              <a:lumMod val="40000"/>
              <a:lumOff val="60000"/>
            </a:schemeClr>
          </a:solidFill>
        </p:spPr>
        <p:txBody>
          <a:bodyPr wrap="square" rtlCol="0">
            <a:spAutoFit/>
          </a:bodyPr>
          <a:lstStyle/>
          <a:p>
            <a:r>
              <a:rPr lang="en-US" dirty="0" smtClean="0"/>
              <a:t>Pig script</a:t>
            </a:r>
            <a:endParaRPr lang="en-US" dirty="0"/>
          </a:p>
        </p:txBody>
      </p:sp>
      <p:sp>
        <p:nvSpPr>
          <p:cNvPr id="29" name="TextBox 28"/>
          <p:cNvSpPr txBox="1"/>
          <p:nvPr/>
        </p:nvSpPr>
        <p:spPr>
          <a:xfrm>
            <a:off x="6286500" y="1738699"/>
            <a:ext cx="1866900" cy="646331"/>
          </a:xfrm>
          <a:prstGeom prst="rect">
            <a:avLst/>
          </a:prstGeom>
          <a:noFill/>
        </p:spPr>
        <p:txBody>
          <a:bodyPr wrap="square" rtlCol="0">
            <a:spAutoFit/>
          </a:bodyPr>
          <a:lstStyle/>
          <a:p>
            <a:r>
              <a:rPr lang="en-US" dirty="0" smtClean="0"/>
              <a:t>Inverted Indexing System</a:t>
            </a:r>
            <a:endParaRPr lang="en-US" dirty="0"/>
          </a:p>
        </p:txBody>
      </p:sp>
      <p:sp>
        <p:nvSpPr>
          <p:cNvPr id="33" name="Rounded Rectangle 32"/>
          <p:cNvSpPr/>
          <p:nvPr/>
        </p:nvSpPr>
        <p:spPr>
          <a:xfrm>
            <a:off x="6393559" y="1219200"/>
            <a:ext cx="1644469" cy="3859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374476" y="1219200"/>
            <a:ext cx="1709135" cy="369332"/>
          </a:xfrm>
          <a:prstGeom prst="rect">
            <a:avLst/>
          </a:prstGeom>
          <a:noFill/>
        </p:spPr>
        <p:txBody>
          <a:bodyPr wrap="square" rtlCol="0">
            <a:spAutoFit/>
          </a:bodyPr>
          <a:lstStyle/>
          <a:p>
            <a:r>
              <a:rPr lang="en-US" dirty="0"/>
              <a:t>Apache </a:t>
            </a:r>
            <a:r>
              <a:rPr lang="en-US" dirty="0" err="1" smtClean="0"/>
              <a:t>Lucene</a:t>
            </a:r>
            <a:endParaRPr lang="en-US" dirty="0"/>
          </a:p>
        </p:txBody>
      </p:sp>
      <p:sp>
        <p:nvSpPr>
          <p:cNvPr id="35" name="Left-Right Arrow 34"/>
          <p:cNvSpPr/>
          <p:nvPr/>
        </p:nvSpPr>
        <p:spPr>
          <a:xfrm>
            <a:off x="3025461" y="4434824"/>
            <a:ext cx="784539" cy="198150"/>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a:off x="7215793" y="4209782"/>
            <a:ext cx="228263" cy="857417"/>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7215793" y="2514599"/>
            <a:ext cx="228263" cy="102870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p:cNvSpPr/>
          <p:nvPr/>
        </p:nvSpPr>
        <p:spPr>
          <a:xfrm>
            <a:off x="5105400" y="3771900"/>
            <a:ext cx="457733" cy="283270"/>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a:off x="1066800" y="3810000"/>
            <a:ext cx="457733" cy="283270"/>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pic>
        <p:nvPicPr>
          <p:cNvPr id="1026"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963" y="2170156"/>
            <a:ext cx="934517" cy="88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752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PageRank</a:t>
            </a:r>
            <a:endParaRPr lang="en-US" b="1" dirty="0">
              <a:solidFill>
                <a:schemeClr val="accent1"/>
              </a:solidFill>
            </a:endParaRPr>
          </a:p>
        </p:txBody>
      </p:sp>
      <p:sp>
        <p:nvSpPr>
          <p:cNvPr id="4" name="TextBox 3"/>
          <p:cNvSpPr txBox="1"/>
          <p:nvPr/>
        </p:nvSpPr>
        <p:spPr>
          <a:xfrm>
            <a:off x="228600" y="1295400"/>
            <a:ext cx="8534400" cy="5047536"/>
          </a:xfrm>
          <a:prstGeom prst="rect">
            <a:avLst/>
          </a:prstGeom>
          <a:noFill/>
          <a:ln>
            <a:solidFill>
              <a:schemeClr val="accent1"/>
            </a:solidFill>
          </a:ln>
        </p:spPr>
        <p:txBody>
          <a:bodyPr wrap="square" rtlCol="0">
            <a:spAutoFit/>
          </a:bodyPr>
          <a:lstStyle/>
          <a:p>
            <a:r>
              <a:rPr lang="en-US" sz="1400" dirty="0"/>
              <a:t>P = </a:t>
            </a:r>
            <a:r>
              <a:rPr lang="en-US" sz="1400" dirty="0" err="1"/>
              <a:t>Pig.</a:t>
            </a:r>
            <a:r>
              <a:rPr lang="en-US" sz="1400" dirty="0" err="1">
                <a:solidFill>
                  <a:srgbClr val="FF0000"/>
                </a:solidFill>
              </a:rPr>
              <a:t>compile</a:t>
            </a:r>
            <a:r>
              <a:rPr lang="en-US" sz="1400" dirty="0"/>
              <a:t>("""</a:t>
            </a:r>
          </a:p>
          <a:p>
            <a:r>
              <a:rPr lang="en-US" sz="1400" dirty="0" err="1"/>
              <a:t>previous_pagerank</a:t>
            </a:r>
            <a:r>
              <a:rPr lang="en-US" sz="1400" dirty="0"/>
              <a:t> = </a:t>
            </a:r>
            <a:r>
              <a:rPr lang="en-US" sz="1400" dirty="0" smtClean="0"/>
              <a:t>    </a:t>
            </a:r>
            <a:r>
              <a:rPr lang="en-US" sz="1400" dirty="0"/>
              <a:t>LOAD '$</a:t>
            </a:r>
            <a:r>
              <a:rPr lang="en-US" sz="1400" dirty="0" err="1" smtClean="0"/>
              <a:t>docs_in</a:t>
            </a:r>
            <a:r>
              <a:rPr lang="en-US" sz="1400" dirty="0" smtClean="0"/>
              <a:t>‘     </a:t>
            </a:r>
            <a:r>
              <a:rPr lang="en-US" sz="1400" dirty="0"/>
              <a:t>USING </a:t>
            </a:r>
            <a:r>
              <a:rPr lang="en-US" sz="1400" dirty="0" err="1"/>
              <a:t>PigStorage</a:t>
            </a:r>
            <a:r>
              <a:rPr lang="en-US" sz="1400" dirty="0"/>
              <a:t>('\t') </a:t>
            </a:r>
            <a:r>
              <a:rPr lang="en-US" sz="1400" dirty="0" smtClean="0"/>
              <a:t>   </a:t>
            </a:r>
          </a:p>
          <a:p>
            <a:r>
              <a:rPr lang="en-US" sz="1400" dirty="0"/>
              <a:t>	</a:t>
            </a:r>
            <a:r>
              <a:rPr lang="en-US" sz="1400" dirty="0" smtClean="0"/>
              <a:t> </a:t>
            </a:r>
            <a:r>
              <a:rPr lang="en-US" sz="1400" dirty="0"/>
              <a:t>AS ( url: </a:t>
            </a:r>
            <a:r>
              <a:rPr lang="en-US" sz="1400" dirty="0" err="1"/>
              <a:t>chararray</a:t>
            </a:r>
            <a:r>
              <a:rPr lang="en-US" sz="1400" dirty="0"/>
              <a:t>, </a:t>
            </a:r>
            <a:r>
              <a:rPr lang="en-US" sz="1400" dirty="0" err="1"/>
              <a:t>pagerank</a:t>
            </a:r>
            <a:r>
              <a:rPr lang="en-US" sz="1400" dirty="0"/>
              <a:t>: float, links:{ link: ( url: </a:t>
            </a:r>
            <a:r>
              <a:rPr lang="en-US" sz="1400" dirty="0" err="1"/>
              <a:t>chararray</a:t>
            </a:r>
            <a:r>
              <a:rPr lang="en-US" sz="1400" dirty="0"/>
              <a:t> ) } </a:t>
            </a:r>
            <a:r>
              <a:rPr lang="en-US" sz="1400" dirty="0" smtClean="0"/>
              <a:t>); </a:t>
            </a:r>
            <a:endParaRPr lang="en-US" sz="1400" dirty="0"/>
          </a:p>
          <a:p>
            <a:r>
              <a:rPr lang="en-US" sz="1400" dirty="0" err="1" smtClean="0"/>
              <a:t>outbound_pagerank</a:t>
            </a:r>
            <a:r>
              <a:rPr lang="en-US" sz="1400" dirty="0" smtClean="0"/>
              <a:t> </a:t>
            </a:r>
            <a:r>
              <a:rPr lang="en-US" sz="1400" dirty="0"/>
              <a:t>= </a:t>
            </a:r>
            <a:r>
              <a:rPr lang="en-US" sz="1400" dirty="0" smtClean="0"/>
              <a:t>  FOREACH </a:t>
            </a:r>
            <a:r>
              <a:rPr lang="en-US" sz="1400" dirty="0" err="1"/>
              <a:t>previous_pagerank</a:t>
            </a:r>
            <a:r>
              <a:rPr lang="en-US" sz="1400" dirty="0"/>
              <a:t> </a:t>
            </a:r>
            <a:r>
              <a:rPr lang="en-US" sz="1400" dirty="0" smtClean="0"/>
              <a:t>  </a:t>
            </a:r>
            <a:r>
              <a:rPr lang="en-US" sz="1400" dirty="0"/>
              <a:t>GENERATE </a:t>
            </a:r>
            <a:r>
              <a:rPr lang="en-US" sz="1400" dirty="0" smtClean="0"/>
              <a:t>  </a:t>
            </a:r>
            <a:r>
              <a:rPr lang="en-US" sz="1400" dirty="0" err="1" smtClean="0"/>
              <a:t>pagerank</a:t>
            </a:r>
            <a:r>
              <a:rPr lang="en-US" sz="1400" dirty="0" smtClean="0"/>
              <a:t> </a:t>
            </a:r>
            <a:r>
              <a:rPr lang="en-US" sz="1400" dirty="0"/>
              <a:t>/ COUNT ( links ) AS </a:t>
            </a:r>
            <a:r>
              <a:rPr lang="en-US" sz="1400" dirty="0" err="1"/>
              <a:t>pagerank</a:t>
            </a:r>
            <a:r>
              <a:rPr lang="en-US" sz="1400" dirty="0"/>
              <a:t>, </a:t>
            </a:r>
          </a:p>
          <a:p>
            <a:r>
              <a:rPr lang="en-US" sz="1400" dirty="0" smtClean="0"/>
              <a:t>       </a:t>
            </a:r>
            <a:r>
              <a:rPr lang="en-US" sz="1400" dirty="0"/>
              <a:t>FLATTEN ( links ) AS </a:t>
            </a:r>
            <a:r>
              <a:rPr lang="en-US" sz="1400" dirty="0" err="1"/>
              <a:t>to_url</a:t>
            </a:r>
            <a:r>
              <a:rPr lang="en-US" sz="1400" dirty="0"/>
              <a:t>; </a:t>
            </a:r>
          </a:p>
          <a:p>
            <a:r>
              <a:rPr lang="en-US" sz="1400" dirty="0"/>
              <a:t> </a:t>
            </a:r>
            <a:r>
              <a:rPr lang="en-US" sz="1400" dirty="0" smtClean="0"/>
              <a:t>      </a:t>
            </a:r>
            <a:r>
              <a:rPr lang="en-US" sz="1400" dirty="0" err="1" smtClean="0"/>
              <a:t>new_pagerank</a:t>
            </a:r>
            <a:r>
              <a:rPr lang="en-US" sz="1400" dirty="0" smtClean="0"/>
              <a:t> </a:t>
            </a:r>
            <a:r>
              <a:rPr lang="en-US" sz="1400" dirty="0"/>
              <a:t>= </a:t>
            </a:r>
            <a:r>
              <a:rPr lang="en-US" sz="1400" dirty="0" smtClean="0"/>
              <a:t> </a:t>
            </a:r>
            <a:r>
              <a:rPr lang="en-US" sz="1400" dirty="0"/>
              <a:t>FOREACH </a:t>
            </a:r>
            <a:r>
              <a:rPr lang="en-US" sz="1400" dirty="0" smtClean="0"/>
              <a:t>  </a:t>
            </a:r>
            <a:r>
              <a:rPr lang="en-US" sz="1400" dirty="0"/>
              <a:t>( COGROUP </a:t>
            </a:r>
            <a:r>
              <a:rPr lang="en-US" sz="1400" dirty="0" err="1"/>
              <a:t>outbound_pagerank</a:t>
            </a:r>
            <a:r>
              <a:rPr lang="en-US" sz="1400" dirty="0"/>
              <a:t> BY </a:t>
            </a:r>
            <a:r>
              <a:rPr lang="en-US" sz="1400" dirty="0" err="1"/>
              <a:t>to_url</a:t>
            </a:r>
            <a:r>
              <a:rPr lang="en-US" sz="1400" dirty="0"/>
              <a:t>, </a:t>
            </a:r>
            <a:r>
              <a:rPr lang="en-US" sz="1400" dirty="0" err="1"/>
              <a:t>previous_pagerank</a:t>
            </a:r>
            <a:r>
              <a:rPr lang="en-US" sz="1400" dirty="0"/>
              <a:t> BY </a:t>
            </a:r>
            <a:r>
              <a:rPr lang="en-US" sz="1400" dirty="0" err="1"/>
              <a:t>url</a:t>
            </a:r>
            <a:r>
              <a:rPr lang="en-US" sz="1400" dirty="0"/>
              <a:t> INNER )</a:t>
            </a:r>
          </a:p>
          <a:p>
            <a:r>
              <a:rPr lang="en-US" sz="1400" dirty="0"/>
              <a:t>     GENERATE </a:t>
            </a:r>
            <a:r>
              <a:rPr lang="en-US" sz="1400" dirty="0" smtClean="0"/>
              <a:t>group </a:t>
            </a:r>
            <a:r>
              <a:rPr lang="en-US" sz="1400" dirty="0"/>
              <a:t>AS </a:t>
            </a:r>
            <a:r>
              <a:rPr lang="en-US" sz="1400" dirty="0" err="1"/>
              <a:t>url</a:t>
            </a:r>
            <a:r>
              <a:rPr lang="en-US" sz="1400" dirty="0"/>
              <a:t>, </a:t>
            </a:r>
            <a:r>
              <a:rPr lang="en-US" sz="1400" dirty="0" smtClean="0"/>
              <a:t> </a:t>
            </a:r>
            <a:r>
              <a:rPr lang="en-US" sz="1400" dirty="0"/>
              <a:t>( 1 - $d ) + $d * SUM ( </a:t>
            </a:r>
            <a:r>
              <a:rPr lang="en-US" sz="1400" dirty="0" err="1"/>
              <a:t>outbound_pagerank.pagerank</a:t>
            </a:r>
            <a:r>
              <a:rPr lang="en-US" sz="1400" dirty="0"/>
              <a:t> ) AS </a:t>
            </a:r>
            <a:r>
              <a:rPr lang="en-US" sz="1400" dirty="0" err="1"/>
              <a:t>pagerank</a:t>
            </a:r>
            <a:r>
              <a:rPr lang="en-US" sz="1400" dirty="0"/>
              <a:t>, </a:t>
            </a:r>
            <a:endParaRPr lang="en-US" sz="1400" dirty="0" smtClean="0"/>
          </a:p>
          <a:p>
            <a:r>
              <a:rPr lang="en-US" sz="1400" dirty="0"/>
              <a:t> </a:t>
            </a:r>
            <a:r>
              <a:rPr lang="en-US" sz="1400" dirty="0" smtClean="0"/>
              <a:t>       </a:t>
            </a:r>
            <a:r>
              <a:rPr lang="en-US" sz="1400" dirty="0"/>
              <a:t>FLATTEN ( </a:t>
            </a:r>
            <a:r>
              <a:rPr lang="en-US" sz="1400" dirty="0" err="1"/>
              <a:t>previous_pagerank.links</a:t>
            </a:r>
            <a:r>
              <a:rPr lang="en-US" sz="1400" dirty="0"/>
              <a:t> ) AS links;</a:t>
            </a:r>
          </a:p>
          <a:p>
            <a:r>
              <a:rPr lang="en-US" sz="1400" dirty="0"/>
              <a:t>         </a:t>
            </a:r>
          </a:p>
          <a:p>
            <a:r>
              <a:rPr lang="en-US" sz="1400" dirty="0"/>
              <a:t>STORE </a:t>
            </a:r>
            <a:r>
              <a:rPr lang="en-US" sz="1400" dirty="0" err="1"/>
              <a:t>new_pagerank</a:t>
            </a:r>
            <a:r>
              <a:rPr lang="en-US" sz="1400" dirty="0"/>
              <a:t> </a:t>
            </a:r>
            <a:r>
              <a:rPr lang="en-US" sz="1400" dirty="0" smtClean="0"/>
              <a:t> INTO </a:t>
            </a:r>
            <a:r>
              <a:rPr lang="en-US" sz="1400" dirty="0"/>
              <a:t>'$</a:t>
            </a:r>
            <a:r>
              <a:rPr lang="en-US" sz="1400" dirty="0" err="1" smtClean="0"/>
              <a:t>docs_out</a:t>
            </a:r>
            <a:r>
              <a:rPr lang="en-US" sz="1400" dirty="0" smtClean="0"/>
              <a:t>‘   </a:t>
            </a:r>
            <a:r>
              <a:rPr lang="en-US" sz="1400" dirty="0"/>
              <a:t>USING </a:t>
            </a:r>
            <a:r>
              <a:rPr lang="en-US" sz="1400" dirty="0" err="1"/>
              <a:t>PigStorage</a:t>
            </a:r>
            <a:r>
              <a:rPr lang="en-US" sz="1400" dirty="0"/>
              <a:t>('\t</a:t>
            </a:r>
            <a:r>
              <a:rPr lang="en-US" sz="1400" dirty="0" smtClean="0"/>
              <a:t>');  """)</a:t>
            </a:r>
            <a:endParaRPr lang="en-US" sz="1400" dirty="0"/>
          </a:p>
          <a:p>
            <a:endParaRPr lang="en-US" sz="1400" dirty="0"/>
          </a:p>
          <a:p>
            <a:r>
              <a:rPr lang="en-US" sz="1400" dirty="0"/>
              <a:t># 'd' tangling value in </a:t>
            </a:r>
            <a:r>
              <a:rPr lang="en-US" sz="1400" dirty="0" err="1"/>
              <a:t>pagerank</a:t>
            </a:r>
            <a:r>
              <a:rPr lang="en-US" sz="1400" dirty="0"/>
              <a:t> model</a:t>
            </a:r>
          </a:p>
          <a:p>
            <a:r>
              <a:rPr lang="en-US" sz="1400" dirty="0" err="1"/>
              <a:t>params</a:t>
            </a:r>
            <a:r>
              <a:rPr lang="en-US" sz="1400" dirty="0"/>
              <a:t> = { 'd': '0.5', '</a:t>
            </a:r>
            <a:r>
              <a:rPr lang="en-US" sz="1400" dirty="0" err="1"/>
              <a:t>docs_in</a:t>
            </a:r>
            <a:r>
              <a:rPr lang="en-US" sz="1400" dirty="0"/>
              <a:t>': input }</a:t>
            </a:r>
          </a:p>
          <a:p>
            <a:endParaRPr lang="en-US" sz="1400" dirty="0"/>
          </a:p>
          <a:p>
            <a:r>
              <a:rPr lang="en-US" sz="1400" dirty="0"/>
              <a:t>for </a:t>
            </a:r>
            <a:r>
              <a:rPr lang="en-US" sz="1400" dirty="0" err="1"/>
              <a:t>i</a:t>
            </a:r>
            <a:r>
              <a:rPr lang="en-US" sz="1400" dirty="0"/>
              <a:t> in range(1):</a:t>
            </a:r>
          </a:p>
          <a:p>
            <a:r>
              <a:rPr lang="en-US" sz="1400" dirty="0"/>
              <a:t>    output = "output/</a:t>
            </a:r>
            <a:r>
              <a:rPr lang="en-US" sz="1400" dirty="0" err="1"/>
              <a:t>pagerank_data</a:t>
            </a:r>
            <a:r>
              <a:rPr lang="en-US" sz="1400" dirty="0"/>
              <a:t>_" + </a:t>
            </a:r>
            <a:r>
              <a:rPr lang="en-US" sz="1400" dirty="0" err="1"/>
              <a:t>str</a:t>
            </a:r>
            <a:r>
              <a:rPr lang="en-US" sz="1400" dirty="0"/>
              <a:t>(</a:t>
            </a:r>
            <a:r>
              <a:rPr lang="en-US" sz="1400" dirty="0" err="1"/>
              <a:t>i</a:t>
            </a:r>
            <a:r>
              <a:rPr lang="en-US" sz="1400" dirty="0"/>
              <a:t> + 1)</a:t>
            </a:r>
          </a:p>
          <a:p>
            <a:r>
              <a:rPr lang="en-US" sz="1400" dirty="0"/>
              <a:t>    </a:t>
            </a:r>
            <a:r>
              <a:rPr lang="en-US" sz="1400" dirty="0" err="1"/>
              <a:t>params</a:t>
            </a:r>
            <a:r>
              <a:rPr lang="en-US" sz="1400" dirty="0"/>
              <a:t>["</a:t>
            </a:r>
            <a:r>
              <a:rPr lang="en-US" sz="1400" dirty="0" err="1"/>
              <a:t>docs_out</a:t>
            </a:r>
            <a:r>
              <a:rPr lang="en-US" sz="1400" dirty="0"/>
              <a:t>"] = output</a:t>
            </a:r>
          </a:p>
          <a:p>
            <a:r>
              <a:rPr lang="en-US" sz="1400" dirty="0"/>
              <a:t>#   </a:t>
            </a:r>
            <a:r>
              <a:rPr lang="en-US" sz="1400" dirty="0" err="1"/>
              <a:t>Pig.fs</a:t>
            </a:r>
            <a:r>
              <a:rPr lang="en-US" sz="1400" dirty="0"/>
              <a:t>("</a:t>
            </a:r>
            <a:r>
              <a:rPr lang="en-US" sz="1400" dirty="0" err="1"/>
              <a:t>rmr</a:t>
            </a:r>
            <a:r>
              <a:rPr lang="en-US" sz="1400" dirty="0"/>
              <a:t> " + output)</a:t>
            </a:r>
          </a:p>
          <a:p>
            <a:r>
              <a:rPr lang="en-US" sz="1400" dirty="0"/>
              <a:t>    stats = </a:t>
            </a:r>
            <a:r>
              <a:rPr lang="en-US" sz="1400" dirty="0" err="1"/>
              <a:t>P.bind</a:t>
            </a:r>
            <a:r>
              <a:rPr lang="en-US" sz="1400" dirty="0"/>
              <a:t>(</a:t>
            </a:r>
            <a:r>
              <a:rPr lang="en-US" sz="1400" dirty="0" err="1"/>
              <a:t>params</a:t>
            </a:r>
            <a:r>
              <a:rPr lang="en-US" sz="1400" dirty="0"/>
              <a:t>).</a:t>
            </a:r>
            <a:r>
              <a:rPr lang="en-US" sz="1400" dirty="0" err="1">
                <a:solidFill>
                  <a:srgbClr val="FF0000"/>
                </a:solidFill>
              </a:rPr>
              <a:t>runSingle</a:t>
            </a:r>
            <a:r>
              <a:rPr lang="en-US" sz="1400" dirty="0"/>
              <a:t>()</a:t>
            </a:r>
          </a:p>
          <a:p>
            <a:r>
              <a:rPr lang="en-US" sz="1400" dirty="0"/>
              <a:t>    if not </a:t>
            </a:r>
            <a:r>
              <a:rPr lang="en-US" sz="1400" dirty="0" err="1"/>
              <a:t>stats.isSuccessful</a:t>
            </a:r>
            <a:r>
              <a:rPr lang="en-US" sz="1400" dirty="0"/>
              <a:t>():</a:t>
            </a:r>
          </a:p>
          <a:p>
            <a:r>
              <a:rPr lang="en-US" sz="1400" dirty="0"/>
              <a:t>       raise 'failed'</a:t>
            </a:r>
          </a:p>
          <a:p>
            <a:r>
              <a:rPr lang="en-US" sz="1400" dirty="0"/>
              <a:t>    </a:t>
            </a:r>
            <a:r>
              <a:rPr lang="en-US" sz="1400" dirty="0" err="1"/>
              <a:t>params</a:t>
            </a:r>
            <a:r>
              <a:rPr lang="en-US" sz="1400" dirty="0"/>
              <a:t>["</a:t>
            </a:r>
            <a:r>
              <a:rPr lang="en-US" sz="1400" dirty="0" err="1"/>
              <a:t>docs_in</a:t>
            </a:r>
            <a:r>
              <a:rPr lang="en-US" sz="1400" dirty="0"/>
              <a:t>"] = output</a:t>
            </a:r>
          </a:p>
          <a:p>
            <a:r>
              <a:rPr lang="en-US" sz="1400" dirty="0"/>
              <a:t> </a:t>
            </a:r>
          </a:p>
        </p:txBody>
      </p:sp>
    </p:spTree>
    <p:extLst>
      <p:ext uri="{BB962C8B-B14F-4D97-AF65-F5344CB8AC3E}">
        <p14:creationId xmlns:p14="http://schemas.microsoft.com/office/powerpoint/2010/main" val="2612710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solidFill>
              </a:rPr>
              <a:t>Demo Search Engine System for Summer School</a:t>
            </a:r>
            <a:endParaRPr lang="en-US" b="1"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600" cy="3372786"/>
          </a:xfrm>
          <a:prstGeom prst="rect">
            <a:avLst/>
          </a:prstGeom>
          <a:ln>
            <a:solidFill>
              <a:schemeClr val="accent1"/>
            </a:solidFill>
          </a:ln>
        </p:spPr>
      </p:pic>
      <p:sp>
        <p:nvSpPr>
          <p:cNvPr id="3" name="TextBox 2"/>
          <p:cNvSpPr txBox="1"/>
          <p:nvPr/>
        </p:nvSpPr>
        <p:spPr>
          <a:xfrm>
            <a:off x="1143000" y="5244107"/>
            <a:ext cx="6934200" cy="1200329"/>
          </a:xfrm>
          <a:prstGeom prst="rect">
            <a:avLst/>
          </a:prstGeom>
          <a:noFill/>
          <a:ln>
            <a:solidFill>
              <a:schemeClr val="accent1"/>
            </a:solidFill>
          </a:ln>
        </p:spPr>
        <p:txBody>
          <a:bodyPr wrap="square" rtlCol="0">
            <a:spAutoFit/>
          </a:bodyPr>
          <a:lstStyle/>
          <a:p>
            <a:r>
              <a:rPr lang="en-US" sz="2400" dirty="0" smtClean="0">
                <a:hlinkClick r:id="rId3" action="ppaction://hlinkfile"/>
              </a:rPr>
              <a:t>build-index-demo.exe</a:t>
            </a:r>
            <a:r>
              <a:rPr lang="en-US" sz="2400" dirty="0" smtClean="0"/>
              <a:t> (build index with HBase)</a:t>
            </a:r>
          </a:p>
          <a:p>
            <a:r>
              <a:rPr lang="en-US" sz="2400" dirty="0" smtClean="0">
                <a:hlinkClick r:id="rId4" action="ppaction://hlinkfile"/>
              </a:rPr>
              <a:t>pagerank-demo.exe</a:t>
            </a:r>
            <a:r>
              <a:rPr lang="en-US" sz="2400" dirty="0" smtClean="0"/>
              <a:t> (compute page rank with Pig)</a:t>
            </a:r>
          </a:p>
          <a:p>
            <a:r>
              <a:rPr lang="en-US" sz="2400" dirty="0">
                <a:hlinkClick r:id="rId5"/>
              </a:rPr>
              <a:t>http://</a:t>
            </a:r>
            <a:r>
              <a:rPr lang="en-US" sz="2400" dirty="0" smtClean="0">
                <a:hlinkClick r:id="rId5"/>
              </a:rPr>
              <a:t>salsahpc.indiana.edu/sesss/index.php</a:t>
            </a:r>
            <a:endParaRPr lang="en-US" sz="2400" dirty="0"/>
          </a:p>
        </p:txBody>
      </p:sp>
    </p:spTree>
    <p:extLst>
      <p:ext uri="{BB962C8B-B14F-4D97-AF65-F5344CB8AC3E}">
        <p14:creationId xmlns:p14="http://schemas.microsoft.com/office/powerpoint/2010/main" val="3367039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References:</a:t>
            </a:r>
            <a:endParaRPr lang="en-US" b="1" dirty="0">
              <a:solidFill>
                <a:schemeClr val="accent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smtClean="0">
                <a:hlinkClick r:id="rId2"/>
              </a:rPr>
              <a:t>http</a:t>
            </a:r>
            <a:r>
              <a:rPr lang="en-US" sz="2200" dirty="0">
                <a:hlinkClick r:id="rId2"/>
              </a:rPr>
              <a:t>://</a:t>
            </a:r>
            <a:r>
              <a:rPr lang="en-US" sz="2200" dirty="0" smtClean="0">
                <a:hlinkClick r:id="rId2"/>
              </a:rPr>
              <a:t>pig.apache.org</a:t>
            </a:r>
            <a:r>
              <a:rPr lang="en-US" sz="2200" dirty="0" smtClean="0"/>
              <a:t> </a:t>
            </a:r>
            <a:r>
              <a:rPr lang="en-US" sz="2200" dirty="0"/>
              <a:t>(Pig official site)</a:t>
            </a:r>
            <a:endParaRPr lang="en-US" sz="2200" dirty="0" smtClean="0"/>
          </a:p>
          <a:p>
            <a:pPr marL="457200" indent="-457200">
              <a:buFont typeface="+mj-lt"/>
              <a:buAutoNum type="arabicPeriod"/>
            </a:pPr>
            <a:r>
              <a:rPr lang="en-US" sz="2200" dirty="0" smtClean="0">
                <a:hlinkClick r:id="rId3"/>
              </a:rPr>
              <a:t>http://en.wikipedia.org/wiki/K-means_clustering</a:t>
            </a:r>
            <a:endParaRPr lang="en-US" sz="2200" dirty="0" smtClean="0"/>
          </a:p>
          <a:p>
            <a:pPr marL="457200" indent="-457200">
              <a:buFont typeface="+mj-lt"/>
              <a:buAutoNum type="arabicPeriod"/>
            </a:pPr>
            <a:r>
              <a:rPr lang="en-US" altLang="zh-CN" sz="2200" dirty="0" smtClean="0"/>
              <a:t>Docs </a:t>
            </a:r>
            <a:r>
              <a:rPr lang="en-US" altLang="zh-CN" sz="2200" dirty="0" smtClean="0">
                <a:hlinkClick r:id="rId4"/>
              </a:rPr>
              <a:t>http://pig.apache.org/docs/r0.9.0</a:t>
            </a:r>
            <a:endParaRPr lang="en-US" altLang="zh-CN" sz="2200" dirty="0" smtClean="0"/>
          </a:p>
          <a:p>
            <a:pPr marL="457200" indent="-457200">
              <a:buFont typeface="+mj-lt"/>
              <a:buAutoNum type="arabicPeriod"/>
            </a:pPr>
            <a:r>
              <a:rPr lang="en-US" sz="2200" dirty="0" smtClean="0"/>
              <a:t>Papers: </a:t>
            </a:r>
            <a:r>
              <a:rPr lang="en-US" sz="2200" dirty="0" smtClean="0">
                <a:hlinkClick r:id="rId5"/>
              </a:rPr>
              <a:t>http://wiki.apache.org/pig/PigTalksPapers</a:t>
            </a:r>
            <a:endParaRPr lang="en-US" sz="2200" dirty="0" smtClean="0"/>
          </a:p>
          <a:p>
            <a:pPr marL="457200" indent="-457200">
              <a:buFont typeface="+mj-lt"/>
              <a:buAutoNum type="arabicPeriod"/>
            </a:pPr>
            <a:r>
              <a:rPr lang="en-US" sz="2200" dirty="0" smtClean="0">
                <a:hlinkClick r:id="rId6"/>
              </a:rPr>
              <a:t>http</a:t>
            </a:r>
            <a:r>
              <a:rPr lang="en-US" sz="2200" dirty="0">
                <a:hlinkClick r:id="rId6"/>
              </a:rPr>
              <a:t>://</a:t>
            </a:r>
            <a:r>
              <a:rPr lang="en-US" sz="2200" dirty="0" smtClean="0">
                <a:hlinkClick r:id="rId6"/>
              </a:rPr>
              <a:t>en.wikipedia.org/wiki/Pig_Latin</a:t>
            </a:r>
            <a:endParaRPr lang="en-US" sz="2400" dirty="0" smtClean="0"/>
          </a:p>
          <a:p>
            <a:pPr marL="457200" indent="-457200">
              <a:buFont typeface="+mj-lt"/>
              <a:buAutoNum type="arabicPeriod"/>
            </a:pPr>
            <a:r>
              <a:rPr lang="en-US" sz="2200" dirty="0" smtClean="0"/>
              <a:t>Slides by Adam </a:t>
            </a:r>
            <a:r>
              <a:rPr lang="en-US" sz="2200" dirty="0" err="1" smtClean="0"/>
              <a:t>Kawa</a:t>
            </a:r>
            <a:r>
              <a:rPr lang="en-US" sz="2200" dirty="0" smtClean="0"/>
              <a:t> the 3</a:t>
            </a:r>
            <a:r>
              <a:rPr lang="en-US" sz="2200" baseline="30000" dirty="0" smtClean="0"/>
              <a:t>rd</a:t>
            </a:r>
            <a:r>
              <a:rPr lang="en-US" sz="2200" dirty="0" smtClean="0"/>
              <a:t> meeting of WHUG June 21, 2012</a:t>
            </a:r>
          </a:p>
          <a:p>
            <a:endParaRPr lang="en-US" sz="2400" dirty="0" smtClean="0"/>
          </a:p>
          <a:p>
            <a:pPr algn="ctr"/>
            <a:r>
              <a:rPr lang="en-US" sz="4400" dirty="0" smtClean="0"/>
              <a:t>Questions </a:t>
            </a:r>
            <a:r>
              <a:rPr lang="en-US" sz="4400" dirty="0" smtClean="0">
                <a:sym typeface="Wingdings" pitchFamily="2" charset="2"/>
              </a:rPr>
              <a:t></a:t>
            </a:r>
            <a:r>
              <a:rPr lang="en-US" sz="4400" dirty="0" smtClean="0"/>
              <a:t>?</a:t>
            </a:r>
          </a:p>
          <a:p>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2536" y="369903"/>
            <a:ext cx="1600200" cy="1066800"/>
          </a:xfrm>
          <a:prstGeom prst="rect">
            <a:avLst/>
          </a:prstGeom>
        </p:spPr>
      </p:pic>
    </p:spTree>
    <p:extLst>
      <p:ext uri="{BB962C8B-B14F-4D97-AF65-F5344CB8AC3E}">
        <p14:creationId xmlns:p14="http://schemas.microsoft.com/office/powerpoint/2010/main" val="1228294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HBase Cluster Architecture</a:t>
            </a:r>
            <a:endParaRPr lang="en-US" b="1" dirty="0">
              <a:solidFill>
                <a:schemeClr val="accent1"/>
              </a:solidFill>
            </a:endParaRPr>
          </a:p>
        </p:txBody>
      </p:sp>
      <p:pic>
        <p:nvPicPr>
          <p:cNvPr id="4" name="Picture 2"/>
          <p:cNvPicPr>
            <a:picLocks noChangeAspect="1" noChangeArrowheads="1"/>
          </p:cNvPicPr>
          <p:nvPr/>
        </p:nvPicPr>
        <p:blipFill>
          <a:blip r:embed="rId3" cstate="print"/>
          <a:srcRect/>
          <a:stretch>
            <a:fillRect/>
          </a:stretch>
        </p:blipFill>
        <p:spPr bwMode="auto">
          <a:xfrm>
            <a:off x="1600200" y="1219200"/>
            <a:ext cx="5791200" cy="3810000"/>
          </a:xfrm>
          <a:prstGeom prst="rect">
            <a:avLst/>
          </a:prstGeom>
          <a:noFill/>
          <a:ln w="9525">
            <a:noFill/>
            <a:miter lim="800000"/>
            <a:headEnd/>
            <a:tailEnd/>
          </a:ln>
        </p:spPr>
      </p:pic>
      <p:sp>
        <p:nvSpPr>
          <p:cNvPr id="6" name="Content Placeholder 2"/>
          <p:cNvSpPr txBox="1">
            <a:spLocks/>
          </p:cNvSpPr>
          <p:nvPr/>
        </p:nvSpPr>
        <p:spPr>
          <a:xfrm>
            <a:off x="457200" y="5181600"/>
            <a:ext cx="8229600" cy="1295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Tables split into regions and served by region servers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Regions vertically divided by column families into “stores”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Stores</a:t>
            </a:r>
            <a:r>
              <a:rPr kumimoji="0" lang="en-US" sz="2400" b="0" i="0" u="none" strike="noStrike" kern="1200" cap="none" spc="0" normalizeH="0" noProof="0" dirty="0" smtClean="0">
                <a:ln>
                  <a:noFill/>
                </a:ln>
                <a:solidFill>
                  <a:schemeClr val="tx1"/>
                </a:solidFill>
                <a:effectLst/>
                <a:uLnTx/>
                <a:uFillTx/>
                <a:latin typeface="+mn-lt"/>
                <a:ea typeface="+mn-ea"/>
                <a:cs typeface="+mn-cs"/>
              </a:rPr>
              <a:t> saved as files on HDFS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87655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Word Count using MapReduce</a:t>
            </a:r>
            <a:endParaRPr lang="en-US" b="1"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47800"/>
            <a:ext cx="3581400" cy="4800600"/>
          </a:xfr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724" y="1447800"/>
            <a:ext cx="4080307" cy="4284701"/>
          </a:xfrm>
          <a:prstGeom prst="rect">
            <a:avLst/>
          </a:prstGeom>
          <a:ln>
            <a:solidFill>
              <a:schemeClr val="tx1"/>
            </a:solidFill>
          </a:ln>
        </p:spPr>
      </p:pic>
    </p:spTree>
    <p:extLst>
      <p:ext uri="{BB962C8B-B14F-4D97-AF65-F5344CB8AC3E}">
        <p14:creationId xmlns:p14="http://schemas.microsoft.com/office/powerpoint/2010/main" val="3795812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Word Count using Pig</a:t>
            </a:r>
            <a:endParaRPr lang="en-US" b="1" dirty="0">
              <a:solidFill>
                <a:schemeClr val="accent1"/>
              </a:solidFill>
            </a:endParaRPr>
          </a:p>
        </p:txBody>
      </p:sp>
      <p:sp>
        <p:nvSpPr>
          <p:cNvPr id="4" name="TextBox 3"/>
          <p:cNvSpPr txBox="1"/>
          <p:nvPr/>
        </p:nvSpPr>
        <p:spPr>
          <a:xfrm>
            <a:off x="685800" y="2109926"/>
            <a:ext cx="8001000" cy="2862322"/>
          </a:xfrm>
          <a:prstGeom prst="rect">
            <a:avLst/>
          </a:prstGeom>
          <a:solidFill>
            <a:schemeClr val="bg1"/>
          </a:solidFill>
          <a:ln>
            <a:solidFill>
              <a:schemeClr val="accent1"/>
            </a:solidFill>
          </a:ln>
        </p:spPr>
        <p:txBody>
          <a:bodyPr wrap="square" rtlCol="0">
            <a:spAutoFit/>
          </a:bodyPr>
          <a:lstStyle/>
          <a:p>
            <a:pPr lvl="1"/>
            <a:endParaRPr lang="en-US" sz="2000" dirty="0" smtClean="0"/>
          </a:p>
          <a:p>
            <a:pPr lvl="1"/>
            <a:r>
              <a:rPr lang="en-US" sz="2000" dirty="0" smtClean="0"/>
              <a:t>Lines=</a:t>
            </a:r>
            <a:r>
              <a:rPr lang="en-US" sz="2000" dirty="0" smtClean="0">
                <a:solidFill>
                  <a:srgbClr val="FF0000"/>
                </a:solidFill>
              </a:rPr>
              <a:t>LOAD</a:t>
            </a:r>
            <a:r>
              <a:rPr lang="en-US" sz="2000" dirty="0" smtClean="0"/>
              <a:t> </a:t>
            </a:r>
            <a:r>
              <a:rPr lang="en-US" sz="2000" dirty="0"/>
              <a:t>‘</a:t>
            </a:r>
            <a:r>
              <a:rPr lang="en-US" sz="2000" dirty="0" smtClean="0"/>
              <a:t>input/hadoop.log</a:t>
            </a:r>
            <a:r>
              <a:rPr lang="en-US" sz="2000" dirty="0"/>
              <a:t>’ </a:t>
            </a:r>
            <a:r>
              <a:rPr lang="en-US" sz="2000" dirty="0" smtClean="0">
                <a:solidFill>
                  <a:srgbClr val="FF0000"/>
                </a:solidFill>
              </a:rPr>
              <a:t>AS</a:t>
            </a:r>
            <a:r>
              <a:rPr lang="en-US" sz="2000" dirty="0" smtClean="0"/>
              <a:t> (line: </a:t>
            </a:r>
            <a:r>
              <a:rPr lang="en-US" sz="2000" dirty="0" err="1" smtClean="0"/>
              <a:t>chararray</a:t>
            </a:r>
            <a:r>
              <a:rPr lang="en-US" sz="2000" dirty="0" smtClean="0"/>
              <a:t>); </a:t>
            </a:r>
          </a:p>
          <a:p>
            <a:pPr lvl="1"/>
            <a:r>
              <a:rPr lang="en-US" sz="2000" dirty="0" smtClean="0"/>
              <a:t>Words </a:t>
            </a:r>
            <a:r>
              <a:rPr lang="en-US" sz="2000" dirty="0"/>
              <a:t>= </a:t>
            </a:r>
            <a:r>
              <a:rPr lang="en-US" sz="2000" dirty="0">
                <a:solidFill>
                  <a:srgbClr val="FF0000"/>
                </a:solidFill>
              </a:rPr>
              <a:t>FOREACH</a:t>
            </a:r>
            <a:r>
              <a:rPr lang="en-US" sz="2000" dirty="0"/>
              <a:t> </a:t>
            </a:r>
            <a:r>
              <a:rPr lang="en-US" sz="2000" dirty="0" smtClean="0"/>
              <a:t>Lines </a:t>
            </a:r>
            <a:r>
              <a:rPr lang="en-US" sz="2000" dirty="0" smtClean="0">
                <a:solidFill>
                  <a:srgbClr val="FF0000"/>
                </a:solidFill>
              </a:rPr>
              <a:t>GENERATE </a:t>
            </a:r>
            <a:r>
              <a:rPr lang="en-US" sz="2000" dirty="0" smtClean="0"/>
              <a:t> </a:t>
            </a:r>
            <a:r>
              <a:rPr lang="en-US" sz="2000" dirty="0" smtClean="0">
                <a:solidFill>
                  <a:srgbClr val="FF0000"/>
                </a:solidFill>
              </a:rPr>
              <a:t>FLATTEN</a:t>
            </a:r>
            <a:r>
              <a:rPr lang="en-US" sz="2000" dirty="0" smtClean="0"/>
              <a:t>(</a:t>
            </a:r>
            <a:r>
              <a:rPr lang="en-US" sz="2000" dirty="0" smtClean="0">
                <a:solidFill>
                  <a:srgbClr val="FF0000"/>
                </a:solidFill>
              </a:rPr>
              <a:t>TOKENIZE</a:t>
            </a:r>
            <a:r>
              <a:rPr lang="en-US" sz="2000" dirty="0" smtClean="0"/>
              <a:t>(line)) </a:t>
            </a:r>
            <a:r>
              <a:rPr lang="en-US" sz="2000" dirty="0" smtClean="0">
                <a:solidFill>
                  <a:srgbClr val="FF0000"/>
                </a:solidFill>
              </a:rPr>
              <a:t>AS</a:t>
            </a:r>
            <a:r>
              <a:rPr lang="en-US" sz="2000" dirty="0" smtClean="0"/>
              <a:t> word;</a:t>
            </a:r>
            <a:endParaRPr lang="en-US" sz="2000" dirty="0"/>
          </a:p>
          <a:p>
            <a:pPr lvl="1"/>
            <a:r>
              <a:rPr lang="en-US" sz="2000" dirty="0" smtClean="0"/>
              <a:t>Groups </a:t>
            </a:r>
            <a:r>
              <a:rPr lang="en-US" sz="2000" dirty="0"/>
              <a:t>= </a:t>
            </a:r>
            <a:r>
              <a:rPr lang="en-US" sz="2000" dirty="0">
                <a:solidFill>
                  <a:srgbClr val="FF0000"/>
                </a:solidFill>
              </a:rPr>
              <a:t>GROUP</a:t>
            </a:r>
            <a:r>
              <a:rPr lang="en-US" sz="2000" dirty="0"/>
              <a:t> </a:t>
            </a:r>
            <a:r>
              <a:rPr lang="en-US" sz="2000" dirty="0" smtClean="0"/>
              <a:t>Words </a:t>
            </a:r>
            <a:r>
              <a:rPr lang="en-US" sz="2000" dirty="0">
                <a:solidFill>
                  <a:srgbClr val="FF0000"/>
                </a:solidFill>
              </a:rPr>
              <a:t>BY</a:t>
            </a:r>
            <a:r>
              <a:rPr lang="en-US" sz="2000" dirty="0"/>
              <a:t> </a:t>
            </a:r>
            <a:r>
              <a:rPr lang="en-US" sz="2000" dirty="0" smtClean="0"/>
              <a:t>word;</a:t>
            </a:r>
            <a:endParaRPr lang="en-US" sz="2000" dirty="0"/>
          </a:p>
          <a:p>
            <a:pPr lvl="1"/>
            <a:r>
              <a:rPr lang="en-US" sz="2000" dirty="0"/>
              <a:t>Counts = </a:t>
            </a:r>
            <a:r>
              <a:rPr lang="en-US" sz="2000" dirty="0">
                <a:solidFill>
                  <a:srgbClr val="FF0000"/>
                </a:solidFill>
              </a:rPr>
              <a:t>FOREACH</a:t>
            </a:r>
            <a:r>
              <a:rPr lang="en-US" sz="2000" dirty="0"/>
              <a:t> </a:t>
            </a:r>
            <a:r>
              <a:rPr lang="en-US" sz="2000" dirty="0" smtClean="0"/>
              <a:t>Groups </a:t>
            </a:r>
            <a:r>
              <a:rPr lang="en-US" sz="2000" dirty="0" smtClean="0">
                <a:solidFill>
                  <a:srgbClr val="FF0000"/>
                </a:solidFill>
              </a:rPr>
              <a:t>GENERATE  </a:t>
            </a:r>
            <a:r>
              <a:rPr lang="en-US" sz="2000" dirty="0" smtClean="0"/>
              <a:t>group, </a:t>
            </a:r>
            <a:r>
              <a:rPr lang="en-US" sz="2000" dirty="0" smtClean="0">
                <a:solidFill>
                  <a:srgbClr val="FF0000"/>
                </a:solidFill>
              </a:rPr>
              <a:t>COUNT</a:t>
            </a:r>
            <a:r>
              <a:rPr lang="en-US" sz="2000" dirty="0" smtClean="0"/>
              <a:t>(Words);</a:t>
            </a:r>
          </a:p>
          <a:p>
            <a:pPr lvl="1"/>
            <a:r>
              <a:rPr lang="en-US" sz="2000" dirty="0" smtClean="0"/>
              <a:t>Results = </a:t>
            </a:r>
            <a:r>
              <a:rPr lang="en-US" sz="2000" dirty="0" smtClean="0">
                <a:solidFill>
                  <a:srgbClr val="FF0000"/>
                </a:solidFill>
              </a:rPr>
              <a:t>ORDER</a:t>
            </a:r>
            <a:r>
              <a:rPr lang="en-US" sz="2000" dirty="0" smtClean="0"/>
              <a:t> Words </a:t>
            </a:r>
            <a:r>
              <a:rPr lang="en-US" sz="2000" dirty="0" smtClean="0">
                <a:solidFill>
                  <a:srgbClr val="FF0000"/>
                </a:solidFill>
              </a:rPr>
              <a:t>BY</a:t>
            </a:r>
            <a:r>
              <a:rPr lang="en-US" sz="2000" dirty="0" smtClean="0"/>
              <a:t> Counts </a:t>
            </a:r>
            <a:r>
              <a:rPr lang="en-US" sz="2000" dirty="0" smtClean="0">
                <a:solidFill>
                  <a:srgbClr val="FF0000"/>
                </a:solidFill>
              </a:rPr>
              <a:t>DESC</a:t>
            </a:r>
            <a:r>
              <a:rPr lang="en-US" sz="2000" dirty="0" smtClean="0"/>
              <a:t>;</a:t>
            </a:r>
          </a:p>
          <a:p>
            <a:pPr lvl="1"/>
            <a:r>
              <a:rPr lang="en-US" sz="2000" dirty="0" smtClean="0"/>
              <a:t>Top5 = </a:t>
            </a:r>
            <a:r>
              <a:rPr lang="en-US" sz="2000" dirty="0" smtClean="0">
                <a:solidFill>
                  <a:srgbClr val="FF0000"/>
                </a:solidFill>
              </a:rPr>
              <a:t>LIMIT</a:t>
            </a:r>
            <a:r>
              <a:rPr lang="en-US" sz="2000" dirty="0" smtClean="0"/>
              <a:t> Results 5;</a:t>
            </a:r>
          </a:p>
          <a:p>
            <a:pPr lvl="1"/>
            <a:r>
              <a:rPr lang="en-US" sz="2000" dirty="0" smtClean="0">
                <a:solidFill>
                  <a:srgbClr val="FF0000"/>
                </a:solidFill>
              </a:rPr>
              <a:t>STORE</a:t>
            </a:r>
            <a:r>
              <a:rPr lang="en-US" sz="2000" dirty="0" smtClean="0"/>
              <a:t> Top5 </a:t>
            </a:r>
            <a:r>
              <a:rPr lang="en-US" sz="2000" dirty="0" smtClean="0">
                <a:solidFill>
                  <a:srgbClr val="FF0000"/>
                </a:solidFill>
              </a:rPr>
              <a:t>INTO</a:t>
            </a:r>
            <a:r>
              <a:rPr lang="en-US" sz="2000" dirty="0" smtClean="0"/>
              <a:t> /output/top5words;</a:t>
            </a:r>
            <a:endParaRPr lang="en-US" sz="2000" dirty="0"/>
          </a:p>
          <a:p>
            <a:endParaRPr lang="en-US" sz="2000" dirty="0"/>
          </a:p>
        </p:txBody>
      </p:sp>
    </p:spTree>
    <p:extLst>
      <p:ext uri="{BB962C8B-B14F-4D97-AF65-F5344CB8AC3E}">
        <p14:creationId xmlns:p14="http://schemas.microsoft.com/office/powerpoint/2010/main" val="576915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501650" y="87313"/>
            <a:ext cx="8032750" cy="579437"/>
          </a:xfrm>
        </p:spPr>
        <p:txBody>
          <a:bodyPr>
            <a:normAutofit fontScale="90000"/>
          </a:bodyPr>
          <a:lstStyle/>
          <a:p>
            <a:r>
              <a:rPr lang="en-US" b="1" dirty="0">
                <a:solidFill>
                  <a:schemeClr val="accent1"/>
                </a:solidFill>
              </a:rPr>
              <a:t>Pig </a:t>
            </a:r>
            <a:r>
              <a:rPr lang="en-US" b="1" dirty="0" smtClean="0">
                <a:solidFill>
                  <a:schemeClr val="accent1"/>
                </a:solidFill>
              </a:rPr>
              <a:t>performance VS MapReduce</a:t>
            </a:r>
            <a:endParaRPr lang="en-US" b="1" dirty="0">
              <a:solidFill>
                <a:schemeClr val="accent1"/>
              </a:solidFill>
            </a:endParaRPr>
          </a:p>
        </p:txBody>
      </p:sp>
      <p:sp>
        <p:nvSpPr>
          <p:cNvPr id="35843" name="Content Placeholder 2"/>
          <p:cNvSpPr>
            <a:spLocks noGrp="1"/>
          </p:cNvSpPr>
          <p:nvPr>
            <p:ph idx="4294967295"/>
          </p:nvPr>
        </p:nvSpPr>
        <p:spPr>
          <a:xfrm>
            <a:off x="609600" y="1219200"/>
            <a:ext cx="7772400" cy="4114800"/>
          </a:xfrm>
        </p:spPr>
        <p:txBody>
          <a:bodyPr/>
          <a:lstStyle/>
          <a:p>
            <a:r>
              <a:rPr lang="en-US" dirty="0" err="1"/>
              <a:t>Pigmix</a:t>
            </a:r>
            <a:r>
              <a:rPr lang="en-US" dirty="0"/>
              <a:t> : pig </a:t>
            </a:r>
            <a:r>
              <a:rPr lang="en-US" dirty="0" err="1"/>
              <a:t>vs</a:t>
            </a:r>
            <a:r>
              <a:rPr lang="en-US" dirty="0"/>
              <a:t> </a:t>
            </a:r>
            <a:r>
              <a:rPr lang="en-US" dirty="0" err="1"/>
              <a:t>mapreduce</a:t>
            </a:r>
            <a:endParaRPr lang="en-US" dirty="0"/>
          </a:p>
          <a:p>
            <a:endParaRPr lang="en-US" dirty="0"/>
          </a:p>
        </p:txBody>
      </p:sp>
      <p:graphicFrame>
        <p:nvGraphicFramePr>
          <p:cNvPr id="35850" name="Chart 3"/>
          <p:cNvGraphicFramePr>
            <a:graphicFrameLocks/>
          </p:cNvGraphicFramePr>
          <p:nvPr>
            <p:extLst>
              <p:ext uri="{D42A27DB-BD31-4B8C-83A1-F6EECF244321}">
                <p14:modId xmlns:p14="http://schemas.microsoft.com/office/powerpoint/2010/main" val="1201277635"/>
              </p:ext>
            </p:extLst>
          </p:nvPr>
        </p:nvGraphicFramePr>
        <p:xfrm>
          <a:off x="1066800" y="1981200"/>
          <a:ext cx="6096000" cy="4064000"/>
        </p:xfrm>
        <a:graphic>
          <a:graphicData uri="http://schemas.openxmlformats.org/presentationml/2006/ole">
            <mc:AlternateContent xmlns:mc="http://schemas.openxmlformats.org/markup-compatibility/2006">
              <mc:Choice xmlns:v="urn:schemas-microsoft-com:vml" Requires="v">
                <p:oleObj spid="_x0000_s1097" name="Chart" r:id="rId4" imgW="6096528" imgH="4066384" progId="Excel.Chart.8">
                  <p:embed/>
                </p:oleObj>
              </mc:Choice>
              <mc:Fallback>
                <p:oleObj name="Chart" r:id="rId4" imgW="6096528" imgH="4066384"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812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224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Highlights</a:t>
            </a:r>
            <a:endParaRPr lang="en-US" b="1"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r>
              <a:rPr lang="en-US" dirty="0" smtClean="0"/>
              <a:t>UDFs can be written to take advantage of the combiner</a:t>
            </a:r>
          </a:p>
          <a:p>
            <a:r>
              <a:rPr lang="en-US" dirty="0" smtClean="0"/>
              <a:t>Four join implementations are built in </a:t>
            </a:r>
          </a:p>
          <a:p>
            <a:r>
              <a:rPr lang="en-US" dirty="0" smtClean="0"/>
              <a:t>Writing load and store functions is easy once an </a:t>
            </a:r>
            <a:r>
              <a:rPr lang="en-US" dirty="0" err="1" smtClean="0"/>
              <a:t>InputFormat</a:t>
            </a:r>
            <a:r>
              <a:rPr lang="en-US" dirty="0" smtClean="0"/>
              <a:t> and </a:t>
            </a:r>
            <a:r>
              <a:rPr lang="en-US" dirty="0" err="1" smtClean="0"/>
              <a:t>OutputFormat</a:t>
            </a:r>
            <a:r>
              <a:rPr lang="en-US" dirty="0" smtClean="0"/>
              <a:t> exist</a:t>
            </a:r>
          </a:p>
          <a:p>
            <a:r>
              <a:rPr lang="en-US" dirty="0" smtClean="0"/>
              <a:t>Multi-query: pig will combine certain types of operations together in a single pipeline to reduce the number of times data is scanned.</a:t>
            </a:r>
          </a:p>
          <a:p>
            <a:r>
              <a:rPr lang="en-US" dirty="0" smtClean="0"/>
              <a:t>Order by provides total ordering across reducers in a balanced way</a:t>
            </a:r>
          </a:p>
          <a:p>
            <a:r>
              <a:rPr lang="en-US" dirty="0" smtClean="0"/>
              <a:t>Piggybank, a collection of user contributed UDFs</a:t>
            </a:r>
            <a:endParaRPr lang="en-US" dirty="0"/>
          </a:p>
        </p:txBody>
      </p:sp>
    </p:spTree>
    <p:extLst>
      <p:ext uri="{BB962C8B-B14F-4D97-AF65-F5344CB8AC3E}">
        <p14:creationId xmlns:p14="http://schemas.microsoft.com/office/powerpoint/2010/main" val="2017095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Who uses Pig for What</a:t>
            </a:r>
            <a:endParaRPr lang="en-US" b="1" dirty="0">
              <a:solidFill>
                <a:schemeClr val="accent1"/>
              </a:solidFill>
            </a:endParaRPr>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70% of production jobs at Yahoo (10ks per day)</a:t>
            </a:r>
          </a:p>
          <a:p>
            <a:r>
              <a:rPr lang="en-US" dirty="0" smtClean="0"/>
              <a:t>Twitter, LinkedIn, </a:t>
            </a:r>
            <a:r>
              <a:rPr lang="en-US" dirty="0" err="1" smtClean="0"/>
              <a:t>Ebay</a:t>
            </a:r>
            <a:r>
              <a:rPr lang="en-US" dirty="0" smtClean="0"/>
              <a:t>, AOL,…</a:t>
            </a:r>
          </a:p>
          <a:p>
            <a:r>
              <a:rPr lang="en-US" dirty="0" smtClean="0"/>
              <a:t>Used to </a:t>
            </a:r>
          </a:p>
          <a:p>
            <a:pPr lvl="1"/>
            <a:r>
              <a:rPr lang="en-US" dirty="0" smtClean="0"/>
              <a:t>Process web logs</a:t>
            </a:r>
          </a:p>
          <a:p>
            <a:pPr lvl="1"/>
            <a:r>
              <a:rPr lang="en-US" dirty="0" smtClean="0"/>
              <a:t>Build user behavior models</a:t>
            </a:r>
          </a:p>
          <a:p>
            <a:pPr lvl="1"/>
            <a:r>
              <a:rPr lang="en-US" dirty="0" smtClean="0"/>
              <a:t>Process images</a:t>
            </a:r>
          </a:p>
          <a:p>
            <a:pPr lvl="1"/>
            <a:r>
              <a:rPr lang="en-US" dirty="0" smtClean="0"/>
              <a:t>Build maps of the web</a:t>
            </a:r>
          </a:p>
          <a:p>
            <a:pPr lvl="1"/>
            <a:r>
              <a:rPr lang="en-US" dirty="0" smtClean="0"/>
              <a:t>Do research on large data sets</a:t>
            </a:r>
            <a:endParaRPr lang="en-US" dirty="0"/>
          </a:p>
        </p:txBody>
      </p:sp>
    </p:spTree>
    <p:extLst>
      <p:ext uri="{BB962C8B-B14F-4D97-AF65-F5344CB8AC3E}">
        <p14:creationId xmlns:p14="http://schemas.microsoft.com/office/powerpoint/2010/main" val="360262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Pig Hands-on</a:t>
            </a:r>
            <a:endParaRPr lang="en-US" b="1" dirty="0">
              <a:solidFill>
                <a:schemeClr val="accent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Accessing Pig</a:t>
            </a:r>
          </a:p>
          <a:p>
            <a:pPr marL="514350" indent="-514350">
              <a:buFont typeface="+mj-lt"/>
              <a:buAutoNum type="arabicPeriod"/>
            </a:pPr>
            <a:r>
              <a:rPr lang="en-US" dirty="0" smtClean="0"/>
              <a:t>Basic Pig knowledge: (</a:t>
            </a:r>
            <a:r>
              <a:rPr lang="en-US" dirty="0" smtClean="0">
                <a:solidFill>
                  <a:srgbClr val="FF0000"/>
                </a:solidFill>
              </a:rPr>
              <a:t>Word Count</a:t>
            </a:r>
            <a:r>
              <a:rPr lang="en-US" dirty="0" smtClean="0"/>
              <a:t>)</a:t>
            </a:r>
          </a:p>
          <a:p>
            <a:pPr marL="971550" lvl="1" indent="-514350">
              <a:buFont typeface="+mj-lt"/>
              <a:buAutoNum type="arabicPeriod"/>
            </a:pPr>
            <a:r>
              <a:rPr lang="en-US" dirty="0" smtClean="0"/>
              <a:t>Pig Data Types</a:t>
            </a:r>
          </a:p>
          <a:p>
            <a:pPr marL="971550" lvl="1" indent="-514350">
              <a:buFont typeface="+mj-lt"/>
              <a:buAutoNum type="arabicPeriod"/>
            </a:pPr>
            <a:r>
              <a:rPr lang="en-US" dirty="0" smtClean="0"/>
              <a:t>Pig Operations</a:t>
            </a:r>
          </a:p>
          <a:p>
            <a:pPr marL="971550" lvl="1" indent="-514350">
              <a:buFont typeface="+mj-lt"/>
              <a:buAutoNum type="arabicPeriod"/>
            </a:pPr>
            <a:r>
              <a:rPr lang="en-US" dirty="0" smtClean="0"/>
              <a:t>How to run Pig Scripts</a:t>
            </a:r>
          </a:p>
          <a:p>
            <a:pPr marL="514350" indent="-514350">
              <a:buFont typeface="+mj-lt"/>
              <a:buAutoNum type="arabicPeriod"/>
            </a:pPr>
            <a:r>
              <a:rPr lang="en-US" dirty="0" smtClean="0"/>
              <a:t>Advanced Pig features: (</a:t>
            </a:r>
            <a:r>
              <a:rPr lang="en-US" dirty="0" smtClean="0">
                <a:solidFill>
                  <a:srgbClr val="FF0000"/>
                </a:solidFill>
              </a:rPr>
              <a:t>Kmeans Clustering</a:t>
            </a:r>
            <a:r>
              <a:rPr lang="en-US" dirty="0" smtClean="0"/>
              <a:t>)</a:t>
            </a:r>
          </a:p>
          <a:p>
            <a:pPr marL="971550" lvl="1" indent="-514350">
              <a:buFont typeface="+mj-lt"/>
              <a:buAutoNum type="arabicPeriod"/>
            </a:pPr>
            <a:r>
              <a:rPr lang="en-US" dirty="0" smtClean="0"/>
              <a:t>Embedding Pig within Python</a:t>
            </a:r>
          </a:p>
          <a:p>
            <a:pPr marL="971550" lvl="1" indent="-514350">
              <a:buFont typeface="+mj-lt"/>
              <a:buAutoNum type="arabicPeriod"/>
            </a:pPr>
            <a:r>
              <a:rPr lang="en-US" dirty="0" smtClean="0"/>
              <a:t>User Defined Function </a:t>
            </a:r>
            <a:endParaRPr lang="en-US" dirty="0"/>
          </a:p>
        </p:txBody>
      </p:sp>
    </p:spTree>
    <p:extLst>
      <p:ext uri="{BB962C8B-B14F-4D97-AF65-F5344CB8AC3E}">
        <p14:creationId xmlns:p14="http://schemas.microsoft.com/office/powerpoint/2010/main" val="34930131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8733</TotalTime>
  <Words>2550</Words>
  <Application>Microsoft Office PowerPoint</Application>
  <PresentationFormat>On-screen Show (4:3)</PresentationFormat>
  <Paragraphs>385</Paragraphs>
  <Slides>36</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Chart</vt:lpstr>
      <vt:lpstr>High Level Language: Pig Latin</vt:lpstr>
      <vt:lpstr>What is Pig</vt:lpstr>
      <vt:lpstr>Motivation of Using Pig</vt:lpstr>
      <vt:lpstr>Word Count using MapReduce</vt:lpstr>
      <vt:lpstr>Word Count using Pig</vt:lpstr>
      <vt:lpstr>Pig performance VS MapReduce</vt:lpstr>
      <vt:lpstr>Pig Highlights</vt:lpstr>
      <vt:lpstr>Who uses Pig for What</vt:lpstr>
      <vt:lpstr>Pig Hands-on</vt:lpstr>
      <vt:lpstr>Accessing Pig</vt:lpstr>
      <vt:lpstr>Pig Data Types</vt:lpstr>
      <vt:lpstr>Pig Operations</vt:lpstr>
      <vt:lpstr>Pig Operations</vt:lpstr>
      <vt:lpstr>Pig Operations - Foreach</vt:lpstr>
      <vt:lpstr>Pig Operations – Positional Reference</vt:lpstr>
      <vt:lpstr>Pig Operations- Group</vt:lpstr>
      <vt:lpstr>Pig Operations – Dump&amp;Store</vt:lpstr>
      <vt:lpstr>Pig Operations - Count</vt:lpstr>
      <vt:lpstr>Pig Operation - Order</vt:lpstr>
      <vt:lpstr>How to run Pig Latin scripts</vt:lpstr>
      <vt:lpstr>Hands-on: Word Count using Pig Latin</vt:lpstr>
      <vt:lpstr>TOKENIZE&amp;FLATTEN</vt:lpstr>
      <vt:lpstr>Sample: Kmeans using Pig Latin</vt:lpstr>
      <vt:lpstr>Kmeans Using Pig Latin</vt:lpstr>
      <vt:lpstr>Kmeans Using Pig Latin</vt:lpstr>
      <vt:lpstr>User Defined Function</vt:lpstr>
      <vt:lpstr>Embedding Python scripts with Pig Statements</vt:lpstr>
      <vt:lpstr>Hands-on Run Pig Latin Kmeans</vt:lpstr>
      <vt:lpstr>Hands-on Pig Latin Kmeans Result</vt:lpstr>
      <vt:lpstr>Big Data Challenge</vt:lpstr>
      <vt:lpstr>Search Engine System with MapReduce Technologies</vt:lpstr>
      <vt:lpstr>Architecture for SESSS</vt:lpstr>
      <vt:lpstr>Pig PageRank</vt:lpstr>
      <vt:lpstr>Demo Search Engine System for Summer School</vt:lpstr>
      <vt:lpstr>References:</vt:lpstr>
      <vt:lpstr>HBase Cluster Architecture</vt:lpstr>
    </vt:vector>
  </TitlesOfParts>
  <Company>IU-PTI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Xiaoming Gao</dc:creator>
  <cp:lastModifiedBy>Windows User</cp:lastModifiedBy>
  <cp:revision>335</cp:revision>
  <dcterms:created xsi:type="dcterms:W3CDTF">2011-10-11T19:36:23Z</dcterms:created>
  <dcterms:modified xsi:type="dcterms:W3CDTF">2020-11-20T03:29:37Z</dcterms:modified>
</cp:coreProperties>
</file>