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76" r:id="rId3"/>
    <p:sldId id="277" r:id="rId4"/>
    <p:sldId id="278" r:id="rId5"/>
    <p:sldId id="318" r:id="rId6"/>
    <p:sldId id="319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67CD9-DF77-419A-8DD5-983EA41BF25A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D9229-5424-4147-9A6C-6A16E2EA3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6D04-5F46-4A55-9E07-5E944008A02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Senthil Kumar A 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6D04-5F46-4A55-9E07-5E944008A02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Senthil Kumar A 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D9229-5424-4147-9A6C-6A16E2EA3D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6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73025"/>
            <a:ext cx="11976100" cy="714375"/>
          </a:xfrm>
        </p:spPr>
        <p:txBody>
          <a:bodyPr/>
          <a:lstStyle>
            <a:lvl1pPr algn="ctr">
              <a:defRPr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98524"/>
            <a:ext cx="11976100" cy="5146675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₪"/>
              <a:defRPr b="1"/>
            </a:lvl1pPr>
            <a:lvl2pPr marL="685800" indent="-228600">
              <a:buFont typeface="Wingdings" panose="05000000000000000000" pitchFamily="2" charset="2"/>
              <a:buChar char="§"/>
              <a:defRPr b="1"/>
            </a:lvl2pPr>
            <a:lvl3pPr marL="1143000" indent="-228600">
              <a:buFont typeface="Courier New" panose="02070309020205020404" pitchFamily="49" charset="0"/>
              <a:buChar char="o"/>
              <a:defRPr b="1"/>
            </a:lvl3pPr>
            <a:lvl4pPr marL="1600200" indent="-228600">
              <a:buFont typeface="Wingdings" panose="05000000000000000000" pitchFamily="2" charset="2"/>
              <a:buChar char="v"/>
              <a:defRPr b="1"/>
            </a:lvl4pPr>
            <a:lvl5pPr marL="2057400" indent="-228600">
              <a:buFont typeface="Wingdings" panose="05000000000000000000" pitchFamily="2" charset="2"/>
              <a:buChar char="ü"/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57362"/>
          </a:xfrm>
        </p:spPr>
        <p:txBody>
          <a:bodyPr anchor="b"/>
          <a:lstStyle>
            <a:lvl1pPr>
              <a:defRPr sz="60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1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7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0AD4-4B8E-4C3B-B395-B2F17EA8DA73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5EBF-D516-44BF-8387-9A8ADE662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2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fs.default.name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150135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Ramesh </a:t>
            </a:r>
            <a:r>
              <a:rPr lang="en-US" dirty="0" err="1" smtClean="0"/>
              <a:t>Ragala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0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52600" y="609600"/>
          <a:ext cx="8686800" cy="367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267200"/>
                <a:gridCol w="2895600"/>
              </a:tblGrid>
              <a:tr h="6079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Writable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Serialized size (bytes)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4776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ByteWritable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5146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Boolean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BooleanWritable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4401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IntWritable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43421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VIntWritable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1-5</a:t>
                      </a:r>
                      <a:endParaRPr lang="en-US" sz="1600" dirty="0"/>
                    </a:p>
                  </a:txBody>
                  <a:tcPr/>
                </a:tc>
              </a:tr>
              <a:tr h="5188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FloatWritable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6785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DoubleWritable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0" y="454967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NullWritable</a:t>
            </a:r>
            <a:r>
              <a:rPr lang="en-US" dirty="0"/>
              <a:t>    --&gt; usage </a:t>
            </a:r>
            <a:r>
              <a:rPr lang="en-US" i="1" dirty="0" err="1"/>
              <a:t>NullWritable.get</a:t>
            </a:r>
            <a:r>
              <a:rPr lang="en-US" i="1" dirty="0"/>
              <a:t>()</a:t>
            </a:r>
            <a:endParaRPr lang="en-US" dirty="0"/>
          </a:p>
          <a:p>
            <a:r>
              <a:rPr lang="en-US" dirty="0" err="1"/>
              <a:t>ArrayWritable</a:t>
            </a:r>
            <a:endParaRPr lang="en-US" dirty="0"/>
          </a:p>
          <a:p>
            <a:r>
              <a:rPr lang="en-US" dirty="0" err="1"/>
              <a:t>ArrayPrimitiveWritable</a:t>
            </a:r>
            <a:endParaRPr lang="en-US" dirty="0"/>
          </a:p>
          <a:p>
            <a:r>
              <a:rPr lang="en-US" dirty="0" err="1"/>
              <a:t>TwoDArrayWritable</a:t>
            </a:r>
            <a:endParaRPr lang="en-US" dirty="0"/>
          </a:p>
          <a:p>
            <a:r>
              <a:rPr lang="en-US" b="1" dirty="0" err="1"/>
              <a:t>MapWritable</a:t>
            </a:r>
            <a:r>
              <a:rPr lang="en-US" dirty="0"/>
              <a:t>     - used Widely ... Look @ Map or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 err="1"/>
              <a:t>SortedMapWritable</a:t>
            </a:r>
            <a:endParaRPr lang="en-US" dirty="0"/>
          </a:p>
          <a:p>
            <a:r>
              <a:rPr lang="en-US" dirty="0" err="1"/>
              <a:t>EnumSetWritable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043F42C8-6E23-4FC3-85BE-9C44600A9C7E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vs.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3276600"/>
          <a:ext cx="7162800" cy="96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9652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196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boundary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44196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boundary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53400" y="44196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boundary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350520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lines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7008" y="26858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2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620000" y="4191000"/>
            <a:ext cx="0" cy="83820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75810" y="2438400"/>
            <a:ext cx="0" cy="838200"/>
          </a:xfrm>
          <a:prstGeom prst="line">
            <a:avLst/>
          </a:prstGeom>
          <a:ln w="38100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4191000"/>
            <a:ext cx="0" cy="83820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12484" y="2438400"/>
            <a:ext cx="0" cy="8382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decides which key (with its associated value) goes to reducer.</a:t>
            </a:r>
          </a:p>
          <a:p>
            <a:r>
              <a:rPr lang="en-US" dirty="0" smtClean="0"/>
              <a:t>By default its </a:t>
            </a:r>
            <a:r>
              <a:rPr lang="en-US" dirty="0" err="1" smtClean="0"/>
              <a:t>HashPartitioner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 hashes a record’s key to determine which partition (and thus which reducer) the record belongs </a:t>
            </a:r>
            <a:r>
              <a:rPr lang="en-US" dirty="0" smtClean="0"/>
              <a:t>in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Number of Partitions is equal to the number of reducers.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00400"/>
            <a:ext cx="7401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public class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HashPartitioner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&lt;K, V&gt; extends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Partitioner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&lt;K, V&gt; { </a:t>
            </a:r>
          </a:p>
          <a:p>
            <a:endParaRPr lang="en-US" i="1" dirty="0">
              <a:solidFill>
                <a:schemeClr val="accent3">
                  <a:lumMod val="75000"/>
                </a:schemeClr>
              </a:solidFill>
              <a:ea typeface="MS PGothic" pitchFamily="34" charset="-128"/>
            </a:endParaRPr>
          </a:p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       public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int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getPartition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(K key, V value,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int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numReduceTasks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) { </a:t>
            </a:r>
          </a:p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              	return (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key.hashCode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() &amp;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Integer.MAX_VALUE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) %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numReduceTasks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; </a:t>
            </a:r>
          </a:p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      } </a:t>
            </a:r>
          </a:p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5A11E202-D1D4-496B-A707-433AAC5989F7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52600" y="2514600"/>
            <a:ext cx="990600" cy="5334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file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895600" y="1524000"/>
            <a:ext cx="0" cy="32766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2" idx="1"/>
          </p:cNvCxnSpPr>
          <p:nvPr/>
        </p:nvCxnSpPr>
        <p:spPr>
          <a:xfrm>
            <a:off x="2895600" y="1524000"/>
            <a:ext cx="53003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95600" y="4800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2743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00400" y="838200"/>
            <a:ext cx="480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25639" y="1295400"/>
            <a:ext cx="600635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1513" y="1371600"/>
            <a:ext cx="600635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buffer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77703" y="914400"/>
            <a:ext cx="525556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0</a:t>
            </a:r>
            <a:r>
              <a:rPr lang="en-US" sz="1400" dirty="0"/>
              <a:t>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7703" y="1295400"/>
            <a:ext cx="525556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0</a:t>
            </a:r>
            <a:r>
              <a:rPr lang="en-US" sz="1400" dirty="0"/>
              <a:t>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sz="1400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77703" y="1752600"/>
            <a:ext cx="525556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0</a:t>
            </a:r>
            <a:r>
              <a:rPr lang="en-US" sz="1400" dirty="0"/>
              <a:t>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903260" y="990600"/>
            <a:ext cx="3753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78656" y="990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03260" y="1828800"/>
            <a:ext cx="3753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78656" y="990600"/>
            <a:ext cx="0" cy="838200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02306" y="990600"/>
            <a:ext cx="0" cy="83820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02307" y="990600"/>
            <a:ext cx="3753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02307" y="1828800"/>
            <a:ext cx="3753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02941" y="914400"/>
            <a:ext cx="0" cy="228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02941" y="1295400"/>
            <a:ext cx="0" cy="228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02941" y="1752600"/>
            <a:ext cx="0" cy="228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04212" y="1371600"/>
            <a:ext cx="750794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0</a:t>
            </a:r>
            <a:r>
              <a:rPr lang="en-US" sz="1400" dirty="0"/>
              <a:t> 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sz="1400" dirty="0"/>
              <a:t> </a:t>
            </a:r>
          </a:p>
        </p:txBody>
      </p:sp>
      <p:cxnSp>
        <p:nvCxnSpPr>
          <p:cNvPr id="28" name="Straight Connector 27"/>
          <p:cNvCxnSpPr>
            <a:endCxn id="27" idx="2"/>
          </p:cNvCxnSpPr>
          <p:nvPr/>
        </p:nvCxnSpPr>
        <p:spPr>
          <a:xfrm>
            <a:off x="7179609" y="1371600"/>
            <a:ext cx="0" cy="3048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1"/>
          </p:cNvCxnSpPr>
          <p:nvPr/>
        </p:nvCxnSpPr>
        <p:spPr>
          <a:xfrm>
            <a:off x="4026274" y="1524000"/>
            <a:ext cx="22523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52148" y="1524000"/>
            <a:ext cx="150159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1"/>
          </p:cNvCxnSpPr>
          <p:nvPr/>
        </p:nvCxnSpPr>
        <p:spPr>
          <a:xfrm>
            <a:off x="6278656" y="1524000"/>
            <a:ext cx="525556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00400" y="4114800"/>
            <a:ext cx="480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25639" y="4572000"/>
            <a:ext cx="600635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51513" y="4648200"/>
            <a:ext cx="600635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buffer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7703" y="4191000"/>
            <a:ext cx="525556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0</a:t>
            </a:r>
            <a:r>
              <a:rPr lang="en-US" sz="1400" dirty="0"/>
              <a:t>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7703" y="4572000"/>
            <a:ext cx="525556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0</a:t>
            </a:r>
            <a:r>
              <a:rPr lang="en-US" sz="1400" dirty="0"/>
              <a:t>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sz="1400" dirty="0"/>
              <a:t>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703" y="5029200"/>
            <a:ext cx="525556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0</a:t>
            </a:r>
            <a:r>
              <a:rPr lang="en-US" sz="1400" dirty="0"/>
              <a:t>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903260" y="4267200"/>
            <a:ext cx="3753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78656" y="42672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03260" y="5105400"/>
            <a:ext cx="3753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78656" y="4267200"/>
            <a:ext cx="0" cy="838200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02306" y="4267200"/>
            <a:ext cx="0" cy="83820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02307" y="4267200"/>
            <a:ext cx="3753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02307" y="5105400"/>
            <a:ext cx="37539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02941" y="4191000"/>
            <a:ext cx="0" cy="228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02941" y="4572000"/>
            <a:ext cx="0" cy="228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02941" y="5029200"/>
            <a:ext cx="0" cy="228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804212" y="4648200"/>
            <a:ext cx="750794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0</a:t>
            </a:r>
            <a:r>
              <a:rPr lang="en-US" sz="1400" dirty="0"/>
              <a:t>     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sz="1400" dirty="0"/>
              <a:t> </a:t>
            </a:r>
          </a:p>
        </p:txBody>
      </p:sp>
      <p:cxnSp>
        <p:nvCxnSpPr>
          <p:cNvPr id="49" name="Straight Connector 48"/>
          <p:cNvCxnSpPr>
            <a:endCxn id="48" idx="2"/>
          </p:cNvCxnSpPr>
          <p:nvPr/>
        </p:nvCxnSpPr>
        <p:spPr>
          <a:xfrm>
            <a:off x="7179609" y="4648200"/>
            <a:ext cx="0" cy="3048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4" idx="1"/>
          </p:cNvCxnSpPr>
          <p:nvPr/>
        </p:nvCxnSpPr>
        <p:spPr>
          <a:xfrm>
            <a:off x="4026274" y="4800600"/>
            <a:ext cx="22523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52148" y="4800600"/>
            <a:ext cx="150159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1"/>
          </p:cNvCxnSpPr>
          <p:nvPr/>
        </p:nvCxnSpPr>
        <p:spPr>
          <a:xfrm>
            <a:off x="6278656" y="4800600"/>
            <a:ext cx="525556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924800" y="2514600"/>
            <a:ext cx="1981200" cy="457200"/>
            <a:chOff x="6629400" y="1981200"/>
            <a:chExt cx="1981200" cy="457200"/>
          </a:xfrm>
        </p:grpSpPr>
        <p:sp>
          <p:nvSpPr>
            <p:cNvPr id="54" name="Rectangle 53"/>
            <p:cNvSpPr/>
            <p:nvPr/>
          </p:nvSpPr>
          <p:spPr>
            <a:xfrm>
              <a:off x="6629400" y="1981200"/>
              <a:ext cx="1981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5600" y="2057400"/>
              <a:ext cx="533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copy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15200" y="2057400"/>
              <a:ext cx="533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sort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24800" y="2057400"/>
              <a:ext cx="6858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reduce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924800" y="3200400"/>
            <a:ext cx="1981200" cy="457200"/>
            <a:chOff x="6629400" y="1981200"/>
            <a:chExt cx="1981200" cy="457200"/>
          </a:xfrm>
        </p:grpSpPr>
        <p:sp>
          <p:nvSpPr>
            <p:cNvPr id="59" name="Rectangle 58"/>
            <p:cNvSpPr/>
            <p:nvPr/>
          </p:nvSpPr>
          <p:spPr>
            <a:xfrm>
              <a:off x="6629400" y="1981200"/>
              <a:ext cx="1981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05600" y="2057400"/>
              <a:ext cx="533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copy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15200" y="2057400"/>
              <a:ext cx="533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sort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24800" y="2057400"/>
              <a:ext cx="6858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reduce</a:t>
              </a: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10134600" y="2590800"/>
            <a:ext cx="5334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hdfs</a:t>
            </a:r>
          </a:p>
        </p:txBody>
      </p:sp>
      <p:cxnSp>
        <p:nvCxnSpPr>
          <p:cNvPr id="64" name="Straight Arrow Connector 63"/>
          <p:cNvCxnSpPr>
            <a:stCxn id="57" idx="3"/>
          </p:cNvCxnSpPr>
          <p:nvPr/>
        </p:nvCxnSpPr>
        <p:spPr>
          <a:xfrm>
            <a:off x="9906000" y="2743200"/>
            <a:ext cx="228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3"/>
            <a:endCxn id="63" idx="1"/>
          </p:cNvCxnSpPr>
          <p:nvPr/>
        </p:nvCxnSpPr>
        <p:spPr>
          <a:xfrm flipV="1">
            <a:off x="9906000" y="3162300"/>
            <a:ext cx="2286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6965220" y="1682470"/>
            <a:ext cx="962953" cy="1281239"/>
          </a:xfrm>
          <a:custGeom>
            <a:avLst/>
            <a:gdLst>
              <a:gd name="connsiteX0" fmla="*/ 0 w 962953"/>
              <a:gd name="connsiteY0" fmla="*/ 0 h 1281239"/>
              <a:gd name="connsiteX1" fmla="*/ 331774 w 962953"/>
              <a:gd name="connsiteY1" fmla="*/ 1076241 h 1281239"/>
              <a:gd name="connsiteX2" fmla="*/ 962953 w 962953"/>
              <a:gd name="connsiteY2" fmla="*/ 1229989 h 128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953" h="1281239">
                <a:moveTo>
                  <a:pt x="0" y="0"/>
                </a:moveTo>
                <a:cubicBezTo>
                  <a:pt x="85641" y="435621"/>
                  <a:pt x="171282" y="871243"/>
                  <a:pt x="331774" y="1076241"/>
                </a:cubicBezTo>
                <a:cubicBezTo>
                  <a:pt x="492266" y="1281239"/>
                  <a:pt x="727609" y="1255614"/>
                  <a:pt x="962953" y="1229989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7186402" y="3353474"/>
            <a:ext cx="741770" cy="1306864"/>
          </a:xfrm>
          <a:custGeom>
            <a:avLst/>
            <a:gdLst>
              <a:gd name="connsiteX0" fmla="*/ 126775 w 741770"/>
              <a:gd name="connsiteY0" fmla="*/ 1306864 h 1306864"/>
              <a:gd name="connsiteX1" fmla="*/ 102499 w 741770"/>
              <a:gd name="connsiteY1" fmla="*/ 214439 h 1306864"/>
              <a:gd name="connsiteX2" fmla="*/ 741770 w 741770"/>
              <a:gd name="connsiteY2" fmla="*/ 20230 h 130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770" h="1306864">
                <a:moveTo>
                  <a:pt x="126775" y="1306864"/>
                </a:moveTo>
                <a:cubicBezTo>
                  <a:pt x="63387" y="867871"/>
                  <a:pt x="0" y="428878"/>
                  <a:pt x="102499" y="214439"/>
                </a:cubicBezTo>
                <a:cubicBezTo>
                  <a:pt x="204998" y="0"/>
                  <a:pt x="473384" y="10115"/>
                  <a:pt x="741770" y="20230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6834400" y="2599568"/>
            <a:ext cx="1093773" cy="2052679"/>
          </a:xfrm>
          <a:custGeom>
            <a:avLst/>
            <a:gdLst>
              <a:gd name="connsiteX0" fmla="*/ 114636 w 1093773"/>
              <a:gd name="connsiteY0" fmla="*/ 2052679 h 2052679"/>
              <a:gd name="connsiteX1" fmla="*/ 163189 w 1093773"/>
              <a:gd name="connsiteY1" fmla="*/ 337168 h 2052679"/>
              <a:gd name="connsiteX2" fmla="*/ 1093773 w 1093773"/>
              <a:gd name="connsiteY2" fmla="*/ 29670 h 205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3773" h="2052679">
                <a:moveTo>
                  <a:pt x="114636" y="2052679"/>
                </a:moveTo>
                <a:cubicBezTo>
                  <a:pt x="57318" y="1363507"/>
                  <a:pt x="0" y="674336"/>
                  <a:pt x="163189" y="337168"/>
                </a:cubicBezTo>
                <a:cubicBezTo>
                  <a:pt x="326378" y="0"/>
                  <a:pt x="710075" y="14835"/>
                  <a:pt x="1093773" y="2967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7261928" y="1666285"/>
            <a:ext cx="674337" cy="1608966"/>
          </a:xfrm>
          <a:custGeom>
            <a:avLst/>
            <a:gdLst>
              <a:gd name="connsiteX0" fmla="*/ 75526 w 674337"/>
              <a:gd name="connsiteY0" fmla="*/ 0 h 1608966"/>
              <a:gd name="connsiteX1" fmla="*/ 99802 w 674337"/>
              <a:gd name="connsiteY1" fmla="*/ 1343278 h 1608966"/>
              <a:gd name="connsiteX2" fmla="*/ 674337 w 674337"/>
              <a:gd name="connsiteY2" fmla="*/ 1594131 h 160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337" h="1608966">
                <a:moveTo>
                  <a:pt x="75526" y="0"/>
                </a:moveTo>
                <a:cubicBezTo>
                  <a:pt x="37763" y="538795"/>
                  <a:pt x="0" y="1077590"/>
                  <a:pt x="99802" y="1343278"/>
                </a:cubicBezTo>
                <a:cubicBezTo>
                  <a:pt x="199604" y="1608966"/>
                  <a:pt x="436970" y="1601548"/>
                  <a:pt x="674337" y="1594131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858001" y="3048001"/>
            <a:ext cx="49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91401" y="3429001"/>
            <a:ext cx="49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00400" y="53340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mapper</a:t>
            </a:r>
            <a:r>
              <a:rPr lang="en-US" sz="1600" dirty="0"/>
              <a:t> jvm/map task(200 mb)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00400" y="373380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mapper</a:t>
            </a:r>
            <a:r>
              <a:rPr lang="en-US" sz="1600" dirty="0"/>
              <a:t> jvm/map task(200 mb)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24800" y="22098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reducer jvm(200 mb)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924800" y="36576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reducer jvm(200 mb)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3048000" y="1371600"/>
            <a:ext cx="0" cy="3048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0" y="4724400"/>
            <a:ext cx="0" cy="3048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33601" y="5029201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split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133601" y="990601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split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53000" y="1981201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partition,sort,spill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81801" y="990601"/>
            <a:ext cx="1277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 on(disk)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14801" y="1676401"/>
            <a:ext cx="101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io.sort.mb</a:t>
            </a:r>
          </a:p>
          <a:p>
            <a:r>
              <a:rPr lang="en-US" sz="1100" dirty="0"/>
              <a:t>100mb(80%)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6096000" y="44196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962401" y="4953001"/>
            <a:ext cx="101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io.sort.mb</a:t>
            </a:r>
          </a:p>
          <a:p>
            <a:r>
              <a:rPr lang="en-US" sz="1100" dirty="0"/>
              <a:t>100mb(80%)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953000" y="5181601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partition,sort,spill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553201" y="4953001"/>
            <a:ext cx="1277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 on(disk)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5105400" y="4495800"/>
            <a:ext cx="1066800" cy="0"/>
          </a:xfrm>
          <a:prstGeom prst="line">
            <a:avLst/>
          </a:prstGeom>
          <a:ln cmpd="dbl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105400" y="4876800"/>
            <a:ext cx="1066800" cy="0"/>
          </a:xfrm>
          <a:prstGeom prst="line">
            <a:avLst/>
          </a:prstGeom>
          <a:ln cmpd="dbl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105400" y="1600200"/>
            <a:ext cx="1066800" cy="0"/>
          </a:xfrm>
          <a:prstGeom prst="line">
            <a:avLst/>
          </a:prstGeom>
          <a:ln cmpd="dbl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410200" y="4800600"/>
            <a:ext cx="1066800" cy="0"/>
          </a:xfrm>
          <a:prstGeom prst="line">
            <a:avLst/>
          </a:prstGeom>
          <a:ln cmpd="dbl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105400" y="1219200"/>
            <a:ext cx="1066800" cy="0"/>
          </a:xfrm>
          <a:prstGeom prst="line">
            <a:avLst/>
          </a:prstGeom>
          <a:ln cmpd="dbl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828800" y="3200401"/>
            <a:ext cx="7876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from hdfs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3200400" y="1524000"/>
            <a:ext cx="22523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00400" y="4800600"/>
            <a:ext cx="22523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Partitioner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Customer </a:t>
            </a:r>
            <a:r>
              <a:rPr lang="en-US" dirty="0" err="1" smtClean="0"/>
              <a:t>partitioner</a:t>
            </a:r>
            <a:r>
              <a:rPr lang="en-US" dirty="0" smtClean="0"/>
              <a:t> for better load balancing(performance)</a:t>
            </a:r>
          </a:p>
          <a:p>
            <a:r>
              <a:rPr lang="en-US" dirty="0" smtClean="0"/>
              <a:t>To Write a </a:t>
            </a:r>
            <a:r>
              <a:rPr lang="en-US" dirty="0" err="1" smtClean="0"/>
              <a:t>partitioner</a:t>
            </a:r>
            <a:r>
              <a:rPr lang="en-US" dirty="0" smtClean="0"/>
              <a:t>, follow the steps</a:t>
            </a:r>
          </a:p>
          <a:p>
            <a:pPr lvl="1"/>
            <a:r>
              <a:rPr lang="en-US" dirty="0" smtClean="0"/>
              <a:t>Extend </a:t>
            </a:r>
            <a:r>
              <a:rPr lang="en-US" b="1" dirty="0" err="1" smtClean="0"/>
              <a:t>partitioner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Override the method </a:t>
            </a:r>
            <a:r>
              <a:rPr lang="en-US" b="1" dirty="0" err="1" smtClean="0"/>
              <a:t>getPartition</a:t>
            </a:r>
            <a:endParaRPr lang="en-US" b="1" dirty="0"/>
          </a:p>
          <a:p>
            <a:pPr lvl="2"/>
            <a:r>
              <a:rPr lang="en-US" dirty="0" smtClean="0"/>
              <a:t>input – </a:t>
            </a:r>
            <a:r>
              <a:rPr lang="en-US" dirty="0" err="1" smtClean="0"/>
              <a:t>key,value,number</a:t>
            </a:r>
            <a:r>
              <a:rPr lang="en-US" dirty="0" smtClean="0"/>
              <a:t> of Reducers</a:t>
            </a:r>
          </a:p>
          <a:p>
            <a:pPr lvl="2"/>
            <a:r>
              <a:rPr lang="en-US" dirty="0" smtClean="0"/>
              <a:t>Output –0 to n-1( where  n  - number of reducer)</a:t>
            </a:r>
          </a:p>
          <a:p>
            <a:pPr lvl="1"/>
            <a:r>
              <a:rPr lang="en-US" dirty="0" err="1" smtClean="0"/>
              <a:t>job.setPartitionerClass</a:t>
            </a:r>
            <a:r>
              <a:rPr lang="en-US" dirty="0" smtClean="0"/>
              <a:t>(&lt;</a:t>
            </a:r>
            <a:r>
              <a:rPr lang="en-US" dirty="0" err="1" smtClean="0"/>
              <a:t>yourclassname.class</a:t>
            </a:r>
            <a:r>
              <a:rPr lang="en-US" dirty="0" smtClean="0"/>
              <a:t>&gt;)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B489A70B-590D-4DBB-A346-7AFDE73FAC3C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the intermediate data from mapper to reducer</a:t>
            </a:r>
          </a:p>
          <a:p>
            <a:pPr lvl="1"/>
            <a:r>
              <a:rPr lang="en-US" dirty="0" smtClean="0"/>
              <a:t>To reduce Network IO and Disk IO</a:t>
            </a:r>
          </a:p>
          <a:p>
            <a:r>
              <a:rPr lang="en-US" dirty="0" smtClean="0"/>
              <a:t>Runs on a single mapper output(like a mini-reducer) </a:t>
            </a:r>
          </a:p>
          <a:p>
            <a:r>
              <a:rPr lang="en-US" dirty="0" smtClean="0"/>
              <a:t>Extends the Reducer class (new API)</a:t>
            </a:r>
          </a:p>
          <a:p>
            <a:r>
              <a:rPr lang="en-US" dirty="0" err="1" smtClean="0"/>
              <a:t>Job.setCombinerClass</a:t>
            </a:r>
            <a:r>
              <a:rPr lang="en-US" dirty="0" smtClean="0"/>
              <a:t>(*.class);</a:t>
            </a:r>
          </a:p>
          <a:p>
            <a:r>
              <a:rPr lang="en-US" dirty="0" smtClean="0"/>
              <a:t>Combiner may or </a:t>
            </a:r>
            <a:r>
              <a:rPr lang="en-US" dirty="0" smtClean="0"/>
              <a:t>may not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Its better to use identical combiner and reducer when both are commutative as well as associative functions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259DAF89-74A2-4F28-825E-C29264683EA0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WritableComparable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WritableComparable</a:t>
            </a:r>
            <a:r>
              <a:rPr lang="en-US" dirty="0"/>
              <a:t> is a Writable which is </a:t>
            </a:r>
            <a:r>
              <a:rPr lang="en-US" dirty="0" smtClean="0"/>
              <a:t>also Comparable</a:t>
            </a:r>
          </a:p>
          <a:p>
            <a:pPr lvl="1"/>
            <a:r>
              <a:rPr lang="en-US" dirty="0" smtClean="0"/>
              <a:t>Two </a:t>
            </a:r>
            <a:r>
              <a:rPr lang="en-US" dirty="0" err="1"/>
              <a:t>WritableComparables</a:t>
            </a:r>
            <a:r>
              <a:rPr lang="en-US" dirty="0"/>
              <a:t> can be compared against </a:t>
            </a:r>
            <a:r>
              <a:rPr lang="en-US" dirty="0" smtClean="0"/>
              <a:t>each other </a:t>
            </a:r>
            <a:r>
              <a:rPr lang="en-US" dirty="0"/>
              <a:t>to determine their ‘</a:t>
            </a:r>
            <a:r>
              <a:rPr lang="en-US" dirty="0" smtClean="0"/>
              <a:t>order’</a:t>
            </a:r>
          </a:p>
          <a:p>
            <a:pPr lvl="1"/>
            <a:r>
              <a:rPr lang="en-US" dirty="0" smtClean="0"/>
              <a:t>Keys </a:t>
            </a:r>
            <a:r>
              <a:rPr lang="en-US" dirty="0"/>
              <a:t>must be </a:t>
            </a:r>
            <a:r>
              <a:rPr lang="en-US" dirty="0" err="1"/>
              <a:t>WritableComparables</a:t>
            </a:r>
            <a:r>
              <a:rPr lang="en-US" dirty="0"/>
              <a:t> because they are </a:t>
            </a:r>
            <a:r>
              <a:rPr lang="en-US" dirty="0" smtClean="0"/>
              <a:t>passed to </a:t>
            </a:r>
            <a:r>
              <a:rPr lang="en-US" dirty="0"/>
              <a:t>the Reducer in sorted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will talk more about </a:t>
            </a:r>
            <a:r>
              <a:rPr lang="en-US" dirty="0" err="1"/>
              <a:t>WritableComparable</a:t>
            </a:r>
            <a:r>
              <a:rPr lang="en-US" dirty="0"/>
              <a:t> </a:t>
            </a:r>
            <a:r>
              <a:rPr lang="en-US" dirty="0" smtClean="0"/>
              <a:t>later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2981" y="4230918"/>
            <a:ext cx="1466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IntWritable</a:t>
            </a:r>
            <a:endParaRPr lang="en-US" b="1" dirty="0"/>
          </a:p>
          <a:p>
            <a:r>
              <a:rPr lang="en-US" b="1" dirty="0" err="1"/>
              <a:t>LongWritable</a:t>
            </a:r>
            <a:endParaRPr lang="en-US" b="1" dirty="0"/>
          </a:p>
          <a:p>
            <a:r>
              <a:rPr lang="en-US" b="1" dirty="0"/>
              <a:t>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9269" y="4508304"/>
            <a:ext cx="2168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WritableComparable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4592" y="4511933"/>
            <a:ext cx="10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Writable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469535" y="4692584"/>
            <a:ext cx="1109734" cy="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6747684" y="4692971"/>
            <a:ext cx="2116909" cy="3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4550" y="5336513"/>
            <a:ext cx="294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Defines a sort order. All keys</a:t>
            </a:r>
          </a:p>
          <a:p>
            <a:r>
              <a:rPr lang="en-US" dirty="0"/>
              <a:t>must be </a:t>
            </a:r>
            <a:r>
              <a:rPr lang="en-US" dirty="0" err="1"/>
              <a:t>WritableComparable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06047" y="5198013"/>
            <a:ext cx="2759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Defines a de/serialization</a:t>
            </a:r>
          </a:p>
          <a:p>
            <a:r>
              <a:rPr lang="en-US" dirty="0"/>
              <a:t>protocol. Every data type in</a:t>
            </a:r>
          </a:p>
          <a:p>
            <a:r>
              <a:rPr lang="en-US" dirty="0" err="1"/>
              <a:t>Hadoop</a:t>
            </a:r>
            <a:r>
              <a:rPr lang="en-US" dirty="0"/>
              <a:t> is a Writable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442B1D9B-DC96-4A96-BE9A-447E02DFC30A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WritableComparable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WritableComparable</a:t>
            </a:r>
            <a:r>
              <a:rPr lang="en-US" dirty="0" smtClean="0"/>
              <a:t> is a sub-interface of Writable</a:t>
            </a:r>
          </a:p>
          <a:p>
            <a:pPr lvl="1"/>
            <a:r>
              <a:rPr lang="en-US" dirty="0" smtClean="0"/>
              <a:t>Writable is an interface and must inherit following methods</a:t>
            </a:r>
          </a:p>
          <a:p>
            <a:pPr lvl="2"/>
            <a:r>
              <a:rPr lang="en-US" dirty="0" err="1"/>
              <a:t>readFields</a:t>
            </a:r>
            <a:r>
              <a:rPr lang="en-US" dirty="0"/>
              <a:t>(</a:t>
            </a:r>
            <a:r>
              <a:rPr lang="en-US" dirty="0" err="1"/>
              <a:t>DataInput</a:t>
            </a:r>
            <a:r>
              <a:rPr lang="en-US" dirty="0"/>
              <a:t> in</a:t>
            </a:r>
            <a:r>
              <a:rPr lang="en-US" dirty="0" smtClean="0"/>
              <a:t>);</a:t>
            </a:r>
          </a:p>
          <a:p>
            <a:pPr lvl="2"/>
            <a:r>
              <a:rPr lang="en-US" dirty="0"/>
              <a:t>write(</a:t>
            </a:r>
            <a:r>
              <a:rPr lang="en-US" dirty="0" err="1"/>
              <a:t>DataOutput</a:t>
            </a:r>
            <a:r>
              <a:rPr lang="en-US" dirty="0"/>
              <a:t> out);</a:t>
            </a:r>
            <a:endParaRPr lang="en-US" dirty="0" smtClean="0"/>
          </a:p>
          <a:p>
            <a:pPr lvl="1"/>
            <a:r>
              <a:rPr lang="en-US" dirty="0" smtClean="0"/>
              <a:t>Must implement </a:t>
            </a:r>
            <a:r>
              <a:rPr lang="en-US" dirty="0" err="1" smtClean="0"/>
              <a:t>compareTo</a:t>
            </a:r>
            <a:r>
              <a:rPr lang="en-US" dirty="0" smtClean="0"/>
              <a:t>, </a:t>
            </a:r>
            <a:r>
              <a:rPr lang="en-US" dirty="0" err="1" smtClean="0"/>
              <a:t>hashCode</a:t>
            </a:r>
            <a:r>
              <a:rPr lang="en-US" dirty="0" smtClean="0"/>
              <a:t>, equals methods</a:t>
            </a:r>
          </a:p>
          <a:p>
            <a:pPr lvl="1"/>
            <a:r>
              <a:rPr lang="en-US" dirty="0" smtClean="0"/>
              <a:t>All keys in </a:t>
            </a:r>
            <a:r>
              <a:rPr lang="en-US" dirty="0" err="1" smtClean="0"/>
              <a:t>MapReduce</a:t>
            </a:r>
            <a:r>
              <a:rPr lang="en-US" dirty="0" smtClean="0"/>
              <a:t> must be </a:t>
            </a:r>
            <a:r>
              <a:rPr lang="en-US" dirty="0" err="1" smtClean="0"/>
              <a:t>WritableComparable</a:t>
            </a:r>
            <a:endParaRPr lang="en-US" dirty="0" smtClean="0"/>
          </a:p>
          <a:p>
            <a:pPr lvl="1"/>
            <a:r>
              <a:rPr lang="en-US" dirty="0" err="1" smtClean="0"/>
              <a:t>compareTo</a:t>
            </a:r>
            <a:r>
              <a:rPr lang="en-US" dirty="0" smtClean="0"/>
              <a:t> method compares the keys in the mapper out to provide sorted</a:t>
            </a:r>
          </a:p>
          <a:p>
            <a:pPr lvl="2"/>
            <a:r>
              <a:rPr lang="en-US" dirty="0" smtClean="0"/>
              <a:t>It </a:t>
            </a:r>
            <a:r>
              <a:rPr lang="en-US" dirty="0" err="1" smtClean="0"/>
              <a:t>deserializes</a:t>
            </a:r>
            <a:r>
              <a:rPr lang="en-US" dirty="0" smtClean="0"/>
              <a:t> the keys and compare the values in java</a:t>
            </a:r>
          </a:p>
          <a:p>
            <a:pPr lvl="2"/>
            <a:r>
              <a:rPr lang="en-US" dirty="0" smtClean="0"/>
              <a:t>It is time consuming .instead you can use comparators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9B0BA65C-674D-4060-93F5-7FBAB2F81E1F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971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use other languages for writing MR</a:t>
            </a:r>
          </a:p>
          <a:p>
            <a:r>
              <a:rPr lang="en-US" dirty="0" smtClean="0"/>
              <a:t>Python, </a:t>
            </a:r>
            <a:r>
              <a:rPr lang="en-US" dirty="0" err="1" smtClean="0"/>
              <a:t>perl</a:t>
            </a:r>
            <a:r>
              <a:rPr lang="en-US" dirty="0" smtClean="0"/>
              <a:t>, ruby</a:t>
            </a:r>
          </a:p>
          <a:p>
            <a:r>
              <a:rPr lang="en-US" dirty="0" smtClean="0"/>
              <a:t>RAD, use of existing libraries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 for input &amp; output respectively</a:t>
            </a:r>
          </a:p>
          <a:p>
            <a:r>
              <a:rPr lang="en-US" dirty="0" err="1" smtClean="0"/>
              <a:t>TextInputFormat</a:t>
            </a:r>
            <a:r>
              <a:rPr lang="en-US" dirty="0" smtClean="0"/>
              <a:t> –default  -- without key</a:t>
            </a:r>
          </a:p>
          <a:p>
            <a:r>
              <a:rPr lang="en-US" dirty="0" smtClean="0"/>
              <a:t>MR emits Key(tab)value</a:t>
            </a:r>
          </a:p>
          <a:p>
            <a:r>
              <a:rPr lang="en-US" dirty="0" smtClean="0"/>
              <a:t>No iterators as that of Java- developers have to make sure to detect change in key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18160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bin/hadoop jar </a:t>
            </a:r>
            <a:r>
              <a:rPr lang="en-US" i="1" dirty="0" err="1"/>
              <a:t>contrib</a:t>
            </a:r>
            <a:r>
              <a:rPr lang="en-US" i="1" dirty="0"/>
              <a:t>/streaming/hadoop-streaming-1.0.4.jar -file /hadoop/hadoop-docs/mapper.py -mapper /hadoop/hadoop-docs/mapper.py -file /hadoop/hadoop-docs/reducer.py -reducer /hadoop/hadoop-docs/reducer.py -input /data_30lac.txt -output /</a:t>
            </a:r>
            <a:r>
              <a:rPr lang="en-US" i="1" dirty="0" err="1"/>
              <a:t>python_out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FE8D960A-9B17-4C44-92CB-D42953D89318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Change Input Split 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52600" y="1600200"/>
          <a:ext cx="86106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667000"/>
                <a:gridCol w="18288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900" b="1" dirty="0" err="1" smtClean="0"/>
                        <a:t>mapred.min.split.size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mapred.max.split.size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dfs.block.size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1" dirty="0" smtClean="0"/>
                        <a:t>Split Size</a:t>
                      </a:r>
                      <a:endParaRPr lang="en-US" sz="19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Long.MAX_VALUE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 MB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 MB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Long.MAX_VALUE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(default)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 MB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 MB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Long.MAX_VALUE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(default)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 MB (default)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 MB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 MB (default)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630CC13B-4536-4DCB-821E-6FD9B29131C2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High level abstracted framework for distributed processing of large datasets</a:t>
            </a:r>
          </a:p>
          <a:p>
            <a:pPr lvl="1"/>
            <a:r>
              <a:rPr lang="en-US" sz="2800" dirty="0" smtClean="0"/>
              <a:t>Fault Tolerant , Parallelization</a:t>
            </a:r>
          </a:p>
          <a:p>
            <a:r>
              <a:rPr lang="en-US" sz="3200" dirty="0" smtClean="0"/>
              <a:t>Computation consists of two phases</a:t>
            </a:r>
          </a:p>
          <a:p>
            <a:pPr lvl="1"/>
            <a:r>
              <a:rPr lang="en-US" sz="2800" dirty="0" smtClean="0"/>
              <a:t>Map</a:t>
            </a:r>
          </a:p>
          <a:p>
            <a:pPr lvl="1"/>
            <a:r>
              <a:rPr lang="en-US" sz="2800" dirty="0" smtClean="0"/>
              <a:t>Reduce</a:t>
            </a:r>
          </a:p>
          <a:p>
            <a:r>
              <a:rPr lang="en-US" sz="3200" dirty="0" smtClean="0"/>
              <a:t>A Master-Slaves architecture</a:t>
            </a:r>
          </a:p>
          <a:p>
            <a:r>
              <a:rPr lang="en-US" sz="3200" dirty="0" smtClean="0"/>
              <a:t>Computations occurs in multiple slave nodes</a:t>
            </a:r>
          </a:p>
          <a:p>
            <a:r>
              <a:rPr lang="en-US" sz="3200" dirty="0" smtClean="0"/>
              <a:t>And it tries to provide data locality as much as possible.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3B7FCEE9-D44A-4ACD-AD22-4D3F6E08689C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6507" y="1862213"/>
            <a:ext cx="46633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Input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8730" y="2954470"/>
            <a:ext cx="1095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InputSplit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7017" y="2968995"/>
            <a:ext cx="1095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InputSplit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08280" y="3818056"/>
            <a:ext cx="1502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RecordReader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7022" y="3825316"/>
            <a:ext cx="1502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RecordReader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05815" y="4938498"/>
            <a:ext cx="9316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Mapper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9071" y="4931244"/>
            <a:ext cx="9316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Mapper</a:t>
            </a:r>
          </a:p>
        </p:txBody>
      </p:sp>
      <p:cxnSp>
        <p:nvCxnSpPr>
          <p:cNvPr id="15" name="Straight Arrow Connector 14"/>
          <p:cNvCxnSpPr>
            <a:endCxn id="5" idx="0"/>
          </p:cNvCxnSpPr>
          <p:nvPr/>
        </p:nvCxnSpPr>
        <p:spPr>
          <a:xfrm flipH="1">
            <a:off x="4366317" y="2323878"/>
            <a:ext cx="5331" cy="630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>
          <a:xfrm flipH="1">
            <a:off x="4359288" y="3323802"/>
            <a:ext cx="7029" cy="494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2" idx="0"/>
          </p:cNvCxnSpPr>
          <p:nvPr/>
        </p:nvCxnSpPr>
        <p:spPr>
          <a:xfrm>
            <a:off x="4359287" y="4187388"/>
            <a:ext cx="12360" cy="75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0"/>
          </p:cNvCxnSpPr>
          <p:nvPr/>
        </p:nvCxnSpPr>
        <p:spPr>
          <a:xfrm>
            <a:off x="7484603" y="2323877"/>
            <a:ext cx="0" cy="645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 flipH="1">
            <a:off x="7458029" y="3338328"/>
            <a:ext cx="26574" cy="486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3" idx="0"/>
          </p:cNvCxnSpPr>
          <p:nvPr/>
        </p:nvCxnSpPr>
        <p:spPr>
          <a:xfrm>
            <a:off x="7458029" y="4194648"/>
            <a:ext cx="26874" cy="73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>
            <a:off x="2362200" y="2968996"/>
            <a:ext cx="609600" cy="121839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8458200" y="2968996"/>
            <a:ext cx="762000" cy="12256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41439" y="3317515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InputFormat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12582" y="3179017"/>
            <a:ext cx="1359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InputFormat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7876" y="5805100"/>
            <a:ext cx="630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Responsible for creating </a:t>
            </a:r>
            <a:r>
              <a:rPr lang="en-US" dirty="0" err="1"/>
              <a:t>inputsplit</a:t>
            </a:r>
            <a:r>
              <a:rPr lang="en-US" dirty="0"/>
              <a:t> and dividing them into records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61490765-F540-4672-BC5A-154925ED82CC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95338"/>
            <a:ext cx="7467600" cy="575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C678D464-11F0-4A65-9D54-5E3250D89028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1200" y="990600"/>
          <a:ext cx="81534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InputFormat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TextInputFormat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offset of the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contents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KeyValueInputFormat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Everything up to the first tab </a:t>
                      </a:r>
                      <a:r>
                        <a:rPr lang="en-US" dirty="0" err="1" smtClean="0"/>
                        <a:t>charcter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remainder of the line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SequenceFileInputFormat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User-defined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User-defined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WholeFileInputFormat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NullWritable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contents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NLineInputFormat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Byte offset of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Number of lines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 path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 Path Basis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TableInputFormat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(HBase)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Rowkey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278" y="6248400"/>
            <a:ext cx="386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mapred.line.input.format.linespermap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0C60C613-18ED-49C5-9727-D576C0EF8EFF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OutPutFormat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905001"/>
            <a:ext cx="68484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3160D34D-DF2A-48FD-BEEB-5F3DED8F6771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1"/>
            <a:ext cx="68580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43FF3B36-BAEA-4059-89E9-2C4414818937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CustomInputFormat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/>
              <a:t>FileInputFormat</a:t>
            </a:r>
            <a:r>
              <a:rPr lang="en-US" dirty="0"/>
              <a:t> as a starting point</a:t>
            </a:r>
          </a:p>
          <a:p>
            <a:pPr lvl="1"/>
            <a:r>
              <a:rPr lang="en-US" dirty="0"/>
              <a:t>– Extend it</a:t>
            </a:r>
          </a:p>
          <a:p>
            <a:r>
              <a:rPr lang="en-US" dirty="0" smtClean="0"/>
              <a:t>Write </a:t>
            </a:r>
            <a:r>
              <a:rPr lang="en-US" dirty="0"/>
              <a:t>your own custom </a:t>
            </a:r>
            <a:r>
              <a:rPr lang="en-US" dirty="0" err="1"/>
              <a:t>RecordReader</a:t>
            </a:r>
            <a:endParaRPr lang="en-US" dirty="0"/>
          </a:p>
          <a:p>
            <a:r>
              <a:rPr lang="en-US" dirty="0" smtClean="0"/>
              <a:t>Override </a:t>
            </a:r>
            <a:r>
              <a:rPr lang="en-US" dirty="0" err="1"/>
              <a:t>getRecordReader</a:t>
            </a:r>
            <a:r>
              <a:rPr lang="en-US" dirty="0"/>
              <a:t> method in </a:t>
            </a:r>
            <a:r>
              <a:rPr lang="en-US" dirty="0" err="1"/>
              <a:t>FileInputFormat</a:t>
            </a:r>
            <a:endParaRPr lang="en-US" dirty="0"/>
          </a:p>
          <a:p>
            <a:r>
              <a:rPr lang="en-US" dirty="0" smtClean="0"/>
              <a:t>Override </a:t>
            </a:r>
            <a:r>
              <a:rPr lang="en-US" dirty="0" err="1"/>
              <a:t>isSplittable</a:t>
            </a:r>
            <a:r>
              <a:rPr lang="en-US" dirty="0"/>
              <a:t> if you don’t want input files to be split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BDC688DB-5018-4178-AB8E-F72C8824DD6E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IdentityMapper</a:t>
            </a:r>
            <a:endParaRPr lang="en-US" dirty="0" smtClean="0"/>
          </a:p>
          <a:p>
            <a:pPr lvl="1"/>
            <a:r>
              <a:rPr lang="en-US" dirty="0"/>
              <a:t>mapping inputs directly to </a:t>
            </a:r>
            <a:r>
              <a:rPr lang="en-US" dirty="0" smtClean="0"/>
              <a:t>outputs</a:t>
            </a:r>
          </a:p>
          <a:p>
            <a:r>
              <a:rPr lang="en-US" dirty="0" err="1" smtClean="0"/>
              <a:t>IdentityReducer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Performs </a:t>
            </a:r>
            <a:r>
              <a:rPr lang="en-US" dirty="0"/>
              <a:t>no reduction, writing all input values directly to the 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Reducer</a:t>
            </a:r>
          </a:p>
          <a:p>
            <a:pPr lvl="1"/>
            <a:r>
              <a:rPr lang="en-US" dirty="0" smtClean="0"/>
              <a:t>Use when complete sort order is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TotalOrderPartitioner</a:t>
            </a:r>
            <a:r>
              <a:rPr lang="en-US" dirty="0" smtClean="0"/>
              <a:t>  as an alternative and merge the results</a:t>
            </a:r>
          </a:p>
          <a:p>
            <a:r>
              <a:rPr lang="en-US" dirty="0" smtClean="0"/>
              <a:t>Zero Reducer</a:t>
            </a:r>
          </a:p>
          <a:p>
            <a:pPr lvl="1"/>
            <a:r>
              <a:rPr lang="en-US" dirty="0" err="1" smtClean="0"/>
              <a:t>SetNumReduceTasks</a:t>
            </a:r>
            <a:r>
              <a:rPr lang="en-US" dirty="0" smtClean="0"/>
              <a:t> to 0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from maps will go directly to </a:t>
            </a:r>
            <a:r>
              <a:rPr lang="en-US" dirty="0" err="1"/>
              <a:t>OutputFormat</a:t>
            </a:r>
            <a:r>
              <a:rPr lang="en-US" dirty="0"/>
              <a:t> and </a:t>
            </a:r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No Sorting and Shuffling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28813842-9425-429C-B87F-13E7B56CEB9D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gathering statistics about the </a:t>
            </a:r>
            <a:r>
              <a:rPr lang="en-US" dirty="0" smtClean="0"/>
              <a:t>job</a:t>
            </a:r>
          </a:p>
          <a:p>
            <a:pPr lvl="1"/>
            <a:r>
              <a:rPr lang="en-US" dirty="0"/>
              <a:t>for quality </a:t>
            </a:r>
            <a:r>
              <a:rPr lang="en-US" dirty="0" smtClean="0"/>
              <a:t>control</a:t>
            </a:r>
          </a:p>
          <a:p>
            <a:pPr lvl="1"/>
            <a:r>
              <a:rPr lang="en-US" dirty="0"/>
              <a:t>for application level-statistics</a:t>
            </a:r>
            <a:endParaRPr lang="en-US" dirty="0" smtClean="0"/>
          </a:p>
          <a:p>
            <a:r>
              <a:rPr lang="en-US" dirty="0" smtClean="0"/>
              <a:t>Classified into two counters</a:t>
            </a:r>
          </a:p>
          <a:p>
            <a:pPr lvl="1"/>
            <a:r>
              <a:rPr lang="en-US" dirty="0" smtClean="0"/>
              <a:t>Built In Counters</a:t>
            </a:r>
          </a:p>
          <a:p>
            <a:pPr lvl="2"/>
            <a:r>
              <a:rPr lang="en-US" dirty="0" smtClean="0"/>
              <a:t>Task counters</a:t>
            </a:r>
          </a:p>
          <a:p>
            <a:pPr lvl="2"/>
            <a:r>
              <a:rPr lang="en-US" dirty="0" smtClean="0"/>
              <a:t>Job Counters</a:t>
            </a:r>
          </a:p>
          <a:p>
            <a:pPr lvl="1"/>
            <a:r>
              <a:rPr lang="en-US" dirty="0" smtClean="0"/>
              <a:t>Custom Counters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23B2BCF5-E25A-47CC-9DA4-0D98DEE275AF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69" y="1270968"/>
            <a:ext cx="8975188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8382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Built in Counter for JOB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5D3BC560-1BEF-4B5B-9538-43B6FA4C8BDB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Counter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1" y="1752601"/>
            <a:ext cx="39310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public static </a:t>
            </a:r>
            <a:r>
              <a:rPr lang="en-US" dirty="0" err="1"/>
              <a:t>enum</a:t>
            </a:r>
            <a:r>
              <a:rPr lang="en-US" dirty="0"/>
              <a:t> CUSTOMCOUNTER {</a:t>
            </a:r>
          </a:p>
          <a:p>
            <a:pPr fontAlgn="base"/>
            <a:r>
              <a:rPr lang="en-US" dirty="0"/>
              <a:t>	ERROR_COUNT</a:t>
            </a:r>
          </a:p>
          <a:p>
            <a:pPr fontAlgn="base"/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3176" y="4339883"/>
            <a:ext cx="6880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context.getCounter</a:t>
            </a:r>
            <a:r>
              <a:rPr lang="en-US" dirty="0"/>
              <a:t>(CUSTOMCOUNTER.ERROR_COUNT).increment(1);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1" y="1868016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insert the code in JOB class</a:t>
            </a:r>
          </a:p>
        </p:txBody>
      </p: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6217014" y="2052683"/>
            <a:ext cx="1250587" cy="300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7014" y="3419008"/>
            <a:ext cx="444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increase the counter value in mapper class</a:t>
            </a:r>
          </a:p>
        </p:txBody>
      </p:sp>
      <p:cxnSp>
        <p:nvCxnSpPr>
          <p:cNvPr id="15" name="Straight Arrow Connector 14"/>
          <p:cNvCxnSpPr>
            <a:stCxn id="13" idx="2"/>
            <a:endCxn id="5" idx="0"/>
          </p:cNvCxnSpPr>
          <p:nvPr/>
        </p:nvCxnSpPr>
        <p:spPr>
          <a:xfrm flipH="1">
            <a:off x="5693220" y="3788341"/>
            <a:ext cx="2745812" cy="551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48487" y="5759603"/>
            <a:ext cx="6677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job.getCounters</a:t>
            </a:r>
            <a:r>
              <a:rPr lang="en-US" dirty="0"/>
              <a:t>().</a:t>
            </a:r>
            <a:r>
              <a:rPr lang="en-US" dirty="0" err="1"/>
              <a:t>findCounter</a:t>
            </a:r>
            <a:r>
              <a:rPr lang="en-US" dirty="0"/>
              <a:t>(COUNTERS.ERROR_COUNT).</a:t>
            </a:r>
            <a:r>
              <a:rPr lang="en-US" dirty="0" err="1"/>
              <a:t>getValue</a:t>
            </a:r>
            <a:r>
              <a:rPr lang="en-US" dirty="0"/>
              <a:t>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595" y="4934635"/>
            <a:ext cx="382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display the output of the counter in job after completion</a:t>
            </a:r>
          </a:p>
        </p:txBody>
      </p:sp>
      <p:cxnSp>
        <p:nvCxnSpPr>
          <p:cNvPr id="22" name="Straight Arrow Connector 21"/>
          <p:cNvCxnSpPr>
            <a:stCxn id="20" idx="1"/>
            <a:endCxn id="18" idx="0"/>
          </p:cNvCxnSpPr>
          <p:nvPr/>
        </p:nvCxnSpPr>
        <p:spPr>
          <a:xfrm flipH="1">
            <a:off x="5587157" y="5257801"/>
            <a:ext cx="1271438" cy="501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538F109C-935D-4B4C-92AC-C04B98F5E753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JobTracker</a:t>
            </a:r>
            <a:endParaRPr lang="en-US" sz="3600" dirty="0" smtClean="0"/>
          </a:p>
          <a:p>
            <a:pPr lvl="1"/>
            <a:r>
              <a:rPr lang="en-US" sz="3200" dirty="0" smtClean="0"/>
              <a:t>Client submits the computation to </a:t>
            </a:r>
            <a:r>
              <a:rPr lang="en-US" sz="3200" dirty="0" err="1" smtClean="0"/>
              <a:t>JobTracker</a:t>
            </a:r>
            <a:endParaRPr lang="en-US" sz="3200" dirty="0" smtClean="0"/>
          </a:p>
          <a:p>
            <a:pPr lvl="1"/>
            <a:r>
              <a:rPr lang="en-US" sz="3200" dirty="0" smtClean="0"/>
              <a:t>Assign a task to the </a:t>
            </a:r>
            <a:r>
              <a:rPr lang="en-US" sz="3200" dirty="0" err="1" smtClean="0"/>
              <a:t>TaskTracker</a:t>
            </a:r>
            <a:r>
              <a:rPr lang="en-US" sz="3200" dirty="0" smtClean="0"/>
              <a:t> who has free slots and where data is stored if possible</a:t>
            </a:r>
          </a:p>
          <a:p>
            <a:pPr lvl="2"/>
            <a:r>
              <a:rPr lang="en-US" sz="2800" dirty="0" smtClean="0"/>
              <a:t>It tries to provide data locality as much as possible. </a:t>
            </a:r>
          </a:p>
          <a:p>
            <a:r>
              <a:rPr lang="en-US" sz="3600" dirty="0" err="1" smtClean="0"/>
              <a:t>TaskTracker</a:t>
            </a:r>
            <a:endParaRPr lang="en-US" sz="3600" dirty="0" smtClean="0"/>
          </a:p>
          <a:p>
            <a:pPr lvl="1"/>
            <a:r>
              <a:rPr lang="en-US" sz="3200" dirty="0" smtClean="0"/>
              <a:t>Spawns a JVM process for each input split as directed by Job Tracker</a:t>
            </a:r>
          </a:p>
          <a:p>
            <a:pPr lvl="1"/>
            <a:r>
              <a:rPr lang="en-US" sz="3200" dirty="0" smtClean="0"/>
              <a:t>Send </a:t>
            </a:r>
            <a:r>
              <a:rPr lang="en-US" sz="3200" dirty="0" smtClean="0">
                <a:solidFill>
                  <a:srgbClr val="FF0000"/>
                </a:solidFill>
              </a:rPr>
              <a:t>periodic heartbeats </a:t>
            </a:r>
            <a:r>
              <a:rPr lang="en-US" sz="3200" dirty="0" smtClean="0"/>
              <a:t>to Job Tracker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0"/>
            <a:ext cx="3200400" cy="347472"/>
          </a:xfrm>
        </p:spPr>
        <p:txBody>
          <a:bodyPr/>
          <a:lstStyle/>
          <a:p>
            <a:fld id="{D72645B1-9109-42B0-B1FB-203B1D945795}" type="datetime1">
              <a:rPr lang="en-US" smtClean="0"/>
              <a:pPr/>
              <a:t>7/16/2015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keep some read only data available for all the tasks</a:t>
            </a:r>
          </a:p>
          <a:p>
            <a:r>
              <a:rPr lang="en-US" dirty="0" smtClean="0"/>
              <a:t>Can be achieved using following two ways:</a:t>
            </a:r>
          </a:p>
          <a:p>
            <a:pPr lvl="1"/>
            <a:r>
              <a:rPr lang="en-US" dirty="0" smtClean="0"/>
              <a:t>Configuration Object</a:t>
            </a:r>
          </a:p>
          <a:p>
            <a:pPr lvl="1"/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1" y="3276601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</a:t>
            </a:r>
            <a:r>
              <a:rPr lang="en-US" dirty="0" err="1"/>
              <a:t>conf</a:t>
            </a:r>
            <a:r>
              <a:rPr lang="en-US" dirty="0"/>
              <a:t> = new Configuration();</a:t>
            </a:r>
          </a:p>
          <a:p>
            <a:r>
              <a:rPr lang="en-US" dirty="0" err="1"/>
              <a:t>conf.set</a:t>
            </a:r>
            <a:r>
              <a:rPr lang="en-US" dirty="0"/>
              <a:t>(“</a:t>
            </a:r>
            <a:r>
              <a:rPr lang="en-US" dirty="0" err="1"/>
              <a:t>personName</a:t>
            </a:r>
            <a:r>
              <a:rPr lang="en-US" dirty="0"/>
              <a:t>”,”</a:t>
            </a:r>
            <a:r>
              <a:rPr lang="en-US" dirty="0" err="1"/>
              <a:t>kumar</a:t>
            </a:r>
            <a:r>
              <a:rPr lang="en-US" dirty="0"/>
              <a:t>”);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C1FCE44C-FB58-43D1-8990-E252900A8513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files and archive to the task nodes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As</a:t>
            </a:r>
          </a:p>
          <a:p>
            <a:pPr lvl="1"/>
            <a:r>
              <a:rPr lang="en-US" dirty="0" err="1" smtClean="0"/>
              <a:t>DistributedCache</a:t>
            </a:r>
            <a:r>
              <a:rPr lang="en-US" dirty="0" smtClean="0"/>
              <a:t> API</a:t>
            </a:r>
          </a:p>
          <a:p>
            <a:pPr lvl="2"/>
            <a:r>
              <a:rPr lang="en-US" sz="1400" i="1" dirty="0"/>
              <a:t>public void </a:t>
            </a:r>
            <a:r>
              <a:rPr lang="en-US" sz="1400" i="1" dirty="0" err="1"/>
              <a:t>addCacheFile</a:t>
            </a:r>
            <a:r>
              <a:rPr lang="en-US" sz="1400" i="1" dirty="0"/>
              <a:t>(URI </a:t>
            </a:r>
            <a:r>
              <a:rPr lang="en-US" sz="1400" i="1" dirty="0" err="1"/>
              <a:t>uri</a:t>
            </a:r>
            <a:r>
              <a:rPr lang="en-US" sz="1400" i="1" dirty="0"/>
              <a:t>)</a:t>
            </a:r>
          </a:p>
          <a:p>
            <a:pPr lvl="2"/>
            <a:r>
              <a:rPr lang="en-US" sz="1400" i="1" dirty="0"/>
              <a:t>public void </a:t>
            </a:r>
            <a:r>
              <a:rPr lang="en-US" sz="1400" i="1" dirty="0" err="1"/>
              <a:t>addCacheArchive</a:t>
            </a:r>
            <a:r>
              <a:rPr lang="en-US" sz="1400" i="1" dirty="0"/>
              <a:t>(URI </a:t>
            </a:r>
            <a:r>
              <a:rPr lang="en-US" sz="1400" i="1" dirty="0" err="1"/>
              <a:t>uri</a:t>
            </a:r>
            <a:r>
              <a:rPr lang="en-US" sz="1400" i="1" dirty="0"/>
              <a:t>)</a:t>
            </a:r>
          </a:p>
          <a:p>
            <a:pPr lvl="2"/>
            <a:r>
              <a:rPr lang="en-US" sz="1400" i="1" dirty="0"/>
              <a:t>public void </a:t>
            </a:r>
            <a:r>
              <a:rPr lang="en-US" sz="1400" i="1" dirty="0" err="1"/>
              <a:t>setCacheFiles</a:t>
            </a:r>
            <a:r>
              <a:rPr lang="en-US" sz="1400" i="1" dirty="0"/>
              <a:t>(URI[] files)</a:t>
            </a:r>
          </a:p>
          <a:p>
            <a:pPr lvl="2"/>
            <a:r>
              <a:rPr lang="en-US" sz="1400" i="1" dirty="0"/>
              <a:t>public void </a:t>
            </a:r>
            <a:r>
              <a:rPr lang="en-US" sz="1400" i="1" dirty="0" err="1"/>
              <a:t>setCacheArchives</a:t>
            </a:r>
            <a:r>
              <a:rPr lang="en-US" sz="1400" i="1" dirty="0"/>
              <a:t>(URI[] archives)</a:t>
            </a:r>
          </a:p>
          <a:p>
            <a:pPr lvl="2"/>
            <a:r>
              <a:rPr lang="en-US" sz="1400" i="1" dirty="0"/>
              <a:t>public void </a:t>
            </a:r>
            <a:r>
              <a:rPr lang="en-US" sz="1400" i="1" dirty="0" err="1"/>
              <a:t>addFileToClassPath</a:t>
            </a:r>
            <a:r>
              <a:rPr lang="en-US" sz="1400" i="1" dirty="0"/>
              <a:t>(Path file)</a:t>
            </a:r>
          </a:p>
          <a:p>
            <a:pPr lvl="2"/>
            <a:r>
              <a:rPr lang="en-US" sz="1400" i="1" dirty="0"/>
              <a:t>public void </a:t>
            </a:r>
            <a:r>
              <a:rPr lang="en-US" sz="1400" i="1" dirty="0" err="1"/>
              <a:t>addArchiveToClassPath</a:t>
            </a:r>
            <a:r>
              <a:rPr lang="en-US" sz="1400" i="1" dirty="0"/>
              <a:t>(Path archive)</a:t>
            </a:r>
          </a:p>
          <a:p>
            <a:pPr lvl="2"/>
            <a:r>
              <a:rPr lang="en-US" sz="1400" i="1" dirty="0"/>
              <a:t>public void </a:t>
            </a:r>
            <a:r>
              <a:rPr lang="en-US" sz="1400" i="1" dirty="0" err="1"/>
              <a:t>createSymlink</a:t>
            </a:r>
            <a:r>
              <a:rPr lang="en-US" sz="1400" i="1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A7E4C573-608A-4CEA-8CCE-7E004ED1F526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GenericOptionsParser</a:t>
            </a:r>
            <a:r>
              <a:rPr lang="en-US" dirty="0"/>
              <a:t>, Tool, and </a:t>
            </a:r>
            <a:r>
              <a:rPr lang="en-US" dirty="0" err="1"/>
              <a:t>ToolRunner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interprets common </a:t>
            </a:r>
            <a:r>
              <a:rPr lang="en-US" dirty="0" smtClean="0"/>
              <a:t>Hadoop command-line options</a:t>
            </a:r>
          </a:p>
          <a:p>
            <a:r>
              <a:rPr lang="en-US" dirty="0"/>
              <a:t>implement the Tool interface and run your application with </a:t>
            </a:r>
            <a:r>
              <a:rPr lang="en-US" dirty="0" smtClean="0"/>
              <a:t>the </a:t>
            </a:r>
            <a:r>
              <a:rPr lang="en-US" dirty="0" err="1" smtClean="0"/>
              <a:t>ToolRunner</a:t>
            </a:r>
            <a:endParaRPr lang="en-US" dirty="0"/>
          </a:p>
          <a:p>
            <a:r>
              <a:rPr lang="en-US" dirty="0" err="1" smtClean="0"/>
              <a:t>GenericOptionsParser</a:t>
            </a:r>
            <a:endParaRPr lang="en-US" dirty="0" smtClean="0"/>
          </a:p>
          <a:p>
            <a:pPr lvl="1"/>
            <a:r>
              <a:rPr lang="en-US" dirty="0"/>
              <a:t>-</a:t>
            </a:r>
            <a:r>
              <a:rPr lang="en-US" dirty="0" err="1" smtClean="0"/>
              <a:t>D</a:t>
            </a:r>
            <a:r>
              <a:rPr lang="en-US" i="1" dirty="0" err="1" smtClean="0"/>
              <a:t>property</a:t>
            </a:r>
            <a:r>
              <a:rPr lang="en-US" dirty="0" smtClean="0"/>
              <a:t>=</a:t>
            </a:r>
            <a:r>
              <a:rPr lang="en-US" i="1" dirty="0" smtClean="0"/>
              <a:t>value</a:t>
            </a:r>
          </a:p>
          <a:p>
            <a:pPr lvl="1"/>
            <a:r>
              <a:rPr lang="en-US" i="1" dirty="0" smtClean="0"/>
              <a:t>-</a:t>
            </a:r>
            <a:r>
              <a:rPr lang="en-US" i="1" dirty="0" err="1" smtClean="0"/>
              <a:t>conf</a:t>
            </a:r>
            <a:r>
              <a:rPr lang="en-US" i="1" dirty="0" smtClean="0"/>
              <a:t> file</a:t>
            </a:r>
          </a:p>
          <a:p>
            <a:pPr lvl="1"/>
            <a:r>
              <a:rPr lang="en-US" i="1" dirty="0" smtClean="0"/>
              <a:t>-</a:t>
            </a:r>
            <a:r>
              <a:rPr lang="en-US" i="1" dirty="0" err="1" smtClean="0"/>
              <a:t>fs</a:t>
            </a:r>
            <a:r>
              <a:rPr lang="en-US" i="1" dirty="0" smtClean="0"/>
              <a:t> </a:t>
            </a:r>
            <a:r>
              <a:rPr lang="en-US" i="1" dirty="0" err="1" smtClean="0"/>
              <a:t>uri</a:t>
            </a:r>
            <a:endParaRPr lang="en-US" i="1" dirty="0" smtClean="0"/>
          </a:p>
          <a:p>
            <a:pPr lvl="1"/>
            <a:r>
              <a:rPr lang="en-US" i="1" dirty="0" smtClean="0"/>
              <a:t>-</a:t>
            </a:r>
            <a:r>
              <a:rPr lang="en-US" i="1" dirty="0" err="1"/>
              <a:t>j</a:t>
            </a:r>
            <a:r>
              <a:rPr lang="en-US" i="1" dirty="0" err="1" smtClean="0"/>
              <a:t>t</a:t>
            </a:r>
            <a:r>
              <a:rPr lang="en-US" i="1" dirty="0" smtClean="0"/>
              <a:t> </a:t>
            </a:r>
            <a:r>
              <a:rPr lang="en-US" i="1" dirty="0" err="1" smtClean="0"/>
              <a:t>host:port</a:t>
            </a:r>
            <a:endParaRPr lang="en-US" i="1" dirty="0" smtClean="0"/>
          </a:p>
          <a:p>
            <a:pPr lvl="1"/>
            <a:r>
              <a:rPr lang="en-US" i="1" dirty="0" smtClean="0"/>
              <a:t>-files file1 file2</a:t>
            </a:r>
          </a:p>
          <a:p>
            <a:pPr lvl="1"/>
            <a:r>
              <a:rPr lang="en-US" i="1" dirty="0" smtClean="0"/>
              <a:t>-archives archive1 archive2</a:t>
            </a:r>
          </a:p>
          <a:p>
            <a:pPr lvl="1"/>
            <a:r>
              <a:rPr lang="en-US" i="1" dirty="0" smtClean="0"/>
              <a:t>-</a:t>
            </a:r>
            <a:r>
              <a:rPr lang="en-US" i="1" dirty="0" err="1" smtClean="0"/>
              <a:t>libjars</a:t>
            </a:r>
            <a:r>
              <a:rPr lang="en-US" i="1" dirty="0" smtClean="0"/>
              <a:t> jar1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9F8B61A2-08B4-40D3-8D7C-8F6FB67570C6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join data from Multiple datasets</a:t>
            </a:r>
          </a:p>
          <a:p>
            <a:r>
              <a:rPr lang="en-US" dirty="0" smtClean="0"/>
              <a:t>Please try to use PIG or HIVE join if you are using text based files</a:t>
            </a:r>
          </a:p>
          <a:p>
            <a:r>
              <a:rPr lang="en-US" dirty="0" smtClean="0"/>
              <a:t>Two varieties or approaches</a:t>
            </a:r>
          </a:p>
          <a:p>
            <a:pPr lvl="1"/>
            <a:r>
              <a:rPr lang="en-US" dirty="0" smtClean="0"/>
              <a:t>Map-side Join</a:t>
            </a:r>
          </a:p>
          <a:p>
            <a:pPr lvl="1"/>
            <a:r>
              <a:rPr lang="en-US" dirty="0" smtClean="0"/>
              <a:t>Reduce side Join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26B5A01B-B646-405F-994A-0D2A1355834C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Side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idea for Map-side joins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Load one set of data into memory, stored in an associative array</a:t>
            </a:r>
          </a:p>
          <a:p>
            <a:pPr lvl="1"/>
            <a:r>
              <a:rPr lang="en-US" dirty="0" smtClean="0"/>
              <a:t>Key </a:t>
            </a:r>
            <a:r>
              <a:rPr lang="en-US" dirty="0"/>
              <a:t>of the associative array is the join key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over the other set of data, and perform a lookup on </a:t>
            </a:r>
            <a:r>
              <a:rPr lang="en-US" dirty="0" smtClean="0"/>
              <a:t>the associative </a:t>
            </a:r>
            <a:r>
              <a:rPr lang="en-US" dirty="0"/>
              <a:t>array using the join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join key is found, you have a successful join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do nothing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F19C0726-1B59-4C31-AE7F-F9F80397E7FE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Side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same key for the mapper output</a:t>
            </a:r>
          </a:p>
          <a:p>
            <a:r>
              <a:rPr lang="en-US" dirty="0" smtClean="0"/>
              <a:t>Can be performed in two ways</a:t>
            </a:r>
          </a:p>
          <a:p>
            <a:pPr lvl="1"/>
            <a:r>
              <a:rPr lang="en-US" dirty="0" smtClean="0"/>
              <a:t>MultipleInputs</a:t>
            </a:r>
          </a:p>
          <a:p>
            <a:pPr lvl="1"/>
            <a:r>
              <a:rPr lang="en-US" dirty="0" smtClean="0"/>
              <a:t>Secondary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2135" y="56388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MultipleInputs.addInputPath(job, InputPath, TextInputFormat.class, CustomMapper.class);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FF9B1BBF-42DC-4EAC-ABB5-338FE6951BA8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MR, keys from all mappers are sent to the reducers in sorting order</a:t>
            </a:r>
          </a:p>
          <a:p>
            <a:r>
              <a:rPr lang="en-US" dirty="0" smtClean="0"/>
              <a:t>Total sorting can be obtained using single reducer</a:t>
            </a:r>
          </a:p>
          <a:p>
            <a:pPr lvl="1"/>
            <a:r>
              <a:rPr lang="en-US" dirty="0" smtClean="0"/>
              <a:t>Reduces the performance</a:t>
            </a:r>
          </a:p>
          <a:p>
            <a:r>
              <a:rPr lang="en-US" dirty="0" smtClean="0"/>
              <a:t>Partial sorting can be obtained using partition </a:t>
            </a:r>
          </a:p>
          <a:p>
            <a:r>
              <a:rPr lang="en-US" dirty="0" smtClean="0"/>
              <a:t>For benchmarking , </a:t>
            </a:r>
            <a:r>
              <a:rPr lang="en-US" dirty="0" err="1" smtClean="0"/>
              <a:t>terasort</a:t>
            </a:r>
            <a:r>
              <a:rPr lang="en-US" dirty="0" smtClean="0"/>
              <a:t> has been widely used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8E8887DB-DD8B-4879-9632-D642F56D2E3D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MR sorting , the keys are sorted and not the values</a:t>
            </a:r>
          </a:p>
          <a:p>
            <a:r>
              <a:rPr lang="en-US" dirty="0" smtClean="0"/>
              <a:t>To achieve the secondary sorting</a:t>
            </a:r>
          </a:p>
          <a:p>
            <a:pPr lvl="1"/>
            <a:r>
              <a:rPr lang="en-US" dirty="0"/>
              <a:t>Make the key a composite of the natural key and the natural </a:t>
            </a:r>
            <a:r>
              <a:rPr lang="en-US" dirty="0" smtClean="0"/>
              <a:t>value</a:t>
            </a:r>
          </a:p>
          <a:p>
            <a:pPr lvl="1"/>
            <a:r>
              <a:rPr lang="en-US" dirty="0"/>
              <a:t>The sort comparator should order by the composite key, that is, the natural </a:t>
            </a:r>
            <a:r>
              <a:rPr lang="en-US" dirty="0" smtClean="0"/>
              <a:t>key </a:t>
            </a:r>
            <a:r>
              <a:rPr lang="en-US" i="1" dirty="0" smtClean="0"/>
              <a:t>and </a:t>
            </a:r>
            <a:r>
              <a:rPr lang="en-US" dirty="0"/>
              <a:t>natural value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partitioner</a:t>
            </a:r>
            <a:r>
              <a:rPr lang="en-US" dirty="0"/>
              <a:t> and grouping comparator for the composite key should </a:t>
            </a:r>
            <a:r>
              <a:rPr lang="en-US" dirty="0" smtClean="0"/>
              <a:t>consider only </a:t>
            </a:r>
            <a:r>
              <a:rPr lang="en-US" dirty="0"/>
              <a:t>the natural key for partitioning </a:t>
            </a:r>
            <a:r>
              <a:rPr lang="en-US" dirty="0" smtClean="0"/>
              <a:t>and grouping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AABEF164-5BEC-4B34-BFB7-2267D2996D6F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362200"/>
          </a:xfrm>
        </p:spPr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A set of input files containing lines</a:t>
            </a:r>
          </a:p>
          <a:p>
            <a:pPr lvl="1"/>
            <a:r>
              <a:rPr lang="en-US" dirty="0" smtClean="0"/>
              <a:t>A pattern</a:t>
            </a:r>
          </a:p>
          <a:p>
            <a:r>
              <a:rPr lang="en-US" dirty="0" err="1" smtClean="0"/>
              <a:t>OutPut</a:t>
            </a:r>
            <a:endParaRPr lang="en-US" dirty="0" smtClean="0"/>
          </a:p>
          <a:p>
            <a:pPr lvl="1"/>
            <a:r>
              <a:rPr lang="en-US" dirty="0" smtClean="0"/>
              <a:t>Pattern with list of filename containing the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39624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  <a:p>
            <a:pPr marL="342900" indent="-342900">
              <a:buAutoNum type="arabicPeriod"/>
            </a:pPr>
            <a:r>
              <a:rPr lang="en-US" dirty="0"/>
              <a:t>Set the pattern using Configuration Object</a:t>
            </a:r>
          </a:p>
          <a:p>
            <a:pPr marL="342900" indent="-342900">
              <a:buAutoNum type="arabicPeriod"/>
            </a:pPr>
            <a:r>
              <a:rPr lang="en-US" dirty="0"/>
              <a:t>In Mapper(with </a:t>
            </a:r>
            <a:r>
              <a:rPr lang="en-US" dirty="0" err="1"/>
              <a:t>TextInputFormat</a:t>
            </a:r>
            <a:r>
              <a:rPr lang="en-US" dirty="0"/>
              <a:t>), verify for the pattern</a:t>
            </a:r>
          </a:p>
          <a:p>
            <a:pPr marL="342900" indent="-342900">
              <a:buAutoNum type="arabicPeriod"/>
            </a:pPr>
            <a:r>
              <a:rPr lang="en-US" dirty="0"/>
              <a:t>If Pattern matches, emit (pattern, filename)</a:t>
            </a:r>
          </a:p>
          <a:p>
            <a:pPr marL="342900" indent="-342900">
              <a:buAutoNum type="arabicPeriod"/>
            </a:pPr>
            <a:r>
              <a:rPr lang="en-US" dirty="0"/>
              <a:t>If No pattern , emit nothing</a:t>
            </a:r>
          </a:p>
          <a:p>
            <a:pPr marL="342900" indent="-342900">
              <a:buAutoNum type="arabicPeriod"/>
            </a:pPr>
            <a:r>
              <a:rPr lang="en-US" dirty="0"/>
              <a:t>Zero reducer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5152" y="6127698"/>
            <a:ext cx="149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map.input.file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1" y="990600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6C8699F2-6668-46E7-B429-C03C4AA635A6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an index data structure storing a mapping from content, such as words or numbers, to its locations in a database file, or in a document or a set of documents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Mapper</a:t>
            </a:r>
          </a:p>
          <a:p>
            <a:pPr lvl="1"/>
            <a:r>
              <a:rPr lang="en-US" dirty="0" smtClean="0"/>
              <a:t>For each word  , mapper emits (word, filename)</a:t>
            </a:r>
          </a:p>
          <a:p>
            <a:r>
              <a:rPr lang="en-US" dirty="0" smtClean="0"/>
              <a:t>Reducer</a:t>
            </a:r>
          </a:p>
          <a:p>
            <a:pPr lvl="1"/>
            <a:r>
              <a:rPr lang="en-US" dirty="0" smtClean="0"/>
              <a:t>For each key (word), it emits (word, file1.txt-file2.txt-………complete list)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34400" y="914400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knowledge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5BC2AC02-DC69-4E62-B9D7-8A03ABF138A1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Job</a:t>
            </a:r>
          </a:p>
          <a:p>
            <a:pPr lvl="1"/>
            <a:r>
              <a:rPr lang="en-US" sz="2800" dirty="0" smtClean="0"/>
              <a:t>A complete user defined computation or </a:t>
            </a:r>
            <a:r>
              <a:rPr lang="en-US" sz="2800" dirty="0" smtClean="0"/>
              <a:t>program.</a:t>
            </a:r>
          </a:p>
          <a:p>
            <a:pPr lvl="1"/>
            <a:r>
              <a:rPr lang="en-US" sz="2800" dirty="0" smtClean="0"/>
              <a:t>A full program  -- </a:t>
            </a:r>
            <a:r>
              <a:rPr lang="en-US" altLang="en-US" sz="2800" dirty="0"/>
              <a:t>an execution of a Mapper and Reducer across a data </a:t>
            </a:r>
            <a:r>
              <a:rPr lang="en-US" altLang="en-US" sz="2800" dirty="0" smtClean="0"/>
              <a:t>set</a:t>
            </a:r>
            <a:endParaRPr lang="en-US" sz="2800" dirty="0" smtClean="0"/>
          </a:p>
          <a:p>
            <a:r>
              <a:rPr lang="en-US" sz="3200" dirty="0" smtClean="0"/>
              <a:t>Tasks</a:t>
            </a:r>
          </a:p>
          <a:p>
            <a:pPr lvl="1"/>
            <a:r>
              <a:rPr lang="en-US" sz="2800" dirty="0" smtClean="0"/>
              <a:t>A subset of </a:t>
            </a:r>
            <a:r>
              <a:rPr lang="en-US" sz="2800" dirty="0" smtClean="0"/>
              <a:t>computation.</a:t>
            </a:r>
            <a:endParaRPr lang="en-US" sz="2800" dirty="0" smtClean="0"/>
          </a:p>
          <a:p>
            <a:pPr lvl="1"/>
            <a:r>
              <a:rPr lang="en-US" sz="2800" dirty="0" smtClean="0"/>
              <a:t>Can be either  execution of MAP or </a:t>
            </a:r>
            <a:r>
              <a:rPr lang="en-US" sz="2800" dirty="0" smtClean="0"/>
              <a:t>REDUCE on a slice of data.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Task in Progress (TIP)</a:t>
            </a:r>
            <a:endParaRPr lang="en-US" dirty="0" smtClean="0"/>
          </a:p>
          <a:p>
            <a:r>
              <a:rPr lang="en-US" sz="3200" dirty="0" smtClean="0"/>
              <a:t>Task Attempt</a:t>
            </a:r>
          </a:p>
          <a:p>
            <a:pPr lvl="1"/>
            <a:r>
              <a:rPr lang="en-US" sz="2800" dirty="0" smtClean="0"/>
              <a:t>An attempt to run a task.</a:t>
            </a:r>
          </a:p>
          <a:p>
            <a:pPr lvl="1"/>
            <a:r>
              <a:rPr lang="en-US" sz="2800" dirty="0" smtClean="0"/>
              <a:t>If an attempt fails, Job Tracker tries to start an another task attempt for the same task.</a:t>
            </a:r>
          </a:p>
          <a:p>
            <a:pPr lvl="1"/>
            <a:r>
              <a:rPr lang="en-US" sz="2800" dirty="0" smtClean="0"/>
              <a:t>By Default, total number of task attempts for a task is </a:t>
            </a:r>
            <a:r>
              <a:rPr lang="en-US" sz="2800" dirty="0" smtClean="0">
                <a:solidFill>
                  <a:srgbClr val="FF0000"/>
                </a:solidFill>
              </a:rPr>
              <a:t>four.</a:t>
            </a:r>
          </a:p>
          <a:p>
            <a:pPr lvl="2"/>
            <a:r>
              <a:rPr lang="en-US" altLang="en-US" dirty="0"/>
              <a:t>If the same input causes crashes over and over, that input will eventually be abandoned</a:t>
            </a:r>
          </a:p>
          <a:p>
            <a:pPr lvl="1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AAC7C5E3-0D3F-48DA-86BB-F4E2E16911CA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LocalJobRunner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designed for simple testing of </a:t>
            </a:r>
            <a:r>
              <a:rPr lang="en-US" dirty="0" err="1" smtClean="0"/>
              <a:t>MapReduceprograms</a:t>
            </a:r>
            <a:endParaRPr lang="en-US" dirty="0" smtClean="0"/>
          </a:p>
          <a:p>
            <a:r>
              <a:rPr lang="en-US" dirty="0"/>
              <a:t>can’t run more than one </a:t>
            </a:r>
            <a:r>
              <a:rPr lang="en-US" dirty="0" smtClean="0"/>
              <a:t>reducer</a:t>
            </a:r>
          </a:p>
          <a:p>
            <a:r>
              <a:rPr lang="en-US" i="1" dirty="0"/>
              <a:t>bin/hadoop jar  </a:t>
            </a:r>
            <a:r>
              <a:rPr lang="en-US" i="1" dirty="0" smtClean="0"/>
              <a:t>job.jar </a:t>
            </a:r>
            <a:r>
              <a:rPr lang="en-US" i="1" dirty="0" err="1" smtClean="0"/>
              <a:t>com.example.wordcount</a:t>
            </a:r>
            <a:r>
              <a:rPr lang="en-US" i="1" dirty="0" smtClean="0"/>
              <a:t> </a:t>
            </a:r>
            <a:r>
              <a:rPr lang="en-US" i="1" dirty="0"/>
              <a:t>-D </a:t>
            </a:r>
            <a:r>
              <a:rPr lang="en-US" i="1" dirty="0" err="1"/>
              <a:t>mapred.job.tracker</a:t>
            </a:r>
            <a:r>
              <a:rPr lang="en-US" i="1" dirty="0"/>
              <a:t>=local -D </a:t>
            </a:r>
            <a:r>
              <a:rPr lang="en-US" b="1" i="1" dirty="0">
                <a:hlinkClick r:id="rId2"/>
              </a:rPr>
              <a:t>fs.default.name</a:t>
            </a:r>
            <a:r>
              <a:rPr lang="en-US" i="1" dirty="0"/>
              <a:t>=file:/// (</a:t>
            </a:r>
            <a:r>
              <a:rPr lang="en-US" i="1" dirty="0" err="1"/>
              <a:t>args</a:t>
            </a:r>
            <a:r>
              <a:rPr lang="en-US" i="1" dirty="0" smtClean="0"/>
              <a:t>)</a:t>
            </a:r>
          </a:p>
          <a:p>
            <a:endParaRPr lang="en-US" i="1" dirty="0"/>
          </a:p>
          <a:p>
            <a:r>
              <a:rPr lang="en-US" i="1" dirty="0" smtClean="0"/>
              <a:t>Other tips </a:t>
            </a:r>
          </a:p>
          <a:p>
            <a:pPr lvl="1"/>
            <a:r>
              <a:rPr lang="en-US" dirty="0"/>
              <a:t>Set </a:t>
            </a:r>
            <a:r>
              <a:rPr lang="en-US" i="1" dirty="0" err="1"/>
              <a:t>keep.failed.task.files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dirty="0" smtClean="0"/>
              <a:t>true</a:t>
            </a:r>
          </a:p>
          <a:p>
            <a:pPr lvl="1"/>
            <a:r>
              <a:rPr lang="en-US" i="1" dirty="0" smtClean="0"/>
              <a:t>Use the </a:t>
            </a:r>
            <a:r>
              <a:rPr lang="en-US" i="1" dirty="0" err="1" smtClean="0"/>
              <a:t>isolationRunner</a:t>
            </a:r>
            <a:r>
              <a:rPr lang="en-US" i="1" dirty="0" smtClean="0"/>
              <a:t> to run just the failed tasks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3CA63E77-EBDC-4972-A572-A12B5651963A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MRunit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integration between </a:t>
            </a:r>
            <a:r>
              <a:rPr lang="en-US" dirty="0" err="1" smtClean="0"/>
              <a:t>Mapreduce</a:t>
            </a:r>
            <a:r>
              <a:rPr lang="en-US" dirty="0" smtClean="0"/>
              <a:t> and standard testing tools</a:t>
            </a:r>
          </a:p>
          <a:p>
            <a:r>
              <a:rPr lang="en-US" dirty="0" smtClean="0"/>
              <a:t>No external test input or output files</a:t>
            </a:r>
          </a:p>
          <a:p>
            <a:r>
              <a:rPr lang="en-US" dirty="0" smtClean="0"/>
              <a:t>Less test harness code</a:t>
            </a:r>
          </a:p>
          <a:p>
            <a:r>
              <a:rPr lang="en-US" dirty="0" smtClean="0"/>
              <a:t>Concise, fast tests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Tests are not executed in a distributed way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4739027"/>
            <a:ext cx="7723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Developed by </a:t>
            </a:r>
            <a:r>
              <a:rPr lang="en-US" sz="2400" b="1" dirty="0" err="1">
                <a:solidFill>
                  <a:srgbClr val="FF0000"/>
                </a:solidFill>
              </a:rPr>
              <a:t>cloudera</a:t>
            </a:r>
            <a:r>
              <a:rPr lang="en-US" sz="2400" b="1" dirty="0">
                <a:solidFill>
                  <a:srgbClr val="FF0000"/>
                </a:solidFill>
              </a:rPr>
              <a:t>. Please visit their site for more info.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3C4FBB8F-4C04-4FB4-8EF4-94435C5A6D84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compressed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understands a variety of file compression formats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 err="1"/>
              <a:t>GZip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 compressed file is included as one of the files to </a:t>
            </a:r>
            <a:r>
              <a:rPr lang="en-US" dirty="0" smtClean="0"/>
              <a:t>be processed</a:t>
            </a:r>
            <a:r>
              <a:rPr lang="en-US" dirty="0"/>
              <a:t>, </a:t>
            </a:r>
            <a:r>
              <a:rPr lang="en-US" dirty="0" err="1"/>
              <a:t>Hadoop</a:t>
            </a:r>
            <a:r>
              <a:rPr lang="en-US" dirty="0"/>
              <a:t> will automatically decompress it and </a:t>
            </a:r>
            <a:r>
              <a:rPr lang="en-US" dirty="0" smtClean="0"/>
              <a:t>pass the </a:t>
            </a:r>
            <a:r>
              <a:rPr lang="en-US" dirty="0"/>
              <a:t>decompressed contents to the Mapper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There is no need for the developer to worry about </a:t>
            </a:r>
            <a:r>
              <a:rPr lang="en-US" dirty="0" smtClean="0"/>
              <a:t>decompressing the </a:t>
            </a:r>
            <a:r>
              <a:rPr lang="en-US" dirty="0"/>
              <a:t>file</a:t>
            </a:r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err="1"/>
              <a:t>GZip</a:t>
            </a:r>
            <a:r>
              <a:rPr lang="en-US" dirty="0"/>
              <a:t> is not a ‘</a:t>
            </a:r>
            <a:r>
              <a:rPr lang="en-US" dirty="0" err="1"/>
              <a:t>splittable</a:t>
            </a:r>
            <a:r>
              <a:rPr lang="en-US" dirty="0"/>
              <a:t> file format’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/>
              <a:t>GZipped</a:t>
            </a:r>
            <a:r>
              <a:rPr lang="en-US" dirty="0"/>
              <a:t> file can only be decompressed by starting at </a:t>
            </a:r>
            <a:r>
              <a:rPr lang="en-US" dirty="0" smtClean="0"/>
              <a:t>the beginning </a:t>
            </a:r>
            <a:r>
              <a:rPr lang="en-US" dirty="0"/>
              <a:t>of the file and continuing on to the </a:t>
            </a:r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cannot start decompressing the file part of the way through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56FEF624-43B1-4D36-89BE-B69C7FBA6FBD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r>
              <a:rPr lang="en-US" dirty="0" smtClean="0"/>
              <a:t> – Non-</a:t>
            </a:r>
            <a:r>
              <a:rPr lang="en-US" dirty="0" err="1" smtClean="0"/>
              <a:t>Splittable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MapReduce</a:t>
            </a:r>
            <a:r>
              <a:rPr lang="en-US" dirty="0"/>
              <a:t> framework receives a non-</a:t>
            </a:r>
            <a:r>
              <a:rPr lang="en-US" dirty="0" err="1"/>
              <a:t>splittable</a:t>
            </a:r>
            <a:r>
              <a:rPr lang="en-US" dirty="0"/>
              <a:t> file (</a:t>
            </a:r>
            <a:r>
              <a:rPr lang="en-US" dirty="0" err="1" smtClean="0"/>
              <a:t>suchas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GZipped</a:t>
            </a:r>
            <a:r>
              <a:rPr lang="en-US" dirty="0"/>
              <a:t> file) it passes the </a:t>
            </a:r>
            <a:r>
              <a:rPr lang="en-US" i="1" dirty="0"/>
              <a:t>entire </a:t>
            </a:r>
            <a:r>
              <a:rPr lang="en-US" dirty="0"/>
              <a:t>file to a single </a:t>
            </a:r>
            <a:r>
              <a:rPr lang="en-US" dirty="0" smtClean="0"/>
              <a:t> mapper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can result in one Mapper running for far longer than </a:t>
            </a:r>
            <a:r>
              <a:rPr lang="en-US" dirty="0" smtClean="0"/>
              <a:t>the others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dealing with an entire file, while the others are dealing </a:t>
            </a:r>
            <a:r>
              <a:rPr lang="en-US" dirty="0" smtClean="0"/>
              <a:t>with smaller </a:t>
            </a:r>
            <a:r>
              <a:rPr lang="en-US" dirty="0"/>
              <a:t>portions of files</a:t>
            </a:r>
          </a:p>
          <a:p>
            <a:pPr lvl="1"/>
            <a:r>
              <a:rPr lang="en-US" dirty="0" smtClean="0"/>
              <a:t>Speculative </a:t>
            </a:r>
            <a:r>
              <a:rPr lang="en-US" dirty="0"/>
              <a:t>execution can occur</a:t>
            </a:r>
          </a:p>
          <a:p>
            <a:pPr lvl="1"/>
            <a:r>
              <a:rPr lang="en-US" dirty="0" smtClean="0"/>
              <a:t>Although </a:t>
            </a:r>
            <a:r>
              <a:rPr lang="en-US" dirty="0"/>
              <a:t>this will provide no benefit</a:t>
            </a:r>
          </a:p>
          <a:p>
            <a:r>
              <a:rPr lang="en-US" dirty="0" smtClean="0"/>
              <a:t>Typically </a:t>
            </a:r>
            <a:r>
              <a:rPr lang="en-US" dirty="0"/>
              <a:t>it is not a good idea to use </a:t>
            </a:r>
            <a:r>
              <a:rPr lang="en-US" dirty="0" err="1"/>
              <a:t>GZip</a:t>
            </a:r>
            <a:r>
              <a:rPr lang="en-US" dirty="0"/>
              <a:t> to compress </a:t>
            </a:r>
            <a:r>
              <a:rPr lang="en-US" dirty="0" smtClean="0"/>
              <a:t>files which </a:t>
            </a:r>
            <a:r>
              <a:rPr lang="en-US" dirty="0"/>
              <a:t>will be processed by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F699FD33-2F43-4082-AC34-C2F140026BE1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LZO – </a:t>
            </a:r>
            <a:r>
              <a:rPr lang="en-US" dirty="0" err="1" smtClean="0"/>
              <a:t>splittable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LZO is not shipped with </a:t>
            </a:r>
            <a:r>
              <a:rPr lang="en-US" b="1" dirty="0" err="1" smtClean="0"/>
              <a:t>Hadoop</a:t>
            </a:r>
            <a:r>
              <a:rPr lang="en-US" b="1" dirty="0" smtClean="0"/>
              <a:t> due to license restrictions</a:t>
            </a:r>
            <a:endParaRPr lang="en-US" b="1" dirty="0"/>
          </a:p>
          <a:p>
            <a:pPr lvl="1"/>
            <a:r>
              <a:rPr lang="en-US" dirty="0" smtClean="0"/>
              <a:t>But </a:t>
            </a:r>
            <a:r>
              <a:rPr lang="en-US" dirty="0"/>
              <a:t>it is easy to add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https://github.com/cloudera/hadoop-lzo</a:t>
            </a:r>
          </a:p>
          <a:p>
            <a:r>
              <a:rPr lang="en-US" b="1" dirty="0" smtClean="0"/>
              <a:t>LZO </a:t>
            </a:r>
            <a:r>
              <a:rPr lang="en-US" b="1" dirty="0"/>
              <a:t>files have set points within the file at which </a:t>
            </a:r>
            <a:r>
              <a:rPr lang="en-US" b="1" dirty="0" smtClean="0"/>
              <a:t>compression can </a:t>
            </a:r>
            <a:r>
              <a:rPr lang="en-US" b="1" dirty="0"/>
              <a:t>begin</a:t>
            </a:r>
          </a:p>
          <a:p>
            <a:pPr lvl="1"/>
            <a:r>
              <a:rPr lang="en-US" dirty="0" err="1" smtClean="0"/>
              <a:t>InputSplits</a:t>
            </a:r>
            <a:r>
              <a:rPr lang="en-US" dirty="0" smtClean="0"/>
              <a:t> </a:t>
            </a:r>
            <a:r>
              <a:rPr lang="en-US" dirty="0"/>
              <a:t>are calculated based on those points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point closest to each block boundary is chosen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A556EF36-03DF-43E6-AD21-CBF387A9942C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Snappy </a:t>
            </a:r>
            <a:r>
              <a:rPr lang="en-US" dirty="0"/>
              <a:t>is a relatively new compression format</a:t>
            </a:r>
          </a:p>
          <a:p>
            <a:pPr lvl="1"/>
            <a:r>
              <a:rPr lang="en-US" dirty="0" smtClean="0"/>
              <a:t>Developed </a:t>
            </a:r>
            <a:r>
              <a:rPr lang="en-US" dirty="0"/>
              <a:t>at </a:t>
            </a:r>
            <a:r>
              <a:rPr lang="en-US" dirty="0" smtClean="0"/>
              <a:t>Google,  </a:t>
            </a:r>
            <a:r>
              <a:rPr lang="en-US" dirty="0" err="1" smtClean="0"/>
              <a:t>Splittable</a:t>
            </a:r>
            <a:r>
              <a:rPr lang="en-US" dirty="0" smtClean="0"/>
              <a:t>, Very </a:t>
            </a:r>
            <a:r>
              <a:rPr lang="en-US" dirty="0"/>
              <a:t>fast</a:t>
            </a:r>
          </a:p>
          <a:p>
            <a:r>
              <a:rPr lang="en-US" dirty="0" smtClean="0"/>
              <a:t> </a:t>
            </a:r>
            <a:r>
              <a:rPr lang="en-US" dirty="0"/>
              <a:t>Snappy does not compress a file and produce, e.g., a file with</a:t>
            </a:r>
          </a:p>
          <a:p>
            <a:pPr marL="0" indent="0">
              <a:buNone/>
            </a:pPr>
            <a:r>
              <a:rPr lang="en-US" dirty="0" smtClean="0"/>
              <a:t> a </a:t>
            </a:r>
            <a:r>
              <a:rPr lang="en-US" dirty="0"/>
              <a:t>.snappy extension</a:t>
            </a:r>
          </a:p>
          <a:p>
            <a:pPr lvl="1"/>
            <a:r>
              <a:rPr lang="en-US" dirty="0" smtClean="0"/>
              <a:t>Instead</a:t>
            </a:r>
            <a:r>
              <a:rPr lang="en-US" dirty="0"/>
              <a:t>, it compresses data within a file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data can be decompressed automatically by </a:t>
            </a:r>
            <a:r>
              <a:rPr lang="en-US" dirty="0" err="1"/>
              <a:t>Hadoop</a:t>
            </a:r>
            <a:r>
              <a:rPr lang="en-US" dirty="0"/>
              <a:t> (</a:t>
            </a:r>
            <a:r>
              <a:rPr lang="en-US" dirty="0" smtClean="0"/>
              <a:t>or other </a:t>
            </a:r>
            <a:r>
              <a:rPr lang="en-US" dirty="0"/>
              <a:t>programs) when the file is read</a:t>
            </a:r>
          </a:p>
          <a:p>
            <a:pPr lvl="1"/>
            <a:r>
              <a:rPr lang="en-US" dirty="0" smtClean="0"/>
              <a:t>Works </a:t>
            </a:r>
            <a:r>
              <a:rPr lang="en-US" dirty="0"/>
              <a:t>well with </a:t>
            </a:r>
            <a:r>
              <a:rPr lang="en-US" dirty="0" err="1"/>
              <a:t>SequenceFiles</a:t>
            </a:r>
            <a:r>
              <a:rPr lang="en-US" dirty="0"/>
              <a:t>, Avro </a:t>
            </a:r>
            <a:r>
              <a:rPr lang="en-US" dirty="0" smtClean="0"/>
              <a:t>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FEE5ACCA-69F1-4E04-BCC0-81CEF47AB9C4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: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371831"/>
              </p:ext>
            </p:extLst>
          </p:nvPr>
        </p:nvGraphicFramePr>
        <p:xfrm>
          <a:off x="2306472" y="1131886"/>
          <a:ext cx="762909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4054680" imgH="3506400" progId="">
                  <p:embed/>
                </p:oleObj>
              </mc:Choice>
              <mc:Fallback>
                <p:oleObj r:id="rId3" imgW="4054680" imgH="35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472" y="1131886"/>
                        <a:ext cx="7629098" cy="467995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93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Nodes, Trackers,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 </a:t>
            </a:r>
            <a:r>
              <a:rPr lang="en-US" altLang="en-US" dirty="0"/>
              <a:t>Master node runs </a:t>
            </a:r>
            <a:r>
              <a:rPr lang="en-US" altLang="en-US" i="1" dirty="0" err="1"/>
              <a:t>JobTracker</a:t>
            </a:r>
            <a:r>
              <a:rPr lang="en-US" altLang="en-US" dirty="0"/>
              <a:t> instance, which accepts </a:t>
            </a:r>
            <a:r>
              <a:rPr lang="en-US" altLang="en-US" i="1" dirty="0"/>
              <a:t>Job </a:t>
            </a:r>
            <a:r>
              <a:rPr lang="en-US" altLang="en-US" dirty="0"/>
              <a:t>requests from </a:t>
            </a:r>
            <a:r>
              <a:rPr lang="en-US" altLang="en-US" dirty="0" smtClean="0"/>
              <a:t>clients.</a:t>
            </a:r>
            <a:endParaRPr lang="en-US" altLang="en-US" i="1" dirty="0"/>
          </a:p>
          <a:p>
            <a:pPr marL="341313" indent="-341313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i="1" dirty="0" err="1"/>
              <a:t>TaskTracker</a:t>
            </a:r>
            <a:r>
              <a:rPr lang="en-US" altLang="en-US" i="1" dirty="0"/>
              <a:t> </a:t>
            </a:r>
            <a:r>
              <a:rPr lang="en-US" altLang="en-US" dirty="0"/>
              <a:t>instances run on slave </a:t>
            </a:r>
            <a:r>
              <a:rPr lang="en-US" altLang="en-US" dirty="0" smtClean="0"/>
              <a:t>nodes.</a:t>
            </a:r>
            <a:endParaRPr lang="en-US" altLang="en-US" dirty="0"/>
          </a:p>
          <a:p>
            <a:pPr marL="341313" indent="-341313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 smtClean="0"/>
              <a:t>TaskTracker</a:t>
            </a:r>
            <a:r>
              <a:rPr lang="en-US" altLang="en-US" dirty="0" smtClean="0"/>
              <a:t> </a:t>
            </a:r>
            <a:r>
              <a:rPr lang="en-US" altLang="en-US" dirty="0"/>
              <a:t>forks separate Java process for task </a:t>
            </a:r>
            <a:r>
              <a:rPr lang="en-US" altLang="en-US" dirty="0" smtClean="0"/>
              <a:t>instances.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Job Distribution:</a:t>
            </a:r>
          </a:p>
          <a:p>
            <a:pPr marL="798513" lvl="1" indent="-341313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/>
              <a:t>MapReduce</a:t>
            </a:r>
            <a:r>
              <a:rPr lang="en-US" altLang="en-US" dirty="0"/>
              <a:t> programs are contained in a Java </a:t>
            </a:r>
            <a:r>
              <a:rPr lang="en-US" altLang="en-US" dirty="0">
                <a:solidFill>
                  <a:srgbClr val="FF0000"/>
                </a:solidFill>
              </a:rPr>
              <a:t>“jar” </a:t>
            </a:r>
            <a:r>
              <a:rPr lang="en-US" altLang="en-US" dirty="0"/>
              <a:t>file + an XML file containing serialized program configuration options</a:t>
            </a:r>
          </a:p>
          <a:p>
            <a:pPr marL="798513" lvl="1" indent="-341313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Running a </a:t>
            </a:r>
            <a:r>
              <a:rPr lang="en-US" altLang="en-US" dirty="0" err="1"/>
              <a:t>MapReduce</a:t>
            </a:r>
            <a:r>
              <a:rPr lang="en-US" altLang="en-US" dirty="0"/>
              <a:t> job places these files into the HDFS and notifies </a:t>
            </a:r>
            <a:r>
              <a:rPr lang="en-US" altLang="en-US" dirty="0" err="1"/>
              <a:t>TaskTrackers</a:t>
            </a:r>
            <a:r>
              <a:rPr lang="en-US" altLang="en-US" dirty="0"/>
              <a:t> where to retrieve the relevant program code</a:t>
            </a:r>
          </a:p>
          <a:p>
            <a:pPr marL="798513" lvl="1" indent="-341313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5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35814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286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51816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971800" y="38100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25908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590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5410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91400" y="3733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cxnSp>
        <p:nvCxnSpPr>
          <p:cNvPr id="14" name="Straight Arrow Connector 13"/>
          <p:cNvCxnSpPr>
            <a:stCxn id="7" idx="3"/>
            <a:endCxn id="13" idx="1"/>
          </p:cNvCxnSpPr>
          <p:nvPr/>
        </p:nvCxnSpPr>
        <p:spPr>
          <a:xfrm>
            <a:off x="4495800" y="2476500"/>
            <a:ext cx="2895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3" idx="1"/>
          </p:cNvCxnSpPr>
          <p:nvPr/>
        </p:nvCxnSpPr>
        <p:spPr>
          <a:xfrm flipV="1">
            <a:off x="4495800" y="3924300"/>
            <a:ext cx="28956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0" y="35814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shuffle</a:t>
            </a:r>
          </a:p>
          <a:p>
            <a:r>
              <a:rPr lang="en-US" sz="1400" dirty="0"/>
              <a:t>1.Sorting by key</a:t>
            </a:r>
          </a:p>
          <a:p>
            <a:r>
              <a:rPr lang="en-US" sz="1400" dirty="0"/>
              <a:t>2.Grouping by 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1219201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k1     ,      v1</a:t>
            </a:r>
          </a:p>
          <a:p>
            <a:r>
              <a:rPr lang="en-US" sz="1200" dirty="0"/>
              <a:t>0            1,senthi,……..,100</a:t>
            </a:r>
          </a:p>
          <a:p>
            <a:pPr marL="228600" indent="-228600">
              <a:buAutoNum type="arabicPlain" startAt="30"/>
            </a:pPr>
            <a:r>
              <a:rPr lang="en-US" sz="1200" dirty="0"/>
              <a:t>        2,kumar,………,70</a:t>
            </a:r>
          </a:p>
          <a:p>
            <a:pPr marL="228600" indent="-228600"/>
            <a:r>
              <a:rPr lang="en-US" sz="1200" dirty="0"/>
              <a:t>53          3,priya,…………,50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121920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k2            ,        v2</a:t>
            </a:r>
          </a:p>
          <a:p>
            <a:r>
              <a:rPr lang="en-US" sz="1200" dirty="0"/>
              <a:t>paracetamol   100</a:t>
            </a:r>
          </a:p>
          <a:p>
            <a:r>
              <a:rPr lang="en-US" sz="1200" dirty="0"/>
              <a:t>metacin           70</a:t>
            </a:r>
          </a:p>
          <a:p>
            <a:r>
              <a:rPr lang="en-US" sz="1200" dirty="0"/>
              <a:t>avil                    50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2514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k3           ,         v3</a:t>
            </a:r>
          </a:p>
          <a:p>
            <a:r>
              <a:rPr lang="en-US" sz="1200" dirty="0"/>
              <a:t>avil                  50,45</a:t>
            </a:r>
          </a:p>
          <a:p>
            <a:r>
              <a:rPr lang="en-US" sz="1200" dirty="0"/>
              <a:t>metacin          70,150</a:t>
            </a:r>
          </a:p>
          <a:p>
            <a:r>
              <a:rPr lang="en-US" sz="1200" dirty="0"/>
              <a:t>paracetamol 100,25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05800" y="304801"/>
            <a:ext cx="335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Input file</a:t>
            </a:r>
          </a:p>
          <a:p>
            <a:r>
              <a:rPr lang="en-US" sz="1200" dirty="0"/>
              <a:t>1,senthil,paracetamol,male,100 </a:t>
            </a:r>
          </a:p>
          <a:p>
            <a:r>
              <a:rPr lang="en-US" sz="1200" dirty="0"/>
              <a:t>2,kumar,metacin,male,70 </a:t>
            </a:r>
          </a:p>
          <a:p>
            <a:r>
              <a:rPr lang="en-US" sz="1200" dirty="0"/>
              <a:t>3,priya,avil,female,50 </a:t>
            </a:r>
          </a:p>
          <a:p>
            <a:r>
              <a:rPr lang="en-US" sz="1200" dirty="0"/>
              <a:t>4,pradeep,paracetamol,male,25 </a:t>
            </a:r>
          </a:p>
          <a:p>
            <a:r>
              <a:rPr lang="en-US" sz="1200" dirty="0"/>
              <a:t>5,siva,avil,male,45 </a:t>
            </a:r>
          </a:p>
          <a:p>
            <a:r>
              <a:rPr lang="en-US" sz="1200" dirty="0"/>
              <a:t>6,saravana,metacin,male,150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2800" y="5410201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query</a:t>
            </a:r>
          </a:p>
          <a:p>
            <a:r>
              <a:rPr lang="en-US" sz="1200" dirty="0"/>
              <a:t>select drug,sum(amount) from patient  group by drug;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229600" y="10668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8077200" y="609600"/>
            <a:ext cx="762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8077201" y="1143000"/>
            <a:ext cx="45719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96200" y="762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6200" y="12192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76600" y="228600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800" y="541020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5638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k1       ,   v1</a:t>
            </a:r>
          </a:p>
          <a:p>
            <a:pPr marL="228600" indent="-228600">
              <a:buAutoNum type="arabicPlain" startAt="79"/>
            </a:pPr>
            <a:r>
              <a:rPr lang="en-US" sz="1200" dirty="0"/>
              <a:t>    4,pradeep,………,25</a:t>
            </a:r>
          </a:p>
          <a:p>
            <a:pPr marL="228600" indent="-228600">
              <a:buAutoNum type="arabicPlain" startAt="87"/>
            </a:pPr>
            <a:r>
              <a:rPr lang="en-US" sz="1200" dirty="0"/>
              <a:t>    5,siva,…………..,45</a:t>
            </a:r>
          </a:p>
          <a:p>
            <a:pPr marL="228600" indent="-228600"/>
            <a:r>
              <a:rPr lang="en-US" sz="1200" dirty="0"/>
              <a:t>96      6,saravana,………,150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19600" y="5638801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k2             ,             v2</a:t>
            </a:r>
          </a:p>
          <a:p>
            <a:r>
              <a:rPr lang="en-US" sz="1200" dirty="0"/>
              <a:t>paracetamol       25</a:t>
            </a:r>
          </a:p>
          <a:p>
            <a:r>
              <a:rPr lang="en-US" sz="1200" dirty="0"/>
              <a:t>avil                        45</a:t>
            </a:r>
          </a:p>
          <a:p>
            <a:r>
              <a:rPr lang="en-US" sz="1200" dirty="0"/>
              <a:t>metacin               150</a:t>
            </a:r>
          </a:p>
          <a:p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0" y="35052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k4            ,        v4</a:t>
            </a:r>
          </a:p>
          <a:p>
            <a:r>
              <a:rPr lang="en-US" sz="1200" dirty="0"/>
              <a:t>avil                  95</a:t>
            </a:r>
          </a:p>
          <a:p>
            <a:r>
              <a:rPr lang="en-US" sz="1200" dirty="0"/>
              <a:t>metacin          220</a:t>
            </a:r>
          </a:p>
          <a:p>
            <a:r>
              <a:rPr lang="en-US" sz="1200" dirty="0"/>
              <a:t>paracetamol 125</a:t>
            </a:r>
          </a:p>
        </p:txBody>
      </p:sp>
    </p:spTree>
    <p:extLst>
      <p:ext uri="{BB962C8B-B14F-4D97-AF65-F5344CB8AC3E}">
        <p14:creationId xmlns:p14="http://schemas.microsoft.com/office/powerpoint/2010/main" val="12624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MR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Mapper - a Java class to be extended by the developer</a:t>
            </a:r>
          </a:p>
          <a:p>
            <a:pPr lvl="1"/>
            <a:r>
              <a:rPr lang="en-US" dirty="0" smtClean="0"/>
              <a:t>Methods – setup, map, run, cleanup</a:t>
            </a:r>
          </a:p>
          <a:p>
            <a:pPr lvl="1"/>
            <a:r>
              <a:rPr lang="en-US" dirty="0" smtClean="0"/>
              <a:t>Map method takes a key value and can emit zero or more intermediate key value pairs depending upon the logic implemented by the developer</a:t>
            </a:r>
          </a:p>
          <a:p>
            <a:pPr lvl="1"/>
            <a:r>
              <a:rPr lang="en-US" dirty="0" smtClean="0"/>
              <a:t>A JVM running Mapper is launched for each input split.</a:t>
            </a:r>
          </a:p>
          <a:p>
            <a:r>
              <a:rPr lang="en-US" dirty="0" smtClean="0"/>
              <a:t>Reducer </a:t>
            </a:r>
            <a:r>
              <a:rPr lang="en-US" dirty="0" smtClean="0"/>
              <a:t>– A Java </a:t>
            </a:r>
            <a:r>
              <a:rPr lang="en-US" dirty="0"/>
              <a:t>class to be extended by the developer</a:t>
            </a:r>
          </a:p>
          <a:p>
            <a:pPr lvl="1"/>
            <a:r>
              <a:rPr lang="en-US" dirty="0"/>
              <a:t>Methods – setup, </a:t>
            </a:r>
            <a:r>
              <a:rPr lang="en-US" dirty="0" smtClean="0"/>
              <a:t>reduce, </a:t>
            </a:r>
            <a:r>
              <a:rPr lang="en-US" dirty="0"/>
              <a:t>run, cleanup</a:t>
            </a:r>
          </a:p>
          <a:p>
            <a:pPr lvl="1"/>
            <a:r>
              <a:rPr lang="en-US" dirty="0" smtClean="0"/>
              <a:t>Reduce method </a:t>
            </a:r>
            <a:r>
              <a:rPr lang="en-US" dirty="0"/>
              <a:t>takes a </a:t>
            </a:r>
            <a:r>
              <a:rPr lang="en-US" dirty="0" smtClean="0"/>
              <a:t>(intermediate key-list of values) </a:t>
            </a:r>
            <a:r>
              <a:rPr lang="en-US" dirty="0"/>
              <a:t>and can emit zero or more key value pairs depending upon the logic implemented by the developer</a:t>
            </a:r>
          </a:p>
          <a:p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Configures the job and submits the job to the cluster from the client.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97393A01-65F2-4516-A1FA-BAE62D6328B9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Writables</a:t>
            </a:r>
            <a:r>
              <a:rPr lang="en-US" dirty="0" smtClean="0"/>
              <a:t> </a:t>
            </a:r>
            <a:r>
              <a:rPr lang="en-US" dirty="0" smtClean="0"/>
              <a:t>in Hadoop are present for 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6979" y="1219834"/>
            <a:ext cx="105770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What is Serialization?? </a:t>
            </a:r>
          </a:p>
          <a:p>
            <a:r>
              <a:rPr lang="en-US" sz="2400" i="1" dirty="0"/>
              <a:t>the process of converting a data structure or object state into a format that can be stored (for example, in a file or memory buffer, or transmitted across a network connection link) and "resurrected" later in the same or another computer environment</a:t>
            </a:r>
          </a:p>
          <a:p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0501" y="4001848"/>
            <a:ext cx="9880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Why  a separate framework instead  of java serialization?</a:t>
            </a:r>
          </a:p>
          <a:p>
            <a:pPr marL="342900" indent="-342900">
              <a:buAutoNum type="arabicPeriod"/>
            </a:pPr>
            <a:r>
              <a:rPr lang="en-US" sz="2400" i="1" dirty="0"/>
              <a:t>Compact</a:t>
            </a:r>
          </a:p>
          <a:p>
            <a:pPr marL="342900" indent="-342900">
              <a:buAutoNum type="arabicPeriod"/>
            </a:pPr>
            <a:r>
              <a:rPr lang="en-US" sz="2400" i="1" dirty="0"/>
              <a:t>Fast</a:t>
            </a:r>
          </a:p>
          <a:p>
            <a:pPr marL="342900" indent="-342900">
              <a:buAutoNum type="arabicPeriod"/>
            </a:pPr>
            <a:r>
              <a:rPr lang="en-US" sz="2400" i="1" dirty="0"/>
              <a:t>Extensible</a:t>
            </a:r>
          </a:p>
          <a:p>
            <a:pPr marL="342900" indent="-342900">
              <a:buAutoNum type="arabicPeriod"/>
            </a:pPr>
            <a:r>
              <a:rPr lang="en-US" sz="2400" i="1" dirty="0"/>
              <a:t>Interoperable</a:t>
            </a: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fld id="{E459A9D8-9E1C-4C52-84A4-223C63F04DB5}" type="datetime1">
              <a:rPr lang="en-US" smtClean="0"/>
              <a:pPr/>
              <a:t>7/16/2015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611</TotalTime>
  <Words>2129</Words>
  <Application>Microsoft Office PowerPoint</Application>
  <PresentationFormat>Widescreen</PresentationFormat>
  <Paragraphs>531</Paragraphs>
  <Slides>45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ＭＳ Ｐゴシック</vt:lpstr>
      <vt:lpstr>Arial</vt:lpstr>
      <vt:lpstr>Calibri</vt:lpstr>
      <vt:lpstr>Calibri Light</vt:lpstr>
      <vt:lpstr>Courier New</vt:lpstr>
      <vt:lpstr>Wingdings</vt:lpstr>
      <vt:lpstr>New Microsoft PowerPoint Presentation</vt:lpstr>
      <vt:lpstr>MAPREDUCE</vt:lpstr>
      <vt:lpstr>Introduction</vt:lpstr>
      <vt:lpstr>Daemons</vt:lpstr>
      <vt:lpstr>Terminology</vt:lpstr>
      <vt:lpstr>Map Reduce : High Level</vt:lpstr>
      <vt:lpstr>Nodes, Trackers, Tasks</vt:lpstr>
      <vt:lpstr>PowerPoint Presentation</vt:lpstr>
      <vt:lpstr>Anatomy of MR code</vt:lpstr>
      <vt:lpstr>Writables</vt:lpstr>
      <vt:lpstr>PowerPoint Presentation</vt:lpstr>
      <vt:lpstr>Block vs. split</vt:lpstr>
      <vt:lpstr>Partitioner</vt:lpstr>
      <vt:lpstr>PowerPoint Presentation</vt:lpstr>
      <vt:lpstr>Custom Partitioner</vt:lpstr>
      <vt:lpstr>Combiner</vt:lpstr>
      <vt:lpstr>WritableComparable</vt:lpstr>
      <vt:lpstr>WritableComparable</vt:lpstr>
      <vt:lpstr>Streaming API</vt:lpstr>
      <vt:lpstr>To Change Input Split Size</vt:lpstr>
      <vt:lpstr>InputFormat</vt:lpstr>
      <vt:lpstr>PowerPoint Presentation</vt:lpstr>
      <vt:lpstr>PowerPoint Presentation</vt:lpstr>
      <vt:lpstr>OutPutFormat</vt:lpstr>
      <vt:lpstr>PowerPoint Presentation</vt:lpstr>
      <vt:lpstr>CustomInputFormat</vt:lpstr>
      <vt:lpstr>Some More info</vt:lpstr>
      <vt:lpstr>Counters</vt:lpstr>
      <vt:lpstr>PowerPoint Presentation</vt:lpstr>
      <vt:lpstr>Custom Counter</vt:lpstr>
      <vt:lpstr>Side Data distribution</vt:lpstr>
      <vt:lpstr>Distributed Cache</vt:lpstr>
      <vt:lpstr>GenericOptionsParser, Tool, and ToolRunner</vt:lpstr>
      <vt:lpstr>Joins</vt:lpstr>
      <vt:lpstr>Map Side Join</vt:lpstr>
      <vt:lpstr>Reduce Side Join</vt:lpstr>
      <vt:lpstr>Sorting</vt:lpstr>
      <vt:lpstr>Secondary Sorting</vt:lpstr>
      <vt:lpstr>Searching</vt:lpstr>
      <vt:lpstr>Inverted Index</vt:lpstr>
      <vt:lpstr>LocalJobRunner</vt:lpstr>
      <vt:lpstr>MRunit</vt:lpstr>
      <vt:lpstr>Hadoop and compressed Files</vt:lpstr>
      <vt:lpstr>Gzip – Non-Splittable</vt:lpstr>
      <vt:lpstr>LZO – splittable format</vt:lpstr>
      <vt:lpstr>Snappy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RameshRagala</dc:creator>
  <cp:lastModifiedBy>RameshRagala</cp:lastModifiedBy>
  <cp:revision>58</cp:revision>
  <dcterms:created xsi:type="dcterms:W3CDTF">2015-02-13T00:52:44Z</dcterms:created>
  <dcterms:modified xsi:type="dcterms:W3CDTF">2015-07-16T01:38:03Z</dcterms:modified>
</cp:coreProperties>
</file>