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93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8" r:id="rId10"/>
    <p:sldId id="309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2" r:id="rId21"/>
    <p:sldId id="323" r:id="rId22"/>
    <p:sldId id="324" r:id="rId23"/>
    <p:sldId id="325" r:id="rId24"/>
    <p:sldId id="326" r:id="rId25"/>
    <p:sldId id="351" r:id="rId26"/>
    <p:sldId id="330" r:id="rId27"/>
    <p:sldId id="331" r:id="rId28"/>
    <p:sldId id="333" r:id="rId29"/>
    <p:sldId id="334" r:id="rId30"/>
    <p:sldId id="379" r:id="rId31"/>
    <p:sldId id="34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1" autoAdjust="0"/>
    <p:restoredTop sz="78705" autoAdjust="0"/>
  </p:normalViewPr>
  <p:slideViewPr>
    <p:cSldViewPr snapToGrid="0" snapToObjects="1">
      <p:cViewPr>
        <p:scale>
          <a:sx n="94" d="100"/>
          <a:sy n="94" d="100"/>
        </p:scale>
        <p:origin x="-13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472EB-EBC6-544C-B2CC-E76EFA8F27C5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69B8F-4BC4-0B4A-BC30-71A7CAA4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8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8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4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79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4" y="433918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432984"/>
            <a:ext cx="841057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99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6172201"/>
            <a:ext cx="9144000" cy="514351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6695329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2538087"/>
            <a:ext cx="6048376" cy="609398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4" y="3262838"/>
            <a:ext cx="6048375" cy="75035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6285289"/>
            <a:ext cx="957262" cy="29260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gray">
          <a:xfrm>
            <a:off x="365126" y="6701001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78845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9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8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9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0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52BD-0C59-654D-AEE6-EEBA1FEE2CBE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ive.apache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3886200"/>
            <a:ext cx="6831106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CMSC 491</a:t>
            </a:r>
          </a:p>
          <a:p>
            <a:r>
              <a:rPr lang="en-US" dirty="0" smtClean="0"/>
              <a:t>Hadoop-Based Distributed Computing</a:t>
            </a:r>
          </a:p>
          <a:p>
            <a:r>
              <a:rPr lang="en-US" dirty="0" smtClean="0"/>
              <a:t>Spring 2016</a:t>
            </a:r>
          </a:p>
          <a:p>
            <a:r>
              <a:rPr lang="en-US" dirty="0" smtClean="0"/>
              <a:t>Adam Shook</a:t>
            </a:r>
          </a:p>
          <a:p>
            <a:endParaRPr lang="en-US" dirty="0" smtClean="0"/>
          </a:p>
        </p:txBody>
      </p:sp>
      <p:pic>
        <p:nvPicPr>
          <p:cNvPr id="4" name="Picture 3" descr="http://dunuah571ylv3.cloudfront.net/wp-content/uploads/2014/05/hive-pi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24"/>
          <a:stretch/>
        </p:blipFill>
        <p:spPr bwMode="auto">
          <a:xfrm>
            <a:off x="478951" y="913779"/>
            <a:ext cx="2537138" cy="29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98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tables are stored in the Hive “warehouse”</a:t>
            </a:r>
          </a:p>
          <a:p>
            <a:pPr lvl="1"/>
            <a:r>
              <a:rPr lang="en-US" dirty="0" smtClean="0"/>
              <a:t>Default HDFS location: /user/hive/warehouse</a:t>
            </a:r>
          </a:p>
          <a:p>
            <a:r>
              <a:rPr lang="en-US" dirty="0" smtClean="0"/>
              <a:t>Tables are stored as sub-directories in the warehouse directory</a:t>
            </a:r>
          </a:p>
          <a:p>
            <a:r>
              <a:rPr lang="en-US" dirty="0" smtClean="0"/>
              <a:t>Partitions are subdirectories of tables</a:t>
            </a:r>
          </a:p>
          <a:p>
            <a:r>
              <a:rPr lang="en-US" dirty="0" smtClean="0"/>
              <a:t>External tables are supported in Hive</a:t>
            </a:r>
          </a:p>
          <a:p>
            <a:r>
              <a:rPr lang="en-US" dirty="0" smtClean="0"/>
              <a:t>The actual data is stored in flat files</a:t>
            </a:r>
          </a:p>
        </p:txBody>
      </p:sp>
    </p:spTree>
    <p:extLst>
      <p:ext uri="{BB962C8B-B14F-4D97-AF65-F5344CB8AC3E}">
        <p14:creationId xmlns:p14="http://schemas.microsoft.com/office/powerpoint/2010/main" val="358618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Hive Schemas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AU" dirty="0" smtClean="0">
                <a:cs typeface="Arial" pitchFamily="34" charset="0"/>
              </a:rPr>
              <a:t>Hive is schema-on-read</a:t>
            </a:r>
          </a:p>
          <a:p>
            <a:pPr lvl="1"/>
            <a:r>
              <a:rPr lang="en-AU" dirty="0" smtClean="0">
                <a:cs typeface="Arial" pitchFamily="34" charset="0"/>
              </a:rPr>
              <a:t>Schema is only enforced when the data is read  (at query time)</a:t>
            </a:r>
          </a:p>
          <a:p>
            <a:pPr lvl="1"/>
            <a:r>
              <a:rPr lang="en-AU" dirty="0" smtClean="0">
                <a:cs typeface="Arial" pitchFamily="34" charset="0"/>
              </a:rPr>
              <a:t>Allows greater flexibility: same data can be read using multiple schemas</a:t>
            </a:r>
          </a:p>
          <a:p>
            <a:r>
              <a:rPr lang="en-AU" dirty="0" smtClean="0">
                <a:cs typeface="Arial" pitchFamily="34" charset="0"/>
              </a:rPr>
              <a:t>Contrast with an RDBMS, which is schema-on-write</a:t>
            </a:r>
          </a:p>
          <a:p>
            <a:pPr lvl="1"/>
            <a:r>
              <a:rPr lang="en-AU" dirty="0" smtClean="0">
                <a:cs typeface="Arial" pitchFamily="34" charset="0"/>
              </a:rPr>
              <a:t>Schema is enforced when the data is loaded</a:t>
            </a:r>
          </a:p>
          <a:p>
            <a:pPr lvl="1"/>
            <a:r>
              <a:rPr lang="en-AU" dirty="0" smtClean="0">
                <a:cs typeface="Arial" pitchFamily="34" charset="0"/>
              </a:rPr>
              <a:t>Speeds up queries at the expense of load times</a:t>
            </a:r>
          </a:p>
        </p:txBody>
      </p:sp>
    </p:spTree>
    <p:extLst>
      <p:ext uri="{BB962C8B-B14F-4D97-AF65-F5344CB8AC3E}">
        <p14:creationId xmlns:p14="http://schemas.microsoft.com/office/powerpoint/2010/main" val="73499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Create Table Syntax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CREATE TABLE </a:t>
            </a:r>
            <a:r>
              <a:rPr lang="en-AU" sz="1800" dirty="0" err="1" smtClean="0">
                <a:latin typeface="Courier New"/>
                <a:cs typeface="Courier New"/>
              </a:rPr>
              <a:t>table_name</a:t>
            </a:r>
            <a:endParaRPr lang="en-AU" sz="1800" dirty="0" smtClean="0">
              <a:latin typeface="Courier New"/>
              <a:cs typeface="Courier New"/>
            </a:endParaRPr>
          </a:p>
          <a:p>
            <a:pPr marL="0" indent="290513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 (col1 </a:t>
            </a:r>
            <a:r>
              <a:rPr lang="en-AU" sz="1800" dirty="0" err="1" smtClean="0">
                <a:latin typeface="Courier New"/>
                <a:cs typeface="Courier New"/>
              </a:rPr>
              <a:t>data_type</a:t>
            </a:r>
            <a:r>
              <a:rPr lang="en-AU" sz="1800" dirty="0" smtClean="0">
                <a:latin typeface="Courier New"/>
                <a:cs typeface="Courier New"/>
              </a:rPr>
              <a:t>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col2 </a:t>
            </a:r>
            <a:r>
              <a:rPr lang="en-AU" sz="1800" dirty="0" err="1" smtClean="0">
                <a:latin typeface="Courier New"/>
                <a:cs typeface="Courier New"/>
              </a:rPr>
              <a:t>data_type</a:t>
            </a:r>
            <a:r>
              <a:rPr lang="en-AU" sz="1800" dirty="0" smtClean="0">
                <a:latin typeface="Courier New"/>
                <a:cs typeface="Courier New"/>
              </a:rPr>
              <a:t>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col3 </a:t>
            </a:r>
            <a:r>
              <a:rPr lang="en-AU" sz="1800" dirty="0" err="1" smtClean="0">
                <a:latin typeface="Courier New"/>
                <a:cs typeface="Courier New"/>
              </a:rPr>
              <a:t>data_type</a:t>
            </a:r>
            <a:r>
              <a:rPr lang="en-AU" sz="1800" dirty="0" smtClean="0">
                <a:latin typeface="Courier New"/>
                <a:cs typeface="Courier New"/>
              </a:rPr>
              <a:t>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col4 </a:t>
            </a:r>
            <a:r>
              <a:rPr lang="en-AU" sz="1800" dirty="0" err="1" smtClean="0">
                <a:latin typeface="Courier New"/>
                <a:cs typeface="Courier New"/>
              </a:rPr>
              <a:t>datatype</a:t>
            </a:r>
            <a:r>
              <a:rPr lang="en-AU" sz="1800" dirty="0" smtClean="0">
                <a:latin typeface="Courier New"/>
                <a:cs typeface="Courier New"/>
              </a:rPr>
              <a:t> )</a:t>
            </a:r>
          </a:p>
          <a:p>
            <a:pPr marL="747713" indent="-40163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ROW FORMAT DELIMITED</a:t>
            </a:r>
          </a:p>
          <a:p>
            <a:pPr marL="747713" indent="-40163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FIELDS </a:t>
            </a:r>
            <a:r>
              <a:rPr lang="en-AU" sz="1800" dirty="0" smtClean="0">
                <a:latin typeface="Courier New"/>
                <a:cs typeface="Courier New"/>
              </a:rPr>
              <a:t>TERMINATED BY </a:t>
            </a:r>
            <a:r>
              <a:rPr lang="en-AU" sz="1800" dirty="0">
                <a:latin typeface="Courier New"/>
                <a:cs typeface="Courier New"/>
              </a:rPr>
              <a:t>'</a:t>
            </a:r>
            <a:r>
              <a:rPr lang="en-AU" sz="1800" dirty="0" smtClean="0">
                <a:latin typeface="Courier New"/>
                <a:cs typeface="Courier New"/>
              </a:rPr>
              <a:t>,'</a:t>
            </a:r>
          </a:p>
          <a:p>
            <a:pPr marL="747713" indent="-40163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STORED AS </a:t>
            </a:r>
            <a:r>
              <a:rPr lang="en-AU" sz="1800" dirty="0" err="1" smtClean="0">
                <a:latin typeface="Courier New"/>
                <a:cs typeface="Courier New"/>
              </a:rPr>
              <a:t>format_type</a:t>
            </a:r>
            <a:r>
              <a:rPr lang="en-AU" sz="1800" dirty="0" smtClean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457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Simple Table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CREATE TABLE </a:t>
            </a:r>
            <a:r>
              <a:rPr lang="en-AU" sz="1800" dirty="0" err="1" smtClean="0">
                <a:latin typeface="Courier New"/>
                <a:cs typeface="Courier New"/>
              </a:rPr>
              <a:t>page_view</a:t>
            </a:r>
            <a:endParaRPr lang="en-AU" sz="1800" dirty="0" smtClean="0">
              <a:latin typeface="Courier New"/>
              <a:cs typeface="Courier New"/>
            </a:endParaRPr>
          </a:p>
          <a:p>
            <a:pPr marL="0" indent="290513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 (</a:t>
            </a:r>
            <a:r>
              <a:rPr lang="en-AU" sz="1800" dirty="0" err="1" smtClean="0">
                <a:latin typeface="Courier New"/>
                <a:cs typeface="Courier New"/>
              </a:rPr>
              <a:t>viewTime</a:t>
            </a:r>
            <a:r>
              <a:rPr lang="en-AU" sz="1800" dirty="0" smtClean="0">
                <a:latin typeface="Courier New"/>
                <a:cs typeface="Courier New"/>
              </a:rPr>
              <a:t> INT,</a:t>
            </a:r>
          </a:p>
          <a:p>
            <a:pPr marL="0" indent="568325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userid</a:t>
            </a:r>
            <a:r>
              <a:rPr lang="en-AU" sz="1800" dirty="0" smtClean="0">
                <a:latin typeface="Courier New"/>
                <a:cs typeface="Courier New"/>
              </a:rPr>
              <a:t> BIGINT,</a:t>
            </a:r>
          </a:p>
          <a:p>
            <a:pPr marL="0" indent="568325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page_url</a:t>
            </a:r>
            <a:r>
              <a:rPr lang="en-AU" sz="1800" dirty="0" smtClean="0">
                <a:latin typeface="Courier New"/>
                <a:cs typeface="Courier New"/>
              </a:rPr>
              <a:t> STRING,</a:t>
            </a:r>
          </a:p>
          <a:p>
            <a:pPr marL="0" indent="568325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referrer_url</a:t>
            </a:r>
            <a:r>
              <a:rPr lang="en-AU" sz="1800" dirty="0" smtClean="0">
                <a:latin typeface="Courier New"/>
                <a:cs typeface="Courier New"/>
              </a:rPr>
              <a:t> STRING,</a:t>
            </a:r>
          </a:p>
          <a:p>
            <a:pPr marL="0" indent="568325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ip</a:t>
            </a:r>
            <a:r>
              <a:rPr lang="en-AU" sz="1800" dirty="0" smtClean="0">
                <a:latin typeface="Courier New"/>
                <a:cs typeface="Courier New"/>
              </a:rPr>
              <a:t> STRING COMMENT 'IP Address of the User' )</a:t>
            </a:r>
          </a:p>
          <a:p>
            <a:pPr marL="747713" indent="-401638">
              <a:spcBef>
                <a:spcPts val="60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ROW FORMAT DELIMITED </a:t>
            </a:r>
          </a:p>
          <a:p>
            <a:pPr marL="747713" indent="-401638">
              <a:spcBef>
                <a:spcPts val="60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FIELDS TERMINATED BY '\t'</a:t>
            </a:r>
          </a:p>
          <a:p>
            <a:pPr marL="747713" indent="-401638">
              <a:spcBef>
                <a:spcPts val="60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STORED AS TEXTFILE;</a:t>
            </a:r>
            <a:endParaRPr lang="en-AU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44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More Complex Table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CREATE TABLE employees  ( </a:t>
            </a:r>
          </a:p>
          <a:p>
            <a:pPr marL="747713" indent="-457200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  (name STRING,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salary FLOAT,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subordinates ARRAY&lt;STRING&gt;,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deductions MAP&lt;STRING, FLOAT&gt;,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address STRUCT&lt;</a:t>
            </a:r>
            <a:r>
              <a:rPr lang="en-AU" sz="1800" dirty="0" err="1" smtClean="0">
                <a:latin typeface="Courier New"/>
                <a:cs typeface="Courier New"/>
              </a:rPr>
              <a:t>street:STRING</a:t>
            </a:r>
            <a:r>
              <a:rPr lang="en-AU" sz="1800" dirty="0" smtClean="0">
                <a:latin typeface="Courier New"/>
                <a:cs typeface="Courier New"/>
              </a:rPr>
              <a:t>,</a:t>
            </a:r>
          </a:p>
          <a:p>
            <a:pPr marL="747713" indent="1704975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city:STRING</a:t>
            </a:r>
            <a:r>
              <a:rPr lang="en-AU" sz="1800" dirty="0" smtClean="0">
                <a:latin typeface="Courier New"/>
                <a:cs typeface="Courier New"/>
              </a:rPr>
              <a:t>,</a:t>
            </a:r>
          </a:p>
          <a:p>
            <a:pPr marL="747713" indent="1704975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state:STRING</a:t>
            </a:r>
            <a:r>
              <a:rPr lang="en-AU" sz="1800" dirty="0" smtClean="0">
                <a:latin typeface="Courier New"/>
                <a:cs typeface="Courier New"/>
              </a:rPr>
              <a:t>,</a:t>
            </a:r>
          </a:p>
          <a:p>
            <a:pPr marL="747713" indent="1704975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zip:INT</a:t>
            </a:r>
            <a:r>
              <a:rPr lang="en-AU" sz="1800" dirty="0" smtClean="0">
                <a:latin typeface="Courier New"/>
                <a:cs typeface="Courier New"/>
              </a:rPr>
              <a:t>&gt;)</a:t>
            </a:r>
          </a:p>
          <a:p>
            <a:pPr marL="747713" indent="-457200">
              <a:spcBef>
                <a:spcPts val="60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ROW FORMAT DELIMITED </a:t>
            </a:r>
          </a:p>
          <a:p>
            <a:pPr marL="747713" indent="-457200">
              <a:spcBef>
                <a:spcPts val="60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FIELDS TERMINATED BY '\t'</a:t>
            </a:r>
          </a:p>
          <a:p>
            <a:pPr marL="747713" indent="-457200">
              <a:spcBef>
                <a:spcPts val="60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STORED AS TEXTFILE</a:t>
            </a:r>
            <a:r>
              <a:rPr lang="en-AU" sz="1800" dirty="0" smtClean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5960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External Table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CREATE EXTERNAL TABLE </a:t>
            </a:r>
            <a:r>
              <a:rPr lang="en-AU" sz="1800" dirty="0" err="1" smtClean="0">
                <a:latin typeface="Courier New"/>
                <a:cs typeface="Courier New"/>
              </a:rPr>
              <a:t>page_view_stg</a:t>
            </a:r>
            <a:endParaRPr lang="en-AU" sz="1800" dirty="0" smtClean="0">
              <a:latin typeface="Courier New"/>
              <a:cs typeface="Courier New"/>
            </a:endParaRPr>
          </a:p>
          <a:p>
            <a:pPr marL="0" indent="290513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 (</a:t>
            </a:r>
            <a:r>
              <a:rPr lang="en-AU" sz="1800" dirty="0" err="1" smtClean="0">
                <a:latin typeface="Courier New"/>
                <a:cs typeface="Courier New"/>
              </a:rPr>
              <a:t>viewTime</a:t>
            </a:r>
            <a:r>
              <a:rPr lang="en-AU" sz="1800" dirty="0" smtClean="0">
                <a:latin typeface="Courier New"/>
                <a:cs typeface="Courier New"/>
              </a:rPr>
              <a:t> INT,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userid</a:t>
            </a:r>
            <a:r>
              <a:rPr lang="en-AU" sz="1800" dirty="0" smtClean="0">
                <a:latin typeface="Courier New"/>
                <a:cs typeface="Courier New"/>
              </a:rPr>
              <a:t> BIGINT,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page_url</a:t>
            </a:r>
            <a:r>
              <a:rPr lang="en-AU" sz="1800" dirty="0" smtClean="0">
                <a:latin typeface="Courier New"/>
                <a:cs typeface="Courier New"/>
              </a:rPr>
              <a:t> STRING,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referrer_url</a:t>
            </a:r>
            <a:r>
              <a:rPr lang="en-AU" sz="1800" dirty="0" smtClean="0">
                <a:latin typeface="Courier New"/>
                <a:cs typeface="Courier New"/>
              </a:rPr>
              <a:t> STRING,</a:t>
            </a:r>
          </a:p>
          <a:p>
            <a:pPr marL="346075" indent="222250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ip</a:t>
            </a:r>
            <a:r>
              <a:rPr lang="en-AU" sz="1800" dirty="0" smtClean="0">
                <a:latin typeface="Courier New"/>
                <a:cs typeface="Courier New"/>
              </a:rPr>
              <a:t> STRING COMMENT 'IP Address of the User')</a:t>
            </a:r>
            <a:br>
              <a:rPr lang="en-AU" sz="1800" dirty="0" smtClean="0">
                <a:latin typeface="Courier New"/>
                <a:cs typeface="Courier New"/>
              </a:rPr>
            </a:br>
            <a:r>
              <a:rPr lang="en-AU" sz="1800" dirty="0" smtClean="0">
                <a:latin typeface="Courier New"/>
                <a:cs typeface="Courier New"/>
              </a:rPr>
              <a:t>ROW FORMAT DELIMITED </a:t>
            </a:r>
          </a:p>
          <a:p>
            <a:pPr marL="747713" indent="-40163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FIELDS TERMINATED BY '\t'</a:t>
            </a:r>
          </a:p>
          <a:p>
            <a:pPr marL="747713" indent="-40163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STORED AS TEXTFILE</a:t>
            </a:r>
          </a:p>
          <a:p>
            <a:pPr marL="747713" indent="-40163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LOCATION '/user/staging/</a:t>
            </a:r>
            <a:r>
              <a:rPr lang="en-AU" sz="1800" dirty="0" err="1" smtClean="0">
                <a:latin typeface="Courier New"/>
                <a:cs typeface="Courier New"/>
              </a:rPr>
              <a:t>page_view</a:t>
            </a:r>
            <a:r>
              <a:rPr lang="en-AU" sz="1800" dirty="0">
                <a:latin typeface="Courier New"/>
                <a:cs typeface="Courier New"/>
              </a:rPr>
              <a:t>'</a:t>
            </a:r>
            <a:r>
              <a:rPr lang="en-AU" sz="1800" dirty="0" smtClean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15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More About Tables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AU" dirty="0" smtClean="0">
                <a:cs typeface="Arial" pitchFamily="34" charset="0"/>
              </a:rPr>
              <a:t>CREATE TABLE</a:t>
            </a:r>
          </a:p>
          <a:p>
            <a:pPr lvl="1"/>
            <a:r>
              <a:rPr lang="en-AU" dirty="0" smtClean="0">
                <a:cs typeface="Arial" pitchFamily="34" charset="0"/>
              </a:rPr>
              <a:t>LOAD: file moved into Hive</a:t>
            </a:r>
            <a:r>
              <a:rPr lang="en-AU" altLang="en-US" dirty="0" smtClean="0">
                <a:cs typeface="Arial" pitchFamily="34" charset="0"/>
              </a:rPr>
              <a:t>’</a:t>
            </a:r>
            <a:r>
              <a:rPr lang="en-AU" dirty="0" smtClean="0">
                <a:cs typeface="Arial" pitchFamily="34" charset="0"/>
              </a:rPr>
              <a:t>s data warehouse directory</a:t>
            </a:r>
          </a:p>
          <a:p>
            <a:pPr lvl="1"/>
            <a:r>
              <a:rPr lang="en-AU" dirty="0" smtClean="0">
                <a:cs typeface="Arial" pitchFamily="34" charset="0"/>
              </a:rPr>
              <a:t>DROP: both metadata and data deleted</a:t>
            </a:r>
          </a:p>
          <a:p>
            <a:r>
              <a:rPr lang="en-AU" dirty="0" smtClean="0">
                <a:cs typeface="Arial" pitchFamily="34" charset="0"/>
              </a:rPr>
              <a:t>CREATE EXTERNAL TABLE</a:t>
            </a:r>
          </a:p>
          <a:p>
            <a:pPr lvl="1"/>
            <a:r>
              <a:rPr lang="en-AU" dirty="0" smtClean="0">
                <a:cs typeface="Arial" pitchFamily="34" charset="0"/>
              </a:rPr>
              <a:t>LOAD: no files moved</a:t>
            </a:r>
          </a:p>
          <a:p>
            <a:pPr lvl="1"/>
            <a:r>
              <a:rPr lang="en-AU" dirty="0" smtClean="0">
                <a:cs typeface="Arial" pitchFamily="34" charset="0"/>
              </a:rPr>
              <a:t>DROP: only metadata deleted</a:t>
            </a:r>
          </a:p>
          <a:p>
            <a:pPr lvl="1"/>
            <a:r>
              <a:rPr lang="en-AU" dirty="0" smtClean="0">
                <a:cs typeface="Arial" pitchFamily="34" charset="0"/>
              </a:rPr>
              <a:t>Use this when sharing with other </a:t>
            </a:r>
            <a:r>
              <a:rPr lang="en-AU" dirty="0" err="1" smtClean="0">
                <a:cs typeface="Arial" pitchFamily="34" charset="0"/>
              </a:rPr>
              <a:t>Hadoop</a:t>
            </a:r>
            <a:r>
              <a:rPr lang="en-AU" dirty="0" smtClean="0">
                <a:cs typeface="Arial" pitchFamily="34" charset="0"/>
              </a:rPr>
              <a:t> applications, or when you want to use multiple schemas on the same data</a:t>
            </a:r>
          </a:p>
        </p:txBody>
      </p:sp>
    </p:spTree>
    <p:extLst>
      <p:ext uri="{BB962C8B-B14F-4D97-AF65-F5344CB8AC3E}">
        <p14:creationId xmlns:p14="http://schemas.microsoft.com/office/powerpoint/2010/main" val="110204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Partitioning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Can make some queries faster</a:t>
            </a:r>
          </a:p>
          <a:p>
            <a:r>
              <a:rPr lang="en-AU" dirty="0" smtClean="0">
                <a:cs typeface="Arial" pitchFamily="34" charset="0"/>
              </a:rPr>
              <a:t>Divide data based on partition column</a:t>
            </a:r>
          </a:p>
          <a:p>
            <a:r>
              <a:rPr lang="en-AU" dirty="0" smtClean="0">
                <a:cs typeface="Arial" pitchFamily="34" charset="0"/>
              </a:rPr>
              <a:t>Use PARTITION BY clause when creating table</a:t>
            </a:r>
          </a:p>
          <a:p>
            <a:r>
              <a:rPr lang="en-AU" dirty="0" smtClean="0">
                <a:cs typeface="Arial" pitchFamily="34" charset="0"/>
              </a:rPr>
              <a:t>Use PARTITION clause when loading data</a:t>
            </a:r>
          </a:p>
          <a:p>
            <a:r>
              <a:rPr lang="en-AU" dirty="0" smtClean="0">
                <a:cs typeface="Arial" pitchFamily="34" charset="0"/>
              </a:rPr>
              <a:t>SHOW PARTITIONS will show a table</a:t>
            </a:r>
            <a:r>
              <a:rPr lang="en-AU" altLang="en-US" dirty="0" smtClean="0">
                <a:cs typeface="Arial" pitchFamily="34" charset="0"/>
              </a:rPr>
              <a:t>’</a:t>
            </a:r>
            <a:r>
              <a:rPr lang="en-AU" dirty="0" smtClean="0">
                <a:cs typeface="Arial" pitchFamily="34" charset="0"/>
              </a:rPr>
              <a:t>s partitions</a:t>
            </a:r>
          </a:p>
        </p:txBody>
      </p:sp>
    </p:spTree>
    <p:extLst>
      <p:ext uri="{BB962C8B-B14F-4D97-AF65-F5344CB8AC3E}">
        <p14:creationId xmlns:p14="http://schemas.microsoft.com/office/powerpoint/2010/main" val="156455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Bucketing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Can speed up queries that involve sampling the data</a:t>
            </a:r>
          </a:p>
          <a:p>
            <a:pPr lvl="1"/>
            <a:r>
              <a:rPr lang="en-AU" dirty="0" smtClean="0">
                <a:cs typeface="Arial" pitchFamily="34" charset="0"/>
              </a:rPr>
              <a:t>Sampling works without bucketing, but Hive has to scan the entire dataset</a:t>
            </a:r>
          </a:p>
          <a:p>
            <a:r>
              <a:rPr lang="en-AU" dirty="0" smtClean="0">
                <a:cs typeface="Arial" pitchFamily="34" charset="0"/>
              </a:rPr>
              <a:t>Use CLUSTERED BY when creating table</a:t>
            </a:r>
          </a:p>
          <a:p>
            <a:pPr lvl="1"/>
            <a:r>
              <a:rPr lang="en-AU" dirty="0" smtClean="0">
                <a:cs typeface="Arial" pitchFamily="34" charset="0"/>
              </a:rPr>
              <a:t>For sorted buckets, add SORTED BY</a:t>
            </a:r>
          </a:p>
          <a:p>
            <a:r>
              <a:rPr lang="en-AU" dirty="0" smtClean="0">
                <a:cs typeface="Arial" pitchFamily="34" charset="0"/>
              </a:rPr>
              <a:t>To query a sample of your data, use TABLESAMPLE</a:t>
            </a:r>
          </a:p>
        </p:txBody>
      </p:sp>
    </p:spTree>
    <p:extLst>
      <p:ext uri="{BB962C8B-B14F-4D97-AF65-F5344CB8AC3E}">
        <p14:creationId xmlns:p14="http://schemas.microsoft.com/office/powerpoint/2010/main" val="376550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Browsing Tables And Partitions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82662"/>
              </p:ext>
            </p:extLst>
          </p:nvPr>
        </p:nvGraphicFramePr>
        <p:xfrm>
          <a:off x="186598" y="1313870"/>
          <a:ext cx="8763432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366"/>
                <a:gridCol w="41840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 smtClean="0">
                          <a:latin typeface="+mn-lt"/>
                        </a:rPr>
                        <a:t>Command</a:t>
                      </a:r>
                      <a:endParaRPr lang="en-AU" sz="210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100" dirty="0" smtClean="0">
                          <a:latin typeface="+mn-lt"/>
                        </a:rPr>
                        <a:t>Comments</a:t>
                      </a:r>
                      <a:endParaRPr lang="en-AU" sz="2100" dirty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SHOW TABLES;</a:t>
                      </a:r>
                      <a:endParaRPr lang="en-AU" sz="1800" dirty="0">
                        <a:latin typeface="Courier New"/>
                        <a:cs typeface="Courier New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smtClean="0">
                          <a:latin typeface="+mn-lt"/>
                        </a:rPr>
                        <a:t>Show all the tables in the database</a:t>
                      </a:r>
                      <a:endParaRPr lang="en-AU" sz="200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SHOW TABLES 'page.*';</a:t>
                      </a:r>
                      <a:endParaRPr lang="en-AU" sz="1800" dirty="0">
                        <a:latin typeface="Courier New"/>
                        <a:cs typeface="Courier New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latin typeface="+mn-lt"/>
                        </a:rPr>
                        <a:t>Show tables matching the specification</a:t>
                      </a:r>
                      <a:r>
                        <a:rPr lang="en-AU" sz="2000" baseline="0" dirty="0" smtClean="0">
                          <a:latin typeface="+mn-lt"/>
                        </a:rPr>
                        <a:t>  ( uses </a:t>
                      </a:r>
                      <a:r>
                        <a:rPr lang="en-AU" sz="2000" baseline="0" dirty="0" err="1" smtClean="0">
                          <a:latin typeface="+mn-lt"/>
                        </a:rPr>
                        <a:t>regex</a:t>
                      </a:r>
                      <a:r>
                        <a:rPr lang="en-AU" sz="2000" baseline="0" dirty="0" smtClean="0">
                          <a:latin typeface="+mn-lt"/>
                        </a:rPr>
                        <a:t> syntax )</a:t>
                      </a:r>
                      <a:endParaRPr lang="en-AU" sz="2000" dirty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SHOW PARTITIONS </a:t>
                      </a:r>
                      <a:r>
                        <a:rPr lang="en-AU" sz="1800" dirty="0" err="1" smtClean="0">
                          <a:latin typeface="Courier New"/>
                          <a:cs typeface="Courier New"/>
                        </a:rPr>
                        <a:t>page_view</a:t>
                      </a:r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;</a:t>
                      </a:r>
                      <a:endParaRPr lang="en-AU" sz="1800" dirty="0">
                        <a:latin typeface="Courier New"/>
                        <a:cs typeface="Courier New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latin typeface="+mn-lt"/>
                        </a:rPr>
                        <a:t>Show the partitions of the </a:t>
                      </a:r>
                      <a:r>
                        <a:rPr lang="en-AU" sz="2000" dirty="0" err="1" smtClean="0">
                          <a:latin typeface="+mn-lt"/>
                          <a:cs typeface="Consolas" panose="020B0609020204030204" pitchFamily="49" charset="0"/>
                        </a:rPr>
                        <a:t>page_view</a:t>
                      </a:r>
                      <a:r>
                        <a:rPr lang="en-AU" sz="2000" dirty="0" smtClean="0">
                          <a:latin typeface="+mn-lt"/>
                        </a:rPr>
                        <a:t> table</a:t>
                      </a: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DESCRIBE </a:t>
                      </a:r>
                      <a:r>
                        <a:rPr lang="en-AU" sz="1800" dirty="0" err="1" smtClean="0">
                          <a:latin typeface="Courier New"/>
                          <a:cs typeface="Courier New"/>
                        </a:rPr>
                        <a:t>page_view</a:t>
                      </a:r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;</a:t>
                      </a:r>
                      <a:endParaRPr lang="en-AU" sz="1800" dirty="0">
                        <a:latin typeface="Courier New"/>
                        <a:cs typeface="Courier New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smtClean="0">
                          <a:latin typeface="+mn-lt"/>
                        </a:rPr>
                        <a:t>List columns of the table</a:t>
                      </a: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DESCRIBE EXTENDED </a:t>
                      </a:r>
                      <a:r>
                        <a:rPr lang="en-AU" sz="1800" dirty="0" err="1" smtClean="0">
                          <a:latin typeface="Courier New"/>
                          <a:cs typeface="Courier New"/>
                        </a:rPr>
                        <a:t>page_view</a:t>
                      </a:r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;</a:t>
                      </a:r>
                      <a:endParaRPr lang="en-AU" sz="1800" dirty="0">
                        <a:latin typeface="Courier New"/>
                        <a:cs typeface="Courier New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latin typeface="+mn-lt"/>
                        </a:rPr>
                        <a:t>More information</a:t>
                      </a:r>
                      <a:r>
                        <a:rPr lang="en-AU" sz="2000" baseline="0" dirty="0" smtClean="0">
                          <a:latin typeface="+mn-lt"/>
                        </a:rPr>
                        <a:t> on columns  (useful only for debugging )</a:t>
                      </a:r>
                      <a:endParaRPr lang="en-AU" sz="2000" dirty="0" smtClean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DESCRIBE </a:t>
                      </a:r>
                      <a:r>
                        <a:rPr lang="en-AU" sz="1800" dirty="0" err="1" smtClean="0">
                          <a:latin typeface="Courier New"/>
                          <a:cs typeface="Courier New"/>
                        </a:rPr>
                        <a:t>page_view</a:t>
                      </a:r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PARTITION  (ds='2008-10-31');</a:t>
                      </a:r>
                      <a:endParaRPr lang="en-AU" sz="1800" dirty="0">
                        <a:latin typeface="Courier New"/>
                        <a:cs typeface="Courier New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latin typeface="+mn-lt"/>
                        </a:rPr>
                        <a:t>List information about a partition</a:t>
                      </a:r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5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What Is Hive?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r>
              <a:rPr lang="en-AU" dirty="0" smtClean="0">
                <a:cs typeface="Arial" pitchFamily="34" charset="0"/>
              </a:rPr>
              <a:t>Developed by Facebook and a top-level Apache project</a:t>
            </a:r>
          </a:p>
          <a:p>
            <a:r>
              <a:rPr lang="en-AU" dirty="0" smtClean="0">
                <a:cs typeface="Arial" pitchFamily="34" charset="0"/>
              </a:rPr>
              <a:t>A data warehousing infrastructure based on </a:t>
            </a:r>
            <a:r>
              <a:rPr lang="en-AU" dirty="0" err="1" smtClean="0">
                <a:cs typeface="Arial" pitchFamily="34" charset="0"/>
              </a:rPr>
              <a:t>Hadoop</a:t>
            </a:r>
            <a:endParaRPr lang="en-AU" dirty="0" smtClean="0">
              <a:cs typeface="Arial" pitchFamily="34" charset="0"/>
            </a:endParaRPr>
          </a:p>
          <a:p>
            <a:r>
              <a:rPr lang="en-AU" dirty="0" smtClean="0">
                <a:cs typeface="Arial" pitchFamily="34" charset="0"/>
              </a:rPr>
              <a:t>Immediately makes data on a cluster available to non-Java programmers via SQL like queries</a:t>
            </a:r>
          </a:p>
          <a:p>
            <a:r>
              <a:rPr lang="en-AU" dirty="0" smtClean="0">
                <a:cs typeface="Arial" pitchFamily="34" charset="0"/>
              </a:rPr>
              <a:t>Built on </a:t>
            </a:r>
            <a:r>
              <a:rPr lang="en-AU" dirty="0" err="1" smtClean="0">
                <a:cs typeface="Arial" pitchFamily="34" charset="0"/>
              </a:rPr>
              <a:t>HiveQL</a:t>
            </a:r>
            <a:r>
              <a:rPr lang="en-AU" dirty="0" smtClean="0">
                <a:cs typeface="Arial" pitchFamily="34" charset="0"/>
              </a:rPr>
              <a:t>  (HQL), a SQL-like query language</a:t>
            </a:r>
          </a:p>
          <a:p>
            <a:r>
              <a:rPr lang="en-AU" dirty="0" smtClean="0">
                <a:cs typeface="Arial" pitchFamily="34" charset="0"/>
              </a:rPr>
              <a:t>Interprets </a:t>
            </a:r>
            <a:r>
              <a:rPr lang="en-AU" dirty="0" err="1" smtClean="0">
                <a:cs typeface="Arial" pitchFamily="34" charset="0"/>
              </a:rPr>
              <a:t>HiveQL</a:t>
            </a:r>
            <a:r>
              <a:rPr lang="en-AU" dirty="0" smtClean="0">
                <a:cs typeface="Arial" pitchFamily="34" charset="0"/>
              </a:rPr>
              <a:t> and generates </a:t>
            </a:r>
            <a:r>
              <a:rPr lang="en-AU" dirty="0" err="1" smtClean="0">
                <a:cs typeface="Arial" pitchFamily="34" charset="0"/>
              </a:rPr>
              <a:t>MapReduce</a:t>
            </a:r>
            <a:r>
              <a:rPr lang="en-AU" dirty="0" smtClean="0">
                <a:cs typeface="Arial" pitchFamily="34" charset="0"/>
              </a:rPr>
              <a:t> jobs that run on the cluster</a:t>
            </a:r>
          </a:p>
          <a:p>
            <a:r>
              <a:rPr lang="en-AU" dirty="0" smtClean="0">
                <a:cs typeface="Arial" pitchFamily="34" charset="0"/>
              </a:rPr>
              <a:t>Enables easy data summarization, ad-hoc reporting and querying, and analysis of large volumes of data</a:t>
            </a:r>
          </a:p>
        </p:txBody>
      </p:sp>
    </p:spTree>
    <p:extLst>
      <p:ext uri="{BB962C8B-B14F-4D97-AF65-F5344CB8AC3E}">
        <p14:creationId xmlns:p14="http://schemas.microsoft.com/office/powerpoint/2010/main" val="19924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Loading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AU" dirty="0" smtClean="0">
                <a:cs typeface="Arial" pitchFamily="34" charset="0"/>
              </a:rPr>
              <a:t>Use LOAD DATA to load data from a file or directory</a:t>
            </a:r>
            <a:endParaRPr lang="en-AU" sz="1600" dirty="0" smtClean="0"/>
          </a:p>
          <a:p>
            <a:pPr lvl="1"/>
            <a:r>
              <a:rPr lang="en-AU" dirty="0" smtClean="0">
                <a:cs typeface="Arial" pitchFamily="34" charset="0"/>
              </a:rPr>
              <a:t>Will read from HDFS unless LOCAL keyword is specified</a:t>
            </a:r>
          </a:p>
          <a:p>
            <a:pPr lvl="1"/>
            <a:r>
              <a:rPr lang="en-AU" dirty="0" smtClean="0">
                <a:cs typeface="Arial" pitchFamily="34" charset="0"/>
              </a:rPr>
              <a:t>Will append data unless OVERWRITE specified</a:t>
            </a:r>
          </a:p>
          <a:p>
            <a:pPr lvl="1"/>
            <a:r>
              <a:rPr lang="en-AU" dirty="0" smtClean="0">
                <a:cs typeface="Arial" pitchFamily="34" charset="0"/>
              </a:rPr>
              <a:t>PARTITION required if destination table is partitioned</a:t>
            </a:r>
          </a:p>
          <a:p>
            <a:pPr lvl="1"/>
            <a:endParaRPr lang="en-AU" dirty="0" smtClean="0">
              <a:cs typeface="Arial" pitchFamily="34" charset="0"/>
            </a:endParaRPr>
          </a:p>
          <a:p>
            <a:pPr marL="747713" indent="0">
              <a:spcBef>
                <a:spcPts val="600"/>
              </a:spcBef>
              <a:buNone/>
            </a:pPr>
            <a:r>
              <a:rPr lang="en-AU" sz="2000" dirty="0" smtClean="0">
                <a:latin typeface="Courier New"/>
                <a:cs typeface="Courier New"/>
              </a:rPr>
              <a:t>LOAD DATA LOCAL INPATH '/</a:t>
            </a:r>
            <a:r>
              <a:rPr lang="en-AU" sz="2000" dirty="0" err="1" smtClean="0">
                <a:latin typeface="Courier New"/>
                <a:cs typeface="Courier New"/>
              </a:rPr>
              <a:t>tmp</a:t>
            </a:r>
            <a:r>
              <a:rPr lang="en-AU" sz="2000" dirty="0" smtClean="0">
                <a:latin typeface="Courier New"/>
                <a:cs typeface="Courier New"/>
              </a:rPr>
              <a:t>/pv_2008-06-8_us.txt'</a:t>
            </a:r>
          </a:p>
          <a:p>
            <a:pPr marL="747713" indent="277813">
              <a:spcBef>
                <a:spcPts val="600"/>
              </a:spcBef>
              <a:buNone/>
            </a:pPr>
            <a:r>
              <a:rPr lang="en-AU" sz="2000" dirty="0" smtClean="0">
                <a:latin typeface="Courier New"/>
                <a:cs typeface="Courier New"/>
              </a:rPr>
              <a:t>OVERWRITE INTO TABLE </a:t>
            </a:r>
            <a:r>
              <a:rPr lang="en-AU" sz="2000" dirty="0" err="1" smtClean="0">
                <a:latin typeface="Courier New"/>
                <a:cs typeface="Courier New"/>
              </a:rPr>
              <a:t>page_view</a:t>
            </a:r>
            <a:endParaRPr lang="en-AU" sz="2000" dirty="0" smtClean="0">
              <a:latin typeface="Courier New"/>
              <a:cs typeface="Courier New"/>
            </a:endParaRPr>
          </a:p>
          <a:p>
            <a:pPr marL="747713" indent="277813">
              <a:spcBef>
                <a:spcPts val="600"/>
              </a:spcBef>
              <a:buNone/>
            </a:pPr>
            <a:r>
              <a:rPr lang="en-AU" sz="2000" dirty="0" smtClean="0">
                <a:latin typeface="Courier New"/>
                <a:cs typeface="Courier New"/>
              </a:rPr>
              <a:t>PARTITION (date='2008-06-08', country='US')</a:t>
            </a:r>
          </a:p>
        </p:txBody>
      </p:sp>
    </p:spTree>
    <p:extLst>
      <p:ext uri="{BB962C8B-B14F-4D97-AF65-F5344CB8AC3E}">
        <p14:creationId xmlns:p14="http://schemas.microsoft.com/office/powerpoint/2010/main" val="293954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AU" dirty="0" smtClean="0">
                <a:cs typeface="Arial" pitchFamily="34" charset="0"/>
              </a:rPr>
              <a:t>Use INSERT to load data from a Hive query</a:t>
            </a:r>
            <a:endParaRPr lang="en-AU" sz="1600" dirty="0" smtClean="0"/>
          </a:p>
          <a:p>
            <a:pPr lvl="1">
              <a:spcBef>
                <a:spcPts val="600"/>
              </a:spcBef>
            </a:pPr>
            <a:r>
              <a:rPr lang="en-AU" dirty="0" smtClean="0">
                <a:cs typeface="Arial" pitchFamily="34" charset="0"/>
              </a:rPr>
              <a:t>Will append data unless OVERWRITE specified</a:t>
            </a:r>
          </a:p>
          <a:p>
            <a:pPr marL="747713" lvl="1" indent="-290513">
              <a:spcBef>
                <a:spcPts val="600"/>
              </a:spcBef>
            </a:pPr>
            <a:r>
              <a:rPr lang="en-AU" dirty="0" smtClean="0">
                <a:cs typeface="Arial" pitchFamily="34" charset="0"/>
              </a:rPr>
              <a:t>PARTITION required if destination table is partitioned</a:t>
            </a:r>
            <a:br>
              <a:rPr lang="en-AU" dirty="0" smtClean="0">
                <a:cs typeface="Arial" pitchFamily="34" charset="0"/>
              </a:rPr>
            </a:br>
            <a:endParaRPr lang="en-AU" sz="2200" dirty="0" smtClean="0">
              <a:cs typeface="Arial" pitchFamily="34" charset="0"/>
            </a:endParaRPr>
          </a:p>
          <a:p>
            <a:pPr marL="747713" lvl="1" indent="0">
              <a:spcBef>
                <a:spcPts val="600"/>
              </a:spcBef>
              <a:buNone/>
            </a:pPr>
            <a:r>
              <a:rPr lang="en-AU" sz="2200" dirty="0" smtClean="0">
                <a:latin typeface="Courier New"/>
                <a:cs typeface="Courier New"/>
              </a:rPr>
              <a:t>FROM </a:t>
            </a:r>
            <a:r>
              <a:rPr lang="en-AU" sz="2200" dirty="0" err="1" smtClean="0">
                <a:latin typeface="Courier New"/>
                <a:cs typeface="Courier New"/>
              </a:rPr>
              <a:t>page_view_stg</a:t>
            </a:r>
            <a:r>
              <a:rPr lang="en-AU" sz="2200" dirty="0" smtClean="0">
                <a:latin typeface="Courier New"/>
                <a:cs typeface="Courier New"/>
              </a:rPr>
              <a:t> </a:t>
            </a:r>
            <a:r>
              <a:rPr lang="en-AU" sz="2200" dirty="0" err="1" smtClean="0">
                <a:latin typeface="Courier New"/>
                <a:cs typeface="Courier New"/>
              </a:rPr>
              <a:t>pvs</a:t>
            </a:r>
            <a:endParaRPr lang="en-AU" sz="2200" dirty="0" smtClean="0">
              <a:latin typeface="Courier New"/>
              <a:cs typeface="Courier New"/>
            </a:endParaRPr>
          </a:p>
          <a:p>
            <a:pPr indent="682625">
              <a:spcBef>
                <a:spcPts val="600"/>
              </a:spcBef>
              <a:buNone/>
            </a:pPr>
            <a:r>
              <a:rPr lang="en-AU" sz="2200" dirty="0" smtClean="0">
                <a:latin typeface="Courier New"/>
                <a:cs typeface="Courier New"/>
              </a:rPr>
              <a:t>INSERT OVERWRITE TABLE </a:t>
            </a:r>
            <a:r>
              <a:rPr lang="en-AU" sz="2200" dirty="0" err="1" smtClean="0">
                <a:latin typeface="Courier New"/>
                <a:cs typeface="Courier New"/>
              </a:rPr>
              <a:t>page_view</a:t>
            </a:r>
            <a:r>
              <a:rPr lang="en-AU" sz="2200" dirty="0" smtClean="0">
                <a:latin typeface="Courier New"/>
                <a:cs typeface="Courier New"/>
              </a:rPr>
              <a:t> </a:t>
            </a:r>
          </a:p>
          <a:p>
            <a:pPr indent="682625">
              <a:spcBef>
                <a:spcPts val="600"/>
              </a:spcBef>
              <a:buNone/>
            </a:pPr>
            <a:r>
              <a:rPr lang="en-AU" sz="2200" dirty="0" smtClean="0">
                <a:latin typeface="Courier New"/>
                <a:cs typeface="Courier New"/>
              </a:rPr>
              <a:t>PARTITION (</a:t>
            </a:r>
            <a:r>
              <a:rPr lang="en-AU" sz="2200" dirty="0" err="1" smtClean="0">
                <a:latin typeface="Courier New"/>
                <a:cs typeface="Courier New"/>
              </a:rPr>
              <a:t>dt</a:t>
            </a:r>
            <a:r>
              <a:rPr lang="en-AU" sz="2200" dirty="0" smtClean="0">
                <a:latin typeface="Courier New"/>
                <a:cs typeface="Courier New"/>
              </a:rPr>
              <a:t>='2008-06-08', country='US')</a:t>
            </a:r>
          </a:p>
          <a:p>
            <a:pPr marL="1995488" indent="-969963">
              <a:spcBef>
                <a:spcPts val="600"/>
              </a:spcBef>
              <a:buNone/>
            </a:pPr>
            <a:r>
              <a:rPr lang="en-AU" sz="2200" dirty="0" smtClean="0">
                <a:latin typeface="Courier New"/>
                <a:cs typeface="Courier New"/>
              </a:rPr>
              <a:t>SELECT </a:t>
            </a:r>
            <a:r>
              <a:rPr lang="en-AU" sz="2200" dirty="0" err="1" smtClean="0">
                <a:latin typeface="Courier New"/>
                <a:cs typeface="Courier New"/>
              </a:rPr>
              <a:t>pvs.viewTime</a:t>
            </a:r>
            <a:r>
              <a:rPr lang="en-AU" sz="2200" dirty="0" smtClean="0">
                <a:latin typeface="Courier New"/>
                <a:cs typeface="Courier New"/>
              </a:rPr>
              <a:t>, </a:t>
            </a:r>
            <a:r>
              <a:rPr lang="en-AU" sz="2200" dirty="0" err="1" smtClean="0">
                <a:latin typeface="Courier New"/>
                <a:cs typeface="Courier New"/>
              </a:rPr>
              <a:t>pvs.userid</a:t>
            </a:r>
            <a:r>
              <a:rPr lang="en-AU" sz="2200" dirty="0" smtClean="0">
                <a:latin typeface="Courier New"/>
                <a:cs typeface="Courier New"/>
              </a:rPr>
              <a:t>, </a:t>
            </a:r>
            <a:r>
              <a:rPr lang="en-AU" sz="2200" dirty="0" err="1" smtClean="0">
                <a:latin typeface="Courier New"/>
                <a:cs typeface="Courier New"/>
              </a:rPr>
              <a:t>pvs.page_url</a:t>
            </a:r>
            <a:r>
              <a:rPr lang="en-AU" sz="2200" dirty="0" smtClean="0">
                <a:latin typeface="Courier New"/>
                <a:cs typeface="Courier New"/>
              </a:rPr>
              <a:t>, </a:t>
            </a:r>
            <a:r>
              <a:rPr lang="en-AU" sz="2200" dirty="0" err="1" smtClean="0">
                <a:latin typeface="Courier New"/>
                <a:cs typeface="Courier New"/>
              </a:rPr>
              <a:t>pvs.referrer_url</a:t>
            </a:r>
            <a:endParaRPr lang="en-AU" sz="2200" dirty="0" smtClean="0">
              <a:latin typeface="Courier New"/>
              <a:cs typeface="Courier New"/>
            </a:endParaRPr>
          </a:p>
          <a:p>
            <a:pPr indent="682625">
              <a:spcBef>
                <a:spcPts val="600"/>
              </a:spcBef>
              <a:buNone/>
            </a:pPr>
            <a:r>
              <a:rPr lang="en-AU" sz="2200" dirty="0" smtClean="0">
                <a:latin typeface="Courier New"/>
                <a:cs typeface="Courier New"/>
              </a:rPr>
              <a:t>WHERE </a:t>
            </a:r>
            <a:r>
              <a:rPr lang="en-AU" sz="2200" dirty="0" err="1" smtClean="0">
                <a:latin typeface="Courier New"/>
                <a:cs typeface="Courier New"/>
              </a:rPr>
              <a:t>pvs.country</a:t>
            </a:r>
            <a:r>
              <a:rPr lang="en-AU" sz="2200" dirty="0" smtClean="0">
                <a:latin typeface="Courier New"/>
                <a:cs typeface="Courier New"/>
              </a:rPr>
              <a:t> = 'US';</a:t>
            </a:r>
          </a:p>
        </p:txBody>
      </p:sp>
    </p:spTree>
    <p:extLst>
      <p:ext uri="{BB962C8B-B14F-4D97-AF65-F5344CB8AC3E}">
        <p14:creationId xmlns:p14="http://schemas.microsoft.com/office/powerpoint/2010/main" val="193604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Normally only one partition can be inserted into with a single INSERT</a:t>
            </a:r>
          </a:p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A multi-insert lets you insert into multiple partitions</a:t>
            </a:r>
          </a:p>
          <a:p>
            <a:pPr marL="346075" indent="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ea typeface="+mn-ea"/>
                <a:cs typeface="Consolas" panose="020B0609020204030204" pitchFamily="49" charset="0"/>
              </a:rPr>
              <a:t/>
            </a:r>
            <a:br>
              <a:rPr lang="en-AU" sz="1600" dirty="0">
                <a:ea typeface="+mn-ea"/>
                <a:cs typeface="Consolas" panose="020B0609020204030204" pitchFamily="49" charset="0"/>
              </a:rPr>
            </a:br>
            <a:r>
              <a:rPr lang="en-AU" sz="1200" dirty="0" smtClean="0">
                <a:latin typeface="Courier New"/>
                <a:ea typeface="+mn-ea"/>
                <a:cs typeface="Courier New"/>
              </a:rPr>
              <a:t>FROM </a:t>
            </a:r>
            <a:r>
              <a:rPr lang="en-AU" sz="1200" dirty="0" err="1">
                <a:latin typeface="Courier New"/>
                <a:ea typeface="+mn-ea"/>
                <a:cs typeface="Courier New"/>
              </a:rPr>
              <a:t>page_view_stg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 </a:t>
            </a:r>
            <a:r>
              <a:rPr lang="en-AU" sz="1200" dirty="0" err="1" smtClean="0">
                <a:latin typeface="Courier New"/>
                <a:ea typeface="+mn-ea"/>
                <a:cs typeface="Courier New"/>
              </a:rPr>
              <a:t>pvs</a:t>
            </a:r>
            <a:r>
              <a:rPr lang="en-AU" sz="1200" dirty="0" smtClean="0">
                <a:latin typeface="Courier New"/>
                <a:ea typeface="+mn-ea"/>
                <a:cs typeface="Courier New"/>
              </a:rPr>
              <a:t> </a:t>
            </a:r>
          </a:p>
          <a:p>
            <a:pPr marL="346075" indent="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200" dirty="0" smtClean="0">
                <a:latin typeface="Courier New"/>
                <a:ea typeface="+mn-ea"/>
                <a:cs typeface="Courier New"/>
              </a:rPr>
              <a:t>INSERT 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OVERWRITE TABLE </a:t>
            </a:r>
            <a:r>
              <a:rPr lang="en-AU" sz="1200" dirty="0" err="1">
                <a:latin typeface="Courier New"/>
                <a:ea typeface="+mn-ea"/>
                <a:cs typeface="Courier New"/>
              </a:rPr>
              <a:t>page_view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 </a:t>
            </a:r>
            <a:endParaRPr lang="en-AU" sz="1200" dirty="0" smtClean="0">
              <a:latin typeface="Courier New"/>
              <a:ea typeface="+mn-ea"/>
              <a:cs typeface="Courier New"/>
            </a:endParaRPr>
          </a:p>
          <a:p>
            <a:pPr marL="346075" indent="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200" dirty="0" smtClean="0">
                <a:latin typeface="Courier New"/>
                <a:ea typeface="+mn-ea"/>
                <a:cs typeface="Courier New"/>
              </a:rPr>
              <a:t>PARTITION  ( </a:t>
            </a:r>
            <a:r>
              <a:rPr lang="en-AU" sz="1200" dirty="0" err="1" smtClean="0">
                <a:latin typeface="Courier New"/>
                <a:ea typeface="+mn-ea"/>
                <a:cs typeface="Courier New"/>
              </a:rPr>
              <a:t>dt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='2008-06-08', country=</a:t>
            </a:r>
            <a:r>
              <a:rPr lang="en-AU" sz="1200" dirty="0" smtClean="0">
                <a:latin typeface="Courier New"/>
                <a:ea typeface="+mn-ea"/>
                <a:cs typeface="Courier New"/>
              </a:rPr>
              <a:t>'US‘ )</a:t>
            </a:r>
            <a:endParaRPr lang="en-AU" sz="1200" dirty="0">
              <a:latin typeface="Courier New"/>
              <a:ea typeface="+mn-ea"/>
              <a:cs typeface="Courier New"/>
            </a:endParaRPr>
          </a:p>
          <a:p>
            <a:pPr marL="346075" indent="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200" dirty="0" smtClean="0">
                <a:latin typeface="Courier New"/>
                <a:ea typeface="+mn-ea"/>
                <a:cs typeface="Courier New"/>
              </a:rPr>
              <a:t>SELECT </a:t>
            </a:r>
            <a:r>
              <a:rPr lang="en-AU" sz="1200" dirty="0" err="1" smtClean="0">
                <a:latin typeface="Courier New"/>
                <a:ea typeface="+mn-ea"/>
                <a:cs typeface="Courier New"/>
              </a:rPr>
              <a:t>pvs.viewTime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, </a:t>
            </a:r>
            <a:r>
              <a:rPr lang="en-AU" sz="1200" dirty="0" err="1" smtClean="0">
                <a:latin typeface="Courier New"/>
                <a:ea typeface="+mn-ea"/>
                <a:cs typeface="Courier New"/>
              </a:rPr>
              <a:t>pvs.userid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, </a:t>
            </a:r>
            <a:r>
              <a:rPr lang="en-AU" sz="1200" dirty="0" err="1" smtClean="0">
                <a:latin typeface="Courier New"/>
                <a:ea typeface="+mn-ea"/>
                <a:cs typeface="Courier New"/>
              </a:rPr>
              <a:t>pvs.page_url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, </a:t>
            </a:r>
            <a:r>
              <a:rPr lang="en-AU" sz="1200" dirty="0" err="1" smtClean="0">
                <a:latin typeface="Courier New"/>
                <a:ea typeface="+mn-ea"/>
                <a:cs typeface="Courier New"/>
              </a:rPr>
              <a:t>pvs.referrer_url</a:t>
            </a:r>
            <a:r>
              <a:rPr lang="en-AU" sz="1200" dirty="0" smtClean="0">
                <a:latin typeface="Courier New"/>
                <a:ea typeface="+mn-ea"/>
                <a:cs typeface="Courier New"/>
              </a:rPr>
              <a:t> 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WHERE </a:t>
            </a:r>
            <a:r>
              <a:rPr lang="en-AU" sz="1200" dirty="0" err="1" smtClean="0">
                <a:latin typeface="Courier New"/>
                <a:ea typeface="+mn-ea"/>
                <a:cs typeface="Courier New"/>
              </a:rPr>
              <a:t>pvs.country</a:t>
            </a:r>
            <a:r>
              <a:rPr lang="en-AU" sz="1200" dirty="0" smtClean="0">
                <a:latin typeface="Courier New"/>
                <a:ea typeface="+mn-ea"/>
                <a:cs typeface="Courier New"/>
              </a:rPr>
              <a:t> 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= 'US'</a:t>
            </a:r>
          </a:p>
          <a:p>
            <a:pPr marL="346075" indent="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200" dirty="0" smtClean="0">
                <a:latin typeface="Courier New"/>
                <a:ea typeface="+mn-ea"/>
                <a:cs typeface="Courier New"/>
              </a:rPr>
              <a:t>INSERT 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OVERWRITE TABLE </a:t>
            </a:r>
            <a:r>
              <a:rPr lang="en-AU" sz="1200" dirty="0" err="1">
                <a:latin typeface="Courier New"/>
                <a:ea typeface="+mn-ea"/>
                <a:cs typeface="Courier New"/>
              </a:rPr>
              <a:t>page_view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 </a:t>
            </a:r>
            <a:endParaRPr lang="en-AU" sz="1200" dirty="0" smtClean="0">
              <a:latin typeface="Courier New"/>
              <a:ea typeface="+mn-ea"/>
              <a:cs typeface="Courier New"/>
            </a:endParaRPr>
          </a:p>
          <a:p>
            <a:pPr marL="346075" indent="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200" dirty="0" smtClean="0">
                <a:latin typeface="Courier New"/>
                <a:ea typeface="+mn-ea"/>
                <a:cs typeface="Courier New"/>
              </a:rPr>
              <a:t>PARTITION ( </a:t>
            </a:r>
            <a:r>
              <a:rPr lang="en-AU" sz="1200" dirty="0" err="1" smtClean="0">
                <a:latin typeface="Courier New"/>
                <a:ea typeface="+mn-ea"/>
                <a:cs typeface="Courier New"/>
              </a:rPr>
              <a:t>dt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='2008-06-08', country='CA</a:t>
            </a:r>
            <a:r>
              <a:rPr lang="en-AU" sz="1200" dirty="0" smtClean="0">
                <a:latin typeface="Courier New"/>
                <a:ea typeface="+mn-ea"/>
                <a:cs typeface="Courier New"/>
              </a:rPr>
              <a:t>' )</a:t>
            </a:r>
            <a:endParaRPr lang="en-AU" sz="1200" dirty="0">
              <a:latin typeface="Courier New"/>
              <a:ea typeface="+mn-ea"/>
              <a:cs typeface="Courier New"/>
            </a:endParaRPr>
          </a:p>
          <a:p>
            <a:pPr marL="346075" indent="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200" dirty="0" smtClean="0">
                <a:latin typeface="Courier New"/>
                <a:ea typeface="+mn-ea"/>
                <a:cs typeface="Courier New"/>
              </a:rPr>
              <a:t>SELECT </a:t>
            </a:r>
            <a:r>
              <a:rPr lang="en-AU" sz="1200" dirty="0" err="1" smtClean="0">
                <a:latin typeface="Courier New"/>
                <a:ea typeface="+mn-ea"/>
                <a:cs typeface="Courier New"/>
              </a:rPr>
              <a:t>pvs.viewTime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, </a:t>
            </a:r>
            <a:r>
              <a:rPr lang="en-AU" sz="1200" dirty="0" err="1" smtClean="0">
                <a:latin typeface="Courier New"/>
                <a:ea typeface="+mn-ea"/>
                <a:cs typeface="Courier New"/>
              </a:rPr>
              <a:t>pvs.userid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, </a:t>
            </a:r>
            <a:r>
              <a:rPr lang="en-AU" sz="1200" dirty="0" err="1" smtClean="0">
                <a:latin typeface="Courier New"/>
                <a:ea typeface="+mn-ea"/>
                <a:cs typeface="Courier New"/>
              </a:rPr>
              <a:t>pvs.page_url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, </a:t>
            </a:r>
            <a:r>
              <a:rPr lang="en-AU" sz="1200" dirty="0" err="1" smtClean="0">
                <a:latin typeface="Courier New"/>
                <a:ea typeface="+mn-ea"/>
                <a:cs typeface="Courier New"/>
              </a:rPr>
              <a:t>pvs.referrer_url</a:t>
            </a:r>
            <a:r>
              <a:rPr lang="en-AU" sz="1200" dirty="0" smtClean="0">
                <a:latin typeface="Courier New"/>
                <a:ea typeface="+mn-ea"/>
                <a:cs typeface="Courier New"/>
              </a:rPr>
              <a:t> 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WHERE </a:t>
            </a:r>
            <a:r>
              <a:rPr lang="en-AU" sz="1200" dirty="0" err="1" smtClean="0">
                <a:latin typeface="Courier New"/>
                <a:ea typeface="+mn-ea"/>
                <a:cs typeface="Courier New"/>
              </a:rPr>
              <a:t>pvs.country</a:t>
            </a:r>
            <a:r>
              <a:rPr lang="en-AU" sz="1200" dirty="0" smtClean="0">
                <a:latin typeface="Courier New"/>
                <a:ea typeface="+mn-ea"/>
                <a:cs typeface="Courier New"/>
              </a:rPr>
              <a:t> 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= 'CA'</a:t>
            </a:r>
          </a:p>
          <a:p>
            <a:pPr marL="346075" indent="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200" dirty="0" smtClean="0">
                <a:latin typeface="Courier New"/>
                <a:ea typeface="+mn-ea"/>
                <a:cs typeface="Courier New"/>
              </a:rPr>
              <a:t>INSERT 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OVERWRITE TABLE </a:t>
            </a:r>
            <a:r>
              <a:rPr lang="en-AU" sz="1200" dirty="0" err="1">
                <a:latin typeface="Courier New"/>
                <a:ea typeface="+mn-ea"/>
                <a:cs typeface="Courier New"/>
              </a:rPr>
              <a:t>page_view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 </a:t>
            </a:r>
            <a:endParaRPr lang="en-AU" sz="1200" dirty="0" smtClean="0">
              <a:latin typeface="Courier New"/>
              <a:ea typeface="+mn-ea"/>
              <a:cs typeface="Courier New"/>
            </a:endParaRPr>
          </a:p>
          <a:p>
            <a:pPr marL="346075" indent="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200" dirty="0" smtClean="0">
                <a:latin typeface="Courier New"/>
                <a:ea typeface="+mn-ea"/>
                <a:cs typeface="Courier New"/>
              </a:rPr>
              <a:t>PARTITION ( </a:t>
            </a:r>
            <a:r>
              <a:rPr lang="en-AU" sz="1200" dirty="0" err="1" smtClean="0">
                <a:latin typeface="Courier New"/>
                <a:ea typeface="+mn-ea"/>
                <a:cs typeface="Courier New"/>
              </a:rPr>
              <a:t>dt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='2008-06-08', country='UK</a:t>
            </a:r>
            <a:r>
              <a:rPr lang="en-AU" sz="1200" dirty="0" smtClean="0">
                <a:latin typeface="Courier New"/>
                <a:ea typeface="+mn-ea"/>
                <a:cs typeface="Courier New"/>
              </a:rPr>
              <a:t>' )</a:t>
            </a:r>
            <a:endParaRPr lang="en-AU" sz="1200" dirty="0">
              <a:latin typeface="Courier New"/>
              <a:ea typeface="+mn-ea"/>
              <a:cs typeface="Courier New"/>
            </a:endParaRPr>
          </a:p>
          <a:p>
            <a:pPr marL="346075" indent="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200" dirty="0" smtClean="0">
                <a:latin typeface="Courier New"/>
                <a:ea typeface="+mn-ea"/>
                <a:cs typeface="Courier New"/>
              </a:rPr>
              <a:t>SELECT </a:t>
            </a:r>
            <a:r>
              <a:rPr lang="en-AU" sz="1200" dirty="0" err="1" smtClean="0">
                <a:latin typeface="Courier New"/>
                <a:ea typeface="+mn-ea"/>
                <a:cs typeface="Courier New"/>
              </a:rPr>
              <a:t>pvs.viewTime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, </a:t>
            </a:r>
            <a:r>
              <a:rPr lang="en-AU" sz="1200" dirty="0" err="1" smtClean="0">
                <a:latin typeface="Courier New"/>
                <a:ea typeface="+mn-ea"/>
                <a:cs typeface="Courier New"/>
              </a:rPr>
              <a:t>pvs.userid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, </a:t>
            </a:r>
            <a:r>
              <a:rPr lang="en-AU" sz="1200" dirty="0" err="1" smtClean="0">
                <a:latin typeface="Courier New"/>
                <a:ea typeface="+mn-ea"/>
                <a:cs typeface="Courier New"/>
              </a:rPr>
              <a:t>pvs.page_url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, </a:t>
            </a:r>
            <a:r>
              <a:rPr lang="en-AU" sz="1200" dirty="0" err="1" smtClean="0">
                <a:latin typeface="Courier New"/>
                <a:ea typeface="+mn-ea"/>
                <a:cs typeface="Courier New"/>
              </a:rPr>
              <a:t>pvs.referrer_url</a:t>
            </a:r>
            <a:r>
              <a:rPr lang="en-AU" sz="1200" dirty="0" smtClean="0">
                <a:latin typeface="Courier New"/>
                <a:ea typeface="+mn-ea"/>
                <a:cs typeface="Courier New"/>
              </a:rPr>
              <a:t> 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WHERE </a:t>
            </a:r>
            <a:r>
              <a:rPr lang="en-AU" sz="1200" dirty="0" err="1" smtClean="0">
                <a:latin typeface="Courier New"/>
                <a:ea typeface="+mn-ea"/>
                <a:cs typeface="Courier New"/>
              </a:rPr>
              <a:t>pvs.country</a:t>
            </a:r>
            <a:r>
              <a:rPr lang="en-AU" sz="1200" dirty="0" smtClean="0">
                <a:latin typeface="Courier New"/>
                <a:ea typeface="+mn-ea"/>
                <a:cs typeface="Courier New"/>
              </a:rPr>
              <a:t> </a:t>
            </a:r>
            <a:r>
              <a:rPr lang="en-AU" sz="1200" dirty="0">
                <a:latin typeface="Courier New"/>
                <a:ea typeface="+mn-ea"/>
                <a:cs typeface="Courier New"/>
              </a:rPr>
              <a:t>= 'UK';</a:t>
            </a:r>
          </a:p>
        </p:txBody>
      </p:sp>
    </p:spTree>
    <p:extLst>
      <p:ext uri="{BB962C8B-B14F-4D97-AF65-F5344CB8AC3E}">
        <p14:creationId xmlns:p14="http://schemas.microsoft.com/office/powerpoint/2010/main" val="113278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AU" dirty="0" smtClean="0">
                <a:cs typeface="Arial" pitchFamily="34" charset="0"/>
              </a:rPr>
              <a:t>Inserting Data During Table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Use AS SELECT in the CREATE TABLE statement to populate a table as it is created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sz="1600" dirty="0" smtClean="0">
              <a:ea typeface="+mn-ea"/>
              <a:cs typeface="Consolas" panose="020B0609020204030204" pitchFamily="49" charset="0"/>
            </a:endParaRPr>
          </a:p>
          <a:p>
            <a:pPr marL="401638" indent="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2000" dirty="0" smtClean="0">
                <a:latin typeface="Courier New"/>
                <a:ea typeface="+mn-ea"/>
                <a:cs typeface="Courier New"/>
              </a:rPr>
              <a:t>CREATE TABLE </a:t>
            </a:r>
            <a:r>
              <a:rPr lang="en-AU" sz="2000" dirty="0" err="1" smtClean="0">
                <a:latin typeface="Courier New"/>
                <a:ea typeface="+mn-ea"/>
                <a:cs typeface="Courier New"/>
              </a:rPr>
              <a:t>page_view</a:t>
            </a:r>
            <a:r>
              <a:rPr lang="en-AU" sz="2000" dirty="0" smtClean="0">
                <a:latin typeface="Courier New"/>
                <a:ea typeface="+mn-ea"/>
                <a:cs typeface="Courier New"/>
              </a:rPr>
              <a:t> AS </a:t>
            </a:r>
          </a:p>
          <a:p>
            <a:pPr marL="1662113" indent="-969963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2000" dirty="0">
                <a:latin typeface="Courier New"/>
                <a:ea typeface="+mn-ea"/>
                <a:cs typeface="Courier New"/>
              </a:rPr>
              <a:t>SELECT </a:t>
            </a:r>
            <a:r>
              <a:rPr lang="en-AU" sz="2000" dirty="0" err="1" smtClean="0">
                <a:latin typeface="Courier New"/>
                <a:ea typeface="+mn-ea"/>
                <a:cs typeface="Courier New"/>
              </a:rPr>
              <a:t>pvs.viewTime</a:t>
            </a:r>
            <a:r>
              <a:rPr lang="en-AU" sz="2000" dirty="0">
                <a:latin typeface="Courier New"/>
                <a:ea typeface="+mn-ea"/>
                <a:cs typeface="Courier New"/>
              </a:rPr>
              <a:t>, </a:t>
            </a:r>
            <a:r>
              <a:rPr lang="en-AU" sz="2000" dirty="0" err="1" smtClean="0">
                <a:latin typeface="Courier New"/>
                <a:ea typeface="+mn-ea"/>
                <a:cs typeface="Courier New"/>
              </a:rPr>
              <a:t>pvs.userid</a:t>
            </a:r>
            <a:r>
              <a:rPr lang="en-AU" sz="2000" dirty="0">
                <a:latin typeface="Courier New"/>
                <a:ea typeface="+mn-ea"/>
                <a:cs typeface="Courier New"/>
              </a:rPr>
              <a:t>, </a:t>
            </a:r>
            <a:r>
              <a:rPr lang="en-AU" sz="2000" dirty="0" err="1" smtClean="0">
                <a:latin typeface="Courier New"/>
                <a:ea typeface="+mn-ea"/>
                <a:cs typeface="Courier New"/>
              </a:rPr>
              <a:t>pvs.page_url</a:t>
            </a:r>
            <a:r>
              <a:rPr lang="en-AU" sz="2000" dirty="0">
                <a:latin typeface="Courier New"/>
                <a:ea typeface="+mn-ea"/>
                <a:cs typeface="Courier New"/>
              </a:rPr>
              <a:t>, </a:t>
            </a:r>
            <a:r>
              <a:rPr lang="en-AU" sz="2000" dirty="0" err="1" smtClean="0">
                <a:latin typeface="Courier New"/>
                <a:ea typeface="+mn-ea"/>
                <a:cs typeface="Courier New"/>
              </a:rPr>
              <a:t>pvs.referrer_url</a:t>
            </a:r>
            <a:endParaRPr lang="en-AU" sz="2000" dirty="0" smtClean="0">
              <a:latin typeface="Courier New"/>
              <a:ea typeface="+mn-ea"/>
              <a:cs typeface="Courier New"/>
            </a:endParaRPr>
          </a:p>
          <a:p>
            <a:pPr marL="401638" indent="290513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2000" dirty="0">
                <a:latin typeface="Courier New"/>
                <a:ea typeface="+mn-ea"/>
                <a:cs typeface="Courier New"/>
              </a:rPr>
              <a:t>FROM </a:t>
            </a:r>
            <a:r>
              <a:rPr lang="en-AU" sz="2000" dirty="0" err="1">
                <a:latin typeface="Courier New"/>
                <a:ea typeface="+mn-ea"/>
                <a:cs typeface="Courier New"/>
              </a:rPr>
              <a:t>page_view_stg</a:t>
            </a:r>
            <a:r>
              <a:rPr lang="en-AU" sz="2000" dirty="0">
                <a:latin typeface="Courier New"/>
                <a:ea typeface="+mn-ea"/>
                <a:cs typeface="Courier New"/>
              </a:rPr>
              <a:t> </a:t>
            </a:r>
            <a:r>
              <a:rPr lang="en-AU" sz="2000" dirty="0" err="1" smtClean="0">
                <a:latin typeface="Courier New"/>
                <a:ea typeface="+mn-ea"/>
                <a:cs typeface="Courier New"/>
              </a:rPr>
              <a:t>pvs</a:t>
            </a:r>
            <a:endParaRPr lang="en-AU" sz="2000" dirty="0">
              <a:latin typeface="Courier New"/>
              <a:ea typeface="+mn-ea"/>
              <a:cs typeface="Courier New"/>
            </a:endParaRPr>
          </a:p>
          <a:p>
            <a:pPr marL="401638" indent="290513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2000" dirty="0" smtClean="0">
                <a:latin typeface="Courier New"/>
                <a:ea typeface="+mn-ea"/>
                <a:cs typeface="Courier New"/>
              </a:rPr>
              <a:t>WHERE </a:t>
            </a:r>
            <a:r>
              <a:rPr lang="en-AU" sz="2000" dirty="0" err="1" smtClean="0">
                <a:latin typeface="Courier New"/>
                <a:ea typeface="+mn-ea"/>
                <a:cs typeface="Courier New"/>
              </a:rPr>
              <a:t>pvs.country</a:t>
            </a:r>
            <a:r>
              <a:rPr lang="en-AU" sz="2000" dirty="0" smtClean="0">
                <a:latin typeface="Courier New"/>
                <a:ea typeface="+mn-ea"/>
                <a:cs typeface="Courier New"/>
              </a:rPr>
              <a:t> </a:t>
            </a:r>
            <a:r>
              <a:rPr lang="en-AU" sz="2000" dirty="0">
                <a:latin typeface="Courier New"/>
                <a:ea typeface="+mn-ea"/>
                <a:cs typeface="Courier New"/>
              </a:rPr>
              <a:t>= 'US';</a:t>
            </a:r>
          </a:p>
        </p:txBody>
      </p:sp>
    </p:spTree>
    <p:extLst>
      <p:ext uri="{BB962C8B-B14F-4D97-AF65-F5344CB8AC3E}">
        <p14:creationId xmlns:p14="http://schemas.microsoft.com/office/powerpoint/2010/main" val="27863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AU" dirty="0" smtClean="0">
                <a:cs typeface="Arial" pitchFamily="34" charset="0"/>
              </a:rPr>
              <a:t>Loading And Inserting Data: Summary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1807"/>
              </p:ext>
            </p:extLst>
          </p:nvPr>
        </p:nvGraphicFramePr>
        <p:xfrm>
          <a:off x="366714" y="1909635"/>
          <a:ext cx="841057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108"/>
                <a:gridCol w="4815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b="0" dirty="0" smtClean="0">
                          <a:latin typeface="+mn-lt"/>
                        </a:rPr>
                        <a:t>Use this</a:t>
                      </a:r>
                      <a:endParaRPr lang="en-AU" sz="2000" b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0" dirty="0" smtClean="0">
                          <a:latin typeface="+mn-lt"/>
                        </a:rPr>
                        <a:t>For this purpose</a:t>
                      </a:r>
                      <a:endParaRPr lang="en-AU" sz="2000" b="0" dirty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b="0" dirty="0" smtClean="0">
                          <a:latin typeface="Courier New"/>
                          <a:cs typeface="Courier New"/>
                        </a:rPr>
                        <a:t>LOAD</a:t>
                      </a:r>
                      <a:endParaRPr lang="en-AU" sz="1800" b="0" dirty="0">
                        <a:latin typeface="Courier New"/>
                        <a:cs typeface="Courier New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b="0" smtClean="0">
                          <a:latin typeface="+mn-lt"/>
                        </a:rPr>
                        <a:t>Load data from</a:t>
                      </a:r>
                      <a:r>
                        <a:rPr lang="en-AU" sz="2000" b="0" baseline="0" smtClean="0">
                          <a:latin typeface="+mn-lt"/>
                        </a:rPr>
                        <a:t> a file or directory</a:t>
                      </a:r>
                      <a:endParaRPr lang="en-AU" sz="2000" b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b="0" dirty="0" smtClean="0">
                          <a:latin typeface="Courier New"/>
                          <a:cs typeface="Courier New"/>
                        </a:rPr>
                        <a:t>INSERT</a:t>
                      </a:r>
                      <a:endParaRPr lang="en-AU" sz="1800" b="0" dirty="0">
                        <a:latin typeface="Courier New"/>
                        <a:cs typeface="Courier New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b="0" dirty="0" smtClean="0">
                          <a:latin typeface="+mn-lt"/>
                        </a:rPr>
                        <a:t>Load</a:t>
                      </a:r>
                      <a:r>
                        <a:rPr lang="en-AU" sz="2000" b="0" baseline="0" dirty="0" smtClean="0">
                          <a:latin typeface="+mn-lt"/>
                        </a:rPr>
                        <a:t> data from a query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2000" b="0" baseline="0" dirty="0" smtClean="0">
                          <a:latin typeface="+mn-lt"/>
                        </a:rPr>
                        <a:t>One partition at a time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2000" b="0" baseline="0" dirty="0" smtClean="0">
                          <a:latin typeface="+mn-lt"/>
                        </a:rPr>
                        <a:t>Use multiple INSERTs to insert into multiple partitions in the one query</a:t>
                      </a:r>
                      <a:endParaRPr lang="en-AU" sz="2000" b="0" dirty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b="0" dirty="0" smtClean="0">
                          <a:latin typeface="Courier New"/>
                          <a:cs typeface="Courier New"/>
                        </a:rPr>
                        <a:t>CREATE</a:t>
                      </a:r>
                      <a:r>
                        <a:rPr lang="en-AU" sz="1800" b="0" baseline="0" dirty="0" smtClean="0">
                          <a:latin typeface="Courier New"/>
                          <a:cs typeface="Courier New"/>
                        </a:rPr>
                        <a:t> TABLE AS (CTAS)</a:t>
                      </a:r>
                      <a:endParaRPr lang="en-AU" sz="1800" b="0" dirty="0">
                        <a:latin typeface="Courier New"/>
                        <a:cs typeface="Courier New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b="0" smtClean="0">
                          <a:latin typeface="+mn-lt"/>
                        </a:rPr>
                        <a:t>Insert data while creating a table</a:t>
                      </a:r>
                      <a:endParaRPr lang="en-AU" sz="2000" b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b="0" dirty="0" smtClean="0">
                          <a:latin typeface="+mn-lt"/>
                        </a:rPr>
                        <a:t>Add/modify external file</a:t>
                      </a:r>
                      <a:endParaRPr lang="en-AU" sz="2000" b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b="0" dirty="0" smtClean="0">
                          <a:latin typeface="+mn-lt"/>
                        </a:rPr>
                        <a:t>Load</a:t>
                      </a:r>
                      <a:r>
                        <a:rPr lang="en-AU" sz="2000" b="0" baseline="0" dirty="0" smtClean="0">
                          <a:latin typeface="+mn-lt"/>
                        </a:rPr>
                        <a:t> new data into external table</a:t>
                      </a:r>
                      <a:endParaRPr lang="en-AU" sz="2000" b="0" dirty="0">
                        <a:latin typeface="+mn-lt"/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1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Select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 from a single table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sales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amount &gt; 10 AND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region = "US";</a:t>
            </a:r>
          </a:p>
          <a:p>
            <a:r>
              <a:rPr lang="en-US" dirty="0" smtClean="0"/>
              <a:t>Select from a partitioned table</a:t>
            </a:r>
          </a:p>
          <a:p>
            <a:pPr lvl="0" indent="3175" fontAlgn="base">
              <a:buClr>
                <a:srgbClr val="33928A"/>
              </a:buClr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SELECT page_views.*</a:t>
            </a:r>
          </a:p>
          <a:p>
            <a:pPr lvl="0" indent="280988" fontAlgn="base">
              <a:buClr>
                <a:srgbClr val="33928A"/>
              </a:buClr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page_views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280988" fontAlgn="base">
              <a:buClr>
                <a:srgbClr val="33928A"/>
              </a:buClr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page_views.date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&gt;= '2008-03-01' AND </a:t>
            </a:r>
          </a:p>
          <a:p>
            <a:pPr lvl="0" indent="1028700" fontAlgn="base">
              <a:buClr>
                <a:srgbClr val="33928A"/>
              </a:buClr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page_views.date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'2008-03-31'</a:t>
            </a:r>
            <a:endParaRPr lang="en-A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567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Courier New"/>
              </a:rPr>
              <a:t>Relational Operators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AU" dirty="0" smtClean="0">
                <a:cs typeface="Arial" pitchFamily="34" charset="0"/>
              </a:rPr>
              <a:t>ALL and DISTINCT</a:t>
            </a:r>
          </a:p>
          <a:p>
            <a:pPr lvl="1"/>
            <a:r>
              <a:rPr lang="en-US" dirty="0" smtClean="0">
                <a:cs typeface="Arial" pitchFamily="34" charset="0"/>
              </a:rPr>
              <a:t>Specify whether duplicate rows should be returned</a:t>
            </a:r>
          </a:p>
          <a:p>
            <a:pPr lvl="1"/>
            <a:r>
              <a:rPr lang="en-US" dirty="0" smtClean="0">
                <a:cs typeface="Arial" pitchFamily="34" charset="0"/>
              </a:rPr>
              <a:t>ALL is the default  (all matching rows are returned)</a:t>
            </a:r>
          </a:p>
          <a:p>
            <a:pPr lvl="1"/>
            <a:r>
              <a:rPr lang="en-US" dirty="0" smtClean="0">
                <a:cs typeface="Arial" pitchFamily="34" charset="0"/>
              </a:rPr>
              <a:t>DISTINCT removes duplicate rows from the result set</a:t>
            </a:r>
            <a:endParaRPr lang="en-AU" dirty="0" smtClean="0">
              <a:cs typeface="Arial" pitchFamily="34" charset="0"/>
            </a:endParaRPr>
          </a:p>
          <a:p>
            <a:r>
              <a:rPr lang="en-AU" dirty="0" smtClean="0">
                <a:cs typeface="Arial" pitchFamily="34" charset="0"/>
              </a:rPr>
              <a:t>WHERE</a:t>
            </a:r>
          </a:p>
          <a:p>
            <a:pPr lvl="1"/>
            <a:r>
              <a:rPr lang="en-AU" dirty="0" smtClean="0">
                <a:cs typeface="Arial" pitchFamily="34" charset="0"/>
              </a:rPr>
              <a:t>Filters by expression</a:t>
            </a:r>
          </a:p>
          <a:p>
            <a:pPr lvl="1"/>
            <a:r>
              <a:rPr lang="en-AU" dirty="0" smtClean="0">
                <a:cs typeface="Arial" pitchFamily="34" charset="0"/>
              </a:rPr>
              <a:t>Does not support IN, EXISTS or sub-queries in the WHERE clause</a:t>
            </a:r>
          </a:p>
          <a:p>
            <a:r>
              <a:rPr lang="en-AU" dirty="0" smtClean="0">
                <a:cs typeface="Arial" pitchFamily="34" charset="0"/>
              </a:rPr>
              <a:t>LIMIT</a:t>
            </a:r>
          </a:p>
          <a:p>
            <a:pPr lvl="1"/>
            <a:r>
              <a:rPr lang="en-US" dirty="0" smtClean="0"/>
              <a:t>Indicates the number of rows to be returned </a:t>
            </a:r>
            <a:endParaRPr lang="en-AU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4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Relational Operators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AU" dirty="0" smtClean="0">
                <a:cs typeface="Arial" pitchFamily="34" charset="0"/>
              </a:rPr>
              <a:t>GROUP BY</a:t>
            </a:r>
          </a:p>
          <a:p>
            <a:pPr lvl="1"/>
            <a:r>
              <a:rPr lang="en-AU" dirty="0" smtClean="0">
                <a:cs typeface="Arial" pitchFamily="34" charset="0"/>
              </a:rPr>
              <a:t>Group data by column values</a:t>
            </a:r>
          </a:p>
          <a:p>
            <a:pPr lvl="1"/>
            <a:r>
              <a:rPr lang="en-AU" dirty="0" smtClean="0">
                <a:cs typeface="Arial" pitchFamily="34" charset="0"/>
              </a:rPr>
              <a:t>Select statement can only include columns included in the </a:t>
            </a:r>
            <a:br>
              <a:rPr lang="en-AU" dirty="0" smtClean="0">
                <a:cs typeface="Arial" pitchFamily="34" charset="0"/>
              </a:rPr>
            </a:br>
            <a:r>
              <a:rPr lang="en-AU" dirty="0" smtClean="0">
                <a:cs typeface="Arial" pitchFamily="34" charset="0"/>
              </a:rPr>
              <a:t>GROUP BY clause</a:t>
            </a:r>
          </a:p>
          <a:p>
            <a:r>
              <a:rPr lang="en-AU" dirty="0" smtClean="0">
                <a:cs typeface="Arial" pitchFamily="34" charset="0"/>
              </a:rPr>
              <a:t>ORDER BY / SORT BY</a:t>
            </a:r>
          </a:p>
          <a:p>
            <a:pPr lvl="1"/>
            <a:r>
              <a:rPr lang="en-AU" dirty="0" smtClean="0">
                <a:cs typeface="Arial" pitchFamily="34" charset="0"/>
              </a:rPr>
              <a:t>ORDER BY performs total ordering</a:t>
            </a:r>
          </a:p>
          <a:p>
            <a:pPr lvl="2"/>
            <a:r>
              <a:rPr lang="en-AU" dirty="0" smtClean="0">
                <a:cs typeface="Arial" pitchFamily="34" charset="0"/>
              </a:rPr>
              <a:t>Slow, poor performance</a:t>
            </a:r>
          </a:p>
          <a:p>
            <a:pPr lvl="1"/>
            <a:r>
              <a:rPr lang="en-AU" dirty="0" smtClean="0">
                <a:cs typeface="Arial" pitchFamily="34" charset="0"/>
              </a:rPr>
              <a:t>SORT BY performs partial ordering</a:t>
            </a:r>
          </a:p>
          <a:p>
            <a:pPr lvl="2"/>
            <a:r>
              <a:rPr lang="en-AU" dirty="0" smtClean="0">
                <a:cs typeface="Arial" pitchFamily="34" charset="0"/>
              </a:rPr>
              <a:t>Sorts output from each reducer</a:t>
            </a:r>
          </a:p>
        </p:txBody>
      </p:sp>
    </p:spTree>
    <p:extLst>
      <p:ext uri="{BB962C8B-B14F-4D97-AF65-F5344CB8AC3E}">
        <p14:creationId xmlns:p14="http://schemas.microsoft.com/office/powerpoint/2010/main" val="15739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Advanced Hive Operations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r>
              <a:rPr lang="en-AU" dirty="0" smtClean="0">
                <a:cs typeface="Arial" pitchFamily="34" charset="0"/>
              </a:rPr>
              <a:t>JOIN</a:t>
            </a:r>
          </a:p>
          <a:p>
            <a:pPr lvl="1"/>
            <a:r>
              <a:rPr lang="en-AU" dirty="0" smtClean="0">
                <a:cs typeface="Arial" pitchFamily="34" charset="0"/>
              </a:rPr>
              <a:t>If only one column in each table is used in the join, then only one </a:t>
            </a:r>
            <a:r>
              <a:rPr lang="en-AU" dirty="0" err="1" smtClean="0">
                <a:cs typeface="Arial" pitchFamily="34" charset="0"/>
              </a:rPr>
              <a:t>MapReduce</a:t>
            </a:r>
            <a:r>
              <a:rPr lang="en-AU" dirty="0" smtClean="0">
                <a:cs typeface="Arial" pitchFamily="34" charset="0"/>
              </a:rPr>
              <a:t> job will run</a:t>
            </a:r>
          </a:p>
          <a:p>
            <a:pPr lvl="2"/>
            <a:r>
              <a:rPr lang="en-AU" dirty="0" smtClean="0">
                <a:cs typeface="Arial" pitchFamily="34" charset="0"/>
              </a:rPr>
              <a:t>This results in 1 </a:t>
            </a:r>
            <a:r>
              <a:rPr lang="en-AU" dirty="0" err="1" smtClean="0">
                <a:cs typeface="Arial" pitchFamily="34" charset="0"/>
              </a:rPr>
              <a:t>MapReduce</a:t>
            </a:r>
            <a:r>
              <a:rPr lang="en-AU" dirty="0" smtClean="0">
                <a:cs typeface="Arial" pitchFamily="34" charset="0"/>
              </a:rPr>
              <a:t> job:</a:t>
            </a:r>
          </a:p>
          <a:p>
            <a:pPr marL="1149350" indent="3175">
              <a:buNone/>
            </a:pPr>
            <a:r>
              <a:rPr lang="en-AU" sz="1600" dirty="0" smtClean="0">
                <a:latin typeface="Courier New"/>
                <a:cs typeface="Courier New"/>
              </a:rPr>
              <a:t>SELECT * FROM a JOIN b ON </a:t>
            </a:r>
            <a:r>
              <a:rPr lang="en-AU" sz="1600" dirty="0" err="1" smtClean="0">
                <a:latin typeface="Courier New"/>
                <a:cs typeface="Courier New"/>
              </a:rPr>
              <a:t>a.key</a:t>
            </a:r>
            <a:r>
              <a:rPr lang="en-AU" sz="1600" dirty="0" smtClean="0">
                <a:latin typeface="Courier New"/>
                <a:cs typeface="Courier New"/>
              </a:rPr>
              <a:t> = </a:t>
            </a:r>
            <a:r>
              <a:rPr lang="en-AU" sz="1600" dirty="0" err="1" smtClean="0">
                <a:latin typeface="Courier New"/>
                <a:cs typeface="Courier New"/>
              </a:rPr>
              <a:t>b.key</a:t>
            </a:r>
            <a:r>
              <a:rPr lang="en-AU" sz="1600" dirty="0" smtClean="0">
                <a:latin typeface="Courier New"/>
                <a:cs typeface="Courier New"/>
              </a:rPr>
              <a:t> JOIN c ON </a:t>
            </a:r>
            <a:r>
              <a:rPr lang="en-AU" sz="1600" dirty="0" err="1" smtClean="0">
                <a:latin typeface="Courier New"/>
                <a:cs typeface="Courier New"/>
              </a:rPr>
              <a:t>b.key</a:t>
            </a:r>
            <a:r>
              <a:rPr lang="en-AU" sz="1600" dirty="0" smtClean="0">
                <a:latin typeface="Courier New"/>
                <a:cs typeface="Courier New"/>
              </a:rPr>
              <a:t> = </a:t>
            </a:r>
            <a:r>
              <a:rPr lang="en-AU" sz="1600" dirty="0" err="1" smtClean="0">
                <a:latin typeface="Courier New"/>
                <a:cs typeface="Courier New"/>
              </a:rPr>
              <a:t>c.key</a:t>
            </a:r>
            <a:r>
              <a:rPr lang="en-AU" sz="1600" dirty="0" smtClean="0">
                <a:latin typeface="Courier New"/>
                <a:cs typeface="Courier New"/>
              </a:rPr>
              <a:t/>
            </a:r>
            <a:br>
              <a:rPr lang="en-AU" sz="1600" dirty="0" smtClean="0">
                <a:latin typeface="Courier New"/>
                <a:cs typeface="Courier New"/>
              </a:rPr>
            </a:br>
            <a:endParaRPr lang="en-AU" sz="1600" dirty="0" smtClean="0">
              <a:latin typeface="Courier New"/>
              <a:cs typeface="Courier New"/>
            </a:endParaRPr>
          </a:p>
          <a:p>
            <a:pPr lvl="2"/>
            <a:r>
              <a:rPr lang="en-AU" dirty="0" smtClean="0"/>
              <a:t>This results in 2 </a:t>
            </a:r>
            <a:r>
              <a:rPr lang="en-AU" dirty="0" err="1" smtClean="0"/>
              <a:t>MapReduce</a:t>
            </a:r>
            <a:r>
              <a:rPr lang="en-AU" dirty="0" smtClean="0"/>
              <a:t> jobs:</a:t>
            </a:r>
          </a:p>
          <a:p>
            <a:pPr indent="806450">
              <a:buNone/>
            </a:pPr>
            <a:r>
              <a:rPr lang="en-AU" sz="1600" dirty="0" smtClean="0">
                <a:latin typeface="Courier New"/>
                <a:cs typeface="Courier New"/>
              </a:rPr>
              <a:t>SELECT </a:t>
            </a:r>
            <a:r>
              <a:rPr lang="en-AU" sz="1600" dirty="0">
                <a:latin typeface="Courier New"/>
                <a:cs typeface="Courier New"/>
              </a:rPr>
              <a:t>*</a:t>
            </a:r>
            <a:r>
              <a:rPr lang="en-AU" sz="1600" dirty="0" smtClean="0">
                <a:latin typeface="Courier New"/>
                <a:cs typeface="Courier New"/>
              </a:rPr>
              <a:t> FROM a JOIN b ON </a:t>
            </a:r>
            <a:r>
              <a:rPr lang="en-AU" sz="1600" dirty="0" err="1" smtClean="0">
                <a:latin typeface="Courier New"/>
                <a:cs typeface="Courier New"/>
              </a:rPr>
              <a:t>a.key</a:t>
            </a:r>
            <a:r>
              <a:rPr lang="en-AU" sz="1600" dirty="0" smtClean="0">
                <a:latin typeface="Courier New"/>
                <a:cs typeface="Courier New"/>
              </a:rPr>
              <a:t> = </a:t>
            </a:r>
            <a:r>
              <a:rPr lang="en-AU" sz="1600" dirty="0" err="1" smtClean="0">
                <a:latin typeface="Courier New"/>
                <a:cs typeface="Courier New"/>
              </a:rPr>
              <a:t>b.key</a:t>
            </a:r>
            <a:r>
              <a:rPr lang="en-AU" sz="1600" dirty="0" smtClean="0">
                <a:latin typeface="Courier New"/>
                <a:cs typeface="Courier New"/>
              </a:rPr>
              <a:t> JOIN c ON </a:t>
            </a:r>
            <a:r>
              <a:rPr lang="en-AU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b.key2</a:t>
            </a:r>
            <a:r>
              <a:rPr lang="en-AU" sz="1600" dirty="0" smtClean="0">
                <a:latin typeface="Courier New"/>
                <a:cs typeface="Courier New"/>
              </a:rPr>
              <a:t> = </a:t>
            </a:r>
            <a:r>
              <a:rPr lang="en-AU" sz="1600" dirty="0" err="1" smtClean="0">
                <a:latin typeface="Courier New"/>
                <a:cs typeface="Courier New"/>
              </a:rPr>
              <a:t>c.key</a:t>
            </a:r>
            <a:r>
              <a:rPr lang="en-AU" sz="1600" dirty="0" smtClean="0">
                <a:latin typeface="Courier New"/>
                <a:cs typeface="Courier New"/>
              </a:rPr>
              <a:t/>
            </a:r>
            <a:br>
              <a:rPr lang="en-AU" sz="1600" dirty="0" smtClean="0">
                <a:latin typeface="Courier New"/>
                <a:cs typeface="Courier New"/>
              </a:rPr>
            </a:br>
            <a:endParaRPr lang="en-AU" sz="1600" dirty="0" smtClean="0">
              <a:latin typeface="Courier New"/>
              <a:cs typeface="Courier New"/>
            </a:endParaRPr>
          </a:p>
          <a:p>
            <a:pPr lvl="1"/>
            <a:r>
              <a:rPr lang="en-AU" dirty="0" smtClean="0">
                <a:cs typeface="Arial" pitchFamily="34" charset="0"/>
              </a:rPr>
              <a:t>If multiple tables are joined, put the biggest table last and the reducer will stream the last table, buffer the others</a:t>
            </a:r>
          </a:p>
          <a:p>
            <a:pPr lvl="1">
              <a:defRPr/>
            </a:pPr>
            <a:r>
              <a:rPr lang="en-AU" dirty="0" smtClean="0"/>
              <a:t>Use left semi-joins to take the place of IN/EXISTS	</a:t>
            </a:r>
            <a:endParaRPr lang="en-AU" sz="1800" dirty="0" smtClean="0">
              <a:cs typeface="Consolas" panose="020B0609020204030204" pitchFamily="49" charset="0"/>
            </a:endParaRPr>
          </a:p>
          <a:p>
            <a:pPr marL="514350" lvl="1" indent="233363">
              <a:spcBef>
                <a:spcPts val="600"/>
              </a:spcBef>
              <a:buNone/>
              <a:defRPr/>
            </a:pPr>
            <a:r>
              <a:rPr lang="en-AU" sz="1800" dirty="0" smtClean="0">
                <a:latin typeface="Courier New"/>
                <a:cs typeface="Courier New"/>
              </a:rPr>
              <a:t>SELECT </a:t>
            </a:r>
            <a:r>
              <a:rPr lang="en-AU" sz="1800" dirty="0" err="1" smtClean="0">
                <a:latin typeface="Courier New"/>
                <a:cs typeface="Courier New"/>
              </a:rPr>
              <a:t>a.key</a:t>
            </a:r>
            <a:r>
              <a:rPr lang="en-AU" sz="1800" dirty="0" smtClean="0">
                <a:latin typeface="Courier New"/>
                <a:cs typeface="Courier New"/>
              </a:rPr>
              <a:t>, a.val FROM a LEFT SEMI JOIN b on </a:t>
            </a:r>
            <a:r>
              <a:rPr lang="en-AU" sz="1800" dirty="0" err="1" smtClean="0">
                <a:latin typeface="Courier New"/>
                <a:cs typeface="Courier New"/>
              </a:rPr>
              <a:t>a.key</a:t>
            </a:r>
            <a:r>
              <a:rPr lang="en-AU" sz="1800" dirty="0" smtClean="0">
                <a:latin typeface="Courier New"/>
                <a:cs typeface="Courier New"/>
              </a:rPr>
              <a:t> = </a:t>
            </a:r>
            <a:r>
              <a:rPr lang="en-AU" sz="1800" dirty="0" err="1" smtClean="0">
                <a:latin typeface="Courier New"/>
                <a:cs typeface="Courier New"/>
              </a:rPr>
              <a:t>b.key</a:t>
            </a:r>
            <a:r>
              <a:rPr lang="en-AU" sz="1800" dirty="0">
                <a:latin typeface="Courier New"/>
                <a:cs typeface="Courier New"/>
              </a:rPr>
              <a:t>;</a:t>
            </a:r>
            <a:endParaRPr lang="en-AU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2345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Advanced Hive Operations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AU" dirty="0" smtClean="0">
                <a:cs typeface="Arial" pitchFamily="34" charset="0"/>
              </a:rPr>
              <a:t>JOIN</a:t>
            </a:r>
          </a:p>
          <a:p>
            <a:pPr lvl="1">
              <a:defRPr/>
            </a:pPr>
            <a:r>
              <a:rPr lang="en-AU" dirty="0" smtClean="0"/>
              <a:t>Do not specify join conditions in the WHERE clause</a:t>
            </a:r>
          </a:p>
          <a:p>
            <a:pPr lvl="2">
              <a:defRPr/>
            </a:pPr>
            <a:r>
              <a:rPr lang="en-AU" dirty="0" smtClean="0"/>
              <a:t>Hive does not know how to optimise such queries</a:t>
            </a:r>
          </a:p>
          <a:p>
            <a:pPr lvl="2">
              <a:defRPr/>
            </a:pPr>
            <a:r>
              <a:rPr lang="en-AU" dirty="0" smtClean="0"/>
              <a:t>Will compute a full Cartesian product before filtering it</a:t>
            </a:r>
          </a:p>
          <a:p>
            <a:pPr>
              <a:defRPr/>
            </a:pPr>
            <a:r>
              <a:rPr lang="en-AU" dirty="0" smtClean="0"/>
              <a:t>Join Example</a:t>
            </a:r>
          </a:p>
          <a:p>
            <a:pPr lvl="2">
              <a:buNone/>
              <a:defRPr/>
            </a:pPr>
            <a:endParaRPr lang="en-AU" dirty="0" smtClean="0">
              <a:latin typeface="Courier New"/>
              <a:cs typeface="Courier New"/>
            </a:endParaRPr>
          </a:p>
          <a:p>
            <a:pPr marL="400050" lvl="1" indent="-53975">
              <a:spcBef>
                <a:spcPts val="600"/>
              </a:spcBef>
              <a:buNone/>
            </a:pPr>
            <a:r>
              <a:rPr lang="en-AU" dirty="0" smtClean="0">
                <a:latin typeface="Courier New"/>
                <a:cs typeface="Courier New"/>
              </a:rPr>
              <a:t>SELECT</a:t>
            </a:r>
          </a:p>
          <a:p>
            <a:pPr marL="400050" lvl="1" indent="-53975">
              <a:spcBef>
                <a:spcPts val="600"/>
              </a:spcBef>
              <a:buNone/>
            </a:pPr>
            <a:r>
              <a:rPr lang="en-AU" dirty="0" smtClean="0">
                <a:latin typeface="Courier New"/>
                <a:cs typeface="Courier New"/>
              </a:rPr>
              <a:t>  a.ymd, </a:t>
            </a:r>
            <a:r>
              <a:rPr lang="en-AU" dirty="0" err="1" smtClean="0">
                <a:latin typeface="Courier New"/>
                <a:cs typeface="Courier New"/>
              </a:rPr>
              <a:t>a.price_close</a:t>
            </a:r>
            <a:r>
              <a:rPr lang="en-AU" dirty="0" smtClean="0">
                <a:latin typeface="Courier New"/>
                <a:cs typeface="Courier New"/>
              </a:rPr>
              <a:t>, </a:t>
            </a:r>
            <a:r>
              <a:rPr lang="en-AU" dirty="0" err="1" smtClean="0">
                <a:latin typeface="Courier New"/>
                <a:cs typeface="Courier New"/>
              </a:rPr>
              <a:t>b.price_close</a:t>
            </a:r>
            <a:endParaRPr lang="en-AU" dirty="0" smtClean="0">
              <a:latin typeface="Courier New"/>
              <a:cs typeface="Courier New"/>
            </a:endParaRPr>
          </a:p>
          <a:p>
            <a:pPr marL="400050" lvl="1" indent="-53975">
              <a:spcBef>
                <a:spcPts val="600"/>
              </a:spcBef>
              <a:buNone/>
            </a:pPr>
            <a:r>
              <a:rPr lang="en-AU" dirty="0" smtClean="0">
                <a:latin typeface="Courier New"/>
                <a:cs typeface="Courier New"/>
              </a:rPr>
              <a:t>FROM stocks a</a:t>
            </a:r>
          </a:p>
          <a:p>
            <a:pPr marL="400050" lvl="1" indent="-53975">
              <a:spcBef>
                <a:spcPts val="600"/>
              </a:spcBef>
              <a:buNone/>
            </a:pPr>
            <a:r>
              <a:rPr lang="en-AU" dirty="0" smtClean="0">
                <a:latin typeface="Courier New"/>
                <a:cs typeface="Courier New"/>
              </a:rPr>
              <a:t>JOIN stocks b ON a.ymd = b.ymd</a:t>
            </a:r>
          </a:p>
          <a:p>
            <a:pPr marL="400050" lvl="1" indent="-53975">
              <a:spcBef>
                <a:spcPts val="600"/>
              </a:spcBef>
              <a:buNone/>
            </a:pPr>
            <a:r>
              <a:rPr lang="en-AU" dirty="0" smtClean="0">
                <a:latin typeface="Courier New"/>
                <a:cs typeface="Courier New"/>
              </a:rPr>
              <a:t>WHERE </a:t>
            </a:r>
            <a:r>
              <a:rPr lang="en-AU" dirty="0" err="1" smtClean="0">
                <a:latin typeface="Courier New"/>
                <a:cs typeface="Courier New"/>
              </a:rPr>
              <a:t>a.symbol</a:t>
            </a:r>
            <a:r>
              <a:rPr lang="en-AU" dirty="0" smtClean="0">
                <a:latin typeface="Courier New"/>
                <a:cs typeface="Courier New"/>
              </a:rPr>
              <a:t> = 'AAPL' AND</a:t>
            </a:r>
          </a:p>
          <a:p>
            <a:pPr marL="400050" lvl="1" indent="-53975">
              <a:spcBef>
                <a:spcPts val="600"/>
              </a:spcBef>
              <a:buNone/>
            </a:pPr>
            <a:r>
              <a:rPr lang="en-AU" dirty="0" smtClean="0">
                <a:latin typeface="Courier New"/>
                <a:cs typeface="Courier New"/>
              </a:rPr>
              <a:t>      </a:t>
            </a:r>
            <a:r>
              <a:rPr lang="en-AU" dirty="0" err="1" smtClean="0">
                <a:latin typeface="Courier New"/>
                <a:cs typeface="Courier New"/>
              </a:rPr>
              <a:t>b.symbol</a:t>
            </a:r>
            <a:r>
              <a:rPr lang="en-AU" dirty="0" smtClean="0">
                <a:latin typeface="Courier New"/>
                <a:cs typeface="Courier New"/>
              </a:rPr>
              <a:t> = 'IBM' AND</a:t>
            </a:r>
          </a:p>
          <a:p>
            <a:pPr marL="400050" lvl="1" indent="-53975">
              <a:spcBef>
                <a:spcPts val="600"/>
              </a:spcBef>
              <a:buNone/>
            </a:pPr>
            <a:r>
              <a:rPr lang="en-AU" dirty="0" smtClean="0">
                <a:latin typeface="Courier New"/>
                <a:cs typeface="Courier New"/>
              </a:rPr>
              <a:t>      a.ymd &gt; '2010-01-01';</a:t>
            </a:r>
          </a:p>
        </p:txBody>
      </p:sp>
    </p:spTree>
    <p:extLst>
      <p:ext uri="{BB962C8B-B14F-4D97-AF65-F5344CB8AC3E}">
        <p14:creationId xmlns:p14="http://schemas.microsoft.com/office/powerpoint/2010/main" val="209554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What Hive Is Not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Hive, like </a:t>
            </a:r>
            <a:r>
              <a:rPr lang="en-AU" dirty="0" err="1" smtClean="0">
                <a:cs typeface="Arial" pitchFamily="34" charset="0"/>
              </a:rPr>
              <a:t>Hadoop</a:t>
            </a:r>
            <a:r>
              <a:rPr lang="en-AU" dirty="0" smtClean="0">
                <a:cs typeface="Arial" pitchFamily="34" charset="0"/>
              </a:rPr>
              <a:t>, is designed for batch processing of large datasets</a:t>
            </a:r>
          </a:p>
          <a:p>
            <a:r>
              <a:rPr lang="en-AU" dirty="0" smtClean="0">
                <a:cs typeface="Arial" pitchFamily="34" charset="0"/>
              </a:rPr>
              <a:t>Not an OLTP or real-time system</a:t>
            </a:r>
          </a:p>
          <a:p>
            <a:r>
              <a:rPr lang="en-AU" dirty="0" smtClean="0">
                <a:cs typeface="Arial" pitchFamily="34" charset="0"/>
              </a:rPr>
              <a:t>Latency and throughput are both high compared to a traditional RDBMS</a:t>
            </a:r>
          </a:p>
          <a:p>
            <a:pPr lvl="1"/>
            <a:r>
              <a:rPr lang="en-AU" dirty="0" smtClean="0">
                <a:cs typeface="Arial" pitchFamily="34" charset="0"/>
              </a:rPr>
              <a:t>Even when dealing with relatively small data  ( &lt;100 MB )</a:t>
            </a:r>
          </a:p>
        </p:txBody>
      </p:sp>
    </p:spTree>
    <p:extLst>
      <p:ext uri="{BB962C8B-B14F-4D97-AF65-F5344CB8AC3E}">
        <p14:creationId xmlns:p14="http://schemas.microsoft.com/office/powerpoint/2010/main" val="376249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Stinger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MPP-style execution of Hive queries</a:t>
            </a:r>
          </a:p>
          <a:p>
            <a:r>
              <a:rPr lang="en-US" dirty="0" smtClean="0"/>
              <a:t>Available since Hive 0.13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We will talk about this more when we get to SQL on 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58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http://hive.apache.org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1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Data Hierarchy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AU" dirty="0" smtClean="0">
                <a:cs typeface="Arial" pitchFamily="34" charset="0"/>
              </a:rPr>
              <a:t>Hive is organised hierarchically into:</a:t>
            </a:r>
          </a:p>
          <a:p>
            <a:pPr lvl="1"/>
            <a:r>
              <a:rPr lang="en-AU" dirty="0" smtClean="0">
                <a:cs typeface="Arial" pitchFamily="34" charset="0"/>
              </a:rPr>
              <a:t>Databases: namespaces that separate tables and other objects</a:t>
            </a:r>
          </a:p>
          <a:p>
            <a:pPr lvl="1"/>
            <a:r>
              <a:rPr lang="en-AU" dirty="0" smtClean="0">
                <a:cs typeface="Arial" pitchFamily="34" charset="0"/>
              </a:rPr>
              <a:t>Tables: homogeneous units of data with the same schema</a:t>
            </a:r>
          </a:p>
          <a:p>
            <a:pPr lvl="2"/>
            <a:r>
              <a:rPr lang="en-AU" dirty="0" smtClean="0">
                <a:cs typeface="Arial" pitchFamily="34" charset="0"/>
              </a:rPr>
              <a:t>Analogous to tables in an RDBMS</a:t>
            </a:r>
          </a:p>
          <a:p>
            <a:pPr lvl="1"/>
            <a:r>
              <a:rPr lang="en-AU" dirty="0" smtClean="0">
                <a:cs typeface="Arial" pitchFamily="34" charset="0"/>
              </a:rPr>
              <a:t>Partitions: determine how the data is stored</a:t>
            </a:r>
          </a:p>
          <a:p>
            <a:pPr lvl="2"/>
            <a:r>
              <a:rPr lang="en-AU" dirty="0" smtClean="0">
                <a:cs typeface="Arial" pitchFamily="34" charset="0"/>
              </a:rPr>
              <a:t>Allow efficient access to subsets of the data</a:t>
            </a:r>
          </a:p>
          <a:p>
            <a:pPr lvl="1"/>
            <a:r>
              <a:rPr lang="en-AU" dirty="0" smtClean="0">
                <a:cs typeface="Arial" pitchFamily="34" charset="0"/>
              </a:rPr>
              <a:t>Buckets/clusters</a:t>
            </a:r>
          </a:p>
          <a:p>
            <a:pPr lvl="2"/>
            <a:r>
              <a:rPr lang="en-AU" dirty="0" smtClean="0">
                <a:cs typeface="Arial" pitchFamily="34" charset="0"/>
              </a:rPr>
              <a:t>For </a:t>
            </a:r>
            <a:r>
              <a:rPr lang="en-AU" dirty="0" err="1" smtClean="0">
                <a:cs typeface="Arial" pitchFamily="34" charset="0"/>
              </a:rPr>
              <a:t>subsampling</a:t>
            </a:r>
            <a:r>
              <a:rPr lang="en-AU" dirty="0" smtClean="0">
                <a:cs typeface="Arial" pitchFamily="34" charset="0"/>
              </a:rPr>
              <a:t> within a partition</a:t>
            </a:r>
          </a:p>
          <a:p>
            <a:pPr lvl="2"/>
            <a:r>
              <a:rPr lang="en-AU" dirty="0" smtClean="0">
                <a:cs typeface="Arial" pitchFamily="34" charset="0"/>
              </a:rPr>
              <a:t>Join optimization</a:t>
            </a:r>
          </a:p>
        </p:txBody>
      </p:sp>
    </p:spTree>
    <p:extLst>
      <p:ext uri="{BB962C8B-B14F-4D97-AF65-F5344CB8AC3E}">
        <p14:creationId xmlns:p14="http://schemas.microsoft.com/office/powerpoint/2010/main" val="260930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r>
              <a:rPr lang="en-AU" dirty="0" err="1" smtClean="0">
                <a:cs typeface="Arial" pitchFamily="34" charset="0"/>
              </a:rPr>
              <a:t>HiveQL</a:t>
            </a:r>
            <a:endParaRPr lang="en-AU" dirty="0" smtClean="0">
              <a:cs typeface="Arial" pitchFamily="34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AU" dirty="0" err="1" smtClean="0">
                <a:cs typeface="Arial" pitchFamily="34" charset="0"/>
              </a:rPr>
              <a:t>HiveQL</a:t>
            </a:r>
            <a:r>
              <a:rPr lang="en-AU" dirty="0" smtClean="0">
                <a:cs typeface="Arial" pitchFamily="34" charset="0"/>
              </a:rPr>
              <a:t> / HQL provides the basic SQL-like operations:</a:t>
            </a:r>
          </a:p>
          <a:p>
            <a:pPr lvl="1"/>
            <a:r>
              <a:rPr lang="en-AU" dirty="0" smtClean="0">
                <a:cs typeface="Arial" pitchFamily="34" charset="0"/>
              </a:rPr>
              <a:t>Select columns using SELECT</a:t>
            </a:r>
          </a:p>
          <a:p>
            <a:pPr lvl="1"/>
            <a:r>
              <a:rPr lang="en-AU" dirty="0" smtClean="0">
                <a:cs typeface="Arial" pitchFamily="34" charset="0"/>
              </a:rPr>
              <a:t>Filter rows using WHERE</a:t>
            </a:r>
          </a:p>
          <a:p>
            <a:pPr lvl="1"/>
            <a:r>
              <a:rPr lang="en-AU" dirty="0" smtClean="0">
                <a:cs typeface="Arial" pitchFamily="34" charset="0"/>
              </a:rPr>
              <a:t>JOIN between tables</a:t>
            </a:r>
          </a:p>
          <a:p>
            <a:pPr lvl="1"/>
            <a:r>
              <a:rPr lang="en-AU" dirty="0" smtClean="0">
                <a:cs typeface="Arial" pitchFamily="34" charset="0"/>
              </a:rPr>
              <a:t>Evaluate aggregates using GROUP BY</a:t>
            </a:r>
          </a:p>
          <a:p>
            <a:pPr lvl="1"/>
            <a:r>
              <a:rPr lang="en-AU" dirty="0" smtClean="0">
                <a:cs typeface="Arial" pitchFamily="34" charset="0"/>
              </a:rPr>
              <a:t>Store query results into another table</a:t>
            </a:r>
          </a:p>
          <a:p>
            <a:pPr lvl="1"/>
            <a:r>
              <a:rPr lang="en-AU" dirty="0" smtClean="0">
                <a:cs typeface="Arial" pitchFamily="34" charset="0"/>
              </a:rPr>
              <a:t>Download results to a local directory  (i.e., export from HDFS)</a:t>
            </a:r>
          </a:p>
          <a:p>
            <a:pPr lvl="1"/>
            <a:r>
              <a:rPr lang="en-AU" dirty="0" smtClean="0">
                <a:cs typeface="Arial" pitchFamily="34" charset="0"/>
              </a:rPr>
              <a:t>Manage tables and queries with CREATE, DROP, and ALTER</a:t>
            </a:r>
          </a:p>
        </p:txBody>
      </p:sp>
    </p:spTree>
    <p:extLst>
      <p:ext uri="{BB962C8B-B14F-4D97-AF65-F5344CB8AC3E}">
        <p14:creationId xmlns:p14="http://schemas.microsoft.com/office/powerpoint/2010/main" val="379514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Primitive Data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11775"/>
              </p:ext>
            </p:extLst>
          </p:nvPr>
        </p:nvGraphicFramePr>
        <p:xfrm>
          <a:off x="366713" y="1698105"/>
          <a:ext cx="8410575" cy="323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777"/>
                <a:gridCol w="4805798"/>
              </a:tblGrid>
              <a:tr h="463204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latin typeface="+mn-lt"/>
                        </a:rPr>
                        <a:t>Type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latin typeface="+mn-lt"/>
                        </a:rPr>
                        <a:t>Comments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dirty="0" err="1" smtClean="0">
                          <a:latin typeface="+mn-lt"/>
                        </a:rPr>
                        <a:t>Tinyint</a:t>
                      </a:r>
                      <a:r>
                        <a:rPr lang="en-AU" sz="1800" cap="all" baseline="0" dirty="0" smtClean="0">
                          <a:latin typeface="+mn-lt"/>
                        </a:rPr>
                        <a:t>, </a:t>
                      </a:r>
                      <a:r>
                        <a:rPr lang="en-AU" sz="1800" cap="all" baseline="0" dirty="0" err="1" smtClean="0">
                          <a:latin typeface="+mn-lt"/>
                        </a:rPr>
                        <a:t>smallint</a:t>
                      </a:r>
                      <a:r>
                        <a:rPr lang="en-AU" sz="1800" cap="all" baseline="0" dirty="0" smtClean="0">
                          <a:latin typeface="+mn-lt"/>
                        </a:rPr>
                        <a:t>, </a:t>
                      </a:r>
                      <a:r>
                        <a:rPr lang="en-AU" sz="1800" cap="all" baseline="0" dirty="0" err="1" smtClean="0">
                          <a:latin typeface="+mn-lt"/>
                        </a:rPr>
                        <a:t>int</a:t>
                      </a:r>
                      <a:r>
                        <a:rPr lang="en-AU" sz="1800" cap="all" baseline="0" dirty="0" smtClean="0">
                          <a:latin typeface="+mn-lt"/>
                        </a:rPr>
                        <a:t>, </a:t>
                      </a:r>
                      <a:r>
                        <a:rPr lang="en-AU" sz="1800" cap="all" baseline="0" dirty="0" err="1" smtClean="0">
                          <a:latin typeface="+mn-lt"/>
                        </a:rPr>
                        <a:t>bigint</a:t>
                      </a:r>
                      <a:endParaRPr lang="en-AU" sz="1800" cap="all" baseline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1, 2, 4 and 8-byte</a:t>
                      </a:r>
                      <a:r>
                        <a:rPr lang="en-AU" sz="1800" baseline="0" dirty="0" smtClean="0">
                          <a:latin typeface="+mn-lt"/>
                        </a:rPr>
                        <a:t> integers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dirty="0" smtClean="0">
                          <a:latin typeface="+mn-lt"/>
                        </a:rPr>
                        <a:t>Boolean</a:t>
                      </a:r>
                      <a:endParaRPr lang="en-AU" sz="1800" cap="all" baseline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TRUE/FALSE</a:t>
                      </a: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dirty="0" smtClean="0">
                          <a:latin typeface="+mn-lt"/>
                        </a:rPr>
                        <a:t>Float, double</a:t>
                      </a:r>
                      <a:endParaRPr lang="en-AU" sz="1800" cap="all" baseline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Single</a:t>
                      </a:r>
                      <a:r>
                        <a:rPr lang="en-AU" sz="1800" baseline="0" dirty="0" smtClean="0">
                          <a:latin typeface="+mn-lt"/>
                        </a:rPr>
                        <a:t> and double </a:t>
                      </a:r>
                      <a:r>
                        <a:rPr lang="en-AU" sz="1800" dirty="0" smtClean="0">
                          <a:latin typeface="+mn-lt"/>
                        </a:rPr>
                        <a:t>precision</a:t>
                      </a:r>
                      <a:r>
                        <a:rPr lang="en-AU" sz="1800" baseline="0" dirty="0" smtClean="0">
                          <a:latin typeface="+mn-lt"/>
                        </a:rPr>
                        <a:t> real numbers</a:t>
                      </a:r>
                      <a:endParaRPr lang="en-AU" sz="1800" dirty="0" smtClean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dirty="0" smtClean="0">
                          <a:latin typeface="+mn-lt"/>
                        </a:rPr>
                        <a:t>String</a:t>
                      </a:r>
                      <a:endParaRPr lang="en-AU" sz="1800" cap="all" baseline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Character string</a:t>
                      </a: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dirty="0" smtClean="0">
                          <a:latin typeface="+mn-lt"/>
                        </a:rPr>
                        <a:t>Timestamp</a:t>
                      </a:r>
                      <a:endParaRPr lang="en-AU" sz="1800" cap="all" baseline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Unix-epoch offset </a:t>
                      </a:r>
                      <a:r>
                        <a:rPr lang="en-AU" sz="1800" i="1" dirty="0" smtClean="0">
                          <a:latin typeface="+mn-lt"/>
                        </a:rPr>
                        <a:t>or</a:t>
                      </a:r>
                      <a:r>
                        <a:rPr lang="en-AU" sz="1800" baseline="0" dirty="0" smtClean="0">
                          <a:latin typeface="+mn-lt"/>
                        </a:rPr>
                        <a:t> </a:t>
                      </a:r>
                      <a:r>
                        <a:rPr lang="en-AU" sz="1800" baseline="0" dirty="0" err="1" smtClean="0">
                          <a:latin typeface="+mn-lt"/>
                        </a:rPr>
                        <a:t>datetime</a:t>
                      </a:r>
                      <a:r>
                        <a:rPr lang="en-AU" sz="1800" baseline="0" dirty="0" smtClean="0">
                          <a:latin typeface="+mn-lt"/>
                        </a:rPr>
                        <a:t> string</a:t>
                      </a:r>
                      <a:endParaRPr lang="en-AU" sz="1800" dirty="0" smtClean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smtClean="0">
                          <a:latin typeface="+mn-lt"/>
                        </a:rPr>
                        <a:t>DECIMAL</a:t>
                      </a:r>
                      <a:endParaRPr lang="en-AU" sz="1800" cap="all" baseline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Arbitrary-precision decimal</a:t>
                      </a: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smtClean="0">
                          <a:latin typeface="+mn-lt"/>
                        </a:rPr>
                        <a:t>BINARY</a:t>
                      </a:r>
                      <a:endParaRPr lang="en-AU" sz="1800" cap="all" baseline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Opaque;</a:t>
                      </a:r>
                      <a:r>
                        <a:rPr lang="en-AU" sz="1800" baseline="0" dirty="0" smtClean="0">
                          <a:latin typeface="+mn-lt"/>
                        </a:rPr>
                        <a:t> ignore these bytes</a:t>
                      </a:r>
                      <a:endParaRPr lang="en-AU" sz="1800" dirty="0" smtClean="0">
                        <a:latin typeface="+mn-lt"/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5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Complex Data Types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38324"/>
              </p:ext>
            </p:extLst>
          </p:nvPr>
        </p:nvGraphicFramePr>
        <p:xfrm>
          <a:off x="366714" y="1687955"/>
          <a:ext cx="8410575" cy="330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840"/>
                <a:gridCol w="6413735"/>
              </a:tblGrid>
              <a:tr h="473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Type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Comments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dirty="0" err="1" smtClean="0">
                          <a:latin typeface="+mn-lt"/>
                        </a:rPr>
                        <a:t>Struct</a:t>
                      </a:r>
                      <a:endParaRPr lang="en-AU" sz="1800" cap="all" baseline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A collection of elements</a:t>
                      </a:r>
                    </a:p>
                    <a:p>
                      <a:r>
                        <a:rPr lang="en-AU" sz="1800" dirty="0" smtClean="0">
                          <a:latin typeface="+mn-lt"/>
                        </a:rPr>
                        <a:t>If </a:t>
                      </a:r>
                      <a:r>
                        <a:rPr lang="en-AU" sz="1800" dirty="0" smtClean="0">
                          <a:latin typeface="+mn-lt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AU" sz="1800" baseline="0" dirty="0" smtClean="0">
                          <a:latin typeface="+mn-lt"/>
                        </a:rPr>
                        <a:t> is of type </a:t>
                      </a:r>
                      <a:r>
                        <a:rPr lang="en-A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STRUCT {a INT, b INT}</a:t>
                      </a:r>
                      <a:r>
                        <a:rPr lang="en-AU" sz="1800" dirty="0" smtClean="0">
                          <a:latin typeface="+mn-lt"/>
                        </a:rPr>
                        <a:t>:</a:t>
                      </a:r>
                      <a:br>
                        <a:rPr lang="en-AU" sz="1800" dirty="0" smtClean="0">
                          <a:latin typeface="+mn-lt"/>
                        </a:rPr>
                      </a:br>
                      <a:r>
                        <a:rPr lang="en-AU" sz="1800" dirty="0" smtClean="0">
                          <a:latin typeface="+mn-lt"/>
                        </a:rPr>
                        <a:t>  </a:t>
                      </a:r>
                      <a:r>
                        <a:rPr lang="en-AU" sz="1800" dirty="0" err="1" smtClean="0">
                          <a:latin typeface="+mn-lt"/>
                          <a:cs typeface="Consolas" panose="020B0609020204030204" pitchFamily="49" charset="0"/>
                        </a:rPr>
                        <a:t>S.a</a:t>
                      </a:r>
                      <a:r>
                        <a:rPr lang="en-AU" sz="1800" baseline="0" dirty="0" smtClean="0">
                          <a:latin typeface="+mn-lt"/>
                        </a:rPr>
                        <a:t> returns element </a:t>
                      </a:r>
                      <a:r>
                        <a:rPr lang="en-A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a</a:t>
                      </a:r>
                      <a:endParaRPr lang="en-AU" sz="1800" dirty="0" smtClean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dirty="0" smtClean="0">
                          <a:latin typeface="+mn-lt"/>
                        </a:rPr>
                        <a:t>MAP</a:t>
                      </a:r>
                      <a:endParaRPr lang="en-AU" sz="1800" cap="all" baseline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Key-value </a:t>
                      </a:r>
                      <a:r>
                        <a:rPr lang="en-AU" sz="1800" dirty="0" err="1" smtClean="0">
                          <a:latin typeface="+mn-lt"/>
                        </a:rPr>
                        <a:t>tuple</a:t>
                      </a:r>
                      <a:endParaRPr lang="en-AU" sz="1800" dirty="0" smtClean="0">
                        <a:latin typeface="+mn-lt"/>
                      </a:endParaRPr>
                    </a:p>
                    <a:p>
                      <a:r>
                        <a:rPr lang="en-AU" sz="1800" dirty="0" smtClean="0">
                          <a:latin typeface="+mn-lt"/>
                        </a:rPr>
                        <a:t>If </a:t>
                      </a:r>
                      <a:r>
                        <a:rPr lang="en-AU" sz="1800" dirty="0" smtClean="0">
                          <a:latin typeface="+mn-lt"/>
                          <a:cs typeface="Consolas" panose="020B0609020204030204" pitchFamily="49" charset="0"/>
                        </a:rPr>
                        <a:t>M</a:t>
                      </a:r>
                      <a:r>
                        <a:rPr lang="en-AU" sz="1800" dirty="0" smtClean="0">
                          <a:latin typeface="+mn-lt"/>
                        </a:rPr>
                        <a:t> is a map from</a:t>
                      </a:r>
                      <a:r>
                        <a:rPr lang="en-AU" sz="1800" baseline="0" dirty="0" smtClean="0">
                          <a:latin typeface="+mn-lt"/>
                        </a:rPr>
                        <a:t> </a:t>
                      </a:r>
                      <a:r>
                        <a:rPr lang="en-A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'group'</a:t>
                      </a:r>
                      <a:r>
                        <a:rPr lang="en-AU" sz="1800" baseline="0" dirty="0" smtClean="0">
                          <a:latin typeface="+mn-lt"/>
                        </a:rPr>
                        <a:t> to </a:t>
                      </a:r>
                      <a:r>
                        <a:rPr lang="en-A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GID</a:t>
                      </a:r>
                      <a:r>
                        <a:rPr lang="en-AU" sz="1800" baseline="0" dirty="0" smtClean="0">
                          <a:latin typeface="+mn-lt"/>
                        </a:rPr>
                        <a:t>:</a:t>
                      </a:r>
                    </a:p>
                    <a:p>
                      <a:r>
                        <a:rPr lang="en-AU" sz="1800" baseline="0" dirty="0" smtClean="0">
                          <a:latin typeface="+mn-lt"/>
                        </a:rPr>
                        <a:t>  </a:t>
                      </a:r>
                      <a:r>
                        <a:rPr lang="en-A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M['group']</a:t>
                      </a:r>
                      <a:r>
                        <a:rPr lang="en-AU" sz="1800" baseline="0" dirty="0" smtClean="0">
                          <a:latin typeface="+mn-lt"/>
                        </a:rPr>
                        <a:t> returns value of </a:t>
                      </a:r>
                      <a:r>
                        <a:rPr lang="en-A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GID</a:t>
                      </a:r>
                      <a:endParaRPr lang="en-AU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dirty="0" smtClean="0">
                          <a:latin typeface="+mn-lt"/>
                        </a:rPr>
                        <a:t>Array</a:t>
                      </a:r>
                      <a:endParaRPr lang="en-AU" sz="1800" cap="all" baseline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Indexed list</a:t>
                      </a:r>
                    </a:p>
                    <a:p>
                      <a:r>
                        <a:rPr lang="en-AU" sz="1800" dirty="0" smtClean="0">
                          <a:latin typeface="+mn-lt"/>
                        </a:rPr>
                        <a:t>If </a:t>
                      </a:r>
                      <a:r>
                        <a:rPr lang="en-AU" sz="1800" dirty="0" smtClean="0">
                          <a:latin typeface="+mn-lt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AU" sz="1800" dirty="0" smtClean="0">
                          <a:latin typeface="+mn-lt"/>
                        </a:rPr>
                        <a:t> is an array of elements </a:t>
                      </a:r>
                      <a:r>
                        <a:rPr lang="en-AU" sz="1800" dirty="0" smtClean="0">
                          <a:latin typeface="+mn-lt"/>
                          <a:cs typeface="Consolas" panose="020B0609020204030204" pitchFamily="49" charset="0"/>
                        </a:rPr>
                        <a:t>['</a:t>
                      </a:r>
                      <a:r>
                        <a:rPr lang="en-AU" sz="1800" dirty="0" err="1" smtClean="0">
                          <a:latin typeface="+mn-lt"/>
                          <a:cs typeface="Consolas" panose="020B0609020204030204" pitchFamily="49" charset="0"/>
                        </a:rPr>
                        <a:t>a',</a:t>
                      </a:r>
                      <a:r>
                        <a:rPr lang="en-AU" sz="1800" baseline="0" dirty="0" err="1" smtClean="0">
                          <a:latin typeface="+mn-lt"/>
                          <a:cs typeface="Consolas" panose="020B0609020204030204" pitchFamily="49" charset="0"/>
                        </a:rPr>
                        <a:t>'b','c</a:t>
                      </a:r>
                      <a:r>
                        <a:rPr lang="en-A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']</a:t>
                      </a:r>
                      <a:r>
                        <a:rPr lang="en-AU" sz="1800" baseline="0" dirty="0" smtClean="0">
                          <a:latin typeface="+mn-lt"/>
                        </a:rPr>
                        <a:t>:</a:t>
                      </a:r>
                    </a:p>
                    <a:p>
                      <a:r>
                        <a:rPr lang="en-AU" sz="1800" baseline="0" dirty="0" smtClean="0">
                          <a:latin typeface="+mn-lt"/>
                        </a:rPr>
                        <a:t>  </a:t>
                      </a:r>
                      <a:r>
                        <a:rPr lang="en-A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A[0]</a:t>
                      </a:r>
                      <a:r>
                        <a:rPr lang="en-AU" sz="1800" baseline="0" dirty="0" smtClean="0">
                          <a:latin typeface="+mn-lt"/>
                        </a:rPr>
                        <a:t> returns </a:t>
                      </a:r>
                      <a:r>
                        <a:rPr lang="en-A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'a'</a:t>
                      </a:r>
                      <a:endParaRPr lang="en-AU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39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err="1" smtClean="0">
                <a:cs typeface="Arial" pitchFamily="34" charset="0"/>
              </a:rPr>
              <a:t>HiveQL</a:t>
            </a:r>
            <a:r>
              <a:rPr lang="en-AU" dirty="0" smtClean="0">
                <a:cs typeface="Arial" pitchFamily="34" charset="0"/>
              </a:rPr>
              <a:t>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HQL only supports </a:t>
            </a:r>
            <a:r>
              <a:rPr lang="en-AU" dirty="0" err="1" smtClean="0">
                <a:ea typeface="+mn-ea"/>
              </a:rPr>
              <a:t>equi</a:t>
            </a:r>
            <a:r>
              <a:rPr lang="en-AU" dirty="0" smtClean="0">
                <a:ea typeface="+mn-ea"/>
              </a:rPr>
              <a:t>-joins, outer joins, left semi-joins</a:t>
            </a:r>
          </a:p>
          <a:p>
            <a:pPr fontAlgn="auto">
              <a:spcAft>
                <a:spcPts val="0"/>
              </a:spcAft>
              <a:defRPr/>
            </a:pPr>
            <a:r>
              <a:rPr lang="en-AU" dirty="0">
                <a:ea typeface="+mn-ea"/>
              </a:rPr>
              <a:t>Because it is only a shell for </a:t>
            </a:r>
            <a:r>
              <a:rPr lang="en-AU" dirty="0" err="1">
                <a:ea typeface="+mn-ea"/>
              </a:rPr>
              <a:t>mapreduce</a:t>
            </a:r>
            <a:r>
              <a:rPr lang="en-AU" dirty="0">
                <a:ea typeface="+mn-ea"/>
              </a:rPr>
              <a:t>, complex queries can be hard to optimise</a:t>
            </a:r>
          </a:p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Missing large parts of full SQL specification: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HAVING clause in SELECT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Correlated sub-queries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Sub-queries outside FROM clauses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Updatable or materialized views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160597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Hive </a:t>
            </a:r>
            <a:r>
              <a:rPr lang="en-AU" dirty="0" err="1" smtClean="0">
                <a:cs typeface="Arial" pitchFamily="34" charset="0"/>
              </a:rPr>
              <a:t>Metastore</a:t>
            </a:r>
            <a:endParaRPr lang="en-AU" dirty="0" smtClean="0">
              <a:cs typeface="Arial" pitchFamily="34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AU" dirty="0" smtClean="0">
                <a:cs typeface="Arial" pitchFamily="34" charset="0"/>
              </a:rPr>
              <a:t>Stores Hive metadata</a:t>
            </a:r>
          </a:p>
          <a:p>
            <a:r>
              <a:rPr lang="en-AU" dirty="0" smtClean="0">
                <a:cs typeface="Arial" pitchFamily="34" charset="0"/>
              </a:rPr>
              <a:t>Default </a:t>
            </a:r>
            <a:r>
              <a:rPr lang="en-AU" dirty="0" err="1" smtClean="0">
                <a:cs typeface="Arial" pitchFamily="34" charset="0"/>
              </a:rPr>
              <a:t>metastore</a:t>
            </a:r>
            <a:r>
              <a:rPr lang="en-AU" dirty="0" smtClean="0">
                <a:cs typeface="Arial" pitchFamily="34" charset="0"/>
              </a:rPr>
              <a:t> database uses Apache Derby</a:t>
            </a:r>
          </a:p>
          <a:p>
            <a:r>
              <a:rPr lang="en-AU" dirty="0" smtClean="0">
                <a:cs typeface="Arial" pitchFamily="34" charset="0"/>
              </a:rPr>
              <a:t>Various configurations:</a:t>
            </a:r>
          </a:p>
          <a:p>
            <a:pPr lvl="1"/>
            <a:r>
              <a:rPr lang="en-AU" dirty="0" smtClean="0">
                <a:cs typeface="Arial" pitchFamily="34" charset="0"/>
              </a:rPr>
              <a:t>Embedded  (in-process </a:t>
            </a:r>
            <a:r>
              <a:rPr lang="en-AU" dirty="0" err="1" smtClean="0">
                <a:cs typeface="Arial" pitchFamily="34" charset="0"/>
              </a:rPr>
              <a:t>metastore</a:t>
            </a:r>
            <a:r>
              <a:rPr lang="en-AU" dirty="0" smtClean="0">
                <a:cs typeface="Arial" pitchFamily="34" charset="0"/>
              </a:rPr>
              <a:t>, in-process database)</a:t>
            </a:r>
          </a:p>
          <a:p>
            <a:pPr lvl="2"/>
            <a:r>
              <a:rPr lang="en-AU" dirty="0" smtClean="0">
                <a:cs typeface="Arial" pitchFamily="34" charset="0"/>
              </a:rPr>
              <a:t>Mainly for unit tests</a:t>
            </a:r>
          </a:p>
          <a:p>
            <a:pPr lvl="1"/>
            <a:r>
              <a:rPr lang="en-AU" dirty="0" smtClean="0">
                <a:cs typeface="Arial" pitchFamily="34" charset="0"/>
              </a:rPr>
              <a:t>Local  (in-process </a:t>
            </a:r>
            <a:r>
              <a:rPr lang="en-AU" dirty="0" err="1" smtClean="0">
                <a:cs typeface="Arial" pitchFamily="34" charset="0"/>
              </a:rPr>
              <a:t>metastore</a:t>
            </a:r>
            <a:r>
              <a:rPr lang="en-AU" dirty="0" smtClean="0">
                <a:cs typeface="Arial" pitchFamily="34" charset="0"/>
              </a:rPr>
              <a:t>, out-of-process database)</a:t>
            </a:r>
          </a:p>
          <a:p>
            <a:pPr lvl="2"/>
            <a:r>
              <a:rPr lang="en-AU" dirty="0" smtClean="0">
                <a:cs typeface="Arial" pitchFamily="34" charset="0"/>
              </a:rPr>
              <a:t>Each Hive client connects to the </a:t>
            </a:r>
            <a:r>
              <a:rPr lang="en-AU" dirty="0" err="1" smtClean="0">
                <a:cs typeface="Arial" pitchFamily="34" charset="0"/>
              </a:rPr>
              <a:t>metastore</a:t>
            </a:r>
            <a:r>
              <a:rPr lang="en-AU" dirty="0" smtClean="0">
                <a:cs typeface="Arial" pitchFamily="34" charset="0"/>
              </a:rPr>
              <a:t> directly</a:t>
            </a:r>
          </a:p>
          <a:p>
            <a:pPr lvl="1"/>
            <a:r>
              <a:rPr lang="en-AU" dirty="0" smtClean="0">
                <a:cs typeface="Arial" pitchFamily="34" charset="0"/>
              </a:rPr>
              <a:t>Remote  (out-of-process </a:t>
            </a:r>
            <a:r>
              <a:rPr lang="en-AU" dirty="0" err="1" smtClean="0">
                <a:cs typeface="Arial" pitchFamily="34" charset="0"/>
              </a:rPr>
              <a:t>metastore</a:t>
            </a:r>
            <a:r>
              <a:rPr lang="en-AU" dirty="0" smtClean="0">
                <a:cs typeface="Arial" pitchFamily="34" charset="0"/>
              </a:rPr>
              <a:t>, out-of-process database)</a:t>
            </a:r>
          </a:p>
          <a:p>
            <a:pPr lvl="2"/>
            <a:r>
              <a:rPr lang="en-AU" dirty="0" smtClean="0">
                <a:cs typeface="Arial" pitchFamily="34" charset="0"/>
              </a:rPr>
              <a:t>Each Hive client connects to a </a:t>
            </a:r>
            <a:r>
              <a:rPr lang="en-AU" dirty="0" err="1" smtClean="0">
                <a:cs typeface="Arial" pitchFamily="34" charset="0"/>
              </a:rPr>
              <a:t>metastore</a:t>
            </a:r>
            <a:r>
              <a:rPr lang="en-AU" dirty="0" smtClean="0">
                <a:cs typeface="Arial" pitchFamily="34" charset="0"/>
              </a:rPr>
              <a:t> server, which connects to the metadata database itself</a:t>
            </a:r>
          </a:p>
        </p:txBody>
      </p:sp>
    </p:spTree>
    <p:extLst>
      <p:ext uri="{BB962C8B-B14F-4D97-AF65-F5344CB8AC3E}">
        <p14:creationId xmlns:p14="http://schemas.microsoft.com/office/powerpoint/2010/main" val="129570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1511</Words>
  <Application>Microsoft Macintosh PowerPoint</Application>
  <PresentationFormat>On-screen Show (4:3)</PresentationFormat>
  <Paragraphs>290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Apache Hive</vt:lpstr>
      <vt:lpstr>What Is Hive?</vt:lpstr>
      <vt:lpstr>What Hive Is Not</vt:lpstr>
      <vt:lpstr>Data Hierarchy</vt:lpstr>
      <vt:lpstr>HiveQL</vt:lpstr>
      <vt:lpstr>Primitive Data Types</vt:lpstr>
      <vt:lpstr>Complex Data Types</vt:lpstr>
      <vt:lpstr>HiveQL Limitations</vt:lpstr>
      <vt:lpstr>Hive Metastore</vt:lpstr>
      <vt:lpstr>Hive Warehouse</vt:lpstr>
      <vt:lpstr>Hive Schemas</vt:lpstr>
      <vt:lpstr>Create Table Syntax</vt:lpstr>
      <vt:lpstr>Simple Table</vt:lpstr>
      <vt:lpstr>More Complex Table</vt:lpstr>
      <vt:lpstr>External Table</vt:lpstr>
      <vt:lpstr>More About Tables</vt:lpstr>
      <vt:lpstr>Partitioning</vt:lpstr>
      <vt:lpstr>Bucketing</vt:lpstr>
      <vt:lpstr>Browsing Tables And Partitions</vt:lpstr>
      <vt:lpstr>Loading Data</vt:lpstr>
      <vt:lpstr>Inserting Data</vt:lpstr>
      <vt:lpstr>Inserting Data</vt:lpstr>
      <vt:lpstr>Inserting Data During Table Creation</vt:lpstr>
      <vt:lpstr>Loading And Inserting Data: Summary</vt:lpstr>
      <vt:lpstr>Sample Select Clauses</vt:lpstr>
      <vt:lpstr>Relational Operators</vt:lpstr>
      <vt:lpstr>Relational Operators</vt:lpstr>
      <vt:lpstr>Advanced Hive Operations</vt:lpstr>
      <vt:lpstr>Advanced Hive Operations</vt:lpstr>
      <vt:lpstr>Hive Stinger</vt:lpstr>
      <vt:lpstr>References</vt:lpstr>
    </vt:vector>
  </TitlesOfParts>
  <Company>EMC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User</dc:creator>
  <cp:lastModifiedBy>Adam Shook</cp:lastModifiedBy>
  <cp:revision>79</cp:revision>
  <dcterms:created xsi:type="dcterms:W3CDTF">2014-02-26T23:42:35Z</dcterms:created>
  <dcterms:modified xsi:type="dcterms:W3CDTF">2016-03-03T20:02:29Z</dcterms:modified>
</cp:coreProperties>
</file>