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63" r:id="rId2"/>
    <p:sldId id="272" r:id="rId3"/>
    <p:sldId id="26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71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2F92A30-CCB0-46FF-BA77-8C8F53692263}">
  <a:tblStyle styleId="{92F92A30-CCB0-46FF-BA77-8C8F536922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9325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143000" y="3048000"/>
            <a:ext cx="6988175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SQL&gt;set serveroutput on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457200" y="1219200"/>
            <a:ext cx="84216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sng" strike="noStrike" cap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To Run the PL/SQL Program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SzPts val="3200"/>
            </a:pPr>
            <a:r>
              <a:rPr lang="en-US" sz="2800" dirty="0" smtClean="0"/>
              <a:t>Triggers </a:t>
            </a:r>
            <a:r>
              <a:rPr lang="en-US" sz="2800" dirty="0"/>
              <a:t>are either “row-level” or “statement-level.”</a:t>
            </a:r>
          </a:p>
          <a:p>
            <a:pPr marL="342900" indent="-342900">
              <a:buSzPts val="3200"/>
            </a:pPr>
            <a:r>
              <a:rPr lang="en-US" sz="2800" dirty="0">
                <a:solidFill>
                  <a:srgbClr val="FF0000"/>
                </a:solidFill>
              </a:rPr>
              <a:t>FOR EACH ROW</a:t>
            </a:r>
            <a:r>
              <a:rPr lang="en-US" sz="2800" dirty="0"/>
              <a:t> indicates row-level; its absence indicates statement-level.</a:t>
            </a:r>
          </a:p>
          <a:p>
            <a:pPr marL="342900" indent="-342900">
              <a:buSzPts val="3200"/>
            </a:pPr>
            <a:r>
              <a:rPr lang="en-US" sz="2800" i="1" dirty="0">
                <a:solidFill>
                  <a:srgbClr val="FF0000"/>
                </a:solidFill>
              </a:rPr>
              <a:t>Row level triggers</a:t>
            </a:r>
            <a:r>
              <a:rPr lang="en-US" sz="2800" dirty="0"/>
              <a:t> : execute once for each modified tuple.</a:t>
            </a:r>
          </a:p>
          <a:p>
            <a:pPr marL="342900" indent="-342900">
              <a:buSzPts val="3200"/>
            </a:pPr>
            <a:r>
              <a:rPr lang="en-US" sz="2800" i="1" dirty="0">
                <a:solidFill>
                  <a:srgbClr val="FF0000"/>
                </a:solidFill>
              </a:rPr>
              <a:t>Statement-level triggers</a:t>
            </a:r>
            <a:r>
              <a:rPr lang="en-US" sz="2800" dirty="0"/>
              <a:t> : execute once for an SQL statement, regardless of how many tuples are modified.</a:t>
            </a:r>
          </a:p>
          <a:p>
            <a:pPr marL="342900" indent="-342900">
              <a:buSzPts val="3200"/>
            </a:pPr>
            <a:endParaRPr lang="en-US" sz="2800" dirty="0">
              <a:solidFill>
                <a:srgbClr val="FF0000"/>
              </a:solidFill>
            </a:endParaRPr>
          </a:p>
          <a:p>
            <a:pPr marL="800100" lvl="1" indent="-342900">
              <a:buSzPts val="3200"/>
            </a:pPr>
            <a:endParaRPr lang="en-US" sz="2800" dirty="0"/>
          </a:p>
          <a:p>
            <a:pPr marL="800100" lvl="1" indent="-342900">
              <a:buSzPts val="3200"/>
            </a:pPr>
            <a:endParaRPr lang="en-US" sz="2800" dirty="0" smtClean="0"/>
          </a:p>
          <a:p>
            <a:pPr marL="342900" indent="-342900">
              <a:buSzPts val="3200"/>
            </a:pPr>
            <a:endParaRPr lang="en-US" sz="2800" dirty="0" smtClean="0"/>
          </a:p>
          <a:p>
            <a:pPr marL="0" lvl="0" indent="0">
              <a:buSzPts val="3200"/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342900" lvl="0" indent="-342900">
              <a:buSzPts val="32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264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SzPts val="3200"/>
            </a:pPr>
            <a:r>
              <a:rPr lang="en-US" sz="2800" dirty="0"/>
              <a:t>Any </a:t>
            </a:r>
            <a:r>
              <a:rPr lang="en-US" sz="2800" dirty="0" smtClean="0"/>
              <a:t>Boolean-valued </a:t>
            </a:r>
            <a:r>
              <a:rPr lang="en-US" sz="2800" dirty="0"/>
              <a:t>condition.</a:t>
            </a:r>
          </a:p>
          <a:p>
            <a:pPr marL="342900" indent="-342900">
              <a:buSzPts val="3200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SzPts val="3200"/>
            </a:pPr>
            <a:r>
              <a:rPr lang="en-US" sz="2800" dirty="0"/>
              <a:t>Evaluated on the database as it would exist before or after the triggering event, depending on whether </a:t>
            </a:r>
            <a:r>
              <a:rPr lang="en-US" sz="2800" dirty="0">
                <a:solidFill>
                  <a:srgbClr val="FF0000"/>
                </a:solidFill>
              </a:rPr>
              <a:t>BEFORE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0000"/>
                </a:solidFill>
              </a:rPr>
              <a:t>AFTER</a:t>
            </a:r>
            <a:r>
              <a:rPr lang="en-US" sz="2800" dirty="0"/>
              <a:t> is used.</a:t>
            </a:r>
          </a:p>
          <a:p>
            <a:pPr marL="342900" indent="-342900">
              <a:buSzPts val="3200"/>
            </a:pPr>
            <a:endParaRPr lang="en-US" sz="2800" dirty="0">
              <a:solidFill>
                <a:srgbClr val="FF0000"/>
              </a:solidFill>
            </a:endParaRPr>
          </a:p>
          <a:p>
            <a:pPr marL="800100" lvl="1" indent="-342900">
              <a:buSzPts val="3200"/>
            </a:pPr>
            <a:endParaRPr lang="en-US" sz="2800" dirty="0"/>
          </a:p>
          <a:p>
            <a:pPr marL="800100" lvl="1" indent="-342900">
              <a:buSzPts val="3200"/>
            </a:pPr>
            <a:endParaRPr lang="en-US" sz="2800" dirty="0" smtClean="0"/>
          </a:p>
          <a:p>
            <a:pPr marL="342900" indent="-342900">
              <a:buSzPts val="3200"/>
            </a:pPr>
            <a:endParaRPr lang="en-US" sz="2800" dirty="0" smtClean="0"/>
          </a:p>
          <a:p>
            <a:pPr marL="0" lvl="0" indent="0">
              <a:buSzPts val="3200"/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342900" lvl="0" indent="-342900">
              <a:buSzPts val="32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378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>
              <a:buNone/>
            </a:pPr>
            <a:r>
              <a:rPr lang="en-US" sz="4800" b="1" dirty="0" smtClean="0"/>
              <a:t>Example - 1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customer table and insert the following values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60" y="2895600"/>
            <a:ext cx="852784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44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>
              <a:buNone/>
            </a:pPr>
            <a:r>
              <a:rPr lang="en-US" sz="4000" b="1" dirty="0" smtClean="0"/>
              <a:t>Trigger definition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973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4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114" y="304800"/>
            <a:ext cx="7780686" cy="636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8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>
              <a:buNone/>
            </a:pPr>
            <a:r>
              <a:rPr lang="en-US" sz="4400" dirty="0" smtClean="0"/>
              <a:t>Example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smtClean="0"/>
              <a:t>We illustrate Oracle's syntax for creating a trigger through an example based on the following two tables:</a:t>
            </a:r>
          </a:p>
          <a:p>
            <a:r>
              <a:rPr lang="en-US" sz="5600" dirty="0" smtClean="0"/>
              <a:t> CREATE TABLE T4 (a INTEGER, b CHAR(10));</a:t>
            </a:r>
          </a:p>
          <a:p>
            <a:r>
              <a:rPr lang="en-US" sz="5600" dirty="0" smtClean="0"/>
              <a:t> CREATE TABLE T5 (c CHAR(10), d INTEGER); </a:t>
            </a:r>
          </a:p>
          <a:p>
            <a:endParaRPr lang="en-US" sz="5600" dirty="0" smtClean="0"/>
          </a:p>
          <a:p>
            <a:r>
              <a:rPr lang="en-US" sz="5600" dirty="0" smtClean="0"/>
              <a:t>We create a trigger that may insert a </a:t>
            </a:r>
            <a:r>
              <a:rPr lang="en-US" sz="5600" dirty="0" err="1" smtClean="0"/>
              <a:t>tuple</a:t>
            </a:r>
            <a:r>
              <a:rPr lang="en-US" sz="5600" dirty="0" smtClean="0"/>
              <a:t> into T5 when a </a:t>
            </a:r>
            <a:r>
              <a:rPr lang="en-US" sz="5600" dirty="0" err="1" smtClean="0"/>
              <a:t>tuple</a:t>
            </a:r>
            <a:r>
              <a:rPr lang="en-US" sz="5600" dirty="0" smtClean="0"/>
              <a:t> is inserted into T4. </a:t>
            </a:r>
          </a:p>
          <a:p>
            <a:r>
              <a:rPr lang="en-US" sz="5600" dirty="0" smtClean="0"/>
              <a:t>Specifically, the trigger checks whether the new </a:t>
            </a:r>
            <a:r>
              <a:rPr lang="en-US" sz="5600" dirty="0" err="1" smtClean="0"/>
              <a:t>tuple</a:t>
            </a:r>
            <a:r>
              <a:rPr lang="en-US" sz="5600" dirty="0" smtClean="0"/>
              <a:t> has a first  attribute value is  10 or less, and if so inserts the reverse </a:t>
            </a:r>
            <a:r>
              <a:rPr lang="en-US" sz="5600" dirty="0" err="1" smtClean="0"/>
              <a:t>tuple</a:t>
            </a:r>
            <a:r>
              <a:rPr lang="en-US" sz="5600" dirty="0" smtClean="0"/>
              <a:t> into T5: </a:t>
            </a:r>
          </a:p>
          <a:p>
            <a:endParaRPr lang="en-US" sz="5600" dirty="0" smtClean="0"/>
          </a:p>
          <a:p>
            <a:r>
              <a:rPr lang="en-US" sz="5600" dirty="0" smtClean="0"/>
              <a:t>CREATE TRIGGER trig1   </a:t>
            </a:r>
          </a:p>
          <a:p>
            <a:pPr>
              <a:buNone/>
            </a:pPr>
            <a:r>
              <a:rPr lang="en-US" sz="5600" dirty="0"/>
              <a:t> </a:t>
            </a:r>
            <a:r>
              <a:rPr lang="en-US" sz="5600" dirty="0" smtClean="0"/>
              <a:t>     AFTER INSERT ON T4    </a:t>
            </a:r>
          </a:p>
          <a:p>
            <a:pPr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  REFERENCING NEW AS </a:t>
            </a:r>
            <a:r>
              <a:rPr lang="en-US" sz="5600" dirty="0" err="1" smtClean="0"/>
              <a:t>newRow</a:t>
            </a:r>
            <a:r>
              <a:rPr lang="en-US" sz="5600" dirty="0" smtClean="0"/>
              <a:t>    </a:t>
            </a:r>
          </a:p>
          <a:p>
            <a:pPr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FOR EACH ROW     </a:t>
            </a:r>
          </a:p>
          <a:p>
            <a:pPr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   WHEN (</a:t>
            </a:r>
            <a:r>
              <a:rPr lang="en-US" sz="5600" dirty="0" err="1" smtClean="0"/>
              <a:t>newRow.a</a:t>
            </a:r>
            <a:r>
              <a:rPr lang="en-US" sz="5600" dirty="0" smtClean="0"/>
              <a:t> &lt;= 10)     </a:t>
            </a:r>
          </a:p>
          <a:p>
            <a:pPr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   BEGIN         </a:t>
            </a:r>
          </a:p>
          <a:p>
            <a:pPr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    INSERT INTO T5 VALUES(:</a:t>
            </a:r>
            <a:r>
              <a:rPr lang="en-US" sz="5600" dirty="0" err="1" smtClean="0"/>
              <a:t>newRow.b</a:t>
            </a:r>
            <a:r>
              <a:rPr lang="en-US" sz="5600" dirty="0" smtClean="0"/>
              <a:t>, :</a:t>
            </a:r>
            <a:r>
              <a:rPr lang="en-US" sz="5600" dirty="0" err="1" smtClean="0"/>
              <a:t>newRow.a</a:t>
            </a:r>
            <a:r>
              <a:rPr lang="en-US" sz="5600" dirty="0" smtClean="0"/>
              <a:t>);     </a:t>
            </a:r>
          </a:p>
          <a:p>
            <a:pPr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END trig1;</a:t>
            </a:r>
          </a:p>
          <a:p>
            <a:pPr>
              <a:buNone/>
            </a:pPr>
            <a:r>
              <a:rPr lang="en-US" sz="5600" dirty="0"/>
              <a:t>/</a:t>
            </a:r>
            <a:r>
              <a:rPr lang="en-US" sz="5600" dirty="0" smtClean="0"/>
              <a:t> </a:t>
            </a:r>
          </a:p>
          <a:p>
            <a:pPr>
              <a:buNone/>
            </a:pPr>
            <a:endParaRPr lang="en-US" sz="5600" dirty="0"/>
          </a:p>
          <a:p>
            <a:pPr>
              <a:buNone/>
            </a:pPr>
            <a:r>
              <a:rPr lang="en-US" sz="5600" dirty="0" smtClean="0"/>
              <a:t>Insert values into table t4 then u can see the  insertion into t5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buNone/>
            </a:pPr>
            <a:r>
              <a:rPr lang="en-US" sz="3600" b="1" dirty="0" smtClean="0"/>
              <a:t>Example - 3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72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Using </a:t>
            </a:r>
            <a:r>
              <a:rPr lang="en-US" sz="2000" dirty="0" smtClean="0">
                <a:solidFill>
                  <a:srgbClr val="FF0000"/>
                </a:solidFill>
              </a:rPr>
              <a:t>Sells(bar, beer, price)</a:t>
            </a:r>
            <a:r>
              <a:rPr lang="en-US" sz="2000" dirty="0" smtClean="0"/>
              <a:t> and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unary relation </a:t>
            </a:r>
            <a:r>
              <a:rPr lang="en-US" sz="2000" dirty="0" err="1" smtClean="0">
                <a:solidFill>
                  <a:srgbClr val="FF0000"/>
                </a:solidFill>
              </a:rPr>
              <a:t>RipOffBars</a:t>
            </a:r>
            <a:r>
              <a:rPr lang="en-US" sz="2000" dirty="0" smtClean="0">
                <a:solidFill>
                  <a:srgbClr val="FF0000"/>
                </a:solidFill>
              </a:rPr>
              <a:t>(bar)-</a:t>
            </a:r>
            <a:r>
              <a:rPr lang="en-US" sz="2000" dirty="0" smtClean="0"/>
              <a:t> maintain a list of bars that raise the price of any beer by more than $1.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CREATE TABLE Sells(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beer  VARCHAR(10),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bar   VARCHAR(13),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price FLOAT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CREATE TABLE </a:t>
            </a:r>
            <a:r>
              <a:rPr lang="en-US" sz="2000" dirty="0" err="1" smtClean="0"/>
              <a:t>RipOffBars</a:t>
            </a:r>
            <a:r>
              <a:rPr lang="en-US" sz="2000" dirty="0" smtClean="0"/>
              <a:t>(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bar VARCHAR(13)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58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0" algn="l" eaLnBrk="1" hangingPunct="1">
              <a:buNone/>
            </a:pPr>
            <a:r>
              <a:rPr lang="en-US" sz="2400" dirty="0" smtClean="0"/>
              <a:t>The Trigger- to insert into another table when changes are made in another table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562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CREATE OR REPLACE TRIGGER </a:t>
            </a:r>
            <a:r>
              <a:rPr lang="en-US" dirty="0" err="1" smtClean="0"/>
              <a:t>PriceTrig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AFTER UPDATE OF price ON Sells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FOR EACH ROW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WHEN(</a:t>
            </a:r>
            <a:r>
              <a:rPr lang="en-US" dirty="0" err="1" smtClean="0"/>
              <a:t>new.price</a:t>
            </a:r>
            <a:r>
              <a:rPr lang="en-US" dirty="0" smtClean="0"/>
              <a:t> &gt; </a:t>
            </a:r>
            <a:r>
              <a:rPr lang="en-US" dirty="0" err="1" smtClean="0"/>
              <a:t>old.price</a:t>
            </a:r>
            <a:r>
              <a:rPr lang="en-US" dirty="0" smtClean="0"/>
              <a:t> + 1.00)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BEGIN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INSERT INTO </a:t>
            </a:r>
            <a:r>
              <a:rPr lang="en-US" dirty="0" err="1" smtClean="0"/>
              <a:t>RipoffBars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VALUES(:new.bar);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END </a:t>
            </a:r>
            <a:r>
              <a:rPr lang="en-US" dirty="0" err="1" smtClean="0"/>
              <a:t>PriceTrig</a:t>
            </a:r>
            <a:r>
              <a:rPr lang="en-US" dirty="0" smtClean="0"/>
              <a:t>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/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Remark</a:t>
            </a:r>
            <a:r>
              <a:rPr lang="en-US" dirty="0" smtClean="0">
                <a:solidFill>
                  <a:schemeClr val="accent2"/>
                </a:solidFill>
              </a:rPr>
              <a:t>. This and other trigger examples are in ORACLE syntax which differs slightly from standard SQL syntax.</a:t>
            </a:r>
          </a:p>
        </p:txBody>
      </p:sp>
      <p:sp>
        <p:nvSpPr>
          <p:cNvPr id="6148" name="AutoShape 24"/>
          <p:cNvSpPr>
            <a:spLocks noChangeArrowheads="1"/>
          </p:cNvSpPr>
          <p:nvPr/>
        </p:nvSpPr>
        <p:spPr bwMode="auto">
          <a:xfrm>
            <a:off x="6858000" y="990600"/>
            <a:ext cx="1600200" cy="838200"/>
          </a:xfrm>
          <a:prstGeom prst="wedgeRoundRectCallout">
            <a:avLst>
              <a:gd name="adj1" fmla="val -89384"/>
              <a:gd name="adj2" fmla="val 589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dirty="0">
                <a:solidFill>
                  <a:srgbClr val="FF0000"/>
                </a:solidFill>
                <a:latin typeface="Tahoma" pitchFamily="34" charset="0"/>
              </a:rPr>
              <a:t>Event</a:t>
            </a:r>
            <a:r>
              <a:rPr lang="en-US" sz="1600" dirty="0">
                <a:latin typeface="Tahoma" pitchFamily="34" charset="0"/>
              </a:rPr>
              <a:t>:</a:t>
            </a:r>
          </a:p>
          <a:p>
            <a:pPr eaLnBrk="0" hangingPunct="0"/>
            <a:r>
              <a:rPr lang="en-US" sz="1600" dirty="0">
                <a:latin typeface="Tahoma" pitchFamily="34" charset="0"/>
              </a:rPr>
              <a:t>only changes</a:t>
            </a:r>
          </a:p>
          <a:p>
            <a:pPr eaLnBrk="0" hangingPunct="0"/>
            <a:r>
              <a:rPr lang="en-US" sz="1600" dirty="0">
                <a:latin typeface="Tahoma" pitchFamily="34" charset="0"/>
              </a:rPr>
              <a:t>to prices</a:t>
            </a:r>
          </a:p>
        </p:txBody>
      </p:sp>
      <p:sp>
        <p:nvSpPr>
          <p:cNvPr id="6149" name="AutoShape 25"/>
          <p:cNvSpPr>
            <a:spLocks noChangeArrowheads="1"/>
          </p:cNvSpPr>
          <p:nvPr/>
        </p:nvSpPr>
        <p:spPr bwMode="auto">
          <a:xfrm>
            <a:off x="6096000" y="1981200"/>
            <a:ext cx="2209800" cy="685800"/>
          </a:xfrm>
          <a:prstGeom prst="wedgeRoundRectCallout">
            <a:avLst>
              <a:gd name="adj1" fmla="val -81968"/>
              <a:gd name="adj2" fmla="val 1643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ahoma" pitchFamily="34" charset="0"/>
              </a:rPr>
              <a:t>We need to consider</a:t>
            </a:r>
          </a:p>
          <a:p>
            <a:pPr eaLnBrk="0" hangingPunct="0"/>
            <a:r>
              <a:rPr lang="en-US" sz="1600">
                <a:latin typeface="Tahoma" pitchFamily="34" charset="0"/>
              </a:rPr>
              <a:t>each price change</a:t>
            </a:r>
          </a:p>
        </p:txBody>
      </p:sp>
      <p:sp>
        <p:nvSpPr>
          <p:cNvPr id="6150" name="AutoShape 26"/>
          <p:cNvSpPr>
            <a:spLocks noChangeArrowheads="1"/>
          </p:cNvSpPr>
          <p:nvPr/>
        </p:nvSpPr>
        <p:spPr bwMode="auto">
          <a:xfrm>
            <a:off x="6324600" y="2819400"/>
            <a:ext cx="2667000" cy="1447800"/>
          </a:xfrm>
          <a:prstGeom prst="wedgeRoundRectCallout">
            <a:avLst>
              <a:gd name="adj1" fmla="val -68870"/>
              <a:gd name="adj2" fmla="val -4506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FF0000"/>
                </a:solidFill>
                <a:latin typeface="Tahoma" pitchFamily="34" charset="0"/>
              </a:rPr>
              <a:t>Condition</a:t>
            </a:r>
            <a:r>
              <a:rPr lang="en-US" sz="1600">
                <a:latin typeface="Tahoma" pitchFamily="34" charset="0"/>
              </a:rPr>
              <a:t>:</a:t>
            </a:r>
          </a:p>
          <a:p>
            <a:pPr eaLnBrk="0" hangingPunct="0"/>
            <a:r>
              <a:rPr lang="en-US" sz="1600">
                <a:solidFill>
                  <a:schemeClr val="accent2"/>
                </a:solidFill>
                <a:latin typeface="Tahoma" pitchFamily="34" charset="0"/>
              </a:rPr>
              <a:t>a raise in price &gt; $1</a:t>
            </a:r>
          </a:p>
          <a:p>
            <a:pPr eaLnBrk="0" hangingPunct="0"/>
            <a:endParaRPr lang="en-US" sz="1600">
              <a:solidFill>
                <a:schemeClr val="accent2"/>
              </a:solidFill>
              <a:latin typeface="Tahoma" pitchFamily="34" charset="0"/>
            </a:endParaRPr>
          </a:p>
          <a:p>
            <a:pPr eaLnBrk="0" hangingPunct="0"/>
            <a:r>
              <a:rPr lang="en-US" sz="1600">
                <a:latin typeface="Tahoma" pitchFamily="34" charset="0"/>
              </a:rPr>
              <a:t>Updates let us talk about 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</a:rPr>
              <a:t>old </a:t>
            </a:r>
            <a:r>
              <a:rPr lang="en-US" sz="1600">
                <a:latin typeface="Tahoma" pitchFamily="34" charset="0"/>
              </a:rPr>
              <a:t>and 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</a:rPr>
              <a:t>new</a:t>
            </a:r>
            <a:r>
              <a:rPr lang="en-US" sz="1600">
                <a:latin typeface="Tahoma" pitchFamily="34" charset="0"/>
              </a:rPr>
              <a:t> tuples.</a:t>
            </a:r>
          </a:p>
        </p:txBody>
      </p:sp>
      <p:sp>
        <p:nvSpPr>
          <p:cNvPr id="6151" name="AutoShape 27"/>
          <p:cNvSpPr>
            <a:spLocks noChangeArrowheads="1"/>
          </p:cNvSpPr>
          <p:nvPr/>
        </p:nvSpPr>
        <p:spPr bwMode="auto">
          <a:xfrm>
            <a:off x="3962400" y="4343400"/>
            <a:ext cx="2286000" cy="1219200"/>
          </a:xfrm>
          <a:prstGeom prst="wedgeRoundRectCallout">
            <a:avLst>
              <a:gd name="adj1" fmla="val -27569"/>
              <a:gd name="adj2" fmla="val -7513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latin typeface="Tahoma" pitchFamily="34" charset="0"/>
              </a:rPr>
              <a:t>When the price change is great enough, add the bar to </a:t>
            </a:r>
            <a:r>
              <a:rPr lang="en-US" sz="1600">
                <a:solidFill>
                  <a:schemeClr val="accent2"/>
                </a:solidFill>
                <a:latin typeface="Tahoma" pitchFamily="34" charset="0"/>
              </a:rPr>
              <a:t>RipoffBars</a:t>
            </a:r>
          </a:p>
        </p:txBody>
      </p:sp>
    </p:spTree>
    <p:extLst>
      <p:ext uri="{BB962C8B-B14F-4D97-AF65-F5344CB8AC3E}">
        <p14:creationId xmlns:p14="http://schemas.microsoft.com/office/powerpoint/2010/main" val="29771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>
              <a:buNone/>
            </a:pPr>
            <a:r>
              <a:rPr lang="en-US" sz="3200" b="1" dirty="0" smtClean="0"/>
              <a:t>Example –to insert into self table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TABLE S BELOW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emp</a:t>
            </a:r>
            <a:r>
              <a:rPr lang="en-US" dirty="0" smtClean="0"/>
              <a:t> (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INT,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ename</a:t>
            </a:r>
            <a:r>
              <a:rPr lang="en-US" dirty="0" smtClean="0"/>
              <a:t> VARCHAR(30),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deptno</a:t>
            </a:r>
            <a:r>
              <a:rPr lang="en-US" dirty="0" smtClean="0"/>
              <a:t> INT,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sal</a:t>
            </a:r>
            <a:r>
              <a:rPr lang="en-US" dirty="0" smtClean="0"/>
              <a:t> FLOAT,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comm</a:t>
            </a:r>
            <a:r>
              <a:rPr lang="en-US" dirty="0" smtClean="0"/>
              <a:t> FLOAT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WRITE A ROW -LEVEL TRIGGER WHICH  calculates the commission before inserting a  new employee to department 30 and that newly calculated commission is also inserted into the </a:t>
            </a:r>
            <a:r>
              <a:rPr lang="en-US" sz="1800" b="1" dirty="0" err="1" smtClean="0"/>
              <a:t>emp</a:t>
            </a:r>
            <a:r>
              <a:rPr lang="en-US" sz="1800" b="1" dirty="0" smtClean="0"/>
              <a:t> table with all the other data.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/>
              <a:t>CREATE OR REPLACE TRIGGER </a:t>
            </a:r>
            <a:r>
              <a:rPr lang="en-US" sz="1800" b="1" dirty="0" err="1" smtClean="0"/>
              <a:t>emp_comm_trig</a:t>
            </a:r>
            <a:endParaRPr lang="en-US" sz="18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/>
              <a:t>    BEFORE INSERT ON </a:t>
            </a:r>
            <a:r>
              <a:rPr lang="en-US" sz="1800" b="1" dirty="0" err="1" smtClean="0"/>
              <a:t>emp</a:t>
            </a:r>
            <a:endParaRPr lang="en-US" sz="18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/>
              <a:t>    FOR EACH ROW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/>
              <a:t>BEGIN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/>
              <a:t>    IF :</a:t>
            </a:r>
            <a:r>
              <a:rPr lang="en-US" sz="1800" b="1" dirty="0" err="1" smtClean="0"/>
              <a:t>NEW.deptno</a:t>
            </a:r>
            <a:r>
              <a:rPr lang="en-US" sz="1800" b="1" dirty="0" smtClean="0"/>
              <a:t> = 30 THEN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/>
              <a:t>        :</a:t>
            </a:r>
            <a:r>
              <a:rPr lang="en-US" sz="1800" b="1" dirty="0" err="1" smtClean="0"/>
              <a:t>NEW.comm</a:t>
            </a:r>
            <a:r>
              <a:rPr lang="en-US" sz="1800" b="1" dirty="0" smtClean="0"/>
              <a:t> := :NEW.sal * .4;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/>
              <a:t>    END IF;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/>
              <a:t>END;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smtClean="0"/>
              <a:t>/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triggers is a statement that the system executes automatically as a side effect a modification to the database</a:t>
            </a:r>
            <a:endParaRPr dirty="0" smtClean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Triggers are useful mechanism for alerting humans or for starting certain tasks automatically when certain condition are meet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6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buNone/>
            </a:pPr>
            <a:r>
              <a:rPr lang="en-US" sz="4000" b="1" dirty="0" smtClean="0"/>
              <a:t>Triggering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INSERT INTO </a:t>
            </a:r>
            <a:r>
              <a:rPr lang="en-US" sz="2000" b="1" dirty="0" err="1" smtClean="0">
                <a:latin typeface="Courier New" pitchFamily="49" charset="0"/>
              </a:rPr>
              <a:t>emp</a:t>
            </a:r>
            <a:r>
              <a:rPr lang="en-US" sz="2000" b="1" dirty="0" smtClean="0">
                <a:latin typeface="Courier New" pitchFamily="49" charset="0"/>
              </a:rPr>
              <a:t> VALUES (9005,'ROBERS',30, 3000,NULL);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INSERT INTO </a:t>
            </a:r>
            <a:r>
              <a:rPr lang="en-US" sz="2000" b="1" dirty="0" err="1" smtClean="0">
                <a:latin typeface="Courier New" pitchFamily="49" charset="0"/>
              </a:rPr>
              <a:t>emp</a:t>
            </a:r>
            <a:r>
              <a:rPr lang="en-US" sz="2000" b="1" dirty="0" smtClean="0">
                <a:latin typeface="Courier New" pitchFamily="49" charset="0"/>
              </a:rPr>
              <a:t> VALUES (9006,'ALLEN',30, 4500,NULL);</a:t>
            </a: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SELECT * FROM </a:t>
            </a:r>
            <a:r>
              <a:rPr lang="en-US" sz="2000" b="1" dirty="0" err="1" smtClean="0">
                <a:latin typeface="Courier New" pitchFamily="49" charset="0"/>
              </a:rPr>
              <a:t>emp</a:t>
            </a:r>
            <a:r>
              <a:rPr lang="en-US" sz="2000" b="1" dirty="0" smtClean="0">
                <a:latin typeface="Courier New" pitchFamily="49" charset="0"/>
              </a:rPr>
              <a:t> WHERE </a:t>
            </a:r>
            <a:r>
              <a:rPr lang="en-US" sz="2000" b="1" dirty="0" err="1" smtClean="0">
                <a:latin typeface="Courier New" pitchFamily="49" charset="0"/>
              </a:rPr>
              <a:t>empno</a:t>
            </a:r>
            <a:r>
              <a:rPr lang="en-US" sz="2000" b="1" dirty="0" smtClean="0">
                <a:latin typeface="Courier New" pitchFamily="49" charset="0"/>
              </a:rPr>
              <a:t> IN (9005, 9006);</a:t>
            </a: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EMPNO	ENAME DEPTNO	SAL	COMM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-----------------------------------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9005	ROBERS	30	3000	1200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9006 	ALLEN 	30 	4500	1800</a:t>
            </a:r>
          </a:p>
        </p:txBody>
      </p:sp>
    </p:spTree>
    <p:extLst>
      <p:ext uri="{BB962C8B-B14F-4D97-AF65-F5344CB8AC3E}">
        <p14:creationId xmlns:p14="http://schemas.microsoft.com/office/powerpoint/2010/main" val="33861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/>
          </a:bodyPr>
          <a:lstStyle/>
          <a:p>
            <a:pPr indent="0" eaLnBrk="1" hangingPunct="1">
              <a:buNone/>
            </a:pPr>
            <a:r>
              <a:rPr lang="en-US" sz="2800" b="1" dirty="0" smtClean="0"/>
              <a:t>Miscellaneous about Triggers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b="1" dirty="0" smtClean="0"/>
              <a:t>Viewing Defined Triggers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To view a list of all defined triggers, use: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SELECT </a:t>
            </a:r>
            <a:r>
              <a:rPr lang="en-US" sz="1800" dirty="0" err="1" smtClean="0">
                <a:solidFill>
                  <a:srgbClr val="FF0000"/>
                </a:solidFill>
              </a:rPr>
              <a:t>trigger_name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FROM </a:t>
            </a:r>
            <a:r>
              <a:rPr lang="en-US" sz="1800" dirty="0" err="1" smtClean="0">
                <a:solidFill>
                  <a:srgbClr val="FF0000"/>
                </a:solidFill>
              </a:rPr>
              <a:t>user_triggers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  <a:r>
              <a:rPr lang="en-US" sz="1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For seeing the code: </a:t>
            </a:r>
            <a:endParaRPr lang="en-US" sz="18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SELECT text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FROM </a:t>
            </a:r>
            <a:r>
              <a:rPr lang="en-US" sz="1800" dirty="0" err="1" smtClean="0">
                <a:solidFill>
                  <a:srgbClr val="FF0000"/>
                </a:solidFill>
              </a:rPr>
              <a:t>user_source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WHERE name = 'PRICETRIG'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ORDER BY line;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Dropping Triggers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DROP TRIGGER &lt;</a:t>
            </a:r>
            <a:r>
              <a:rPr lang="en-US" dirty="0" err="1" smtClean="0">
                <a:solidFill>
                  <a:srgbClr val="FF0000"/>
                </a:solidFill>
              </a:rPr>
              <a:t>trigger_name</a:t>
            </a:r>
            <a:r>
              <a:rPr lang="en-US" dirty="0" smtClean="0">
                <a:solidFill>
                  <a:srgbClr val="FF0000"/>
                </a:solidFill>
              </a:rPr>
              <a:t>&gt;;</a:t>
            </a:r>
          </a:p>
          <a:p>
            <a:pPr eaLnBrk="1" hangingPunct="1">
              <a:lnSpc>
                <a:spcPct val="90000"/>
              </a:lnSpc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Disabling or Enabling Triggers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ALTER TRIGGER &lt;</a:t>
            </a:r>
            <a:r>
              <a:rPr lang="en-US" dirty="0" err="1" smtClean="0">
                <a:solidFill>
                  <a:srgbClr val="FF0000"/>
                </a:solidFill>
              </a:rPr>
              <a:t>trigger_name</a:t>
            </a:r>
            <a:r>
              <a:rPr lang="en-US" dirty="0" smtClean="0">
                <a:solidFill>
                  <a:srgbClr val="FF0000"/>
                </a:solidFill>
              </a:rPr>
              <a:t>&gt; {DISABLE|ENABLE};</a:t>
            </a:r>
          </a:p>
        </p:txBody>
      </p:sp>
      <p:sp>
        <p:nvSpPr>
          <p:cNvPr id="146436" name="AutoShape 4"/>
          <p:cNvSpPr>
            <a:spLocks noChangeArrowheads="1"/>
          </p:cNvSpPr>
          <p:nvPr/>
        </p:nvSpPr>
        <p:spPr bwMode="auto">
          <a:xfrm>
            <a:off x="5181600" y="3048000"/>
            <a:ext cx="1676400" cy="838200"/>
          </a:xfrm>
          <a:prstGeom prst="wedgeRoundRectCallout">
            <a:avLst>
              <a:gd name="adj1" fmla="val -85417"/>
              <a:gd name="adj2" fmla="val -1344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>
                <a:latin typeface="Arial" charset="0"/>
              </a:rPr>
              <a:t>Has to be uppercase.</a:t>
            </a:r>
          </a:p>
        </p:txBody>
      </p:sp>
    </p:spTree>
    <p:extLst>
      <p:ext uri="{BB962C8B-B14F-4D97-AF65-F5344CB8AC3E}">
        <p14:creationId xmlns:p14="http://schemas.microsoft.com/office/powerpoint/2010/main" val="344410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buNone/>
            </a:pPr>
            <a:r>
              <a:rPr lang="en-US" sz="3600" b="1" dirty="0" smtClean="0"/>
              <a:t>Statement-Level Trigger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b="1" dirty="0" smtClean="0"/>
              <a:t>Whenever an insert, update, or delete operation occurs on the </a:t>
            </a:r>
            <a:r>
              <a:rPr lang="en-US" sz="1800" b="1" dirty="0" err="1" smtClean="0"/>
              <a:t>emp</a:t>
            </a:r>
            <a:r>
              <a:rPr lang="en-US" sz="1800" b="1" dirty="0" smtClean="0"/>
              <a:t> table, a row is added to the </a:t>
            </a:r>
            <a:r>
              <a:rPr lang="en-US" sz="1800" b="1" dirty="0" err="1" smtClean="0"/>
              <a:t>empauditlog</a:t>
            </a:r>
            <a:r>
              <a:rPr lang="en-US" sz="1800" b="1" dirty="0" smtClean="0"/>
              <a:t> table recording the </a:t>
            </a:r>
            <a:r>
              <a:rPr lang="en-US" sz="1800" b="1" dirty="0" smtClean="0">
                <a:solidFill>
                  <a:srgbClr val="FF0000"/>
                </a:solidFill>
              </a:rPr>
              <a:t>date</a:t>
            </a:r>
            <a:r>
              <a:rPr lang="en-US" sz="1800" b="1" dirty="0" smtClean="0"/>
              <a:t>, </a:t>
            </a:r>
            <a:r>
              <a:rPr lang="en-US" sz="1800" b="1" dirty="0" smtClean="0">
                <a:solidFill>
                  <a:srgbClr val="FF0000"/>
                </a:solidFill>
              </a:rPr>
              <a:t>user</a:t>
            </a:r>
            <a:r>
              <a:rPr lang="en-US" sz="1800" b="1" dirty="0" smtClean="0"/>
              <a:t>, and </a:t>
            </a:r>
            <a:r>
              <a:rPr lang="en-US" sz="1800" b="1" dirty="0" smtClean="0">
                <a:solidFill>
                  <a:srgbClr val="FF0000"/>
                </a:solidFill>
              </a:rPr>
              <a:t>action</a:t>
            </a:r>
            <a:r>
              <a:rPr lang="en-US" sz="1800" b="1" dirty="0" smtClean="0"/>
              <a:t>. </a:t>
            </a:r>
          </a:p>
          <a:p>
            <a:pPr eaLnBrk="1" hangingPunct="1"/>
            <a:endParaRPr lang="en-US" sz="1800" b="1" dirty="0" smtClean="0"/>
          </a:p>
          <a:p>
            <a:pPr eaLnBrk="1" hangingPunct="1"/>
            <a:r>
              <a:rPr lang="en-US" sz="1800" b="1" dirty="0" smtClean="0"/>
              <a:t>First let’s create the </a:t>
            </a:r>
            <a:r>
              <a:rPr lang="en-US" sz="1800" b="1" dirty="0" err="1" smtClean="0"/>
              <a:t>empauditlog</a:t>
            </a:r>
            <a:r>
              <a:rPr lang="en-US" sz="1800" b="1" dirty="0" smtClean="0"/>
              <a:t> table:</a:t>
            </a:r>
          </a:p>
          <a:p>
            <a:pPr eaLnBrk="1" hangingPunct="1">
              <a:buFontTx/>
              <a:buNone/>
            </a:pPr>
            <a:endParaRPr lang="en-US" sz="1800" b="1" dirty="0" smtClean="0"/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CREATE TABLE </a:t>
            </a:r>
            <a:r>
              <a:rPr lang="en-US" sz="1800" b="1" dirty="0" err="1" smtClean="0">
                <a:latin typeface="Courier New" pitchFamily="49" charset="0"/>
              </a:rPr>
              <a:t>empauditlog</a:t>
            </a:r>
            <a:r>
              <a:rPr lang="en-US" sz="1800" b="1" dirty="0" smtClean="0">
                <a:latin typeface="Courier New" pitchFamily="49" charset="0"/>
              </a:rPr>
              <a:t> (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audit_date</a:t>
            </a:r>
            <a:r>
              <a:rPr lang="en-US" sz="1800" b="1" dirty="0" smtClean="0">
                <a:latin typeface="Courier New" pitchFamily="49" charset="0"/>
              </a:rPr>
              <a:t>      DATE,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audit_user</a:t>
            </a:r>
            <a:r>
              <a:rPr lang="en-US" sz="1800" b="1" dirty="0" smtClean="0">
                <a:latin typeface="Courier New" pitchFamily="49" charset="0"/>
              </a:rPr>
              <a:t>      VARCHAR2(20),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audit_desc</a:t>
            </a:r>
            <a:r>
              <a:rPr lang="en-US" sz="1800" b="1" dirty="0" smtClean="0">
                <a:latin typeface="Courier New" pitchFamily="49" charset="0"/>
              </a:rPr>
              <a:t>      VARCHAR2(20)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>
              <a:buNone/>
            </a:pPr>
            <a:r>
              <a:rPr lang="en-US" sz="5400" b="1" dirty="0" smtClean="0"/>
              <a:t>Triggering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CREATE OR REPLACE TRIGGER emp_audit_trig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AFTER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2000" b="1" smtClean="0">
                <a:latin typeface="Courier New" pitchFamily="49" charset="0"/>
              </a:rPr>
              <a:t> OR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UPDATE</a:t>
            </a:r>
            <a:r>
              <a:rPr lang="en-US" sz="2000" b="1" smtClean="0">
                <a:latin typeface="Courier New" pitchFamily="49" charset="0"/>
              </a:rPr>
              <a:t> OR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DELETE</a:t>
            </a:r>
            <a:r>
              <a:rPr lang="en-US" sz="2000" b="1" smtClean="0">
                <a:latin typeface="Courier New" pitchFamily="49" charset="0"/>
              </a:rPr>
              <a:t> ON emp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DECLARE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v_action        VARCHAR2(20);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IF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INSERTING</a:t>
            </a:r>
            <a:r>
              <a:rPr lang="en-US" sz="2000" b="1" smtClean="0">
                <a:latin typeface="Courier New" pitchFamily="49" charset="0"/>
              </a:rPr>
              <a:t>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v_action := 'Added employee(s)';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ELSIF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UPDATING</a:t>
            </a:r>
            <a:r>
              <a:rPr lang="en-US" sz="2000" b="1" smtClean="0">
                <a:latin typeface="Courier New" pitchFamily="49" charset="0"/>
              </a:rPr>
              <a:t>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v_action := 'Updated employee(s)';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ELSIF </a:t>
            </a: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DELETING</a:t>
            </a:r>
            <a:r>
              <a:rPr lang="en-US" sz="2000" b="1" smtClean="0">
                <a:latin typeface="Courier New" pitchFamily="49" charset="0"/>
              </a:rPr>
              <a:t>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    v_action := 'Deleted employee(s)';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END IF;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INSERT INTO empauditlog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    VALUES (SYSDATE, USER, v_action);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END;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23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Autofit/>
          </a:bodyPr>
          <a:lstStyle/>
          <a:p>
            <a:pPr indent="0" eaLnBrk="1" hangingPunct="1">
              <a:buNone/>
            </a:pPr>
            <a:r>
              <a:rPr lang="en-US" sz="3600" b="1" dirty="0" smtClean="0"/>
              <a:t>Let’s trigger it…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INSERT INTO </a:t>
            </a:r>
            <a:r>
              <a:rPr lang="en-US" b="1" dirty="0" err="1" smtClean="0">
                <a:latin typeface="Courier New" pitchFamily="49" charset="0"/>
              </a:rPr>
              <a:t>emp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empno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</a:rPr>
              <a:t>ename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</a:rPr>
              <a:t>deptno</a:t>
            </a:r>
            <a:r>
              <a:rPr lang="en-US" b="1" dirty="0" smtClean="0">
                <a:latin typeface="Courier New" pitchFamily="49" charset="0"/>
              </a:rPr>
              <a:t>) VALUES (9001,'SMITH',50);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INSERT INTO </a:t>
            </a:r>
            <a:r>
              <a:rPr lang="en-US" b="1" dirty="0" err="1" smtClean="0">
                <a:latin typeface="Courier New" pitchFamily="49" charset="0"/>
              </a:rPr>
              <a:t>emp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empno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</a:rPr>
              <a:t>ename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</a:rPr>
              <a:t>deptno</a:t>
            </a:r>
            <a:r>
              <a:rPr lang="en-US" b="1" dirty="0" smtClean="0">
                <a:latin typeface="Courier New" pitchFamily="49" charset="0"/>
              </a:rPr>
              <a:t>) VALUES (9002,'JONES',50);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UPDATE </a:t>
            </a:r>
            <a:r>
              <a:rPr lang="en-US" b="1" dirty="0" err="1" smtClean="0">
                <a:latin typeface="Courier New" pitchFamily="49" charset="0"/>
              </a:rPr>
              <a:t>emp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SET </a:t>
            </a:r>
            <a:r>
              <a:rPr lang="en-US" b="1" dirty="0" err="1" smtClean="0">
                <a:latin typeface="Courier New" pitchFamily="49" charset="0"/>
              </a:rPr>
              <a:t>ename</a:t>
            </a:r>
            <a:r>
              <a:rPr lang="en-US" b="1" dirty="0" smtClean="0">
                <a:latin typeface="Courier New" pitchFamily="49" charset="0"/>
              </a:rPr>
              <a:t> = 'SMITH BROWN'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WHERE </a:t>
            </a:r>
            <a:r>
              <a:rPr lang="en-US" b="1" dirty="0" err="1" smtClean="0">
                <a:latin typeface="Courier New" pitchFamily="49" charset="0"/>
              </a:rPr>
              <a:t>empno</a:t>
            </a:r>
            <a:r>
              <a:rPr lang="en-US" b="1" dirty="0" smtClean="0">
                <a:latin typeface="Courier New" pitchFamily="49" charset="0"/>
              </a:rPr>
              <a:t>=9001;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DELETE FROM </a:t>
            </a:r>
            <a:r>
              <a:rPr lang="en-US" b="1" dirty="0" err="1" smtClean="0">
                <a:latin typeface="Courier New" pitchFamily="49" charset="0"/>
              </a:rPr>
              <a:t>emp</a:t>
            </a:r>
            <a:r>
              <a:rPr lang="en-US" b="1" dirty="0" smtClean="0">
                <a:latin typeface="Courier New" pitchFamily="49" charset="0"/>
              </a:rPr>
              <a:t> WHERE </a:t>
            </a:r>
            <a:r>
              <a:rPr lang="en-US" b="1" dirty="0" err="1" smtClean="0">
                <a:latin typeface="Courier New" pitchFamily="49" charset="0"/>
              </a:rPr>
              <a:t>empno</a:t>
            </a:r>
            <a:r>
              <a:rPr lang="en-US" b="1" dirty="0" smtClean="0">
                <a:latin typeface="Courier New" pitchFamily="49" charset="0"/>
              </a:rPr>
              <a:t> IN (9001, 9002);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SELECT TO_CHAR(AUDIT_DATE,'DD-MON-YY HH24:MI:SS') AS "AUDIT DATE",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audit_user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</a:rPr>
              <a:t>audit_desc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FROM </a:t>
            </a:r>
            <a:r>
              <a:rPr lang="en-US" b="1" dirty="0" err="1" smtClean="0">
                <a:latin typeface="Courier New" pitchFamily="49" charset="0"/>
              </a:rPr>
              <a:t>empauditlog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ORDER BY 1 ASC;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AUDIT DATE         AUDIT_USER           AUDIT_DESC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------------------ -------------------- --------------------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08-FEB-08 09:43:02 THOMO                Added employee(s)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08-FEB-08 09:43:02 THOMO                Deleted employee(s)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08-FEB-08 09:43:02 THOMO                Updated employee(s)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08-FEB-08 09:43:02 THOMO                Added employee(s)</a:t>
            </a:r>
          </a:p>
        </p:txBody>
      </p:sp>
    </p:spTree>
    <p:extLst>
      <p:ext uri="{BB962C8B-B14F-4D97-AF65-F5344CB8AC3E}">
        <p14:creationId xmlns:p14="http://schemas.microsoft.com/office/powerpoint/2010/main" val="26073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To Show Compilation Errors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mtClean="0"/>
              <a:t>SELECT line, position, text </a:t>
            </a:r>
          </a:p>
          <a:p>
            <a:pPr marL="365760" indent="-283464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mtClean="0"/>
              <a:t>FROM user_errors </a:t>
            </a:r>
          </a:p>
          <a:p>
            <a:pPr marL="365760" indent="-283464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mtClean="0"/>
              <a:t>WHERE name = 'MY_TRIGGER' </a:t>
            </a:r>
          </a:p>
          <a:p>
            <a:pPr marL="365760" indent="-283464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mtClean="0"/>
              <a:t>      AND TYPE = 'TRIGGER‘</a:t>
            </a:r>
          </a:p>
          <a:p>
            <a:pPr marL="365760" indent="-283464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In SQL*Plus, you can also use the following shortcut: </a:t>
            </a:r>
          </a:p>
          <a:p>
            <a:pPr marL="365760" indent="-283464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mtClean="0"/>
          </a:p>
          <a:p>
            <a:pPr marL="365760" indent="-283464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mtClean="0"/>
              <a:t>SQL&gt; SHOW ERRORS TRIGGER MY_TRIGGER </a:t>
            </a:r>
          </a:p>
        </p:txBody>
      </p:sp>
    </p:spTree>
    <p:extLst>
      <p:ext uri="{BB962C8B-B14F-4D97-AF65-F5344CB8AC3E}">
        <p14:creationId xmlns:p14="http://schemas.microsoft.com/office/powerpoint/2010/main" val="41725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Consider a relation schema </a:t>
            </a:r>
            <a:r>
              <a:rPr lang="en-US" dirty="0" smtClean="0">
                <a:solidFill>
                  <a:srgbClr val="0000FF"/>
                </a:solidFill>
              </a:rPr>
              <a:t>Account (num, amount) .Write a trigger </a:t>
            </a:r>
            <a:r>
              <a:rPr lang="en-US" dirty="0" smtClean="0"/>
              <a:t>where we will allow creation of new accounts  only during normal business hours. Indicate whether it is a row level or statement level trigger.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Consider the previous class exercise </a:t>
            </a:r>
            <a:r>
              <a:rPr lang="en-IN" dirty="0" err="1" smtClean="0"/>
              <a:t>emp</a:t>
            </a:r>
            <a:r>
              <a:rPr lang="en-IN" dirty="0" smtClean="0"/>
              <a:t> relation for the following exercises </a:t>
            </a:r>
          </a:p>
          <a:p>
            <a:r>
              <a:rPr lang="en-IN" dirty="0" smtClean="0"/>
              <a:t>Assume </a:t>
            </a:r>
            <a:r>
              <a:rPr lang="en-IN" dirty="0"/>
              <a:t>wrongly a clerk’s basic salary is quoted at a very high figure [</a:t>
            </a:r>
            <a:r>
              <a:rPr lang="en-IN" dirty="0" smtClean="0"/>
              <a:t>due </a:t>
            </a:r>
            <a:r>
              <a:rPr lang="en-IN" dirty="0"/>
              <a:t>to some wrong </a:t>
            </a:r>
            <a:r>
              <a:rPr lang="en-IN" dirty="0" err="1"/>
              <a:t>updation</a:t>
            </a:r>
            <a:r>
              <a:rPr lang="en-IN" dirty="0"/>
              <a:t>, say above 100000], then it should trigger. </a:t>
            </a:r>
            <a:r>
              <a:rPr lang="en-IN" dirty="0" smtClean="0"/>
              <a:t>Design </a:t>
            </a:r>
            <a:r>
              <a:rPr lang="en-IN" dirty="0"/>
              <a:t>a trigger that checks for rows with basic salary &gt; 100000 and display a message containing the employee id of the clerk and wrong salary figure mentioned in the table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Trigger to </a:t>
            </a:r>
            <a:r>
              <a:rPr lang="en-IN" dirty="0"/>
              <a:t>find out whether any </a:t>
            </a:r>
            <a:r>
              <a:rPr lang="en-IN" dirty="0" smtClean="0"/>
              <a:t>employee </a:t>
            </a:r>
            <a:r>
              <a:rPr lang="en-IN" dirty="0"/>
              <a:t>row has negative </a:t>
            </a:r>
            <a:r>
              <a:rPr lang="en-IN" dirty="0" smtClean="0"/>
              <a:t>salary </a:t>
            </a:r>
            <a:r>
              <a:rPr lang="en-IN" dirty="0"/>
              <a:t>which is not possible but might have been entered due to a ‘data entry error’.  </a:t>
            </a:r>
            <a:r>
              <a:rPr lang="en-IN" dirty="0" smtClean="0"/>
              <a:t>Design </a:t>
            </a:r>
            <a:r>
              <a:rPr lang="en-IN" dirty="0"/>
              <a:t>a trigger to find out the </a:t>
            </a:r>
            <a:r>
              <a:rPr lang="en-IN" dirty="0" smtClean="0"/>
              <a:t>employee id along with </a:t>
            </a:r>
            <a:r>
              <a:rPr lang="en-IN" dirty="0"/>
              <a:t>the wrong </a:t>
            </a:r>
            <a:r>
              <a:rPr lang="en-IN" dirty="0" smtClean="0"/>
              <a:t>salary </a:t>
            </a:r>
            <a:r>
              <a:rPr lang="en-IN" dirty="0"/>
              <a:t>that was entered</a:t>
            </a:r>
            <a:r>
              <a:rPr lang="en-IN" dirty="0" smtClean="0"/>
              <a:t>.</a:t>
            </a:r>
          </a:p>
          <a:p>
            <a:r>
              <a:rPr lang="en-IN" dirty="0"/>
              <a:t>Design a trigger during the insertion time saying </a:t>
            </a:r>
            <a:r>
              <a:rPr lang="en-IN" dirty="0" smtClean="0"/>
              <a:t>‘you </a:t>
            </a:r>
            <a:r>
              <a:rPr lang="en-IN" dirty="0"/>
              <a:t>should enter a positive </a:t>
            </a:r>
            <a:r>
              <a:rPr lang="en-IN" dirty="0" smtClean="0"/>
              <a:t>integer’ </a:t>
            </a:r>
            <a:r>
              <a:rPr lang="en-IN" dirty="0"/>
              <a:t>when you are trying to insert </a:t>
            </a:r>
            <a:r>
              <a:rPr lang="en-IN" dirty="0" smtClean="0"/>
              <a:t>a negative value in the basic salary.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1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1752600" y="2667000"/>
            <a:ext cx="56388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3200"/>
            </a:pPr>
            <a:r>
              <a:rPr lang="en-US" sz="3200" dirty="0"/>
              <a:t> A trigger is a </a:t>
            </a:r>
            <a:r>
              <a:rPr lang="en-US" sz="3200" dirty="0" err="1"/>
              <a:t>pl</a:t>
            </a:r>
            <a:r>
              <a:rPr lang="en-US" sz="3200" dirty="0"/>
              <a:t>/</a:t>
            </a:r>
            <a:r>
              <a:rPr lang="en-US" sz="3200" dirty="0" err="1"/>
              <a:t>sql</a:t>
            </a:r>
            <a:r>
              <a:rPr lang="en-US" sz="3200" dirty="0"/>
              <a:t> block structure which is fired when a DML statements like Insert, Delete, Update is executed on a database table</a:t>
            </a:r>
            <a:r>
              <a:rPr lang="en-US" sz="3200" dirty="0" smtClean="0"/>
              <a:t>.</a:t>
            </a:r>
          </a:p>
          <a:p>
            <a:pPr marL="342900" lvl="0" indent="-342900">
              <a:spcBef>
                <a:spcPts val="0"/>
              </a:spcBef>
              <a:buSzPts val="3200"/>
            </a:pPr>
            <a:r>
              <a:rPr lang="en-US" sz="3200" dirty="0"/>
              <a:t>A trigger is triggered automatically when an associated DML statement is </a:t>
            </a:r>
            <a:r>
              <a:rPr lang="en-US" sz="3200" dirty="0" smtClean="0"/>
              <a:t>executed</a:t>
            </a:r>
          </a:p>
          <a:p>
            <a:pPr marL="342900" lvl="0" indent="-342900">
              <a:spcBef>
                <a:spcPts val="0"/>
              </a:spcBef>
              <a:buSzPts val="3200"/>
            </a:pPr>
            <a:r>
              <a:rPr lang="en-US" sz="3200" dirty="0"/>
              <a:t>Sometimes a trigger is referred as a special kind of stored procedure in term of procedural code inside its </a:t>
            </a:r>
            <a:r>
              <a:rPr lang="en-US" sz="3200" dirty="0" smtClean="0"/>
              <a:t>body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SzPts val="3200"/>
            </a:pPr>
            <a:r>
              <a:rPr lang="en-US" sz="3600" dirty="0" smtClean="0"/>
              <a:t>The </a:t>
            </a:r>
            <a:r>
              <a:rPr lang="en-US" sz="3600" dirty="0"/>
              <a:t>difference between a trigger and a stored procedure is that a trigger is activated or called when an event happens in a database table, a stored procedure must be called explicitly</a:t>
            </a:r>
            <a:r>
              <a:rPr lang="en-US" sz="3600" dirty="0" smtClean="0"/>
              <a:t>.</a:t>
            </a:r>
          </a:p>
          <a:p>
            <a:pPr marL="342900" lvl="0" indent="-342900">
              <a:buSzPts val="32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1142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SzPts val="3200"/>
            </a:pPr>
            <a:r>
              <a:rPr lang="en-US" sz="2800" dirty="0" smtClean="0"/>
              <a:t>Types of PLSQL Triggers:</a:t>
            </a:r>
          </a:p>
          <a:p>
            <a:pPr marL="342900" lvl="0" indent="-342900">
              <a:buSzPts val="3200"/>
            </a:pPr>
            <a:r>
              <a:rPr lang="en-US" sz="2800" dirty="0"/>
              <a:t>There are two types of triggers based on which level it is </a:t>
            </a:r>
            <a:r>
              <a:rPr lang="en-US" sz="2800" dirty="0" smtClean="0"/>
              <a:t>triggered:</a:t>
            </a:r>
          </a:p>
          <a:p>
            <a:pPr marL="800100" lvl="1" indent="-342900">
              <a:buSzPts val="3200"/>
            </a:pPr>
            <a:r>
              <a:rPr lang="en-US" sz="2800" dirty="0" smtClean="0"/>
              <a:t>Row Level Triggers:</a:t>
            </a:r>
          </a:p>
          <a:p>
            <a:pPr marL="1257300" lvl="2" indent="-342900">
              <a:buSzPts val="3200"/>
            </a:pPr>
            <a:r>
              <a:rPr lang="en-US" sz="2000" dirty="0"/>
              <a:t>An event is triggered for each row </a:t>
            </a:r>
            <a:r>
              <a:rPr lang="en-US" sz="2000" dirty="0" smtClean="0"/>
              <a:t>updated</a:t>
            </a:r>
            <a:r>
              <a:rPr lang="en-US" sz="2000" dirty="0"/>
              <a:t>, inserted or deleted. </a:t>
            </a:r>
            <a:endParaRPr lang="en-US" sz="2000" dirty="0" smtClean="0"/>
          </a:p>
          <a:p>
            <a:pPr marL="800100" lvl="1" indent="-342900">
              <a:buSzPts val="3200"/>
            </a:pPr>
            <a:r>
              <a:rPr lang="en-US" sz="2800" dirty="0"/>
              <a:t>Statement level trigger</a:t>
            </a:r>
            <a:r>
              <a:rPr lang="en-US" sz="2800" b="1" dirty="0"/>
              <a:t> </a:t>
            </a:r>
            <a:r>
              <a:rPr lang="en-US" sz="2800" dirty="0"/>
              <a:t>:</a:t>
            </a:r>
            <a:endParaRPr lang="en-US" sz="2800" dirty="0" smtClean="0"/>
          </a:p>
          <a:p>
            <a:pPr marL="1257300" lvl="2" indent="-342900">
              <a:buSzPts val="3200"/>
            </a:pPr>
            <a:r>
              <a:rPr lang="en-US" sz="2000" dirty="0"/>
              <a:t>An event is triggered for each </a:t>
            </a:r>
            <a:r>
              <a:rPr lang="en-US" sz="2000" dirty="0" err="1"/>
              <a:t>sql</a:t>
            </a:r>
            <a:r>
              <a:rPr lang="en-US" sz="2000" dirty="0"/>
              <a:t> statement executed.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342900" lvl="0" indent="-342900">
              <a:buSzPts val="32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917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SzPts val="3200"/>
            </a:pPr>
            <a:r>
              <a:rPr lang="en-US" sz="2400" dirty="0"/>
              <a:t>PL/SQL Trigger Execution Hierarchy:</a:t>
            </a:r>
          </a:p>
          <a:p>
            <a:pPr marL="342900" lvl="0" indent="-342900">
              <a:buSzPts val="3200"/>
            </a:pPr>
            <a:r>
              <a:rPr lang="en-US" sz="2400" dirty="0"/>
              <a:t>The following hierarchy is followed when a trigger is fired.</a:t>
            </a:r>
          </a:p>
          <a:p>
            <a:pPr marL="800100" lvl="1" indent="-342900">
              <a:buSzPts val="3200"/>
            </a:pPr>
            <a:r>
              <a:rPr lang="en-US" sz="2000" dirty="0"/>
              <a:t>1) BEFORE statement trigger fires first.</a:t>
            </a:r>
          </a:p>
          <a:p>
            <a:pPr marL="800100" lvl="1" indent="-342900">
              <a:buSzPts val="3200"/>
            </a:pPr>
            <a:r>
              <a:rPr lang="en-US" sz="2000" dirty="0"/>
              <a:t>2) Next BEFORE row level trigger fires, once for each row affected. </a:t>
            </a:r>
          </a:p>
          <a:p>
            <a:pPr marL="800100" lvl="1" indent="-342900">
              <a:buSzPts val="3200"/>
            </a:pPr>
            <a:r>
              <a:rPr lang="en-US" sz="2000" dirty="0"/>
              <a:t>3) Then AFTER row level trigger fires once for each affected row. These events will alternates between BEFORE and AFTER row level triggers.</a:t>
            </a:r>
          </a:p>
          <a:p>
            <a:pPr marL="800100" lvl="1" indent="-342900">
              <a:buSzPts val="3200"/>
            </a:pPr>
            <a:r>
              <a:rPr lang="en-US" sz="2000" dirty="0"/>
              <a:t>4) Finally the AFTER statement level trigger fires</a:t>
            </a:r>
            <a:r>
              <a:rPr lang="en-US" sz="20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342900" lvl="0" indent="-342900">
              <a:buSzPts val="32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379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SzPts val="3200"/>
            </a:pPr>
            <a:r>
              <a:rPr lang="en-US" sz="2800" dirty="0" smtClean="0"/>
              <a:t>Below </a:t>
            </a:r>
            <a:r>
              <a:rPr lang="en-US" sz="2800" dirty="0"/>
              <a:t>is the syntax for creating a trigger in Oracle (which differs slightly from standard SQL syntax): </a:t>
            </a:r>
          </a:p>
          <a:p>
            <a:pPr marL="342900" indent="-342900">
              <a:buSzPts val="3200"/>
            </a:pPr>
            <a:r>
              <a:rPr lang="en-US" sz="2800" dirty="0"/>
              <a:t>CREATE [OR REPLACE] TRIGGER &lt;</a:t>
            </a:r>
            <a:r>
              <a:rPr lang="en-US" sz="2800" dirty="0" err="1"/>
              <a:t>trigger_name</a:t>
            </a:r>
            <a:r>
              <a:rPr lang="en-US" sz="2800" dirty="0"/>
              <a:t>&gt;     {BEFORE|AFTER} {INSERT|DELETE|UPDATE} ON &lt;</a:t>
            </a:r>
            <a:r>
              <a:rPr lang="en-US" sz="2800" dirty="0" err="1"/>
              <a:t>table_name</a:t>
            </a:r>
            <a:r>
              <a:rPr lang="en-US" sz="2800" dirty="0"/>
              <a:t>&gt;     [REFERENCING [NEW AS &lt;</a:t>
            </a:r>
            <a:r>
              <a:rPr lang="en-US" sz="2800" dirty="0" err="1"/>
              <a:t>new_row_name</a:t>
            </a:r>
            <a:r>
              <a:rPr lang="en-US" sz="2800" dirty="0"/>
              <a:t>&gt;] [OLD AS &lt;</a:t>
            </a:r>
            <a:r>
              <a:rPr lang="en-US" sz="2800" dirty="0" err="1"/>
              <a:t>old_row_name</a:t>
            </a:r>
            <a:r>
              <a:rPr lang="en-US" sz="2800" dirty="0"/>
              <a:t>&gt;]]     [FOR EACH ROW [WHEN (&lt;</a:t>
            </a:r>
            <a:r>
              <a:rPr lang="en-US" sz="2800" dirty="0" err="1"/>
              <a:t>trigger_condition</a:t>
            </a:r>
            <a:r>
              <a:rPr lang="en-US" sz="2800" dirty="0"/>
              <a:t>&gt;)]]     &lt;</a:t>
            </a:r>
            <a:r>
              <a:rPr lang="en-US" sz="2800" dirty="0" err="1"/>
              <a:t>trigger_body</a:t>
            </a:r>
            <a:r>
              <a:rPr lang="en-US" sz="2800" dirty="0"/>
              <a:t>&gt;</a:t>
            </a:r>
          </a:p>
          <a:p>
            <a:pPr marL="0" lvl="0" indent="0">
              <a:buSzPts val="3200"/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342900" lvl="0" indent="-342900">
              <a:buSzPts val="32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5615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/>
              <a:t>If FOR EACH ROW option is specified, the trigger is row-level; otherwise, the trigger is statement-level.</a:t>
            </a:r>
          </a:p>
          <a:p>
            <a:r>
              <a:rPr lang="en-US" sz="2000" dirty="0"/>
              <a:t>Only for row-level triggers:</a:t>
            </a:r>
          </a:p>
          <a:p>
            <a:pPr lvl="1"/>
            <a:r>
              <a:rPr lang="en-US" sz="2000" dirty="0"/>
              <a:t>The special variables NEW and OLD are available to refer to new and old tuples respectively. </a:t>
            </a:r>
          </a:p>
          <a:p>
            <a:pPr lvl="1"/>
            <a:r>
              <a:rPr lang="en-US" sz="2000" dirty="0"/>
              <a:t>Note: In the trigger body, NEW and OLD must be preceded by a colon (":"), but in the WHEN clause, they do not have a preceding colon! See example below.</a:t>
            </a:r>
          </a:p>
          <a:p>
            <a:pPr lvl="1"/>
            <a:r>
              <a:rPr lang="en-US" sz="2000" dirty="0"/>
              <a:t>The REFERENCING clause can be used to assign aliases to the variables NEW and OLD.</a:t>
            </a:r>
          </a:p>
          <a:p>
            <a:pPr lvl="1"/>
            <a:r>
              <a:rPr lang="en-US" sz="2000" dirty="0"/>
              <a:t>A trigger restriction can be specified in the WHEN clause, enclosed by parentheses. The trigger restriction is a SQL condition that must be satisfied in order for Oracle to fire the trigger. This condition cannot contain subqueries. Without the WHEN clause, the trigger is fired for each row.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trigger_body</a:t>
            </a:r>
            <a:r>
              <a:rPr lang="en-US" sz="2000" dirty="0"/>
              <a:t>&gt; is a PL/SQL block, rather than sequence of SQL statements</a:t>
            </a:r>
            <a:r>
              <a:rPr lang="en-US" sz="3200" dirty="0"/>
              <a:t/>
            </a:r>
            <a:br>
              <a:rPr lang="en-US" sz="3200" dirty="0"/>
            </a:br>
            <a:endParaRPr lang="en-US" sz="2800" dirty="0" smtClean="0"/>
          </a:p>
          <a:p>
            <a:pPr marL="342900" lvl="0" indent="-342900">
              <a:buSzPts val="32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6502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SzPts val="3200"/>
            </a:pPr>
            <a:r>
              <a:rPr lang="en-US" sz="2800" dirty="0" smtClean="0">
                <a:solidFill>
                  <a:srgbClr val="FF0000"/>
                </a:solidFill>
              </a:rPr>
              <a:t>CREATE </a:t>
            </a:r>
            <a:r>
              <a:rPr lang="en-US" sz="2800" dirty="0">
                <a:solidFill>
                  <a:srgbClr val="FF0000"/>
                </a:solidFill>
              </a:rPr>
              <a:t>TRIGGER &lt;name</a:t>
            </a:r>
            <a:r>
              <a:rPr lang="en-US" sz="2800" dirty="0" smtClean="0">
                <a:solidFill>
                  <a:srgbClr val="FF0000"/>
                </a:solidFill>
              </a:rPr>
              <a:t>&gt; OR: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SzPts val="3200"/>
            </a:pPr>
            <a:r>
              <a:rPr lang="en-US" sz="2800" dirty="0">
                <a:solidFill>
                  <a:srgbClr val="FF0000"/>
                </a:solidFill>
              </a:rPr>
              <a:t>CREATE OR REPLACE TRIGGER &lt;name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</a:p>
          <a:p>
            <a:pPr marL="800100" lvl="1" indent="-342900">
              <a:buSzPts val="3200"/>
            </a:pPr>
            <a:r>
              <a:rPr lang="en-US" sz="2800" dirty="0"/>
              <a:t>Useful if there is a trigger with that name and you want to modify the trigger.</a:t>
            </a:r>
          </a:p>
          <a:p>
            <a:pPr marL="342900" indent="-342900">
              <a:buSzPts val="3200"/>
            </a:pPr>
            <a:r>
              <a:rPr lang="en-US" sz="2800" dirty="0"/>
              <a:t>If creating the trigger gives: </a:t>
            </a:r>
          </a:p>
          <a:p>
            <a:pPr marL="800100" lvl="1" indent="-342900">
              <a:buSzPts val="3200"/>
            </a:pPr>
            <a:r>
              <a:rPr lang="en-US" sz="2800" dirty="0"/>
              <a:t>Warning: Trigger created with compilation errors</a:t>
            </a:r>
            <a:r>
              <a:rPr lang="en-US" sz="2800" dirty="0" smtClean="0"/>
              <a:t>.</a:t>
            </a:r>
          </a:p>
          <a:p>
            <a:pPr marL="342900" indent="-342900">
              <a:buSzPts val="3200"/>
            </a:pPr>
            <a:r>
              <a:rPr lang="en-US" sz="2800" dirty="0"/>
              <a:t>Execute:</a:t>
            </a:r>
          </a:p>
          <a:p>
            <a:pPr marL="800100" lvl="1" indent="-342900">
              <a:buSzPts val="3200"/>
            </a:pPr>
            <a:r>
              <a:rPr lang="en-US" sz="2800" dirty="0">
                <a:solidFill>
                  <a:srgbClr val="FF0000"/>
                </a:solidFill>
              </a:rPr>
              <a:t>show </a:t>
            </a:r>
            <a:r>
              <a:rPr lang="en-US" sz="2800" dirty="0" smtClean="0">
                <a:solidFill>
                  <a:srgbClr val="FF0000"/>
                </a:solidFill>
              </a:rPr>
              <a:t>errors  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/>
              <a:t>to display the errors.</a:t>
            </a:r>
          </a:p>
          <a:p>
            <a:pPr marL="800100" lvl="1" indent="-342900">
              <a:buSzPts val="3200"/>
            </a:pPr>
            <a:endParaRPr lang="en-US" sz="2800" dirty="0">
              <a:solidFill>
                <a:srgbClr val="FF0000"/>
              </a:solidFill>
            </a:endParaRPr>
          </a:p>
          <a:p>
            <a:pPr marL="800100" lvl="1" indent="-342900">
              <a:buSzPts val="3200"/>
            </a:pPr>
            <a:endParaRPr lang="en-US" sz="2800" dirty="0"/>
          </a:p>
          <a:p>
            <a:pPr marL="800100" lvl="1" indent="-342900">
              <a:buSzPts val="3200"/>
            </a:pPr>
            <a:endParaRPr lang="en-US" sz="2800" dirty="0" smtClean="0"/>
          </a:p>
          <a:p>
            <a:pPr marL="342900" indent="-342900">
              <a:buSzPts val="3200"/>
            </a:pPr>
            <a:endParaRPr lang="en-US" sz="2800" dirty="0" smtClean="0"/>
          </a:p>
          <a:p>
            <a:pPr marL="0" lvl="0" indent="0">
              <a:buSzPts val="3200"/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  <a:p>
            <a:pPr marL="342900" lvl="0" indent="-342900">
              <a:buSzPts val="3200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2113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1413</Words>
  <Application>Microsoft Office PowerPoint</Application>
  <PresentationFormat>On-screen Show (4:3)</PresentationFormat>
  <Paragraphs>242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PowerPoint Presentation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Example - 1</vt:lpstr>
      <vt:lpstr>Trigger definition</vt:lpstr>
      <vt:lpstr>PowerPoint Presentation</vt:lpstr>
      <vt:lpstr>Example - 2</vt:lpstr>
      <vt:lpstr>Example - 3</vt:lpstr>
      <vt:lpstr>The Trigger- to insert into another table when changes are made in another table</vt:lpstr>
      <vt:lpstr>Example –to insert into self table </vt:lpstr>
      <vt:lpstr>PowerPoint Presentation</vt:lpstr>
      <vt:lpstr>Triggering</vt:lpstr>
      <vt:lpstr>Miscellaneous about Triggers</vt:lpstr>
      <vt:lpstr>Statement-Level Trigger</vt:lpstr>
      <vt:lpstr>Triggering</vt:lpstr>
      <vt:lpstr>Let’s trigger it…</vt:lpstr>
      <vt:lpstr>To Show Compilation Errors</vt:lpstr>
      <vt:lpstr>Exercise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Ragala</dc:creator>
  <cp:lastModifiedBy>Windows User</cp:lastModifiedBy>
  <cp:revision>10</cp:revision>
  <dcterms:modified xsi:type="dcterms:W3CDTF">2018-10-26T07:08:26Z</dcterms:modified>
</cp:coreProperties>
</file>