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277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7E1A-FBF5-4EBF-9238-A501492C551F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Time Oriented Data Visualization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Prof. Ramesh Ragala</a:t>
            </a:r>
          </a:p>
          <a:p>
            <a:r>
              <a:rPr lang="en-IN" dirty="0" smtClean="0"/>
              <a:t>VIT University</a:t>
            </a:r>
          </a:p>
          <a:p>
            <a:r>
              <a:rPr lang="en-IN" dirty="0" smtClean="0"/>
              <a:t>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general aspects </a:t>
            </a:r>
            <a:r>
              <a:rPr lang="en-IN" dirty="0" smtClean="0"/>
              <a:t>of time are scale, scope, arrangement and viewpoints</a:t>
            </a:r>
          </a:p>
          <a:p>
            <a:pPr lvl="1"/>
            <a:r>
              <a:rPr lang="en-IN" dirty="0" smtClean="0"/>
              <a:t>Viewpoint: Views of time, that are modelled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36" y="3016250"/>
            <a:ext cx="7617802" cy="32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hierarchical organization of time </a:t>
            </a:r>
            <a:r>
              <a:rPr lang="en-IN" dirty="0" smtClean="0"/>
              <a:t>and </a:t>
            </a:r>
            <a:r>
              <a:rPr lang="en-IN" b="1" dirty="0" smtClean="0"/>
              <a:t>concrete time elements</a:t>
            </a:r>
            <a:r>
              <a:rPr lang="en-IN" dirty="0" smtClean="0"/>
              <a:t> is determined based on </a:t>
            </a:r>
            <a:r>
              <a:rPr lang="en-IN" b="1" dirty="0" smtClean="0"/>
              <a:t>granularity</a:t>
            </a:r>
            <a:r>
              <a:rPr lang="en-IN" dirty="0" smtClean="0"/>
              <a:t>, </a:t>
            </a:r>
            <a:r>
              <a:rPr lang="en-IN" b="1" dirty="0" smtClean="0"/>
              <a:t>time primitives</a:t>
            </a:r>
            <a:r>
              <a:rPr lang="en-IN" dirty="0" smtClean="0"/>
              <a:t>, and </a:t>
            </a:r>
            <a:r>
              <a:rPr lang="en-IN" b="1" dirty="0" smtClean="0"/>
              <a:t>determinacy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Granularity and Calendar: none </a:t>
            </a:r>
            <a:r>
              <a:rPr lang="en-IN" dirty="0" err="1" smtClean="0"/>
              <a:t>Vs</a:t>
            </a:r>
            <a:r>
              <a:rPr lang="en-IN" dirty="0"/>
              <a:t> </a:t>
            </a:r>
            <a:r>
              <a:rPr lang="en-IN" dirty="0" smtClean="0"/>
              <a:t>single </a:t>
            </a:r>
            <a:r>
              <a:rPr lang="en-IN" dirty="0" err="1" smtClean="0"/>
              <a:t>Vs</a:t>
            </a:r>
            <a:r>
              <a:rPr lang="en-IN" dirty="0" smtClean="0"/>
              <a:t> multiple</a:t>
            </a:r>
          </a:p>
          <a:p>
            <a:pPr lvl="2"/>
            <a:r>
              <a:rPr lang="en-IN" dirty="0" smtClean="0"/>
              <a:t>Basically, granularity can be thought of as a (</a:t>
            </a:r>
            <a:r>
              <a:rPr lang="en-IN" b="1" dirty="0" smtClean="0"/>
              <a:t>human-made</a:t>
            </a:r>
            <a:r>
              <a:rPr lang="en-IN" dirty="0" smtClean="0"/>
              <a:t>) </a:t>
            </a:r>
            <a:r>
              <a:rPr lang="en-IN" b="1" dirty="0" smtClean="0"/>
              <a:t>abstraction of time </a:t>
            </a:r>
            <a:r>
              <a:rPr lang="en-IN" dirty="0" smtClean="0"/>
              <a:t>in order to make it easier to deal with time in everyday life (such as minutes, hours, days, weeks, months)</a:t>
            </a:r>
          </a:p>
          <a:p>
            <a:pPr lvl="2"/>
            <a:r>
              <a:rPr lang="en-IN" dirty="0" smtClean="0"/>
              <a:t>To tackle the complexity of time and to provide different levels of granularity useful abstractions can be employed</a:t>
            </a:r>
          </a:p>
          <a:p>
            <a:pPr lvl="2"/>
            <a:r>
              <a:rPr lang="en-IN" dirty="0" smtClean="0"/>
              <a:t>More generally, granularity describes mappings from time values to larger or smaller conceptual units.</a:t>
            </a:r>
          </a:p>
          <a:p>
            <a:pPr lvl="2"/>
            <a:r>
              <a:rPr lang="en-IN" dirty="0" smtClean="0"/>
              <a:t>Multiple Granularity: </a:t>
            </a:r>
            <a:r>
              <a:rPr lang="en-IN" dirty="0" err="1" smtClean="0"/>
              <a:t>iff</a:t>
            </a:r>
            <a:r>
              <a:rPr lang="en-IN" dirty="0" smtClean="0"/>
              <a:t> granularity and calendar system is supported by the time model</a:t>
            </a:r>
          </a:p>
          <a:p>
            <a:pPr lvl="2"/>
            <a:r>
              <a:rPr lang="en-IN" dirty="0" smtClean="0"/>
              <a:t>Single granularity: Every time value is given in terms of milliseconds </a:t>
            </a:r>
          </a:p>
          <a:p>
            <a:pPr lvl="2"/>
            <a:r>
              <a:rPr lang="en-IN" dirty="0" smtClean="0"/>
              <a:t>None granularity: None of the abstractions are supported</a:t>
            </a:r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3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hierarchical organization of time </a:t>
            </a:r>
            <a:r>
              <a:rPr lang="en-IN" dirty="0" smtClean="0"/>
              <a:t>and </a:t>
            </a:r>
            <a:r>
              <a:rPr lang="en-IN" b="1" dirty="0" smtClean="0"/>
              <a:t>concrete time elements</a:t>
            </a:r>
            <a:r>
              <a:rPr lang="en-IN" dirty="0" smtClean="0"/>
              <a:t> is determined based on </a:t>
            </a:r>
            <a:r>
              <a:rPr lang="en-IN" b="1" dirty="0" smtClean="0"/>
              <a:t>granularity</a:t>
            </a:r>
            <a:r>
              <a:rPr lang="en-IN" dirty="0" smtClean="0"/>
              <a:t>, </a:t>
            </a:r>
            <a:r>
              <a:rPr lang="en-IN" b="1" dirty="0" smtClean="0"/>
              <a:t>time primitives</a:t>
            </a:r>
            <a:r>
              <a:rPr lang="en-IN" dirty="0" smtClean="0"/>
              <a:t>, and </a:t>
            </a:r>
            <a:r>
              <a:rPr lang="en-IN" b="1" dirty="0" smtClean="0"/>
              <a:t>determinacy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Granularity and Calendar: none </a:t>
            </a:r>
            <a:r>
              <a:rPr lang="en-IN" dirty="0" err="1" smtClean="0"/>
              <a:t>Vs</a:t>
            </a:r>
            <a:r>
              <a:rPr lang="en-IN" dirty="0"/>
              <a:t> </a:t>
            </a:r>
            <a:r>
              <a:rPr lang="en-IN" dirty="0" smtClean="0"/>
              <a:t>single </a:t>
            </a:r>
            <a:r>
              <a:rPr lang="en-IN" dirty="0" err="1" smtClean="0"/>
              <a:t>Vs</a:t>
            </a:r>
            <a:r>
              <a:rPr lang="en-IN" dirty="0" smtClean="0"/>
              <a:t> multiple</a:t>
            </a:r>
          </a:p>
          <a:p>
            <a:pPr lvl="2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2" y="3282462"/>
            <a:ext cx="8311662" cy="33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hierarchical organization of time </a:t>
            </a:r>
            <a:r>
              <a:rPr lang="en-IN" dirty="0" smtClean="0"/>
              <a:t>and </a:t>
            </a:r>
            <a:r>
              <a:rPr lang="en-IN" b="1" dirty="0" smtClean="0"/>
              <a:t>concrete time elements</a:t>
            </a:r>
            <a:r>
              <a:rPr lang="en-IN" dirty="0" smtClean="0"/>
              <a:t> is determined based on granularity, time primitives, and determinacy.</a:t>
            </a:r>
          </a:p>
          <a:p>
            <a:pPr lvl="1"/>
            <a:r>
              <a:rPr lang="en-IN" dirty="0" smtClean="0"/>
              <a:t>Time primitives: Instant </a:t>
            </a:r>
            <a:r>
              <a:rPr lang="en-IN" dirty="0" err="1" smtClean="0"/>
              <a:t>Vs</a:t>
            </a:r>
            <a:r>
              <a:rPr lang="en-IN" dirty="0" smtClean="0"/>
              <a:t> Internal </a:t>
            </a:r>
            <a:r>
              <a:rPr lang="en-IN" dirty="0" err="1" smtClean="0"/>
              <a:t>Vs</a:t>
            </a:r>
            <a:r>
              <a:rPr lang="en-IN" dirty="0" smtClean="0"/>
              <a:t> Span</a:t>
            </a:r>
          </a:p>
          <a:p>
            <a:pPr lvl="2"/>
            <a:r>
              <a:rPr lang="en-IN" dirty="0" smtClean="0"/>
              <a:t>These time primitives can be seen as an intermediary layer between data elements and the time domain.</a:t>
            </a:r>
          </a:p>
          <a:p>
            <a:pPr lvl="2"/>
            <a:r>
              <a:rPr lang="en-IN" dirty="0" smtClean="0"/>
              <a:t>Time primitives can be divided into anchored (absolute) and unanchored (relative) primitives</a:t>
            </a:r>
          </a:p>
          <a:p>
            <a:pPr lvl="2"/>
            <a:r>
              <a:rPr lang="en-IN" dirty="0"/>
              <a:t>Instant and </a:t>
            </a:r>
            <a:r>
              <a:rPr lang="en-IN" dirty="0" smtClean="0"/>
              <a:t>interval are </a:t>
            </a:r>
            <a:r>
              <a:rPr lang="en-IN" dirty="0"/>
              <a:t>primitives that belong </a:t>
            </a:r>
            <a:r>
              <a:rPr lang="en-IN" dirty="0" smtClean="0"/>
              <a:t>to absolute primitives</a:t>
            </a:r>
          </a:p>
          <a:p>
            <a:pPr lvl="3"/>
            <a:r>
              <a:rPr lang="en-IN" dirty="0" smtClean="0"/>
              <a:t>These are </a:t>
            </a:r>
            <a:r>
              <a:rPr lang="en-IN" dirty="0"/>
              <a:t>located </a:t>
            </a:r>
            <a:r>
              <a:rPr lang="en-IN" dirty="0" smtClean="0"/>
              <a:t>on a </a:t>
            </a:r>
            <a:r>
              <a:rPr lang="en-IN" dirty="0"/>
              <a:t>fixed position along the time </a:t>
            </a:r>
            <a:r>
              <a:rPr lang="en-IN" dirty="0" smtClean="0"/>
              <a:t>domain</a:t>
            </a:r>
          </a:p>
          <a:p>
            <a:pPr lvl="3"/>
            <a:r>
              <a:rPr lang="en-IN" dirty="0" smtClean="0"/>
              <a:t>Instants are </a:t>
            </a:r>
            <a:r>
              <a:rPr lang="en-IN" dirty="0"/>
              <a:t>a model for single points in </a:t>
            </a:r>
            <a:r>
              <a:rPr lang="en-IN" dirty="0" smtClean="0"/>
              <a:t>time.</a:t>
            </a:r>
          </a:p>
          <a:p>
            <a:pPr lvl="3"/>
            <a:r>
              <a:rPr lang="en-IN" dirty="0"/>
              <a:t>intervals range between two points in </a:t>
            </a:r>
            <a:r>
              <a:rPr lang="en-IN" dirty="0" smtClean="0"/>
              <a:t>time.</a:t>
            </a:r>
          </a:p>
          <a:p>
            <a:pPr lvl="2"/>
            <a:r>
              <a:rPr lang="en-IN" dirty="0"/>
              <a:t>a span </a:t>
            </a:r>
            <a:r>
              <a:rPr lang="en-IN" dirty="0" smtClean="0"/>
              <a:t>is a </a:t>
            </a:r>
            <a:r>
              <a:rPr lang="en-IN" dirty="0"/>
              <a:t>relative </a:t>
            </a:r>
            <a:r>
              <a:rPr lang="en-IN" dirty="0" smtClean="0"/>
              <a:t>primitive</a:t>
            </a:r>
          </a:p>
          <a:p>
            <a:pPr lvl="3"/>
            <a:r>
              <a:rPr lang="en-IN" dirty="0"/>
              <a:t>it has no absolute position in </a:t>
            </a:r>
            <a:r>
              <a:rPr lang="en-IN" dirty="0" smtClean="0"/>
              <a:t>time</a:t>
            </a:r>
          </a:p>
          <a:p>
            <a:pPr lvl="3"/>
            <a:r>
              <a:rPr lang="en-IN" dirty="0"/>
              <a:t>spans are durations </a:t>
            </a:r>
            <a:r>
              <a:rPr lang="en-IN" dirty="0" smtClean="0"/>
              <a:t>without </a:t>
            </a:r>
            <a:r>
              <a:rPr lang="en-IN" dirty="0"/>
              <a:t>a fixed position</a:t>
            </a:r>
            <a:br>
              <a:rPr lang="en-IN" dirty="0"/>
            </a:br>
            <a:endParaRPr lang="en-IN" dirty="0" smtClean="0"/>
          </a:p>
          <a:p>
            <a:pPr lvl="2"/>
            <a:endParaRPr lang="en-IN" dirty="0" smtClean="0"/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499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Time-Oriented Data:</a:t>
            </a:r>
          </a:p>
          <a:p>
            <a:pPr lvl="1"/>
            <a:r>
              <a:rPr lang="en-IN" dirty="0"/>
              <a:t>These primary categories form a basis for finding an </a:t>
            </a:r>
            <a:r>
              <a:rPr lang="en-IN" b="1" dirty="0"/>
              <a:t>expressive</a:t>
            </a:r>
            <a:r>
              <a:rPr lang="en-IN" dirty="0"/>
              <a:t>, </a:t>
            </a:r>
            <a:r>
              <a:rPr lang="en-IN" b="1" dirty="0"/>
              <a:t>appropriate</a:t>
            </a:r>
            <a:r>
              <a:rPr lang="en-IN" dirty="0"/>
              <a:t>, and </a:t>
            </a:r>
            <a:r>
              <a:rPr lang="en-IN" b="1" dirty="0"/>
              <a:t>effective visualization technique </a:t>
            </a:r>
            <a:r>
              <a:rPr lang="en-IN" dirty="0"/>
              <a:t>for time-oriented data </a:t>
            </a:r>
            <a:endParaRPr lang="en-IN" dirty="0" smtClean="0"/>
          </a:p>
          <a:p>
            <a:pPr lvl="1"/>
            <a:r>
              <a:rPr lang="en-IN" b="1" dirty="0" smtClean="0"/>
              <a:t>Scale: quantitative </a:t>
            </a:r>
            <a:r>
              <a:rPr lang="en-IN" b="1" dirty="0" err="1" smtClean="0"/>
              <a:t>Vs</a:t>
            </a:r>
            <a:r>
              <a:rPr lang="en-IN" b="1" dirty="0" smtClean="0"/>
              <a:t> qualitative</a:t>
            </a:r>
          </a:p>
          <a:p>
            <a:pPr lvl="2"/>
            <a:r>
              <a:rPr lang="en-IN" dirty="0"/>
              <a:t>Quantitative data are based on </a:t>
            </a:r>
            <a:r>
              <a:rPr lang="en-IN" dirty="0" smtClean="0"/>
              <a:t>a metric scale (Discrete or Continuous)</a:t>
            </a:r>
          </a:p>
          <a:p>
            <a:pPr lvl="2"/>
            <a:r>
              <a:rPr lang="en-IN" dirty="0"/>
              <a:t>Qualitative data describe </a:t>
            </a:r>
            <a:r>
              <a:rPr lang="en-IN" dirty="0" smtClean="0"/>
              <a:t>either unordered </a:t>
            </a:r>
            <a:r>
              <a:rPr lang="en-IN" dirty="0"/>
              <a:t>(nominal) or ordered (ordinal) sets of data elements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7" y="3999035"/>
            <a:ext cx="4667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Time-Oriented Data:</a:t>
            </a:r>
          </a:p>
          <a:p>
            <a:pPr lvl="1"/>
            <a:r>
              <a:rPr lang="en-IN" b="1" dirty="0" smtClean="0"/>
              <a:t>Frame of Reference: abstract </a:t>
            </a:r>
            <a:r>
              <a:rPr lang="en-IN" b="1" dirty="0" err="1" smtClean="0"/>
              <a:t>Vs</a:t>
            </a:r>
            <a:r>
              <a:rPr lang="en-IN" b="1" dirty="0" smtClean="0"/>
              <a:t> spatial</a:t>
            </a:r>
          </a:p>
          <a:p>
            <a:pPr lvl="2"/>
            <a:r>
              <a:rPr lang="en-IN" dirty="0"/>
              <a:t>Abstract data (e.g., a </a:t>
            </a:r>
            <a:r>
              <a:rPr lang="en-IN" dirty="0" smtClean="0"/>
              <a:t>bank account</a:t>
            </a:r>
            <a:r>
              <a:rPr lang="en-IN" dirty="0"/>
              <a:t>) have been collected in a non-spatial </a:t>
            </a:r>
            <a:r>
              <a:rPr lang="en-IN" dirty="0" smtClean="0"/>
              <a:t>context</a:t>
            </a:r>
          </a:p>
          <a:p>
            <a:pPr lvl="2"/>
            <a:r>
              <a:rPr lang="en-IN" dirty="0"/>
              <a:t>Spatial data (e.g., census data</a:t>
            </a:r>
            <a:r>
              <a:rPr lang="en-IN" dirty="0" smtClean="0"/>
              <a:t>) contain </a:t>
            </a:r>
            <a:r>
              <a:rPr lang="en-IN" dirty="0"/>
              <a:t>an inherent spatial layout, e.g., geographical positions. </a:t>
            </a:r>
            <a:br>
              <a:rPr lang="en-IN" dirty="0"/>
            </a:br>
            <a:endParaRPr lang="en-IN" dirty="0" smtClean="0"/>
          </a:p>
          <a:p>
            <a:pPr lvl="2"/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41" y="3438525"/>
            <a:ext cx="5314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Time-Oriented Data:</a:t>
            </a:r>
          </a:p>
          <a:p>
            <a:pPr lvl="1"/>
            <a:r>
              <a:rPr lang="en-IN" b="1" dirty="0" smtClean="0"/>
              <a:t>Kind of Data: events </a:t>
            </a:r>
            <a:r>
              <a:rPr lang="en-IN" b="1" dirty="0" err="1" smtClean="0"/>
              <a:t>Vs</a:t>
            </a:r>
            <a:r>
              <a:rPr lang="en-IN" b="1" dirty="0" smtClean="0"/>
              <a:t> states</a:t>
            </a:r>
          </a:p>
          <a:p>
            <a:pPr lvl="2"/>
            <a:r>
              <a:rPr lang="en-IN" dirty="0" smtClean="0"/>
              <a:t>Events can </a:t>
            </a:r>
            <a:r>
              <a:rPr lang="en-IN" dirty="0"/>
              <a:t>be </a:t>
            </a:r>
            <a:r>
              <a:rPr lang="en-IN" dirty="0" smtClean="0"/>
              <a:t>seen as </a:t>
            </a:r>
            <a:r>
              <a:rPr lang="en-IN" dirty="0"/>
              <a:t>markers of state </a:t>
            </a:r>
            <a:r>
              <a:rPr lang="en-IN" dirty="0" smtClean="0"/>
              <a:t>changes example: result out</a:t>
            </a:r>
          </a:p>
          <a:p>
            <a:pPr lvl="2"/>
            <a:r>
              <a:rPr lang="en-IN" dirty="0" smtClean="0"/>
              <a:t>States can be </a:t>
            </a:r>
            <a:r>
              <a:rPr lang="en-IN" dirty="0"/>
              <a:t>characterize the phases of continuity </a:t>
            </a:r>
            <a:r>
              <a:rPr lang="en-IN" dirty="0" smtClean="0"/>
              <a:t>between the events</a:t>
            </a:r>
          </a:p>
        </p:txBody>
      </p:sp>
    </p:spTree>
    <p:extLst>
      <p:ext uri="{BB962C8B-B14F-4D97-AF65-F5344CB8AC3E}">
        <p14:creationId xmlns:p14="http://schemas.microsoft.com/office/powerpoint/2010/main" val="32254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Time-Oriented Data:</a:t>
            </a:r>
          </a:p>
          <a:p>
            <a:pPr lvl="1"/>
            <a:r>
              <a:rPr lang="en-IN" b="1" dirty="0" smtClean="0"/>
              <a:t>Number of Variables: univariate </a:t>
            </a:r>
            <a:r>
              <a:rPr lang="en-IN" b="1" dirty="0" err="1" smtClean="0"/>
              <a:t>Vs</a:t>
            </a:r>
            <a:r>
              <a:rPr lang="en-IN" b="1" dirty="0" smtClean="0"/>
              <a:t> multivariate</a:t>
            </a:r>
          </a:p>
          <a:p>
            <a:pPr lvl="2"/>
            <a:r>
              <a:rPr lang="en-IN" dirty="0"/>
              <a:t>Univariate data contain only one data value per temporal </a:t>
            </a:r>
            <a:r>
              <a:rPr lang="en-IN" dirty="0" smtClean="0"/>
              <a:t>primitive</a:t>
            </a:r>
          </a:p>
          <a:p>
            <a:pPr lvl="2"/>
            <a:r>
              <a:rPr lang="en-IN" dirty="0"/>
              <a:t>multivariate data each temporal primitive holds multiple data </a:t>
            </a:r>
            <a:r>
              <a:rPr lang="en-IN" dirty="0" smtClean="0"/>
              <a:t>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8" y="3294184"/>
            <a:ext cx="7206762" cy="3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ime </a:t>
            </a:r>
            <a:r>
              <a:rPr lang="en-IN" dirty="0"/>
              <a:t>dependency of data have been extensively </a:t>
            </a:r>
            <a:r>
              <a:rPr lang="en-IN" dirty="0" smtClean="0"/>
              <a:t>examined in </a:t>
            </a:r>
            <a:r>
              <a:rPr lang="en-IN" dirty="0"/>
              <a:t>the field of temporal </a:t>
            </a:r>
            <a:r>
              <a:rPr lang="en-IN" dirty="0" smtClean="0"/>
              <a:t>databases</a:t>
            </a:r>
          </a:p>
          <a:p>
            <a:pPr lvl="1"/>
            <a:r>
              <a:rPr lang="en-IN" dirty="0" smtClean="0"/>
              <a:t>Two temporal domain of datasets are: </a:t>
            </a:r>
            <a:r>
              <a:rPr lang="en-IN" b="1" dirty="0" smtClean="0"/>
              <a:t>1. Internal Time  2. External Time</a:t>
            </a:r>
          </a:p>
          <a:p>
            <a:pPr lvl="1"/>
            <a:r>
              <a:rPr lang="en-IN" b="1" dirty="0" smtClean="0"/>
              <a:t>Internal time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It is a temporal </a:t>
            </a:r>
            <a:r>
              <a:rPr lang="en-IN" dirty="0"/>
              <a:t>dimension inherent in </a:t>
            </a:r>
            <a:r>
              <a:rPr lang="en-IN" dirty="0" smtClean="0"/>
              <a:t>the data </a:t>
            </a:r>
            <a:r>
              <a:rPr lang="en-IN" dirty="0"/>
              <a:t>model. </a:t>
            </a:r>
            <a:endParaRPr lang="en-IN" dirty="0" smtClean="0"/>
          </a:p>
          <a:p>
            <a:pPr lvl="2"/>
            <a:r>
              <a:rPr lang="en-IN" dirty="0"/>
              <a:t>Internal time describes when the information contained in </a:t>
            </a:r>
            <a:r>
              <a:rPr lang="en-IN" dirty="0" smtClean="0"/>
              <a:t>the data </a:t>
            </a:r>
            <a:r>
              <a:rPr lang="en-IN" dirty="0"/>
              <a:t>is </a:t>
            </a:r>
            <a:r>
              <a:rPr lang="en-IN" dirty="0" smtClean="0"/>
              <a:t>valid.</a:t>
            </a:r>
          </a:p>
          <a:p>
            <a:pPr lvl="1"/>
            <a:r>
              <a:rPr lang="en-IN" b="1" dirty="0" smtClean="0"/>
              <a:t>External time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It is an </a:t>
            </a:r>
            <a:r>
              <a:rPr lang="en-IN" dirty="0"/>
              <a:t>extrinsic to </a:t>
            </a:r>
            <a:r>
              <a:rPr lang="en-IN" dirty="0" smtClean="0"/>
              <a:t>the data </a:t>
            </a:r>
            <a:r>
              <a:rPr lang="en-IN" dirty="0"/>
              <a:t>model. </a:t>
            </a:r>
            <a:endParaRPr lang="en-IN" dirty="0" smtClean="0"/>
          </a:p>
          <a:p>
            <a:pPr lvl="2"/>
            <a:r>
              <a:rPr lang="en-IN" dirty="0"/>
              <a:t>The external time is necessary to describe how a data set </a:t>
            </a:r>
            <a:r>
              <a:rPr lang="en-IN" dirty="0" smtClean="0"/>
              <a:t>evolves in </a:t>
            </a:r>
            <a:r>
              <a:rPr lang="en-IN" dirty="0"/>
              <a:t>(external) time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380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 smtClean="0"/>
              <a:t>Time – related data sets can be classified based on internal and external time primitives</a:t>
            </a:r>
          </a:p>
          <a:p>
            <a:pPr lvl="2"/>
            <a:r>
              <a:rPr lang="en-IN" dirty="0" smtClean="0"/>
              <a:t>Static Non-temporal Data:</a:t>
            </a:r>
          </a:p>
          <a:p>
            <a:pPr lvl="3"/>
            <a:r>
              <a:rPr lang="en-IN" dirty="0"/>
              <a:t>If both internal and external time are </a:t>
            </a:r>
            <a:r>
              <a:rPr lang="en-IN" dirty="0" smtClean="0"/>
              <a:t>each comprised </a:t>
            </a:r>
            <a:r>
              <a:rPr lang="en-IN" dirty="0"/>
              <a:t>of only one temporal element, the data are completely independent of time</a:t>
            </a:r>
            <a:r>
              <a:rPr lang="en-IN" dirty="0" smtClean="0"/>
              <a:t>.</a:t>
            </a:r>
          </a:p>
          <a:p>
            <a:pPr lvl="3"/>
            <a:r>
              <a:rPr lang="en-IN" dirty="0" smtClean="0"/>
              <a:t>A fact sheet containing the data about the products</a:t>
            </a:r>
          </a:p>
          <a:p>
            <a:pPr marL="1371600" lvl="3" indent="0">
              <a:buNone/>
            </a:pPr>
            <a:r>
              <a:rPr lang="en-IN" dirty="0" smtClean="0"/>
              <a:t>Offered by company 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06" y="3570005"/>
            <a:ext cx="448801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 smtClean="0"/>
              <a:t>Time is an inherent data dimension</a:t>
            </a:r>
          </a:p>
          <a:p>
            <a:pPr lvl="1"/>
            <a:r>
              <a:rPr lang="en-IN" sz="3200" dirty="0" smtClean="0"/>
              <a:t>It identifies the patterns and relationships in the data</a:t>
            </a:r>
          </a:p>
          <a:p>
            <a:pPr lvl="1"/>
            <a:r>
              <a:rPr lang="en-IN" sz="3200" dirty="0" smtClean="0"/>
              <a:t>It reveals the trends</a:t>
            </a:r>
          </a:p>
          <a:p>
            <a:r>
              <a:rPr lang="en-IN" sz="3600" dirty="0" smtClean="0"/>
              <a:t>Time oriented data uses in scientific publications</a:t>
            </a:r>
          </a:p>
          <a:p>
            <a:r>
              <a:rPr lang="en-IN" sz="3600" dirty="0" smtClean="0"/>
              <a:t>Time and Time-Oriented data has distinct characteristics </a:t>
            </a:r>
            <a:r>
              <a:rPr lang="en-IN" sz="3600" dirty="0" smtClean="0">
                <a:sym typeface="Wingdings" panose="05000000000000000000" pitchFamily="2" charset="2"/>
              </a:rPr>
              <a:t> separate data type</a:t>
            </a:r>
          </a:p>
          <a:p>
            <a:r>
              <a:rPr lang="en-IN" sz="3600" dirty="0" smtClean="0"/>
              <a:t>If we observes the  particular </a:t>
            </a:r>
            <a:r>
              <a:rPr lang="en-IN" sz="3600" b="1" dirty="0" smtClean="0"/>
              <a:t>characteristics </a:t>
            </a:r>
            <a:r>
              <a:rPr lang="en-IN" sz="3600" b="1" dirty="0"/>
              <a:t>of time </a:t>
            </a:r>
            <a:r>
              <a:rPr lang="en-IN" sz="3600" dirty="0"/>
              <a:t>can significantly improve the </a:t>
            </a:r>
            <a:r>
              <a:rPr lang="en-IN" sz="3600" b="1" dirty="0"/>
              <a:t>expressiveness</a:t>
            </a:r>
            <a:r>
              <a:rPr lang="en-IN" sz="3600" dirty="0"/>
              <a:t> of </a:t>
            </a:r>
            <a:r>
              <a:rPr lang="en-IN" sz="3600" dirty="0" smtClean="0"/>
              <a:t>visual representations</a:t>
            </a:r>
            <a:r>
              <a:rPr lang="en-IN" sz="3600" dirty="0"/>
              <a:t>.</a:t>
            </a:r>
            <a:r>
              <a:rPr lang="en-IN" sz="3600" dirty="0" smtClean="0"/>
              <a:t> </a:t>
            </a:r>
          </a:p>
          <a:p>
            <a:pPr lvl="1"/>
            <a:r>
              <a:rPr lang="en-IN" sz="3200" dirty="0" smtClean="0"/>
              <a:t>chose a visual representation that fits the data characteristics like cycle,.. </a:t>
            </a:r>
          </a:p>
          <a:p>
            <a:pPr lvl="1"/>
            <a:r>
              <a:rPr lang="en-IN" sz="3200" dirty="0" smtClean="0"/>
              <a:t>Parameterize the visual representation accordingly in a state to identify the hidden patterns in data.</a:t>
            </a:r>
            <a:endParaRPr lang="en-IN" sz="3200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3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 smtClean="0"/>
              <a:t>Time – related data sets can be classified based on internal and external time primitives</a:t>
            </a:r>
          </a:p>
          <a:p>
            <a:pPr lvl="2"/>
            <a:r>
              <a:rPr lang="en-IN" dirty="0" smtClean="0"/>
              <a:t>Static temporal Data:</a:t>
            </a:r>
          </a:p>
          <a:p>
            <a:pPr lvl="3"/>
            <a:r>
              <a:rPr lang="en-IN" dirty="0"/>
              <a:t>If the internal time contains more than one </a:t>
            </a:r>
            <a:r>
              <a:rPr lang="en-IN" dirty="0" smtClean="0"/>
              <a:t>time primitive</a:t>
            </a:r>
            <a:r>
              <a:rPr lang="en-IN" dirty="0"/>
              <a:t>, while the external time contains only one, then the data </a:t>
            </a:r>
            <a:r>
              <a:rPr lang="en-IN" dirty="0" smtClean="0"/>
              <a:t>can be </a:t>
            </a:r>
            <a:r>
              <a:rPr lang="en-IN" dirty="0"/>
              <a:t>considered dependent on time</a:t>
            </a:r>
            <a:r>
              <a:rPr lang="en-IN" dirty="0" smtClean="0"/>
              <a:t>.</a:t>
            </a:r>
            <a:endParaRPr lang="en-IN" dirty="0"/>
          </a:p>
          <a:p>
            <a:pPr lvl="3"/>
            <a:r>
              <a:rPr lang="en-IN" dirty="0"/>
              <a:t>Common time-series are a prominent example of static temporal data.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4138247"/>
            <a:ext cx="93784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 smtClean="0"/>
              <a:t>Time – related data sets can be classified based on internal and external time primitives</a:t>
            </a:r>
          </a:p>
          <a:p>
            <a:pPr lvl="2"/>
            <a:r>
              <a:rPr lang="en-IN" dirty="0" smtClean="0"/>
              <a:t>Dynamic Non - temporal Data:</a:t>
            </a:r>
          </a:p>
          <a:p>
            <a:pPr lvl="3"/>
            <a:r>
              <a:rPr lang="en-IN" dirty="0"/>
              <a:t>If the internal time contains only one</a:t>
            </a:r>
            <a:r>
              <a:rPr lang="en-IN" dirty="0" smtClean="0"/>
              <a:t>, but </a:t>
            </a:r>
            <a:r>
              <a:rPr lang="en-IN" dirty="0"/>
              <a:t>the external time is composed of multiple time primitives, </a:t>
            </a:r>
            <a:r>
              <a:rPr lang="en-IN" dirty="0" smtClean="0"/>
              <a:t>then </a:t>
            </a:r>
            <a:r>
              <a:rPr lang="en-IN" dirty="0"/>
              <a:t>the data depend on the external time. </a:t>
            </a:r>
          </a:p>
          <a:p>
            <a:pPr lvl="3"/>
            <a:r>
              <a:rPr lang="en-IN" dirty="0"/>
              <a:t>T</a:t>
            </a:r>
            <a:r>
              <a:rPr lang="en-IN" dirty="0" smtClean="0"/>
              <a:t>he data change </a:t>
            </a:r>
            <a:r>
              <a:rPr lang="en-IN" dirty="0"/>
              <a:t>over time, i.e., they are dynamic. </a:t>
            </a:r>
          </a:p>
          <a:p>
            <a:pPr lvl="3"/>
            <a:r>
              <a:rPr lang="en-IN" dirty="0" smtClean="0"/>
              <a:t>The historical </a:t>
            </a:r>
            <a:r>
              <a:rPr lang="en-IN" dirty="0"/>
              <a:t>view </a:t>
            </a:r>
            <a:r>
              <a:rPr lang="en-IN" dirty="0" smtClean="0"/>
              <a:t>of the data is </a:t>
            </a:r>
            <a:r>
              <a:rPr lang="en-IN" dirty="0"/>
              <a:t>not maintained. </a:t>
            </a:r>
            <a:endParaRPr lang="en-IN" dirty="0" smtClean="0"/>
          </a:p>
          <a:p>
            <a:pPr lvl="3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03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 smtClean="0"/>
              <a:t>Time – related data sets can be classified based on internal and external time primitives</a:t>
            </a:r>
          </a:p>
          <a:p>
            <a:pPr lvl="2"/>
            <a:r>
              <a:rPr lang="en-IN" dirty="0" smtClean="0"/>
              <a:t>Dynamic temporal Data:</a:t>
            </a:r>
          </a:p>
          <a:p>
            <a:pPr lvl="3"/>
            <a:r>
              <a:rPr lang="en-IN" dirty="0"/>
              <a:t>If both internal and external time are comprised of multiple time primitives, then the data are considered to </a:t>
            </a:r>
            <a:r>
              <a:rPr lang="en-IN" dirty="0" smtClean="0"/>
              <a:t>be bi-temporally </a:t>
            </a:r>
            <a:r>
              <a:rPr lang="en-IN" dirty="0"/>
              <a:t>dependent </a:t>
            </a:r>
            <a:endParaRPr lang="en-IN" dirty="0" smtClean="0"/>
          </a:p>
          <a:p>
            <a:pPr lvl="3"/>
            <a:r>
              <a:rPr lang="en-IN" dirty="0"/>
              <a:t>the data contain </a:t>
            </a:r>
            <a:r>
              <a:rPr lang="en-IN" dirty="0" smtClean="0"/>
              <a:t>variables depending </a:t>
            </a:r>
            <a:r>
              <a:rPr lang="en-IN" dirty="0"/>
              <a:t>on (internal) time, and the actual state of the data </a:t>
            </a:r>
            <a:r>
              <a:rPr lang="en-IN" dirty="0" smtClean="0"/>
              <a:t>changes over </a:t>
            </a:r>
            <a:r>
              <a:rPr lang="en-IN" dirty="0"/>
              <a:t>(external) time. </a:t>
            </a:r>
            <a:endParaRPr lang="en-IN" dirty="0" smtClean="0"/>
          </a:p>
          <a:p>
            <a:pPr lvl="3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090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lvl="1"/>
            <a:r>
              <a:rPr lang="en-IN" dirty="0" smtClean="0"/>
              <a:t>Time – related data sets can be classified based on internal and external time primitives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6" y="2569552"/>
            <a:ext cx="6564923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marL="914400" lvl="2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14" y="1690687"/>
            <a:ext cx="6723185" cy="4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marL="914400" lvl="2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9" y="2239108"/>
            <a:ext cx="7491046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Relating Data and Time:</a:t>
            </a:r>
          </a:p>
          <a:p>
            <a:pPr marL="914400" lvl="2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2379785"/>
            <a:ext cx="8393723" cy="3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IN" dirty="0" smtClean="0"/>
              <a:t>Point Plot:</a:t>
            </a:r>
          </a:p>
          <a:p>
            <a:pPr lvl="1"/>
            <a:r>
              <a:rPr lang="en-IN" dirty="0" smtClean="0"/>
              <a:t>One of the most straight forward way to depicting time-series data using Cartesian coordinating system.</a:t>
            </a:r>
          </a:p>
          <a:p>
            <a:pPr lvl="1"/>
            <a:r>
              <a:rPr lang="en-US" dirty="0"/>
              <a:t>A point is plotted for every measured time-value </a:t>
            </a:r>
            <a:r>
              <a:rPr lang="en-US" dirty="0" smtClean="0"/>
              <a:t>pair.</a:t>
            </a:r>
          </a:p>
          <a:p>
            <a:pPr lvl="1"/>
            <a:r>
              <a:rPr lang="en-US" dirty="0" smtClean="0"/>
              <a:t>Some times it is also called as point graph, scatter plot.</a:t>
            </a:r>
          </a:p>
          <a:p>
            <a:pPr lvl="1"/>
            <a:r>
              <a:rPr lang="en-US" dirty="0" smtClean="0"/>
              <a:t>Example in class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913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IN" dirty="0" smtClean="0"/>
              <a:t>Line Plot:</a:t>
            </a:r>
          </a:p>
          <a:p>
            <a:pPr lvl="1"/>
            <a:r>
              <a:rPr lang="en-IN" dirty="0"/>
              <a:t>They extend </a:t>
            </a:r>
            <a:r>
              <a:rPr lang="en-IN" dirty="0" smtClean="0"/>
              <a:t>point plots </a:t>
            </a:r>
            <a:r>
              <a:rPr lang="en-US" dirty="0"/>
              <a:t>by linking the data points with lines which </a:t>
            </a:r>
            <a:r>
              <a:rPr lang="en-US" dirty="0" smtClean="0"/>
              <a:t> emphasizes </a:t>
            </a:r>
            <a:r>
              <a:rPr lang="en-US" dirty="0"/>
              <a:t>their </a:t>
            </a:r>
            <a:r>
              <a:rPr lang="en-US" dirty="0" smtClean="0"/>
              <a:t>temporal relation. </a:t>
            </a:r>
            <a:r>
              <a:rPr lang="en-US" dirty="0" smtClean="0">
                <a:sym typeface="Wingdings" panose="05000000000000000000" pitchFamily="2" charset="2"/>
              </a:rPr>
              <a:t> approximation only</a:t>
            </a:r>
            <a:endParaRPr lang="en-IN" dirty="0" smtClean="0"/>
          </a:p>
          <a:p>
            <a:pPr lvl="1"/>
            <a:r>
              <a:rPr lang="en-US" dirty="0"/>
              <a:t>line plots focus on the overall shape of data over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is in contrast to point plots where individual data points are </a:t>
            </a:r>
            <a:r>
              <a:rPr lang="en-US" dirty="0" smtClean="0"/>
              <a:t>emphasized</a:t>
            </a:r>
          </a:p>
          <a:p>
            <a:pPr lvl="1"/>
            <a:r>
              <a:rPr lang="en-US" dirty="0" smtClean="0"/>
              <a:t>There are different </a:t>
            </a:r>
            <a:r>
              <a:rPr lang="en-US" dirty="0"/>
              <a:t>styles of connections between the data points </a:t>
            </a:r>
            <a:r>
              <a:rPr lang="en-US" dirty="0" smtClean="0"/>
              <a:t>such as </a:t>
            </a:r>
            <a:r>
              <a:rPr lang="en-US" dirty="0"/>
              <a:t>straight lines, step </a:t>
            </a:r>
            <a:r>
              <a:rPr lang="en-US" dirty="0" smtClean="0"/>
              <a:t>lines, </a:t>
            </a:r>
            <a:r>
              <a:rPr lang="en-US" dirty="0"/>
              <a:t>Bezier </a:t>
            </a:r>
            <a:r>
              <a:rPr lang="en-US" dirty="0" smtClean="0"/>
              <a:t>curves, </a:t>
            </a:r>
            <a:r>
              <a:rPr lang="en-US" dirty="0" err="1" smtClean="0"/>
              <a:t>etc</a:t>
            </a:r>
            <a:r>
              <a:rPr lang="en-US" dirty="0" smtClean="0"/>
              <a:t> based on phenomena. </a:t>
            </a:r>
            <a:endParaRPr lang="en-US" dirty="0"/>
          </a:p>
          <a:p>
            <a:pPr lvl="1"/>
            <a:r>
              <a:rPr lang="en-US" dirty="0" smtClean="0"/>
              <a:t>Example in class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" name="Picture 2" descr="C:\Users\admin\Pictures\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54" y="4530436"/>
            <a:ext cx="4736523" cy="2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IN" dirty="0" smtClean="0"/>
              <a:t>Bar Graphs and Spike Graph:</a:t>
            </a:r>
          </a:p>
          <a:p>
            <a:pPr lvl="1"/>
            <a:r>
              <a:rPr lang="en-US" dirty="0"/>
              <a:t>bars are used to depict data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makes comparisons </a:t>
            </a:r>
            <a:r>
              <a:rPr lang="en-US" dirty="0"/>
              <a:t>easier than with point plots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bar length is used to depict data values</a:t>
            </a:r>
            <a:r>
              <a:rPr lang="en-US" dirty="0" smtClean="0"/>
              <a:t>, only </a:t>
            </a:r>
            <a:r>
              <a:rPr lang="en-US" dirty="0"/>
              <a:t>variables with a ratio scale (having a natural zero) can be represented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variant of bar graphs often used for graphing larger time-series (e.g., </a:t>
            </a:r>
            <a:r>
              <a:rPr lang="en-US" dirty="0" smtClean="0"/>
              <a:t>stock market </a:t>
            </a:r>
            <a:r>
              <a:rPr lang="en-US" dirty="0"/>
              <a:t>data such as price or volume) are spike graphs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2050" name="Picture 2" descr="C:\Users\admin\Pictures\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650366"/>
            <a:ext cx="55816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/>
          <a:lstStyle/>
          <a:p>
            <a:r>
              <a:rPr lang="en-IN" dirty="0" smtClean="0"/>
              <a:t>Visual Representation of time-oriented dataset</a:t>
            </a:r>
          </a:p>
          <a:p>
            <a:pPr lvl="1"/>
            <a:r>
              <a:rPr lang="en-IN" dirty="0" smtClean="0"/>
              <a:t>Data set description:</a:t>
            </a:r>
          </a:p>
          <a:p>
            <a:pPr lvl="2"/>
            <a:r>
              <a:rPr lang="en-IN" dirty="0"/>
              <a:t>T</a:t>
            </a:r>
            <a:r>
              <a:rPr lang="en-IN" dirty="0" smtClean="0"/>
              <a:t>he daily </a:t>
            </a:r>
            <a:r>
              <a:rPr lang="en-IN" b="1" dirty="0" smtClean="0"/>
              <a:t>number of case</a:t>
            </a:r>
            <a:r>
              <a:rPr lang="en-IN" dirty="0" smtClean="0"/>
              <a:t>s of influenza that occurred in the northern part of Germany during a </a:t>
            </a:r>
            <a:r>
              <a:rPr lang="en-IN" b="1" dirty="0" smtClean="0"/>
              <a:t>period</a:t>
            </a:r>
            <a:r>
              <a:rPr lang="en-IN" dirty="0" smtClean="0"/>
              <a:t> of </a:t>
            </a:r>
            <a:r>
              <a:rPr lang="en-IN" b="1" dirty="0" smtClean="0"/>
              <a:t>three year</a:t>
            </a:r>
            <a:r>
              <a:rPr lang="en-IN" dirty="0" smtClean="0"/>
              <a:t>s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3552092"/>
            <a:ext cx="8721969" cy="30011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43263" y="4486275"/>
            <a:ext cx="628650" cy="142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US" dirty="0" err="1"/>
              <a:t>sparklines</a:t>
            </a:r>
            <a:r>
              <a:rPr lang="en-US" dirty="0"/>
              <a:t> </a:t>
            </a:r>
            <a:r>
              <a:rPr lang="en-IN" dirty="0" smtClean="0"/>
              <a:t>:</a:t>
            </a:r>
          </a:p>
          <a:p>
            <a:pPr lvl="1"/>
            <a:r>
              <a:rPr lang="en-US" dirty="0" err="1" smtClean="0"/>
              <a:t>Sparklines</a:t>
            </a:r>
            <a:r>
              <a:rPr lang="en-US" dirty="0" smtClean="0"/>
              <a:t> are simple</a:t>
            </a:r>
            <a:r>
              <a:rPr lang="en-US" dirty="0"/>
              <a:t>, word-like graphics intended to be </a:t>
            </a:r>
            <a:r>
              <a:rPr lang="en-US" dirty="0" smtClean="0"/>
              <a:t>integrated into </a:t>
            </a:r>
            <a:r>
              <a:rPr lang="en-US" dirty="0"/>
              <a:t>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makes comparisons </a:t>
            </a:r>
            <a:r>
              <a:rPr lang="en-US" dirty="0"/>
              <a:t>easier than with point plots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visualization method </a:t>
            </a:r>
            <a:r>
              <a:rPr lang="en-US" dirty="0" smtClean="0"/>
              <a:t>focuses mainly </a:t>
            </a:r>
            <a:r>
              <a:rPr lang="en-US" dirty="0"/>
              <a:t>on giving an overview of the development of values for </a:t>
            </a:r>
            <a:r>
              <a:rPr lang="en-US" dirty="0" smtClean="0"/>
              <a:t>time-oriented data </a:t>
            </a:r>
            <a:r>
              <a:rPr lang="en-US" dirty="0"/>
              <a:t>rather than on specific values or dates due to their small size and the </a:t>
            </a:r>
            <a:r>
              <a:rPr lang="en-US" dirty="0" smtClean="0"/>
              <a:t>omission of </a:t>
            </a:r>
            <a:r>
              <a:rPr lang="en-US" dirty="0"/>
              <a:t>axes and labels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16577"/>
            <a:ext cx="5867400" cy="218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US" b="1" dirty="0" err="1"/>
              <a:t>SparkClouds</a:t>
            </a:r>
            <a:r>
              <a:rPr lang="en-US" dirty="0" smtClean="0"/>
              <a:t> 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Tag clouds visualize a set of keywords weighted by their importance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By varying font size, color, or other </a:t>
            </a:r>
            <a:r>
              <a:rPr lang="en-US" dirty="0" smtClean="0"/>
              <a:t>visual variables </a:t>
            </a:r>
            <a:r>
              <a:rPr lang="en-US" dirty="0"/>
              <a:t>important keywords are emphasized over less-important </a:t>
            </a:r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visualization method </a:t>
            </a:r>
            <a:r>
              <a:rPr lang="en-US" dirty="0" smtClean="0"/>
              <a:t>focuses mainly </a:t>
            </a:r>
            <a:r>
              <a:rPr lang="en-US" dirty="0"/>
              <a:t>on giving an overview of the development of values for </a:t>
            </a:r>
            <a:r>
              <a:rPr lang="en-US" dirty="0" smtClean="0"/>
              <a:t>time-oriented data </a:t>
            </a:r>
            <a:r>
              <a:rPr lang="en-US" dirty="0"/>
              <a:t>rather than on specific values or dates due to their small size and the </a:t>
            </a:r>
            <a:r>
              <a:rPr lang="en-US" dirty="0" smtClean="0"/>
              <a:t>omission of </a:t>
            </a:r>
            <a:r>
              <a:rPr lang="en-US" dirty="0"/>
              <a:t>axes and labels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098" name="Picture 2" descr="http://analyticstraining.com/wp-content/uploads/2014/11/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6" y="4461164"/>
            <a:ext cx="5791200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Visualizing </a:t>
            </a:r>
            <a:r>
              <a:rPr lang="en-IN" dirty="0"/>
              <a:t>Time-Oriented Data </a:t>
            </a:r>
            <a:r>
              <a:rPr lang="en-IN" dirty="0" smtClean="0"/>
              <a:t>:</a:t>
            </a:r>
          </a:p>
          <a:p>
            <a:r>
              <a:rPr lang="en-US" b="1" dirty="0"/>
              <a:t>Horizon Graph</a:t>
            </a:r>
            <a:r>
              <a:rPr lang="en-US" dirty="0" smtClean="0"/>
              <a:t> 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Tag clouds visualize a set of keywords weighted by their importance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By varying font size, color, or other </a:t>
            </a:r>
            <a:r>
              <a:rPr lang="en-US" dirty="0" smtClean="0"/>
              <a:t>visual variables </a:t>
            </a:r>
            <a:r>
              <a:rPr lang="en-US" dirty="0"/>
              <a:t>important keywords are emphasized over less-important </a:t>
            </a:r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visualization method </a:t>
            </a:r>
            <a:r>
              <a:rPr lang="en-US" dirty="0" smtClean="0"/>
              <a:t>focuses mainly </a:t>
            </a:r>
            <a:r>
              <a:rPr lang="en-US" dirty="0"/>
              <a:t>on giving an overview of the development of values for </a:t>
            </a:r>
            <a:r>
              <a:rPr lang="en-US" dirty="0" smtClean="0"/>
              <a:t>time-oriented data </a:t>
            </a:r>
            <a:r>
              <a:rPr lang="en-US" dirty="0"/>
              <a:t>rather than on specific values or dates due to their small size and the </a:t>
            </a:r>
            <a:r>
              <a:rPr lang="en-US" dirty="0" smtClean="0"/>
              <a:t>omission of </a:t>
            </a:r>
            <a:r>
              <a:rPr lang="en-US" dirty="0"/>
              <a:t>axes and labels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pic>
        <p:nvPicPr>
          <p:cNvPr id="4098" name="Picture 2" descr="http://analyticstraining.com/wp-content/uploads/2014/11/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6" y="4461164"/>
            <a:ext cx="5791200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Visual Representation of time-oriented dataset</a:t>
            </a:r>
          </a:p>
          <a:p>
            <a:pPr lvl="1"/>
            <a:r>
              <a:rPr lang="en-IN" dirty="0" smtClean="0"/>
              <a:t>The Left-most image uses simple line-plot to visualize the data</a:t>
            </a:r>
          </a:p>
          <a:p>
            <a:pPr lvl="1"/>
            <a:r>
              <a:rPr lang="en-IN" dirty="0" smtClean="0"/>
              <a:t>The peaks has some significance with respect to time</a:t>
            </a:r>
          </a:p>
          <a:p>
            <a:pPr lvl="1"/>
            <a:r>
              <a:rPr lang="en-IN" dirty="0" smtClean="0"/>
              <a:t>The cyclic behaviour of the data can be guessed. </a:t>
            </a:r>
          </a:p>
          <a:p>
            <a:pPr lvl="2"/>
            <a:r>
              <a:rPr lang="en-IN" dirty="0" smtClean="0"/>
              <a:t>But unable to identify the cyclic temporal pattern in the data</a:t>
            </a:r>
          </a:p>
          <a:p>
            <a:pPr lvl="1"/>
            <a:r>
              <a:rPr lang="en-IN" dirty="0" smtClean="0"/>
              <a:t>The middle and Right images shows the circular representation using </a:t>
            </a:r>
            <a:r>
              <a:rPr lang="en-IN" b="1" dirty="0" smtClean="0"/>
              <a:t>spiral-shaped time axis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cyclic pattern is not visible in the middle images, because the cycle length has been set to 24 days </a:t>
            </a:r>
            <a:r>
              <a:rPr lang="en-IN" dirty="0" smtClean="0">
                <a:sym typeface="Wingdings" panose="05000000000000000000" pitchFamily="2" charset="2"/>
              </a:rPr>
              <a:t> which does not match the pattern in data.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The Right image uses cycle length as 28 days.  reveals the periodic pattern in the data. ### able to see the weekly pattern if  the cycle length is 7 or 14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2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important to make a clear distinction between the physical </a:t>
            </a:r>
            <a:r>
              <a:rPr lang="en-US" dirty="0" smtClean="0"/>
              <a:t>dimension </a:t>
            </a:r>
            <a:r>
              <a:rPr lang="en-US" dirty="0"/>
              <a:t>time and a model of time in information systems</a:t>
            </a:r>
            <a:endParaRPr lang="en-IN" dirty="0" smtClean="0"/>
          </a:p>
          <a:p>
            <a:r>
              <a:rPr lang="en-IN" dirty="0" smtClean="0"/>
              <a:t>Modelling the time in information system</a:t>
            </a:r>
          </a:p>
          <a:p>
            <a:pPr lvl="1"/>
            <a:r>
              <a:rPr lang="en-IN" dirty="0" smtClean="0"/>
              <a:t>Imitate the physical dimension time</a:t>
            </a:r>
          </a:p>
          <a:p>
            <a:pPr lvl="1"/>
            <a:r>
              <a:rPr lang="en-IN" dirty="0" smtClean="0"/>
              <a:t>To provide a model that is best suited to reflect the phenomena </a:t>
            </a:r>
          </a:p>
          <a:p>
            <a:pPr lvl="1"/>
            <a:r>
              <a:rPr lang="en-IN" dirty="0" smtClean="0"/>
              <a:t>Support the analysis task</a:t>
            </a:r>
          </a:p>
          <a:p>
            <a:r>
              <a:rPr lang="en-IN" dirty="0" smtClean="0"/>
              <a:t>There are </a:t>
            </a:r>
            <a:r>
              <a:rPr lang="en-IN" b="1" dirty="0" smtClean="0"/>
              <a:t>many ways </a:t>
            </a:r>
            <a:r>
              <a:rPr lang="en-IN" dirty="0" smtClean="0"/>
              <a:t>to model the time in information systems</a:t>
            </a:r>
          </a:p>
          <a:p>
            <a:r>
              <a:rPr lang="en-IN" dirty="0" smtClean="0"/>
              <a:t>The time in information system can be modelled differently for different application based on the particular problem.</a:t>
            </a:r>
          </a:p>
          <a:p>
            <a:r>
              <a:rPr lang="en-IN" dirty="0" smtClean="0"/>
              <a:t>Notion of time in many areas like AI, data mining, simulation, modelling, databases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Time: </a:t>
            </a:r>
            <a:r>
              <a:rPr lang="en-IN" b="1" dirty="0" smtClean="0"/>
              <a:t>general aspects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b="1" dirty="0" smtClean="0"/>
              <a:t>hierarchical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b="1" dirty="0" smtClean="0"/>
              <a:t>Concrete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general aspects </a:t>
            </a:r>
            <a:r>
              <a:rPr lang="en-IN" dirty="0" smtClean="0"/>
              <a:t>of time are scale, scope, arrangement and viewpoints</a:t>
            </a:r>
          </a:p>
          <a:p>
            <a:pPr lvl="1"/>
            <a:r>
              <a:rPr lang="en-IN" dirty="0" smtClean="0"/>
              <a:t>Scale:</a:t>
            </a:r>
          </a:p>
          <a:p>
            <a:pPr lvl="2"/>
            <a:r>
              <a:rPr lang="en-IN" dirty="0" smtClean="0"/>
              <a:t>Ordinal time domain: Relative order relation</a:t>
            </a:r>
          </a:p>
          <a:p>
            <a:pPr lvl="3"/>
            <a:r>
              <a:rPr lang="en-IN" dirty="0" smtClean="0"/>
              <a:t>Example: before, after, during</a:t>
            </a:r>
          </a:p>
          <a:p>
            <a:pPr lvl="2"/>
            <a:r>
              <a:rPr lang="en-IN" dirty="0" smtClean="0"/>
              <a:t>Discrete time domain: Temporal distance can also be considered</a:t>
            </a:r>
          </a:p>
          <a:p>
            <a:pPr lvl="3"/>
            <a:r>
              <a:rPr lang="en-IN" dirty="0" smtClean="0"/>
              <a:t>Time values can be mapped to a set of </a:t>
            </a:r>
            <a:r>
              <a:rPr lang="en-IN" b="1" dirty="0" smtClean="0"/>
              <a:t>integers</a:t>
            </a:r>
            <a:r>
              <a:rPr lang="en-IN" dirty="0" smtClean="0"/>
              <a:t>.</a:t>
            </a:r>
          </a:p>
          <a:p>
            <a:pPr lvl="3"/>
            <a:r>
              <a:rPr lang="en-IN" dirty="0" smtClean="0"/>
              <a:t>Discrete time domains are based on a smallest possible unit  (second, minutes)</a:t>
            </a:r>
          </a:p>
          <a:p>
            <a:pPr lvl="2"/>
            <a:r>
              <a:rPr lang="en-IN" dirty="0" smtClean="0"/>
              <a:t>Continuous time domain: mapping to real numbers, between any two points in time</a:t>
            </a:r>
          </a:p>
          <a:p>
            <a:pPr lvl="3"/>
            <a:r>
              <a:rPr lang="en-IN" dirty="0" smtClean="0"/>
              <a:t>Simply called as </a:t>
            </a:r>
            <a:r>
              <a:rPr lang="en-IN" b="1" dirty="0" smtClean="0"/>
              <a:t>Dense time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1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862"/>
            <a:ext cx="10515600" cy="454745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general aspects </a:t>
            </a:r>
            <a:r>
              <a:rPr lang="en-IN" dirty="0" smtClean="0"/>
              <a:t>of time are scale, scope, arrangement and viewpoints</a:t>
            </a:r>
          </a:p>
          <a:p>
            <a:pPr lvl="1"/>
            <a:r>
              <a:rPr lang="en-IN" dirty="0" smtClean="0"/>
              <a:t>Scope: scope of the basic element that constitute of the time domain</a:t>
            </a:r>
          </a:p>
          <a:p>
            <a:pPr lvl="2"/>
            <a:r>
              <a:rPr lang="en-IN" dirty="0" smtClean="0"/>
              <a:t>Point-based time domain:</a:t>
            </a:r>
          </a:p>
          <a:p>
            <a:pPr lvl="3"/>
            <a:r>
              <a:rPr lang="en-IN" dirty="0" smtClean="0"/>
              <a:t>It is similar to discrete Euclidean points in space,  </a:t>
            </a:r>
            <a:r>
              <a:rPr lang="en-IN" dirty="0" err="1" smtClean="0"/>
              <a:t>i.e</a:t>
            </a:r>
            <a:r>
              <a:rPr lang="en-IN" dirty="0" smtClean="0"/>
              <a:t> having temporal extent to zero </a:t>
            </a:r>
          </a:p>
          <a:p>
            <a:pPr lvl="3"/>
            <a:r>
              <a:rPr lang="en-IN" dirty="0" smtClean="0"/>
              <a:t>Thus, no information is given about the region between two points in time</a:t>
            </a:r>
          </a:p>
          <a:p>
            <a:pPr lvl="3"/>
            <a:r>
              <a:rPr lang="en-IN" dirty="0" smtClean="0"/>
              <a:t>Example:</a:t>
            </a:r>
          </a:p>
          <a:p>
            <a:pPr lvl="4"/>
            <a:r>
              <a:rPr lang="en-IN" dirty="0" smtClean="0"/>
              <a:t>The time value May 1, 2014 might relate to the single instant </a:t>
            </a:r>
            <a:r>
              <a:rPr lang="en-IN" b="1" dirty="0" smtClean="0"/>
              <a:t>May 1, 2014 00:00:00</a:t>
            </a:r>
          </a:p>
          <a:p>
            <a:pPr lvl="2"/>
            <a:r>
              <a:rPr lang="en-IN" dirty="0" smtClean="0"/>
              <a:t>Interval-based time domain:</a:t>
            </a:r>
          </a:p>
          <a:p>
            <a:pPr lvl="3"/>
            <a:r>
              <a:rPr lang="en-IN" dirty="0" smtClean="0"/>
              <a:t>It is having a temporal extent greater than zero</a:t>
            </a:r>
          </a:p>
          <a:p>
            <a:pPr lvl="3"/>
            <a:r>
              <a:rPr lang="en-IN" dirty="0" smtClean="0"/>
              <a:t>This aspect is also closely related to the notion of granularity</a:t>
            </a:r>
          </a:p>
          <a:p>
            <a:pPr lvl="3"/>
            <a:r>
              <a:rPr lang="en-IN" dirty="0" smtClean="0"/>
              <a:t>Example:</a:t>
            </a:r>
          </a:p>
          <a:p>
            <a:pPr lvl="4"/>
            <a:r>
              <a:rPr lang="en-IN" dirty="0" smtClean="0"/>
              <a:t> time value May 1, 2014 might relate to the interval </a:t>
            </a:r>
            <a:r>
              <a:rPr lang="en-IN" b="1" dirty="0" smtClean="0"/>
              <a:t>[May 1, 2014 00:00:00, May 1, 2014 23:59:99]s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97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0862"/>
            <a:ext cx="10779370" cy="4547455"/>
          </a:xfrm>
        </p:spPr>
        <p:txBody>
          <a:bodyPr>
            <a:normAutofit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general aspects </a:t>
            </a:r>
            <a:r>
              <a:rPr lang="en-IN" dirty="0" smtClean="0"/>
              <a:t>of time are scale, scope, arrangement and viewpoints</a:t>
            </a:r>
          </a:p>
          <a:p>
            <a:pPr lvl="1"/>
            <a:r>
              <a:rPr lang="en-IN" dirty="0" smtClean="0"/>
              <a:t>Arrangement: The arrangement of time domain</a:t>
            </a:r>
          </a:p>
          <a:p>
            <a:pPr lvl="2"/>
            <a:r>
              <a:rPr lang="en-IN" dirty="0" smtClean="0"/>
              <a:t>Linear Organization:</a:t>
            </a:r>
          </a:p>
          <a:p>
            <a:pPr lvl="3"/>
            <a:r>
              <a:rPr lang="en-IN" dirty="0" smtClean="0"/>
              <a:t>we mostly consider time as proceeding </a:t>
            </a:r>
            <a:r>
              <a:rPr lang="en-IN" b="1" dirty="0" smtClean="0"/>
              <a:t>linearly from the past to the future</a:t>
            </a:r>
            <a:r>
              <a:rPr lang="en-IN" dirty="0" smtClean="0"/>
              <a:t> </a:t>
            </a:r>
            <a:r>
              <a:rPr lang="en-IN" dirty="0" err="1" smtClean="0"/>
              <a:t>i.e</a:t>
            </a:r>
            <a:r>
              <a:rPr lang="en-IN" b="1" dirty="0" smtClean="0"/>
              <a:t>, </a:t>
            </a:r>
            <a:r>
              <a:rPr lang="en-IN" dirty="0"/>
              <a:t>each time value has a unique </a:t>
            </a:r>
            <a:r>
              <a:rPr lang="en-IN" dirty="0" smtClean="0"/>
              <a:t>predecessor and </a:t>
            </a:r>
            <a:r>
              <a:rPr lang="en-IN" dirty="0"/>
              <a:t>successor.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b="1" dirty="0" smtClean="0"/>
          </a:p>
          <a:p>
            <a:pPr lvl="2"/>
            <a:r>
              <a:rPr lang="en-IN" dirty="0" smtClean="0"/>
              <a:t>Cyclic Organization:</a:t>
            </a:r>
          </a:p>
          <a:p>
            <a:pPr lvl="3"/>
            <a:r>
              <a:rPr lang="en-IN" dirty="0" smtClean="0"/>
              <a:t>The time domain </a:t>
            </a:r>
            <a:r>
              <a:rPr lang="en-IN" dirty="0"/>
              <a:t>is </a:t>
            </a:r>
            <a:r>
              <a:rPr lang="en-IN" dirty="0" smtClean="0"/>
              <a:t>composed of </a:t>
            </a:r>
            <a:r>
              <a:rPr lang="en-IN" dirty="0"/>
              <a:t>a set of </a:t>
            </a:r>
            <a:r>
              <a:rPr lang="en-IN" b="1" dirty="0"/>
              <a:t>recurring time values</a:t>
            </a:r>
            <a:r>
              <a:rPr lang="en-IN" b="1" dirty="0" smtClean="0"/>
              <a:t> </a:t>
            </a:r>
            <a:r>
              <a:rPr lang="en-IN" dirty="0" err="1" smtClean="0"/>
              <a:t>i.e</a:t>
            </a:r>
            <a:r>
              <a:rPr lang="en-IN" dirty="0" smtClean="0"/>
              <a:t>, the seasons of the year</a:t>
            </a:r>
          </a:p>
          <a:p>
            <a:pPr lvl="3"/>
            <a:r>
              <a:rPr lang="en-IN" dirty="0" smtClean="0"/>
              <a:t>Hence, any time value A is preceded and succeeded at the same time by any other time value B.</a:t>
            </a:r>
          </a:p>
          <a:p>
            <a:pPr lvl="3"/>
            <a:r>
              <a:rPr lang="en-IN" dirty="0" smtClean="0"/>
              <a:t>Example:</a:t>
            </a:r>
          </a:p>
          <a:p>
            <a:pPr lvl="4"/>
            <a:r>
              <a:rPr lang="en-IN" dirty="0" smtClean="0"/>
              <a:t>winter comes before summer, but winter also succeeds summer</a:t>
            </a:r>
          </a:p>
        </p:txBody>
      </p:sp>
    </p:spTree>
    <p:extLst>
      <p:ext uri="{BB962C8B-B14F-4D97-AF65-F5344CB8AC3E}">
        <p14:creationId xmlns:p14="http://schemas.microsoft.com/office/powerpoint/2010/main" val="39574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Time-Oriented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29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Characteristics of Time: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/>
              <a:t>general aspects </a:t>
            </a:r>
            <a:r>
              <a:rPr lang="en-IN" dirty="0" smtClean="0"/>
              <a:t>of time are scale, scope, arrangement and viewpoints</a:t>
            </a:r>
          </a:p>
          <a:p>
            <a:pPr lvl="1"/>
            <a:r>
              <a:rPr lang="en-IN" dirty="0" smtClean="0"/>
              <a:t>Viewpoint: Views of time, that are modelled</a:t>
            </a:r>
          </a:p>
          <a:p>
            <a:pPr lvl="2"/>
            <a:r>
              <a:rPr lang="en-IN" dirty="0" smtClean="0"/>
              <a:t>Ordered time domain:</a:t>
            </a:r>
          </a:p>
          <a:p>
            <a:pPr lvl="3"/>
            <a:r>
              <a:rPr lang="en-IN" dirty="0" smtClean="0"/>
              <a:t>The things that are happen </a:t>
            </a:r>
            <a:r>
              <a:rPr lang="en-IN" b="1" dirty="0" smtClean="0"/>
              <a:t>one after the other</a:t>
            </a:r>
          </a:p>
          <a:p>
            <a:pPr lvl="3"/>
            <a:r>
              <a:rPr lang="en-IN" dirty="0" smtClean="0"/>
              <a:t>In  </a:t>
            </a:r>
            <a:r>
              <a:rPr lang="en-IN" b="1" dirty="0" smtClean="0"/>
              <a:t>totally ordered domain</a:t>
            </a:r>
            <a:r>
              <a:rPr lang="en-IN" dirty="0" smtClean="0"/>
              <a:t>, only one thing can happen at a time.</a:t>
            </a:r>
          </a:p>
          <a:p>
            <a:pPr lvl="3"/>
            <a:r>
              <a:rPr lang="en-IN" dirty="0" smtClean="0"/>
              <a:t>In </a:t>
            </a:r>
            <a:r>
              <a:rPr lang="en-IN" b="1" dirty="0" smtClean="0"/>
              <a:t>Partially ordered domain</a:t>
            </a:r>
            <a:r>
              <a:rPr lang="en-IN" dirty="0" smtClean="0"/>
              <a:t>, </a:t>
            </a:r>
            <a:r>
              <a:rPr lang="en-IN" dirty="0"/>
              <a:t>simultaneous or overlapping events are </a:t>
            </a:r>
            <a:r>
              <a:rPr lang="en-IN" dirty="0" smtClean="0"/>
              <a:t>allowed at a time</a:t>
            </a:r>
          </a:p>
          <a:p>
            <a:pPr lvl="2"/>
            <a:r>
              <a:rPr lang="en-IN" dirty="0" smtClean="0"/>
              <a:t> Branching time domain:</a:t>
            </a:r>
          </a:p>
          <a:p>
            <a:pPr lvl="3"/>
            <a:r>
              <a:rPr lang="en-IN" dirty="0" smtClean="0"/>
              <a:t>Complex form of time-domain</a:t>
            </a:r>
          </a:p>
          <a:p>
            <a:pPr lvl="3"/>
            <a:r>
              <a:rPr lang="en-IN" dirty="0" smtClean="0"/>
              <a:t>Here, multiple strands of time branch out and allow the description and comparison of alternative scenarios  ### only one path through time will actually happen</a:t>
            </a:r>
          </a:p>
          <a:p>
            <a:pPr lvl="3"/>
            <a:r>
              <a:rPr lang="en-IN" dirty="0" smtClean="0"/>
              <a:t>Example:</a:t>
            </a:r>
          </a:p>
          <a:p>
            <a:pPr lvl="4"/>
            <a:r>
              <a:rPr lang="en-IN" dirty="0" smtClean="0"/>
              <a:t>Project Planning,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Grantt</a:t>
            </a:r>
            <a:r>
              <a:rPr lang="en-IN" dirty="0" smtClean="0"/>
              <a:t> chart</a:t>
            </a:r>
          </a:p>
          <a:p>
            <a:pPr lvl="2"/>
            <a:r>
              <a:rPr lang="en-IN" dirty="0" smtClean="0"/>
              <a:t>Multiple perceptive time domain:</a:t>
            </a:r>
          </a:p>
          <a:p>
            <a:pPr lvl="3"/>
            <a:r>
              <a:rPr lang="en-IN" dirty="0" smtClean="0"/>
              <a:t>In multiple perspectives facilitate simultaneous (even contrary) views of time</a:t>
            </a:r>
          </a:p>
          <a:p>
            <a:pPr lvl="3"/>
            <a:r>
              <a:rPr lang="en-IN" dirty="0" smtClean="0"/>
              <a:t>Example</a:t>
            </a:r>
          </a:p>
          <a:p>
            <a:pPr lvl="4"/>
            <a:r>
              <a:rPr lang="en-IN" dirty="0" smtClean="0"/>
              <a:t>eyewitness reports that describe the same situation, </a:t>
            </a:r>
            <a:r>
              <a:rPr lang="en-IN" dirty="0"/>
              <a:t>each of which being slightly different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2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2242</Words>
  <Application>Microsoft Office PowerPoint</Application>
  <PresentationFormat>Custom</PresentationFormat>
  <Paragraphs>235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Time Oriented Data Visualization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  <vt:lpstr>Visualization Techniques for Time-Oriented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Oriented Data Visualization</dc:title>
  <dc:creator>RameshRagala</dc:creator>
  <cp:lastModifiedBy>Windows User</cp:lastModifiedBy>
  <cp:revision>103</cp:revision>
  <dcterms:created xsi:type="dcterms:W3CDTF">2017-03-20T16:08:00Z</dcterms:created>
  <dcterms:modified xsi:type="dcterms:W3CDTF">2018-03-22T10:08:35Z</dcterms:modified>
</cp:coreProperties>
</file>