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97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 Sans"/>
              <a:buChar char="-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97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 Sans"/>
              <a:buChar char="-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132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973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Merriweather Sans"/>
              <a:buChar char="-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BAR AND LINE CHARTS</a:t>
            </a:r>
            <a:endParaRPr sz="4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1000" y="914400"/>
            <a:ext cx="53594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1000" y="914400"/>
            <a:ext cx="535940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gets encoded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3"/>
          <p:cNvGrpSpPr/>
          <p:nvPr/>
        </p:nvGrpSpPr>
        <p:grpSpPr>
          <a:xfrm>
            <a:off x="5715000" y="2971800"/>
            <a:ext cx="1905000" cy="1219200"/>
            <a:chOff x="5562600" y="2819400"/>
            <a:chExt cx="1905000" cy="1219200"/>
          </a:xfrm>
        </p:grpSpPr>
        <p:cxnSp>
          <p:nvCxnSpPr>
            <p:cNvPr id="172" name="Google Shape;172;p23"/>
            <p:cNvCxnSpPr/>
            <p:nvPr/>
          </p:nvCxnSpPr>
          <p:spPr>
            <a:xfrm flipH="1">
              <a:off x="6019800" y="3276600"/>
              <a:ext cx="304800" cy="7620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3" name="Google Shape;173;p23"/>
            <p:cNvSpPr txBox="1"/>
            <p:nvPr/>
          </p:nvSpPr>
          <p:spPr>
            <a:xfrm>
              <a:off x="5562600" y="2819400"/>
              <a:ext cx="19050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 value (shortest bar)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3"/>
          <p:cNvGrpSpPr/>
          <p:nvPr/>
        </p:nvGrpSpPr>
        <p:grpSpPr>
          <a:xfrm>
            <a:off x="3733800" y="1182469"/>
            <a:ext cx="2514600" cy="646331"/>
            <a:chOff x="5334000" y="2935069"/>
            <a:chExt cx="2514600" cy="646331"/>
          </a:xfrm>
        </p:grpSpPr>
        <p:cxnSp>
          <p:nvCxnSpPr>
            <p:cNvPr id="175" name="Google Shape;175;p23"/>
            <p:cNvCxnSpPr/>
            <p:nvPr/>
          </p:nvCxnSpPr>
          <p:spPr>
            <a:xfrm flipH="1">
              <a:off x="5334000" y="3276600"/>
              <a:ext cx="990600" cy="762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6" name="Google Shape;176;p23"/>
            <p:cNvSpPr txBox="1"/>
            <p:nvPr/>
          </p:nvSpPr>
          <p:spPr>
            <a:xfrm>
              <a:off x="5943600" y="2935069"/>
              <a:ext cx="19050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value (tallest bar)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3"/>
          <p:cNvGrpSpPr/>
          <p:nvPr/>
        </p:nvGrpSpPr>
        <p:grpSpPr>
          <a:xfrm>
            <a:off x="7086600" y="1295400"/>
            <a:ext cx="1905000" cy="2895600"/>
            <a:chOff x="6934200" y="1295400"/>
            <a:chExt cx="1905000" cy="2895600"/>
          </a:xfrm>
        </p:grpSpPr>
        <p:sp>
          <p:nvSpPr>
            <p:cNvPr id="178" name="Google Shape;178;p23"/>
            <p:cNvSpPr/>
            <p:nvPr/>
          </p:nvSpPr>
          <p:spPr>
            <a:xfrm>
              <a:off x="6934200" y="1295400"/>
              <a:ext cx="152400" cy="2895600"/>
            </a:xfrm>
            <a:prstGeom prst="rightBracket">
              <a:avLst>
                <a:gd name="adj" fmla="val 8333"/>
              </a:avLst>
            </a:prstGeom>
            <a:noFill/>
            <a:ln w="57150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7239000" y="2133600"/>
              <a:ext cx="1600200" cy="120032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Range (difference b/t tallest and shortest bars)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3"/>
          <p:cNvGrpSpPr/>
          <p:nvPr/>
        </p:nvGrpSpPr>
        <p:grpSpPr>
          <a:xfrm>
            <a:off x="5181600" y="1371600"/>
            <a:ext cx="1905000" cy="1447800"/>
            <a:chOff x="5562600" y="2590800"/>
            <a:chExt cx="1905000" cy="1447800"/>
          </a:xfrm>
        </p:grpSpPr>
        <p:cxnSp>
          <p:nvCxnSpPr>
            <p:cNvPr id="181" name="Google Shape;181;p23"/>
            <p:cNvCxnSpPr/>
            <p:nvPr/>
          </p:nvCxnSpPr>
          <p:spPr>
            <a:xfrm flipH="1">
              <a:off x="6019800" y="3276600"/>
              <a:ext cx="304800" cy="7620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2" name="Google Shape;182;p23"/>
            <p:cNvSpPr txBox="1"/>
            <p:nvPr/>
          </p:nvSpPr>
          <p:spPr>
            <a:xfrm>
              <a:off x="5562600" y="2590800"/>
              <a:ext cx="1905000" cy="92333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reference lines to show average value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3"/>
          <p:cNvSpPr/>
          <p:nvPr/>
        </p:nvSpPr>
        <p:spPr>
          <a:xfrm>
            <a:off x="2438400" y="4191000"/>
            <a:ext cx="4419600" cy="2362200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good about bar charts?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not so good?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819" y="4800600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200" y="2514599"/>
            <a:ext cx="2379772" cy="431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514599"/>
            <a:ext cx="4096941" cy="4311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26"/>
          <p:cNvGrpSpPr/>
          <p:nvPr/>
        </p:nvGrpSpPr>
        <p:grpSpPr>
          <a:xfrm>
            <a:off x="1143000" y="2209800"/>
            <a:ext cx="4648200" cy="685800"/>
            <a:chOff x="1143000" y="2209800"/>
            <a:chExt cx="4648200" cy="685800"/>
          </a:xfrm>
        </p:grpSpPr>
        <p:cxnSp>
          <p:nvCxnSpPr>
            <p:cNvPr id="221" name="Google Shape;221;p26"/>
            <p:cNvCxnSpPr/>
            <p:nvPr/>
          </p:nvCxnSpPr>
          <p:spPr>
            <a:xfrm>
              <a:off x="1143000" y="2209800"/>
              <a:ext cx="0" cy="685800"/>
            </a:xfrm>
            <a:prstGeom prst="straightConnector1">
              <a:avLst/>
            </a:prstGeom>
            <a:noFill/>
            <a:ln w="76200" cap="flat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2" name="Google Shape;222;p26"/>
            <p:cNvCxnSpPr/>
            <p:nvPr/>
          </p:nvCxnSpPr>
          <p:spPr>
            <a:xfrm>
              <a:off x="5791200" y="2209800"/>
              <a:ext cx="0" cy="685800"/>
            </a:xfrm>
            <a:prstGeom prst="straightConnector1">
              <a:avLst/>
            </a:prstGeom>
            <a:noFill/>
            <a:ln w="76200" cap="flat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510218"/>
            <a:ext cx="4101104" cy="431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7782" y="2510218"/>
            <a:ext cx="2382190" cy="431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scales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you’re comparing between two or more charts, be sure they have the same scale!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510218"/>
            <a:ext cx="4101104" cy="431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7782" y="2510218"/>
            <a:ext cx="2382190" cy="431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28"/>
          <p:cNvGrpSpPr/>
          <p:nvPr/>
        </p:nvGrpSpPr>
        <p:grpSpPr>
          <a:xfrm>
            <a:off x="304800" y="6477000"/>
            <a:ext cx="8229600" cy="0"/>
            <a:chOff x="457200" y="2895600"/>
            <a:chExt cx="8229600" cy="0"/>
          </a:xfrm>
        </p:grpSpPr>
        <p:cxnSp>
          <p:nvCxnSpPr>
            <p:cNvPr id="241" name="Google Shape;241;p28"/>
            <p:cNvCxnSpPr/>
            <p:nvPr/>
          </p:nvCxnSpPr>
          <p:spPr>
            <a:xfrm>
              <a:off x="457200" y="2895600"/>
              <a:ext cx="685800" cy="0"/>
            </a:xfrm>
            <a:prstGeom prst="straightConnector1">
              <a:avLst/>
            </a:prstGeom>
            <a:noFill/>
            <a:ln w="76200" cap="flat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2" name="Google Shape;242;p28"/>
            <p:cNvCxnSpPr/>
            <p:nvPr/>
          </p:nvCxnSpPr>
          <p:spPr>
            <a:xfrm rot="10800000">
              <a:off x="8001000" y="2895600"/>
              <a:ext cx="685800" cy="0"/>
            </a:xfrm>
            <a:prstGeom prst="straightConnector1">
              <a:avLst/>
            </a:prstGeom>
            <a:noFill/>
            <a:ln w="76200" cap="flat" cmpd="sng">
              <a:solidFill>
                <a:srgbClr val="292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510218"/>
            <a:ext cx="4101104" cy="431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intervals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you’re comparing between two or more charts, be sure they’re divided the same way!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2510218"/>
            <a:ext cx="3624666" cy="431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bar charts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0" descr="Screen Shot 2015-02-18 at 1.34.32 A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980" t="23810" r="29332" b="6767"/>
          <a:stretch/>
        </p:blipFill>
        <p:spPr>
          <a:xfrm>
            <a:off x="1524000" y="3048000"/>
            <a:ext cx="6187150" cy="370159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58" name="Google Shape;258;p30"/>
          <p:cNvSpPr/>
          <p:nvPr/>
        </p:nvSpPr>
        <p:spPr>
          <a:xfrm>
            <a:off x="533400" y="1196876"/>
            <a:ext cx="8534400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used for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 variables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quantitative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for different observations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amounts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Grouped/stacked bars can break variables into different sub-groups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2514600"/>
            <a:ext cx="5715000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visualization that uses lines to show changes in continuous data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31"/>
          <p:cNvGrpSpPr/>
          <p:nvPr/>
        </p:nvGrpSpPr>
        <p:grpSpPr>
          <a:xfrm>
            <a:off x="304800" y="2743200"/>
            <a:ext cx="1828800" cy="2133600"/>
            <a:chOff x="304800" y="2743200"/>
            <a:chExt cx="1828800" cy="2133600"/>
          </a:xfrm>
        </p:grpSpPr>
        <p:sp>
          <p:nvSpPr>
            <p:cNvPr id="267" name="Google Shape;267;p31"/>
            <p:cNvSpPr/>
            <p:nvPr/>
          </p:nvSpPr>
          <p:spPr>
            <a:xfrm>
              <a:off x="1828800" y="2743200"/>
              <a:ext cx="304800" cy="2133600"/>
            </a:xfrm>
            <a:prstGeom prst="leftBracket">
              <a:avLst>
                <a:gd name="adj" fmla="val 8333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 txBox="1"/>
            <p:nvPr/>
          </p:nvSpPr>
          <p:spPr>
            <a:xfrm>
              <a:off x="304800" y="3657600"/>
              <a:ext cx="16002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Vertical axis shows the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</a:t>
              </a: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variable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31"/>
          <p:cNvGrpSpPr/>
          <p:nvPr/>
        </p:nvGrpSpPr>
        <p:grpSpPr>
          <a:xfrm>
            <a:off x="2438400" y="5181600"/>
            <a:ext cx="4648202" cy="1540674"/>
            <a:chOff x="2286000" y="5791201"/>
            <a:chExt cx="4648202" cy="1540674"/>
          </a:xfrm>
        </p:grpSpPr>
        <p:sp>
          <p:nvSpPr>
            <p:cNvPr id="270" name="Google Shape;270;p31"/>
            <p:cNvSpPr/>
            <p:nvPr/>
          </p:nvSpPr>
          <p:spPr>
            <a:xfrm rot="-5400000">
              <a:off x="4495801" y="3581400"/>
              <a:ext cx="228600" cy="4648202"/>
            </a:xfrm>
            <a:prstGeom prst="leftBracket">
              <a:avLst>
                <a:gd name="adj" fmla="val 8333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 txBox="1"/>
            <p:nvPr/>
          </p:nvSpPr>
          <p:spPr>
            <a:xfrm>
              <a:off x="3505200" y="6131546"/>
              <a:ext cx="228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Horizontal axis shows the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time series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 txBox="1">
            <a:spLocks noGrp="1"/>
          </p:cNvSpPr>
          <p:nvPr>
            <p:ph type="body" idx="1"/>
          </p:nvPr>
        </p:nvSpPr>
        <p:spPr>
          <a:xfrm>
            <a:off x="457200" y="2514600"/>
            <a:ext cx="4038600" cy="349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commonly appearing line charts in practice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show data that changes over time</a:t>
            </a:r>
            <a:endParaRPr/>
          </a:p>
          <a:p>
            <a:pPr marL="182880" marR="0" lvl="0" indent="-5333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-27002" b="-27002"/>
          <a:stretch/>
        </p:blipFill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2"/>
          <p:cNvCxnSpPr/>
          <p:nvPr/>
        </p:nvCxnSpPr>
        <p:spPr>
          <a:xfrm rot="10800000">
            <a:off x="6858000" y="5638800"/>
            <a:ext cx="0" cy="533400"/>
          </a:xfrm>
          <a:prstGeom prst="straightConnector1">
            <a:avLst/>
          </a:prstGeom>
          <a:noFill/>
          <a:ln w="76200" cap="flat" cmpd="sng">
            <a:solidFill>
              <a:srgbClr val="292934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charts and line charts</a:t>
            </a:r>
            <a:endParaRPr/>
          </a:p>
          <a:p>
            <a:pPr marL="457200" marR="0" lvl="1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  <a:p>
            <a:pPr marL="457200" marR="0" lvl="1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Variations</a:t>
            </a:r>
            <a:endParaRPr/>
          </a:p>
          <a:p>
            <a:pPr marL="457200" marR="0" lvl="1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gets encoded?</a:t>
            </a:r>
            <a:endParaRPr/>
          </a:p>
          <a:p>
            <a:pPr marL="457200" marR="0" lvl="1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/>
          </a:p>
          <a:p>
            <a:pPr marL="457200" marR="0" lvl="1" indent="-82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multiple independent lines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27002" b="-27002"/>
          <a:stretch/>
        </p:blipFill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>
            <a:spLocks noGrp="1"/>
          </p:cNvSpPr>
          <p:nvPr>
            <p:ph type="body" idx="2"/>
          </p:nvPr>
        </p:nvSpPr>
        <p:spPr>
          <a:xfrm>
            <a:off x="4648200" y="1905000"/>
            <a:ext cx="4038600" cy="387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changes across multiple categories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help distinguish between categories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you’re showing multiple trends, they should all have the same scale (why?)</a:t>
            </a:r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2540075" y="9118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3" descr="Screen Shot 2016-02-03 at 11.06.21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2667000"/>
            <a:ext cx="1427544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520" y="1368367"/>
            <a:ext cx="6785880" cy="537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371600"/>
            <a:ext cx="6781800" cy="537343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gets encoded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34"/>
          <p:cNvGrpSpPr/>
          <p:nvPr/>
        </p:nvGrpSpPr>
        <p:grpSpPr>
          <a:xfrm>
            <a:off x="3276600" y="1676400"/>
            <a:ext cx="2514600" cy="646331"/>
            <a:chOff x="5334000" y="2935069"/>
            <a:chExt cx="2514600" cy="646331"/>
          </a:xfrm>
        </p:grpSpPr>
        <p:cxnSp>
          <p:nvCxnSpPr>
            <p:cNvPr id="297" name="Google Shape;297;p34"/>
            <p:cNvCxnSpPr/>
            <p:nvPr/>
          </p:nvCxnSpPr>
          <p:spPr>
            <a:xfrm flipH="1">
              <a:off x="5334000" y="3276600"/>
              <a:ext cx="990600" cy="762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8" name="Google Shape;298;p34"/>
            <p:cNvSpPr txBox="1"/>
            <p:nvPr/>
          </p:nvSpPr>
          <p:spPr>
            <a:xfrm>
              <a:off x="5943600" y="2935069"/>
              <a:ext cx="19050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value (tallest peak)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34"/>
          <p:cNvGrpSpPr/>
          <p:nvPr/>
        </p:nvGrpSpPr>
        <p:grpSpPr>
          <a:xfrm>
            <a:off x="2819400" y="5562600"/>
            <a:ext cx="2438400" cy="646331"/>
            <a:chOff x="5410200" y="2935069"/>
            <a:chExt cx="2438400" cy="646331"/>
          </a:xfrm>
        </p:grpSpPr>
        <p:cxnSp>
          <p:nvCxnSpPr>
            <p:cNvPr id="300" name="Google Shape;300;p34"/>
            <p:cNvCxnSpPr/>
            <p:nvPr/>
          </p:nvCxnSpPr>
          <p:spPr>
            <a:xfrm rot="10800000">
              <a:off x="5410200" y="3163669"/>
              <a:ext cx="914400" cy="11293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1" name="Google Shape;301;p34"/>
            <p:cNvSpPr txBox="1"/>
            <p:nvPr/>
          </p:nvSpPr>
          <p:spPr>
            <a:xfrm>
              <a:off x="5943600" y="2935069"/>
              <a:ext cx="19050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 value (lowest valley)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34"/>
          <p:cNvGrpSpPr/>
          <p:nvPr/>
        </p:nvGrpSpPr>
        <p:grpSpPr>
          <a:xfrm>
            <a:off x="6781800" y="1447800"/>
            <a:ext cx="1905000" cy="1447800"/>
            <a:chOff x="5562600" y="2590800"/>
            <a:chExt cx="1905000" cy="1447800"/>
          </a:xfrm>
        </p:grpSpPr>
        <p:cxnSp>
          <p:nvCxnSpPr>
            <p:cNvPr id="303" name="Google Shape;303;p34"/>
            <p:cNvCxnSpPr/>
            <p:nvPr/>
          </p:nvCxnSpPr>
          <p:spPr>
            <a:xfrm flipH="1">
              <a:off x="6019800" y="3276600"/>
              <a:ext cx="304800" cy="7620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4" name="Google Shape;304;p34"/>
            <p:cNvSpPr txBox="1"/>
            <p:nvPr/>
          </p:nvSpPr>
          <p:spPr>
            <a:xfrm>
              <a:off x="5562600" y="2590800"/>
              <a:ext cx="1905000" cy="92333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trend lines to show overall rate of change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5" name="Google Shape;30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6520" y="1368367"/>
            <a:ext cx="6785880" cy="5376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34"/>
          <p:cNvGrpSpPr/>
          <p:nvPr/>
        </p:nvGrpSpPr>
        <p:grpSpPr>
          <a:xfrm>
            <a:off x="3429000" y="2630269"/>
            <a:ext cx="1981200" cy="1332131"/>
            <a:chOff x="3429000" y="2630269"/>
            <a:chExt cx="1981200" cy="1332131"/>
          </a:xfrm>
        </p:grpSpPr>
        <p:cxnSp>
          <p:nvCxnSpPr>
            <p:cNvPr id="307" name="Google Shape;307;p34"/>
            <p:cNvCxnSpPr/>
            <p:nvPr/>
          </p:nvCxnSpPr>
          <p:spPr>
            <a:xfrm flipH="1">
              <a:off x="3581400" y="2971800"/>
              <a:ext cx="533400" cy="9906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8" name="Google Shape;308;p34"/>
            <p:cNvCxnSpPr/>
            <p:nvPr/>
          </p:nvCxnSpPr>
          <p:spPr>
            <a:xfrm>
              <a:off x="4876800" y="3048000"/>
              <a:ext cx="381000" cy="6096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09" name="Google Shape;309;p34"/>
            <p:cNvSpPr txBox="1"/>
            <p:nvPr/>
          </p:nvSpPr>
          <p:spPr>
            <a:xfrm>
              <a:off x="3429000" y="2630269"/>
              <a:ext cx="1981200" cy="64633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292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Highlights position changes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good about line charts?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not so good?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819" y="4800600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068" r="-3067"/>
          <a:stretch/>
        </p:blipFill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Intervals should always be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in size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missing values, indicate it</a:t>
            </a:r>
            <a:endParaRPr/>
          </a:p>
          <a:p>
            <a:pPr marL="457200" marR="0" lvl="1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should only connect values that are adjacent</a:t>
            </a:r>
            <a:endParaRPr/>
          </a:p>
          <a:p>
            <a:pPr marL="457200" marR="0" lvl="1" indent="-190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might we show missing values?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9400" r="-29400"/>
          <a:stretch/>
        </p:blipFill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 txBox="1"/>
          <p:nvPr/>
        </p:nvSpPr>
        <p:spPr>
          <a:xfrm>
            <a:off x="1295400" y="1219200"/>
            <a:ext cx="66457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Beware comparisons that have different scales!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8" descr="Screen Shot 2016-02-03 at 11.40.03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1828800"/>
            <a:ext cx="6417648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line charts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390"/>
          <a:stretch/>
        </p:blipFill>
        <p:spPr>
          <a:xfrm>
            <a:off x="1490840" y="3016250"/>
            <a:ext cx="6162321" cy="36131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359" name="Google Shape;359;p39"/>
          <p:cNvSpPr/>
          <p:nvPr/>
        </p:nvSpPr>
        <p:spPr>
          <a:xfrm>
            <a:off x="533400" y="1196876"/>
            <a:ext cx="8382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the trend in one variable, often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lines can show multiple variables, or the same variable for multiple observations (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the same scale!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“position switches”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2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visualization techniques do we know?</a:t>
            </a:r>
            <a:endParaRPr sz="324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1728" b="-11728"/>
          <a:stretch/>
        </p:blipFill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visualization that uses either horizontal or vertical bars to show comparisons among categories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 descr="Screen Shot 2016-02-03 at 8.13.15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1" y="2514600"/>
            <a:ext cx="3962400" cy="3760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7"/>
          <p:cNvGrpSpPr/>
          <p:nvPr/>
        </p:nvGrpSpPr>
        <p:grpSpPr>
          <a:xfrm>
            <a:off x="304800" y="2743200"/>
            <a:ext cx="1905000" cy="3352800"/>
            <a:chOff x="304800" y="2743200"/>
            <a:chExt cx="1905000" cy="3352800"/>
          </a:xfrm>
        </p:grpSpPr>
        <p:sp>
          <p:nvSpPr>
            <p:cNvPr id="123" name="Google Shape;123;p17"/>
            <p:cNvSpPr/>
            <p:nvPr/>
          </p:nvSpPr>
          <p:spPr>
            <a:xfrm>
              <a:off x="1981200" y="2743200"/>
              <a:ext cx="228600" cy="3352800"/>
            </a:xfrm>
            <a:prstGeom prst="leftBracket">
              <a:avLst>
                <a:gd name="adj" fmla="val 8333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304800" y="3657600"/>
              <a:ext cx="16002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axis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shows a </a:t>
              </a: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quantitative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3048000" y="5410200"/>
            <a:ext cx="5562600" cy="1200329"/>
            <a:chOff x="2895600" y="5257800"/>
            <a:chExt cx="5562600" cy="1200329"/>
          </a:xfrm>
        </p:grpSpPr>
        <p:sp>
          <p:nvSpPr>
            <p:cNvPr id="126" name="Google Shape;126;p17"/>
            <p:cNvSpPr/>
            <p:nvPr/>
          </p:nvSpPr>
          <p:spPr>
            <a:xfrm rot="-5400000">
              <a:off x="4267200" y="4800600"/>
              <a:ext cx="228600" cy="2971800"/>
            </a:xfrm>
            <a:prstGeom prst="leftBracket">
              <a:avLst>
                <a:gd name="adj" fmla="val 8333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6172200" y="5257800"/>
              <a:ext cx="228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other </a:t>
              </a: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axis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shows the classes (</a:t>
              </a: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or </a:t>
              </a:r>
              <a:r>
                <a:rPr lang="en-US" sz="18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ordinal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being compared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vertical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 descr="Screen Shot 2016-02-03 at 8.13.15 A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1557" b="-11556"/>
          <a:stretch/>
        </p:blipFill>
        <p:spPr>
          <a:xfrm>
            <a:off x="457200" y="1371600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body" idx="2"/>
          </p:nvPr>
        </p:nvSpPr>
        <p:spPr>
          <a:xfrm>
            <a:off x="4648200" y="2209800"/>
            <a:ext cx="4038600" cy="418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Discrete “bins” along the horizontal (x) axis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Height of bar indicates the total value for each bin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4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data point falls into just one category (why is this important?)</a:t>
            </a:r>
            <a:endParaRPr sz="2400" b="0" i="0" u="none" strike="noStrike" cap="non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horizontal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 descr="Screen Shot 2016-02-03 at 8.36.34 AM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-5300" b="-5299"/>
          <a:stretch/>
        </p:blipFill>
        <p:spPr>
          <a:xfrm>
            <a:off x="4648200" y="1371600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57200" y="2209800"/>
            <a:ext cx="4038600" cy="418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Discrete “bins” along the vertical (y) axis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Width of bar indicates the total value for each bin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4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data point falls into just one category (why is this important?)</a:t>
            </a:r>
            <a:endParaRPr sz="2400" b="0" i="0" u="none" strike="noStrike" cap="non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histogram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5025" b="-5025"/>
          <a:stretch/>
        </p:blipFill>
        <p:spPr>
          <a:xfrm>
            <a:off x="457200" y="1447800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>
            <a:spLocks noGrp="1"/>
          </p:cNvSpPr>
          <p:nvPr>
            <p:ph type="body" idx="2"/>
          </p:nvPr>
        </p:nvSpPr>
        <p:spPr>
          <a:xfrm>
            <a:off x="4648200" y="2136648"/>
            <a:ext cx="4038600" cy="402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Presents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broken into bins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theory, we could see any value in the range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have minimal spacing between bars to help show the “shape”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grouped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1" descr="Screen Shot 2016-02-03 at 8.38.30 AM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7029" b="-7028"/>
          <a:stretch/>
        </p:blipFill>
        <p:spPr>
          <a:xfrm>
            <a:off x="45720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533400" y="1673352"/>
            <a:ext cx="4038600" cy="411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category is split into sub-categories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Bars in the same top-level category are adjacent to one another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4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category is split into the same sub-categories, and they appear in the same order (why is this important?)</a:t>
            </a:r>
            <a:endParaRPr sz="2400" b="0" i="0" u="none" strike="noStrike" cap="non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53339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stacked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 descr="Screen Shot 2016-02-03 at 8.39.22 AM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-817" t="-673" r="1590" b="672"/>
          <a:stretch/>
        </p:blipFill>
        <p:spPr>
          <a:xfrm>
            <a:off x="313266" y="1641602"/>
            <a:ext cx="1917701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category is split into sub-categories</a:t>
            </a:r>
            <a:endParaRPr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Bars in the same top-level category are stacked on top of one another</a:t>
            </a:r>
            <a:endParaRPr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4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category is split into the same sub-categories, and they appear in the same order (why is this important?)</a:t>
            </a:r>
            <a:endParaRPr/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Can also stacking to show part-of-whole relationships</a:t>
            </a:r>
            <a:endParaRPr sz="2400" b="0" i="0" u="none" strike="noStrike" cap="non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31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2" descr="Screen Shot 2016-02-03 at 8.57.26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500" y="1676400"/>
            <a:ext cx="18669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615</Words>
  <PresentationFormat>On-screen Show (4:3)</PresentationFormat>
  <Paragraphs>86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 BAR AND LINE CHARTS</vt:lpstr>
      <vt:lpstr>Outline</vt:lpstr>
      <vt:lpstr>What visualization techniques do we know?</vt:lpstr>
      <vt:lpstr>Bar chart</vt:lpstr>
      <vt:lpstr>Variations: vertical</vt:lpstr>
      <vt:lpstr>Variations: horizontal</vt:lpstr>
      <vt:lpstr>Variations: histogram</vt:lpstr>
      <vt:lpstr>Variations: grouped</vt:lpstr>
      <vt:lpstr>Variations: stacked</vt:lpstr>
      <vt:lpstr>What gets encoded</vt:lpstr>
      <vt:lpstr>Pros and cons</vt:lpstr>
      <vt:lpstr>Slide 12</vt:lpstr>
      <vt:lpstr>Things to watch out for</vt:lpstr>
      <vt:lpstr>Things to watch out for</vt:lpstr>
      <vt:lpstr>Things to watch out for</vt:lpstr>
      <vt:lpstr>Things to watch out for</vt:lpstr>
      <vt:lpstr>Recap: bar charts</vt:lpstr>
      <vt:lpstr>Line chart</vt:lpstr>
      <vt:lpstr>Variations: time series</vt:lpstr>
      <vt:lpstr>Variations: multiple independent lines</vt:lpstr>
      <vt:lpstr>What gets encoded</vt:lpstr>
      <vt:lpstr>Pros and cons</vt:lpstr>
      <vt:lpstr>Slide 23</vt:lpstr>
      <vt:lpstr>Things to watch out for</vt:lpstr>
      <vt:lpstr>Things to watch out for</vt:lpstr>
      <vt:lpstr>Recap: line charts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BAR AND LINE CHARTS</dc:title>
  <cp:lastModifiedBy>yajadeeparagala</cp:lastModifiedBy>
  <cp:revision>2</cp:revision>
  <dcterms:modified xsi:type="dcterms:W3CDTF">2021-10-17T02:10:42Z</dcterms:modified>
</cp:coreProperties>
</file>