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Basics for charts and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</a:t>
            </a:r>
            <a:r>
              <a:rPr lang="en-US" dirty="0" err="1" smtClean="0"/>
              <a:t>Ragala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9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 It is used </a:t>
            </a:r>
            <a:r>
              <a:rPr lang="en-US" dirty="0"/>
              <a:t>to visualize relationships between numerical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A </a:t>
            </a:r>
            <a:r>
              <a:rPr lang="en-US" dirty="0"/>
              <a:t>scatter plot </a:t>
            </a:r>
            <a:r>
              <a:rPr lang="en-US" dirty="0" smtClean="0"/>
              <a:t>can be created by </a:t>
            </a:r>
            <a:r>
              <a:rPr lang="en-US" dirty="0"/>
              <a:t>placing at least one measure on the </a:t>
            </a:r>
            <a:r>
              <a:rPr lang="en-US" b="1" dirty="0"/>
              <a:t>Columns shelf </a:t>
            </a:r>
            <a:r>
              <a:rPr lang="en-US" dirty="0"/>
              <a:t>and at least one measure on the </a:t>
            </a:r>
            <a:r>
              <a:rPr lang="en-US" b="1" dirty="0"/>
              <a:t>Rows </a:t>
            </a:r>
            <a:r>
              <a:rPr lang="en-US" b="1" dirty="0" smtClean="0"/>
              <a:t>shelf</a:t>
            </a:r>
            <a:r>
              <a:rPr lang="en-US" dirty="0" smtClean="0"/>
              <a:t> in tableau.</a:t>
            </a:r>
          </a:p>
          <a:p>
            <a:endParaRPr lang="en-US" dirty="0"/>
          </a:p>
        </p:txBody>
      </p:sp>
      <p:pic>
        <p:nvPicPr>
          <p:cNvPr id="7170" name="Picture 2" descr="Image result fo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Creation of scatter plots in tableau:</a:t>
            </a:r>
          </a:p>
          <a:p>
            <a:pPr lvl="1"/>
            <a:r>
              <a:rPr lang="en-US" dirty="0"/>
              <a:t>Connect to the </a:t>
            </a:r>
            <a:r>
              <a:rPr lang="en-US" b="1" dirty="0"/>
              <a:t>Sample - Superstore </a:t>
            </a:r>
            <a:r>
              <a:rPr lang="en-US" dirty="0"/>
              <a:t>data source.</a:t>
            </a:r>
          </a:p>
          <a:p>
            <a:pPr lvl="1"/>
            <a:r>
              <a:rPr lang="en-US" dirty="0"/>
              <a:t>Drag the </a:t>
            </a:r>
            <a:r>
              <a:rPr lang="en-US" b="1" dirty="0" smtClean="0"/>
              <a:t>Profit </a:t>
            </a:r>
            <a:r>
              <a:rPr lang="en-US" dirty="0" smtClean="0"/>
              <a:t>measure </a:t>
            </a:r>
            <a:r>
              <a:rPr lang="en-US" dirty="0"/>
              <a:t>to Columns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Sales</a:t>
            </a:r>
            <a:r>
              <a:rPr lang="en-US" dirty="0"/>
              <a:t> measure to Rows.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Category</a:t>
            </a:r>
            <a:r>
              <a:rPr lang="en-US" dirty="0"/>
              <a:t> dimension to </a:t>
            </a:r>
            <a:r>
              <a:rPr lang="en-US" b="1" dirty="0"/>
              <a:t>Color</a:t>
            </a:r>
            <a:r>
              <a:rPr lang="en-US" dirty="0"/>
              <a:t> on the Marks card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Region</a:t>
            </a:r>
            <a:r>
              <a:rPr lang="en-US" dirty="0"/>
              <a:t> dimension to </a:t>
            </a:r>
            <a:r>
              <a:rPr lang="en-US" b="1" dirty="0"/>
              <a:t>Detail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add trend lines, from the </a:t>
            </a:r>
            <a:r>
              <a:rPr lang="en-US" b="1" dirty="0"/>
              <a:t>Analytics</a:t>
            </a:r>
            <a:r>
              <a:rPr lang="en-US" dirty="0"/>
              <a:t> pane, drag the </a:t>
            </a:r>
            <a:r>
              <a:rPr lang="en-US" b="1" dirty="0"/>
              <a:t>Trend Line</a:t>
            </a:r>
            <a:r>
              <a:rPr lang="en-US" dirty="0"/>
              <a:t> model to the view, and then drop it on the model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Cursor </a:t>
            </a:r>
            <a:r>
              <a:rPr lang="en-US" dirty="0"/>
              <a:t>over the trend lines </a:t>
            </a:r>
            <a:r>
              <a:rPr lang="en-US" dirty="0" smtClean="0">
                <a:sym typeface="Wingdings" pitchFamily="2" charset="2"/>
              </a:rPr>
              <a:t> shows the</a:t>
            </a:r>
            <a:r>
              <a:rPr lang="en-US" dirty="0" smtClean="0"/>
              <a:t> </a:t>
            </a:r>
            <a:r>
              <a:rPr lang="en-US" dirty="0"/>
              <a:t>statistical information about the model that was used to create the line</a:t>
            </a:r>
          </a:p>
        </p:txBody>
      </p:sp>
      <p:pic>
        <p:nvPicPr>
          <p:cNvPr id="7170" name="Picture 2" descr="Image result fo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Heat maps are used to compare categorical data using color.</a:t>
            </a:r>
          </a:p>
          <a:p>
            <a:r>
              <a:rPr lang="en-US" dirty="0" smtClean="0"/>
              <a:t>Heat maps can be created in tableau, by placing one or more dimensions on the Column shelf and one or more dimensions on the row shelf.</a:t>
            </a:r>
          </a:p>
          <a:p>
            <a:pPr lvl="1"/>
            <a:r>
              <a:rPr lang="en-US" dirty="0" smtClean="0"/>
              <a:t>Select the square as the mark type</a:t>
            </a:r>
          </a:p>
          <a:p>
            <a:pPr lvl="1"/>
            <a:r>
              <a:rPr lang="en-US" dirty="0" smtClean="0"/>
              <a:t>Place a measure of interest on the color shelf</a:t>
            </a:r>
          </a:p>
        </p:txBody>
      </p:sp>
      <p:pic>
        <p:nvPicPr>
          <p:cNvPr id="10242" name="Picture 2" descr="Image result for hea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3124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3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Heat map generation in tableau:</a:t>
            </a:r>
          </a:p>
          <a:p>
            <a:pPr lvl="1"/>
            <a:r>
              <a:rPr lang="en-US" dirty="0"/>
              <a:t>Connect to the </a:t>
            </a:r>
            <a:r>
              <a:rPr lang="en-US" b="1" dirty="0"/>
              <a:t>Sample - Superstore</a:t>
            </a:r>
            <a:r>
              <a:rPr lang="en-US" dirty="0"/>
              <a:t> data source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Segment</a:t>
            </a:r>
            <a:r>
              <a:rPr lang="en-US" dirty="0"/>
              <a:t> dimension to </a:t>
            </a:r>
            <a:r>
              <a:rPr lang="en-US" b="1" dirty="0"/>
              <a:t>Columns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Region</a:t>
            </a:r>
            <a:r>
              <a:rPr lang="en-US" dirty="0"/>
              <a:t> and </a:t>
            </a:r>
            <a:r>
              <a:rPr lang="en-US" b="1" dirty="0"/>
              <a:t>Sub-Category</a:t>
            </a:r>
            <a:r>
              <a:rPr lang="en-US" dirty="0"/>
              <a:t> dimensions to </a:t>
            </a:r>
            <a:r>
              <a:rPr lang="en-US" b="1" dirty="0"/>
              <a:t>Rows</a:t>
            </a:r>
            <a:r>
              <a:rPr lang="en-US" dirty="0"/>
              <a:t>, dropping </a:t>
            </a:r>
            <a:r>
              <a:rPr lang="en-US" b="1" dirty="0"/>
              <a:t>Sub-Category</a:t>
            </a:r>
            <a:r>
              <a:rPr lang="en-US" dirty="0"/>
              <a:t> to the right of </a:t>
            </a:r>
            <a:r>
              <a:rPr lang="en-US" b="1" dirty="0" smtClean="0"/>
              <a:t>Region. 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Profit</a:t>
            </a:r>
            <a:r>
              <a:rPr lang="en-US" dirty="0"/>
              <a:t> measure to </a:t>
            </a:r>
            <a:r>
              <a:rPr lang="en-US" b="1" dirty="0"/>
              <a:t>Color</a:t>
            </a:r>
            <a:r>
              <a:rPr lang="en-US" dirty="0"/>
              <a:t> on </a:t>
            </a:r>
            <a:r>
              <a:rPr lang="en-US" dirty="0" smtClean="0"/>
              <a:t>the</a:t>
            </a:r>
            <a:r>
              <a:rPr lang="en-US" b="1" dirty="0"/>
              <a:t> Marks</a:t>
            </a:r>
            <a:r>
              <a:rPr lang="en-US" dirty="0"/>
              <a:t> card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Optimize view format:</a:t>
            </a:r>
          </a:p>
          <a:p>
            <a:pPr lvl="2"/>
            <a:r>
              <a:rPr lang="en-US" dirty="0"/>
              <a:t>On the </a:t>
            </a:r>
            <a:r>
              <a:rPr lang="en-US" b="1" dirty="0"/>
              <a:t>Marks</a:t>
            </a:r>
            <a:r>
              <a:rPr lang="en-US" dirty="0"/>
              <a:t> card, select </a:t>
            </a:r>
            <a:r>
              <a:rPr lang="en-US" b="1" dirty="0"/>
              <a:t>Square </a:t>
            </a:r>
            <a:r>
              <a:rPr lang="en-US" dirty="0"/>
              <a:t>as the mark type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Make the columns wider by pressing Ctrl + Right </a:t>
            </a:r>
            <a:r>
              <a:rPr lang="en-US" dirty="0" smtClean="0"/>
              <a:t>arrow</a:t>
            </a:r>
          </a:p>
          <a:p>
            <a:pPr lvl="2"/>
            <a:r>
              <a:rPr lang="en-US" dirty="0"/>
              <a:t>Increase the mark size by pressing Ctrl + Shift + B</a:t>
            </a:r>
            <a:endParaRPr lang="en-US" dirty="0" smtClean="0"/>
          </a:p>
        </p:txBody>
      </p:sp>
      <p:pic>
        <p:nvPicPr>
          <p:cNvPr id="10242" name="Picture 2" descr="Image result for hea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3124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7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Heat map generation in tableau:</a:t>
            </a:r>
          </a:p>
          <a:p>
            <a:pPr lvl="1"/>
            <a:r>
              <a:rPr lang="en-US" dirty="0" smtClean="0"/>
              <a:t>Optimize view format:</a:t>
            </a:r>
          </a:p>
          <a:p>
            <a:pPr lvl="2"/>
            <a:r>
              <a:rPr lang="en-US" dirty="0" smtClean="0"/>
              <a:t>Highlighted the Central region using filter.</a:t>
            </a:r>
          </a:p>
          <a:p>
            <a:pPr lvl="3"/>
            <a:r>
              <a:rPr lang="en-US" dirty="0" smtClean="0"/>
              <a:t>Click on the regions in row shelf </a:t>
            </a:r>
            <a:r>
              <a:rPr lang="en-US" dirty="0" smtClean="0">
                <a:sym typeface="Wingdings" pitchFamily="2" charset="2"/>
              </a:rPr>
              <a:t> select central only.</a:t>
            </a:r>
          </a:p>
          <a:p>
            <a:pPr lvl="2"/>
            <a:r>
              <a:rPr lang="en-US" dirty="0" smtClean="0"/>
              <a:t>In central region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 lvl="3"/>
            <a:r>
              <a:rPr lang="en-US" dirty="0"/>
              <a:t>copiers are shown to be the most profitable </a:t>
            </a:r>
            <a:r>
              <a:rPr lang="en-US" dirty="0" smtClean="0"/>
              <a:t>sub-category</a:t>
            </a:r>
          </a:p>
          <a:p>
            <a:pPr lvl="3"/>
            <a:r>
              <a:rPr lang="en-US" dirty="0"/>
              <a:t>binders and appliances the least </a:t>
            </a:r>
            <a:r>
              <a:rPr lang="en-US" dirty="0" smtClean="0"/>
              <a:t>profitable</a:t>
            </a:r>
          </a:p>
          <a:p>
            <a:pPr lvl="2"/>
            <a:r>
              <a:rPr lang="en-US" dirty="0"/>
              <a:t>Click </a:t>
            </a:r>
            <a:r>
              <a:rPr lang="en-US" b="1" dirty="0"/>
              <a:t>Color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 to display configuration options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 In the </a:t>
            </a:r>
            <a:r>
              <a:rPr lang="en-US" b="1" dirty="0"/>
              <a:t>Border</a:t>
            </a:r>
            <a:r>
              <a:rPr lang="en-US" dirty="0"/>
              <a:t> drop-down list, select a medium gray color for cell </a:t>
            </a:r>
            <a:r>
              <a:rPr lang="en-US" dirty="0" smtClean="0"/>
              <a:t>borders</a:t>
            </a:r>
          </a:p>
          <a:p>
            <a:pPr lvl="2"/>
            <a:r>
              <a:rPr lang="en-US" dirty="0"/>
              <a:t>The default color palette is Orange-Blue </a:t>
            </a:r>
            <a:r>
              <a:rPr lang="en-US" dirty="0" smtClean="0"/>
              <a:t>Diverging.</a:t>
            </a:r>
          </a:p>
          <a:p>
            <a:pPr lvl="3"/>
            <a:endParaRPr lang="en-US" dirty="0" smtClean="0"/>
          </a:p>
        </p:txBody>
      </p:sp>
      <p:pic>
        <p:nvPicPr>
          <p:cNvPr id="10242" name="Picture 2" descr="Image result for hea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3124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35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Heat map generation in tableau:</a:t>
            </a:r>
          </a:p>
          <a:p>
            <a:pPr lvl="1"/>
            <a:r>
              <a:rPr lang="en-US" dirty="0" smtClean="0"/>
              <a:t>Optimize view format:</a:t>
            </a:r>
          </a:p>
          <a:p>
            <a:pPr lvl="2"/>
            <a:r>
              <a:rPr lang="en-US" dirty="0"/>
              <a:t>A Red-Green Diverging palette might be more appropriate for profit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Hover over the </a:t>
            </a:r>
            <a:r>
              <a:rPr lang="en-US" b="1" dirty="0"/>
              <a:t>SUM(Profit)</a:t>
            </a:r>
            <a:r>
              <a:rPr lang="en-US" dirty="0"/>
              <a:t> color legend, then click the drop-down arrow that appears and select </a:t>
            </a:r>
            <a:r>
              <a:rPr lang="en-US" b="1" dirty="0"/>
              <a:t>Edit Colors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In the </a:t>
            </a:r>
            <a:r>
              <a:rPr lang="en-US" b="1" dirty="0"/>
              <a:t>Edit Colors</a:t>
            </a:r>
            <a:r>
              <a:rPr lang="en-US" dirty="0"/>
              <a:t> dialog box, in the </a:t>
            </a:r>
            <a:r>
              <a:rPr lang="en-US" b="1" dirty="0"/>
              <a:t>Palette</a:t>
            </a:r>
            <a:r>
              <a:rPr lang="en-US" dirty="0"/>
              <a:t> field, select </a:t>
            </a:r>
            <a:r>
              <a:rPr lang="en-US" b="1" dirty="0"/>
              <a:t>Red-Green Diverging</a:t>
            </a:r>
            <a:r>
              <a:rPr lang="en-US" dirty="0"/>
              <a:t> from the drop-down list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Select the </a:t>
            </a:r>
            <a:r>
              <a:rPr lang="en-US" b="1" dirty="0"/>
              <a:t>Use Full Color Range</a:t>
            </a:r>
            <a:r>
              <a:rPr lang="en-US" dirty="0"/>
              <a:t> check box and click </a:t>
            </a:r>
            <a:r>
              <a:rPr lang="en-US" b="1" dirty="0"/>
              <a:t>Apply</a:t>
            </a:r>
            <a:r>
              <a:rPr lang="en-US" dirty="0"/>
              <a:t> and then click </a:t>
            </a:r>
            <a:r>
              <a:rPr lang="en-US" b="1" dirty="0"/>
              <a:t>OK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Sales</a:t>
            </a:r>
            <a:r>
              <a:rPr lang="en-US" dirty="0"/>
              <a:t> measure to </a:t>
            </a:r>
            <a:r>
              <a:rPr lang="en-US" b="1" dirty="0"/>
              <a:t>Size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 to control the size of the boxes by the Sales </a:t>
            </a:r>
            <a:r>
              <a:rPr lang="en-US" dirty="0" smtClean="0"/>
              <a:t>measure</a:t>
            </a:r>
          </a:p>
          <a:p>
            <a:pPr lvl="2"/>
            <a:r>
              <a:rPr lang="en-US" dirty="0"/>
              <a:t>compare absolute sales numbers (by size of the boxes) and profit (by color</a:t>
            </a:r>
            <a:r>
              <a:rPr lang="en-US" dirty="0" smtClean="0"/>
              <a:t>).</a:t>
            </a:r>
          </a:p>
          <a:p>
            <a:pPr lvl="2"/>
            <a:r>
              <a:rPr lang="en-US" dirty="0"/>
              <a:t>To enlarge the marks, click </a:t>
            </a:r>
            <a:r>
              <a:rPr lang="en-US" b="1" dirty="0"/>
              <a:t>Size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 to display a size slider:</a:t>
            </a:r>
            <a:endParaRPr lang="en-US" dirty="0" smtClean="0"/>
          </a:p>
        </p:txBody>
      </p:sp>
      <p:pic>
        <p:nvPicPr>
          <p:cNvPr id="10242" name="Picture 2" descr="Image result for hea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3124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9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a chart that displays the shape of a distribution.</a:t>
            </a:r>
          </a:p>
          <a:p>
            <a:r>
              <a:rPr lang="en-US" dirty="0"/>
              <a:t>A histogram looks like a bar chart but groups values for a continuous measure into ranges, or bins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Histogram creation in tableau:</a:t>
            </a:r>
          </a:p>
          <a:p>
            <a:pPr lvl="1"/>
            <a:r>
              <a:rPr lang="en-US" dirty="0"/>
              <a:t>Connect to the </a:t>
            </a:r>
            <a:r>
              <a:rPr lang="en-US" b="1" dirty="0"/>
              <a:t>Sample - Superstore</a:t>
            </a:r>
            <a:r>
              <a:rPr lang="en-US" dirty="0"/>
              <a:t> 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/>
              <a:t>Drag </a:t>
            </a:r>
            <a:r>
              <a:rPr lang="en-US" b="1" dirty="0"/>
              <a:t>Quantity </a:t>
            </a:r>
            <a:r>
              <a:rPr lang="en-US" dirty="0"/>
              <a:t>to </a:t>
            </a:r>
            <a:r>
              <a:rPr lang="en-US" b="1" dirty="0"/>
              <a:t>Columns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Show Me</a:t>
            </a:r>
            <a:r>
              <a:rPr lang="en-US" dirty="0"/>
              <a:t> on the toolbar, then select the histogram chart type.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Image result for 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2552700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73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Histogram creation in tableau:</a:t>
            </a:r>
          </a:p>
          <a:p>
            <a:pPr lvl="1"/>
            <a:r>
              <a:rPr lang="en-US" dirty="0"/>
              <a:t>The histogram chart type is available in </a:t>
            </a:r>
            <a:r>
              <a:rPr lang="en-US" b="1" dirty="0"/>
              <a:t>Show Me</a:t>
            </a:r>
            <a:r>
              <a:rPr lang="en-US" dirty="0"/>
              <a:t> when the view contains a single measure and no </a:t>
            </a:r>
            <a:r>
              <a:rPr lang="en-US" dirty="0" smtClean="0"/>
              <a:t>dimensions.</a:t>
            </a:r>
          </a:p>
          <a:p>
            <a:pPr lvl="1"/>
            <a:r>
              <a:rPr lang="en-US" dirty="0"/>
              <a:t>Three things happen after you click the histogram icon in </a:t>
            </a:r>
            <a:r>
              <a:rPr lang="en-US" b="1" dirty="0"/>
              <a:t>Show Me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The view changes to show vertical bars, with a continuous x-axis </a:t>
            </a:r>
            <a:r>
              <a:rPr lang="en-US" dirty="0" smtClean="0"/>
              <a:t> </a:t>
            </a:r>
            <a:r>
              <a:rPr lang="en-US" dirty="0"/>
              <a:t>and a continuous </a:t>
            </a:r>
            <a:r>
              <a:rPr lang="en-US" dirty="0" smtClean="0"/>
              <a:t>y-axis.</a:t>
            </a:r>
          </a:p>
          <a:p>
            <a:pPr lvl="2"/>
            <a:r>
              <a:rPr lang="en-US" dirty="0"/>
              <a:t>The </a:t>
            </a:r>
            <a:r>
              <a:rPr lang="en-US" b="1" dirty="0"/>
              <a:t>Quantity</a:t>
            </a:r>
            <a:r>
              <a:rPr lang="en-US" dirty="0"/>
              <a:t> measure </a:t>
            </a:r>
            <a:r>
              <a:rPr lang="en-US" dirty="0" smtClean="0"/>
              <a:t>which is </a:t>
            </a:r>
            <a:r>
              <a:rPr lang="en-US" dirty="0"/>
              <a:t>placed on the </a:t>
            </a:r>
            <a:r>
              <a:rPr lang="en-US" b="1" dirty="0"/>
              <a:t>Columns</a:t>
            </a:r>
            <a:r>
              <a:rPr lang="en-US" dirty="0"/>
              <a:t> shelf, which had been aggregated as SUM, is replaced by a continuous </a:t>
            </a:r>
            <a:r>
              <a:rPr lang="en-US" b="1" dirty="0"/>
              <a:t>Quantity (bin)</a:t>
            </a:r>
            <a:r>
              <a:rPr lang="en-US" dirty="0"/>
              <a:t> dimension. </a:t>
            </a:r>
            <a:endParaRPr lang="en-US" dirty="0" smtClean="0"/>
          </a:p>
          <a:p>
            <a:pPr lvl="2"/>
            <a:r>
              <a:rPr lang="en-US" dirty="0"/>
              <a:t>The </a:t>
            </a:r>
            <a:r>
              <a:rPr lang="en-US" b="1" dirty="0"/>
              <a:t>Quantity</a:t>
            </a:r>
            <a:r>
              <a:rPr lang="en-US" dirty="0"/>
              <a:t> measure moves to the </a:t>
            </a:r>
            <a:r>
              <a:rPr lang="en-US" b="1" dirty="0"/>
              <a:t>Rows</a:t>
            </a:r>
            <a:r>
              <a:rPr lang="en-US" dirty="0"/>
              <a:t> shelf and the aggregation changes from SUM to CNT (Count).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Image result for 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2552700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5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Histogram creation in tableau:</a:t>
            </a:r>
          </a:p>
          <a:p>
            <a:pPr lvl="1"/>
            <a:r>
              <a:rPr lang="en-US" dirty="0" smtClean="0"/>
              <a:t>Want to identify the </a:t>
            </a:r>
            <a:r>
              <a:rPr lang="en-US" dirty="0"/>
              <a:t>relationship between the </a:t>
            </a:r>
            <a:r>
              <a:rPr lang="en-US" b="1" dirty="0"/>
              <a:t>customer segment</a:t>
            </a:r>
            <a:r>
              <a:rPr lang="en-US" dirty="0"/>
              <a:t> (consumer, corporate, or home office) and the </a:t>
            </a:r>
            <a:r>
              <a:rPr lang="en-US" b="1" dirty="0"/>
              <a:t>quantity of items per order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Drag</a:t>
            </a:r>
            <a:r>
              <a:rPr lang="en-US" dirty="0"/>
              <a:t> </a:t>
            </a:r>
            <a:r>
              <a:rPr lang="en-US" b="1" dirty="0"/>
              <a:t>Segment </a:t>
            </a:r>
            <a:r>
              <a:rPr lang="en-US" dirty="0"/>
              <a:t>to </a:t>
            </a:r>
            <a:r>
              <a:rPr lang="en-US" b="1" dirty="0"/>
              <a:t>Color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Want to know the % of each bar that belongs to each segment.</a:t>
            </a:r>
          </a:p>
          <a:p>
            <a:pPr lvl="2"/>
            <a:r>
              <a:rPr lang="en-US" dirty="0" smtClean="0"/>
              <a:t>Hold down the </a:t>
            </a:r>
            <a:r>
              <a:rPr lang="en-US" b="1" dirty="0" err="1" smtClean="0"/>
              <a:t>CtrlKey</a:t>
            </a:r>
            <a:r>
              <a:rPr lang="en-US" b="1" dirty="0" smtClean="0"/>
              <a:t> </a:t>
            </a:r>
            <a:r>
              <a:rPr lang="en-US" dirty="0" smtClean="0"/>
              <a:t>and drag the </a:t>
            </a:r>
            <a:r>
              <a:rPr lang="en-US" b="1" dirty="0" smtClean="0"/>
              <a:t>CNT(Quantity)</a:t>
            </a:r>
            <a:r>
              <a:rPr lang="en-US" dirty="0" smtClean="0"/>
              <a:t> field from the </a:t>
            </a:r>
            <a:r>
              <a:rPr lang="en-US" b="1" dirty="0" smtClean="0"/>
              <a:t>Rows</a:t>
            </a:r>
            <a:r>
              <a:rPr lang="en-US" dirty="0" smtClean="0"/>
              <a:t> shelf to </a:t>
            </a:r>
            <a:r>
              <a:rPr lang="en-US" b="1" dirty="0" smtClean="0"/>
              <a:t>Label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Right-click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CNT(Quantity)</a:t>
            </a:r>
            <a:r>
              <a:rPr lang="en-US" dirty="0"/>
              <a:t> field on the </a:t>
            </a:r>
            <a:r>
              <a:rPr lang="en-US" b="1" dirty="0"/>
              <a:t>Marks</a:t>
            </a:r>
            <a:r>
              <a:rPr lang="en-US" dirty="0"/>
              <a:t> card and select </a:t>
            </a:r>
            <a:r>
              <a:rPr lang="en-US" b="1" dirty="0"/>
              <a:t>Quick Table Calculation</a:t>
            </a:r>
            <a:r>
              <a:rPr lang="en-US" dirty="0"/>
              <a:t> 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/>
              <a:t>Percent </a:t>
            </a:r>
            <a:r>
              <a:rPr lang="en-US" b="1" dirty="0"/>
              <a:t>of </a:t>
            </a:r>
            <a:r>
              <a:rPr lang="en-US" b="1" dirty="0" smtClean="0"/>
              <a:t>Total.</a:t>
            </a:r>
          </a:p>
          <a:p>
            <a:pPr lvl="1"/>
            <a:r>
              <a:rPr lang="en-US" dirty="0" smtClean="0"/>
              <a:t>Want to see the % to be on a bar basis.</a:t>
            </a:r>
          </a:p>
          <a:p>
            <a:pPr lvl="2"/>
            <a:r>
              <a:rPr lang="en-US" dirty="0"/>
              <a:t>Right-click the </a:t>
            </a:r>
            <a:r>
              <a:rPr lang="en-US" b="1" dirty="0"/>
              <a:t>CNT(Quantity)</a:t>
            </a:r>
            <a:r>
              <a:rPr lang="en-US" dirty="0"/>
              <a:t> field on the </a:t>
            </a:r>
            <a:r>
              <a:rPr lang="en-US" b="1" dirty="0"/>
              <a:t>Marks</a:t>
            </a:r>
            <a:r>
              <a:rPr lang="en-US" dirty="0"/>
              <a:t> card again and select </a:t>
            </a:r>
            <a:r>
              <a:rPr lang="en-US" b="1" dirty="0"/>
              <a:t>Edit Table Calculation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1026" name="Picture 2" descr="Image result for 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2552700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3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Gantt charts are used to show the duration of events or activities.</a:t>
            </a:r>
          </a:p>
          <a:p>
            <a:r>
              <a:rPr lang="en-US" dirty="0" smtClean="0"/>
              <a:t>Creation of Gantt charts in Tableau:</a:t>
            </a:r>
          </a:p>
          <a:p>
            <a:pPr lvl="1"/>
            <a:r>
              <a:rPr lang="en-US" dirty="0"/>
              <a:t>Connect to the </a:t>
            </a:r>
            <a:r>
              <a:rPr lang="en-US" b="1" dirty="0"/>
              <a:t>Sample - Superstore</a:t>
            </a:r>
            <a:r>
              <a:rPr lang="en-US" dirty="0"/>
              <a:t> data source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Order Date</a:t>
            </a:r>
            <a:r>
              <a:rPr lang="en-US" dirty="0"/>
              <a:t> dimension to </a:t>
            </a:r>
            <a:r>
              <a:rPr lang="en-US" b="1" dirty="0"/>
              <a:t>Columns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 the </a:t>
            </a:r>
            <a:r>
              <a:rPr lang="en-US" b="1" dirty="0"/>
              <a:t>Columns</a:t>
            </a:r>
            <a:r>
              <a:rPr lang="en-US" dirty="0"/>
              <a:t> shelf, click the </a:t>
            </a:r>
            <a:r>
              <a:rPr lang="en-US" b="1" dirty="0"/>
              <a:t>Year (Order Date)</a:t>
            </a:r>
            <a:r>
              <a:rPr lang="en-US" dirty="0"/>
              <a:t> drop-down arrow, and then select </a:t>
            </a:r>
            <a:r>
              <a:rPr lang="en-US" b="1" dirty="0"/>
              <a:t>Week </a:t>
            </a:r>
            <a:r>
              <a:rPr lang="en-US" b="1" dirty="0" smtClean="0"/>
              <a:t>Number.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Sub-Category</a:t>
            </a:r>
            <a:r>
              <a:rPr lang="en-US" dirty="0"/>
              <a:t> and </a:t>
            </a:r>
            <a:r>
              <a:rPr lang="en-US" b="1" dirty="0"/>
              <a:t>Ship </a:t>
            </a:r>
            <a:r>
              <a:rPr lang="en-US" b="1" dirty="0" smtClean="0"/>
              <a:t>Mode</a:t>
            </a:r>
            <a:r>
              <a:rPr lang="en-US" dirty="0"/>
              <a:t> dimensions to the </a:t>
            </a:r>
            <a:r>
              <a:rPr lang="en-US" b="1" dirty="0"/>
              <a:t>Rows</a:t>
            </a:r>
            <a:r>
              <a:rPr lang="en-US" dirty="0"/>
              <a:t> shelf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Drag the Ship Mode dimensions on the Color Mark.</a:t>
            </a:r>
          </a:p>
        </p:txBody>
      </p:sp>
      <p:pic>
        <p:nvPicPr>
          <p:cNvPr id="2050" name="Picture 2" descr="Image result for simple gantt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9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05399"/>
          </a:xfrm>
        </p:spPr>
        <p:txBody>
          <a:bodyPr/>
          <a:lstStyle/>
          <a:p>
            <a:r>
              <a:rPr lang="en-US" dirty="0" smtClean="0"/>
              <a:t>Bar charts are used to compare data across different categories.</a:t>
            </a:r>
          </a:p>
          <a:p>
            <a:r>
              <a:rPr lang="en-US" dirty="0" smtClean="0"/>
              <a:t>Creation of bar charts in tableau</a:t>
            </a:r>
          </a:p>
          <a:p>
            <a:pPr lvl="1"/>
            <a:r>
              <a:rPr lang="en-US" dirty="0" smtClean="0"/>
              <a:t>Placing Dimension on the Rows shelf</a:t>
            </a:r>
          </a:p>
          <a:p>
            <a:pPr lvl="1"/>
            <a:r>
              <a:rPr lang="en-US" dirty="0" smtClean="0"/>
              <a:t>Placing the measure on the Column shelf</a:t>
            </a:r>
          </a:p>
          <a:p>
            <a:pPr lvl="1"/>
            <a:r>
              <a:rPr lang="en-US" dirty="0" smtClean="0"/>
              <a:t>Vice – versa </a:t>
            </a:r>
          </a:p>
          <a:p>
            <a:pPr lvl="2"/>
            <a:r>
              <a:rPr lang="en-US" dirty="0" smtClean="0"/>
              <a:t>Vertical bar</a:t>
            </a:r>
          </a:p>
          <a:p>
            <a:pPr lvl="2"/>
            <a:r>
              <a:rPr lang="en-US" dirty="0" smtClean="0"/>
              <a:t>Horizontal bars</a:t>
            </a:r>
            <a:endParaRPr lang="en-US" dirty="0"/>
          </a:p>
        </p:txBody>
      </p:sp>
      <p:pic>
        <p:nvPicPr>
          <p:cNvPr id="1026" name="Picture 2" descr="http://onlinehelp.tableau.com/current/pro/desktop/en-us/Img/dataview_examples_bar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82491"/>
            <a:ext cx="2762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linehelp.tableau.com/current/pro/desktop/en-us/Img/dataview_examples_bar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0"/>
            <a:ext cx="27241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r cha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Creation of Gantt charts in Tableau:</a:t>
            </a:r>
          </a:p>
          <a:p>
            <a:pPr lvl="1"/>
            <a:r>
              <a:rPr lang="en-US" dirty="0" smtClean="0"/>
              <a:t>We will </a:t>
            </a:r>
            <a:r>
              <a:rPr lang="en-US" dirty="0"/>
              <a:t>size the marks according to the length of the interval between the order date and the ship </a:t>
            </a:r>
            <a:r>
              <a:rPr lang="en-US" dirty="0" smtClean="0"/>
              <a:t>date.</a:t>
            </a:r>
          </a:p>
          <a:p>
            <a:pPr lvl="2"/>
            <a:r>
              <a:rPr lang="en-US" dirty="0" smtClean="0"/>
              <a:t>To do this create a calculate field to capture the interval.</a:t>
            </a:r>
          </a:p>
          <a:p>
            <a:pPr lvl="2"/>
            <a:r>
              <a:rPr lang="en-US" dirty="0"/>
              <a:t>In the toolbar menu, click </a:t>
            </a:r>
            <a:r>
              <a:rPr lang="en-US" b="1" dirty="0"/>
              <a:t>Analysis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Create Calculated Field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/>
              <a:t>In the calculation dialog box, name your calculated field </a:t>
            </a:r>
            <a:r>
              <a:rPr lang="en-US" b="1" dirty="0" err="1" smtClean="0"/>
              <a:t>OrderUntilShip</a:t>
            </a:r>
            <a:r>
              <a:rPr lang="en-US" b="1" dirty="0" smtClean="0"/>
              <a:t>.</a:t>
            </a:r>
          </a:p>
          <a:p>
            <a:pPr lvl="2"/>
            <a:r>
              <a:rPr lang="en-US" dirty="0"/>
              <a:t>Clear any content that's in the </a:t>
            </a:r>
            <a:r>
              <a:rPr lang="en-US" b="1" dirty="0"/>
              <a:t>Formula</a:t>
            </a:r>
            <a:r>
              <a:rPr lang="en-US" dirty="0"/>
              <a:t> box by default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Formula</a:t>
            </a:r>
            <a:r>
              <a:rPr lang="en-US" dirty="0"/>
              <a:t> box, enter the following formula and then click </a:t>
            </a:r>
            <a:r>
              <a:rPr lang="en-US" b="1" dirty="0"/>
              <a:t>OK</a:t>
            </a:r>
            <a:r>
              <a:rPr lang="en-US" dirty="0" smtClean="0"/>
              <a:t>:  </a:t>
            </a:r>
            <a:r>
              <a:rPr lang="en-US" b="1" i="1" dirty="0" smtClean="0"/>
              <a:t>DATEDIFF</a:t>
            </a:r>
            <a:r>
              <a:rPr lang="en-US" b="1" i="1" dirty="0"/>
              <a:t>('day',[Order Date],[Ship Date</a:t>
            </a:r>
            <a:r>
              <a:rPr lang="en-US" b="1" i="1" dirty="0" smtClean="0"/>
              <a:t>])</a:t>
            </a:r>
          </a:p>
          <a:p>
            <a:pPr lvl="3"/>
            <a:r>
              <a:rPr lang="en-US" dirty="0"/>
              <a:t>The formula creates a custom measure that captures the difference between the </a:t>
            </a:r>
            <a:r>
              <a:rPr lang="en-US" b="1" dirty="0"/>
              <a:t>Order Date</a:t>
            </a:r>
            <a:r>
              <a:rPr lang="en-US" dirty="0"/>
              <a:t> and </a:t>
            </a:r>
            <a:r>
              <a:rPr lang="en-US" b="1" dirty="0"/>
              <a:t>Ship Date</a:t>
            </a:r>
            <a:r>
              <a:rPr lang="en-US" dirty="0"/>
              <a:t> values, in days.</a:t>
            </a:r>
            <a:endParaRPr lang="en-US" b="1" i="1" dirty="0"/>
          </a:p>
          <a:p>
            <a:pPr lvl="2"/>
            <a:endParaRPr lang="en-US" dirty="0" smtClean="0"/>
          </a:p>
        </p:txBody>
      </p:sp>
      <p:pic>
        <p:nvPicPr>
          <p:cNvPr id="2050" name="Picture 2" descr="Image result for simple gantt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8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Creation of Gantt charts in Tableau:</a:t>
            </a:r>
          </a:p>
          <a:p>
            <a:pPr lvl="1"/>
            <a:r>
              <a:rPr lang="en-US" dirty="0" smtClean="0"/>
              <a:t>We will </a:t>
            </a:r>
            <a:r>
              <a:rPr lang="en-US" dirty="0"/>
              <a:t>size the marks according to the length of the interval between the order date and the ship </a:t>
            </a:r>
            <a:r>
              <a:rPr lang="en-US" dirty="0" smtClean="0"/>
              <a:t>date.</a:t>
            </a:r>
          </a:p>
          <a:p>
            <a:pPr lvl="2"/>
            <a:r>
              <a:rPr lang="en-US" dirty="0"/>
              <a:t>Drag the </a:t>
            </a:r>
            <a:r>
              <a:rPr lang="en-US" b="1" dirty="0" err="1"/>
              <a:t>OrderUntilShip</a:t>
            </a:r>
            <a:r>
              <a:rPr lang="en-US" dirty="0"/>
              <a:t> measure to </a:t>
            </a:r>
            <a:r>
              <a:rPr lang="en-US" b="1" dirty="0"/>
              <a:t>Size </a:t>
            </a:r>
            <a:r>
              <a:rPr lang="en-US" dirty="0"/>
              <a:t>on the </a:t>
            </a:r>
            <a:r>
              <a:rPr lang="en-US" b="1" dirty="0"/>
              <a:t>Marks </a:t>
            </a:r>
            <a:r>
              <a:rPr lang="en-US" dirty="0"/>
              <a:t>card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Right-click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smtClean="0"/>
              <a:t>SUM (</a:t>
            </a:r>
            <a:r>
              <a:rPr lang="en-US" b="1" dirty="0" err="1"/>
              <a:t>OrderUntilShip</a:t>
            </a:r>
            <a:r>
              <a:rPr lang="en-US" b="1" dirty="0"/>
              <a:t>)</a:t>
            </a:r>
            <a:r>
              <a:rPr lang="en-US" dirty="0"/>
              <a:t> field </a:t>
            </a:r>
            <a:r>
              <a:rPr lang="en-US" dirty="0" smtClean="0"/>
              <a:t>on the Marks card, </a:t>
            </a:r>
            <a:r>
              <a:rPr lang="en-US" dirty="0"/>
              <a:t>and then select </a:t>
            </a:r>
            <a:r>
              <a:rPr lang="en-US" b="1" dirty="0" smtClean="0"/>
              <a:t>Measure (Sum) </a:t>
            </a:r>
            <a:r>
              <a:rPr lang="en-US" b="1" dirty="0" smtClean="0">
                <a:sym typeface="Wingdings" pitchFamily="2" charset="2"/>
              </a:rPr>
              <a:t> Average</a:t>
            </a:r>
          </a:p>
          <a:p>
            <a:pPr lvl="2"/>
            <a:r>
              <a:rPr lang="en-US" dirty="0"/>
              <a:t>Hold down the </a:t>
            </a:r>
            <a:r>
              <a:rPr lang="en-US" dirty="0" err="1" smtClean="0"/>
              <a:t>Ctrlkey</a:t>
            </a:r>
            <a:r>
              <a:rPr lang="en-US" dirty="0" smtClean="0"/>
              <a:t> and </a:t>
            </a:r>
            <a:r>
              <a:rPr lang="en-US" dirty="0"/>
              <a:t>drag the </a:t>
            </a:r>
            <a:r>
              <a:rPr lang="en-US" b="1" dirty="0"/>
              <a:t>Week(Order Date)</a:t>
            </a:r>
            <a:r>
              <a:rPr lang="en-US" dirty="0"/>
              <a:t> field from the </a:t>
            </a:r>
            <a:r>
              <a:rPr lang="en-US" b="1" dirty="0"/>
              <a:t>Columns</a:t>
            </a:r>
            <a:r>
              <a:rPr lang="en-US" dirty="0"/>
              <a:t> shelf to the </a:t>
            </a:r>
            <a:r>
              <a:rPr lang="en-US" b="1" dirty="0"/>
              <a:t>Filter</a:t>
            </a:r>
            <a:r>
              <a:rPr lang="en-US" dirty="0"/>
              <a:t> shelf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In the Filter Field dialog box, select </a:t>
            </a:r>
            <a:r>
              <a:rPr lang="en-US" b="1" dirty="0"/>
              <a:t>Range of Dates</a:t>
            </a:r>
            <a:r>
              <a:rPr lang="en-US" dirty="0"/>
              <a:t> and then click </a:t>
            </a:r>
            <a:r>
              <a:rPr lang="en-US" b="1" dirty="0"/>
              <a:t>Next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Set the range to a three-month time interval, such as 1/1/2013 to 3/31/2013, and then click </a:t>
            </a:r>
            <a:r>
              <a:rPr lang="en-US" b="1" dirty="0"/>
              <a:t>OK</a:t>
            </a:r>
            <a:r>
              <a:rPr lang="en-US" dirty="0" smtClean="0"/>
              <a:t>.</a:t>
            </a:r>
          </a:p>
        </p:txBody>
      </p:sp>
      <p:pic>
        <p:nvPicPr>
          <p:cNvPr id="2050" name="Picture 2" descr="Image result for simple gantt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2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Pie charts are mainly used to show the proportions.</a:t>
            </a:r>
          </a:p>
          <a:p>
            <a:r>
              <a:rPr lang="en-US" dirty="0" smtClean="0"/>
              <a:t>Creation of pie charts in tableau:</a:t>
            </a:r>
          </a:p>
          <a:p>
            <a:pPr lvl="1"/>
            <a:r>
              <a:rPr lang="en-US" dirty="0"/>
              <a:t>Connect to the </a:t>
            </a:r>
            <a:r>
              <a:rPr lang="en-US" b="1" dirty="0"/>
              <a:t>Sample - Superstore</a:t>
            </a:r>
            <a:r>
              <a:rPr lang="en-US" dirty="0"/>
              <a:t> data source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Sales</a:t>
            </a:r>
            <a:r>
              <a:rPr lang="en-US" dirty="0"/>
              <a:t> measure to </a:t>
            </a:r>
            <a:r>
              <a:rPr lang="en-US" b="1" dirty="0"/>
              <a:t>Columns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Sub-Category</a:t>
            </a:r>
            <a:r>
              <a:rPr lang="en-US" dirty="0"/>
              <a:t> dimension to </a:t>
            </a:r>
            <a:r>
              <a:rPr lang="en-US" b="1" dirty="0"/>
              <a:t>Rows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Show Me</a:t>
            </a:r>
            <a:r>
              <a:rPr lang="en-US" dirty="0"/>
              <a:t> on the toolbar, then select the pie chart type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make the chart bigger, hold down Ctrl + </a:t>
            </a:r>
            <a:r>
              <a:rPr lang="en-US" dirty="0" err="1" smtClean="0"/>
              <a:t>Shift+B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add labels, drag the </a:t>
            </a:r>
            <a:r>
              <a:rPr lang="en-US" b="1" dirty="0"/>
              <a:t>Sub-Category</a:t>
            </a:r>
            <a:r>
              <a:rPr lang="en-US" dirty="0"/>
              <a:t> dimension from the </a:t>
            </a:r>
            <a:r>
              <a:rPr lang="en-US" b="1" dirty="0"/>
              <a:t>Data</a:t>
            </a:r>
            <a:r>
              <a:rPr lang="en-US" dirty="0"/>
              <a:t> pane to </a:t>
            </a:r>
            <a:r>
              <a:rPr lang="en-US" b="1" dirty="0"/>
              <a:t>Label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4" name="Picture 4" descr="Image result for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03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3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Tree maps are used to display the data in nested rectangles.</a:t>
            </a:r>
          </a:p>
          <a:p>
            <a:r>
              <a:rPr lang="en-US" dirty="0" smtClean="0"/>
              <a:t>We will use dimensions to define the structure of the tree map and measure are used to define the size or color of the individual rectangles.</a:t>
            </a:r>
          </a:p>
          <a:p>
            <a:r>
              <a:rPr lang="en-US" dirty="0" smtClean="0"/>
              <a:t>In tree maps, size and color are important elements.</a:t>
            </a:r>
          </a:p>
          <a:p>
            <a:r>
              <a:rPr lang="en-US" dirty="0" smtClean="0"/>
              <a:t>Tree Map creation in Tableau:</a:t>
            </a:r>
          </a:p>
          <a:p>
            <a:pPr lvl="1"/>
            <a:r>
              <a:rPr lang="en-US" dirty="0"/>
              <a:t>Connect to the </a:t>
            </a:r>
            <a:r>
              <a:rPr lang="en-US" b="1" dirty="0"/>
              <a:t>Sample - Superstore</a:t>
            </a:r>
            <a:r>
              <a:rPr lang="en-US" dirty="0"/>
              <a:t> 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Sub-Category</a:t>
            </a:r>
            <a:r>
              <a:rPr lang="en-US" dirty="0"/>
              <a:t> dimension to </a:t>
            </a:r>
            <a:r>
              <a:rPr lang="en-US" b="1" dirty="0"/>
              <a:t>Columns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Sales</a:t>
            </a:r>
            <a:r>
              <a:rPr lang="en-US" dirty="0"/>
              <a:t> measure to </a:t>
            </a:r>
            <a:r>
              <a:rPr lang="en-US" b="1" dirty="0"/>
              <a:t>Rows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Show Me</a:t>
            </a:r>
            <a:r>
              <a:rPr lang="en-US" dirty="0"/>
              <a:t> on the toolbar, then select the </a:t>
            </a:r>
            <a:r>
              <a:rPr lang="en-US" dirty="0" err="1"/>
              <a:t>treemap</a:t>
            </a:r>
            <a:r>
              <a:rPr lang="en-US" dirty="0"/>
              <a:t> chart type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size of the rectangles and their color are </a:t>
            </a:r>
            <a:r>
              <a:rPr lang="en-US" dirty="0" smtClean="0"/>
              <a:t>specifies </a:t>
            </a:r>
            <a:r>
              <a:rPr lang="en-US" dirty="0"/>
              <a:t>the value of </a:t>
            </a:r>
            <a:r>
              <a:rPr lang="en-US" b="1" dirty="0"/>
              <a:t>Sales</a:t>
            </a:r>
            <a:endParaRPr lang="en-US" dirty="0" smtClean="0"/>
          </a:p>
        </p:txBody>
      </p:sp>
      <p:pic>
        <p:nvPicPr>
          <p:cNvPr id="8194" name="Picture 2" descr="Image result for tre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307570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9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Tree Map creation in Tableau:</a:t>
            </a:r>
          </a:p>
          <a:p>
            <a:pPr lvl="1"/>
            <a:r>
              <a:rPr lang="en-US" dirty="0"/>
              <a:t>Drag the </a:t>
            </a:r>
            <a:r>
              <a:rPr lang="en-US" b="1" dirty="0"/>
              <a:t>Ship Mode</a:t>
            </a:r>
            <a:r>
              <a:rPr lang="en-US" dirty="0"/>
              <a:t> dimension to </a:t>
            </a:r>
            <a:r>
              <a:rPr lang="en-US" b="1" dirty="0"/>
              <a:t>Color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Ship Mode</a:t>
            </a:r>
            <a:r>
              <a:rPr lang="en-US" dirty="0"/>
              <a:t> determines the color of the </a:t>
            </a:r>
            <a:r>
              <a:rPr lang="en-US" dirty="0" smtClean="0"/>
              <a:t>rectangles and </a:t>
            </a:r>
            <a:r>
              <a:rPr lang="en-US" dirty="0"/>
              <a:t>sorts them into four separate areas </a:t>
            </a:r>
            <a:r>
              <a:rPr lang="en-US" dirty="0" smtClean="0"/>
              <a:t>accordingly</a:t>
            </a:r>
            <a:r>
              <a:rPr lang="en-US" dirty="0"/>
              <a:t>. 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Sales</a:t>
            </a:r>
            <a:r>
              <a:rPr lang="en-US" dirty="0"/>
              <a:t> determines the size of the </a:t>
            </a:r>
            <a:r>
              <a:rPr lang="en-US" dirty="0" smtClean="0"/>
              <a:t>rectangles</a:t>
            </a:r>
          </a:p>
          <a:p>
            <a:pPr lvl="1"/>
            <a:r>
              <a:rPr lang="en-US" dirty="0"/>
              <a:t> click the </a:t>
            </a:r>
            <a:r>
              <a:rPr lang="en-US" b="1" dirty="0"/>
              <a:t>Undo</a:t>
            </a:r>
            <a:r>
              <a:rPr lang="en-US" dirty="0"/>
              <a:t> button to remove </a:t>
            </a:r>
            <a:r>
              <a:rPr lang="en-US" b="1" dirty="0"/>
              <a:t>Ship Mode</a:t>
            </a:r>
            <a:r>
              <a:rPr lang="en-US" dirty="0"/>
              <a:t> from view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 another view</a:t>
            </a:r>
          </a:p>
          <a:p>
            <a:pPr lvl="2"/>
            <a:r>
              <a:rPr lang="en-US" dirty="0"/>
              <a:t>Drag the </a:t>
            </a:r>
            <a:r>
              <a:rPr lang="en-US" b="1" dirty="0"/>
              <a:t>Profit</a:t>
            </a:r>
            <a:r>
              <a:rPr lang="en-US" dirty="0"/>
              <a:t> measure to </a:t>
            </a:r>
            <a:r>
              <a:rPr lang="en-US" b="1" dirty="0"/>
              <a:t>Color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Profit determines the color of the rectangles and sales determines their size.</a:t>
            </a:r>
          </a:p>
        </p:txBody>
      </p:sp>
      <p:pic>
        <p:nvPicPr>
          <p:cNvPr id="8194" name="Picture 2" descr="Image result for tre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307570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4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Box plots or box-and-whisker plots are used to show the distribution of data along an axis.</a:t>
            </a:r>
          </a:p>
          <a:p>
            <a:r>
              <a:rPr lang="en-US" dirty="0" smtClean="0"/>
              <a:t>Box plots creation in tableau:</a:t>
            </a:r>
          </a:p>
          <a:p>
            <a:pPr lvl="1"/>
            <a:r>
              <a:rPr lang="en-IN" dirty="0"/>
              <a:t>Connect to the </a:t>
            </a:r>
            <a:r>
              <a:rPr lang="en-IN" b="1" dirty="0"/>
              <a:t>Sample - Superstore </a:t>
            </a:r>
            <a:r>
              <a:rPr lang="en-IN" dirty="0"/>
              <a:t>data source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Drag the </a:t>
            </a:r>
            <a:r>
              <a:rPr lang="en-IN" b="1" dirty="0"/>
              <a:t>Segment</a:t>
            </a:r>
            <a:r>
              <a:rPr lang="en-IN" dirty="0"/>
              <a:t> dimension to </a:t>
            </a:r>
            <a:r>
              <a:rPr lang="en-IN" b="1" dirty="0"/>
              <a:t>Columns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Drag the </a:t>
            </a:r>
            <a:r>
              <a:rPr lang="en-IN" b="1" dirty="0"/>
              <a:t>Discount</a:t>
            </a:r>
            <a:r>
              <a:rPr lang="en-IN" dirty="0"/>
              <a:t> measure to </a:t>
            </a:r>
            <a:r>
              <a:rPr lang="en-IN" b="1" dirty="0"/>
              <a:t>Rows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Drag the </a:t>
            </a:r>
            <a:r>
              <a:rPr lang="en-IN" b="1" dirty="0"/>
              <a:t>Region</a:t>
            </a:r>
            <a:r>
              <a:rPr lang="en-IN" dirty="0"/>
              <a:t> dimension to Columns, and drop it to the right of </a:t>
            </a:r>
            <a:r>
              <a:rPr lang="en-IN" b="1" dirty="0"/>
              <a:t>Segment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Click </a:t>
            </a:r>
            <a:r>
              <a:rPr lang="en-IN" b="1" dirty="0"/>
              <a:t>Show Me</a:t>
            </a:r>
            <a:r>
              <a:rPr lang="en-IN" dirty="0"/>
              <a:t> in the toolbar, then select the </a:t>
            </a:r>
            <a:r>
              <a:rPr lang="en-IN" b="1" dirty="0"/>
              <a:t>box-and-whisker</a:t>
            </a:r>
            <a:r>
              <a:rPr lang="en-IN" dirty="0"/>
              <a:t> plot chart type</a:t>
            </a:r>
            <a:r>
              <a:rPr lang="en-IN" dirty="0" smtClean="0"/>
              <a:t>.</a:t>
            </a:r>
            <a:endParaRPr lang="en-US" dirty="0"/>
          </a:p>
          <a:p>
            <a:pPr lvl="1"/>
            <a:r>
              <a:rPr lang="en-IN" dirty="0"/>
              <a:t>To disaggregate data, select </a:t>
            </a:r>
            <a:r>
              <a:rPr lang="en-IN" b="1" dirty="0"/>
              <a:t>Analysis &gt; Aggregate</a:t>
            </a:r>
            <a:r>
              <a:rPr lang="en-IN" dirty="0"/>
              <a:t> Measures. </a:t>
            </a:r>
            <a:endParaRPr lang="en-IN" dirty="0" smtClean="0"/>
          </a:p>
          <a:p>
            <a:pPr lvl="1"/>
            <a:r>
              <a:rPr lang="en-IN" dirty="0"/>
              <a:t>Right-click </a:t>
            </a:r>
            <a:r>
              <a:rPr lang="en-IN" dirty="0" smtClean="0"/>
              <a:t>on the </a:t>
            </a:r>
            <a:r>
              <a:rPr lang="en-IN" dirty="0"/>
              <a:t>bottom axis and select </a:t>
            </a:r>
            <a:r>
              <a:rPr lang="en-IN" b="1" dirty="0"/>
              <a:t>Edit Reference Line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In Edit Reference Line, Band, or Box dialog box, in the Fill drop-down list, select an interesting </a:t>
            </a:r>
            <a:r>
              <a:rPr lang="en-IN" b="1" dirty="0" err="1"/>
              <a:t>color</a:t>
            </a:r>
            <a:r>
              <a:rPr lang="en-IN" dirty="0"/>
              <a:t> scheme. </a:t>
            </a:r>
            <a:endParaRPr lang="en-US" dirty="0" smtClean="0"/>
          </a:p>
        </p:txBody>
      </p:sp>
      <p:pic>
        <p:nvPicPr>
          <p:cNvPr id="1026" name="Picture 2" descr="Image result for box and whisker p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69"/>
            <a:ext cx="211601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5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Bubble </a:t>
            </a:r>
            <a:r>
              <a:rPr lang="en-IN" sz="2400" dirty="0"/>
              <a:t>charts </a:t>
            </a:r>
            <a:r>
              <a:rPr lang="en-IN" sz="2400" dirty="0" smtClean="0"/>
              <a:t>are used to display </a:t>
            </a:r>
            <a:r>
              <a:rPr lang="en-IN" sz="2400" dirty="0"/>
              <a:t>data in a cluster of </a:t>
            </a:r>
            <a:r>
              <a:rPr lang="en-IN" sz="2400" dirty="0" smtClean="0"/>
              <a:t>circles.</a:t>
            </a:r>
          </a:p>
          <a:p>
            <a:r>
              <a:rPr lang="en-IN" sz="2400" dirty="0"/>
              <a:t>Dimensions </a:t>
            </a:r>
            <a:r>
              <a:rPr lang="en-IN" sz="2400" dirty="0" smtClean="0"/>
              <a:t>defines </a:t>
            </a:r>
            <a:r>
              <a:rPr lang="en-IN" sz="2400" dirty="0"/>
              <a:t>the individual bubbles, </a:t>
            </a:r>
            <a:r>
              <a:rPr lang="en-IN" sz="2400" dirty="0" smtClean="0"/>
              <a:t>and measures </a:t>
            </a:r>
            <a:r>
              <a:rPr lang="en-IN" sz="2400" dirty="0"/>
              <a:t>define the size and </a:t>
            </a:r>
            <a:r>
              <a:rPr lang="en-IN" sz="2400" dirty="0" smtClean="0"/>
              <a:t>colour </a:t>
            </a:r>
            <a:r>
              <a:rPr lang="en-IN" sz="2400" dirty="0"/>
              <a:t>of the individual circles. </a:t>
            </a:r>
            <a:endParaRPr lang="en-IN" sz="2400" dirty="0" smtClean="0"/>
          </a:p>
          <a:p>
            <a:r>
              <a:rPr lang="en-IN" sz="2400" dirty="0" smtClean="0"/>
              <a:t>Bubble chart creation in tableau:</a:t>
            </a:r>
          </a:p>
          <a:p>
            <a:pPr lvl="1"/>
            <a:r>
              <a:rPr lang="en-IN" sz="2000" dirty="0"/>
              <a:t>Connect to the </a:t>
            </a:r>
            <a:r>
              <a:rPr lang="en-IN" sz="2000" b="1" dirty="0"/>
              <a:t>Sample - Superstore </a:t>
            </a:r>
            <a:r>
              <a:rPr lang="en-IN" sz="2000" dirty="0"/>
              <a:t>data source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Drag the </a:t>
            </a:r>
            <a:r>
              <a:rPr lang="en-IN" sz="2000" b="1" dirty="0"/>
              <a:t>Category</a:t>
            </a:r>
            <a:r>
              <a:rPr lang="en-IN" sz="2000" dirty="0"/>
              <a:t> dimension to Columns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Drag the </a:t>
            </a:r>
            <a:r>
              <a:rPr lang="en-IN" sz="2000" b="1" dirty="0"/>
              <a:t>Sales</a:t>
            </a:r>
            <a:r>
              <a:rPr lang="en-IN" sz="2000" dirty="0"/>
              <a:t> measure to Rows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Click </a:t>
            </a:r>
            <a:r>
              <a:rPr lang="en-IN" sz="2000" b="1" dirty="0"/>
              <a:t>Show Me </a:t>
            </a:r>
            <a:r>
              <a:rPr lang="en-IN" sz="2000" dirty="0"/>
              <a:t>on the toolbar, then select the packed </a:t>
            </a:r>
            <a:r>
              <a:rPr lang="en-IN" sz="2000" b="1" dirty="0"/>
              <a:t>bubbles chart </a:t>
            </a:r>
            <a:r>
              <a:rPr lang="en-IN" sz="2000" dirty="0"/>
              <a:t>type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Drag </a:t>
            </a:r>
            <a:r>
              <a:rPr lang="en-IN" sz="2000" b="1" dirty="0"/>
              <a:t>Region</a:t>
            </a:r>
            <a:r>
              <a:rPr lang="en-IN" sz="2000" dirty="0"/>
              <a:t> to </a:t>
            </a:r>
            <a:r>
              <a:rPr lang="en-IN" sz="2000" b="1" dirty="0"/>
              <a:t>Detail</a:t>
            </a:r>
            <a:r>
              <a:rPr lang="en-IN" sz="2000" dirty="0"/>
              <a:t> on the Marks card to include more bubbles in the view. </a:t>
            </a:r>
            <a:endParaRPr lang="en-IN" sz="2000" dirty="0" smtClean="0"/>
          </a:p>
          <a:p>
            <a:pPr lvl="1"/>
            <a:r>
              <a:rPr lang="en-IN" sz="2000" dirty="0"/>
              <a:t>Drag </a:t>
            </a:r>
            <a:r>
              <a:rPr lang="en-IN" sz="2000" b="1" dirty="0"/>
              <a:t>Profit</a:t>
            </a:r>
            <a:r>
              <a:rPr lang="en-IN" sz="2000" dirty="0"/>
              <a:t> to </a:t>
            </a:r>
            <a:r>
              <a:rPr lang="en-IN" sz="2000" b="1" dirty="0" smtClean="0"/>
              <a:t>Colour</a:t>
            </a:r>
            <a:r>
              <a:rPr lang="en-IN" sz="2000" dirty="0" smtClean="0"/>
              <a:t> </a:t>
            </a:r>
            <a:r>
              <a:rPr lang="en-IN" sz="2000" dirty="0"/>
              <a:t>on the Marks </a:t>
            </a:r>
            <a:r>
              <a:rPr lang="en-IN" sz="2000" dirty="0" smtClean="0"/>
              <a:t>card</a:t>
            </a:r>
          </a:p>
          <a:p>
            <a:pPr lvl="1"/>
            <a:r>
              <a:rPr lang="en-IN" sz="2000" dirty="0"/>
              <a:t>Drag </a:t>
            </a:r>
            <a:r>
              <a:rPr lang="en-IN" sz="2000" b="1" dirty="0"/>
              <a:t>Region</a:t>
            </a:r>
            <a:r>
              <a:rPr lang="en-IN" sz="2000" dirty="0"/>
              <a:t> to </a:t>
            </a:r>
            <a:r>
              <a:rPr lang="en-IN" sz="2000" b="1" dirty="0"/>
              <a:t>Label</a:t>
            </a:r>
            <a:r>
              <a:rPr lang="en-IN" sz="2000" dirty="0"/>
              <a:t> on the Marks card to clarify what each bubble represents.</a:t>
            </a:r>
            <a:endParaRPr lang="en-US" sz="2000" dirty="0" smtClean="0"/>
          </a:p>
        </p:txBody>
      </p:sp>
      <p:pic>
        <p:nvPicPr>
          <p:cNvPr id="2050" name="Picture 2" descr="Image result for bubble char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0"/>
            <a:ext cx="23328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4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First </a:t>
            </a:r>
            <a:r>
              <a:rPr lang="en-US" sz="2400" dirty="0"/>
              <a:t>Worksheet: Profits </a:t>
            </a:r>
            <a:endParaRPr lang="en-US" sz="2400" dirty="0" smtClean="0"/>
          </a:p>
          <a:p>
            <a:pPr lvl="1"/>
            <a:r>
              <a:rPr lang="en-US" sz="2000" dirty="0" smtClean="0"/>
              <a:t>Double click on Longitude and Latitude in Measures </a:t>
            </a:r>
          </a:p>
          <a:p>
            <a:pPr lvl="1"/>
            <a:r>
              <a:rPr lang="en-US" sz="2000" dirty="0" smtClean="0"/>
              <a:t>States in dimension tab into color markcard</a:t>
            </a:r>
          </a:p>
          <a:p>
            <a:pPr lvl="1"/>
            <a:r>
              <a:rPr lang="en-US" sz="2000" dirty="0" smtClean="0"/>
              <a:t>Drag profit from measure tab into size card in markcard</a:t>
            </a:r>
          </a:p>
          <a:p>
            <a:pPr lvl="1"/>
            <a:r>
              <a:rPr lang="en-US" sz="2000" dirty="0" smtClean="0"/>
              <a:t>Label the states </a:t>
            </a:r>
            <a:r>
              <a:rPr lang="en-US" sz="2000" dirty="0" smtClean="0">
                <a:sym typeface="Wingdings" panose="05000000000000000000" pitchFamily="2" charset="2"/>
              </a:rPr>
              <a:t> drag states from dimension tab and place it in label markcard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Category from dimension to filter markcard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Click on show filter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992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Second Worksheet</a:t>
            </a:r>
            <a:r>
              <a:rPr lang="en-US" sz="2400" dirty="0"/>
              <a:t>: </a:t>
            </a:r>
            <a:r>
              <a:rPr lang="en-US" sz="2400" dirty="0" smtClean="0"/>
              <a:t>performance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profit on rows shelf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sales on row shelf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</a:t>
            </a:r>
            <a:r>
              <a:rPr lang="en-US" dirty="0" err="1" smtClean="0">
                <a:sym typeface="Wingdings" panose="05000000000000000000" pitchFamily="2" charset="2"/>
              </a:rPr>
              <a:t>order_date</a:t>
            </a:r>
            <a:r>
              <a:rPr lang="en-US" dirty="0" smtClean="0">
                <a:sym typeface="Wingdings" panose="05000000000000000000" pitchFamily="2" charset="2"/>
              </a:rPr>
              <a:t> on column shelf  got to quarter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region from dimension plane to filter markcard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category from dimension plane to filter markcard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Drag sub-category from dimension plane to filter markcard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Click </a:t>
            </a:r>
            <a:r>
              <a:rPr lang="en-US" dirty="0" err="1" smtClean="0">
                <a:sym typeface="Wingdings" panose="05000000000000000000" pitchFamily="2" charset="2"/>
              </a:rPr>
              <a:t>showfilter</a:t>
            </a:r>
            <a:r>
              <a:rPr lang="en-US" dirty="0" smtClean="0">
                <a:sym typeface="Wingdings" panose="05000000000000000000" pitchFamily="2" charset="2"/>
              </a:rPr>
              <a:t> on all elements in filter markcard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80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Click on Dashboard icon to create new workbook for dashboard.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Select the listed worksheets on your dashboard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Check the filer on Right-side frame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Click on corresponding filter and apply this filter to selected worksheet by choosing appropriate option.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2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Mechanism to create bar charts in tableau:</a:t>
            </a:r>
          </a:p>
          <a:p>
            <a:pPr lvl="1"/>
            <a:r>
              <a:rPr lang="en-US" dirty="0" smtClean="0"/>
              <a:t>Connect to the sample – super store data source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Order Date </a:t>
            </a:r>
            <a:r>
              <a:rPr lang="en-US" dirty="0"/>
              <a:t>dimension to Columns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data is aggregate by year and headers appear.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Sales</a:t>
            </a:r>
            <a:r>
              <a:rPr lang="en-US" dirty="0"/>
              <a:t> measure to </a:t>
            </a:r>
            <a:r>
              <a:rPr lang="en-US" dirty="0" smtClean="0"/>
              <a:t>Rows</a:t>
            </a:r>
          </a:p>
          <a:p>
            <a:pPr lvl="2"/>
            <a:r>
              <a:rPr lang="en-US" dirty="0"/>
              <a:t>The measure is aggregated as a sum and an axis is created</a:t>
            </a:r>
            <a:r>
              <a:rPr lang="en-US" dirty="0" smtClean="0"/>
              <a:t>. </a:t>
            </a:r>
          </a:p>
          <a:p>
            <a:pPr lvl="2"/>
            <a:r>
              <a:rPr lang="en-US" dirty="0"/>
              <a:t>The column headers move to the bottom of the view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Tableau uses Line as the mark type because you added the date dimension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pic>
        <p:nvPicPr>
          <p:cNvPr id="4" name="Picture 6" descr="Image result for bar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9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Mechanism to create bar charts in tableau:</a:t>
            </a:r>
          </a:p>
          <a:p>
            <a:pPr lvl="1"/>
            <a:r>
              <a:rPr lang="en-US" dirty="0"/>
              <a:t>On the </a:t>
            </a:r>
            <a:r>
              <a:rPr lang="en-US" b="1" dirty="0"/>
              <a:t>Marks</a:t>
            </a:r>
            <a:r>
              <a:rPr lang="en-US" dirty="0"/>
              <a:t> card, select </a:t>
            </a:r>
            <a:r>
              <a:rPr lang="en-US" b="1" dirty="0"/>
              <a:t>Bar</a:t>
            </a:r>
            <a:r>
              <a:rPr lang="en-US" dirty="0"/>
              <a:t> from the drop-down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axis is vertical</a:t>
            </a:r>
          </a:p>
          <a:p>
            <a:pPr lvl="1"/>
            <a:r>
              <a:rPr lang="en-US" dirty="0" smtClean="0"/>
              <a:t>The length of the each mark</a:t>
            </a:r>
          </a:p>
          <a:p>
            <a:pPr marL="457200" lvl="1" indent="0">
              <a:buNone/>
            </a:pPr>
            <a:r>
              <a:rPr lang="en-US" dirty="0" smtClean="0"/>
              <a:t>Represents the sum of the</a:t>
            </a:r>
          </a:p>
          <a:p>
            <a:pPr marL="457200" lvl="1" indent="0">
              <a:buNone/>
            </a:pPr>
            <a:r>
              <a:rPr lang="en-US" dirty="0" smtClean="0"/>
              <a:t>Sales for that year</a:t>
            </a:r>
          </a:p>
          <a:p>
            <a:pPr lvl="1"/>
            <a:r>
              <a:rPr lang="en-US" dirty="0" smtClean="0"/>
              <a:t>2014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$60,474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050" name="Picture 2" descr="http://onlinehelp.tableau.com/current/pro/desktop/en-us/Img/b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3352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bar ch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Mechanism to create bar charts in tableau:</a:t>
            </a:r>
          </a:p>
          <a:p>
            <a:pPr lvl="1"/>
            <a:r>
              <a:rPr lang="en-US" dirty="0" smtClean="0"/>
              <a:t>Drag the </a:t>
            </a:r>
            <a:r>
              <a:rPr lang="en-US" b="1" dirty="0" smtClean="0"/>
              <a:t>ship mode </a:t>
            </a:r>
            <a:r>
              <a:rPr lang="en-US" dirty="0" smtClean="0"/>
              <a:t>dimension on the </a:t>
            </a:r>
            <a:r>
              <a:rPr lang="en-US" b="1" dirty="0" smtClean="0"/>
              <a:t>Color</a:t>
            </a:r>
            <a:r>
              <a:rPr lang="en-US" dirty="0" smtClean="0"/>
              <a:t> on the mark card. </a:t>
            </a:r>
            <a:r>
              <a:rPr lang="en-US" dirty="0" smtClean="0">
                <a:sym typeface="Wingdings" pitchFamily="2" charset="2"/>
              </a:rPr>
              <a:t> check the visualization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</a:t>
            </a:r>
            <a:r>
              <a:rPr lang="en-US" dirty="0" smtClean="0"/>
              <a:t>rag </a:t>
            </a:r>
            <a:r>
              <a:rPr lang="en-US" dirty="0"/>
              <a:t>the </a:t>
            </a:r>
            <a:r>
              <a:rPr lang="en-US" b="1" dirty="0"/>
              <a:t>Region</a:t>
            </a:r>
            <a:r>
              <a:rPr lang="en-US" dirty="0"/>
              <a:t> dimension to Rows, and drop it to the left of </a:t>
            </a:r>
            <a:r>
              <a:rPr lang="en-US" b="1" dirty="0"/>
              <a:t>Sales</a:t>
            </a:r>
            <a:r>
              <a:rPr lang="en-US" dirty="0"/>
              <a:t> to produce multiple axes for sales by region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 check the visualization.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Want to view the data in Central region only.  we have to use filters.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Drag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ym typeface="Wingdings" pitchFamily="2" charset="2"/>
              </a:rPr>
              <a:t>Region</a:t>
            </a:r>
            <a:r>
              <a:rPr lang="en-US" dirty="0">
                <a:sym typeface="Wingdings" pitchFamily="2" charset="2"/>
              </a:rPr>
              <a:t> dimension </a:t>
            </a:r>
            <a:r>
              <a:rPr lang="en-US" dirty="0" smtClean="0">
                <a:sym typeface="Wingdings" pitchFamily="2" charset="2"/>
              </a:rPr>
              <a:t>from </a:t>
            </a:r>
            <a:r>
              <a:rPr lang="en-US" dirty="0">
                <a:sym typeface="Wingdings" pitchFamily="2" charset="2"/>
              </a:rPr>
              <a:t>the Data pane to the Filters shelf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 filter shelf, uncheck all except Central region.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Ship mode changed  in the central over the four year period.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4" name="Picture 6" descr="Image result for bar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Line </a:t>
            </a:r>
            <a:r>
              <a:rPr lang="en-US" sz="4000" dirty="0"/>
              <a:t>charts connect individual data points in a </a:t>
            </a:r>
            <a:r>
              <a:rPr lang="en-US" sz="4000" dirty="0" smtClean="0"/>
              <a:t>view.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smtClean="0"/>
              <a:t>used to visualize </a:t>
            </a:r>
            <a:r>
              <a:rPr lang="en-US" sz="3600" dirty="0"/>
              <a:t>a sequence of </a:t>
            </a:r>
            <a:r>
              <a:rPr lang="en-US" sz="3600" dirty="0" smtClean="0"/>
              <a:t>values.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smtClean="0"/>
              <a:t>Useful to check the trends over time.</a:t>
            </a:r>
          </a:p>
          <a:p>
            <a:pPr lvl="1"/>
            <a:r>
              <a:rPr lang="en-US" sz="3600" dirty="0" smtClean="0"/>
              <a:t>Useful to forecast feature values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 descr="Image result for line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3352800" cy="1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Mechanism to create Line charts in tableau:</a:t>
            </a:r>
          </a:p>
          <a:p>
            <a:pPr lvl="1"/>
            <a:r>
              <a:rPr lang="en-US" dirty="0"/>
              <a:t>Connect to the </a:t>
            </a:r>
            <a:r>
              <a:rPr lang="en-US" b="1" dirty="0"/>
              <a:t>Sample - Superstore </a:t>
            </a:r>
            <a:r>
              <a:rPr lang="en-US" dirty="0"/>
              <a:t>data source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Order Date </a:t>
            </a:r>
            <a:r>
              <a:rPr lang="en-US" dirty="0"/>
              <a:t>dimension to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Sales</a:t>
            </a:r>
            <a:r>
              <a:rPr lang="en-US" dirty="0"/>
              <a:t> measure to Rows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Profit</a:t>
            </a:r>
            <a:r>
              <a:rPr lang="en-US" dirty="0"/>
              <a:t> measure to Rows and drop it to the right of the </a:t>
            </a:r>
            <a:r>
              <a:rPr lang="en-US" b="1" dirty="0"/>
              <a:t>Sales</a:t>
            </a:r>
            <a:r>
              <a:rPr lang="en-US" dirty="0"/>
              <a:t> measure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Drag the </a:t>
            </a:r>
            <a:r>
              <a:rPr lang="en-US" b="1" dirty="0"/>
              <a:t>SUM(Profit) </a:t>
            </a:r>
            <a:r>
              <a:rPr lang="en-US" dirty="0"/>
              <a:t>field from </a:t>
            </a:r>
            <a:r>
              <a:rPr lang="en-US" b="1" dirty="0"/>
              <a:t>Rows</a:t>
            </a:r>
            <a:r>
              <a:rPr lang="en-US" dirty="0"/>
              <a:t> to the </a:t>
            </a:r>
            <a:r>
              <a:rPr lang="en-US" b="1" dirty="0"/>
              <a:t>Sales</a:t>
            </a:r>
            <a:r>
              <a:rPr lang="en-US" dirty="0"/>
              <a:t> axis to create a </a:t>
            </a:r>
            <a:r>
              <a:rPr lang="en-US" b="1" dirty="0"/>
              <a:t>blended axis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two pale green parallel bars indicate that Profit and Sales will use a blended axis when you release the mouse button.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 descr="Image result for line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3352800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line ch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8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Mechanism to create Line charts in tableau:</a:t>
            </a:r>
          </a:p>
          <a:p>
            <a:pPr lvl="1"/>
            <a:r>
              <a:rPr lang="en-US" dirty="0"/>
              <a:t>Click the drop-down arrow in the </a:t>
            </a:r>
            <a:r>
              <a:rPr lang="en-US" b="1" dirty="0"/>
              <a:t>Year(Order Date)</a:t>
            </a:r>
            <a:r>
              <a:rPr lang="en-US" dirty="0"/>
              <a:t> field on the Columns shelf and select </a:t>
            </a:r>
            <a:r>
              <a:rPr lang="en-US" b="1" dirty="0"/>
              <a:t>Month </a:t>
            </a:r>
            <a:r>
              <a:rPr lang="en-US" dirty="0"/>
              <a:t>in the lower part of the </a:t>
            </a:r>
            <a:r>
              <a:rPr lang="en-US" dirty="0" smtClean="0"/>
              <a:t>context</a:t>
            </a:r>
            <a:r>
              <a:rPr lang="en-US" dirty="0"/>
              <a:t> </a:t>
            </a:r>
            <a:r>
              <a:rPr lang="en-US" dirty="0" smtClean="0"/>
              <a:t>menu.</a:t>
            </a:r>
          </a:p>
          <a:p>
            <a:pPr lvl="1"/>
            <a:r>
              <a:rPr lang="en-US" dirty="0"/>
              <a:t> To add a forecast, </a:t>
            </a:r>
            <a:r>
              <a:rPr lang="en-US" dirty="0" smtClean="0"/>
              <a:t>go to</a:t>
            </a:r>
            <a:r>
              <a:rPr lang="en-US" dirty="0" smtClean="0"/>
              <a:t> </a:t>
            </a:r>
            <a:r>
              <a:rPr lang="en-US" b="1" dirty="0"/>
              <a:t>Analytics pane</a:t>
            </a:r>
            <a:r>
              <a:rPr lang="en-US" dirty="0"/>
              <a:t>, drag the </a:t>
            </a:r>
            <a:r>
              <a:rPr lang="en-US" b="1" dirty="0" smtClean="0"/>
              <a:t>Forecast model</a:t>
            </a:r>
            <a:r>
              <a:rPr lang="en-US" dirty="0" smtClean="0"/>
              <a:t> </a:t>
            </a:r>
            <a:r>
              <a:rPr lang="en-US" dirty="0"/>
              <a:t>to the view, and then drop it on </a:t>
            </a:r>
            <a:r>
              <a:rPr lang="en-US" b="1" dirty="0"/>
              <a:t>Forecast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098" name="Picture 2" descr="Image result for line ch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3352800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1383</Words>
  <Application>Microsoft Office PowerPoint</Application>
  <PresentationFormat>On-screen Show (4:3)</PresentationFormat>
  <Paragraphs>224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Tableau Basics for charts and maps</vt:lpstr>
      <vt:lpstr>Bar Charts</vt:lpstr>
      <vt:lpstr>Bar charts</vt:lpstr>
      <vt:lpstr>Bar charts</vt:lpstr>
      <vt:lpstr>Bar charts</vt:lpstr>
      <vt:lpstr>Line charts</vt:lpstr>
      <vt:lpstr>Line charts</vt:lpstr>
      <vt:lpstr>Line Charts</vt:lpstr>
      <vt:lpstr>Line charts</vt:lpstr>
      <vt:lpstr>Scatter Plot</vt:lpstr>
      <vt:lpstr>Scatter Plot</vt:lpstr>
      <vt:lpstr>Heat maps</vt:lpstr>
      <vt:lpstr>Heat maps</vt:lpstr>
      <vt:lpstr>Heat maps</vt:lpstr>
      <vt:lpstr>Heat maps</vt:lpstr>
      <vt:lpstr>Histograms</vt:lpstr>
      <vt:lpstr>Histograms</vt:lpstr>
      <vt:lpstr>Histograms</vt:lpstr>
      <vt:lpstr>Gantt Charts</vt:lpstr>
      <vt:lpstr>Gantt Charts</vt:lpstr>
      <vt:lpstr>Gantt Charts</vt:lpstr>
      <vt:lpstr>Pie Charts</vt:lpstr>
      <vt:lpstr>Tree Maps</vt:lpstr>
      <vt:lpstr>Tree Maps</vt:lpstr>
      <vt:lpstr>Box and Whisker plots</vt:lpstr>
      <vt:lpstr>Bubble charts</vt:lpstr>
      <vt:lpstr>Dash Board</vt:lpstr>
      <vt:lpstr>Dash Board</vt:lpstr>
      <vt:lpstr>Dash Board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35</cp:revision>
  <dcterms:created xsi:type="dcterms:W3CDTF">2006-08-16T00:00:00Z</dcterms:created>
  <dcterms:modified xsi:type="dcterms:W3CDTF">2019-02-13T03:51:02Z</dcterms:modified>
</cp:coreProperties>
</file>