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8"/>
  </p:notesMasterIdLst>
  <p:sldIdLst>
    <p:sldId id="256" r:id="rId2"/>
    <p:sldId id="299" r:id="rId3"/>
    <p:sldId id="300" r:id="rId4"/>
    <p:sldId id="301" r:id="rId5"/>
    <p:sldId id="302" r:id="rId6"/>
    <p:sldId id="303" r:id="rId7"/>
    <p:sldId id="304" r:id="rId8"/>
    <p:sldId id="305" r:id="rId9"/>
    <p:sldId id="306" r:id="rId10"/>
    <p:sldId id="307" r:id="rId11"/>
    <p:sldId id="308" r:id="rId12"/>
    <p:sldId id="309" r:id="rId13"/>
    <p:sldId id="310" r:id="rId14"/>
    <p:sldId id="311" r:id="rId15"/>
    <p:sldId id="312" r:id="rId16"/>
    <p:sldId id="313" r:id="rId17"/>
    <p:sldId id="314" r:id="rId18"/>
    <p:sldId id="315" r:id="rId19"/>
    <p:sldId id="316" r:id="rId20"/>
    <p:sldId id="317" r:id="rId21"/>
    <p:sldId id="318" r:id="rId22"/>
    <p:sldId id="320" r:id="rId23"/>
    <p:sldId id="319" r:id="rId24"/>
    <p:sldId id="321" r:id="rId25"/>
    <p:sldId id="322" r:id="rId26"/>
    <p:sldId id="323" r:id="rId27"/>
    <p:sldId id="324" r:id="rId28"/>
    <p:sldId id="325" r:id="rId29"/>
    <p:sldId id="326" r:id="rId30"/>
    <p:sldId id="327" r:id="rId31"/>
    <p:sldId id="328" r:id="rId32"/>
    <p:sldId id="329" r:id="rId33"/>
    <p:sldId id="330" r:id="rId34"/>
    <p:sldId id="331" r:id="rId35"/>
    <p:sldId id="332" r:id="rId36"/>
    <p:sldId id="333" r:id="rId37"/>
    <p:sldId id="334" r:id="rId38"/>
    <p:sldId id="335" r:id="rId39"/>
    <p:sldId id="336" r:id="rId40"/>
    <p:sldId id="338" r:id="rId41"/>
    <p:sldId id="337" r:id="rId42"/>
    <p:sldId id="339" r:id="rId43"/>
    <p:sldId id="340" r:id="rId44"/>
    <p:sldId id="341" r:id="rId45"/>
    <p:sldId id="342" r:id="rId46"/>
    <p:sldId id="297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8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4" d="100"/>
          <a:sy n="44" d="100"/>
        </p:scale>
        <p:origin x="2220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DE8E19-2046-4E21-9015-78AB86DD07B0}" type="datetimeFigureOut">
              <a:rPr lang="en-US" smtClean="0"/>
              <a:t>5/18/2021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74654F-8C0E-45D2-A402-88171744ED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808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05001"/>
            <a:ext cx="100584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572000"/>
            <a:ext cx="861568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C726-4022-47F5-8370-D325A5167A1D}" type="datetime3">
              <a:rPr lang="en-US" smtClean="0"/>
              <a:t>18 May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AE30-8247-4A49-8D1E-F8DA02D3017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4BC85-19BD-4602-BA5F-9016E5076196}" type="datetime3">
              <a:rPr lang="en-US" smtClean="0"/>
              <a:t>18 May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AE30-8247-4A49-8D1E-F8DA02D3017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3368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F1B95-E86A-4FC5-BBA5-8D47F30CA975}" type="datetime3">
              <a:rPr lang="en-US" smtClean="0"/>
              <a:t>18 May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AE30-8247-4A49-8D1E-F8DA02D3017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F225A-936A-4AD2-840D-32D45E053E8F}" type="datetime3">
              <a:rPr lang="en-US" smtClean="0"/>
              <a:t>18 May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AE30-8247-4A49-8D1E-F8DA02D3017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5486400"/>
            <a:ext cx="10212916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3852863"/>
            <a:ext cx="8180916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31D71-A7A9-4FDD-A9B4-73C7C9C73170}" type="datetime3">
              <a:rPr lang="en-US" smtClean="0"/>
              <a:t>18 May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AE30-8247-4A49-8D1E-F8DA02D3017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28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0BBBC-919A-4337-938C-073C3659C4B9}" type="datetime3">
              <a:rPr lang="en-US" smtClean="0"/>
              <a:t>18 May 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AE30-8247-4A49-8D1E-F8DA02D3017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928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928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548-ADEC-4830-82FC-25C53916A55A}" type="datetime3">
              <a:rPr lang="en-US" smtClean="0"/>
              <a:t>18 May 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AE30-8247-4A49-8D1E-F8DA02D3017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AE5C0-595D-450F-A3EA-E74A5B35A920}" type="datetime3">
              <a:rPr lang="en-US" smtClean="0"/>
              <a:t>18 May 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AE30-8247-4A49-8D1E-F8DA02D3017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56DDE-0490-4723-8964-7574B548C2E6}" type="datetime3">
              <a:rPr lang="en-US" smtClean="0"/>
              <a:t>18 May 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AE30-8247-4A49-8D1E-F8DA02D3017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1" y="5495544"/>
            <a:ext cx="103632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0" y="6096000"/>
            <a:ext cx="103632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BD098-97EB-45FE-8124-CE3FA0B4574B}" type="datetime3">
              <a:rPr lang="en-US" smtClean="0"/>
              <a:t>18 May 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AE30-8247-4A49-8D1E-F8DA02D3017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06400" y="381000"/>
            <a:ext cx="103632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5495278"/>
            <a:ext cx="103632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12776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2336" y="6096000"/>
            <a:ext cx="103632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0A695-FD28-40B1-8F0C-8305091AABF8}" type="datetime3">
              <a:rPr lang="en-US" smtClean="0"/>
              <a:t>18 May 2021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EAAE30-8247-4A49-8D1E-F8DA02D3017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16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277600" y="5486400"/>
            <a:ext cx="9144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75717" y="5648960"/>
            <a:ext cx="73152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1EEAAE30-8247-4A49-8D1E-F8DA02D3017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10510428" y="3987800"/>
            <a:ext cx="2367281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474869" y="1584960"/>
            <a:ext cx="2438399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61A61B53-8BE0-42B7-8A9A-4E46CA2877F0}" type="datetime3">
              <a:rPr lang="en-US" smtClean="0"/>
              <a:t>18 May 2021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knpcode.com/hadoop/mapre%20duce/counters-in-hadoop-mapreduce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ditullio.fr/2015/12/28/hadoop-basics-secondary-sort-in-mapreduce/" TargetMode="External"/><Relationship Id="rId2" Type="http://schemas.openxmlformats.org/officeDocument/2006/relationships/hyperlink" Target="https://medium.com/@sudarshan_sreenivasan/what-is-secondary-sort-in-hadoop-and-how-does-it-work-fe35609b5319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zaloni.com/resources/blogs/secondary-sorting-in-hadoop-2/" TargetMode="Externa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uru99.com/introduction-to-counters-joins-in-map-reduce.html" TargetMode="External"/><Relationship Id="rId2" Type="http://schemas.openxmlformats.org/officeDocument/2006/relationships/hyperlink" Target="https://www.edureka.co/blog/mapreduce-example-reduce-side-join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h2kinfosys.com/blog/hadoop-mapreduce-join-counter-with-example/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vidvan.com/tutorials/distributed-cache-in-hadoop/" TargetMode="External"/><Relationship Id="rId2" Type="http://schemas.openxmlformats.org/officeDocument/2006/relationships/hyperlink" Target="https://medium.com/@bharvi.vyas123/distributed-cache-in-hadoop-how-distributed-cache-works-8f7996e179f9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netjstech.com/2018/07/distributed-cache-in-hadoop-mapreduce.html" TargetMode="Externa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6273" y="1214438"/>
            <a:ext cx="9569039" cy="2387600"/>
          </a:xfrm>
        </p:spPr>
        <p:txBody>
          <a:bodyPr>
            <a:normAutofit fontScale="90000"/>
          </a:bodyPr>
          <a:lstStyle/>
          <a:p>
            <a:r>
              <a:rPr lang="en-US" sz="7300" b="1" dirty="0" smtClean="0">
                <a:solidFill>
                  <a:srgbClr val="002060"/>
                </a:solidFill>
                <a:latin typeface="Baskerville Old Face" panose="02020602080505020303" pitchFamily="18" charset="0"/>
                <a:cs typeface="Aparajita" panose="020B0604020202020204" pitchFamily="34" charset="0"/>
              </a:rPr>
              <a:t>Large Scale Data Processing</a:t>
            </a:r>
            <a:r>
              <a:rPr lang="en-US" sz="8900" b="1" dirty="0" smtClean="0">
                <a:solidFill>
                  <a:srgbClr val="002060"/>
                </a:solidFill>
                <a:latin typeface="Baskerville Old Face" panose="02020602080505020303" pitchFamily="18" charset="0"/>
              </a:rPr>
              <a:t/>
            </a:r>
            <a:br>
              <a:rPr lang="en-US" sz="8900" b="1" dirty="0" smtClean="0">
                <a:solidFill>
                  <a:srgbClr val="002060"/>
                </a:solidFill>
                <a:latin typeface="Baskerville Old Face" panose="02020602080505020303" pitchFamily="18" charset="0"/>
              </a:rPr>
            </a:br>
            <a:r>
              <a:rPr lang="en-US" sz="6000" b="1" dirty="0" smtClean="0">
                <a:solidFill>
                  <a:srgbClr val="002060"/>
                </a:solidFill>
                <a:latin typeface="Baskerville Old Face" panose="02020602080505020303" pitchFamily="18" charset="0"/>
              </a:rPr>
              <a:t>      --- </a:t>
            </a:r>
            <a:r>
              <a:rPr lang="en-US" sz="4400" b="1" dirty="0" err="1" smtClean="0">
                <a:solidFill>
                  <a:srgbClr val="FF0000"/>
                </a:solidFill>
                <a:latin typeface="Baskerville Old Face" panose="02020602080505020303" pitchFamily="18" charset="0"/>
              </a:rPr>
              <a:t>Hadoop</a:t>
            </a:r>
            <a:r>
              <a:rPr lang="en-US" sz="4400" b="1" dirty="0" smtClean="0">
                <a:solidFill>
                  <a:srgbClr val="FF0000"/>
                </a:solidFill>
                <a:latin typeface="Baskerville Old Face" panose="02020602080505020303" pitchFamily="18" charset="0"/>
              </a:rPr>
              <a:t> - </a:t>
            </a:r>
            <a:r>
              <a:rPr lang="en-US" sz="4400" b="1" dirty="0" err="1" smtClean="0">
                <a:solidFill>
                  <a:srgbClr val="FF0000"/>
                </a:solidFill>
                <a:latin typeface="Baskerville Old Face" panose="02020602080505020303" pitchFamily="18" charset="0"/>
              </a:rPr>
              <a:t>MapReduce</a:t>
            </a:r>
            <a:r>
              <a:rPr lang="en-US" sz="4400" b="1" dirty="0" smtClean="0">
                <a:solidFill>
                  <a:srgbClr val="FF0000"/>
                </a:solidFill>
                <a:latin typeface="Baskerville Old Face" panose="02020602080505020303" pitchFamily="18" charset="0"/>
              </a:rPr>
              <a:t> Features</a:t>
            </a:r>
            <a:endParaRPr lang="en-US" sz="6700" dirty="0">
              <a:solidFill>
                <a:srgbClr val="FF0000"/>
              </a:solidFill>
              <a:latin typeface="Book Antiqua" panose="02040602050305030304" pitchFamily="18" charset="0"/>
              <a:cs typeface="Arial" panose="0208060402020202020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13167" y="4763148"/>
            <a:ext cx="10507287" cy="1655762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Dr. Ramesh Ragala</a:t>
            </a:r>
          </a:p>
          <a:p>
            <a:r>
              <a:rPr lang="en-US" sz="3200" b="1" dirty="0" smtClean="0">
                <a:solidFill>
                  <a:srgbClr val="7030A0"/>
                </a:solidFill>
              </a:rPr>
              <a:t>VIT Chennai</a:t>
            </a:r>
            <a:endParaRPr lang="en-US" sz="3200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Built-in Counter: </a:t>
            </a:r>
            <a:r>
              <a:rPr lang="en-US" sz="2800" b="1" dirty="0" err="1" smtClean="0">
                <a:solidFill>
                  <a:srgbClr val="FF0000"/>
                </a:solidFill>
              </a:rPr>
              <a:t>MapReduce</a:t>
            </a:r>
            <a:r>
              <a:rPr lang="en-US" sz="2800" b="1" dirty="0" smtClean="0">
                <a:solidFill>
                  <a:srgbClr val="FF0000"/>
                </a:solidFill>
              </a:rPr>
              <a:t> task Counters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Map </a:t>
            </a:r>
            <a:r>
              <a:rPr lang="en-US" sz="3200" dirty="0"/>
              <a:t>output materialized bytes </a:t>
            </a:r>
            <a:r>
              <a:rPr lang="en-US" sz="2000" dirty="0" smtClean="0"/>
              <a:t>(MAP_OUTPUT_MATERIALIZED_BYTES)</a:t>
            </a:r>
          </a:p>
          <a:p>
            <a:pPr lvl="1"/>
            <a:r>
              <a:rPr lang="en-US" sz="3000" dirty="0" smtClean="0"/>
              <a:t>Output </a:t>
            </a:r>
            <a:r>
              <a:rPr lang="en-US" sz="3000" dirty="0"/>
              <a:t>bytes written to the disk</a:t>
            </a:r>
            <a:r>
              <a:rPr lang="en-US" sz="3000" dirty="0" smtClean="0"/>
              <a:t>.</a:t>
            </a:r>
          </a:p>
          <a:p>
            <a:r>
              <a:rPr lang="en-US" sz="3200" dirty="0"/>
              <a:t>Input split bytes (SPLIT_RAW_BYTES</a:t>
            </a:r>
            <a:r>
              <a:rPr lang="en-US" sz="3200" dirty="0" smtClean="0"/>
              <a:t>)</a:t>
            </a:r>
          </a:p>
          <a:p>
            <a:pPr lvl="1"/>
            <a:r>
              <a:rPr lang="en-US" sz="3000" dirty="0" smtClean="0"/>
              <a:t> </a:t>
            </a:r>
            <a:r>
              <a:rPr lang="en-US" sz="3000" dirty="0"/>
              <a:t>Metadata about the input splits in bytes</a:t>
            </a:r>
            <a:r>
              <a:rPr lang="en-US" sz="3000" dirty="0" smtClean="0"/>
              <a:t>.</a:t>
            </a:r>
          </a:p>
          <a:p>
            <a:r>
              <a:rPr lang="en-US" sz="3200" dirty="0"/>
              <a:t>Combine input records (</a:t>
            </a:r>
            <a:r>
              <a:rPr lang="en-US" sz="3200" dirty="0" smtClean="0"/>
              <a:t>COMBINE_INPUT_RECORDS)</a:t>
            </a:r>
          </a:p>
          <a:p>
            <a:pPr lvl="1"/>
            <a:r>
              <a:rPr lang="en-US" sz="3000" dirty="0" smtClean="0"/>
              <a:t>The </a:t>
            </a:r>
            <a:r>
              <a:rPr lang="en-US" sz="3000" dirty="0"/>
              <a:t>number of input records processed by combiner</a:t>
            </a:r>
            <a:r>
              <a:rPr lang="en-US" sz="3000" dirty="0" smtClean="0"/>
              <a:t>.</a:t>
            </a:r>
          </a:p>
          <a:p>
            <a:r>
              <a:rPr lang="en-US" sz="3200" dirty="0"/>
              <a:t>Combine output records (COMBINE_OUTPUT_RECORDS</a:t>
            </a:r>
            <a:r>
              <a:rPr lang="en-US" sz="3200" dirty="0" smtClean="0"/>
              <a:t>)</a:t>
            </a:r>
          </a:p>
          <a:p>
            <a:pPr lvl="1"/>
            <a:r>
              <a:rPr lang="en-US" sz="3000" dirty="0" smtClean="0"/>
              <a:t>The </a:t>
            </a:r>
            <a:r>
              <a:rPr lang="en-US" sz="3000" dirty="0"/>
              <a:t>number of output records emitted by combiner.</a:t>
            </a:r>
            <a:endParaRPr lang="en-US" sz="3000" dirty="0" smtClean="0"/>
          </a:p>
          <a:p>
            <a:endParaRPr lang="en-US" sz="3000" dirty="0" smtClean="0"/>
          </a:p>
          <a:p>
            <a:endParaRPr lang="en-US" sz="3000" dirty="0"/>
          </a:p>
          <a:p>
            <a:endParaRPr lang="en-US" sz="3000" dirty="0" smtClean="0"/>
          </a:p>
          <a:p>
            <a:endParaRPr lang="en-US" sz="3000" dirty="0"/>
          </a:p>
          <a:p>
            <a:endParaRPr lang="en-US" sz="3000" dirty="0" smtClean="0"/>
          </a:p>
          <a:p>
            <a:endParaRPr lang="en-US" sz="3000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F225A-936A-4AD2-840D-32D45E053E8F}" type="datetime3">
              <a:rPr lang="en-US" smtClean="0"/>
              <a:t>18 May 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AE30-8247-4A49-8D1E-F8DA02D3017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1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Built-in Counter: </a:t>
            </a:r>
            <a:r>
              <a:rPr lang="en-US" sz="2800" b="1" dirty="0" err="1" smtClean="0">
                <a:solidFill>
                  <a:srgbClr val="FF0000"/>
                </a:solidFill>
              </a:rPr>
              <a:t>MapReduce</a:t>
            </a:r>
            <a:r>
              <a:rPr lang="en-US" sz="2800" b="1" dirty="0" smtClean="0">
                <a:solidFill>
                  <a:srgbClr val="FF0000"/>
                </a:solidFill>
              </a:rPr>
              <a:t> task Counters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000" dirty="0" smtClean="0"/>
              <a:t>Reduce </a:t>
            </a:r>
            <a:r>
              <a:rPr lang="en-US" sz="3000" dirty="0"/>
              <a:t>input groups (</a:t>
            </a:r>
            <a:r>
              <a:rPr lang="en-US" sz="3000" dirty="0" smtClean="0"/>
              <a:t>REDUCE_INPUT_GROUPS)</a:t>
            </a:r>
          </a:p>
          <a:p>
            <a:pPr lvl="1"/>
            <a:r>
              <a:rPr lang="en-US" sz="2800" dirty="0" smtClean="0"/>
              <a:t>The </a:t>
            </a:r>
            <a:r>
              <a:rPr lang="en-US" sz="2800" dirty="0"/>
              <a:t>number of key groups processed by all the Reducers</a:t>
            </a:r>
            <a:r>
              <a:rPr lang="en-US" sz="2800" dirty="0" smtClean="0"/>
              <a:t>.</a:t>
            </a:r>
          </a:p>
          <a:p>
            <a:r>
              <a:rPr lang="en-US" sz="3000" dirty="0"/>
              <a:t>Reduce shuffle bytes (</a:t>
            </a:r>
            <a:r>
              <a:rPr lang="en-US" sz="3000" dirty="0" smtClean="0"/>
              <a:t>REDUCE_SHUFFLE_BYTES)</a:t>
            </a:r>
          </a:p>
          <a:p>
            <a:pPr lvl="1"/>
            <a:r>
              <a:rPr lang="en-US" sz="2800" dirty="0" smtClean="0"/>
              <a:t>Map </a:t>
            </a:r>
            <a:r>
              <a:rPr lang="en-US" sz="2800" dirty="0"/>
              <a:t>output copied to Reducers in bytes</a:t>
            </a:r>
            <a:r>
              <a:rPr lang="en-US" sz="2800" dirty="0" smtClean="0"/>
              <a:t>.</a:t>
            </a:r>
          </a:p>
          <a:p>
            <a:r>
              <a:rPr lang="en-US" sz="3000" dirty="0"/>
              <a:t>Reduce input records (</a:t>
            </a:r>
            <a:r>
              <a:rPr lang="en-US" sz="3000" dirty="0" smtClean="0"/>
              <a:t>REDUCE_INPUT_RECORDS)</a:t>
            </a:r>
          </a:p>
          <a:p>
            <a:pPr lvl="1"/>
            <a:r>
              <a:rPr lang="en-US" sz="2800" dirty="0" smtClean="0"/>
              <a:t>The </a:t>
            </a:r>
            <a:r>
              <a:rPr lang="en-US" sz="2800" dirty="0"/>
              <a:t>number of input records processed by all the Reducers</a:t>
            </a:r>
            <a:r>
              <a:rPr lang="en-US" sz="2800" dirty="0" smtClean="0"/>
              <a:t>.</a:t>
            </a:r>
          </a:p>
          <a:p>
            <a:r>
              <a:rPr lang="en-US" sz="3000" dirty="0"/>
              <a:t>Reduce output records (REDUCE_OUTPUT_RECORDS</a:t>
            </a:r>
            <a:r>
              <a:rPr lang="en-US" sz="3000" dirty="0" smtClean="0"/>
              <a:t>)</a:t>
            </a:r>
          </a:p>
          <a:p>
            <a:pPr lvl="1"/>
            <a:r>
              <a:rPr lang="en-US" sz="2800" dirty="0" smtClean="0"/>
              <a:t>The </a:t>
            </a:r>
            <a:r>
              <a:rPr lang="en-US" sz="2800" dirty="0"/>
              <a:t>number of output records emitted by all the Reducers</a:t>
            </a:r>
            <a:r>
              <a:rPr lang="en-US" sz="2800" dirty="0" smtClean="0"/>
              <a:t>.</a:t>
            </a:r>
          </a:p>
          <a:p>
            <a:r>
              <a:rPr lang="en-US" sz="3000" dirty="0"/>
              <a:t>Reduce skipped records (</a:t>
            </a:r>
            <a:r>
              <a:rPr lang="en-US" sz="3000" dirty="0" smtClean="0"/>
              <a:t>REDUCE_SKIPPED_RECORDS)</a:t>
            </a:r>
          </a:p>
          <a:p>
            <a:pPr lvl="1"/>
            <a:r>
              <a:rPr lang="en-US" sz="2800" dirty="0" smtClean="0"/>
              <a:t>The </a:t>
            </a:r>
            <a:r>
              <a:rPr lang="en-US" sz="2800" dirty="0"/>
              <a:t>number of records skipped by Reducer.</a:t>
            </a:r>
            <a:endParaRPr lang="en-US" sz="2800" dirty="0" smtClean="0"/>
          </a:p>
          <a:p>
            <a:endParaRPr lang="en-US" sz="3000" dirty="0"/>
          </a:p>
          <a:p>
            <a:endParaRPr lang="en-US" sz="3000" dirty="0" smtClean="0"/>
          </a:p>
          <a:p>
            <a:endParaRPr lang="en-US" sz="3000" dirty="0"/>
          </a:p>
          <a:p>
            <a:endParaRPr lang="en-US" sz="3000" dirty="0" smtClean="0"/>
          </a:p>
          <a:p>
            <a:endParaRPr lang="en-US" sz="3000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F225A-936A-4AD2-840D-32D45E053E8F}" type="datetime3">
              <a:rPr lang="en-US" smtClean="0"/>
              <a:t>18 May 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AE30-8247-4A49-8D1E-F8DA02D3017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99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Built-in Counter: </a:t>
            </a:r>
            <a:r>
              <a:rPr lang="en-US" sz="2800" b="1" dirty="0" err="1" smtClean="0">
                <a:solidFill>
                  <a:srgbClr val="FF0000"/>
                </a:solidFill>
              </a:rPr>
              <a:t>MapReduce</a:t>
            </a:r>
            <a:r>
              <a:rPr lang="en-US" sz="2800" b="1" dirty="0" smtClean="0">
                <a:solidFill>
                  <a:srgbClr val="FF0000"/>
                </a:solidFill>
              </a:rPr>
              <a:t> task Counters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000" dirty="0" smtClean="0"/>
              <a:t>Spilled </a:t>
            </a:r>
            <a:r>
              <a:rPr lang="en-US" sz="3000" dirty="0"/>
              <a:t>Records (SPILLED_RECORDS</a:t>
            </a:r>
            <a:r>
              <a:rPr lang="en-US" sz="3000" dirty="0" smtClean="0"/>
              <a:t>)</a:t>
            </a:r>
          </a:p>
          <a:p>
            <a:pPr lvl="1"/>
            <a:r>
              <a:rPr lang="en-US" sz="2800" dirty="0" smtClean="0"/>
              <a:t>The </a:t>
            </a:r>
            <a:r>
              <a:rPr lang="en-US" sz="2800" dirty="0"/>
              <a:t>number of records spilled to the disk</a:t>
            </a:r>
            <a:r>
              <a:rPr lang="en-US" sz="2800" dirty="0" smtClean="0"/>
              <a:t>.</a:t>
            </a:r>
          </a:p>
          <a:p>
            <a:r>
              <a:rPr lang="en-US" sz="3000" dirty="0"/>
              <a:t>Shuffled Maps (</a:t>
            </a:r>
            <a:r>
              <a:rPr lang="en-US" sz="3000" dirty="0" smtClean="0"/>
              <a:t>SHUFFLED_MAPS)</a:t>
            </a:r>
          </a:p>
          <a:p>
            <a:pPr lvl="1"/>
            <a:r>
              <a:rPr lang="en-US" sz="2800" dirty="0" smtClean="0"/>
              <a:t>The </a:t>
            </a:r>
            <a:r>
              <a:rPr lang="en-US" sz="2800" dirty="0"/>
              <a:t>number of map output files copied to nodes where reducers are running</a:t>
            </a:r>
            <a:r>
              <a:rPr lang="en-US" sz="2800" dirty="0" smtClean="0"/>
              <a:t>.</a:t>
            </a:r>
          </a:p>
          <a:p>
            <a:r>
              <a:rPr lang="en-US" sz="3000" dirty="0"/>
              <a:t>Failed Shuffles (</a:t>
            </a:r>
            <a:r>
              <a:rPr lang="en-US" sz="3000" dirty="0" smtClean="0"/>
              <a:t>FAILED_SHUFFLE)</a:t>
            </a:r>
          </a:p>
          <a:p>
            <a:pPr lvl="1"/>
            <a:r>
              <a:rPr lang="en-US" sz="2800" dirty="0" smtClean="0"/>
              <a:t>The </a:t>
            </a:r>
            <a:r>
              <a:rPr lang="en-US" sz="2800" dirty="0"/>
              <a:t>number of map output files failed during shuffle</a:t>
            </a:r>
            <a:r>
              <a:rPr lang="en-US" sz="2800" dirty="0" smtClean="0"/>
              <a:t>.</a:t>
            </a:r>
          </a:p>
          <a:p>
            <a:r>
              <a:rPr lang="en-US" sz="3000" dirty="0"/>
              <a:t>Merged Map outputs (</a:t>
            </a:r>
            <a:r>
              <a:rPr lang="en-US" sz="3000" dirty="0" smtClean="0"/>
              <a:t>MERGED_MAP_OUTPUTS)</a:t>
            </a:r>
          </a:p>
          <a:p>
            <a:pPr lvl="1"/>
            <a:r>
              <a:rPr lang="en-US" sz="2800" dirty="0" smtClean="0"/>
              <a:t>The number </a:t>
            </a:r>
            <a:r>
              <a:rPr lang="en-US" sz="2800" dirty="0"/>
              <a:t>of map outputs merged to create input for the Reducers</a:t>
            </a:r>
            <a:r>
              <a:rPr lang="en-US" sz="2800" dirty="0" smtClean="0"/>
              <a:t>.</a:t>
            </a:r>
          </a:p>
          <a:p>
            <a:endParaRPr lang="en-US" sz="3000" dirty="0" smtClean="0"/>
          </a:p>
          <a:p>
            <a:endParaRPr lang="en-US" sz="3000" dirty="0"/>
          </a:p>
          <a:p>
            <a:endParaRPr lang="en-US" sz="3000" dirty="0" smtClean="0"/>
          </a:p>
          <a:p>
            <a:endParaRPr lang="en-US" sz="3000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F225A-936A-4AD2-840D-32D45E053E8F}" type="datetime3">
              <a:rPr lang="en-US" smtClean="0"/>
              <a:t>18 May 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AE30-8247-4A49-8D1E-F8DA02D3017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65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Built-in Counter: </a:t>
            </a:r>
            <a:r>
              <a:rPr lang="en-US" sz="2800" b="1" dirty="0" err="1" smtClean="0">
                <a:solidFill>
                  <a:srgbClr val="FF0000"/>
                </a:solidFill>
              </a:rPr>
              <a:t>MapReduce</a:t>
            </a:r>
            <a:r>
              <a:rPr lang="en-US" sz="2800" b="1" dirty="0" smtClean="0">
                <a:solidFill>
                  <a:srgbClr val="FF0000"/>
                </a:solidFill>
              </a:rPr>
              <a:t> task Counters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000" dirty="0" smtClean="0"/>
              <a:t>GC </a:t>
            </a:r>
            <a:r>
              <a:rPr lang="en-US" sz="3000" dirty="0"/>
              <a:t>time elapsed (</a:t>
            </a:r>
            <a:r>
              <a:rPr lang="en-US" sz="3000" dirty="0" smtClean="0"/>
              <a:t>GC_TIME_MILLIS)</a:t>
            </a:r>
          </a:p>
          <a:p>
            <a:pPr lvl="1"/>
            <a:r>
              <a:rPr lang="en-US" sz="2800" dirty="0" smtClean="0"/>
              <a:t>Time </a:t>
            </a:r>
            <a:r>
              <a:rPr lang="en-US" sz="2800" dirty="0"/>
              <a:t>spent in garbage collection</a:t>
            </a:r>
            <a:r>
              <a:rPr lang="en-US" sz="2800" dirty="0" smtClean="0"/>
              <a:t>.</a:t>
            </a:r>
          </a:p>
          <a:p>
            <a:r>
              <a:rPr lang="en-US" sz="3000" dirty="0"/>
              <a:t>CPU time spent (CPU_MILLISECONDS</a:t>
            </a:r>
            <a:r>
              <a:rPr lang="en-US" sz="3000" dirty="0" smtClean="0"/>
              <a:t>)</a:t>
            </a:r>
          </a:p>
          <a:p>
            <a:pPr lvl="1"/>
            <a:r>
              <a:rPr lang="en-US" sz="2800" dirty="0" smtClean="0"/>
              <a:t>CPU </a:t>
            </a:r>
            <a:r>
              <a:rPr lang="en-US" sz="2800" dirty="0"/>
              <a:t>time spent for task processing</a:t>
            </a:r>
            <a:r>
              <a:rPr lang="en-US" sz="2800" dirty="0" smtClean="0"/>
              <a:t>.</a:t>
            </a:r>
          </a:p>
          <a:p>
            <a:r>
              <a:rPr lang="en-US" sz="3000" dirty="0"/>
              <a:t>Physical memory snapshot (PHYSICAL_MEMORY_BYTES</a:t>
            </a:r>
            <a:r>
              <a:rPr lang="en-US" sz="3000" dirty="0" smtClean="0"/>
              <a:t>)</a:t>
            </a:r>
          </a:p>
          <a:p>
            <a:pPr lvl="1"/>
            <a:r>
              <a:rPr lang="en-US" sz="2800" dirty="0" smtClean="0"/>
              <a:t> </a:t>
            </a:r>
            <a:r>
              <a:rPr lang="en-US" sz="2800" dirty="0"/>
              <a:t>Total physical memory used.</a:t>
            </a:r>
          </a:p>
          <a:p>
            <a:r>
              <a:rPr lang="en-US" sz="3000" dirty="0"/>
              <a:t>Virtual memory snapshot (VIRTUAL_MEMORY_BYTES</a:t>
            </a:r>
            <a:r>
              <a:rPr lang="en-US" sz="3000" dirty="0" smtClean="0"/>
              <a:t>)</a:t>
            </a:r>
          </a:p>
          <a:p>
            <a:pPr lvl="1"/>
            <a:r>
              <a:rPr lang="en-US" sz="2800" dirty="0" smtClean="0"/>
              <a:t>Total </a:t>
            </a:r>
            <a:r>
              <a:rPr lang="en-US" sz="2800" dirty="0"/>
              <a:t>virtual memory used.</a:t>
            </a:r>
          </a:p>
          <a:p>
            <a:r>
              <a:rPr lang="en-US" sz="3000" dirty="0"/>
              <a:t>Total committed heap usage (</a:t>
            </a:r>
            <a:r>
              <a:rPr lang="en-US" sz="3000" dirty="0" smtClean="0"/>
              <a:t>COMMITTED_HEAP_BYTES)</a:t>
            </a:r>
          </a:p>
          <a:p>
            <a:pPr lvl="1"/>
            <a:r>
              <a:rPr lang="en-US" sz="2800" dirty="0" smtClean="0"/>
              <a:t>Total </a:t>
            </a:r>
            <a:r>
              <a:rPr lang="en-US" sz="2800" dirty="0"/>
              <a:t>amount of heap memory available.</a:t>
            </a:r>
          </a:p>
          <a:p>
            <a:endParaRPr lang="en-US" sz="3000" dirty="0" smtClean="0"/>
          </a:p>
          <a:p>
            <a:endParaRPr lang="en-US" sz="3000" dirty="0"/>
          </a:p>
          <a:p>
            <a:endParaRPr lang="en-US" sz="3000" dirty="0" smtClean="0"/>
          </a:p>
          <a:p>
            <a:endParaRPr lang="en-US" sz="3000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F225A-936A-4AD2-840D-32D45E053E8F}" type="datetime3">
              <a:rPr lang="en-US" smtClean="0"/>
              <a:t>18 May 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AE30-8247-4A49-8D1E-F8DA02D3017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24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Built-in Counter: </a:t>
            </a:r>
            <a:r>
              <a:rPr lang="en-US" sz="2800" b="1" dirty="0" err="1" smtClean="0">
                <a:solidFill>
                  <a:srgbClr val="FF0000"/>
                </a:solidFill>
              </a:rPr>
              <a:t>Filesystem</a:t>
            </a:r>
            <a:r>
              <a:rPr lang="en-US" sz="2800" b="1" dirty="0" smtClean="0">
                <a:solidFill>
                  <a:srgbClr val="FF0000"/>
                </a:solidFill>
              </a:rPr>
              <a:t> Counters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000" dirty="0"/>
              <a:t>Number of bytes read (BYTES_READ)</a:t>
            </a:r>
          </a:p>
          <a:p>
            <a:pPr lvl="1"/>
            <a:r>
              <a:rPr lang="en-US" sz="2600" dirty="0"/>
              <a:t>It shows the number of bytes read by Map and Reduce tasks.</a:t>
            </a:r>
          </a:p>
          <a:p>
            <a:pPr lvl="1"/>
            <a:r>
              <a:rPr lang="en-US" sz="2600" dirty="0" smtClean="0"/>
              <a:t>There </a:t>
            </a:r>
            <a:r>
              <a:rPr lang="en-US" sz="2600" dirty="0"/>
              <a:t>will be a separate counter for each file system (Local File system, HDFS, S3, etc.)  </a:t>
            </a:r>
          </a:p>
          <a:p>
            <a:r>
              <a:rPr lang="en-US" sz="3000" dirty="0"/>
              <a:t>Number of bytes written (BYTES_WRITTEN)</a:t>
            </a:r>
          </a:p>
          <a:p>
            <a:pPr lvl="1"/>
            <a:r>
              <a:rPr lang="en-US" sz="2600" dirty="0" smtClean="0"/>
              <a:t>It shows </a:t>
            </a:r>
            <a:r>
              <a:rPr lang="en-US" sz="2600" dirty="0"/>
              <a:t>the number of bytes written by Map and Reduce tasks</a:t>
            </a:r>
            <a:r>
              <a:rPr lang="en-US" sz="2600" dirty="0" smtClean="0"/>
              <a:t>.</a:t>
            </a:r>
          </a:p>
          <a:p>
            <a:r>
              <a:rPr lang="en-US" sz="2800" dirty="0"/>
              <a:t>Number of read operations (READ_OPS</a:t>
            </a:r>
            <a:r>
              <a:rPr lang="en-US" sz="2800" dirty="0" smtClean="0"/>
              <a:t>)</a:t>
            </a:r>
          </a:p>
          <a:p>
            <a:pPr lvl="1"/>
            <a:r>
              <a:rPr lang="en-US" sz="2600" dirty="0"/>
              <a:t>It shows the number of read operations by both Map and Reduce tasks.</a:t>
            </a:r>
          </a:p>
          <a:p>
            <a:r>
              <a:rPr lang="en-US" sz="2800" dirty="0"/>
              <a:t>Number of large read operations (LARGE_READ_OPS</a:t>
            </a:r>
            <a:r>
              <a:rPr lang="en-US" sz="2800" dirty="0" smtClean="0"/>
              <a:t>)</a:t>
            </a:r>
          </a:p>
          <a:p>
            <a:pPr lvl="1"/>
            <a:r>
              <a:rPr lang="en-US" sz="2600" dirty="0"/>
              <a:t>It shows the number of large operations by both Map and Reduce tasks.</a:t>
            </a:r>
          </a:p>
          <a:p>
            <a:r>
              <a:rPr lang="en-US" sz="2800" dirty="0"/>
              <a:t>Number of write operations (</a:t>
            </a:r>
            <a:r>
              <a:rPr lang="en-US" sz="2800" dirty="0" smtClean="0"/>
              <a:t>WRITE_OPS)</a:t>
            </a:r>
          </a:p>
          <a:p>
            <a:pPr lvl="1"/>
            <a:r>
              <a:rPr lang="en-US" sz="2600" dirty="0" smtClean="0"/>
              <a:t>It shows </a:t>
            </a:r>
            <a:r>
              <a:rPr lang="en-US" sz="2600" dirty="0"/>
              <a:t>the number of write operations by both Map and Reduce tasks.</a:t>
            </a:r>
          </a:p>
          <a:p>
            <a:endParaRPr lang="en-US" sz="3000" dirty="0" smtClean="0"/>
          </a:p>
          <a:p>
            <a:endParaRPr lang="en-US" sz="3000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F225A-936A-4AD2-840D-32D45E053E8F}" type="datetime3">
              <a:rPr lang="en-US" smtClean="0"/>
              <a:t>18 May 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AE30-8247-4A49-8D1E-F8DA02D30172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759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Built-in Counter: </a:t>
            </a:r>
            <a:r>
              <a:rPr lang="en-US" sz="2800" b="1" dirty="0" err="1" smtClean="0">
                <a:solidFill>
                  <a:srgbClr val="FF0000"/>
                </a:solidFill>
              </a:rPr>
              <a:t>FileInputFormat</a:t>
            </a:r>
            <a:r>
              <a:rPr lang="en-US" sz="2800" b="1" dirty="0" smtClean="0">
                <a:solidFill>
                  <a:srgbClr val="FF0000"/>
                </a:solidFill>
              </a:rPr>
              <a:t> Counters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Bytes </a:t>
            </a:r>
            <a:r>
              <a:rPr lang="en-US" sz="3000" dirty="0"/>
              <a:t>Read (BYTES_READ) </a:t>
            </a:r>
            <a:endParaRPr lang="en-US" sz="2800" dirty="0"/>
          </a:p>
          <a:p>
            <a:pPr lvl="1"/>
            <a:r>
              <a:rPr lang="en-US" sz="2600" dirty="0" smtClean="0"/>
              <a:t>Bytes </a:t>
            </a:r>
            <a:r>
              <a:rPr lang="en-US" sz="2600" dirty="0"/>
              <a:t>read by Map tasks using the Input format used for </a:t>
            </a:r>
            <a:r>
              <a:rPr lang="en-US" sz="2600" dirty="0" smtClean="0"/>
              <a:t>the task.</a:t>
            </a:r>
            <a:endParaRPr lang="en-US" sz="3000" dirty="0" smtClean="0"/>
          </a:p>
          <a:p>
            <a:endParaRPr lang="en-US" sz="3000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F225A-936A-4AD2-840D-32D45E053E8F}" type="datetime3">
              <a:rPr lang="en-US" smtClean="0"/>
              <a:t>18 May 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AE30-8247-4A49-8D1E-F8DA02D30172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71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Built-in Counter: </a:t>
            </a:r>
            <a:r>
              <a:rPr lang="en-US" sz="2800" b="1" dirty="0" err="1" smtClean="0">
                <a:solidFill>
                  <a:srgbClr val="FF0000"/>
                </a:solidFill>
              </a:rPr>
              <a:t>FileOutputFormat</a:t>
            </a:r>
            <a:r>
              <a:rPr lang="en-US" sz="2800" b="1" dirty="0" smtClean="0">
                <a:solidFill>
                  <a:srgbClr val="FF0000"/>
                </a:solidFill>
              </a:rPr>
              <a:t> Counters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Bytes </a:t>
            </a:r>
            <a:r>
              <a:rPr lang="en-US" sz="3000" dirty="0"/>
              <a:t>Written (BYTES_WRITTEN)</a:t>
            </a:r>
          </a:p>
          <a:p>
            <a:pPr lvl="1"/>
            <a:r>
              <a:rPr lang="en-US" sz="2600" dirty="0"/>
              <a:t>Bytes written by Map and reduce tasks using the Output format used for the task.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F225A-936A-4AD2-840D-32D45E053E8F}" type="datetime3">
              <a:rPr lang="en-US" smtClean="0"/>
              <a:t>18 May 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AE30-8247-4A49-8D1E-F8DA02D30172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70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Built-in Counter: </a:t>
            </a:r>
            <a:r>
              <a:rPr lang="en-US" sz="2800" b="1" dirty="0" smtClean="0">
                <a:solidFill>
                  <a:srgbClr val="FF0000"/>
                </a:solidFill>
              </a:rPr>
              <a:t>Job Counters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Job counters </a:t>
            </a:r>
            <a:r>
              <a:rPr lang="en-US" sz="3000" dirty="0" smtClean="0"/>
              <a:t>are </a:t>
            </a:r>
            <a:r>
              <a:rPr lang="en-US" sz="3000" dirty="0"/>
              <a:t>maintained by the application master, so they don’t </a:t>
            </a:r>
            <a:r>
              <a:rPr lang="en-US" sz="3000" dirty="0" smtClean="0"/>
              <a:t>need to </a:t>
            </a:r>
            <a:r>
              <a:rPr lang="en-US" sz="3000" dirty="0"/>
              <a:t>be sent across the </a:t>
            </a:r>
            <a:r>
              <a:rPr lang="en-US" sz="3000" dirty="0" smtClean="0"/>
              <a:t>network.</a:t>
            </a:r>
          </a:p>
          <a:p>
            <a:r>
              <a:rPr lang="en-US" sz="3000" dirty="0" smtClean="0"/>
              <a:t>It measures the job-level statistics </a:t>
            </a:r>
            <a:r>
              <a:rPr lang="en-US" sz="3000" dirty="0">
                <a:sym typeface="Wingdings" pitchFamily="2" charset="2"/>
              </a:rPr>
              <a:t> not values that change while a task is </a:t>
            </a:r>
            <a:r>
              <a:rPr lang="en-US" sz="3000" dirty="0" smtClean="0">
                <a:sym typeface="Wingdings" pitchFamily="2" charset="2"/>
              </a:rPr>
              <a:t>running.</a:t>
            </a:r>
            <a:endParaRPr lang="en-US" sz="3000" dirty="0"/>
          </a:p>
          <a:p>
            <a:r>
              <a:rPr lang="en-US" sz="2800" dirty="0"/>
              <a:t>Launched map tasks (TOTAL_LAUNCHED_MAPS)</a:t>
            </a:r>
          </a:p>
          <a:p>
            <a:pPr lvl="1"/>
            <a:r>
              <a:rPr lang="en-US" dirty="0" smtClean="0"/>
              <a:t> </a:t>
            </a:r>
            <a:r>
              <a:rPr lang="en-US" sz="2400" dirty="0"/>
              <a:t>Total number of launched map tasks</a:t>
            </a:r>
            <a:r>
              <a:rPr lang="en-US" sz="2400" dirty="0" smtClean="0"/>
              <a:t>.</a:t>
            </a:r>
          </a:p>
          <a:p>
            <a:r>
              <a:rPr lang="en-US" sz="2600" dirty="0"/>
              <a:t>Launched reduce tasks (</a:t>
            </a:r>
            <a:r>
              <a:rPr lang="en-US" sz="2600" dirty="0" smtClean="0"/>
              <a:t>TOTAL_LAUNCHED_REDUCES)</a:t>
            </a:r>
          </a:p>
          <a:p>
            <a:pPr lvl="1"/>
            <a:r>
              <a:rPr lang="en-US" sz="2400" dirty="0" smtClean="0"/>
              <a:t>Total </a:t>
            </a:r>
            <a:r>
              <a:rPr lang="en-US" sz="2400" dirty="0"/>
              <a:t>number of launched reduce tasks.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F225A-936A-4AD2-840D-32D45E053E8F}" type="datetime3">
              <a:rPr lang="en-US" smtClean="0"/>
              <a:t>18 May 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AE30-8247-4A49-8D1E-F8DA02D30172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9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Built-in Counter: </a:t>
            </a:r>
            <a:r>
              <a:rPr lang="en-US" sz="2800" b="1" dirty="0" smtClean="0">
                <a:solidFill>
                  <a:srgbClr val="FF0000"/>
                </a:solidFill>
              </a:rPr>
              <a:t>Job Counters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199"/>
            <a:ext cx="10160000" cy="4929389"/>
          </a:xfrm>
        </p:spPr>
        <p:txBody>
          <a:bodyPr>
            <a:normAutofit fontScale="77500" lnSpcReduction="20000"/>
          </a:bodyPr>
          <a:lstStyle/>
          <a:p>
            <a:r>
              <a:rPr lang="en-US" sz="2600" dirty="0" smtClean="0"/>
              <a:t>Failed </a:t>
            </a:r>
            <a:r>
              <a:rPr lang="en-US" sz="2600" dirty="0"/>
              <a:t>map tasks (</a:t>
            </a:r>
            <a:r>
              <a:rPr lang="en-US" sz="2600" dirty="0" smtClean="0"/>
              <a:t>NUM_FAILED_MAPS)</a:t>
            </a:r>
          </a:p>
          <a:p>
            <a:pPr lvl="1"/>
            <a:r>
              <a:rPr lang="en-US" sz="2400" dirty="0" smtClean="0"/>
              <a:t>The </a:t>
            </a:r>
            <a:r>
              <a:rPr lang="en-US" sz="2400" dirty="0"/>
              <a:t>number of failed map tasks.</a:t>
            </a:r>
          </a:p>
          <a:p>
            <a:r>
              <a:rPr lang="en-US" sz="2600" dirty="0"/>
              <a:t>Failed reduce tasks (</a:t>
            </a:r>
            <a:r>
              <a:rPr lang="en-US" sz="2600" dirty="0" smtClean="0"/>
              <a:t>NUM_FAILED_REDUCES)</a:t>
            </a:r>
          </a:p>
          <a:p>
            <a:pPr lvl="1"/>
            <a:r>
              <a:rPr lang="en-US" sz="2400" dirty="0" smtClean="0"/>
              <a:t>The </a:t>
            </a:r>
            <a:r>
              <a:rPr lang="en-US" sz="2400" dirty="0"/>
              <a:t>number of failed reduce tasks.</a:t>
            </a:r>
          </a:p>
          <a:p>
            <a:r>
              <a:rPr lang="en-US" sz="2600" dirty="0"/>
              <a:t>Killed map tasks (</a:t>
            </a:r>
            <a:r>
              <a:rPr lang="en-US" sz="2600" dirty="0" smtClean="0"/>
              <a:t>NUM_KILLED_MAPS)</a:t>
            </a:r>
          </a:p>
          <a:p>
            <a:pPr lvl="1"/>
            <a:r>
              <a:rPr lang="en-US" sz="2400" dirty="0" smtClean="0"/>
              <a:t>The </a:t>
            </a:r>
            <a:r>
              <a:rPr lang="en-US" sz="2400" dirty="0"/>
              <a:t>number of killed map tasks.</a:t>
            </a:r>
          </a:p>
          <a:p>
            <a:r>
              <a:rPr lang="en-US" sz="2600" dirty="0"/>
              <a:t>Killed reduce tasks (</a:t>
            </a:r>
            <a:r>
              <a:rPr lang="en-US" sz="2600" dirty="0" smtClean="0"/>
              <a:t>NUM_KILLED_REDUCES)</a:t>
            </a:r>
          </a:p>
          <a:p>
            <a:pPr lvl="1"/>
            <a:r>
              <a:rPr lang="en-US" sz="2400" dirty="0" smtClean="0"/>
              <a:t>The </a:t>
            </a:r>
            <a:r>
              <a:rPr lang="en-US" sz="2400" dirty="0"/>
              <a:t>number of killed reduce tasks.</a:t>
            </a:r>
          </a:p>
          <a:p>
            <a:r>
              <a:rPr lang="en-US" sz="2600" dirty="0"/>
              <a:t>Data-local map tasks (</a:t>
            </a:r>
            <a:r>
              <a:rPr lang="en-US" sz="2600" dirty="0" smtClean="0"/>
              <a:t>DATA_LOCAL_MAPS)</a:t>
            </a:r>
          </a:p>
          <a:p>
            <a:pPr lvl="1"/>
            <a:r>
              <a:rPr lang="en-US" sz="2400" dirty="0" smtClean="0"/>
              <a:t>The </a:t>
            </a:r>
            <a:r>
              <a:rPr lang="en-US" sz="2400" dirty="0"/>
              <a:t>number of map </a:t>
            </a:r>
            <a:r>
              <a:rPr lang="en-US" sz="2400" dirty="0" smtClean="0"/>
              <a:t>task </a:t>
            </a:r>
            <a:r>
              <a:rPr lang="en-US" sz="2400" dirty="0"/>
              <a:t>running on the same node where the data they process also resides.</a:t>
            </a:r>
          </a:p>
          <a:p>
            <a:r>
              <a:rPr lang="en-US" sz="2600" dirty="0"/>
              <a:t>rack-local map tasks (</a:t>
            </a:r>
            <a:r>
              <a:rPr lang="en-US" sz="2600" dirty="0" smtClean="0"/>
              <a:t>RACK_LOCAL_MAPS)</a:t>
            </a:r>
          </a:p>
          <a:p>
            <a:pPr lvl="1"/>
            <a:r>
              <a:rPr lang="en-US" sz="2400" dirty="0" smtClean="0"/>
              <a:t>The </a:t>
            </a:r>
            <a:r>
              <a:rPr lang="en-US" sz="2400" dirty="0"/>
              <a:t>number of map </a:t>
            </a:r>
            <a:r>
              <a:rPr lang="en-US" sz="2400" dirty="0" smtClean="0"/>
              <a:t>task </a:t>
            </a:r>
            <a:r>
              <a:rPr lang="en-US" sz="2400" dirty="0"/>
              <a:t>running on the node in the rack where the data they process also resides.</a:t>
            </a:r>
          </a:p>
          <a:p>
            <a:r>
              <a:rPr lang="en-US" sz="2600" dirty="0"/>
              <a:t>Launched </a:t>
            </a:r>
            <a:r>
              <a:rPr lang="en-US" sz="2600" dirty="0" err="1"/>
              <a:t>uber</a:t>
            </a:r>
            <a:r>
              <a:rPr lang="en-US" sz="2600" dirty="0"/>
              <a:t> tasks (</a:t>
            </a:r>
            <a:r>
              <a:rPr lang="en-US" sz="2600" dirty="0" smtClean="0"/>
              <a:t>TOTAL_LAUNCHED_UBERTASKS)</a:t>
            </a:r>
          </a:p>
          <a:p>
            <a:pPr lvl="1"/>
            <a:r>
              <a:rPr lang="en-US" sz="2400" dirty="0" smtClean="0"/>
              <a:t>Total </a:t>
            </a:r>
            <a:r>
              <a:rPr lang="en-US" sz="2400" dirty="0"/>
              <a:t>number of launched </a:t>
            </a:r>
            <a:r>
              <a:rPr lang="en-US" sz="2400" dirty="0" err="1"/>
              <a:t>uber</a:t>
            </a:r>
            <a:r>
              <a:rPr lang="en-US" sz="2400" dirty="0"/>
              <a:t> tasks.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F225A-936A-4AD2-840D-32D45E053E8F}" type="datetime3">
              <a:rPr lang="en-US" smtClean="0"/>
              <a:t>18 May 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AE30-8247-4A49-8D1E-F8DA02D30172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27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Built-in Counter: </a:t>
            </a:r>
            <a:r>
              <a:rPr lang="en-US" sz="2800" b="1" dirty="0" smtClean="0">
                <a:solidFill>
                  <a:srgbClr val="FF0000"/>
                </a:solidFill>
              </a:rPr>
              <a:t>Job Counters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199"/>
            <a:ext cx="10160000" cy="4929389"/>
          </a:xfrm>
        </p:spPr>
        <p:txBody>
          <a:bodyPr>
            <a:normAutofit fontScale="85000" lnSpcReduction="20000"/>
          </a:bodyPr>
          <a:lstStyle/>
          <a:p>
            <a:r>
              <a:rPr lang="en-US" sz="2600" dirty="0" smtClean="0"/>
              <a:t>Map </a:t>
            </a:r>
            <a:r>
              <a:rPr lang="en-US" sz="2600" dirty="0"/>
              <a:t>in </a:t>
            </a:r>
            <a:r>
              <a:rPr lang="en-US" sz="2600" dirty="0" err="1"/>
              <a:t>uber</a:t>
            </a:r>
            <a:r>
              <a:rPr lang="en-US" sz="2600" dirty="0"/>
              <a:t> tasks (</a:t>
            </a:r>
            <a:r>
              <a:rPr lang="en-US" sz="2600" dirty="0" smtClean="0"/>
              <a:t>NUM_UBER_SUBMAPS)</a:t>
            </a:r>
          </a:p>
          <a:p>
            <a:pPr lvl="1"/>
            <a:r>
              <a:rPr lang="en-US" sz="2400" dirty="0" smtClean="0"/>
              <a:t>The </a:t>
            </a:r>
            <a:r>
              <a:rPr lang="en-US" sz="2400" dirty="0"/>
              <a:t>number of maps run as </a:t>
            </a:r>
            <a:r>
              <a:rPr lang="en-US" sz="2400" dirty="0" err="1"/>
              <a:t>uber</a:t>
            </a:r>
            <a:r>
              <a:rPr lang="en-US" sz="2400" dirty="0"/>
              <a:t> task.</a:t>
            </a:r>
          </a:p>
          <a:p>
            <a:r>
              <a:rPr lang="en-US" sz="2600" dirty="0"/>
              <a:t>Reduce in </a:t>
            </a:r>
            <a:r>
              <a:rPr lang="en-US" sz="2600" dirty="0" err="1"/>
              <a:t>uber</a:t>
            </a:r>
            <a:r>
              <a:rPr lang="en-US" sz="2600" dirty="0"/>
              <a:t> tasks (</a:t>
            </a:r>
            <a:r>
              <a:rPr lang="en-US" sz="2600" dirty="0" smtClean="0"/>
              <a:t>NUM_UBER_SUBREDUCES)</a:t>
            </a:r>
          </a:p>
          <a:p>
            <a:pPr lvl="1"/>
            <a:r>
              <a:rPr lang="en-US" sz="2400" dirty="0" smtClean="0"/>
              <a:t>The </a:t>
            </a:r>
            <a:r>
              <a:rPr lang="en-US" sz="2400" dirty="0"/>
              <a:t>number of reduces run as </a:t>
            </a:r>
            <a:r>
              <a:rPr lang="en-US" sz="2400" dirty="0" err="1"/>
              <a:t>uber</a:t>
            </a:r>
            <a:r>
              <a:rPr lang="en-US" sz="2400" dirty="0"/>
              <a:t> task.</a:t>
            </a:r>
          </a:p>
          <a:p>
            <a:r>
              <a:rPr lang="en-US" sz="2600" dirty="0"/>
              <a:t>failed </a:t>
            </a:r>
            <a:r>
              <a:rPr lang="en-US" sz="2600" dirty="0" err="1"/>
              <a:t>uber</a:t>
            </a:r>
            <a:r>
              <a:rPr lang="en-US" sz="2600" dirty="0"/>
              <a:t> tasks (</a:t>
            </a:r>
            <a:r>
              <a:rPr lang="en-US" sz="2600" dirty="0" smtClean="0"/>
              <a:t>NUM_FAILED_UBERTASKS)</a:t>
            </a:r>
          </a:p>
          <a:p>
            <a:pPr lvl="1"/>
            <a:r>
              <a:rPr lang="en-US" sz="2400" dirty="0" smtClean="0"/>
              <a:t>The </a:t>
            </a:r>
            <a:r>
              <a:rPr lang="en-US" sz="2400" dirty="0"/>
              <a:t>number of failed </a:t>
            </a:r>
            <a:r>
              <a:rPr lang="en-US" sz="2400" dirty="0" err="1"/>
              <a:t>uber</a:t>
            </a:r>
            <a:r>
              <a:rPr lang="en-US" sz="2400" dirty="0"/>
              <a:t> tasks.</a:t>
            </a:r>
          </a:p>
          <a:p>
            <a:r>
              <a:rPr lang="en-US" sz="2600" dirty="0"/>
              <a:t>Total time spent by all map tasks (</a:t>
            </a:r>
            <a:r>
              <a:rPr lang="en-US" sz="2600" dirty="0" err="1"/>
              <a:t>ms</a:t>
            </a:r>
            <a:r>
              <a:rPr lang="en-US" sz="2600" dirty="0"/>
              <a:t>) (</a:t>
            </a:r>
            <a:r>
              <a:rPr lang="en-US" sz="2600" dirty="0" smtClean="0"/>
              <a:t>MILLIS_MAPS)</a:t>
            </a:r>
          </a:p>
          <a:p>
            <a:pPr lvl="1"/>
            <a:r>
              <a:rPr lang="en-US" sz="2400" dirty="0" smtClean="0"/>
              <a:t>Time </a:t>
            </a:r>
            <a:r>
              <a:rPr lang="en-US" sz="2400" dirty="0"/>
              <a:t>spent in running all the map tasks.</a:t>
            </a:r>
          </a:p>
          <a:p>
            <a:r>
              <a:rPr lang="en-US" sz="2600" dirty="0"/>
              <a:t>Total time spent by all reduce tasks (</a:t>
            </a:r>
            <a:r>
              <a:rPr lang="en-US" sz="2600" dirty="0" err="1"/>
              <a:t>ms</a:t>
            </a:r>
            <a:r>
              <a:rPr lang="en-US" sz="2600" dirty="0"/>
              <a:t>) (</a:t>
            </a:r>
            <a:r>
              <a:rPr lang="en-US" sz="2600" dirty="0" smtClean="0"/>
              <a:t>MILLIS_REDUCES)</a:t>
            </a:r>
          </a:p>
          <a:p>
            <a:pPr lvl="1"/>
            <a:r>
              <a:rPr lang="en-US" sz="2400" dirty="0" smtClean="0"/>
              <a:t>Time </a:t>
            </a:r>
            <a:r>
              <a:rPr lang="en-US" sz="2400" dirty="0"/>
              <a:t>spent in running all the reduce tasks.</a:t>
            </a:r>
          </a:p>
          <a:p>
            <a:r>
              <a:rPr lang="en-US" sz="2600" dirty="0"/>
              <a:t>Total </a:t>
            </a:r>
            <a:r>
              <a:rPr lang="en-US" sz="2600" dirty="0" err="1"/>
              <a:t>vcore</a:t>
            </a:r>
            <a:r>
              <a:rPr lang="en-US" sz="2600" dirty="0"/>
              <a:t>-milliseconds taken by all map tasks (</a:t>
            </a:r>
            <a:r>
              <a:rPr lang="en-US" sz="2600" dirty="0" smtClean="0"/>
              <a:t>VCORES_MILLIS_MAPS)</a:t>
            </a:r>
          </a:p>
          <a:p>
            <a:pPr lvl="1"/>
            <a:r>
              <a:rPr lang="en-US" sz="2400" dirty="0" smtClean="0"/>
              <a:t>Total </a:t>
            </a:r>
            <a:r>
              <a:rPr lang="en-US" sz="2400" dirty="0" err="1"/>
              <a:t>Vcore</a:t>
            </a:r>
            <a:r>
              <a:rPr lang="en-US" sz="2400" dirty="0"/>
              <a:t> time taken by all map tasks.</a:t>
            </a:r>
          </a:p>
          <a:p>
            <a:r>
              <a:rPr lang="en-US" sz="2600" dirty="0"/>
              <a:t>Total </a:t>
            </a:r>
            <a:r>
              <a:rPr lang="en-US" sz="2600" dirty="0" err="1"/>
              <a:t>vcore</a:t>
            </a:r>
            <a:r>
              <a:rPr lang="en-US" sz="2600" dirty="0"/>
              <a:t>-milliseconds taken by all reduce tasks (</a:t>
            </a:r>
            <a:r>
              <a:rPr lang="en-US" sz="2600" dirty="0" smtClean="0"/>
              <a:t>VCORES_MILLIS_REDUCES)</a:t>
            </a:r>
          </a:p>
          <a:p>
            <a:pPr lvl="1"/>
            <a:r>
              <a:rPr lang="en-US" sz="2400" dirty="0" smtClean="0"/>
              <a:t>Total </a:t>
            </a:r>
            <a:r>
              <a:rPr lang="en-US" sz="2400" dirty="0" err="1"/>
              <a:t>Vcore</a:t>
            </a:r>
            <a:r>
              <a:rPr lang="en-US" sz="2400" dirty="0"/>
              <a:t> time taken by all reduce tasks.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F225A-936A-4AD2-840D-32D45E053E8F}" type="datetime3">
              <a:rPr lang="en-US" smtClean="0"/>
              <a:t>18 May 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AE30-8247-4A49-8D1E-F8DA02D30172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34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Hadoop</a:t>
            </a:r>
            <a:r>
              <a:rPr lang="en-US" b="1" dirty="0" smtClean="0"/>
              <a:t> - </a:t>
            </a:r>
            <a:r>
              <a:rPr lang="en-US" b="1" dirty="0" err="1" smtClean="0"/>
              <a:t>MapReduce</a:t>
            </a:r>
            <a:r>
              <a:rPr lang="en-US" b="1" dirty="0" smtClean="0"/>
              <a:t> Features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Counters</a:t>
            </a:r>
          </a:p>
          <a:p>
            <a:r>
              <a:rPr lang="en-US" sz="3200" dirty="0" smtClean="0"/>
              <a:t>Sorting</a:t>
            </a:r>
          </a:p>
          <a:p>
            <a:r>
              <a:rPr lang="en-US" sz="3200" dirty="0" smtClean="0"/>
              <a:t>Joins</a:t>
            </a:r>
          </a:p>
          <a:p>
            <a:r>
              <a:rPr lang="en-US" sz="3200" dirty="0" smtClean="0"/>
              <a:t>Side Data Distribution</a:t>
            </a:r>
          </a:p>
          <a:p>
            <a:r>
              <a:rPr lang="en-US" sz="3200" dirty="0" smtClean="0"/>
              <a:t>Distributed Cache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F225A-936A-4AD2-840D-32D45E053E8F}" type="datetime3">
              <a:rPr lang="en-US" smtClean="0"/>
              <a:t>18 May 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AE30-8247-4A49-8D1E-F8DA02D301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41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User-defined Counter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199"/>
            <a:ext cx="10160000" cy="4929389"/>
          </a:xfrm>
        </p:spPr>
        <p:txBody>
          <a:bodyPr>
            <a:normAutofit/>
          </a:bodyPr>
          <a:lstStyle/>
          <a:p>
            <a:r>
              <a:rPr lang="en-US" sz="2400" dirty="0" err="1"/>
              <a:t>MapReduce</a:t>
            </a:r>
            <a:r>
              <a:rPr lang="en-US" sz="2400" dirty="0"/>
              <a:t> allows user code to define a set of </a:t>
            </a:r>
            <a:r>
              <a:rPr lang="en-US" sz="2400" dirty="0" smtClean="0"/>
              <a:t>counters.</a:t>
            </a:r>
          </a:p>
          <a:p>
            <a:r>
              <a:rPr lang="en-US" sz="2400" dirty="0" smtClean="0"/>
              <a:t>These counters </a:t>
            </a:r>
            <a:r>
              <a:rPr lang="en-US" sz="2400" dirty="0"/>
              <a:t>also </a:t>
            </a:r>
            <a:r>
              <a:rPr lang="en-US" sz="2400" dirty="0" smtClean="0"/>
              <a:t>helps for debugging.</a:t>
            </a:r>
          </a:p>
          <a:p>
            <a:pPr lvl="1"/>
            <a:r>
              <a:rPr lang="en-US" dirty="0" smtClean="0"/>
              <a:t>Example:  Create </a:t>
            </a:r>
            <a:r>
              <a:rPr lang="en-US" dirty="0"/>
              <a:t>a counter and increment it for some condition and then check the counter </a:t>
            </a:r>
            <a:r>
              <a:rPr lang="en-US" dirty="0" smtClean="0"/>
              <a:t>output.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/>
              <a:t>that will also </a:t>
            </a:r>
            <a:r>
              <a:rPr lang="en-US" dirty="0" smtClean="0"/>
              <a:t>gives an </a:t>
            </a:r>
            <a:r>
              <a:rPr lang="en-US" dirty="0"/>
              <a:t>idea if there is anything wrong with the data</a:t>
            </a:r>
            <a:r>
              <a:rPr lang="en-US" dirty="0" smtClean="0"/>
              <a:t>.</a:t>
            </a:r>
          </a:p>
          <a:p>
            <a:r>
              <a:rPr lang="en-US" dirty="0"/>
              <a:t>Counters are defined by a </a:t>
            </a:r>
            <a:r>
              <a:rPr lang="en-US" b="1" dirty="0"/>
              <a:t>Java </a:t>
            </a:r>
            <a:r>
              <a:rPr lang="en-US" b="1" dirty="0" err="1"/>
              <a:t>enum</a:t>
            </a:r>
            <a:r>
              <a:rPr lang="en-US" dirty="0"/>
              <a:t>, which </a:t>
            </a:r>
            <a:r>
              <a:rPr lang="en-US" dirty="0" smtClean="0"/>
              <a:t>serves to </a:t>
            </a:r>
            <a:r>
              <a:rPr lang="en-US" dirty="0"/>
              <a:t>group </a:t>
            </a:r>
            <a:r>
              <a:rPr lang="en-US" dirty="0" smtClean="0"/>
              <a:t>related </a:t>
            </a:r>
            <a:r>
              <a:rPr lang="en-US" dirty="0"/>
              <a:t>counters</a:t>
            </a:r>
            <a:r>
              <a:rPr lang="en-US" dirty="0" smtClean="0"/>
              <a:t>.</a:t>
            </a:r>
          </a:p>
          <a:p>
            <a:r>
              <a:rPr lang="en-US" dirty="0"/>
              <a:t>A job may define an arbitrary number of </a:t>
            </a:r>
            <a:r>
              <a:rPr lang="en-US" dirty="0" err="1"/>
              <a:t>enums</a:t>
            </a:r>
            <a:r>
              <a:rPr lang="en-US" dirty="0"/>
              <a:t>, each </a:t>
            </a:r>
            <a:r>
              <a:rPr lang="en-US" dirty="0" smtClean="0"/>
              <a:t>with an </a:t>
            </a:r>
            <a:r>
              <a:rPr lang="en-US" dirty="0"/>
              <a:t>arbitrary number of fields</a:t>
            </a:r>
            <a:r>
              <a:rPr lang="en-US" dirty="0" smtClean="0"/>
              <a:t>.</a:t>
            </a:r>
          </a:p>
          <a:p>
            <a:r>
              <a:rPr lang="en-US" dirty="0"/>
              <a:t>The name of the </a:t>
            </a:r>
            <a:r>
              <a:rPr lang="en-US" dirty="0" err="1"/>
              <a:t>enum</a:t>
            </a:r>
            <a:r>
              <a:rPr lang="en-US" dirty="0"/>
              <a:t> is the group name, and the </a:t>
            </a:r>
            <a:r>
              <a:rPr lang="en-US" dirty="0" err="1" smtClean="0"/>
              <a:t>enum</a:t>
            </a:r>
            <a:r>
              <a:rPr lang="en-US" dirty="0"/>
              <a:t> fields are the counter names</a:t>
            </a:r>
            <a:r>
              <a:rPr lang="en-US" dirty="0" smtClean="0"/>
              <a:t>.</a:t>
            </a:r>
          </a:p>
          <a:p>
            <a:r>
              <a:rPr lang="en-US" dirty="0"/>
              <a:t>Counters are global: the </a:t>
            </a:r>
            <a:r>
              <a:rPr lang="en-US" dirty="0" err="1"/>
              <a:t>MapReduce</a:t>
            </a:r>
            <a:r>
              <a:rPr lang="en-US" dirty="0"/>
              <a:t> framework </a:t>
            </a:r>
            <a:r>
              <a:rPr lang="en-US" dirty="0" smtClean="0"/>
              <a:t>aggregates them </a:t>
            </a:r>
            <a:r>
              <a:rPr lang="en-US" dirty="0"/>
              <a:t>across all maps and reduces to produce a grand total at the end of the job</a:t>
            </a:r>
            <a:r>
              <a:rPr lang="en-US" dirty="0" smtClean="0"/>
              <a:t>.</a:t>
            </a:r>
          </a:p>
          <a:p>
            <a:r>
              <a:rPr lang="en-US" dirty="0"/>
              <a:t>Java </a:t>
            </a:r>
            <a:r>
              <a:rPr lang="en-US" dirty="0" err="1"/>
              <a:t>enum’s</a:t>
            </a:r>
            <a:r>
              <a:rPr lang="en-US" dirty="0"/>
              <a:t> fields are defined at compile </a:t>
            </a:r>
            <a:r>
              <a:rPr lang="en-US" dirty="0" smtClean="0"/>
              <a:t>time </a:t>
            </a:r>
            <a:r>
              <a:rPr lang="en-US" dirty="0" smtClean="0">
                <a:sym typeface="Wingdings" pitchFamily="2" charset="2"/>
              </a:rPr>
              <a:t> Dynamic Counters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F225A-936A-4AD2-840D-32D45E053E8F}" type="datetime3">
              <a:rPr lang="en-US" smtClean="0"/>
              <a:t>18 May 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AE30-8247-4A49-8D1E-F8DA02D30172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55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User-defined Counter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199"/>
            <a:ext cx="10160000" cy="492938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Two ways to create user-defined counters:</a:t>
            </a:r>
          </a:p>
          <a:p>
            <a:pPr lvl="1"/>
            <a:r>
              <a:rPr lang="en-US" dirty="0" smtClean="0"/>
              <a:t>Java </a:t>
            </a:r>
            <a:r>
              <a:rPr lang="en-US" dirty="0" err="1" smtClean="0"/>
              <a:t>Enum’s</a:t>
            </a:r>
            <a:endParaRPr lang="en-US" dirty="0" smtClean="0"/>
          </a:p>
          <a:p>
            <a:pPr lvl="1"/>
            <a:r>
              <a:rPr lang="en-US" dirty="0" smtClean="0"/>
              <a:t>Using Strings</a:t>
            </a:r>
          </a:p>
          <a:p>
            <a:r>
              <a:rPr lang="en-US" dirty="0" err="1"/>
              <a:t>Enums</a:t>
            </a:r>
            <a:r>
              <a:rPr lang="en-US" dirty="0"/>
              <a:t> are </a:t>
            </a:r>
            <a:r>
              <a:rPr lang="en-US" dirty="0" smtClean="0"/>
              <a:t>easier </a:t>
            </a:r>
            <a:r>
              <a:rPr lang="en-US" dirty="0"/>
              <a:t>to work with, provide type safety, and are suitable for </a:t>
            </a:r>
            <a:r>
              <a:rPr lang="en-US" dirty="0" smtClean="0"/>
              <a:t>most jobs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In few occasions </a:t>
            </a:r>
            <a:r>
              <a:rPr lang="en-US" dirty="0"/>
              <a:t>when </a:t>
            </a:r>
            <a:r>
              <a:rPr lang="en-US" dirty="0" smtClean="0"/>
              <a:t>the programmers needs </a:t>
            </a:r>
            <a:r>
              <a:rPr lang="en-US" dirty="0"/>
              <a:t>to create counters dynamically, </a:t>
            </a:r>
            <a:r>
              <a:rPr lang="en-US" dirty="0" smtClean="0"/>
              <a:t>then String </a:t>
            </a:r>
            <a:r>
              <a:rPr lang="en-US" dirty="0"/>
              <a:t>interface </a:t>
            </a:r>
            <a:r>
              <a:rPr lang="en-US" dirty="0" smtClean="0"/>
              <a:t>can be used. It is bit complex than Java </a:t>
            </a:r>
            <a:r>
              <a:rPr lang="en-US" dirty="0" err="1" smtClean="0"/>
              <a:t>Enum’s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The counter information can be checked in Web UI and also using command line.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F225A-936A-4AD2-840D-32D45E053E8F}" type="datetime3">
              <a:rPr lang="en-US" smtClean="0"/>
              <a:t>18 May 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AE30-8247-4A49-8D1E-F8DA02D30172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01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References: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199"/>
            <a:ext cx="10160000" cy="4929389"/>
          </a:xfrm>
        </p:spPr>
        <p:txBody>
          <a:bodyPr>
            <a:normAutofit/>
          </a:bodyPr>
          <a:lstStyle/>
          <a:p>
            <a:r>
              <a:rPr lang="en-US" dirty="0" err="1" smtClean="0"/>
              <a:t>Hadoop</a:t>
            </a:r>
            <a:r>
              <a:rPr lang="en-US" dirty="0" smtClean="0"/>
              <a:t>: The Definitive Guide 4</a:t>
            </a:r>
            <a:r>
              <a:rPr lang="en-US" baseline="30000" dirty="0" smtClean="0"/>
              <a:t>th</a:t>
            </a:r>
            <a:r>
              <a:rPr lang="en-US" dirty="0" smtClean="0"/>
              <a:t> Edition by Tom White</a:t>
            </a:r>
          </a:p>
          <a:p>
            <a:endParaRPr lang="en-US" dirty="0" smtClean="0"/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knpcode.com/hadoop/mapre duce/counters-in-</a:t>
            </a:r>
            <a:r>
              <a:rPr lang="en-US" dirty="0" err="1" smtClean="0">
                <a:hlinkClick r:id="rId2"/>
              </a:rPr>
              <a:t>hadoop</a:t>
            </a:r>
            <a:r>
              <a:rPr lang="en-US" dirty="0" smtClean="0">
                <a:hlinkClick r:id="rId2"/>
              </a:rPr>
              <a:t>-</a:t>
            </a:r>
            <a:r>
              <a:rPr lang="en-US" dirty="0" err="1" smtClean="0">
                <a:hlinkClick r:id="rId2"/>
              </a:rPr>
              <a:t>mapreduce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/>
              <a:t>https://www.netjstech.com/2018/07/what-are-counters-in-hadoop-mapreduce.html</a:t>
            </a:r>
            <a:endParaRPr lang="en-US" dirty="0" smtClean="0"/>
          </a:p>
          <a:p>
            <a:r>
              <a:rPr lang="en-US" dirty="0" smtClean="0"/>
              <a:t>The simple Java </a:t>
            </a:r>
            <a:r>
              <a:rPr lang="en-US" dirty="0" err="1" smtClean="0"/>
              <a:t>MapReduce</a:t>
            </a:r>
            <a:r>
              <a:rPr lang="en-US" dirty="0" smtClean="0"/>
              <a:t> code is also provided for finding missing records in the above URL links. Please  execute the program.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F225A-936A-4AD2-840D-32D45E053E8F}" type="datetime3">
              <a:rPr lang="en-US" smtClean="0"/>
              <a:t>18 May 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AE30-8247-4A49-8D1E-F8DA02D30172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78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Sorting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199"/>
            <a:ext cx="10160000" cy="4929389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The ability to sort data is at the heart of </a:t>
            </a:r>
            <a:r>
              <a:rPr lang="en-US" dirty="0" err="1"/>
              <a:t>MapReduce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Even the application is not </a:t>
            </a:r>
            <a:r>
              <a:rPr lang="en-US" dirty="0"/>
              <a:t>concern with </a:t>
            </a:r>
            <a:r>
              <a:rPr lang="en-US" dirty="0" smtClean="0"/>
              <a:t>sorting</a:t>
            </a:r>
            <a:r>
              <a:rPr lang="en-US" dirty="0"/>
              <a:t>, still it may be able to use the sorting stage that </a:t>
            </a:r>
            <a:r>
              <a:rPr lang="en-US" dirty="0" err="1" smtClean="0"/>
              <a:t>MapReduce</a:t>
            </a:r>
            <a:r>
              <a:rPr lang="en-US" dirty="0" smtClean="0"/>
              <a:t> provides </a:t>
            </a:r>
            <a:r>
              <a:rPr lang="en-US" dirty="0"/>
              <a:t>to organize its </a:t>
            </a:r>
            <a:r>
              <a:rPr lang="en-US" dirty="0" smtClean="0"/>
              <a:t>data.</a:t>
            </a:r>
          </a:p>
          <a:p>
            <a:pPr algn="just"/>
            <a:r>
              <a:rPr lang="en-US" dirty="0" smtClean="0"/>
              <a:t>Now, different ways of sorting datasets and control on the sort order in </a:t>
            </a:r>
            <a:r>
              <a:rPr lang="en-US" dirty="0" err="1" smtClean="0"/>
              <a:t>MapReduce</a:t>
            </a:r>
            <a:r>
              <a:rPr lang="en-US" dirty="0" smtClean="0"/>
              <a:t> will be discussed.</a:t>
            </a:r>
          </a:p>
          <a:p>
            <a:pPr algn="just"/>
            <a:r>
              <a:rPr lang="en-US" dirty="0" smtClean="0"/>
              <a:t>Example: Application related to find the average of the temperature.  If the temperature is taking as a key and stored as Text object, then it is difficult to do sorting. Because, temperature may be in negative. Hence, Sequence File concept is used. In this </a:t>
            </a:r>
            <a:r>
              <a:rPr lang="en-US" dirty="0" err="1" smtClean="0"/>
              <a:t>IntWritable</a:t>
            </a:r>
            <a:r>
              <a:rPr lang="en-US" dirty="0" smtClean="0"/>
              <a:t> keys represent the temperature and whose Text values are the lines of data.</a:t>
            </a:r>
          </a:p>
          <a:p>
            <a:pPr algn="just"/>
            <a:r>
              <a:rPr lang="en-US" b="1" dirty="0" smtClean="0"/>
              <a:t>By default, </a:t>
            </a:r>
            <a:r>
              <a:rPr lang="en-US" b="1" dirty="0" err="1" smtClean="0"/>
              <a:t>MapReduce</a:t>
            </a:r>
            <a:r>
              <a:rPr lang="en-US" b="1" dirty="0" smtClean="0"/>
              <a:t> will sort the input records by their keys</a:t>
            </a:r>
            <a:r>
              <a:rPr lang="en-US" dirty="0" smtClean="0"/>
              <a:t>. </a:t>
            </a:r>
          </a:p>
          <a:p>
            <a:pPr algn="just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F225A-936A-4AD2-840D-32D45E053E8F}" type="datetime3">
              <a:rPr lang="en-US" smtClean="0"/>
              <a:t>18 May 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AE30-8247-4A49-8D1E-F8DA02D30172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20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Sorting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199"/>
            <a:ext cx="10160000" cy="4929389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In the following examples</a:t>
            </a:r>
            <a:r>
              <a:rPr lang="en-US" dirty="0"/>
              <a:t>, </a:t>
            </a:r>
            <a:r>
              <a:rPr lang="en-US" dirty="0" smtClean="0"/>
              <a:t>weather </a:t>
            </a:r>
            <a:r>
              <a:rPr lang="en-US" dirty="0"/>
              <a:t>dataset by </a:t>
            </a:r>
            <a:r>
              <a:rPr lang="en-US" dirty="0" smtClean="0"/>
              <a:t>temperature.</a:t>
            </a:r>
          </a:p>
          <a:p>
            <a:pPr algn="just"/>
            <a:r>
              <a:rPr lang="en-US" dirty="0"/>
              <a:t>Storing temperatures as </a:t>
            </a:r>
            <a:r>
              <a:rPr lang="en-US" b="1" dirty="0" smtClean="0"/>
              <a:t>Text</a:t>
            </a:r>
            <a:r>
              <a:rPr lang="en-US" dirty="0" smtClean="0"/>
              <a:t> objects </a:t>
            </a:r>
            <a:r>
              <a:rPr lang="en-US" dirty="0"/>
              <a:t>doesn’t work for sorting </a:t>
            </a:r>
            <a:r>
              <a:rPr lang="en-US" dirty="0" smtClean="0"/>
              <a:t>purposes. </a:t>
            </a:r>
            <a:r>
              <a:rPr lang="en-US" dirty="0" smtClean="0">
                <a:sym typeface="Wingdings" pitchFamily="2" charset="2"/>
              </a:rPr>
              <a:t> negative temperature gives problem while doing lexicographically.</a:t>
            </a:r>
          </a:p>
          <a:p>
            <a:pPr algn="just"/>
            <a:r>
              <a:rPr lang="en-US" dirty="0" smtClean="0">
                <a:sym typeface="Wingdings" pitchFamily="2" charset="2"/>
              </a:rPr>
              <a:t>Now, store the dataset using </a:t>
            </a:r>
            <a:r>
              <a:rPr lang="en-US" b="1" dirty="0" smtClean="0">
                <a:sym typeface="Wingdings" pitchFamily="2" charset="2"/>
              </a:rPr>
              <a:t>sequence file</a:t>
            </a:r>
            <a:r>
              <a:rPr lang="en-US" dirty="0" smtClean="0">
                <a:sym typeface="Wingdings" pitchFamily="2" charset="2"/>
              </a:rPr>
              <a:t>.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b="1" dirty="0" err="1">
                <a:sym typeface="Wingdings" pitchFamily="2" charset="2"/>
              </a:rPr>
              <a:t>IntWritable</a:t>
            </a:r>
            <a:r>
              <a:rPr lang="en-US" dirty="0">
                <a:sym typeface="Wingdings" pitchFamily="2" charset="2"/>
              </a:rPr>
              <a:t> keys represent the </a:t>
            </a:r>
            <a:r>
              <a:rPr lang="en-US" dirty="0" smtClean="0">
                <a:sym typeface="Wingdings" pitchFamily="2" charset="2"/>
              </a:rPr>
              <a:t>temperatures </a:t>
            </a:r>
            <a:r>
              <a:rPr lang="en-US" dirty="0">
                <a:sym typeface="Wingdings" pitchFamily="2" charset="2"/>
              </a:rPr>
              <a:t>and </a:t>
            </a:r>
            <a:r>
              <a:rPr lang="en-US" b="1" dirty="0" smtClean="0">
                <a:sym typeface="Wingdings" pitchFamily="2" charset="2"/>
              </a:rPr>
              <a:t>Text</a:t>
            </a:r>
            <a:r>
              <a:rPr lang="en-US" dirty="0" smtClean="0">
                <a:sym typeface="Wingdings" pitchFamily="2" charset="2"/>
              </a:rPr>
              <a:t> values </a:t>
            </a:r>
            <a:r>
              <a:rPr lang="en-US" dirty="0">
                <a:sym typeface="Wingdings" pitchFamily="2" charset="2"/>
              </a:rPr>
              <a:t>are the lines of </a:t>
            </a:r>
            <a:r>
              <a:rPr lang="en-US" dirty="0" smtClean="0">
                <a:sym typeface="Wingdings" pitchFamily="2" charset="2"/>
              </a:rPr>
              <a:t>data.  it gives a variation  for sorting sequence files with </a:t>
            </a:r>
            <a:r>
              <a:rPr lang="en-US" b="1" dirty="0" err="1" smtClean="0">
                <a:sym typeface="Wingdings" pitchFamily="2" charset="2"/>
              </a:rPr>
              <a:t>IntWritable</a:t>
            </a:r>
            <a:r>
              <a:rPr lang="en-US" dirty="0" smtClean="0">
                <a:sym typeface="Wingdings" pitchFamily="2" charset="2"/>
              </a:rPr>
              <a:t> keys.</a:t>
            </a:r>
          </a:p>
          <a:p>
            <a:pPr algn="just"/>
            <a:r>
              <a:rPr lang="en-US" b="1" dirty="0" smtClean="0"/>
              <a:t>Controlling </a:t>
            </a:r>
            <a:r>
              <a:rPr lang="en-US" b="1" dirty="0"/>
              <a:t>Sort Order</a:t>
            </a:r>
            <a:r>
              <a:rPr lang="en-US" dirty="0"/>
              <a:t>: The sort order for keys is controlled by a </a:t>
            </a:r>
            <a:r>
              <a:rPr lang="en-US" dirty="0" err="1"/>
              <a:t>RawComparator</a:t>
            </a:r>
            <a:r>
              <a:rPr lang="en-US" dirty="0"/>
              <a:t>, which is found as follows</a:t>
            </a:r>
            <a:r>
              <a:rPr lang="en-US" dirty="0" smtClean="0"/>
              <a:t>:</a:t>
            </a:r>
          </a:p>
          <a:p>
            <a:pPr lvl="1" algn="just"/>
            <a:r>
              <a:rPr lang="en-US" dirty="0"/>
              <a:t>If the property </a:t>
            </a:r>
            <a:r>
              <a:rPr lang="en-US" dirty="0" err="1"/>
              <a:t>mapreduce.job.output.key.comparator.class</a:t>
            </a:r>
            <a:r>
              <a:rPr lang="en-US" dirty="0"/>
              <a:t> is set, either </a:t>
            </a:r>
            <a:r>
              <a:rPr lang="en-US" dirty="0" smtClean="0"/>
              <a:t>explicitly or </a:t>
            </a:r>
            <a:r>
              <a:rPr lang="en-US" dirty="0"/>
              <a:t>by calling </a:t>
            </a:r>
            <a:r>
              <a:rPr lang="en-US" dirty="0" err="1"/>
              <a:t>setSortComparatorClass</a:t>
            </a:r>
            <a:r>
              <a:rPr lang="en-US" dirty="0"/>
              <a:t>() on Job, then an instance of </a:t>
            </a:r>
            <a:r>
              <a:rPr lang="en-US" dirty="0" smtClean="0"/>
              <a:t>that class </a:t>
            </a:r>
            <a:r>
              <a:rPr lang="en-US" dirty="0"/>
              <a:t>is </a:t>
            </a:r>
            <a:r>
              <a:rPr lang="en-US" dirty="0" smtClean="0"/>
              <a:t>used.</a:t>
            </a:r>
          </a:p>
          <a:p>
            <a:pPr lvl="1" algn="just"/>
            <a:r>
              <a:rPr lang="en-US" dirty="0"/>
              <a:t>Otherwise, keys must be a subclass of </a:t>
            </a:r>
            <a:r>
              <a:rPr lang="en-US" dirty="0" err="1"/>
              <a:t>WritableComparable</a:t>
            </a:r>
            <a:r>
              <a:rPr lang="en-US" dirty="0"/>
              <a:t>, and the </a:t>
            </a:r>
            <a:r>
              <a:rPr lang="en-US" dirty="0" smtClean="0"/>
              <a:t>registered comparator </a:t>
            </a:r>
            <a:r>
              <a:rPr lang="en-US" dirty="0"/>
              <a:t>for the key class is used</a:t>
            </a:r>
            <a:r>
              <a:rPr lang="en-US" dirty="0" smtClean="0"/>
              <a:t>.</a:t>
            </a:r>
          </a:p>
          <a:p>
            <a:pPr lvl="1" algn="just"/>
            <a:r>
              <a:rPr lang="en-US" dirty="0"/>
              <a:t>If there is no registered comparator, then a </a:t>
            </a:r>
            <a:r>
              <a:rPr lang="en-US" dirty="0" err="1"/>
              <a:t>RawComparator</a:t>
            </a:r>
            <a:r>
              <a:rPr lang="en-US" dirty="0"/>
              <a:t> is used. The </a:t>
            </a:r>
            <a:r>
              <a:rPr lang="en-US" dirty="0" err="1" smtClean="0"/>
              <a:t>RawComparator</a:t>
            </a:r>
            <a:r>
              <a:rPr lang="en-US" dirty="0" smtClean="0"/>
              <a:t> </a:t>
            </a:r>
            <a:r>
              <a:rPr lang="en-US" dirty="0" err="1"/>
              <a:t>deserializes</a:t>
            </a:r>
            <a:r>
              <a:rPr lang="en-US" dirty="0"/>
              <a:t> the byte streams being compared into objects and delegates </a:t>
            </a:r>
            <a:r>
              <a:rPr lang="en-US" dirty="0" smtClean="0"/>
              <a:t>to the </a:t>
            </a:r>
            <a:r>
              <a:rPr lang="en-US" dirty="0" err="1"/>
              <a:t>WritableComparable’s</a:t>
            </a:r>
            <a:r>
              <a:rPr lang="en-US" dirty="0"/>
              <a:t> </a:t>
            </a:r>
            <a:r>
              <a:rPr lang="en-US" dirty="0" err="1"/>
              <a:t>compareTo</a:t>
            </a:r>
            <a:r>
              <a:rPr lang="en-US" dirty="0"/>
              <a:t>() method.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F225A-936A-4AD2-840D-32D45E053E8F}" type="datetime3">
              <a:rPr lang="en-US" smtClean="0"/>
              <a:t>18 May 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AE30-8247-4A49-8D1E-F8DA02D30172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20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Sorting: </a:t>
            </a:r>
            <a:r>
              <a:rPr lang="en-US" sz="2800" b="1" dirty="0" smtClean="0">
                <a:solidFill>
                  <a:srgbClr val="FF0000"/>
                </a:solidFill>
              </a:rPr>
              <a:t>Partial Sorting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199"/>
            <a:ext cx="10160000" cy="4929389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Suppose, if the program is executed with 30 reducer tasks (Assume 30 </a:t>
            </a:r>
            <a:r>
              <a:rPr lang="en-US" dirty="0" err="1" smtClean="0"/>
              <a:t>partitioners</a:t>
            </a:r>
            <a:r>
              <a:rPr lang="en-US" dirty="0" smtClean="0"/>
              <a:t> in the program ) then the program produces 30 different reduces.</a:t>
            </a:r>
          </a:p>
          <a:p>
            <a:pPr algn="just"/>
            <a:r>
              <a:rPr lang="en-US" dirty="0" smtClean="0"/>
              <a:t>The key-value pair in each reducer will obey the sorting principle. </a:t>
            </a:r>
          </a:p>
          <a:p>
            <a:pPr algn="just"/>
            <a:r>
              <a:rPr lang="en-US" dirty="0" smtClean="0"/>
              <a:t>But the globally, ( </a:t>
            </a:r>
            <a:r>
              <a:rPr lang="en-US" dirty="0" err="1" smtClean="0"/>
              <a:t>i.e</a:t>
            </a:r>
            <a:r>
              <a:rPr lang="en-US" dirty="0" smtClean="0"/>
              <a:t> key-value pairs of all reducer) will not obey the sorting principle. </a:t>
            </a:r>
            <a:r>
              <a:rPr lang="en-US" dirty="0" smtClean="0">
                <a:sym typeface="Wingdings" pitchFamily="2" charset="2"/>
              </a:rPr>
              <a:t> This is a one of the challenging problems .</a:t>
            </a:r>
          </a:p>
          <a:p>
            <a:pPr algn="just"/>
            <a:r>
              <a:rPr lang="en-US" dirty="0">
                <a:sym typeface="Wingdings" pitchFamily="2" charset="2"/>
              </a:rPr>
              <a:t>Simply, there is </a:t>
            </a:r>
            <a:r>
              <a:rPr lang="en-US" dirty="0" smtClean="0">
                <a:sym typeface="Wingdings" pitchFamily="2" charset="2"/>
              </a:rPr>
              <a:t>no easy </a:t>
            </a:r>
            <a:r>
              <a:rPr lang="en-US" dirty="0">
                <a:sym typeface="Wingdings" pitchFamily="2" charset="2"/>
              </a:rPr>
              <a:t>way to combine the </a:t>
            </a:r>
            <a:r>
              <a:rPr lang="en-US" dirty="0" smtClean="0">
                <a:sym typeface="Wingdings" pitchFamily="2" charset="2"/>
              </a:rPr>
              <a:t>files (reduce files) to </a:t>
            </a:r>
            <a:r>
              <a:rPr lang="en-US" dirty="0">
                <a:sym typeface="Wingdings" pitchFamily="2" charset="2"/>
              </a:rPr>
              <a:t>produce a globally sorted file</a:t>
            </a:r>
            <a:r>
              <a:rPr lang="en-US" dirty="0" smtClean="0">
                <a:sym typeface="Wingdings" pitchFamily="2" charset="2"/>
              </a:rPr>
              <a:t>.</a:t>
            </a:r>
          </a:p>
          <a:p>
            <a:pPr algn="just"/>
            <a:r>
              <a:rPr lang="en-US" dirty="0"/>
              <a:t>For example, having a </a:t>
            </a:r>
            <a:r>
              <a:rPr lang="en-US" b="1" dirty="0"/>
              <a:t>partially sorted set </a:t>
            </a:r>
            <a:r>
              <a:rPr lang="en-US" b="1" dirty="0" smtClean="0"/>
              <a:t>of files</a:t>
            </a:r>
            <a:r>
              <a:rPr lang="en-US" dirty="0" smtClean="0"/>
              <a:t> </a:t>
            </a:r>
            <a:r>
              <a:rPr lang="en-US" dirty="0"/>
              <a:t>is fine when you want to do </a:t>
            </a:r>
            <a:r>
              <a:rPr lang="en-US" b="1" dirty="0"/>
              <a:t>lookups by key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Hence, </a:t>
            </a:r>
            <a:r>
              <a:rPr lang="en-US" dirty="0" err="1" smtClean="0"/>
              <a:t>MapFile</a:t>
            </a:r>
            <a:r>
              <a:rPr lang="en-US" dirty="0" smtClean="0"/>
              <a:t> format is best to represent dataset. </a:t>
            </a:r>
            <a:r>
              <a:rPr lang="en-US" dirty="0"/>
              <a:t>Because </a:t>
            </a:r>
            <a:r>
              <a:rPr lang="en-US" dirty="0" smtClean="0"/>
              <a:t>it</a:t>
            </a:r>
            <a:r>
              <a:rPr lang="en-US" dirty="0"/>
              <a:t> </a:t>
            </a:r>
            <a:r>
              <a:rPr lang="en-US" dirty="0" smtClean="0"/>
              <a:t>is </a:t>
            </a:r>
            <a:r>
              <a:rPr lang="en-US" dirty="0"/>
              <a:t>possible to first </a:t>
            </a:r>
            <a:r>
              <a:rPr lang="en-US" b="1" dirty="0"/>
              <a:t>find</a:t>
            </a:r>
            <a:r>
              <a:rPr lang="en-US" dirty="0"/>
              <a:t> the </a:t>
            </a:r>
            <a:r>
              <a:rPr lang="en-US" b="1" dirty="0" smtClean="0"/>
              <a:t>relevant partition</a:t>
            </a:r>
            <a:r>
              <a:rPr lang="en-US" dirty="0" smtClean="0"/>
              <a:t> </a:t>
            </a:r>
            <a:r>
              <a:rPr lang="en-US" dirty="0"/>
              <a:t>that a </a:t>
            </a:r>
            <a:r>
              <a:rPr lang="en-US" b="1" dirty="0"/>
              <a:t>key belongs</a:t>
            </a:r>
            <a:r>
              <a:rPr lang="en-US" dirty="0"/>
              <a:t> in (using the </a:t>
            </a:r>
            <a:r>
              <a:rPr lang="en-US" dirty="0" err="1"/>
              <a:t>partitioner</a:t>
            </a:r>
            <a:r>
              <a:rPr lang="en-US" dirty="0"/>
              <a:t>), then to do an efficient </a:t>
            </a:r>
            <a:r>
              <a:rPr lang="en-US" b="1" dirty="0"/>
              <a:t>lookup </a:t>
            </a:r>
            <a:r>
              <a:rPr lang="en-US" b="1" dirty="0" smtClean="0"/>
              <a:t>of the </a:t>
            </a:r>
            <a:r>
              <a:rPr lang="en-US" b="1" dirty="0"/>
              <a:t>record</a:t>
            </a:r>
            <a:r>
              <a:rPr lang="en-US" dirty="0"/>
              <a:t> within the map file partition</a:t>
            </a:r>
            <a:r>
              <a:rPr lang="en-US" dirty="0" smtClean="0"/>
              <a:t>. </a:t>
            </a:r>
            <a:r>
              <a:rPr lang="en-US" dirty="0" smtClean="0">
                <a:sym typeface="Wingdings" pitchFamily="2" charset="2"/>
              </a:rPr>
              <a:t> This procedure is treated as partial sorting.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F225A-936A-4AD2-840D-32D45E053E8F}" type="datetime3">
              <a:rPr lang="en-US" smtClean="0"/>
              <a:t>18 May 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AE30-8247-4A49-8D1E-F8DA02D30172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86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Sorting: </a:t>
            </a:r>
            <a:r>
              <a:rPr lang="en-US" sz="2800" b="1" dirty="0" smtClean="0">
                <a:solidFill>
                  <a:srgbClr val="FF0000"/>
                </a:solidFill>
              </a:rPr>
              <a:t>Total Sorting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199"/>
            <a:ext cx="10160000" cy="4929389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How </a:t>
            </a:r>
            <a:r>
              <a:rPr lang="en-US" dirty="0"/>
              <a:t>can you produce a globally sorted file using </a:t>
            </a:r>
            <a:r>
              <a:rPr lang="en-US" dirty="0" err="1"/>
              <a:t>Hadoop</a:t>
            </a:r>
            <a:r>
              <a:rPr lang="en-US" dirty="0" smtClean="0"/>
              <a:t>?</a:t>
            </a:r>
          </a:p>
          <a:p>
            <a:pPr lvl="1" algn="just"/>
            <a:r>
              <a:rPr lang="en-US" dirty="0" smtClean="0"/>
              <a:t>The single answer for this problem is “ use single or one partition”.</a:t>
            </a:r>
          </a:p>
          <a:p>
            <a:pPr algn="just"/>
            <a:r>
              <a:rPr lang="en-US" dirty="0" smtClean="0"/>
              <a:t>If the dataset is too large and </a:t>
            </a:r>
            <a:r>
              <a:rPr lang="en-US" dirty="0" err="1" smtClean="0"/>
              <a:t>MapReduce</a:t>
            </a:r>
            <a:r>
              <a:rPr lang="en-US" dirty="0" smtClean="0"/>
              <a:t> is on single machine (Pseudo mode), then it is difficult. (missing parallelism)</a:t>
            </a:r>
          </a:p>
          <a:p>
            <a:pPr algn="just"/>
            <a:r>
              <a:rPr lang="en-US" dirty="0"/>
              <a:t>Instead, it is possible to produce a set of sorted files that, if concatenated, would </a:t>
            </a:r>
            <a:r>
              <a:rPr lang="en-US" dirty="0" smtClean="0"/>
              <a:t>form a </a:t>
            </a:r>
            <a:r>
              <a:rPr lang="en-US" dirty="0"/>
              <a:t>globally sorted file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The </a:t>
            </a:r>
            <a:r>
              <a:rPr lang="en-US" dirty="0" smtClean="0"/>
              <a:t>idea to </a:t>
            </a:r>
            <a:r>
              <a:rPr lang="en-US" dirty="0"/>
              <a:t>doing this is to use a </a:t>
            </a:r>
            <a:r>
              <a:rPr lang="en-US" dirty="0" err="1"/>
              <a:t>partitioner</a:t>
            </a:r>
            <a:r>
              <a:rPr lang="en-US" dirty="0"/>
              <a:t> that </a:t>
            </a:r>
            <a:r>
              <a:rPr lang="en-US" b="1" dirty="0"/>
              <a:t>respects</a:t>
            </a:r>
            <a:r>
              <a:rPr lang="en-US" dirty="0"/>
              <a:t> </a:t>
            </a:r>
            <a:r>
              <a:rPr lang="en-US" dirty="0" smtClean="0"/>
              <a:t>the total </a:t>
            </a:r>
            <a:r>
              <a:rPr lang="en-US" dirty="0"/>
              <a:t>order of the output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Example:</a:t>
            </a:r>
          </a:p>
          <a:p>
            <a:pPr lvl="1" algn="just"/>
            <a:r>
              <a:rPr lang="en-US" dirty="0"/>
              <a:t>if we had four partitions, we could put keys </a:t>
            </a:r>
            <a:r>
              <a:rPr lang="en-US" dirty="0" smtClean="0"/>
              <a:t>for temperatures &lt; –</a:t>
            </a:r>
            <a:r>
              <a:rPr lang="en-US" dirty="0"/>
              <a:t>10°C in the first partition, those </a:t>
            </a:r>
            <a:r>
              <a:rPr lang="en-US" dirty="0" smtClean="0"/>
              <a:t>temperature &gt; </a:t>
            </a:r>
            <a:r>
              <a:rPr lang="en-US" dirty="0"/>
              <a:t>–10°C </a:t>
            </a:r>
            <a:r>
              <a:rPr lang="en-US" dirty="0" smtClean="0"/>
              <a:t>and temperature &lt; 0°C </a:t>
            </a:r>
            <a:r>
              <a:rPr lang="en-US" dirty="0"/>
              <a:t>in </a:t>
            </a:r>
            <a:r>
              <a:rPr lang="en-US" dirty="0" smtClean="0"/>
              <a:t>the second</a:t>
            </a:r>
            <a:r>
              <a:rPr lang="en-US" dirty="0"/>
              <a:t>, those between 0°C and 10°C in the third, and those over 10°C in the fourth</a:t>
            </a:r>
            <a:r>
              <a:rPr lang="en-US" dirty="0" smtClean="0"/>
              <a:t>.</a:t>
            </a:r>
          </a:p>
          <a:p>
            <a:pPr lvl="1" algn="just"/>
            <a:r>
              <a:rPr lang="en-US" dirty="0" smtClean="0"/>
              <a:t>What is the problem in the scenario??. It will works well. But few problems.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F225A-936A-4AD2-840D-32D45E053E8F}" type="datetime3">
              <a:rPr lang="en-US" smtClean="0"/>
              <a:t>18 May 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AE30-8247-4A49-8D1E-F8DA02D30172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302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Sorting: </a:t>
            </a:r>
            <a:r>
              <a:rPr lang="en-US" sz="2800" b="1" dirty="0" smtClean="0">
                <a:solidFill>
                  <a:srgbClr val="FF0000"/>
                </a:solidFill>
              </a:rPr>
              <a:t>Total Sorting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199"/>
            <a:ext cx="10160000" cy="4929389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We </a:t>
            </a:r>
            <a:r>
              <a:rPr lang="en-US" dirty="0"/>
              <a:t>have to choose </a:t>
            </a:r>
            <a:r>
              <a:rPr lang="en-US" dirty="0" smtClean="0"/>
              <a:t>the </a:t>
            </a:r>
            <a:r>
              <a:rPr lang="en-US" dirty="0"/>
              <a:t>partition sizes carefully </a:t>
            </a:r>
            <a:r>
              <a:rPr lang="en-US" dirty="0" smtClean="0"/>
              <a:t>to ensure </a:t>
            </a:r>
            <a:r>
              <a:rPr lang="en-US" dirty="0"/>
              <a:t>that they are fairly even, so job times aren’t dominated by a single reducer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For the discussed example, the partitioning scheme may follow like this</a:t>
            </a:r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r>
              <a:rPr lang="en-US" dirty="0"/>
              <a:t>These partitions are not very even. </a:t>
            </a:r>
            <a:endParaRPr lang="en-US" dirty="0" smtClean="0"/>
          </a:p>
          <a:p>
            <a:pPr algn="just"/>
            <a:r>
              <a:rPr lang="en-US" dirty="0" smtClean="0"/>
              <a:t>To </a:t>
            </a:r>
            <a:r>
              <a:rPr lang="en-US" dirty="0"/>
              <a:t>construct more even partitions, we need to </a:t>
            </a:r>
            <a:r>
              <a:rPr lang="en-US" dirty="0" smtClean="0"/>
              <a:t>have a </a:t>
            </a:r>
            <a:r>
              <a:rPr lang="en-US" dirty="0"/>
              <a:t>better understanding of the temperature distribution for the whole dataset. </a:t>
            </a:r>
            <a:endParaRPr lang="en-US" dirty="0" smtClean="0"/>
          </a:p>
          <a:p>
            <a:pPr algn="just"/>
            <a:r>
              <a:rPr lang="en-US" dirty="0" smtClean="0"/>
              <a:t>It’s fairly easy </a:t>
            </a:r>
            <a:r>
              <a:rPr lang="en-US" dirty="0"/>
              <a:t>to write a </a:t>
            </a:r>
            <a:r>
              <a:rPr lang="en-US" dirty="0" err="1"/>
              <a:t>MapReduce</a:t>
            </a:r>
            <a:r>
              <a:rPr lang="en-US" dirty="0"/>
              <a:t> job to count the number of records that fall into a </a:t>
            </a:r>
            <a:r>
              <a:rPr lang="en-US" dirty="0" smtClean="0"/>
              <a:t>collection of </a:t>
            </a:r>
            <a:r>
              <a:rPr lang="en-US" dirty="0"/>
              <a:t>temperature buckets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Although we could use this information to construct a very even set of partitions, </a:t>
            </a:r>
            <a:r>
              <a:rPr lang="en-US" dirty="0" smtClean="0"/>
              <a:t>the fact </a:t>
            </a:r>
            <a:r>
              <a:rPr lang="en-US" dirty="0"/>
              <a:t>that we needed to run a job that used the entire dataset to construct them is </a:t>
            </a:r>
            <a:r>
              <a:rPr lang="en-US" b="1" dirty="0" smtClean="0"/>
              <a:t>not ideal.</a:t>
            </a:r>
          </a:p>
          <a:p>
            <a:pPr algn="just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F225A-936A-4AD2-840D-32D45E053E8F}" type="datetime3">
              <a:rPr lang="en-US" smtClean="0"/>
              <a:t>18 May 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AE30-8247-4A49-8D1E-F8DA02D30172}" type="slidenum">
              <a:rPr lang="en-US" smtClean="0"/>
              <a:t>27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1831" y="2867025"/>
            <a:ext cx="5937161" cy="404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927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Sorting: </a:t>
            </a:r>
            <a:r>
              <a:rPr lang="en-US" sz="2800" b="1" dirty="0" smtClean="0">
                <a:solidFill>
                  <a:srgbClr val="FF0000"/>
                </a:solidFill>
              </a:rPr>
              <a:t>Total Sorting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199"/>
            <a:ext cx="10160000" cy="4929389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Another Solution:</a:t>
            </a:r>
          </a:p>
          <a:p>
            <a:pPr lvl="1" algn="just"/>
            <a:r>
              <a:rPr lang="en-US" dirty="0"/>
              <a:t>It’s possible to get a fairly even set of partitions by </a:t>
            </a:r>
            <a:r>
              <a:rPr lang="en-US" b="1" dirty="0"/>
              <a:t>sampling the key space</a:t>
            </a:r>
            <a:r>
              <a:rPr lang="en-US" dirty="0"/>
              <a:t>.</a:t>
            </a:r>
            <a:endParaRPr lang="en-US" dirty="0" smtClean="0"/>
          </a:p>
          <a:p>
            <a:pPr algn="just"/>
            <a:r>
              <a:rPr lang="en-US" b="1" dirty="0" smtClean="0"/>
              <a:t>The idea </a:t>
            </a:r>
            <a:r>
              <a:rPr lang="en-US" b="1" dirty="0"/>
              <a:t>behind sampling is that you look at a small subset of the keys to approximate </a:t>
            </a:r>
            <a:r>
              <a:rPr lang="en-US" b="1" dirty="0" smtClean="0"/>
              <a:t>the key </a:t>
            </a:r>
            <a:r>
              <a:rPr lang="en-US" b="1" dirty="0"/>
              <a:t>distribution, which is then used to construct </a:t>
            </a:r>
            <a:r>
              <a:rPr lang="en-US" b="1" dirty="0" smtClean="0"/>
              <a:t>partitions.</a:t>
            </a:r>
          </a:p>
          <a:p>
            <a:pPr algn="just"/>
            <a:r>
              <a:rPr lang="en-US" dirty="0" smtClean="0"/>
              <a:t>We do not need to write the code for this sampling.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Hadoop</a:t>
            </a:r>
            <a:r>
              <a:rPr lang="en-US" dirty="0" smtClean="0">
                <a:sym typeface="Wingdings" pitchFamily="2" charset="2"/>
              </a:rPr>
              <a:t> provides to use.</a:t>
            </a:r>
          </a:p>
          <a:p>
            <a:pPr algn="just"/>
            <a:r>
              <a:rPr lang="en-US" dirty="0"/>
              <a:t>The </a:t>
            </a:r>
            <a:r>
              <a:rPr lang="en-US" b="1" dirty="0" err="1"/>
              <a:t>InputSampler</a:t>
            </a:r>
            <a:r>
              <a:rPr lang="en-US" b="1" dirty="0"/>
              <a:t> class </a:t>
            </a:r>
            <a:r>
              <a:rPr lang="en-US" dirty="0"/>
              <a:t>defines a nested </a:t>
            </a:r>
            <a:r>
              <a:rPr lang="en-US" b="1" dirty="0"/>
              <a:t>Sampler interface </a:t>
            </a:r>
            <a:r>
              <a:rPr lang="en-US" dirty="0"/>
              <a:t>whose </a:t>
            </a:r>
            <a:r>
              <a:rPr lang="en-US" dirty="0" smtClean="0"/>
              <a:t>implementations return </a:t>
            </a:r>
            <a:r>
              <a:rPr lang="en-US" dirty="0"/>
              <a:t>a sample of keys given an </a:t>
            </a:r>
            <a:r>
              <a:rPr lang="en-US" dirty="0" err="1"/>
              <a:t>InputFormat</a:t>
            </a:r>
            <a:r>
              <a:rPr lang="en-US" dirty="0"/>
              <a:t> and Job</a:t>
            </a:r>
            <a:r>
              <a:rPr lang="en-US" dirty="0" smtClean="0"/>
              <a:t>: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err="1" smtClean="0"/>
              <a:t>writePartitionFile</a:t>
            </a:r>
            <a:r>
              <a:rPr lang="en-US" dirty="0"/>
              <a:t>() static method on </a:t>
            </a:r>
            <a:r>
              <a:rPr lang="en-US" dirty="0" err="1"/>
              <a:t>InputSampler</a:t>
            </a:r>
            <a:r>
              <a:rPr lang="en-US" dirty="0"/>
              <a:t> is used, which creates a sequence file to </a:t>
            </a:r>
            <a:r>
              <a:rPr lang="en-US" dirty="0" smtClean="0"/>
              <a:t>store the </a:t>
            </a:r>
            <a:r>
              <a:rPr lang="en-US" dirty="0"/>
              <a:t>keys that define the </a:t>
            </a:r>
            <a:r>
              <a:rPr lang="en-US" dirty="0" smtClean="0"/>
              <a:t>partitions and provides the access to the sampler interface.</a:t>
            </a:r>
          </a:p>
          <a:p>
            <a:pPr algn="just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F225A-936A-4AD2-840D-32D45E053E8F}" type="datetime3">
              <a:rPr lang="en-US" smtClean="0"/>
              <a:t>18 May 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AE30-8247-4A49-8D1E-F8DA02D30172}" type="slidenum">
              <a:rPr lang="en-US" smtClean="0"/>
              <a:t>28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5278" y="3908403"/>
            <a:ext cx="3190875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927" y="5592786"/>
            <a:ext cx="5000625" cy="830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589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Sorting: </a:t>
            </a:r>
            <a:r>
              <a:rPr lang="en-US" sz="2800" b="1" dirty="0" smtClean="0">
                <a:solidFill>
                  <a:srgbClr val="FF0000"/>
                </a:solidFill>
              </a:rPr>
              <a:t>Total Sorting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199"/>
            <a:ext cx="10160000" cy="4929389"/>
          </a:xfrm>
        </p:spPr>
        <p:txBody>
          <a:bodyPr>
            <a:normAutofit fontScale="92500"/>
          </a:bodyPr>
          <a:lstStyle/>
          <a:p>
            <a:pPr algn="just"/>
            <a:r>
              <a:rPr lang="en-US" dirty="0"/>
              <a:t>We use a </a:t>
            </a:r>
            <a:r>
              <a:rPr lang="en-US" b="1" dirty="0" err="1"/>
              <a:t>RandomSampler</a:t>
            </a:r>
            <a:r>
              <a:rPr lang="en-US" dirty="0"/>
              <a:t>, which chooses keys with a uniform </a:t>
            </a:r>
            <a:r>
              <a:rPr lang="en-US" dirty="0" smtClean="0"/>
              <a:t>probability, </a:t>
            </a:r>
            <a:r>
              <a:rPr lang="en-US" dirty="0"/>
              <a:t>0.1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There are also parameters for the maximum number of samples to take and the </a:t>
            </a:r>
            <a:r>
              <a:rPr lang="en-US" dirty="0" smtClean="0"/>
              <a:t>maximum number </a:t>
            </a:r>
            <a:r>
              <a:rPr lang="en-US" dirty="0"/>
              <a:t>of splits to sample, and the sampler stops </a:t>
            </a:r>
            <a:r>
              <a:rPr lang="en-US" dirty="0" smtClean="0"/>
              <a:t>when the </a:t>
            </a:r>
            <a:r>
              <a:rPr lang="en-US" dirty="0"/>
              <a:t>first of these limits is </a:t>
            </a:r>
            <a:r>
              <a:rPr lang="en-US" dirty="0" smtClean="0"/>
              <a:t>met.</a:t>
            </a:r>
          </a:p>
          <a:p>
            <a:pPr algn="just"/>
            <a:r>
              <a:rPr lang="en-US" dirty="0" smtClean="0"/>
              <a:t>The time </a:t>
            </a:r>
            <a:r>
              <a:rPr lang="en-US" dirty="0"/>
              <a:t>taken to run the sampler is a small fraction of the overall job time.</a:t>
            </a:r>
          </a:p>
          <a:p>
            <a:pPr algn="just"/>
            <a:r>
              <a:rPr lang="en-US" dirty="0" smtClean="0"/>
              <a:t>After using </a:t>
            </a:r>
            <a:r>
              <a:rPr lang="en-US" dirty="0" err="1" smtClean="0"/>
              <a:t>InputSampler</a:t>
            </a:r>
            <a:r>
              <a:rPr lang="en-US" dirty="0" smtClean="0"/>
              <a:t> on the weather dataset, then it will distribute the data as follows with </a:t>
            </a:r>
            <a:r>
              <a:rPr lang="en-US" dirty="0" err="1" smtClean="0"/>
              <a:t>partitioner</a:t>
            </a:r>
            <a:r>
              <a:rPr lang="en-US" dirty="0" smtClean="0"/>
              <a:t>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The input </a:t>
            </a:r>
            <a:r>
              <a:rPr lang="en-US" dirty="0"/>
              <a:t>data determines the best sampler to use</a:t>
            </a:r>
            <a:r>
              <a:rPr lang="en-US" dirty="0" smtClean="0"/>
              <a:t>.</a:t>
            </a:r>
          </a:p>
          <a:p>
            <a:pPr algn="just"/>
            <a:r>
              <a:rPr lang="en-US" dirty="0" err="1"/>
              <a:t>RandomSampler</a:t>
            </a:r>
            <a:r>
              <a:rPr lang="en-US" dirty="0"/>
              <a:t> is a good </a:t>
            </a:r>
            <a:r>
              <a:rPr lang="en-US" dirty="0" smtClean="0"/>
              <a:t>general-purpose sampler.</a:t>
            </a:r>
          </a:p>
          <a:p>
            <a:pPr algn="just"/>
            <a:r>
              <a:rPr lang="en-US" dirty="0" err="1"/>
              <a:t>IntervalSampler</a:t>
            </a:r>
            <a:r>
              <a:rPr lang="en-US" dirty="0"/>
              <a:t> chooses keys at regular intervals through the </a:t>
            </a:r>
            <a:r>
              <a:rPr lang="en-US" dirty="0" smtClean="0"/>
              <a:t>split and </a:t>
            </a:r>
            <a:r>
              <a:rPr lang="en-US" dirty="0"/>
              <a:t>makes a better choice for sorted data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We can write our own Sampler interface for our input dataset.</a:t>
            </a:r>
          </a:p>
          <a:p>
            <a:pPr algn="just"/>
            <a:r>
              <a:rPr lang="en-US" dirty="0"/>
              <a:t>One of the nice properties of </a:t>
            </a:r>
            <a:r>
              <a:rPr lang="en-US" dirty="0" err="1"/>
              <a:t>InputSampler</a:t>
            </a:r>
            <a:r>
              <a:rPr lang="en-US" dirty="0"/>
              <a:t> and </a:t>
            </a:r>
            <a:r>
              <a:rPr lang="en-US" dirty="0" err="1"/>
              <a:t>TotalOrderPartitioner</a:t>
            </a:r>
            <a:r>
              <a:rPr lang="en-US" dirty="0"/>
              <a:t> is that </a:t>
            </a:r>
            <a:r>
              <a:rPr lang="en-US" dirty="0" smtClean="0"/>
              <a:t>you are </a:t>
            </a:r>
            <a:r>
              <a:rPr lang="en-US" dirty="0"/>
              <a:t>free to choose the number of partitions—that is, the number of reducers.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F225A-936A-4AD2-840D-32D45E053E8F}" type="datetime3">
              <a:rPr lang="en-US" smtClean="0"/>
              <a:t>18 May 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AE30-8247-4A49-8D1E-F8DA02D30172}" type="slidenum">
              <a:rPr lang="en-US" smtClean="0"/>
              <a:t>29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581" y="3501844"/>
            <a:ext cx="372427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0541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Counter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 smtClean="0"/>
              <a:t>Counters are used to </a:t>
            </a:r>
            <a:r>
              <a:rPr lang="en-US" sz="3200" dirty="0"/>
              <a:t>help in getting statistics about the </a:t>
            </a:r>
            <a:r>
              <a:rPr lang="en-US" sz="3200" dirty="0" err="1"/>
              <a:t>MapReduce</a:t>
            </a:r>
            <a:r>
              <a:rPr lang="en-US" sz="3200" dirty="0"/>
              <a:t> </a:t>
            </a:r>
            <a:r>
              <a:rPr lang="en-US" sz="3200" dirty="0" smtClean="0"/>
              <a:t>job in </a:t>
            </a:r>
            <a:r>
              <a:rPr lang="en-US" sz="3200" dirty="0" err="1" smtClean="0"/>
              <a:t>Hadoop</a:t>
            </a:r>
            <a:r>
              <a:rPr lang="en-US" sz="3200" dirty="0" smtClean="0"/>
              <a:t> </a:t>
            </a:r>
            <a:r>
              <a:rPr lang="en-US" sz="3200" dirty="0" err="1" smtClean="0"/>
              <a:t>MapReduce</a:t>
            </a:r>
            <a:r>
              <a:rPr lang="en-US" sz="3200" dirty="0" smtClean="0"/>
              <a:t>.</a:t>
            </a:r>
          </a:p>
          <a:p>
            <a:pPr lvl="1"/>
            <a:r>
              <a:rPr lang="en-US" sz="3000" dirty="0" smtClean="0"/>
              <a:t>For quality Control </a:t>
            </a:r>
          </a:p>
          <a:p>
            <a:pPr lvl="1"/>
            <a:r>
              <a:rPr lang="en-US" sz="3000" dirty="0" smtClean="0"/>
              <a:t>For application-level statistics</a:t>
            </a:r>
          </a:p>
          <a:p>
            <a:r>
              <a:rPr lang="en-US" sz="3200" dirty="0" smtClean="0"/>
              <a:t>Counters are also useful  for </a:t>
            </a:r>
            <a:r>
              <a:rPr lang="en-US" sz="3200" dirty="0"/>
              <a:t>problem </a:t>
            </a:r>
            <a:r>
              <a:rPr lang="en-US" sz="3200" dirty="0" smtClean="0"/>
              <a:t>diagnosis.</a:t>
            </a:r>
          </a:p>
          <a:p>
            <a:r>
              <a:rPr lang="en-US" sz="3200" dirty="0" smtClean="0"/>
              <a:t>If the programmer is interested in to put </a:t>
            </a:r>
            <a:r>
              <a:rPr lang="en-US" sz="3200" dirty="0"/>
              <a:t>log messages </a:t>
            </a:r>
            <a:r>
              <a:rPr lang="en-US" sz="3200" dirty="0" smtClean="0"/>
              <a:t>in </a:t>
            </a:r>
            <a:r>
              <a:rPr lang="en-US" sz="3200" dirty="0"/>
              <a:t>map or reduce </a:t>
            </a:r>
            <a:r>
              <a:rPr lang="en-US" sz="3200" dirty="0" smtClean="0"/>
              <a:t>task, then counter is best option.</a:t>
            </a:r>
          </a:p>
          <a:p>
            <a:r>
              <a:rPr lang="en-US" sz="3200" dirty="0" smtClean="0"/>
              <a:t>The counter values can be retrieved very easily than the log output for a large distributed jobs.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F225A-936A-4AD2-840D-32D45E053E8F}" type="datetime3">
              <a:rPr lang="en-US" smtClean="0"/>
              <a:t>18 May 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AE30-8247-4A49-8D1E-F8DA02D301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62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Sorting: </a:t>
            </a:r>
            <a:r>
              <a:rPr lang="en-US" sz="2800" b="1" dirty="0" smtClean="0">
                <a:solidFill>
                  <a:srgbClr val="FF0000"/>
                </a:solidFill>
              </a:rPr>
              <a:t>Secondary Sorting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199"/>
            <a:ext cx="10160000" cy="4929389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As we know that, </a:t>
            </a:r>
            <a:r>
              <a:rPr lang="en-US" dirty="0" err="1" smtClean="0"/>
              <a:t>MapReduce</a:t>
            </a:r>
            <a:r>
              <a:rPr lang="en-US" dirty="0" smtClean="0"/>
              <a:t> framework sorts the records before reaching the reducer.</a:t>
            </a:r>
          </a:p>
          <a:p>
            <a:pPr algn="just"/>
            <a:r>
              <a:rPr lang="en-US" dirty="0" smtClean="0"/>
              <a:t>For any </a:t>
            </a:r>
            <a:r>
              <a:rPr lang="en-US" dirty="0"/>
              <a:t>particular key, however, the values are not </a:t>
            </a:r>
            <a:r>
              <a:rPr lang="en-US" dirty="0" smtClean="0"/>
              <a:t>sorted.</a:t>
            </a:r>
          </a:p>
          <a:p>
            <a:pPr algn="just"/>
            <a:r>
              <a:rPr lang="en-US" dirty="0"/>
              <a:t>The order in which the </a:t>
            </a:r>
            <a:r>
              <a:rPr lang="en-US" dirty="0" smtClean="0"/>
              <a:t>values appear </a:t>
            </a:r>
            <a:r>
              <a:rPr lang="en-US" dirty="0"/>
              <a:t>is not even stable from one run to the next, because they come from </a:t>
            </a:r>
            <a:r>
              <a:rPr lang="en-US" dirty="0" smtClean="0"/>
              <a:t>different map </a:t>
            </a:r>
            <a:r>
              <a:rPr lang="en-US" dirty="0"/>
              <a:t>tasks, which may finish at different times from run to run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Most </a:t>
            </a:r>
            <a:r>
              <a:rPr lang="en-US" dirty="0" err="1"/>
              <a:t>MapReduce</a:t>
            </a:r>
            <a:r>
              <a:rPr lang="en-US" dirty="0"/>
              <a:t> programs are written so as not to depend on the order in which </a:t>
            </a:r>
            <a:r>
              <a:rPr lang="en-US" dirty="0" smtClean="0"/>
              <a:t>the values </a:t>
            </a:r>
            <a:r>
              <a:rPr lang="en-US" dirty="0"/>
              <a:t>appear to the reduce </a:t>
            </a:r>
            <a:r>
              <a:rPr lang="en-US" dirty="0" smtClean="0"/>
              <a:t>function.</a:t>
            </a:r>
          </a:p>
          <a:p>
            <a:pPr algn="just"/>
            <a:r>
              <a:rPr lang="en-US" dirty="0" smtClean="0"/>
              <a:t>However</a:t>
            </a:r>
            <a:r>
              <a:rPr lang="en-US" dirty="0"/>
              <a:t>, it is possible to impose an order on </a:t>
            </a:r>
            <a:r>
              <a:rPr lang="en-US" dirty="0" smtClean="0"/>
              <a:t>the values </a:t>
            </a:r>
            <a:r>
              <a:rPr lang="en-US" dirty="0"/>
              <a:t>by </a:t>
            </a:r>
            <a:r>
              <a:rPr lang="en-US" b="1" dirty="0"/>
              <a:t>sorting and grouping</a:t>
            </a:r>
            <a:r>
              <a:rPr lang="en-US" dirty="0"/>
              <a:t> the keys in a particular way.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F225A-936A-4AD2-840D-32D45E053E8F}" type="datetime3">
              <a:rPr lang="en-US" smtClean="0"/>
              <a:t>18 May 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AE30-8247-4A49-8D1E-F8DA02D30172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036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Sorting: </a:t>
            </a:r>
            <a:r>
              <a:rPr lang="en-US" sz="2800" b="1" dirty="0" smtClean="0">
                <a:solidFill>
                  <a:srgbClr val="FF0000"/>
                </a:solidFill>
              </a:rPr>
              <a:t>Secondary Sorting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199"/>
            <a:ext cx="10160000" cy="4929389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Example:</a:t>
            </a:r>
          </a:p>
          <a:p>
            <a:pPr lvl="1" algn="just"/>
            <a:r>
              <a:rPr lang="en-US" dirty="0" smtClean="0"/>
              <a:t>A </a:t>
            </a:r>
            <a:r>
              <a:rPr lang="en-US" dirty="0" err="1" smtClean="0"/>
              <a:t>MapReduce</a:t>
            </a:r>
            <a:r>
              <a:rPr lang="en-US" dirty="0" smtClean="0"/>
              <a:t> </a:t>
            </a:r>
            <a:r>
              <a:rPr lang="en-US" dirty="0"/>
              <a:t>program for calculating the </a:t>
            </a:r>
            <a:r>
              <a:rPr lang="en-US" b="1" dirty="0" smtClean="0"/>
              <a:t>maximum temperature</a:t>
            </a:r>
            <a:r>
              <a:rPr lang="en-US" dirty="0" smtClean="0"/>
              <a:t> </a:t>
            </a:r>
            <a:r>
              <a:rPr lang="en-US" dirty="0"/>
              <a:t>for </a:t>
            </a:r>
            <a:r>
              <a:rPr lang="en-US" b="1" dirty="0"/>
              <a:t>each </a:t>
            </a:r>
            <a:r>
              <a:rPr lang="en-US" b="1" dirty="0" smtClean="0"/>
              <a:t>year.</a:t>
            </a:r>
          </a:p>
          <a:p>
            <a:pPr lvl="1" algn="just"/>
            <a:r>
              <a:rPr lang="en-US" dirty="0"/>
              <a:t>If we arranged for the values (temperatures) to be sorted </a:t>
            </a:r>
            <a:r>
              <a:rPr lang="en-US" dirty="0" smtClean="0"/>
              <a:t>in descending </a:t>
            </a:r>
            <a:r>
              <a:rPr lang="en-US" dirty="0"/>
              <a:t>order, we wouldn’t have to iterate through them to find the maximum</a:t>
            </a:r>
            <a:r>
              <a:rPr lang="en-US" dirty="0" smtClean="0"/>
              <a:t>;</a:t>
            </a:r>
          </a:p>
          <a:p>
            <a:pPr lvl="1" algn="just"/>
            <a:r>
              <a:rPr lang="en-US" dirty="0"/>
              <a:t>Another way, we could take the first for each year and ignore the </a:t>
            </a:r>
            <a:r>
              <a:rPr lang="en-US" dirty="0" smtClean="0"/>
              <a:t>rest.</a:t>
            </a:r>
          </a:p>
          <a:p>
            <a:pPr algn="just"/>
            <a:r>
              <a:rPr lang="en-US" dirty="0" smtClean="0"/>
              <a:t>Solution: Secondary Sorting</a:t>
            </a:r>
          </a:p>
          <a:p>
            <a:pPr lvl="1" algn="just"/>
            <a:r>
              <a:rPr lang="en-US" b="1" dirty="0" smtClean="0"/>
              <a:t>Change the keys to composite</a:t>
            </a:r>
            <a:r>
              <a:rPr lang="en-US" dirty="0" smtClean="0"/>
              <a:t>:  </a:t>
            </a:r>
            <a:r>
              <a:rPr lang="en-US" dirty="0" smtClean="0">
                <a:sym typeface="Wingdings" pitchFamily="2" charset="2"/>
              </a:rPr>
              <a:t> A Combination of year and temperature</a:t>
            </a:r>
          </a:p>
          <a:p>
            <a:pPr lvl="1" algn="just"/>
            <a:r>
              <a:rPr lang="en-US" dirty="0">
                <a:sym typeface="Wingdings" pitchFamily="2" charset="2"/>
              </a:rPr>
              <a:t>The task </a:t>
            </a:r>
            <a:r>
              <a:rPr lang="en-US" dirty="0" smtClean="0">
                <a:sym typeface="Wingdings" pitchFamily="2" charset="2"/>
              </a:rPr>
              <a:t>is   we </a:t>
            </a:r>
            <a:r>
              <a:rPr lang="en-US" dirty="0">
                <a:sym typeface="Wingdings" pitchFamily="2" charset="2"/>
              </a:rPr>
              <a:t>want the sort order for keys to be by </a:t>
            </a:r>
            <a:r>
              <a:rPr lang="en-US" b="1" dirty="0">
                <a:sym typeface="Wingdings" pitchFamily="2" charset="2"/>
              </a:rPr>
              <a:t>year</a:t>
            </a:r>
            <a:r>
              <a:rPr lang="en-US" dirty="0">
                <a:sym typeface="Wingdings" pitchFamily="2" charset="2"/>
              </a:rPr>
              <a:t> (</a:t>
            </a:r>
            <a:r>
              <a:rPr lang="en-US" b="1" dirty="0">
                <a:sym typeface="Wingdings" pitchFamily="2" charset="2"/>
              </a:rPr>
              <a:t>ascending</a:t>
            </a:r>
            <a:r>
              <a:rPr lang="en-US" dirty="0">
                <a:sym typeface="Wingdings" pitchFamily="2" charset="2"/>
              </a:rPr>
              <a:t>) and then </a:t>
            </a:r>
            <a:r>
              <a:rPr lang="en-US" dirty="0" smtClean="0">
                <a:sym typeface="Wingdings" pitchFamily="2" charset="2"/>
              </a:rPr>
              <a:t>by </a:t>
            </a:r>
            <a:r>
              <a:rPr lang="en-US" b="1" dirty="0" smtClean="0">
                <a:sym typeface="Wingdings" pitchFamily="2" charset="2"/>
              </a:rPr>
              <a:t>temperature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(</a:t>
            </a:r>
            <a:r>
              <a:rPr lang="en-US" b="1" dirty="0">
                <a:sym typeface="Wingdings" pitchFamily="2" charset="2"/>
              </a:rPr>
              <a:t>descending</a:t>
            </a:r>
            <a:r>
              <a:rPr lang="en-US" dirty="0" smtClean="0">
                <a:sym typeface="Wingdings" pitchFamily="2" charset="2"/>
              </a:rPr>
              <a:t>)</a:t>
            </a:r>
          </a:p>
          <a:p>
            <a:pPr lvl="1" algn="just"/>
            <a:r>
              <a:rPr lang="en-US" dirty="0" smtClean="0">
                <a:sym typeface="Wingdings" pitchFamily="2" charset="2"/>
              </a:rPr>
              <a:t>In this , we have changed the key to composite key. Still it will not help to get our goal.</a:t>
            </a:r>
          </a:p>
          <a:p>
            <a:pPr lvl="1" algn="just"/>
            <a:r>
              <a:rPr lang="en-US" dirty="0" smtClean="0"/>
              <a:t>The records </a:t>
            </a:r>
            <a:r>
              <a:rPr lang="en-US" dirty="0"/>
              <a:t>for the </a:t>
            </a:r>
            <a:r>
              <a:rPr lang="en-US" dirty="0" smtClean="0"/>
              <a:t>same year </a:t>
            </a:r>
            <a:r>
              <a:rPr lang="en-US" dirty="0"/>
              <a:t>would have different keys and therefore would not </a:t>
            </a:r>
            <a:r>
              <a:rPr lang="en-US" dirty="0" smtClean="0"/>
              <a:t>go </a:t>
            </a:r>
            <a:r>
              <a:rPr lang="en-US" dirty="0"/>
              <a:t>to the </a:t>
            </a:r>
            <a:r>
              <a:rPr lang="en-US" dirty="0" smtClean="0"/>
              <a:t>same reducer. Example: (1900, 35C) and (1900,34C) may not go to same reducer.</a:t>
            </a:r>
          </a:p>
          <a:p>
            <a:pPr lvl="1" algn="just"/>
            <a:r>
              <a:rPr lang="en-US" dirty="0"/>
              <a:t>Solution: </a:t>
            </a:r>
            <a:r>
              <a:rPr lang="en-US" dirty="0" smtClean="0"/>
              <a:t>Set </a:t>
            </a:r>
            <a:r>
              <a:rPr lang="en-US" dirty="0"/>
              <a:t>a </a:t>
            </a:r>
            <a:r>
              <a:rPr lang="en-US" dirty="0" err="1"/>
              <a:t>partitioner</a:t>
            </a:r>
            <a:r>
              <a:rPr lang="en-US" dirty="0"/>
              <a:t> to partition by the </a:t>
            </a:r>
            <a:r>
              <a:rPr lang="en-US" b="1" dirty="0"/>
              <a:t>year part of the key</a:t>
            </a:r>
            <a:r>
              <a:rPr lang="en-US" dirty="0"/>
              <a:t>, we can guarantee that </a:t>
            </a:r>
            <a:r>
              <a:rPr lang="en-US" dirty="0" smtClean="0"/>
              <a:t>records for </a:t>
            </a:r>
            <a:r>
              <a:rPr lang="en-US" b="1" dirty="0"/>
              <a:t>the same year go to the same reducer</a:t>
            </a:r>
            <a:r>
              <a:rPr lang="en-US" dirty="0"/>
              <a:t>.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F225A-936A-4AD2-840D-32D45E053E8F}" type="datetime3">
              <a:rPr lang="en-US" smtClean="0"/>
              <a:t>18 May 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AE30-8247-4A49-8D1E-F8DA02D30172}" type="slidenum">
              <a:rPr lang="en-US" smtClean="0"/>
              <a:t>31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276563" y="811369"/>
            <a:ext cx="3593206" cy="1017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328079" y="997038"/>
            <a:ext cx="1609860" cy="646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Natural Key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038823" y="997038"/>
            <a:ext cx="1609860" cy="646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Secondary Key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047149" y="442037"/>
            <a:ext cx="1983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Composite Key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9481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Sorting: </a:t>
            </a:r>
            <a:r>
              <a:rPr lang="en-US" sz="2800" b="1" dirty="0" smtClean="0">
                <a:solidFill>
                  <a:srgbClr val="FF0000"/>
                </a:solidFill>
              </a:rPr>
              <a:t>Secondary Sorting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199"/>
            <a:ext cx="10160000" cy="4929389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This still isn’t enough to achieve our </a:t>
            </a:r>
            <a:r>
              <a:rPr lang="en-US" dirty="0" smtClean="0"/>
              <a:t>goal, however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A </a:t>
            </a:r>
            <a:r>
              <a:rPr lang="en-US" dirty="0" err="1"/>
              <a:t>partitioner</a:t>
            </a:r>
            <a:r>
              <a:rPr lang="en-US" dirty="0"/>
              <a:t> ensures only that one reducer receives all the records for a year</a:t>
            </a:r>
            <a:r>
              <a:rPr lang="en-US" dirty="0" smtClean="0"/>
              <a:t>;</a:t>
            </a:r>
          </a:p>
          <a:p>
            <a:pPr algn="just"/>
            <a:r>
              <a:rPr lang="en-US" dirty="0"/>
              <a:t>it doesn’t change the fact that the reducer groups by key within the partition</a:t>
            </a:r>
            <a:r>
              <a:rPr lang="en-US" dirty="0" smtClean="0"/>
              <a:t>:</a:t>
            </a:r>
          </a:p>
          <a:p>
            <a:pPr algn="just"/>
            <a:r>
              <a:rPr lang="en-US" dirty="0"/>
              <a:t>The final piece of the puzzle is the setting to control the </a:t>
            </a:r>
            <a:r>
              <a:rPr lang="en-US" dirty="0" smtClean="0"/>
              <a:t>grouping.</a:t>
            </a:r>
          </a:p>
          <a:p>
            <a:pPr algn="just"/>
            <a:r>
              <a:rPr lang="en-US" dirty="0"/>
              <a:t>If we group </a:t>
            </a:r>
            <a:r>
              <a:rPr lang="en-US" dirty="0" smtClean="0"/>
              <a:t>values in </a:t>
            </a:r>
            <a:r>
              <a:rPr lang="en-US" dirty="0"/>
              <a:t>the reducer by the year part of the key, we will see all the records for the same </a:t>
            </a:r>
            <a:r>
              <a:rPr lang="en-US" dirty="0" smtClean="0"/>
              <a:t>year in </a:t>
            </a:r>
            <a:r>
              <a:rPr lang="en-US" dirty="0"/>
              <a:t>one reduce group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And because they are sorted by temperature in descending order</a:t>
            </a:r>
            <a:r>
              <a:rPr lang="en-US" dirty="0" smtClean="0"/>
              <a:t>, the </a:t>
            </a:r>
            <a:r>
              <a:rPr lang="en-US" dirty="0"/>
              <a:t>first is the maximum temperature</a:t>
            </a:r>
            <a:r>
              <a:rPr lang="en-US" dirty="0" smtClean="0"/>
              <a:t>:</a:t>
            </a:r>
          </a:p>
          <a:p>
            <a:pPr algn="just"/>
            <a:r>
              <a:rPr lang="en-US" dirty="0" smtClean="0"/>
              <a:t>Summary:</a:t>
            </a:r>
          </a:p>
          <a:p>
            <a:pPr lvl="1" algn="just"/>
            <a:r>
              <a:rPr lang="en-US" dirty="0"/>
              <a:t>Make the key a composite of the natural key and the natural </a:t>
            </a:r>
            <a:r>
              <a:rPr lang="en-US" dirty="0" smtClean="0"/>
              <a:t>value.</a:t>
            </a:r>
          </a:p>
          <a:p>
            <a:pPr lvl="1" algn="just"/>
            <a:r>
              <a:rPr lang="en-US" dirty="0"/>
              <a:t>The sort comparator should order by the composite key (i.e., the natural key </a:t>
            </a:r>
            <a:r>
              <a:rPr lang="en-US" dirty="0" smtClean="0"/>
              <a:t>and natural </a:t>
            </a:r>
            <a:r>
              <a:rPr lang="en-US" dirty="0"/>
              <a:t>value</a:t>
            </a:r>
            <a:r>
              <a:rPr lang="en-US" dirty="0" smtClean="0"/>
              <a:t>).</a:t>
            </a:r>
          </a:p>
          <a:p>
            <a:pPr lvl="1" algn="just"/>
            <a:r>
              <a:rPr lang="en-US" dirty="0"/>
              <a:t>The </a:t>
            </a:r>
            <a:r>
              <a:rPr lang="en-US" dirty="0" err="1"/>
              <a:t>partitioner</a:t>
            </a:r>
            <a:r>
              <a:rPr lang="en-US" dirty="0"/>
              <a:t> and grouping comparator for the composite key should </a:t>
            </a:r>
            <a:r>
              <a:rPr lang="en-US" dirty="0" smtClean="0"/>
              <a:t>consider only </a:t>
            </a:r>
            <a:r>
              <a:rPr lang="en-US" dirty="0"/>
              <a:t>the natural key for partitioning and grouping.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F225A-936A-4AD2-840D-32D45E053E8F}" type="datetime3">
              <a:rPr lang="en-US" smtClean="0"/>
              <a:t>18 May 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AE30-8247-4A49-8D1E-F8DA02D30172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1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Sorting: </a:t>
            </a:r>
            <a:r>
              <a:rPr lang="en-US" sz="2800" b="1" dirty="0" smtClean="0">
                <a:solidFill>
                  <a:srgbClr val="FF0000"/>
                </a:solidFill>
              </a:rPr>
              <a:t>Secondary Sorting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199"/>
            <a:ext cx="10160000" cy="4929389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Another Example: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F225A-936A-4AD2-840D-32D45E053E8F}" type="datetime3">
              <a:rPr lang="en-US" smtClean="0"/>
              <a:t>18 May 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AE30-8247-4A49-8D1E-F8DA02D30172}" type="slidenum">
              <a:rPr lang="en-US" smtClean="0"/>
              <a:t>33</a:t>
            </a:fld>
            <a:endParaRPr lang="en-US" dirty="0"/>
          </a:p>
        </p:txBody>
      </p:sp>
      <p:pic>
        <p:nvPicPr>
          <p:cNvPr id="4098" name="Picture 2" descr="https://miro.medium.com/max/4548/1*HXivEj1cif-jqBP8ScBI6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341" y="2073498"/>
            <a:ext cx="7212169" cy="403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258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Sorting: </a:t>
            </a:r>
            <a:r>
              <a:rPr lang="en-US" sz="2800" b="1" dirty="0" smtClean="0">
                <a:solidFill>
                  <a:srgbClr val="FF0000"/>
                </a:solidFill>
              </a:rPr>
              <a:t>Secondary Sorting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199"/>
            <a:ext cx="10160000" cy="4929389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Another Example (Continue):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F225A-936A-4AD2-840D-32D45E053E8F}" type="datetime3">
              <a:rPr lang="en-US" smtClean="0"/>
              <a:t>18 May 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AE30-8247-4A49-8D1E-F8DA02D30172}" type="slidenum">
              <a:rPr lang="en-US" smtClean="0"/>
              <a:t>34</a:t>
            </a:fld>
            <a:endParaRPr lang="en-US" dirty="0"/>
          </a:p>
        </p:txBody>
      </p:sp>
      <p:pic>
        <p:nvPicPr>
          <p:cNvPr id="8194" name="Picture 2" descr="https://miro.medium.com/max/2594/1*a9KRH7SjZJ9LGIS7Gd9Un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943" y="2090736"/>
            <a:ext cx="9131122" cy="4284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029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References: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199"/>
            <a:ext cx="10160000" cy="4929389"/>
          </a:xfrm>
        </p:spPr>
        <p:txBody>
          <a:bodyPr>
            <a:normAutofit/>
          </a:bodyPr>
          <a:lstStyle/>
          <a:p>
            <a:r>
              <a:rPr lang="en-US" dirty="0" err="1" smtClean="0"/>
              <a:t>Hadoop</a:t>
            </a:r>
            <a:r>
              <a:rPr lang="en-US" dirty="0" smtClean="0"/>
              <a:t>: The Definitive Guide 4</a:t>
            </a:r>
            <a:r>
              <a:rPr lang="en-US" baseline="30000" dirty="0" smtClean="0"/>
              <a:t>th</a:t>
            </a:r>
            <a:r>
              <a:rPr lang="en-US" dirty="0" smtClean="0"/>
              <a:t> Edition by Tom White</a:t>
            </a:r>
          </a:p>
          <a:p>
            <a:r>
              <a:rPr lang="en-US" dirty="0">
                <a:hlinkClick r:id="rId2"/>
              </a:rPr>
              <a:t>https://medium.com/@</a:t>
            </a:r>
            <a:r>
              <a:rPr lang="en-US" dirty="0" smtClean="0">
                <a:hlinkClick r:id="rId2"/>
              </a:rPr>
              <a:t>sudarshan_sreenivasan/what-is-secondary-sort-in-hadoop-and-how-does-it-work-fe35609b5319</a:t>
            </a:r>
            <a:endParaRPr lang="en-US" dirty="0" smtClean="0"/>
          </a:p>
          <a:p>
            <a:r>
              <a:rPr lang="en-US" dirty="0">
                <a:hlinkClick r:id="rId3"/>
              </a:rPr>
              <a:t>http://blog.ditullio.fr/2015/12/28/hadoop-basics-secondary-sort-in-mapreduce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https://www.zaloni.com/resources/blogs/secondary-sorting-in-hadoop-2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smtClean="0"/>
              <a:t>Please execute the program in the above links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F225A-936A-4AD2-840D-32D45E053E8F}" type="datetime3">
              <a:rPr lang="en-US" smtClean="0"/>
              <a:t>18 May 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AE30-8247-4A49-8D1E-F8DA02D30172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59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Joins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199"/>
            <a:ext cx="10160000" cy="4929389"/>
          </a:xfrm>
        </p:spPr>
        <p:txBody>
          <a:bodyPr>
            <a:normAutofit/>
          </a:bodyPr>
          <a:lstStyle/>
          <a:p>
            <a:pPr algn="just"/>
            <a:r>
              <a:rPr lang="en-US" dirty="0" err="1" smtClean="0"/>
              <a:t>MapReduce</a:t>
            </a:r>
            <a:r>
              <a:rPr lang="en-US" dirty="0" smtClean="0"/>
              <a:t> </a:t>
            </a:r>
            <a:r>
              <a:rPr lang="en-US" dirty="0"/>
              <a:t>can perform joins between large </a:t>
            </a:r>
            <a:r>
              <a:rPr lang="en-US" dirty="0" smtClean="0"/>
              <a:t>datasets.</a:t>
            </a:r>
          </a:p>
          <a:p>
            <a:pPr algn="just"/>
            <a:r>
              <a:rPr lang="en-US" dirty="0" smtClean="0"/>
              <a:t>Code has to be write from the scratch.</a:t>
            </a:r>
          </a:p>
          <a:p>
            <a:pPr algn="just"/>
            <a:r>
              <a:rPr lang="en-US" dirty="0" smtClean="0"/>
              <a:t>Example: we have two datasets </a:t>
            </a:r>
            <a:r>
              <a:rPr lang="en-US" dirty="0">
                <a:sym typeface="Wingdings" pitchFamily="2" charset="2"/>
              </a:rPr>
              <a:t> weather stations database and the weather </a:t>
            </a:r>
            <a:r>
              <a:rPr lang="en-US" dirty="0" smtClean="0">
                <a:sym typeface="Wingdings" pitchFamily="2" charset="2"/>
              </a:rPr>
              <a:t>records.  problem</a:t>
            </a:r>
            <a:r>
              <a:rPr lang="en-US" dirty="0">
                <a:sym typeface="Wingdings" pitchFamily="2" charset="2"/>
              </a:rPr>
              <a:t>:  check each station’s history, with the station’s </a:t>
            </a:r>
            <a:r>
              <a:rPr lang="en-US" dirty="0" smtClean="0">
                <a:sym typeface="Wingdings" pitchFamily="2" charset="2"/>
              </a:rPr>
              <a:t>metadata </a:t>
            </a:r>
            <a:r>
              <a:rPr lang="en-US" dirty="0" smtClean="0">
                <a:sym typeface="Wingdings" pitchFamily="2" charset="2"/>
              </a:rPr>
              <a:t>in-lined </a:t>
            </a:r>
            <a:r>
              <a:rPr lang="en-US" dirty="0">
                <a:sym typeface="Wingdings" pitchFamily="2" charset="2"/>
              </a:rPr>
              <a:t>in each output </a:t>
            </a:r>
            <a:r>
              <a:rPr lang="en-US" dirty="0" smtClean="0">
                <a:sym typeface="Wingdings" pitchFamily="2" charset="2"/>
              </a:rPr>
              <a:t>row.</a:t>
            </a:r>
            <a:endParaRPr lang="en-US" dirty="0">
              <a:sym typeface="Wingdings" pitchFamily="2" charset="2"/>
            </a:endParaRPr>
          </a:p>
          <a:p>
            <a:pPr algn="just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F225A-936A-4AD2-840D-32D45E053E8F}" type="datetime3">
              <a:rPr lang="en-US" smtClean="0"/>
              <a:t>18 May 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AE30-8247-4A49-8D1E-F8DA02D30172}" type="slidenum">
              <a:rPr lang="en-US" smtClean="0"/>
              <a:t>36</a:t>
            </a:fld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0608" y="3155324"/>
            <a:ext cx="5086350" cy="35922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068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Joins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199"/>
            <a:ext cx="10160000" cy="4929389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The implementation of Join in </a:t>
            </a:r>
            <a:r>
              <a:rPr lang="en-US" dirty="0" err="1" smtClean="0"/>
              <a:t>MapReduce</a:t>
            </a:r>
            <a:r>
              <a:rPr lang="en-US" dirty="0" smtClean="0"/>
              <a:t> can be depends on</a:t>
            </a:r>
          </a:p>
          <a:p>
            <a:pPr lvl="1" algn="just"/>
            <a:r>
              <a:rPr lang="en-US" dirty="0" smtClean="0"/>
              <a:t>How </a:t>
            </a:r>
            <a:r>
              <a:rPr lang="en-US" dirty="0"/>
              <a:t>large the datasets </a:t>
            </a:r>
            <a:r>
              <a:rPr lang="en-US" dirty="0" smtClean="0"/>
              <a:t>are…</a:t>
            </a:r>
          </a:p>
          <a:p>
            <a:pPr lvl="1" algn="just"/>
            <a:r>
              <a:rPr lang="en-US" dirty="0" smtClean="0"/>
              <a:t>How </a:t>
            </a:r>
            <a:r>
              <a:rPr lang="en-US" dirty="0"/>
              <a:t>they </a:t>
            </a:r>
            <a:r>
              <a:rPr lang="en-US" dirty="0" smtClean="0"/>
              <a:t>are partitioned…</a:t>
            </a:r>
          </a:p>
          <a:p>
            <a:pPr algn="just"/>
            <a:r>
              <a:rPr lang="en-US" dirty="0" smtClean="0"/>
              <a:t>If one dataset is large and another dataset is small enough to distributed to each node in </a:t>
            </a:r>
            <a:r>
              <a:rPr lang="en-US" dirty="0"/>
              <a:t>a cluster, the join can </a:t>
            </a:r>
            <a:r>
              <a:rPr lang="en-US" dirty="0" smtClean="0"/>
              <a:t>be effected </a:t>
            </a:r>
            <a:r>
              <a:rPr lang="en-US" dirty="0"/>
              <a:t>by a </a:t>
            </a:r>
            <a:r>
              <a:rPr lang="en-US" dirty="0" err="1"/>
              <a:t>MapReduce</a:t>
            </a:r>
            <a:r>
              <a:rPr lang="en-US" dirty="0"/>
              <a:t> job that brings the records for each station </a:t>
            </a:r>
            <a:r>
              <a:rPr lang="en-US" dirty="0" smtClean="0"/>
              <a:t>together. </a:t>
            </a:r>
          </a:p>
          <a:p>
            <a:pPr lvl="1" algn="just"/>
            <a:r>
              <a:rPr lang="en-US" dirty="0" smtClean="0"/>
              <a:t>In this case, the mapper or reducer uses the small dataset to look up. (Side Data Distribution, Distributed Cache Mechanism)</a:t>
            </a:r>
          </a:p>
          <a:p>
            <a:pPr algn="just"/>
            <a:r>
              <a:rPr lang="en-US" dirty="0" smtClean="0"/>
              <a:t>If Join operation is performed by mapper, then it is called a </a:t>
            </a:r>
            <a:r>
              <a:rPr lang="en-US" b="1" dirty="0" smtClean="0"/>
              <a:t>Map-Side Join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If join operation is performed by reducer then it is called a </a:t>
            </a:r>
            <a:r>
              <a:rPr lang="en-US" b="1" dirty="0" smtClean="0"/>
              <a:t>Reduce-Side Join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The above two different types of joins depends upon the structure of the data.</a:t>
            </a:r>
          </a:p>
          <a:p>
            <a:pPr algn="just"/>
            <a:r>
              <a:rPr lang="en-US" dirty="0"/>
              <a:t>Example: </a:t>
            </a:r>
            <a:r>
              <a:rPr lang="en-US" dirty="0" smtClean="0"/>
              <a:t>A </a:t>
            </a:r>
            <a:r>
              <a:rPr lang="en-US" b="1" dirty="0"/>
              <a:t>user database</a:t>
            </a:r>
            <a:r>
              <a:rPr lang="en-US" dirty="0"/>
              <a:t> and </a:t>
            </a:r>
            <a:r>
              <a:rPr lang="en-US" dirty="0" smtClean="0"/>
              <a:t>a </a:t>
            </a:r>
            <a:r>
              <a:rPr lang="en-US" b="1" dirty="0" smtClean="0"/>
              <a:t>log </a:t>
            </a:r>
            <a:r>
              <a:rPr lang="en-US" b="1" dirty="0"/>
              <a:t>of some user activity</a:t>
            </a:r>
            <a:r>
              <a:rPr lang="en-US" dirty="0"/>
              <a:t> (such as access logs). </a:t>
            </a:r>
            <a:r>
              <a:rPr lang="en-US" dirty="0" smtClean="0"/>
              <a:t>it </a:t>
            </a:r>
            <a:r>
              <a:rPr lang="en-US" dirty="0"/>
              <a:t>is not feasible </a:t>
            </a:r>
            <a:r>
              <a:rPr lang="en-US" dirty="0" smtClean="0"/>
              <a:t>to distribute </a:t>
            </a:r>
            <a:r>
              <a:rPr lang="en-US" dirty="0"/>
              <a:t>the user database (or the logs) to all the </a:t>
            </a:r>
            <a:r>
              <a:rPr lang="en-US" dirty="0" err="1"/>
              <a:t>MapReduce</a:t>
            </a:r>
            <a:r>
              <a:rPr lang="en-US" dirty="0"/>
              <a:t> nodes.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F225A-936A-4AD2-840D-32D45E053E8F}" type="datetime3">
              <a:rPr lang="en-US" smtClean="0"/>
              <a:t>18 May 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AE30-8247-4A49-8D1E-F8DA02D30172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80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Joins: </a:t>
            </a:r>
            <a:r>
              <a:rPr lang="en-US" sz="3200" b="1" dirty="0" smtClean="0">
                <a:solidFill>
                  <a:srgbClr val="FF0000"/>
                </a:solidFill>
              </a:rPr>
              <a:t>Map-side Join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199"/>
            <a:ext cx="10160000" cy="4929389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The </a:t>
            </a:r>
            <a:r>
              <a:rPr lang="en-US" dirty="0"/>
              <a:t>inputs to each </a:t>
            </a:r>
            <a:r>
              <a:rPr lang="en-US" dirty="0" smtClean="0"/>
              <a:t>mapper </a:t>
            </a:r>
            <a:r>
              <a:rPr lang="en-US" dirty="0"/>
              <a:t>must </a:t>
            </a:r>
            <a:r>
              <a:rPr lang="en-US" dirty="0" smtClean="0"/>
              <a:t>be partitioned </a:t>
            </a:r>
            <a:r>
              <a:rPr lang="en-US" dirty="0"/>
              <a:t>and sorted in a particular </a:t>
            </a:r>
            <a:r>
              <a:rPr lang="en-US" dirty="0" smtClean="0"/>
              <a:t>way.  </a:t>
            </a:r>
            <a:r>
              <a:rPr lang="en-US" dirty="0">
                <a:sym typeface="Wingdings" pitchFamily="2" charset="2"/>
              </a:rPr>
              <a:t> Each input dataset must be divided into the same number of partitions, and it must be sorted by the same key (the join key) in </a:t>
            </a:r>
            <a:r>
              <a:rPr lang="en-US" dirty="0" smtClean="0">
                <a:sym typeface="Wingdings" pitchFamily="2" charset="2"/>
              </a:rPr>
              <a:t>each source.</a:t>
            </a:r>
          </a:p>
          <a:p>
            <a:pPr algn="just"/>
            <a:r>
              <a:rPr lang="en-US" dirty="0"/>
              <a:t>All the records for a particular key must reside in the same </a:t>
            </a:r>
            <a:r>
              <a:rPr lang="en-US" dirty="0" smtClean="0"/>
              <a:t>partition.</a:t>
            </a:r>
          </a:p>
          <a:p>
            <a:pPr algn="just"/>
            <a:r>
              <a:rPr lang="en-US" dirty="0"/>
              <a:t>A map-side join can be used to join the outputs of several jobs that had the same </a:t>
            </a:r>
            <a:r>
              <a:rPr lang="en-US" dirty="0" smtClean="0"/>
              <a:t>number of </a:t>
            </a:r>
            <a:r>
              <a:rPr lang="en-US" dirty="0"/>
              <a:t>reducers, the same keys, and output files that are not </a:t>
            </a:r>
            <a:r>
              <a:rPr lang="en-US" dirty="0" err="1" smtClean="0"/>
              <a:t>splittable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Example: weather </a:t>
            </a:r>
            <a:r>
              <a:rPr lang="en-US" dirty="0" smtClean="0"/>
              <a:t>example </a:t>
            </a:r>
            <a:r>
              <a:rPr lang="en-US" dirty="0">
                <a:sym typeface="Wingdings" pitchFamily="2" charset="2"/>
              </a:rPr>
              <a:t> we ran a partial sort on the stations file by station ID, and </a:t>
            </a:r>
            <a:r>
              <a:rPr lang="en-US" dirty="0" smtClean="0">
                <a:sym typeface="Wingdings" pitchFamily="2" charset="2"/>
              </a:rPr>
              <a:t>another identical </a:t>
            </a:r>
            <a:r>
              <a:rPr lang="en-US" dirty="0">
                <a:sym typeface="Wingdings" pitchFamily="2" charset="2"/>
              </a:rPr>
              <a:t>sort on the records, again by station ID and with the same number of reducers</a:t>
            </a:r>
            <a:r>
              <a:rPr lang="en-US" dirty="0" smtClean="0">
                <a:sym typeface="Wingdings" pitchFamily="2" charset="2"/>
              </a:rPr>
              <a:t>, then </a:t>
            </a:r>
            <a:r>
              <a:rPr lang="en-US" dirty="0">
                <a:sym typeface="Wingdings" pitchFamily="2" charset="2"/>
              </a:rPr>
              <a:t>the two outputs would satisfy the conditions for running a map-side join</a:t>
            </a:r>
            <a:r>
              <a:rPr lang="en-US" dirty="0" smtClean="0">
                <a:sym typeface="Wingdings" pitchFamily="2" charset="2"/>
              </a:rPr>
              <a:t>.</a:t>
            </a:r>
          </a:p>
          <a:p>
            <a:pPr algn="just"/>
            <a:r>
              <a:rPr lang="en-US" b="1" dirty="0" err="1"/>
              <a:t>CompositeInputFormat</a:t>
            </a:r>
            <a:r>
              <a:rPr lang="en-US" dirty="0"/>
              <a:t> from the </a:t>
            </a:r>
            <a:r>
              <a:rPr lang="en-US" b="1" dirty="0" err="1" smtClean="0"/>
              <a:t>org.apache.hadoop.mapreduce.join</a:t>
            </a:r>
            <a:r>
              <a:rPr lang="en-US" b="1" dirty="0" smtClean="0"/>
              <a:t> </a:t>
            </a:r>
            <a:r>
              <a:rPr lang="en-US" dirty="0" smtClean="0"/>
              <a:t>package can be used to </a:t>
            </a:r>
            <a:r>
              <a:rPr lang="en-US" dirty="0"/>
              <a:t>run a map-side </a:t>
            </a:r>
            <a:r>
              <a:rPr lang="en-US" dirty="0" smtClean="0"/>
              <a:t>join.</a:t>
            </a:r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F225A-936A-4AD2-840D-32D45E053E8F}" type="datetime3">
              <a:rPr lang="en-US" smtClean="0"/>
              <a:t>18 May 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AE30-8247-4A49-8D1E-F8DA02D30172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Joins: </a:t>
            </a:r>
            <a:r>
              <a:rPr lang="en-US" sz="3200" b="1" dirty="0" smtClean="0">
                <a:solidFill>
                  <a:srgbClr val="FF0000"/>
                </a:solidFill>
              </a:rPr>
              <a:t>Reduce-side Join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199"/>
            <a:ext cx="10160000" cy="4929389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It is more general than map-side joins. </a:t>
            </a:r>
            <a:r>
              <a:rPr lang="en-US" dirty="0" err="1" smtClean="0"/>
              <a:t>i.e</a:t>
            </a:r>
            <a:r>
              <a:rPr lang="en-US" dirty="0" smtClean="0"/>
              <a:t> input data don’t need to be structured.</a:t>
            </a:r>
          </a:p>
          <a:p>
            <a:pPr algn="just"/>
            <a:r>
              <a:rPr lang="en-US" dirty="0" smtClean="0"/>
              <a:t>It is less efficient, </a:t>
            </a:r>
            <a:r>
              <a:rPr lang="en-US" dirty="0"/>
              <a:t>because </a:t>
            </a:r>
            <a:r>
              <a:rPr lang="en-US" dirty="0" smtClean="0"/>
              <a:t>both datasets have </a:t>
            </a:r>
            <a:r>
              <a:rPr lang="en-US" dirty="0"/>
              <a:t>to go through the </a:t>
            </a:r>
            <a:r>
              <a:rPr lang="en-US" dirty="0" err="1"/>
              <a:t>MapReduce</a:t>
            </a:r>
            <a:r>
              <a:rPr lang="en-US" dirty="0"/>
              <a:t> shuffle.</a:t>
            </a:r>
          </a:p>
          <a:p>
            <a:pPr algn="just"/>
            <a:r>
              <a:rPr lang="en-US" b="1" dirty="0"/>
              <a:t>B</a:t>
            </a:r>
            <a:r>
              <a:rPr lang="en-US" b="1" dirty="0" smtClean="0"/>
              <a:t>asic idea: </a:t>
            </a: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mapper </a:t>
            </a:r>
            <a:r>
              <a:rPr lang="en-US" b="1" dirty="0"/>
              <a:t>tags</a:t>
            </a:r>
            <a:r>
              <a:rPr lang="en-US" dirty="0"/>
              <a:t> </a:t>
            </a:r>
            <a:r>
              <a:rPr lang="en-US" dirty="0" smtClean="0"/>
              <a:t>each record </a:t>
            </a:r>
            <a:r>
              <a:rPr lang="en-US" dirty="0"/>
              <a:t>with its source and uses the join key as the map output key, so that the </a:t>
            </a:r>
            <a:r>
              <a:rPr lang="en-US" dirty="0" smtClean="0"/>
              <a:t>records with </a:t>
            </a:r>
            <a:r>
              <a:rPr lang="en-US" dirty="0"/>
              <a:t>the same key are brought together in the reducer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There are several ways to implement the basic idea:</a:t>
            </a:r>
          </a:p>
          <a:p>
            <a:pPr lvl="1" algn="just"/>
            <a:r>
              <a:rPr lang="en-US" dirty="0" smtClean="0"/>
              <a:t>Multiple Input:</a:t>
            </a:r>
          </a:p>
          <a:p>
            <a:pPr lvl="2" algn="just"/>
            <a:r>
              <a:rPr lang="en-US" dirty="0"/>
              <a:t>The input sources for the datasets generally have different formats, so it is </a:t>
            </a:r>
            <a:r>
              <a:rPr lang="en-US" dirty="0" smtClean="0"/>
              <a:t>very convenient </a:t>
            </a:r>
            <a:r>
              <a:rPr lang="en-US" dirty="0"/>
              <a:t>to use the </a:t>
            </a:r>
            <a:r>
              <a:rPr lang="en-US" dirty="0" err="1"/>
              <a:t>MultipleInputs</a:t>
            </a:r>
            <a:r>
              <a:rPr lang="en-US" dirty="0"/>
              <a:t> class </a:t>
            </a:r>
            <a:r>
              <a:rPr lang="en-US" dirty="0" smtClean="0"/>
              <a:t>to separate </a:t>
            </a:r>
            <a:r>
              <a:rPr lang="en-US" dirty="0"/>
              <a:t>the logic for parsing and tagging each source</a:t>
            </a:r>
            <a:r>
              <a:rPr lang="en-US" dirty="0" smtClean="0"/>
              <a:t>.</a:t>
            </a:r>
          </a:p>
          <a:p>
            <a:pPr lvl="1" algn="just"/>
            <a:r>
              <a:rPr lang="en-US" dirty="0" smtClean="0"/>
              <a:t>Secondary Sorting:</a:t>
            </a:r>
          </a:p>
          <a:p>
            <a:pPr lvl="2" algn="just"/>
            <a:r>
              <a:rPr lang="en-US" dirty="0" smtClean="0"/>
              <a:t>The </a:t>
            </a:r>
            <a:r>
              <a:rPr lang="en-US" dirty="0"/>
              <a:t>reducer will see the records from both sources that have the </a:t>
            </a:r>
            <a:r>
              <a:rPr lang="en-US" dirty="0" smtClean="0"/>
              <a:t>same key</a:t>
            </a:r>
            <a:r>
              <a:rPr lang="en-US" dirty="0"/>
              <a:t>, but they are not guaranteed to be in any particular </a:t>
            </a:r>
            <a:r>
              <a:rPr lang="en-US" dirty="0" smtClean="0"/>
              <a:t>order.</a:t>
            </a:r>
          </a:p>
          <a:p>
            <a:pPr lvl="2" algn="just"/>
            <a:r>
              <a:rPr lang="en-US" dirty="0"/>
              <a:t>However, to </a:t>
            </a:r>
            <a:r>
              <a:rPr lang="en-US" dirty="0" smtClean="0"/>
              <a:t>perform the </a:t>
            </a:r>
            <a:r>
              <a:rPr lang="en-US" dirty="0"/>
              <a:t>join, it is important to have the data from one source before that from the other.</a:t>
            </a:r>
            <a:endParaRPr lang="en-US" dirty="0" smtClean="0"/>
          </a:p>
          <a:p>
            <a:pPr lvl="2" algn="just"/>
            <a:endParaRPr lang="en-US" dirty="0" smtClean="0"/>
          </a:p>
          <a:p>
            <a:pPr algn="just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F225A-936A-4AD2-840D-32D45E053E8F}" type="datetime3">
              <a:rPr lang="en-US" smtClean="0"/>
              <a:t>18 May 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AE30-8247-4A49-8D1E-F8DA02D30172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27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Counter: Types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There are two different types of counters are available in </a:t>
            </a:r>
            <a:r>
              <a:rPr lang="en-US" sz="3200" dirty="0" err="1" smtClean="0"/>
              <a:t>Hadoop</a:t>
            </a:r>
            <a:r>
              <a:rPr lang="en-US" sz="3200" dirty="0" err="1"/>
              <a:t>-</a:t>
            </a:r>
            <a:r>
              <a:rPr lang="en-US" sz="3200" dirty="0" err="1" smtClean="0"/>
              <a:t>MapReduce</a:t>
            </a:r>
            <a:r>
              <a:rPr lang="en-US" sz="3200" dirty="0" smtClean="0"/>
              <a:t>.</a:t>
            </a:r>
          </a:p>
          <a:p>
            <a:pPr lvl="1"/>
            <a:r>
              <a:rPr lang="en-US" sz="3000" dirty="0" smtClean="0"/>
              <a:t>Built-in Counters</a:t>
            </a:r>
          </a:p>
          <a:p>
            <a:pPr lvl="1"/>
            <a:r>
              <a:rPr lang="en-US" sz="3000" dirty="0" smtClean="0"/>
              <a:t>User defined Counters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F225A-936A-4AD2-840D-32D45E053E8F}" type="datetime3">
              <a:rPr lang="en-US" smtClean="0"/>
              <a:t>18 May 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AE30-8247-4A49-8D1E-F8DA02D301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01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References: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199"/>
            <a:ext cx="10160000" cy="4929389"/>
          </a:xfrm>
        </p:spPr>
        <p:txBody>
          <a:bodyPr>
            <a:normAutofit/>
          </a:bodyPr>
          <a:lstStyle/>
          <a:p>
            <a:r>
              <a:rPr lang="en-US" dirty="0" err="1" smtClean="0"/>
              <a:t>Hadoop</a:t>
            </a:r>
            <a:r>
              <a:rPr lang="en-US" dirty="0" smtClean="0"/>
              <a:t>: The Definitive Guide 4</a:t>
            </a:r>
            <a:r>
              <a:rPr lang="en-US" baseline="30000" dirty="0" smtClean="0"/>
              <a:t>th</a:t>
            </a:r>
            <a:r>
              <a:rPr lang="en-US" dirty="0" smtClean="0"/>
              <a:t> Edition by Tom White</a:t>
            </a:r>
          </a:p>
          <a:p>
            <a:r>
              <a:rPr lang="en-US" dirty="0">
                <a:hlinkClick r:id="rId2"/>
              </a:rPr>
              <a:t>https://www.edureka.co/blog/mapreduce-example-reduce-side-join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www.guru99.com/introduction-to-counters-joins-in-map-reduce.html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https://www.h2kinfosys.com/blog/hadoop-mapreduce-join-counter-with-example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Execute the program specified in the above links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F225A-936A-4AD2-840D-32D45E053E8F}" type="datetime3">
              <a:rPr lang="en-US" smtClean="0"/>
              <a:t>18 May 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AE30-8247-4A49-8D1E-F8DA02D30172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84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Side Data Distribution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199"/>
            <a:ext cx="10160000" cy="4929389"/>
          </a:xfrm>
        </p:spPr>
        <p:txBody>
          <a:bodyPr>
            <a:normAutofit/>
          </a:bodyPr>
          <a:lstStyle/>
          <a:p>
            <a:pPr algn="just"/>
            <a:r>
              <a:rPr lang="en-US" b="1" dirty="0"/>
              <a:t>Side data </a:t>
            </a:r>
            <a:r>
              <a:rPr lang="en-US" dirty="0"/>
              <a:t>can be defined as </a:t>
            </a:r>
            <a:r>
              <a:rPr lang="en-US" b="1" dirty="0"/>
              <a:t>extra read-only data</a:t>
            </a:r>
            <a:r>
              <a:rPr lang="en-US" dirty="0"/>
              <a:t> needed by a job to process the </a:t>
            </a:r>
            <a:r>
              <a:rPr lang="en-US" b="1" dirty="0" smtClean="0"/>
              <a:t>main dataset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Challenge: To make a side data to all  map and reduce tasks in a convenient and efficient way.</a:t>
            </a:r>
          </a:p>
          <a:p>
            <a:pPr algn="just"/>
            <a:r>
              <a:rPr lang="en-US" dirty="0" smtClean="0"/>
              <a:t>We can </a:t>
            </a:r>
            <a:r>
              <a:rPr lang="en-US" dirty="0"/>
              <a:t>set </a:t>
            </a:r>
            <a:r>
              <a:rPr lang="en-US" b="1" dirty="0"/>
              <a:t>arbitrary key-value pairs</a:t>
            </a:r>
            <a:r>
              <a:rPr lang="en-US" dirty="0"/>
              <a:t> in </a:t>
            </a:r>
            <a:r>
              <a:rPr lang="en-US" b="1" dirty="0"/>
              <a:t>the job configuration</a:t>
            </a:r>
            <a:r>
              <a:rPr lang="en-US" dirty="0"/>
              <a:t> using the various </a:t>
            </a:r>
            <a:r>
              <a:rPr lang="en-US" dirty="0" smtClean="0"/>
              <a:t>setter methods </a:t>
            </a:r>
            <a:r>
              <a:rPr lang="en-US" dirty="0"/>
              <a:t>on </a:t>
            </a:r>
            <a:r>
              <a:rPr lang="en-US" dirty="0" smtClean="0"/>
              <a:t>Configuration.</a:t>
            </a:r>
          </a:p>
          <a:p>
            <a:pPr algn="just"/>
            <a:r>
              <a:rPr lang="en-US" dirty="0" smtClean="0"/>
              <a:t>This approach is very </a:t>
            </a:r>
            <a:r>
              <a:rPr lang="en-US" dirty="0"/>
              <a:t>useful to pass a small piece of metadata to your tasks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In the task, you can retrieve the data from the configuration returned by </a:t>
            </a:r>
            <a:r>
              <a:rPr lang="en-US" dirty="0" smtClean="0"/>
              <a:t>Context’s </a:t>
            </a:r>
            <a:r>
              <a:rPr lang="en-US" dirty="0" err="1" smtClean="0"/>
              <a:t>getConfiguration</a:t>
            </a:r>
            <a:r>
              <a:rPr lang="en-US" dirty="0"/>
              <a:t>() method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A </a:t>
            </a:r>
            <a:r>
              <a:rPr lang="en-US" dirty="0"/>
              <a:t>primitive type is sufficient to encode </a:t>
            </a:r>
            <a:r>
              <a:rPr lang="en-US" dirty="0" smtClean="0"/>
              <a:t>the metadata. But </a:t>
            </a:r>
            <a:r>
              <a:rPr lang="en-US" dirty="0"/>
              <a:t>for arbitrary </a:t>
            </a:r>
            <a:r>
              <a:rPr lang="en-US" dirty="0" smtClean="0"/>
              <a:t>objects either </a:t>
            </a:r>
            <a:r>
              <a:rPr lang="en-US" dirty="0"/>
              <a:t>serialization  </a:t>
            </a:r>
            <a:r>
              <a:rPr lang="en-US" dirty="0" smtClean="0"/>
              <a:t>or </a:t>
            </a:r>
            <a:r>
              <a:rPr lang="en-US" dirty="0" err="1" smtClean="0"/>
              <a:t>Hadoop’s</a:t>
            </a:r>
            <a:r>
              <a:rPr lang="en-US" dirty="0" smtClean="0"/>
              <a:t> </a:t>
            </a:r>
            <a:r>
              <a:rPr lang="en-US" dirty="0" err="1"/>
              <a:t>Stringifier</a:t>
            </a:r>
            <a:r>
              <a:rPr lang="en-US" dirty="0"/>
              <a:t> </a:t>
            </a:r>
            <a:r>
              <a:rPr lang="en-US" dirty="0" smtClean="0"/>
              <a:t>class can be used.</a:t>
            </a:r>
          </a:p>
          <a:p>
            <a:pPr algn="just"/>
            <a:r>
              <a:rPr lang="en-US" dirty="0" smtClean="0"/>
              <a:t>This </a:t>
            </a:r>
            <a:r>
              <a:rPr lang="en-US" dirty="0"/>
              <a:t>mechanism for transferring more than a few kilobytes of data</a:t>
            </a:r>
            <a:r>
              <a:rPr lang="en-US" dirty="0" smtClean="0"/>
              <a:t>, because </a:t>
            </a:r>
            <a:r>
              <a:rPr lang="en-US" dirty="0"/>
              <a:t>it can put pressure on the memory usage in </a:t>
            </a:r>
            <a:r>
              <a:rPr lang="en-US" dirty="0" err="1"/>
              <a:t>MapReduce</a:t>
            </a:r>
            <a:r>
              <a:rPr lang="en-US" dirty="0"/>
              <a:t> components.</a:t>
            </a:r>
          </a:p>
          <a:p>
            <a:pPr algn="just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F225A-936A-4AD2-840D-32D45E053E8F}" type="datetime3">
              <a:rPr lang="en-US" smtClean="0"/>
              <a:t>18 May 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AE30-8247-4A49-8D1E-F8DA02D30172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71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Distributed Cache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199"/>
            <a:ext cx="10160000" cy="4929389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Rather than serializing side data in the job configuration, it is preferable to </a:t>
            </a:r>
            <a:r>
              <a:rPr lang="en-US" dirty="0" smtClean="0"/>
              <a:t>distribute datasets </a:t>
            </a:r>
            <a:r>
              <a:rPr lang="en-US" dirty="0"/>
              <a:t>using </a:t>
            </a:r>
            <a:r>
              <a:rPr lang="en-US" dirty="0" err="1"/>
              <a:t>Hadoop’s</a:t>
            </a:r>
            <a:r>
              <a:rPr lang="en-US" dirty="0"/>
              <a:t> distributed cache mechanism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This provides a service for </a:t>
            </a:r>
            <a:r>
              <a:rPr lang="en-US" dirty="0" smtClean="0"/>
              <a:t>copying files </a:t>
            </a:r>
            <a:r>
              <a:rPr lang="en-US" dirty="0"/>
              <a:t>and archives to the task nodes in time for the tasks to use them when they run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To save network bandwidth, files are normally copied to any particular node </a:t>
            </a:r>
            <a:r>
              <a:rPr lang="en-US" dirty="0" smtClean="0"/>
              <a:t>once per </a:t>
            </a:r>
            <a:r>
              <a:rPr lang="en-US" dirty="0"/>
              <a:t>job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you can </a:t>
            </a:r>
            <a:r>
              <a:rPr lang="en-US" dirty="0" smtClean="0"/>
              <a:t>specify the </a:t>
            </a:r>
            <a:r>
              <a:rPr lang="en-US" dirty="0"/>
              <a:t>files to be distributed as a comma-separated list of URIs as the argument to </a:t>
            </a:r>
            <a:r>
              <a:rPr lang="en-US" dirty="0" smtClean="0"/>
              <a:t>the-files </a:t>
            </a:r>
            <a:r>
              <a:rPr lang="en-US" dirty="0"/>
              <a:t>option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Files can be on the local </a:t>
            </a:r>
            <a:r>
              <a:rPr lang="en-US" dirty="0" err="1"/>
              <a:t>filesystem</a:t>
            </a:r>
            <a:r>
              <a:rPr lang="en-US" dirty="0"/>
              <a:t>, on HDFS, or on another </a:t>
            </a:r>
            <a:r>
              <a:rPr lang="en-US" dirty="0" err="1" smtClean="0"/>
              <a:t>Hadoop</a:t>
            </a:r>
            <a:r>
              <a:rPr lang="en-US" dirty="0" smtClean="0"/>
              <a:t> readable </a:t>
            </a:r>
            <a:r>
              <a:rPr lang="en-US" dirty="0" err="1" smtClean="0"/>
              <a:t>filesystem</a:t>
            </a:r>
            <a:r>
              <a:rPr lang="en-US" dirty="0" smtClean="0"/>
              <a:t> </a:t>
            </a:r>
            <a:r>
              <a:rPr lang="en-US" dirty="0"/>
              <a:t>(such as S3).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F225A-936A-4AD2-840D-32D45E053E8F}" type="datetime3">
              <a:rPr lang="en-US" smtClean="0"/>
              <a:t>18 May 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AE30-8247-4A49-8D1E-F8DA02D30172}" type="slidenum">
              <a:rPr lang="en-US" smtClean="0"/>
              <a:t>42</a:t>
            </a:fld>
            <a:endParaRPr lang="en-US" dirty="0"/>
          </a:p>
        </p:txBody>
      </p:sp>
      <p:sp>
        <p:nvSpPr>
          <p:cNvPr id="6" name="AutoShape 4" descr="Distributed Cache in Hadoop MapReduce - GeeksforGeek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6" descr="Distributed Cache in Hadoop MapReduce - GeeksforGeek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8" descr="Distributed Cache in Hadoop MapReduce - GeeksforGeek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65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Distributed Cache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199"/>
            <a:ext cx="10160000" cy="4929389"/>
          </a:xfrm>
        </p:spPr>
        <p:txBody>
          <a:bodyPr>
            <a:normAutofit/>
          </a:bodyPr>
          <a:lstStyle/>
          <a:p>
            <a:pPr algn="just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F225A-936A-4AD2-840D-32D45E053E8F}" type="datetime3">
              <a:rPr lang="en-US" smtClean="0"/>
              <a:t>18 May 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AE30-8247-4A49-8D1E-F8DA02D30172}" type="slidenum">
              <a:rPr lang="en-US" smtClean="0"/>
              <a:t>43</a:t>
            </a:fld>
            <a:endParaRPr lang="en-US" dirty="0"/>
          </a:p>
        </p:txBody>
      </p:sp>
      <p:sp>
        <p:nvSpPr>
          <p:cNvPr id="6" name="AutoShape 4" descr="Distributed Cache in Hadoop MapReduce - GeeksforGeek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6" descr="Distributed Cache in Hadoop MapReduce - GeeksforGeek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8" descr="Distributed Cache in Hadoop MapReduce - GeeksforGeek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50" name="Picture 10" descr="Distributed-Cach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794" y="1893193"/>
            <a:ext cx="9300124" cy="4615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9405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Distributed Cache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199"/>
            <a:ext cx="10160000" cy="4929389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When the user launches a job, </a:t>
            </a:r>
            <a:r>
              <a:rPr lang="en-US" dirty="0" err="1"/>
              <a:t>Hadoop</a:t>
            </a:r>
            <a:r>
              <a:rPr lang="en-US" dirty="0"/>
              <a:t> copies the file specified as arguments in –files, -archives, -</a:t>
            </a:r>
            <a:r>
              <a:rPr lang="en-US" dirty="0" err="1"/>
              <a:t>libjars</a:t>
            </a:r>
            <a:r>
              <a:rPr lang="en-US" dirty="0"/>
              <a:t> to HDFS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Before running the task, the </a:t>
            </a:r>
            <a:r>
              <a:rPr lang="en-US" dirty="0" err="1"/>
              <a:t>NodeManager</a:t>
            </a:r>
            <a:r>
              <a:rPr lang="en-US" dirty="0"/>
              <a:t> copies these files from HDFS to local disk — </a:t>
            </a:r>
            <a:r>
              <a:rPr lang="en-US" dirty="0" smtClean="0"/>
              <a:t>cache.</a:t>
            </a:r>
          </a:p>
          <a:p>
            <a:pPr algn="just"/>
            <a:r>
              <a:rPr lang="en-US" dirty="0"/>
              <a:t>It does this so that the task can now access these files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At this point, the file gets tagged as localized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From the task’s point of view, the files are symbolically linked to the task’s working directory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The </a:t>
            </a:r>
            <a:r>
              <a:rPr lang="en-US" dirty="0" err="1"/>
              <a:t>NodeManager</a:t>
            </a:r>
            <a:r>
              <a:rPr lang="en-US" dirty="0"/>
              <a:t> maintains a count for the number of tasks using these localized </a:t>
            </a:r>
            <a:r>
              <a:rPr lang="en-US" dirty="0" smtClean="0"/>
              <a:t>files.</a:t>
            </a:r>
          </a:p>
          <a:p>
            <a:pPr algn="just"/>
            <a:r>
              <a:rPr lang="en-US" dirty="0"/>
              <a:t>Before running the task the counter increases by </a:t>
            </a:r>
            <a:r>
              <a:rPr lang="en-US" dirty="0" smtClean="0"/>
              <a:t>one.</a:t>
            </a:r>
          </a:p>
          <a:p>
            <a:pPr algn="just"/>
            <a:r>
              <a:rPr lang="en-US" dirty="0"/>
              <a:t>And after the task finish execution, the counter gets decremented by one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The file is eligible for deletion only when there are no tasks using it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The file gets deleted when the cache size exceeds a certain limit like 10GB (default).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F225A-936A-4AD2-840D-32D45E053E8F}" type="datetime3">
              <a:rPr lang="en-US" smtClean="0"/>
              <a:t>18 May 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AE30-8247-4A49-8D1E-F8DA02D30172}" type="slidenum">
              <a:rPr lang="en-US" smtClean="0"/>
              <a:t>44</a:t>
            </a:fld>
            <a:endParaRPr lang="en-US" dirty="0"/>
          </a:p>
        </p:txBody>
      </p:sp>
      <p:sp>
        <p:nvSpPr>
          <p:cNvPr id="6" name="AutoShape 4" descr="Distributed Cache in Hadoop MapReduce - GeeksforGeek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6" descr="Distributed Cache in Hadoop MapReduce - GeeksforGeek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8" descr="Distributed Cache in Hadoop MapReduce - GeeksforGeek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21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References: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199"/>
            <a:ext cx="10160000" cy="4929389"/>
          </a:xfrm>
        </p:spPr>
        <p:txBody>
          <a:bodyPr>
            <a:normAutofit/>
          </a:bodyPr>
          <a:lstStyle/>
          <a:p>
            <a:r>
              <a:rPr lang="en-US" dirty="0" err="1" smtClean="0"/>
              <a:t>Hadoop</a:t>
            </a:r>
            <a:r>
              <a:rPr lang="en-US" dirty="0" smtClean="0"/>
              <a:t>: The Definitive Guide 4</a:t>
            </a:r>
            <a:r>
              <a:rPr lang="en-US" baseline="30000" dirty="0" smtClean="0"/>
              <a:t>th</a:t>
            </a:r>
            <a:r>
              <a:rPr lang="en-US" dirty="0" smtClean="0"/>
              <a:t> Edition by Tom White</a:t>
            </a:r>
          </a:p>
          <a:p>
            <a:r>
              <a:rPr lang="en-US" dirty="0">
                <a:hlinkClick r:id="rId2"/>
              </a:rPr>
              <a:t>https://medium.com/@</a:t>
            </a:r>
            <a:r>
              <a:rPr lang="en-US" dirty="0" smtClean="0">
                <a:hlinkClick r:id="rId2"/>
              </a:rPr>
              <a:t>bharvi.vyas123/distributed-cache-in-hadoop-how-distributed-cache-works-8f7996e179f9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https://techvidvan.com/tutorials/distributed-cache-in-hadoop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>
                <a:hlinkClick r:id="rId4"/>
              </a:rPr>
              <a:t>https</a:t>
            </a:r>
            <a:r>
              <a:rPr lang="en-US">
                <a:hlinkClick r:id="rId4"/>
              </a:rPr>
              <a:t>://</a:t>
            </a:r>
            <a:r>
              <a:rPr lang="en-US" smtClean="0">
                <a:hlinkClick r:id="rId4"/>
              </a:rPr>
              <a:t>www.netjstech.com/2018/07/distributed-cache-in-hadoop-mapreduce.html</a:t>
            </a:r>
            <a:endParaRPr lang="en-US" smtClean="0"/>
          </a:p>
          <a:p>
            <a:r>
              <a:rPr lang="en-US" smtClean="0"/>
              <a:t>Execute </a:t>
            </a:r>
            <a:r>
              <a:rPr lang="en-US" dirty="0" smtClean="0"/>
              <a:t>the program specified in the above links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F225A-936A-4AD2-840D-32D45E053E8F}" type="datetime3">
              <a:rPr lang="en-US" smtClean="0"/>
              <a:t>18 May 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AE30-8247-4A49-8D1E-F8DA02D30172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593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8000" dirty="0" smtClean="0">
              <a:latin typeface="Baskerville Old Face" panose="02020602080505020303" pitchFamily="18" charset="0"/>
            </a:endParaRPr>
          </a:p>
          <a:p>
            <a:pPr marL="0" indent="0" algn="ctr">
              <a:buNone/>
            </a:pPr>
            <a:endParaRPr lang="en-US" sz="8000" dirty="0">
              <a:latin typeface="Baskerville Old Face" panose="02020602080505020303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8379F-2320-453F-B0E3-417912177A1A}" type="datetime3">
              <a:rPr lang="en-US" smtClean="0"/>
              <a:t>18 May 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AE30-8247-4A49-8D1E-F8DA02D30172}" type="slidenum">
              <a:rPr lang="en-US" smtClean="0"/>
              <a:t>46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651" y="2371034"/>
            <a:ext cx="3374188" cy="25733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Built-in Counter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Hadoop</a:t>
            </a:r>
            <a:r>
              <a:rPr lang="en-US" sz="3200" dirty="0" smtClean="0"/>
              <a:t> maintains some built-in counters for every job.</a:t>
            </a:r>
          </a:p>
          <a:p>
            <a:r>
              <a:rPr lang="en-US" sz="3000" dirty="0" smtClean="0"/>
              <a:t>Built-in Counters </a:t>
            </a:r>
            <a:r>
              <a:rPr lang="en-US" sz="3000" dirty="0"/>
              <a:t>are divided into </a:t>
            </a:r>
            <a:r>
              <a:rPr lang="en-US" sz="3000" dirty="0" smtClean="0"/>
              <a:t>groups.</a:t>
            </a:r>
          </a:p>
          <a:p>
            <a:endParaRPr lang="en-US" sz="3000" dirty="0"/>
          </a:p>
          <a:p>
            <a:endParaRPr lang="en-US" sz="3000" dirty="0" smtClean="0"/>
          </a:p>
          <a:p>
            <a:endParaRPr lang="en-US" sz="3000" dirty="0"/>
          </a:p>
          <a:p>
            <a:endParaRPr lang="en-US" sz="3000" dirty="0" smtClean="0"/>
          </a:p>
          <a:p>
            <a:endParaRPr lang="en-US" sz="3000" dirty="0"/>
          </a:p>
          <a:p>
            <a:r>
              <a:rPr lang="en-US" sz="3000" dirty="0"/>
              <a:t>Each group either contains task counters </a:t>
            </a:r>
            <a:r>
              <a:rPr lang="en-US" sz="3000" dirty="0" smtClean="0"/>
              <a:t>or job counters.</a:t>
            </a:r>
          </a:p>
          <a:p>
            <a:endParaRPr lang="en-US" sz="3000" dirty="0" smtClean="0"/>
          </a:p>
          <a:p>
            <a:endParaRPr lang="en-US" sz="3000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F225A-936A-4AD2-840D-32D45E053E8F}" type="datetime3">
              <a:rPr lang="en-US" smtClean="0"/>
              <a:t>18 May 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AE30-8247-4A49-8D1E-F8DA02D30172}" type="slidenum">
              <a:rPr lang="en-US" smtClean="0"/>
              <a:t>5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644" y="2601532"/>
            <a:ext cx="9154062" cy="3000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690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Built-in Counter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 smtClean="0"/>
              <a:t>Task Counters:</a:t>
            </a:r>
          </a:p>
          <a:p>
            <a:pPr lvl="1"/>
            <a:r>
              <a:rPr lang="en-US" sz="2800" dirty="0" smtClean="0"/>
              <a:t>It gathers the information about the tasks during the execution of their execution and the results are aggregated over all the tasks in a job.</a:t>
            </a:r>
          </a:p>
          <a:p>
            <a:pPr lvl="2"/>
            <a:r>
              <a:rPr lang="en-US" sz="2600" dirty="0"/>
              <a:t>Example: MAP_INPUT_RECORDS </a:t>
            </a:r>
            <a:r>
              <a:rPr lang="en-US" sz="2600" dirty="0" smtClean="0"/>
              <a:t>counter </a:t>
            </a:r>
            <a:r>
              <a:rPr lang="en-US" sz="2600" dirty="0">
                <a:sym typeface="Wingdings" pitchFamily="2" charset="2"/>
              </a:rPr>
              <a:t> counts the input records read by each map task and aggregates over </a:t>
            </a:r>
            <a:r>
              <a:rPr lang="en-US" sz="2600" dirty="0" smtClean="0">
                <a:sym typeface="Wingdings" pitchFamily="2" charset="2"/>
              </a:rPr>
              <a:t>all map </a:t>
            </a:r>
            <a:r>
              <a:rPr lang="en-US" sz="2600" dirty="0">
                <a:sym typeface="Wingdings" pitchFamily="2" charset="2"/>
              </a:rPr>
              <a:t>tasks in a job  the final figure is the total number of input records for </a:t>
            </a:r>
            <a:r>
              <a:rPr lang="en-US" sz="2600" dirty="0" smtClean="0">
                <a:sym typeface="Wingdings" pitchFamily="2" charset="2"/>
              </a:rPr>
              <a:t>the whole job.</a:t>
            </a:r>
          </a:p>
          <a:p>
            <a:pPr lvl="1"/>
            <a:r>
              <a:rPr lang="en-US" sz="2800" dirty="0"/>
              <a:t>Task counters are maintained by each task </a:t>
            </a:r>
            <a:r>
              <a:rPr lang="en-US" sz="2800" dirty="0" smtClean="0"/>
              <a:t>attempt.</a:t>
            </a:r>
          </a:p>
          <a:p>
            <a:pPr lvl="1"/>
            <a:r>
              <a:rPr lang="en-US" sz="2800" dirty="0" smtClean="0"/>
              <a:t>It is periodically sends the report </a:t>
            </a:r>
            <a:r>
              <a:rPr lang="en-US" sz="2800" dirty="0"/>
              <a:t>to the </a:t>
            </a:r>
            <a:r>
              <a:rPr lang="en-US" sz="2800" dirty="0" smtClean="0"/>
              <a:t>application master </a:t>
            </a:r>
            <a:r>
              <a:rPr lang="en-US" sz="2800" dirty="0"/>
              <a:t>so they can be globally aggregated</a:t>
            </a:r>
            <a:r>
              <a:rPr lang="en-US" sz="2800" dirty="0" smtClean="0"/>
              <a:t>.</a:t>
            </a:r>
          </a:p>
          <a:p>
            <a:pPr lvl="1"/>
            <a:endParaRPr lang="en-US" sz="2800" dirty="0" smtClean="0"/>
          </a:p>
          <a:p>
            <a:endParaRPr lang="en-US" sz="3000" dirty="0"/>
          </a:p>
          <a:p>
            <a:endParaRPr lang="en-US" sz="3000" dirty="0" smtClean="0"/>
          </a:p>
          <a:p>
            <a:endParaRPr lang="en-US" sz="3000" dirty="0"/>
          </a:p>
          <a:p>
            <a:endParaRPr lang="en-US" sz="3000" dirty="0" smtClean="0"/>
          </a:p>
          <a:p>
            <a:endParaRPr lang="en-US" sz="3000" dirty="0"/>
          </a:p>
          <a:p>
            <a:endParaRPr lang="en-US" sz="3000" dirty="0" smtClean="0"/>
          </a:p>
          <a:p>
            <a:endParaRPr lang="en-US" sz="3000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F225A-936A-4AD2-840D-32D45E053E8F}" type="datetime3">
              <a:rPr lang="en-US" smtClean="0"/>
              <a:t>18 May 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AE30-8247-4A49-8D1E-F8DA02D301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491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Built-in Counter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Task Counters:</a:t>
            </a:r>
          </a:p>
          <a:p>
            <a:pPr lvl="1"/>
            <a:r>
              <a:rPr lang="en-US" sz="2800" dirty="0"/>
              <a:t>Task counters are sent in </a:t>
            </a:r>
            <a:r>
              <a:rPr lang="en-US" sz="2800" b="1" dirty="0"/>
              <a:t>full every </a:t>
            </a:r>
            <a:r>
              <a:rPr lang="en-US" sz="2800" b="1" dirty="0" smtClean="0"/>
              <a:t>time</a:t>
            </a:r>
            <a:r>
              <a:rPr lang="en-US" sz="2800" dirty="0"/>
              <a:t> </a:t>
            </a:r>
            <a:r>
              <a:rPr lang="en-US" sz="2800" dirty="0" smtClean="0">
                <a:sym typeface="Wingdings" pitchFamily="2" charset="2"/>
              </a:rPr>
              <a:t> </a:t>
            </a:r>
            <a:r>
              <a:rPr lang="en-US" sz="2800" dirty="0" smtClean="0"/>
              <a:t>this </a:t>
            </a:r>
            <a:r>
              <a:rPr lang="en-US" sz="2800" dirty="0"/>
              <a:t>guards against errors due </a:t>
            </a:r>
            <a:r>
              <a:rPr lang="en-US" sz="2800" dirty="0" smtClean="0"/>
              <a:t>to lost </a:t>
            </a:r>
            <a:r>
              <a:rPr lang="en-US" sz="2800" dirty="0"/>
              <a:t>messages</a:t>
            </a:r>
            <a:r>
              <a:rPr lang="en-US" sz="2800" dirty="0" smtClean="0"/>
              <a:t>.</a:t>
            </a:r>
          </a:p>
          <a:p>
            <a:pPr lvl="1"/>
            <a:r>
              <a:rPr lang="en-US" sz="2800" dirty="0"/>
              <a:t>Counter values are definitive only once a job has successfully </a:t>
            </a:r>
            <a:r>
              <a:rPr lang="en-US" sz="2800" dirty="0" smtClean="0"/>
              <a:t>completed.</a:t>
            </a:r>
          </a:p>
          <a:p>
            <a:pPr lvl="1"/>
            <a:r>
              <a:rPr lang="en-US" sz="2800" dirty="0" smtClean="0"/>
              <a:t>However, it </a:t>
            </a:r>
            <a:r>
              <a:rPr lang="en-US" sz="2800" dirty="0"/>
              <a:t>can also </a:t>
            </a:r>
            <a:r>
              <a:rPr lang="en-US" sz="2800" dirty="0" smtClean="0"/>
              <a:t>provides </a:t>
            </a:r>
            <a:r>
              <a:rPr lang="en-US" sz="2800" b="1" dirty="0"/>
              <a:t>useful diagnostic information </a:t>
            </a:r>
            <a:r>
              <a:rPr lang="en-US" sz="2800" dirty="0"/>
              <a:t>as a task is </a:t>
            </a:r>
            <a:r>
              <a:rPr lang="en-US" sz="2800" dirty="0" smtClean="0"/>
              <a:t>progressing.</a:t>
            </a:r>
          </a:p>
          <a:p>
            <a:pPr lvl="1"/>
            <a:r>
              <a:rPr lang="en-US" sz="2800" dirty="0" smtClean="0"/>
              <a:t>These reports can be useful </a:t>
            </a:r>
            <a:r>
              <a:rPr lang="en-US" sz="2800" dirty="0"/>
              <a:t>to monitor them with the web </a:t>
            </a:r>
            <a:r>
              <a:rPr lang="en-US" sz="2800" dirty="0" smtClean="0"/>
              <a:t>UI.</a:t>
            </a:r>
          </a:p>
          <a:p>
            <a:pPr lvl="2"/>
            <a:r>
              <a:rPr lang="en-US" sz="2600" dirty="0"/>
              <a:t>Example: PHYSICAL_MEMORY_BYTES, VIRTUAL_MEMORY_BYTES and </a:t>
            </a:r>
            <a:r>
              <a:rPr lang="en-US" sz="2600" dirty="0" smtClean="0"/>
              <a:t>COMMITTED_HEAP_BYTES.  </a:t>
            </a:r>
            <a:r>
              <a:rPr lang="en-US" sz="2600" dirty="0" smtClean="0">
                <a:sym typeface="Wingdings" pitchFamily="2" charset="2"/>
              </a:rPr>
              <a:t> memory usage of a task.</a:t>
            </a:r>
            <a:endParaRPr lang="en-US" sz="2600" dirty="0" smtClean="0"/>
          </a:p>
          <a:p>
            <a:endParaRPr lang="en-US" sz="3000" dirty="0"/>
          </a:p>
          <a:p>
            <a:endParaRPr lang="en-US" sz="3000" dirty="0" smtClean="0"/>
          </a:p>
          <a:p>
            <a:endParaRPr lang="en-US" sz="3000" dirty="0"/>
          </a:p>
          <a:p>
            <a:endParaRPr lang="en-US" sz="3000" dirty="0" smtClean="0"/>
          </a:p>
          <a:p>
            <a:endParaRPr lang="en-US" sz="3000" dirty="0"/>
          </a:p>
          <a:p>
            <a:endParaRPr lang="en-US" sz="3000" dirty="0" smtClean="0"/>
          </a:p>
          <a:p>
            <a:endParaRPr lang="en-US" sz="3000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F225A-936A-4AD2-840D-32D45E053E8F}" type="datetime3">
              <a:rPr lang="en-US" smtClean="0"/>
              <a:t>18 May 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AE30-8247-4A49-8D1E-F8DA02D3017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08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Built-in Counter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Task Counters:</a:t>
            </a:r>
          </a:p>
          <a:p>
            <a:pPr lvl="1"/>
            <a:r>
              <a:rPr lang="en-US" sz="2800" dirty="0" smtClean="0"/>
              <a:t>Built-in task counters are available in </a:t>
            </a:r>
          </a:p>
          <a:p>
            <a:pPr lvl="2"/>
            <a:r>
              <a:rPr lang="en-US" sz="2400" dirty="0" err="1"/>
              <a:t>MapReduce</a:t>
            </a:r>
            <a:r>
              <a:rPr lang="en-US" sz="2400" dirty="0"/>
              <a:t> task counters </a:t>
            </a:r>
            <a:r>
              <a:rPr lang="en-US" sz="2400" dirty="0" smtClean="0"/>
              <a:t>group</a:t>
            </a:r>
          </a:p>
          <a:p>
            <a:pPr lvl="2"/>
            <a:r>
              <a:rPr lang="en-US" sz="2400" dirty="0"/>
              <a:t>file-related counters </a:t>
            </a:r>
            <a:r>
              <a:rPr lang="en-US" sz="2400" dirty="0" smtClean="0"/>
              <a:t>groups ( </a:t>
            </a:r>
            <a:r>
              <a:rPr lang="en-US" sz="2400" dirty="0" err="1" smtClean="0"/>
              <a:t>Filesystem</a:t>
            </a:r>
            <a:r>
              <a:rPr lang="en-US" sz="2400" dirty="0" smtClean="0"/>
              <a:t>  counters, </a:t>
            </a:r>
            <a:r>
              <a:rPr lang="en-US" sz="2400" dirty="0" err="1" smtClean="0"/>
              <a:t>FileInputFormat</a:t>
            </a:r>
            <a:r>
              <a:rPr lang="en-US" sz="2400" dirty="0" smtClean="0"/>
              <a:t> counters and </a:t>
            </a:r>
            <a:r>
              <a:rPr lang="en-US" sz="2400" dirty="0" err="1" smtClean="0"/>
              <a:t>FileOutputFormat</a:t>
            </a:r>
            <a:r>
              <a:rPr lang="en-US" sz="2400" dirty="0" smtClean="0"/>
              <a:t> counters)</a:t>
            </a:r>
          </a:p>
          <a:p>
            <a:endParaRPr lang="en-US" sz="3000" dirty="0"/>
          </a:p>
          <a:p>
            <a:endParaRPr lang="en-US" sz="3000" dirty="0" smtClean="0"/>
          </a:p>
          <a:p>
            <a:endParaRPr lang="en-US" sz="3000" dirty="0"/>
          </a:p>
          <a:p>
            <a:endParaRPr lang="en-US" sz="3000" dirty="0" smtClean="0"/>
          </a:p>
          <a:p>
            <a:endParaRPr lang="en-US" sz="3000" dirty="0"/>
          </a:p>
          <a:p>
            <a:endParaRPr lang="en-US" sz="3000" dirty="0" smtClean="0"/>
          </a:p>
          <a:p>
            <a:endParaRPr lang="en-US" sz="3000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F225A-936A-4AD2-840D-32D45E053E8F}" type="datetime3">
              <a:rPr lang="en-US" smtClean="0"/>
              <a:t>18 May 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AE30-8247-4A49-8D1E-F8DA02D3017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35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Built-in Counter: </a:t>
            </a:r>
            <a:r>
              <a:rPr lang="en-US" sz="2800" b="1" dirty="0" err="1" smtClean="0">
                <a:solidFill>
                  <a:srgbClr val="FF0000"/>
                </a:solidFill>
              </a:rPr>
              <a:t>MapReduce</a:t>
            </a:r>
            <a:r>
              <a:rPr lang="en-US" sz="2800" b="1" dirty="0" smtClean="0">
                <a:solidFill>
                  <a:srgbClr val="FF0000"/>
                </a:solidFill>
              </a:rPr>
              <a:t> task Counters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Map </a:t>
            </a:r>
            <a:r>
              <a:rPr lang="en-US" sz="3200" dirty="0"/>
              <a:t>input records (MAP_INPUT_RECORDS)</a:t>
            </a:r>
          </a:p>
          <a:p>
            <a:pPr lvl="1"/>
            <a:r>
              <a:rPr lang="en-US" sz="3200" dirty="0">
                <a:sym typeface="Wingdings" pitchFamily="2" charset="2"/>
              </a:rPr>
              <a:t> </a:t>
            </a:r>
            <a:r>
              <a:rPr lang="en-US" sz="3200" dirty="0"/>
              <a:t>The number of records processed by all the maps</a:t>
            </a:r>
            <a:r>
              <a:rPr lang="en-US" sz="3000" dirty="0" smtClean="0"/>
              <a:t>.</a:t>
            </a:r>
          </a:p>
          <a:p>
            <a:r>
              <a:rPr lang="en-US" sz="3200" dirty="0"/>
              <a:t>Map output records (</a:t>
            </a:r>
            <a:r>
              <a:rPr lang="en-US" sz="3200" dirty="0" smtClean="0"/>
              <a:t>MAP_OUTPUT_RECORDS)</a:t>
            </a:r>
          </a:p>
          <a:p>
            <a:pPr lvl="1"/>
            <a:r>
              <a:rPr lang="en-US" sz="3000" dirty="0" smtClean="0"/>
              <a:t>The </a:t>
            </a:r>
            <a:r>
              <a:rPr lang="en-US" sz="3000" dirty="0"/>
              <a:t>number of output records emitted by all the maps</a:t>
            </a:r>
            <a:r>
              <a:rPr lang="en-US" sz="3000" dirty="0" smtClean="0"/>
              <a:t>.</a:t>
            </a:r>
          </a:p>
          <a:p>
            <a:r>
              <a:rPr lang="en-US" sz="3200" dirty="0"/>
              <a:t>Map skipped records (MAP_SKIPPED_RECORDS) </a:t>
            </a:r>
          </a:p>
          <a:p>
            <a:pPr lvl="1"/>
            <a:r>
              <a:rPr lang="en-US" sz="3000" dirty="0" smtClean="0"/>
              <a:t>The </a:t>
            </a:r>
            <a:r>
              <a:rPr lang="en-US" sz="3000" dirty="0"/>
              <a:t>number of records skipped by all the maps</a:t>
            </a:r>
            <a:r>
              <a:rPr lang="en-US" sz="3000" dirty="0" smtClean="0"/>
              <a:t>.</a:t>
            </a:r>
          </a:p>
          <a:p>
            <a:r>
              <a:rPr lang="en-US" sz="3200" dirty="0"/>
              <a:t>Map output bytes (</a:t>
            </a:r>
            <a:r>
              <a:rPr lang="en-US" sz="3200" dirty="0" smtClean="0"/>
              <a:t>MAP_OUTPUT_BYTES)</a:t>
            </a:r>
          </a:p>
          <a:p>
            <a:pPr lvl="1"/>
            <a:r>
              <a:rPr lang="en-US" sz="3000" dirty="0" smtClean="0"/>
              <a:t>Output </a:t>
            </a:r>
            <a:r>
              <a:rPr lang="en-US" sz="3000" dirty="0"/>
              <a:t>of all the maps in bytes.</a:t>
            </a:r>
          </a:p>
          <a:p>
            <a:endParaRPr lang="en-US" sz="3000" dirty="0" smtClean="0"/>
          </a:p>
          <a:p>
            <a:endParaRPr lang="en-US" sz="3000" dirty="0"/>
          </a:p>
          <a:p>
            <a:endParaRPr lang="en-US" sz="3000" dirty="0" smtClean="0"/>
          </a:p>
          <a:p>
            <a:endParaRPr lang="en-US" sz="3000" dirty="0"/>
          </a:p>
          <a:p>
            <a:endParaRPr lang="en-US" sz="3000" dirty="0" smtClean="0"/>
          </a:p>
          <a:p>
            <a:endParaRPr lang="en-US" sz="3000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F225A-936A-4AD2-840D-32D45E053E8F}" type="datetime3">
              <a:rPr lang="en-US" smtClean="0"/>
              <a:t>18 May 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AE30-8247-4A49-8D1E-F8DA02D3017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6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9862</TotalTime>
  <Words>4170</Words>
  <Application>Microsoft Office PowerPoint</Application>
  <PresentationFormat>Custom</PresentationFormat>
  <Paragraphs>473</Paragraphs>
  <Slides>46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Adjacency</vt:lpstr>
      <vt:lpstr>Large Scale Data Processing       --- Hadoop - MapReduce Features</vt:lpstr>
      <vt:lpstr>Hadoop - MapReduce Features</vt:lpstr>
      <vt:lpstr>Counter</vt:lpstr>
      <vt:lpstr>Counter: Types</vt:lpstr>
      <vt:lpstr>Built-in Counter</vt:lpstr>
      <vt:lpstr>Built-in Counter</vt:lpstr>
      <vt:lpstr>Built-in Counter</vt:lpstr>
      <vt:lpstr>Built-in Counter</vt:lpstr>
      <vt:lpstr>Built-in Counter: MapReduce task Counters</vt:lpstr>
      <vt:lpstr>Built-in Counter: MapReduce task Counters</vt:lpstr>
      <vt:lpstr>Built-in Counter: MapReduce task Counters</vt:lpstr>
      <vt:lpstr>Built-in Counter: MapReduce task Counters</vt:lpstr>
      <vt:lpstr>Built-in Counter: MapReduce task Counters</vt:lpstr>
      <vt:lpstr>Built-in Counter: Filesystem Counters</vt:lpstr>
      <vt:lpstr>Built-in Counter: FileInputFormat Counters</vt:lpstr>
      <vt:lpstr>Built-in Counter: FileOutputFormat Counters</vt:lpstr>
      <vt:lpstr>Built-in Counter: Job Counters</vt:lpstr>
      <vt:lpstr>Built-in Counter: Job Counters</vt:lpstr>
      <vt:lpstr>Built-in Counter: Job Counters</vt:lpstr>
      <vt:lpstr>User-defined Counter</vt:lpstr>
      <vt:lpstr>User-defined Counter</vt:lpstr>
      <vt:lpstr>References:</vt:lpstr>
      <vt:lpstr>Sorting</vt:lpstr>
      <vt:lpstr>Sorting</vt:lpstr>
      <vt:lpstr>Sorting: Partial Sorting</vt:lpstr>
      <vt:lpstr>Sorting: Total Sorting</vt:lpstr>
      <vt:lpstr>Sorting: Total Sorting</vt:lpstr>
      <vt:lpstr>Sorting: Total Sorting</vt:lpstr>
      <vt:lpstr>Sorting: Total Sorting</vt:lpstr>
      <vt:lpstr>Sorting: Secondary Sorting</vt:lpstr>
      <vt:lpstr>Sorting: Secondary Sorting</vt:lpstr>
      <vt:lpstr>Sorting: Secondary Sorting</vt:lpstr>
      <vt:lpstr>Sorting: Secondary Sorting</vt:lpstr>
      <vt:lpstr>Sorting: Secondary Sorting</vt:lpstr>
      <vt:lpstr>References:</vt:lpstr>
      <vt:lpstr>Joins</vt:lpstr>
      <vt:lpstr>Joins</vt:lpstr>
      <vt:lpstr>Joins: Map-side Join</vt:lpstr>
      <vt:lpstr>Joins: Reduce-side Join</vt:lpstr>
      <vt:lpstr>References:</vt:lpstr>
      <vt:lpstr>Side Data Distribution</vt:lpstr>
      <vt:lpstr>Distributed Cache</vt:lpstr>
      <vt:lpstr>Distributed Cache</vt:lpstr>
      <vt:lpstr>Distributed Cache</vt:lpstr>
      <vt:lpstr>References:</vt:lpstr>
      <vt:lpstr>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lahari</dc:creator>
  <cp:lastModifiedBy>919087277270</cp:lastModifiedBy>
  <cp:revision>653</cp:revision>
  <dcterms:created xsi:type="dcterms:W3CDTF">2017-07-27T08:30:53Z</dcterms:created>
  <dcterms:modified xsi:type="dcterms:W3CDTF">2021-05-18T04:58:25Z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16393Ⴈ-10.1.0.5672</vt:lpwstr>
  </property>
</Properties>
</file>