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99" r:id="rId3"/>
    <p:sldId id="301" r:id="rId4"/>
    <p:sldId id="300" r:id="rId5"/>
    <p:sldId id="306" r:id="rId6"/>
    <p:sldId id="302" r:id="rId7"/>
    <p:sldId id="303" r:id="rId8"/>
    <p:sldId id="304" r:id="rId9"/>
    <p:sldId id="305" r:id="rId10"/>
    <p:sldId id="298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A61B53-8BE0-42B7-8A9A-4E46CA2877F0}" type="datetime3">
              <a:rPr lang="en-US" smtClean="0"/>
              <a:t>16 September 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569038" cy="2387600"/>
          </a:xfrm>
        </p:spPr>
        <p:txBody>
          <a:bodyPr>
            <a:normAutofit fontScale="90000"/>
          </a:bodyPr>
          <a:lstStyle/>
          <a:p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  <a:cs typeface="Aparajita" panose="020B0604020202020204" pitchFamily="34" charset="0"/>
              </a:rPr>
              <a:t>Big Data Frameworks</a:t>
            </a:r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/>
            </a:r>
            <a:b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endParaRPr lang="en-US" sz="6700" dirty="0">
              <a:solidFill>
                <a:srgbClr val="00B050"/>
              </a:solidFill>
              <a:latin typeface="Book Antiqua" panose="02040602050305030304" pitchFamily="18" charset="0"/>
              <a:cs typeface="Arial" panose="0208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5" y="4763148"/>
            <a:ext cx="10507286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Ramesh </a:t>
            </a:r>
            <a:r>
              <a:rPr lang="en-US" sz="3200" b="1" dirty="0" err="1" smtClean="0">
                <a:solidFill>
                  <a:srgbClr val="7030A0"/>
                </a:solidFill>
              </a:rPr>
              <a:t>Ragala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VIT Chennai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Relational Databases vs.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Relational databases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Multipurpose: analysis and transactions; batch and interactive</a:t>
            </a:r>
          </a:p>
          <a:p>
            <a:pPr lvl="1"/>
            <a:r>
              <a:rPr lang="en-US" dirty="0"/>
              <a:t>Data integrity via ACID transactions</a:t>
            </a:r>
          </a:p>
          <a:p>
            <a:pPr lvl="1"/>
            <a:r>
              <a:rPr lang="en-US" dirty="0"/>
              <a:t>Lots of tools in software ecosystem (for ingesting, reporting, etc.)</a:t>
            </a:r>
          </a:p>
          <a:p>
            <a:pPr lvl="1"/>
            <a:r>
              <a:rPr lang="en-US" dirty="0"/>
              <a:t>Supports SQL (and SQL integration, e.g., JDBC)</a:t>
            </a:r>
          </a:p>
          <a:p>
            <a:pPr lvl="1"/>
            <a:r>
              <a:rPr lang="en-US" dirty="0"/>
              <a:t>Automatic SQL query optimization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MapReduce (Hadoop)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Designed for large clusters, fault tolerant</a:t>
            </a:r>
          </a:p>
          <a:p>
            <a:pPr lvl="1"/>
            <a:r>
              <a:rPr lang="en-US" dirty="0"/>
              <a:t>Data is accessed in “native format”</a:t>
            </a:r>
          </a:p>
          <a:p>
            <a:pPr lvl="1"/>
            <a:r>
              <a:rPr lang="en-US" dirty="0"/>
              <a:t>Supports many query languages</a:t>
            </a:r>
          </a:p>
          <a:p>
            <a:pPr lvl="1"/>
            <a:r>
              <a:rPr lang="en-US" dirty="0"/>
              <a:t>Programmers retain control over performance</a:t>
            </a:r>
          </a:p>
          <a:p>
            <a:pPr lvl="1"/>
            <a:r>
              <a:rPr lang="en-US" dirty="0"/>
              <a:t>Open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379F-2320-453F-B0E3-417912177A1A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1" y="2371030"/>
            <a:ext cx="3374188" cy="25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other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8490" y="2369712"/>
            <a:ext cx="9787944" cy="2614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Hadoop is not a first distributed system for data storage and analysis, but it has some unique properties that set it apart from other systems that may seem </a:t>
            </a:r>
            <a:r>
              <a:rPr lang="en-US" sz="3600" b="1" dirty="0" smtClean="0">
                <a:solidFill>
                  <a:schemeClr val="tx1"/>
                </a:solidFill>
              </a:rPr>
              <a:t>similar.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Hadoop Vs </a:t>
            </a:r>
            <a:r>
              <a:rPr lang="en-US" b="1" dirty="0" smtClean="0">
                <a:solidFill>
                  <a:srgbClr val="C00000"/>
                </a:solidFill>
              </a:rPr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Why can’t use databases with lots of disks to do large-scale analysis?</a:t>
            </a:r>
          </a:p>
          <a:p>
            <a:pPr lvl="1"/>
            <a:r>
              <a:rPr lang="en-US" dirty="0" smtClean="0"/>
              <a:t>Seek Time</a:t>
            </a:r>
          </a:p>
          <a:p>
            <a:pPr lvl="2"/>
            <a:r>
              <a:rPr lang="en-US" dirty="0" smtClean="0"/>
              <a:t>Seeking is the process of moving the disk’s head to a particular place on the disk to read or write data</a:t>
            </a:r>
          </a:p>
          <a:p>
            <a:pPr lvl="2"/>
            <a:r>
              <a:rPr lang="en-US" dirty="0" smtClean="0"/>
              <a:t>It is characterizes the latency of the disk </a:t>
            </a:r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It is </a:t>
            </a:r>
            <a:r>
              <a:rPr lang="en-US" b="1" dirty="0" smtClean="0"/>
              <a:t>improving slowly than transfer rate</a:t>
            </a:r>
            <a:endParaRPr lang="en-US" b="1" dirty="0" smtClean="0"/>
          </a:p>
          <a:p>
            <a:pPr lvl="1"/>
            <a:r>
              <a:rPr lang="en-US" dirty="0" smtClean="0"/>
              <a:t>Transfer </a:t>
            </a:r>
            <a:r>
              <a:rPr lang="en-US" dirty="0" smtClean="0"/>
              <a:t>Rate:  data transfer sake</a:t>
            </a:r>
            <a:endParaRPr lang="en-US" dirty="0" smtClean="0"/>
          </a:p>
          <a:p>
            <a:pPr lvl="2"/>
            <a:r>
              <a:rPr lang="en-US" dirty="0" smtClean="0"/>
              <a:t>Transfer rate corresponds to a disk’s bandwidth</a:t>
            </a:r>
          </a:p>
          <a:p>
            <a:pPr lvl="1"/>
            <a:r>
              <a:rPr lang="en-US" dirty="0" smtClean="0"/>
              <a:t>For update small portions of records in database, B-Tree is useful. </a:t>
            </a:r>
            <a:endParaRPr lang="en-US" dirty="0"/>
          </a:p>
          <a:p>
            <a:pPr lvl="1"/>
            <a:r>
              <a:rPr lang="en-US" dirty="0" smtClean="0"/>
              <a:t>For updating of majority of databases , </a:t>
            </a:r>
            <a:r>
              <a:rPr lang="en-US" b="1" dirty="0" smtClean="0"/>
              <a:t>B-Tree is not efficient</a:t>
            </a:r>
          </a:p>
          <a:p>
            <a:pPr lvl="1"/>
            <a:r>
              <a:rPr lang="en-US" dirty="0" smtClean="0"/>
              <a:t>Map Reduce </a:t>
            </a:r>
            <a:r>
              <a:rPr lang="en-US" b="1" dirty="0" smtClean="0"/>
              <a:t>is good fit for problems </a:t>
            </a:r>
            <a:r>
              <a:rPr lang="en-US" dirty="0" smtClean="0"/>
              <a:t>that need to analyze the whole dataset in a batch fashion</a:t>
            </a:r>
          </a:p>
          <a:p>
            <a:pPr lvl="1"/>
            <a:r>
              <a:rPr lang="en-US" dirty="0" smtClean="0"/>
              <a:t>RDBMS is good fit for queries or updates, where dataset has been indexed.</a:t>
            </a:r>
          </a:p>
          <a:p>
            <a:pPr lvl="1"/>
            <a:r>
              <a:rPr lang="en-US" dirty="0" smtClean="0"/>
              <a:t>Map Reduce </a:t>
            </a:r>
            <a:r>
              <a:rPr lang="en-US" dirty="0" smtClean="0">
                <a:sym typeface="Wingdings" panose="05000000000000000000" pitchFamily="2" charset="2"/>
              </a:rPr>
              <a:t> write once and read many times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RDBMS  datasets continuously </a:t>
            </a:r>
            <a:r>
              <a:rPr lang="en-US" dirty="0" smtClean="0">
                <a:sym typeface="Wingdings" panose="05000000000000000000" pitchFamily="2" charset="2"/>
              </a:rPr>
              <a:t>updated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Relational data is often normalized to retain its integrity and remove redundancy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Hadoop Vs </a:t>
            </a:r>
            <a:r>
              <a:rPr lang="en-US" b="1" dirty="0" smtClean="0">
                <a:solidFill>
                  <a:srgbClr val="C00000"/>
                </a:solidFill>
              </a:rPr>
              <a:t>RDBMS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65252"/>
              </p:ext>
            </p:extLst>
          </p:nvPr>
        </p:nvGraphicFramePr>
        <p:xfrm>
          <a:off x="312693" y="1326994"/>
          <a:ext cx="10376772" cy="480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02"/>
                <a:gridCol w="3966693"/>
                <a:gridCol w="4159877"/>
              </a:tblGrid>
              <a:tr h="603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 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Reduce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Gigabytes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Petabytes,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Zetabytes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and Batch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Updates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</a:t>
                      </a:r>
                      <a:r>
                        <a:rPr lang="en-US" baseline="0" dirty="0" smtClean="0"/>
                        <a:t> many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Once, read many times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Transactions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Schema-on-write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Schema-on-read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(Normalized, Redundancy)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Scaling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Hadoop Vs </a:t>
            </a:r>
            <a:r>
              <a:rPr lang="en-US" b="1" dirty="0" smtClean="0">
                <a:solidFill>
                  <a:srgbClr val="C00000"/>
                </a:solidFill>
              </a:rPr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Relational data is often normalized to retain its integrity and remove redundancy.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Normalization poses problems for Hadoop processing because it makes reading a record a non-local operation and one of the central assumptions that Hadoop makes is that it is possible to perform (high-speed) streaming reads and writes.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Hadoop can perform Joins; it’s just that they are not used as much as in the relational world.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Hadoop  data is partitioned and the functional primitives (map and reduce) can work in parallel on separate partitions.   Double the size of the input data , a job will run twice as slowly.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But double the size of the cluster, a job will run as fast as the original one.  this is the not the case with SQL queries.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High-Performance </a:t>
            </a:r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(HPC) and grid computing communities have </a:t>
            </a:r>
            <a:r>
              <a:rPr lang="en-US" dirty="0" smtClean="0"/>
              <a:t>been doing </a:t>
            </a:r>
            <a:r>
              <a:rPr lang="en-US" dirty="0"/>
              <a:t>large-scale data </a:t>
            </a:r>
            <a:r>
              <a:rPr lang="en-US" dirty="0" smtClean="0"/>
              <a:t>processing.  </a:t>
            </a:r>
            <a:r>
              <a:rPr lang="en-US" dirty="0" smtClean="0">
                <a:sym typeface="Wingdings" panose="05000000000000000000" pitchFamily="2" charset="2"/>
              </a:rPr>
              <a:t> MPI</a:t>
            </a:r>
          </a:p>
          <a:p>
            <a:r>
              <a:rPr lang="en-US" dirty="0" smtClean="0"/>
              <a:t>The </a:t>
            </a:r>
            <a:r>
              <a:rPr lang="en-US" dirty="0"/>
              <a:t>approach in HPC is </a:t>
            </a:r>
            <a:r>
              <a:rPr lang="en-US" dirty="0" smtClean="0"/>
              <a:t>to distribute </a:t>
            </a:r>
            <a:r>
              <a:rPr lang="en-US" dirty="0"/>
              <a:t>the work across a cluster of machines, which access a </a:t>
            </a:r>
            <a:r>
              <a:rPr lang="en-US" b="1" dirty="0"/>
              <a:t>shared filesystem</a:t>
            </a:r>
            <a:r>
              <a:rPr lang="en-US" dirty="0"/>
              <a:t>, </a:t>
            </a:r>
            <a:r>
              <a:rPr lang="en-US" dirty="0" smtClean="0"/>
              <a:t>hosted by </a:t>
            </a:r>
            <a:r>
              <a:rPr lang="en-US" dirty="0"/>
              <a:t>a storage area network (SAN</a:t>
            </a:r>
            <a:r>
              <a:rPr lang="en-US" dirty="0" smtClean="0"/>
              <a:t>).</a:t>
            </a:r>
          </a:p>
          <a:p>
            <a:r>
              <a:rPr lang="en-US" dirty="0"/>
              <a:t>This works well for predominantly </a:t>
            </a:r>
            <a:r>
              <a:rPr lang="en-US" dirty="0" smtClean="0"/>
              <a:t>compute-intensive jobs</a:t>
            </a:r>
            <a:r>
              <a:rPr lang="en-US" dirty="0"/>
              <a:t>, but it becomes a problem when nodes need to access larger data </a:t>
            </a:r>
            <a:r>
              <a:rPr lang="en-US" dirty="0" smtClean="0"/>
              <a:t>volumes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Network bandwidth </a:t>
            </a:r>
            <a:r>
              <a:rPr lang="en-US" dirty="0"/>
              <a:t>is the bottleneck 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nodes become idle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Hadoop uses </a:t>
            </a:r>
            <a:r>
              <a:rPr lang="en-US" b="1" dirty="0" smtClean="0"/>
              <a:t>data locality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co-located data with computing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MPI gives great control to programmers, but it requires that they explicitly handles the mechanics of the data flow.</a:t>
            </a:r>
          </a:p>
          <a:p>
            <a:r>
              <a:rPr lang="en-US" dirty="0" smtClean="0"/>
              <a:t>Hadoop operates at higher level </a:t>
            </a:r>
            <a:r>
              <a:rPr lang="en-US" dirty="0" smtClean="0">
                <a:sym typeface="Wingdings" panose="05000000000000000000" pitchFamily="2" charset="2"/>
              </a:rPr>
              <a:t> the programmer thinks in terms of data model, while the data flow remains implicit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Coordinating the processes in large-scale distributed computation is a challenge.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Partial </a:t>
            </a:r>
            <a:r>
              <a:rPr lang="en-US" dirty="0" smtClean="0"/>
              <a:t>failure </a:t>
            </a:r>
            <a:r>
              <a:rPr lang="en-US" dirty="0" smtClean="0">
                <a:sym typeface="Wingdings" panose="05000000000000000000" pitchFamily="2" charset="2"/>
              </a:rPr>
              <a:t> don’t know whether or not a </a:t>
            </a:r>
            <a:r>
              <a:rPr lang="en-US" dirty="0" smtClean="0">
                <a:sym typeface="Wingdings" panose="05000000000000000000" pitchFamily="2" charset="2"/>
              </a:rPr>
              <a:t>remote process has failed</a:t>
            </a:r>
            <a:endParaRPr lang="en-US" dirty="0" smtClean="0"/>
          </a:p>
          <a:p>
            <a:r>
              <a:rPr lang="en-US" dirty="0" smtClean="0"/>
              <a:t>Distributed processing frameworks able to detects failed tasks and reschedules replacements on healthy machines</a:t>
            </a:r>
          </a:p>
          <a:p>
            <a:r>
              <a:rPr lang="en-US" dirty="0" smtClean="0"/>
              <a:t>Map Reduce is able to do this, because it uses </a:t>
            </a:r>
            <a:r>
              <a:rPr lang="en-US" b="1" dirty="0" smtClean="0"/>
              <a:t>shared-nothing architecture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Shared Nothing Architecture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</a:t>
            </a:r>
            <a:r>
              <a:rPr lang="en-US" b="1" dirty="0" smtClean="0"/>
              <a:t>S</a:t>
            </a:r>
            <a:r>
              <a:rPr lang="en-US" dirty="0" smtClean="0"/>
              <a:t>hared </a:t>
            </a:r>
            <a:r>
              <a:rPr lang="en-US" b="1" dirty="0"/>
              <a:t>N</a:t>
            </a:r>
            <a:r>
              <a:rPr lang="en-US" dirty="0" smtClean="0"/>
              <a:t>othing </a:t>
            </a:r>
            <a:r>
              <a:rPr lang="en-US" dirty="0"/>
              <a:t>architecture (SN) is a distributed computing architecture in which each node is </a:t>
            </a:r>
            <a:r>
              <a:rPr lang="en-US" b="1" dirty="0"/>
              <a:t>independent </a:t>
            </a:r>
            <a:r>
              <a:rPr lang="en-US" dirty="0"/>
              <a:t>and </a:t>
            </a:r>
            <a:r>
              <a:rPr lang="en-US" b="1" dirty="0"/>
              <a:t>self-sufficient</a:t>
            </a:r>
            <a:r>
              <a:rPr lang="en-US" dirty="0"/>
              <a:t>, and there is </a:t>
            </a:r>
            <a:r>
              <a:rPr lang="en-US" b="1" dirty="0"/>
              <a:t>no single point of contention</a:t>
            </a:r>
            <a:r>
              <a:rPr lang="en-US" dirty="0"/>
              <a:t> across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None </a:t>
            </a:r>
            <a:r>
              <a:rPr lang="en-US" dirty="0"/>
              <a:t>of the nodes share memory or disk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Tasks have no dependence on one other</a:t>
            </a:r>
          </a:p>
          <a:p>
            <a:pPr lvl="1"/>
            <a:r>
              <a:rPr lang="en-US" dirty="0" smtClean="0"/>
              <a:t>Programmer’s point of View:</a:t>
            </a:r>
          </a:p>
          <a:p>
            <a:pPr lvl="2"/>
            <a:r>
              <a:rPr lang="en-US" dirty="0" smtClean="0"/>
              <a:t>The order in which the tasks are run does not matter</a:t>
            </a:r>
          </a:p>
          <a:p>
            <a:r>
              <a:rPr lang="en-US" dirty="0" smtClean="0"/>
              <a:t>MPI programs have to explicitly manage their </a:t>
            </a:r>
          </a:p>
          <a:p>
            <a:pPr marL="0" indent="0">
              <a:buNone/>
            </a:pPr>
            <a:r>
              <a:rPr lang="en-US" dirty="0" smtClean="0"/>
              <a:t>	own  checking points and recovery.</a:t>
            </a:r>
          </a:p>
          <a:p>
            <a:r>
              <a:rPr lang="en-US" dirty="0" smtClean="0"/>
              <a:t> Even MPI give more control to programmer but makes them more difficult to write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 result for shared nothin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73" y="2614413"/>
            <a:ext cx="3717701" cy="27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Volunteer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SETI@home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earch for </a:t>
            </a:r>
            <a:r>
              <a:rPr lang="en-US" b="1" dirty="0" smtClean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xtra-</a:t>
            </a:r>
            <a:r>
              <a:rPr lang="en-US" b="1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errestrial </a:t>
            </a:r>
            <a:r>
              <a:rPr lang="en-US" b="1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ntelligence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Volunteers donate CPU time form their idle computers to analyze radio telescope data for signs of intelligent life outside earth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 Computing works by breaking the problems ,they are trying to solve into chunks called </a:t>
            </a:r>
            <a:r>
              <a:rPr lang="en-US" b="1" dirty="0" smtClean="0">
                <a:sym typeface="Wingdings" panose="05000000000000000000" pitchFamily="2" charset="2"/>
              </a:rPr>
              <a:t>work units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These work units are sent to computers around the world to be analyzed.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the analysis is completed, the results are sent back to the server and the client gets another work unit.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work unit is sent to three different machines and needs as least two results to agree to be analyzed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 Computing is very CPU-Intensive.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Volunteers are donating CPU cycles, not bandwidth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Map Reduce is designed to run jobs that last minutes or hours on trusted, dedicated hardware running in a single data center with high aggregate bandwidth interconnections.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16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2994</TotalTime>
  <Words>910</Words>
  <Application>Microsoft Office PowerPoint</Application>
  <PresentationFormat>Custom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Big Data Frameworks </vt:lpstr>
      <vt:lpstr>Hadoop Vs other systems</vt:lpstr>
      <vt:lpstr>Hadoop Vs RDBMS</vt:lpstr>
      <vt:lpstr>Hadoop Vs RDBMS</vt:lpstr>
      <vt:lpstr>Hadoop Vs RDBMS</vt:lpstr>
      <vt:lpstr>Hadoop Vs Grid Computing</vt:lpstr>
      <vt:lpstr>Hadoop Vs Grid Computing</vt:lpstr>
      <vt:lpstr>Hadoop Vs Grid Computing</vt:lpstr>
      <vt:lpstr>Hadoop Vs Volunteer Computing</vt:lpstr>
      <vt:lpstr>Relational Databases vs. MapReduce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Windows User</cp:lastModifiedBy>
  <cp:revision>288</cp:revision>
  <dcterms:created xsi:type="dcterms:W3CDTF">2017-07-27T08:30:53Z</dcterms:created>
  <dcterms:modified xsi:type="dcterms:W3CDTF">2019-09-16T12:53:32Z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