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9"/>
  </p:notesMasterIdLst>
  <p:sldIdLst>
    <p:sldId id="256" r:id="rId6"/>
    <p:sldId id="257" r:id="rId7"/>
    <p:sldId id="258" r:id="rId8"/>
    <p:sldId id="259" r:id="rId10"/>
    <p:sldId id="260" r:id="rId11"/>
    <p:sldId id="261" r:id="rId12"/>
    <p:sldId id="262" r:id="rId13"/>
    <p:sldId id="263" r:id="rId14"/>
    <p:sldId id="344" r:id="rId15"/>
    <p:sldId id="265" r:id="rId16"/>
    <p:sldId id="350" r:id="rId17"/>
    <p:sldId id="351" r:id="rId18"/>
    <p:sldId id="352" r:id="rId19"/>
    <p:sldId id="266" r:id="rId20"/>
    <p:sldId id="267" r:id="rId21"/>
    <p:sldId id="268" r:id="rId22"/>
    <p:sldId id="269" r:id="rId23"/>
    <p:sldId id="355" r:id="rId24"/>
    <p:sldId id="356" r:id="rId25"/>
    <p:sldId id="354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2" r:id="rId66"/>
    <p:sldId id="303" r:id="rId67"/>
    <p:sldId id="304" r:id="rId68"/>
    <p:sldId id="305" r:id="rId69"/>
    <p:sldId id="306" r:id="rId70"/>
    <p:sldId id="308" r:id="rId71"/>
    <p:sldId id="309" r:id="rId72"/>
    <p:sldId id="30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true" noRot="true" noChangeAspect="true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4" name="PlaceHolder 2"/>
          <p:cNvSpPr>
            <a:spLocks noGrp="true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55" name="PlaceHolder 3"/>
          <p:cNvSpPr>
            <a:spLocks noGrp="true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56" name="PlaceHolder 4"/>
          <p:cNvSpPr>
            <a:spLocks noGrp="true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57" name="PlaceHolder 5"/>
          <p:cNvSpPr>
            <a:spLocks noGrp="true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58" name="PlaceHolder 6"/>
          <p:cNvSpPr>
            <a:spLocks noGrp="true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29ADF9D-C7EA-4D10-A09B-7588012E9304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E2AC27-BE22-48E7-9441-55B83B7268FF}" type="slidenum">
              <a:rPr lang="en-IN" sz="1200" b="0" strike="noStrike" spc="-1">
                <a:solidFill>
                  <a:srgbClr val="000000"/>
                </a:solidFill>
                <a:latin typeface="Arial" panose="020B0604020202020204"/>
                <a:ea typeface="MS PGothic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73" name="PlaceHolder 2"/>
          <p:cNvSpPr>
            <a:spLocks noGrp="true" noRot="true" noChangeAspect="true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474" name="PlaceHolder 3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true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true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true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true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true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true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true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true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true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true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true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true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1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5" name="PlaceHolder 4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6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7" name="PlaceHolder 5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true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1" name="PlaceHolder 4"/>
          <p:cNvSpPr>
            <a:spLocks noGrp="true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2" name="PlaceHolder 5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3" name="PlaceHolder 6"/>
          <p:cNvSpPr>
            <a:spLocks noGrp="true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4" name="PlaceHolder 7"/>
          <p:cNvSpPr>
            <a:spLocks noGrp="true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true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true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8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9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2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3" name="PlaceHolder 4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5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6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7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9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0" name="PlaceHolder 3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3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4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5" name="PlaceHolder 5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8" name="PlaceHolder 3"/>
          <p:cNvSpPr>
            <a:spLocks noGrp="true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9" name="PlaceHolder 4"/>
          <p:cNvSpPr>
            <a:spLocks noGrp="true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0" name="PlaceHolder 5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1" name="PlaceHolder 6"/>
          <p:cNvSpPr>
            <a:spLocks noGrp="true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2" name="PlaceHolder 7"/>
          <p:cNvSpPr>
            <a:spLocks noGrp="true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true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true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true"/>
          </p:cNvSpPr>
          <p:nvPr>
            <p:ph type="body"/>
          </p:nvPr>
        </p:nvSpPr>
        <p:spPr>
          <a:xfrm>
            <a:off x="1458720" y="1224720"/>
            <a:ext cx="5130720" cy="497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true"/>
          </p:cNvSpPr>
          <p:nvPr>
            <p:ph type="body"/>
          </p:nvPr>
        </p:nvSpPr>
        <p:spPr>
          <a:xfrm>
            <a:off x="6846840" y="1224720"/>
            <a:ext cx="5130720" cy="497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true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16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736280" y="1214280"/>
            <a:ext cx="956844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8900" b="1" strike="noStrike" spc="-1" dirty="0" smtClean="0">
                <a:solidFill>
                  <a:srgbClr val="002060"/>
                </a:solidFill>
                <a:latin typeface="Baskerville Old Face"/>
              </a:rPr>
              <a:t>Large Scale Data Processing</a:t>
            </a:r>
            <a:endParaRPr lang="en-IN" sz="8900" b="0" strike="noStrike" spc="-1" dirty="0">
              <a:latin typeface="Arial" panose="020B0604020202020204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413000" y="4763160"/>
            <a:ext cx="1050660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3200" b="1" strike="noStrike" spc="-1">
                <a:solidFill>
                  <a:srgbClr val="7030A0"/>
                </a:solidFill>
                <a:latin typeface="Calibri"/>
              </a:rPr>
              <a:t>Ramesh Ragala</a:t>
            </a:r>
            <a:endParaRPr lang="en-IN" sz="32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3200" b="1" strike="noStrike" spc="-1">
                <a:solidFill>
                  <a:srgbClr val="7030A0"/>
                </a:solidFill>
                <a:latin typeface="Calibri"/>
              </a:rPr>
              <a:t>VIT Chennai</a:t>
            </a: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Design of HDFS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C23FEE1-7D63-4F7D-B78D-0A827BA5F21E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F39DAEF-DC4A-4CA4-BD07-E0BEACA68A65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14320" y="1674000"/>
            <a:ext cx="7868160" cy="400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Design of HDFS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458595" y="1224915"/>
            <a:ext cx="10514965" cy="5251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HDFS is a filesystem designed</a:t>
            </a:r>
            <a:endParaRPr lang="en-IN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altLang="en-IN" sz="2000" b="0" strike="noStrike" spc="-1">
                <a:solidFill>
                  <a:srgbClr val="000000"/>
                </a:solidFill>
                <a:latin typeface="Calibri"/>
              </a:rPr>
              <a:t>For 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storing very large files with streaming data access</a:t>
            </a:r>
            <a:r>
              <a:rPr lang="en-US" altLang="en-IN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patterns</a:t>
            </a:r>
            <a:endParaRPr lang="en-IN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running on clusters of commodity hardware</a:t>
            </a:r>
            <a:endParaRPr lang="en-IN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lvl="0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Very large Files:</a:t>
            </a:r>
            <a:endParaRPr lang="en-IN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2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Files that are hundreds of megabytes, gigabytes, or terabytes in size</a:t>
            </a:r>
            <a:r>
              <a:rPr lang="en-US" altLang="en-IN" sz="20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altLang="en-IN" sz="2000" b="0" strike="noStrike" spc="-1">
              <a:solidFill>
                <a:srgbClr val="000000"/>
              </a:solidFill>
              <a:latin typeface="Calibri"/>
            </a:endParaRPr>
          </a:p>
          <a:p>
            <a:pPr marL="0" lvl="0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Streaming data access</a:t>
            </a:r>
            <a:r>
              <a:rPr lang="en-US" altLang="en-IN" sz="2000" b="0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en-US" altLang="en-IN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2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altLang="en-IN" sz="2000" b="0" strike="noStrike" spc="-1">
                <a:solidFill>
                  <a:srgbClr val="000000"/>
                </a:solidFill>
                <a:latin typeface="Calibri"/>
              </a:rPr>
              <a:t>It built on an idea: write-once and read-many times </a:t>
            </a:r>
            <a:endParaRPr lang="en-US" altLang="en-IN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2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altLang="en-IN" sz="2000" b="0" strike="noStrike" spc="-1">
                <a:solidFill>
                  <a:srgbClr val="000000"/>
                </a:solidFill>
                <a:latin typeface="Calibri"/>
              </a:rPr>
              <a:t>A dataset is typically generated or copied from source, and then various analyses are performed on that dataset over time.</a:t>
            </a:r>
            <a:endParaRPr lang="en-US" altLang="en-IN" sz="2000" b="0" strike="noStrike" spc="-1">
              <a:solidFill>
                <a:srgbClr val="000000"/>
              </a:solidFill>
              <a:latin typeface="Calibri"/>
            </a:endParaRPr>
          </a:p>
          <a:p>
            <a:pPr marL="0" lvl="0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altLang="en-US" sz="2000" b="0" strike="noStrike" spc="-1">
                <a:solidFill>
                  <a:srgbClr val="000000"/>
                </a:solidFill>
                <a:latin typeface="Calibri"/>
              </a:rPr>
              <a:t>Commodity Hardware:</a:t>
            </a:r>
            <a:endParaRPr lang="en-US" alt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2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altLang="en-US" sz="2000" b="0" strike="noStrike" spc="-1">
                <a:solidFill>
                  <a:srgbClr val="000000"/>
                </a:solidFill>
                <a:latin typeface="Calibri"/>
              </a:rPr>
              <a:t>Hadoop doesn’t require expensive, highly reliable hardware.</a:t>
            </a:r>
            <a:endParaRPr lang="en-US" alt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2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altLang="en-US" sz="2000" b="0" strike="noStrike" spc="-1">
                <a:solidFill>
                  <a:srgbClr val="000000"/>
                </a:solidFill>
                <a:latin typeface="Calibri"/>
              </a:rPr>
              <a:t>It can be execute on cluster of commodity hardware --&gt; chance of node failure is more .</a:t>
            </a:r>
            <a:endParaRPr lang="en-US" alt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2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altLang="en-US" sz="2000" b="0" strike="noStrike" spc="-1">
                <a:solidFill>
                  <a:srgbClr val="000000"/>
                </a:solidFill>
                <a:latin typeface="Calibri"/>
              </a:rPr>
              <a:t>HDFS is designed to carry on working without a noticeable interruption to the user in the face of such failure.</a:t>
            </a:r>
            <a:endParaRPr lang="en-US" alt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3714E4-306A-4201-8B8C-6BB1AA1E298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43904EE-4EC1-4A8C-9841-CB12BD1A47F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Design of HDFS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458595" y="1224915"/>
            <a:ext cx="10514965" cy="5251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Set of Applications where HDFS does not work well: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lvl="0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Low-latency data access: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HDFS is optimized for delivering a high throughput of data, and this may be at the expense of latency.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HBase is currently a better choice for low-latency access.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lvl="0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Lots of small files: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Because the namenode holds filesystem metadata in memory, the limit to the number of files in a filesystem is governed by the amount of memory on the namenode.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As a rule of thumb, each file, directory, and block takes about 150 bytes.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Example: if you had one million files, each taking one block, you would need at least 300 MB of memory.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Although storing millions of files is feasible, billions is beyond the capability of current hardware.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3714E4-306A-4201-8B8C-6BB1AA1E298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43904EE-4EC1-4A8C-9841-CB12BD1A47F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Design of HDFS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458595" y="1224915"/>
            <a:ext cx="10514965" cy="5251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 of Applications where HDFS does not work well: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lvl="0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Multiple writers, arbitrary file modifications</a:t>
            </a:r>
            <a:r>
              <a:rPr lang="en-US" altLang="en-US" sz="3200" b="0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en-US" alt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Files in HDFS may be written to by a single writer.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Writes are always made at the</a:t>
            </a:r>
            <a:r>
              <a:rPr lang="en-US" altLang="en-US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end of the file, in append-only fashion.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There is no support for multiple writers or</a:t>
            </a:r>
            <a:r>
              <a:rPr lang="en-US" altLang="en-US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for modifications at arbitrary offsets in the file.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3714E4-306A-4201-8B8C-6BB1AA1E298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43904EE-4EC1-4A8C-9841-CB12BD1A47F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Architecture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0950E8E-4C63-4E6D-983C-FEB8158F838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37D316B-1E1C-4F4C-A2AE-FC58775FAC6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0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15840" y="1236240"/>
            <a:ext cx="9954720" cy="498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Master (Name Node)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458720" y="1224720"/>
            <a:ext cx="10514880" cy="51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2286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Manages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filesystem namespace tree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and holding the entire namespace tree in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RAM</a:t>
            </a:r>
            <a:r>
              <a:rPr lang="en-US" altLang="en-IN" sz="2800" b="1" strike="noStrike" spc="-1">
                <a:solidFill>
                  <a:srgbClr val="000000"/>
                </a:solidFill>
                <a:latin typeface="Calibri"/>
              </a:rPr>
              <a:t> --&gt; 2 files --&gt; namespace image and edit log 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 Maps a file name to a set of blocks </a:t>
            </a:r>
            <a:endParaRPr lang="en-IN" sz="2000" b="0" strike="noStrike" spc="-1">
              <a:latin typeface="Arial" panose="020B0604020202020204"/>
            </a:endParaRPr>
          </a:p>
          <a:p>
            <a:pPr marL="6858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 Maps a block to the DataNodes where it resides  </a:t>
            </a:r>
            <a:endParaRPr lang="en-IN" sz="20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Files and directories are represented by i-node 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Mapping i-node to list of blocks + locations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Authorization &amp; Authentication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Checkpoint &amp; journal namespace changes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Mapping of Data node to list of blocks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Monitor Data node health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Actively  monitors the number of  replicas of block and</a:t>
            </a:r>
            <a:r>
              <a:rPr lang="en-US" altLang="en-IN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replicate missing blocks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Keeps ALL namespace in memory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It also executes file system operations such as renaming, closing, and opening files and directories.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Cluster Configuration Management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A6B1AA6-D8A5-47DF-B9BD-65829F4DF2D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304203E-759D-4BE0-B1CB-89179A93F95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8430895" y="1539240"/>
            <a:ext cx="3411855" cy="301879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Types of Meta Data:</a:t>
            </a:r>
            <a:endParaRPr lang="en-IN" sz="1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List of Files</a:t>
            </a:r>
            <a:endParaRPr lang="en-IN" sz="1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List of Blocks for each files</a:t>
            </a:r>
            <a:endParaRPr lang="en-IN" sz="1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List of data nodes for each block</a:t>
            </a:r>
            <a:endParaRPr lang="en-IN" sz="1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File attributes like.. Creation time, replication factor, etc.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(Data Node)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Handle block storage on multiple volumes &amp; block integrity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Clients access the blocks directly from data nodes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Periodically send heartbeats and block reports to Name node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Blocks are stored as underlying OS’s files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6174D49-4C7F-4301-BB86-834E7CF8FFD5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2519426-DD01-464A-9CE1-B8DBC55F6BA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b="1" strike="noStrike" spc="-1">
                <a:solidFill>
                  <a:srgbClr val="C00000"/>
                </a:solidFill>
                <a:latin typeface="Calibri Light"/>
              </a:rPr>
              <a:t>HDFS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Without the namenode, the filesystem cannot be used.</a:t>
            </a:r>
            <a:endParaRPr 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The machine where namenode is running is failed --&gt; </a:t>
            </a:r>
            <a:endParaRPr lang="en-US" alt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All the files on the filesystem would be lost --&gt; since there would be no way of knowing how to reconstruct the files from the blocks on the datanodes.</a:t>
            </a:r>
            <a:endParaRPr lang="en-US" alt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F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or this reason, it is important to make the namenode resilient to failure,</a:t>
            </a: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and Hadoop provides </a:t>
            </a: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mechanisms for this.</a:t>
            </a:r>
            <a:endParaRPr 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altLang="en-IN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14F8C96-D2B2-4F47-B20F-B07A5D5017B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8191917-D3E1-4A63-9642-F24603F5DBD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b="1" strike="noStrike" spc="-1">
                <a:solidFill>
                  <a:srgbClr val="C00000"/>
                </a:solidFill>
                <a:latin typeface="Calibri Light"/>
              </a:rPr>
              <a:t>HDFS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altLang="en-IN" sz="2800" b="0" strike="noStrike" spc="-1" baseline="30000" dirty="0">
                <a:solidFill>
                  <a:srgbClr val="000000"/>
                </a:solidFill>
                <a:latin typeface="Calibri"/>
              </a:rPr>
              <a:t>st</a:t>
            </a: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 Approach:</a:t>
            </a:r>
            <a:endParaRPr lang="en-US" alt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In this approach, back up the files that make up the persistent state of the filesystem metadata.</a:t>
            </a:r>
            <a:endParaRPr lang="en-US" alt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Hadoop can be configured so that the namenode writes its persistent state to</a:t>
            </a:r>
            <a:r>
              <a:rPr lang="en-US" alt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multiple filesystems</a:t>
            </a:r>
            <a:r>
              <a:rPr lang="en-US" altLang="en-US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alt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These writes are synchronous and atomic.</a:t>
            </a:r>
            <a:endParaRPr lang="en-US" alt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The usual configuration</a:t>
            </a:r>
            <a:r>
              <a:rPr lang="en-US" alt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choice is to write to local disk as well as a remote NFS mount</a:t>
            </a:r>
            <a:endParaRPr lang="en-US" alt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altLang="en-IN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14F8C96-D2B2-4F47-B20F-B07A5D5017B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8191917-D3E1-4A63-9642-F24603F5DBD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b="1" strike="noStrike" spc="-1">
                <a:solidFill>
                  <a:srgbClr val="C00000"/>
                </a:solidFill>
                <a:latin typeface="Calibri Light"/>
              </a:rPr>
              <a:t>HDFS</a:t>
            </a:r>
            <a:r>
              <a:rPr lang="en-US" altLang="en-IN" sz="4800" b="1" strike="noStrike" spc="-1">
                <a:solidFill>
                  <a:srgbClr val="C00000"/>
                </a:solidFill>
                <a:latin typeface="Calibri Light"/>
              </a:rPr>
              <a:t> (Secondary Name Node)</a:t>
            </a:r>
            <a:endParaRPr lang="en-US" altLang="en-IN" sz="4800" b="1" strike="noStrike" spc="-1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altLang="en-US" sz="2800" b="0" strike="noStrike" spc="-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altLang="en-US" sz="2800" b="0" strike="noStrike" spc="-1" baseline="30000" dirty="0">
                <a:solidFill>
                  <a:srgbClr val="000000"/>
                </a:solidFill>
                <a:latin typeface="Calibri"/>
              </a:rPr>
              <a:t>nd</a:t>
            </a:r>
            <a:r>
              <a:rPr lang="en-US" altLang="en-IN" sz="2800" b="0" strike="noStrike" spc="-1" dirty="0">
                <a:solidFill>
                  <a:srgbClr val="000000"/>
                </a:solidFill>
                <a:latin typeface="Calibri"/>
              </a:rPr>
              <a:t> Approach:</a:t>
            </a:r>
            <a:endParaRPr lang="en-US" alt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US" sz="2000" b="0" strike="noStrike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altLang="en-IN" sz="2000" b="0" strike="noStrike" spc="-1" dirty="0">
                <a:solidFill>
                  <a:srgbClr val="000000"/>
                </a:solidFill>
                <a:latin typeface="Calibri"/>
              </a:rPr>
              <a:t>un</a:t>
            </a:r>
            <a:r>
              <a:rPr lang="en-US" altLang="en-US" sz="2000" b="0" strike="noStrike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US" altLang="en-IN" sz="2000" b="0" strike="noStrike" spc="-1" dirty="0">
                <a:solidFill>
                  <a:srgbClr val="000000"/>
                </a:solidFill>
                <a:latin typeface="Calibri"/>
              </a:rPr>
              <a:t> a secondary namenode, which despite its name does not act as</a:t>
            </a:r>
            <a:r>
              <a:rPr lang="en-US" alt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en-IN" sz="2000" b="0" strike="noStrike" spc="-1" dirty="0">
                <a:solidFill>
                  <a:srgbClr val="000000"/>
                </a:solidFill>
                <a:latin typeface="Calibri"/>
              </a:rPr>
              <a:t>a namenode.</a:t>
            </a:r>
            <a:endParaRPr lang="en-US" altLang="en-IN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000" b="0" strike="noStrike" spc="-1" dirty="0">
                <a:solidFill>
                  <a:srgbClr val="000000"/>
                </a:solidFill>
                <a:latin typeface="Calibri"/>
              </a:rPr>
              <a:t>Its main role is to periodically merge the namespace image with the edit</a:t>
            </a:r>
            <a:r>
              <a:rPr lang="en-US" alt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en-IN" sz="2000" b="0" strike="noStrike" spc="-1" dirty="0">
                <a:solidFill>
                  <a:srgbClr val="000000"/>
                </a:solidFill>
                <a:latin typeface="Calibri"/>
              </a:rPr>
              <a:t>log to prevent the edit log from becoming too large.</a:t>
            </a:r>
            <a:endParaRPr lang="en-US" altLang="en-IN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US" sz="2000" b="0" strike="noStrike" spc="-1" dirty="0">
                <a:solidFill>
                  <a:srgbClr val="000000"/>
                </a:solidFill>
                <a:latin typeface="Calibri"/>
              </a:rPr>
              <a:t>It runs a separate physical machine because it requires lot of CPU and much memory as the namenode to perform the merge.</a:t>
            </a:r>
            <a:endParaRPr lang="en-US" alt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US" sz="2000" b="0" strike="noStrike" spc="-1" dirty="0">
                <a:solidFill>
                  <a:srgbClr val="000000"/>
                </a:solidFill>
                <a:latin typeface="Calibri"/>
              </a:rPr>
              <a:t>It keeps a copy of the merged name‐space image, which can be used in the event of the namenode failing.</a:t>
            </a:r>
            <a:endParaRPr lang="en-US" alt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US" sz="2000" b="0" strike="noStrike" spc="-1" dirty="0">
                <a:solidFill>
                  <a:srgbClr val="000000"/>
                </a:solidFill>
                <a:latin typeface="Calibri"/>
              </a:rPr>
              <a:t>However, the state of the secondary namenode lags that of the primary, so in the event of total failure of the primary, data loss is almost certain.</a:t>
            </a:r>
            <a:endParaRPr lang="en-US" alt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Arial" panose="020B0604020202020204"/>
              <a:buChar char="•"/>
            </a:pPr>
            <a:r>
              <a:rPr lang="en-US" altLang="en-US" sz="2000" b="0" strike="noStrike" spc="-1" dirty="0">
                <a:solidFill>
                  <a:srgbClr val="000000"/>
                </a:solidFill>
                <a:latin typeface="Calibri"/>
              </a:rPr>
              <a:t>The usual course of action in this case is to copy the namenode’s  metadata files that are on NFS to the secondary and run it as the new primary.</a:t>
            </a:r>
            <a:endParaRPr lang="en-US" alt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alt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14F8C96-D2B2-4F47-B20F-B07A5D5017B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8191917-D3E1-4A63-9642-F24603F5DBD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- Introduction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An Open source software framework (Apache Project)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Originally developed by Yahoo (but originated from Google)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Goal: 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storage and processing of data-sets at massive scale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Infrastructure: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clusters of commodity hardware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Core Components: 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HDFS </a:t>
            </a:r>
            <a:r>
              <a:rPr lang="en-IN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distributed file system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Map Reduce </a:t>
            </a:r>
            <a:r>
              <a:rPr lang="en-IN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programming model for large scale data processing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Eco Systems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Pig, Hive, Hbase, mahout, zookeeper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7144B7B-1FAB-4922-A777-9F6C0A9BC1BB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37ED2B4-2A5D-4D72-821A-5C9911DFF67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71440" y="2895600"/>
            <a:ext cx="3528000" cy="166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b="1" strike="noStrike" spc="-1">
                <a:solidFill>
                  <a:srgbClr val="C00000"/>
                </a:solidFill>
                <a:latin typeface="Calibri Light"/>
              </a:rPr>
              <a:t>HDFS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When a replica of a block is lost due to a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failure or disk failure, the namenode creates another replica of block.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does not directly send requests to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It sends instructions to the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 by replying to heartbeats sent by those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000" b="0" strike="noStrike" spc="-1" dirty="0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The instructions include commands to:</a:t>
            </a:r>
            <a:endParaRPr lang="en-IN" sz="2000" b="0" strike="noStrike" spc="-1" dirty="0">
              <a:latin typeface="Arial" panose="020B0604020202020204"/>
            </a:endParaRP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replicate blocks to other nodes,</a:t>
            </a:r>
            <a:endParaRPr lang="en-IN" sz="1800" b="0" strike="noStrike" spc="-1" dirty="0">
              <a:latin typeface="Arial" panose="020B0604020202020204"/>
            </a:endParaRP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remove local block replicas,</a:t>
            </a:r>
            <a:endParaRPr lang="en-IN" sz="1800" b="0" strike="noStrike" spc="-1" dirty="0">
              <a:latin typeface="Arial" panose="020B0604020202020204"/>
            </a:endParaRP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re-register and send an immediate block report, or</a:t>
            </a:r>
            <a:endParaRPr lang="en-IN" sz="1800" b="0" strike="noStrike" spc="-1" dirty="0">
              <a:latin typeface="Arial" panose="020B0604020202020204"/>
            </a:endParaRP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shut down the node.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14F8C96-D2B2-4F47-B20F-B07A5D5017B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8191917-D3E1-4A63-9642-F24603F5DBD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Architecture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8B87B18-BD60-4596-A620-ABA75C4BD81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16B3E2A-7D39-4D00-8197-7D23AE43F75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2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64360" y="1314720"/>
            <a:ext cx="9709920" cy="46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b="1" strike="noStrike" spc="-1">
                <a:solidFill>
                  <a:srgbClr val="C00000"/>
                </a:solidFill>
                <a:latin typeface="Calibri Light"/>
              </a:rPr>
              <a:t>HDFS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HDFS Recovery Time from Single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Failure: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HDFS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ensures that each block is sufficiently replicated.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When it detects the loss of a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it instructs remaining nodes to maintain adequate replication by creating additional block replicas.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For each lost replica,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picks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a (source, destination) pair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where the source is an available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with another replica of the block and the destination is the target for the new replica.</a:t>
            </a:r>
            <a:endParaRPr lang="en-IN" sz="24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Estimate a lower bound for the recovery time: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Simple Assumptions:</a:t>
            </a:r>
            <a:endParaRPr lang="en-IN" sz="2400" b="0" strike="noStrike" spc="-1" dirty="0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The maximum IO bandwidth of each disk is 100MB/s (reads + writes).</a:t>
            </a:r>
            <a:endParaRPr lang="en-IN" sz="2000" b="0" strike="noStrike" spc="-1" dirty="0">
              <a:latin typeface="Arial" panose="020B0604020202020204"/>
            </a:endParaRP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This is true for the vast majority of clusters that use spinning disks.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8722061-100A-48C0-8A49-178B2BF2F30B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C74768C-24DB-434D-BEAD-EE88EC6DF03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Replica and Rack Awareness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follows rack awareness for never loss all the data if entire rack fails.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Rules for Rack Awareness</a:t>
            </a:r>
            <a:endParaRPr lang="en-IN" sz="2800" b="0" strike="noStrike" spc="-1">
              <a:latin typeface="Arial" panose="020B0604020202020204"/>
            </a:endParaRPr>
          </a:p>
          <a:p>
            <a:pPr marL="914400" lvl="1" indent="-4565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IN" sz="2400" b="0" strike="noStrike" spc="-1">
                <a:solidFill>
                  <a:srgbClr val="FF0000"/>
                </a:solidFill>
                <a:latin typeface="Calibri"/>
              </a:rPr>
              <a:t>Need to place the first replica of block in </a:t>
            </a:r>
            <a:r>
              <a:rPr lang="en-IN" sz="2400" b="1" strike="noStrike" spc="-1">
                <a:solidFill>
                  <a:srgbClr val="FF0000"/>
                </a:solidFill>
                <a:latin typeface="Calibri"/>
              </a:rPr>
              <a:t>near</a:t>
            </a:r>
            <a:endParaRPr lang="en-IN" sz="2400" b="1" strike="noStrike" spc="-1">
              <a:solidFill>
                <a:srgbClr val="FF0000"/>
              </a:solidFill>
              <a:latin typeface="Arial" panose="020B0604020202020204"/>
            </a:endParaRPr>
          </a:p>
          <a:p>
            <a:pPr marL="457200">
              <a:lnSpc>
                <a:spcPct val="90000"/>
              </a:lnSpc>
              <a:spcBef>
                <a:spcPts val="500"/>
              </a:spcBef>
            </a:pPr>
            <a:r>
              <a:rPr lang="en-IN" sz="2400" b="1" strike="noStrike" spc="-1">
                <a:solidFill>
                  <a:srgbClr val="FF0000"/>
                </a:solidFill>
                <a:latin typeface="Calibri"/>
              </a:rPr>
              <a:t>	available rack</a:t>
            </a:r>
            <a:endParaRPr lang="en-IN" sz="2400" b="1" strike="noStrike" spc="-1">
              <a:solidFill>
                <a:srgbClr val="FF0000"/>
              </a:solidFill>
              <a:latin typeface="Arial" panose="020B0604020202020204"/>
            </a:endParaRPr>
          </a:p>
          <a:p>
            <a:pPr marL="914400" lvl="1" indent="-4565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Calibri Light"/>
              <a:buAutoNum type="arabicPeriod" startAt="2"/>
            </a:pPr>
            <a:r>
              <a:rPr lang="en-IN" sz="2400" b="0" strike="noStrike" spc="-1">
                <a:solidFill>
                  <a:srgbClr val="FF0000"/>
                </a:solidFill>
                <a:latin typeface="Calibri"/>
              </a:rPr>
              <a:t>The second replica of block is not placed in </a:t>
            </a:r>
            <a:endParaRPr lang="en-IN" sz="2400" b="0" strike="noStrike" spc="-1">
              <a:solidFill>
                <a:srgbClr val="FF0000"/>
              </a:solidFill>
              <a:latin typeface="Arial" panose="020B0604020202020204"/>
            </a:endParaRPr>
          </a:p>
          <a:p>
            <a:pPr marL="457200">
              <a:lnSpc>
                <a:spcPct val="90000"/>
              </a:lnSpc>
              <a:spcBef>
                <a:spcPts val="500"/>
              </a:spcBef>
            </a:pPr>
            <a:r>
              <a:rPr lang="en-IN" sz="2400" b="0" strike="noStrike" spc="-1">
                <a:solidFill>
                  <a:srgbClr val="FF0000"/>
                </a:solidFill>
                <a:latin typeface="Calibri"/>
              </a:rPr>
              <a:t>       the same rack where the first replica is placed</a:t>
            </a:r>
            <a:endParaRPr lang="en-IN" sz="2400" b="0" strike="noStrike" spc="-1">
              <a:solidFill>
                <a:srgbClr val="FF0000"/>
              </a:solidFill>
              <a:latin typeface="Arial" panose="020B0604020202020204"/>
            </a:endParaRPr>
          </a:p>
          <a:p>
            <a:pPr marL="914400" lvl="1" indent="-4565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Calibri Light"/>
              <a:buAutoNum type="arabicPeriod" startAt="3"/>
            </a:pPr>
            <a:r>
              <a:rPr lang="en-IN" sz="2400" b="0" strike="noStrike" spc="-1">
                <a:solidFill>
                  <a:srgbClr val="FF0000"/>
                </a:solidFill>
                <a:latin typeface="Calibri"/>
              </a:rPr>
              <a:t>The third replica should place in where the </a:t>
            </a:r>
            <a:endParaRPr lang="en-IN" sz="2400" b="0" strike="noStrike" spc="-1">
              <a:solidFill>
                <a:srgbClr val="FF0000"/>
              </a:solidFill>
              <a:latin typeface="Arial" panose="020B0604020202020204"/>
            </a:endParaRPr>
          </a:p>
          <a:p>
            <a:pPr marL="457200">
              <a:lnSpc>
                <a:spcPct val="90000"/>
              </a:lnSpc>
              <a:spcBef>
                <a:spcPts val="500"/>
              </a:spcBef>
            </a:pPr>
            <a:r>
              <a:rPr lang="en-IN" sz="2400" b="0" strike="noStrike" spc="-1">
                <a:solidFill>
                  <a:srgbClr val="FF0000"/>
                </a:solidFill>
                <a:latin typeface="Calibri"/>
              </a:rPr>
              <a:t>     second replica is placed but in the different node.</a:t>
            </a:r>
            <a:endParaRPr lang="en-IN" sz="2400" b="0" strike="noStrike" spc="-1">
              <a:solidFill>
                <a:srgbClr val="FF0000"/>
              </a:solidFill>
              <a:latin typeface="Arial" panose="020B0604020202020204"/>
            </a:endParaRPr>
          </a:p>
          <a:p>
            <a:pPr marL="457200">
              <a:lnSpc>
                <a:spcPct val="90000"/>
              </a:lnSpc>
              <a:spcBef>
                <a:spcPts val="1000"/>
              </a:spcBef>
            </a:pPr>
            <a:endParaRPr lang="en-IN" sz="2400" b="0" strike="noStrike" spc="-1">
              <a:solidFill>
                <a:srgbClr val="FF0000"/>
              </a:solidFill>
              <a:latin typeface="Arial" panose="020B0604020202020204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F92ECC9-8D55-43F0-9D71-04B1C0FB33B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34E383E-9FA2-4DD7-AA8A-EEDC4A6E8B6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121775" y="1897380"/>
            <a:ext cx="3045460" cy="38461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To get an idea of how data flows between the client interacting with HDFS, namenode and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134F861-8841-4F62-A2E3-791AAA8D753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EC3EB67-3178-419F-8D6A-6AFC4420620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3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00240" y="2112120"/>
            <a:ext cx="8790840" cy="418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for reading data from HDFS: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Step-1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: The client opens the file it wishes to read by calling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open()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FileSystem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 object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for HDFS is an instance of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Step-2: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calls the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using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RPC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endParaRPr lang="en-IN" sz="2400" b="0" strike="noStrike" spc="-1" dirty="0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To determine the locations of the blocks for the first few blocks in the file,</a:t>
            </a:r>
            <a:endParaRPr lang="en-IN" sz="2000" b="0" strike="noStrike" spc="-1" dirty="0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For each block, the namenode returns the addresses of the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 that have a copy of that block</a:t>
            </a:r>
            <a:endParaRPr lang="en-IN" sz="20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are sorted according to their proximity to the client.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Short-Circuit local reads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if client is its self a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returns an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(an input stream that supports file seeks) to the client for it to read data from.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turn wraps a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manages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and namenode I/O.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Step-3: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The client then calls read() on the stream.</a:t>
            </a:r>
            <a:endParaRPr lang="en-IN" sz="2400" b="0" strike="noStrike" spc="-1" dirty="0">
              <a:latin typeface="Arial" panose="020B0604020202020204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1EFB103-7F1A-4B79-BAA8-BAF5A9963A7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EA87718-ABEC-4601-B746-AED332F937B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 steps for reading data from HDFS: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DFSInputStream, which has stored the datanode addresses for the first few blocks in the file, then connects to the first (closest) datanode for the first block in the file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Data is streamed from the datanode back to the client, which calls read() repeatedly on the stream.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Step-5: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When the end of the block is reached, DFSInputStream will close the connection to the datanode, then find the best datanode for the next block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Blocks are read in 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order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with the DFSInputStream opening new connections to datanodes as the client reads through the stream.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Step-6: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When the client has finished reading, it calls close() on the FSDataInputStream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ACB133F-0864-47E0-AE77-647A49EB545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2BAB4AD-6E4D-4B1F-82C0-2C128BF40F9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445760" y="123768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for reading data from HDFS: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During reading, if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encounters an error while communicating with a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then it will try the next closest one for that block.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It will also remember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that have failed so that it doesn’t needlessly retry them for later blocks.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also verifies checksums for the data transferred to it from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If a corrupted block is found, it is reported to the namenode before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attempts to read a replica of the block from another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client contacts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directly to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retrive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data with the help of namenode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3544E4D-A6E6-4263-B4F5-1B282A8234ED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C86D1A1-448C-40DC-84BC-4564FED803A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5F51966-3BEF-4080-8CB9-0D3959F872E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6FD8F0-2757-4CE2-887D-EC2E09555EF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5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38800" y="1249200"/>
            <a:ext cx="10251000" cy="486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AE39058-3B93-41FC-8FE3-33BAC16471A9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A62E56A-A242-48FB-90A6-E7F2EE0CB86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6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74360" y="1133280"/>
            <a:ext cx="10083600" cy="50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Commodity Hardware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658520" y="4043880"/>
            <a:ext cx="9422280" cy="25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It involves the use of large numbers of already-available computing components for parallel computing, to get the greatest amount of useful computation at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low cost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Typically in 2 level architecture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Nodes are commodity PCs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30-40 nodes/rack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Uplink from rack is 3-4 gigabit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Rack-internal is 1 gigabit</a:t>
            </a:r>
            <a:endParaRPr lang="en-IN" sz="2400" b="0" strike="noStrike" spc="-1">
              <a:latin typeface="Arial" panose="020B0604020202020204"/>
            </a:endParaRPr>
          </a:p>
        </p:txBody>
      </p:sp>
      <p:grpSp>
        <p:nvGrpSpPr>
          <p:cNvPr id="168" name="Group 3"/>
          <p:cNvGrpSpPr/>
          <p:nvPr/>
        </p:nvGrpSpPr>
        <p:grpSpPr>
          <a:xfrm>
            <a:off x="1658520" y="1305720"/>
            <a:ext cx="9171720" cy="2644200"/>
            <a:chOff x="1658520" y="1305720"/>
            <a:chExt cx="9171720" cy="2644200"/>
          </a:xfrm>
        </p:grpSpPr>
        <p:pic>
          <p:nvPicPr>
            <p:cNvPr id="169" name="Picture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658520" y="1305720"/>
              <a:ext cx="9171720" cy="2644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0" name="CustomShape 4"/>
            <p:cNvSpPr/>
            <p:nvPr/>
          </p:nvSpPr>
          <p:spPr>
            <a:xfrm>
              <a:off x="5064120" y="1352520"/>
              <a:ext cx="2332800" cy="30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Arial" panose="020B0604020202020204"/>
                  <a:ea typeface="MS PGothic"/>
                </a:rPr>
                <a:t>Aggregation switch</a:t>
              </a:r>
              <a:endParaRPr lang="en-IN" sz="1400" b="0" strike="noStrike" spc="-1">
                <a:latin typeface="Arial" panose="020B0604020202020204"/>
              </a:endParaRPr>
            </a:p>
          </p:txBody>
        </p:sp>
        <p:sp>
          <p:nvSpPr>
            <p:cNvPr id="171" name="CustomShape 5"/>
            <p:cNvSpPr/>
            <p:nvPr/>
          </p:nvSpPr>
          <p:spPr>
            <a:xfrm>
              <a:off x="3285720" y="1918800"/>
              <a:ext cx="1538280" cy="30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Arial" panose="020B0604020202020204"/>
                  <a:ea typeface="MS PGothic"/>
                </a:rPr>
                <a:t>Rack switch</a:t>
              </a:r>
              <a:endParaRPr lang="en-IN" sz="14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To write a file into HDFS, client needs to interact with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name node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Namenode provides the address of the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slave(Data node) 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on which client will start writing data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As soon as client finishes writing the block, the slave starts copying the block to another slave which in turn copy the block into another slave (default is 3) 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After required replicas are created then it will send the acknowledgement to the client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Authentication process is same like file read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BA9B47F-7F6C-4BFF-A60B-905A0EB1C862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01AB7CF-5A18-4740-8896-16BB129C5E3D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458720" y="1224720"/>
            <a:ext cx="1051488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to follows to write a file in HDFS: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Step-1: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The client creates the file by calling create() on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Step-2: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makes an RPC call to the namenode to create a new file in the filesystem’s namespace, with # blocks associated with it.</a:t>
            </a:r>
            <a:endParaRPr lang="en-IN" sz="2400" b="0" strike="noStrike" spc="-1" dirty="0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The namenode performs various checks to make sure the file doesn’t already exist, and that the client has the right permissions to create the file</a:t>
            </a:r>
            <a:endParaRPr lang="en-IN" sz="2000" b="0" strike="noStrike" spc="-1" dirty="0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If these checks pass, the namenode makes a record of the new file; otherwise, file creation fails and the client is thrown an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IOException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0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returns an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for the client to start writing data to.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Step-3: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As in the read case,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wraps a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handles communication with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and namenode.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As the client writes data,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splits it into </a:t>
            </a:r>
            <a:r>
              <a:rPr lang="en-IN" sz="2400" b="1" strike="noStrike" spc="-1" dirty="0">
                <a:solidFill>
                  <a:srgbClr val="C00000"/>
                </a:solidFill>
                <a:latin typeface="Calibri"/>
              </a:rPr>
              <a:t>packets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it writes to an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internal queue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called the </a:t>
            </a:r>
            <a:r>
              <a:rPr lang="en-IN" sz="2400" b="1" i="1" strike="noStrike" spc="-1" dirty="0">
                <a:solidFill>
                  <a:srgbClr val="C00000"/>
                </a:solidFill>
                <a:latin typeface="Calibri"/>
              </a:rPr>
              <a:t>data queue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 panose="020B0604020202020204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AA46250-211F-421D-9931-E18FE7BB90F9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65A85E-7131-4964-A646-497175F8840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58720" y="1224720"/>
            <a:ext cx="1051488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to follows to write a file in HDFS: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data queue is consumed by the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DataStreamer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whose responsibility it is to ask the namenode to allocate new blocks by picking a list of suitable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to store the replicas.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list of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forms a pipeline— assuming the replication level is three, so there are three nodes in the pipeline.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Step-4: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The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DataStreamer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streams the packets to the first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pipeline, which stores the packet and forwards it to the second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Similarly, the second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stores the packet and forwards it to the third (and last)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also maintains an internal queue of packets that are waiting to be acknowledged by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called the </a:t>
            </a:r>
            <a:r>
              <a:rPr lang="en-IN" sz="2400" b="1" i="1" strike="noStrike" spc="-1" dirty="0" err="1">
                <a:solidFill>
                  <a:srgbClr val="C00000"/>
                </a:solidFill>
                <a:latin typeface="Calibri"/>
              </a:rPr>
              <a:t>ack</a:t>
            </a:r>
            <a:r>
              <a:rPr lang="en-IN" sz="2400" b="1" i="1" strike="noStrike" spc="-1" dirty="0">
                <a:solidFill>
                  <a:srgbClr val="C00000"/>
                </a:solidFill>
                <a:latin typeface="Calibri"/>
              </a:rPr>
              <a:t> queue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Step-5: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 packet is removed from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ack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queue only when it has been acknowledged by all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</a:t>
            </a:r>
            <a:endParaRPr lang="en-IN" sz="2400" b="0" strike="noStrike" spc="-1" dirty="0">
              <a:latin typeface="Arial" panose="020B0604020202020204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0E1E5D4-A163-429F-A95D-EC128F28700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0D5057C-F63C-43FB-B03C-94A31A26258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to follows to write a file in HDFS: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It’s possible, but unlikely, that multiple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fail while a block is being written. As long as </a:t>
            </a:r>
            <a:r>
              <a:rPr lang="en-IN" sz="2400" b="0" i="1" strike="noStrike" spc="-1" dirty="0" err="1">
                <a:solidFill>
                  <a:srgbClr val="000000"/>
                </a:solidFill>
                <a:latin typeface="Calibri"/>
              </a:rPr>
              <a:t>dfs.replication.min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replicas (default one) are written, the write will succeed, and the block will be asynchronously replicated across the cluster until its target replication factor is reached (</a:t>
            </a:r>
            <a:r>
              <a:rPr lang="en-IN" sz="2400" b="0" i="1" strike="noStrike" spc="-1" dirty="0" err="1">
                <a:solidFill>
                  <a:srgbClr val="000000"/>
                </a:solidFill>
                <a:latin typeface="Calibri"/>
              </a:rPr>
              <a:t>dfs.replication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defaults to three).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Step-6: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When the client has finished writing data, it calls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close()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on the stream.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Step-7: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This action flushes all the remaining packets to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pipeline and waits for acknowledgments before contacting the namenode to signal that the file is complete.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namenode already knows which blocks the file is made up of (via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 Streamer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asking for block allocations), so it only has to wait for blocks to be minimally replicated before returning successfully.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HDFS provides a method for forcing all buffers to be synchronized to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via the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sync()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method on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Writes the blocks in parallel manner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Writes the replicas in sequential manner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Writing blocks follows the rack awareness rules. </a:t>
            </a: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Disk has block size </a:t>
            </a:r>
            <a:r>
              <a:rPr lang="" altLang="en-IN" sz="2800" b="0" strike="noStrike" spc="-1" dirty="0" smtClean="0">
                <a:solidFill>
                  <a:srgbClr val="000000"/>
                </a:solidFill>
                <a:latin typeface="Calibri"/>
              </a:rPr>
              <a:t>--&gt;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minimum amount of data that can be read or write.</a:t>
            </a:r>
            <a:endParaRPr lang="en-IN" sz="2800" b="0" strike="noStrike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Filesystem blocks are typically a 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kilobytes in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size, whereas disk blocks are normally 512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bytes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HDFS also uses blocks concepts to read and write a file. 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block size is 128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MB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by default.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Files in HDFS are broken into block-sized chunks, which are stored as independent units.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file in HDFS that is smaller than a single block does not occupy a full block’s worth of underlying storage.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a 1 MB file stored with a block size of 128 MB uses 1 MB of disk space, not 128 MB.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5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Why is a </a:t>
            </a:r>
            <a:r>
              <a:rPr lang="" altLang="en-US" sz="24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 is so large?</a:t>
            </a:r>
            <a:endParaRPr lang="en-US" sz="2400" b="1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blocks are large compared to disk blocks to </a:t>
            </a:r>
            <a:r>
              <a:rPr lang="en-US" sz="2400" spc="-1" dirty="0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minimize the cost of seek time.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If block is large then the time it takes to transfer data from the disk can be significantly longer than the time to seek to start of the block.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Thus,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transferring a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large file made of multiple blocks operates at the disk transfer rate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Example: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seek time is 10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 and transfer rate is 100MB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make seek time 1 % of the transfer time, we need to make a block size of 100MB. Here 128MB.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Map task in MapReduce operate on one block at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time, so if you have too few tasks (fewer than nodes in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cluster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), your jobs will run slower than they could otherwise.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blocking benefits</a:t>
            </a:r>
            <a:endParaRPr lang="en-US" sz="2800" b="1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 can be larger than any single disk in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network.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There’s nothing that requires the blocks from a file to be stored on the same disk,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so they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can take advantage of any of the disks in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cluster.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Making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unit of abstraction a block rather than a file simplifies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storage subsystem.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storage subsystem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deals with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blocks,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600200" lvl="3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simplifying storage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management (blocks are fixed size, it is easy to calculate how many can be stored in disk)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600200" lvl="3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Eliminating metadata concerns ( file metadata such as file permissions are not required, because blocks are chunks of data)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Blocks </a:t>
            </a:r>
            <a:r>
              <a:rPr lang="en-US" sz="2800" spc="-1" dirty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fit well with replication for providing fault tolerance and availability</a:t>
            </a:r>
            <a:r>
              <a:rPr lang="en-US" sz="2800" spc="-1" dirty="0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 caching</a:t>
            </a:r>
            <a:endParaRPr lang="en-US" sz="2400" b="1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Frequently accessed files the blocks may be explicitly cached in the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memory  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off-heap block cache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 default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block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is cached in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only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one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datanode’s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memory, although the number is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configurable on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per-file basis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Job schedulers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uses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cached blocks by running tasks on the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increase the read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performance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small lookup table used in a join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is a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good candidate for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caching.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Users or applications instruct the namenode which files to cache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 adding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cache directive to a cache pool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 pools are an administrative grouping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for managing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 permissions and resource usage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25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Federation:</a:t>
            </a:r>
            <a:endParaRPr lang="en-US" sz="2800" b="1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Namenode </a:t>
            </a:r>
            <a:r>
              <a:rPr lang="en-US" sz="2800" spc="-1" dirty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keeps a reference to every file and block in the filesystem in </a:t>
            </a:r>
            <a:r>
              <a:rPr lang="en-US" sz="2800" spc="-1" dirty="0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memory </a:t>
            </a:r>
            <a:r>
              <a:rPr lang="" altLang="en-US" sz="2800" spc="-1" dirty="0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--&gt;</a:t>
            </a:r>
            <a:r>
              <a:rPr lang="en-US" sz="2800" spc="-1" dirty="0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 memory becomes the limiting factor for scaling.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federation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introduced in the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2.x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release series, allows a cluster to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scale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by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adding </a:t>
            </a:r>
            <a:r>
              <a:rPr lang="en-US" sz="2800" b="1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</a:t>
            </a:r>
            <a:r>
              <a:rPr lang="en-US" sz="2800" b="1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amenodes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each of which manages a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portion of the filesystem namespace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Example:  one Namenode manages all the files in /user and another Namenode manages all the files in /share.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Namespace Volume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: 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It made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up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 the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metadata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for the namespace and a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 pool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containing all the blocks for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files in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namespace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Each Namenode manages Namespace volume and these are independent of each other.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Namenode do not communicate with one other and failure of one Namenode does not affect 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availiability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of namespace managed by other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  <a:endParaRPr lang="en-US" sz="2800" b="1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combination of replicating namenode metadata on multiple filesystems and usage of secondary namenode to create a check-points   not provide 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high availability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of the file system.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is a single point of failure (SPOF).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If Namenode fails, then whole Hadoop system will be out of service until new Namenode could be brought online.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recover from a failed Namenode, the administrator starts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new primary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with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one of the filesystem metadata replicas and configures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and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clients to use this new namenode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new Namenode is not able to serve request until it has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loaded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its namespace image into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replayed its edit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log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received enough block reports from the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to leave safe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mode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 large cluster, the time taken by the new name to provide services about more than 30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- Ecosystem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220FFB9-F0DE-4F3A-9C7C-D725DD15566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072008-FD8E-4C3B-BE6D-1FF6574B6E6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17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93240" y="1146240"/>
            <a:ext cx="9954720" cy="515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  <a:endParaRPr lang="en-US" sz="2800" b="1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This is a long recovery time (Down time).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Hadoop – 2 uses </a:t>
            </a:r>
            <a:r>
              <a:rPr lang="en-US" sz="2800" spc="-1" dirty="0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stand-by  concept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to provide High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Availabilty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In this implementation, there are a </a:t>
            </a:r>
            <a:r>
              <a:rPr lang="en-US" sz="2800" spc="-1" dirty="0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pair of </a:t>
            </a:r>
            <a:r>
              <a:rPr lang="en-US" sz="2800" spc="-1" dirty="0" err="1" smtClean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in an active-standby configuration.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In the event of the failure of the active namenode, the standby takes over its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duties to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continue servicing client requests without a significant interruption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architectural changes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are needed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follow to this happen: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  <a:endParaRPr lang="en-US" sz="2800" b="1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few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architectural changes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are needed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follow to this happen: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must use highly available shared storage to share the edit log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  This shared edit logs can be used by standby Namenode for synchronize it states with the active Namenode.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must send block reports to both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because the block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mappings are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stored in a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memory, and not on disk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Clients must be configured to handle namenode failover, using a mechanism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that is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transparent to users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  <a:endParaRPr lang="en-US" sz="24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secondary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role is subsumed by the standby, which takes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periodic checkpoints 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 the active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4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namespace.</a:t>
            </a:r>
            <a:endParaRPr lang="en-US" sz="2400" spc="-1" dirty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MapReduce Overview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Programming model used by Google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MapReduce offers a solution to existing problems by bringing computation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close to data 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thereby minimizing data movement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 combination of the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Map(transformed)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Reduce(aggregated)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models with an associated implementation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 smtClean="0">
                <a:solidFill>
                  <a:srgbClr val="FF0000"/>
                </a:solidFill>
                <a:latin typeface="Calibri"/>
              </a:rPr>
              <a:t>It </a:t>
            </a:r>
            <a:r>
              <a:rPr lang="en-IN" sz="2800" b="0" strike="noStrike" spc="-1" dirty="0">
                <a:solidFill>
                  <a:srgbClr val="FF0000"/>
                </a:solidFill>
                <a:latin typeface="Calibri"/>
              </a:rPr>
              <a:t>is a simple programming model designed to </a:t>
            </a:r>
            <a:r>
              <a:rPr lang="en-IN" sz="2800" b="1" strike="noStrike" spc="-1" dirty="0">
                <a:solidFill>
                  <a:srgbClr val="FF0000"/>
                </a:solidFill>
                <a:latin typeface="Calibri"/>
              </a:rPr>
              <a:t>process</a:t>
            </a:r>
            <a:r>
              <a:rPr lang="en-IN" sz="2800" b="0" strike="noStrike" spc="-1" dirty="0">
                <a:solidFill>
                  <a:srgbClr val="FF0000"/>
                </a:solidFill>
                <a:latin typeface="Calibri"/>
              </a:rPr>
              <a:t> large volumes of data in </a:t>
            </a:r>
            <a:r>
              <a:rPr lang="en-IN" sz="2800" b="1" strike="noStrike" spc="-1" dirty="0">
                <a:solidFill>
                  <a:srgbClr val="FF0000"/>
                </a:solidFill>
                <a:latin typeface="Calibri"/>
              </a:rPr>
              <a:t>parallel</a:t>
            </a:r>
            <a:r>
              <a:rPr lang="en-IN" sz="2800" b="0" strike="noStrike" spc="-1" dirty="0">
                <a:solidFill>
                  <a:srgbClr val="FF0000"/>
                </a:solidFill>
                <a:latin typeface="Calibri"/>
              </a:rPr>
              <a:t> by </a:t>
            </a:r>
            <a:r>
              <a:rPr lang="en-IN" sz="2800" b="1" strike="noStrike" spc="-1" dirty="0">
                <a:solidFill>
                  <a:srgbClr val="FF0000"/>
                </a:solidFill>
                <a:latin typeface="Calibri"/>
              </a:rPr>
              <a:t>dividing</a:t>
            </a:r>
            <a:r>
              <a:rPr lang="en-IN" sz="2800" b="0" strike="noStrike" spc="-1" dirty="0">
                <a:solidFill>
                  <a:srgbClr val="FF0000"/>
                </a:solidFill>
                <a:latin typeface="Calibri"/>
              </a:rPr>
              <a:t> the </a:t>
            </a:r>
            <a:r>
              <a:rPr lang="en-IN" sz="2800" b="1" strike="noStrike" spc="-1" dirty="0">
                <a:solidFill>
                  <a:srgbClr val="FF0000"/>
                </a:solidFill>
                <a:latin typeface="Calibri"/>
              </a:rPr>
              <a:t>job</a:t>
            </a:r>
            <a:r>
              <a:rPr lang="en-IN" sz="2800" b="0" strike="noStrike" spc="-1" dirty="0">
                <a:solidFill>
                  <a:srgbClr val="FF0000"/>
                </a:solidFill>
                <a:latin typeface="Calibri"/>
              </a:rPr>
              <a:t> into a set of </a:t>
            </a:r>
            <a:r>
              <a:rPr lang="en-IN" sz="2800" b="1" strike="noStrike" spc="-1" dirty="0" smtClean="0">
                <a:solidFill>
                  <a:srgbClr val="FF0000"/>
                </a:solidFill>
                <a:latin typeface="Calibri"/>
              </a:rPr>
              <a:t>independent tasks</a:t>
            </a:r>
            <a:r>
              <a:rPr lang="en-IN" sz="2800" b="0" strike="noStrike" spc="-1" dirty="0" smtClean="0">
                <a:solidFill>
                  <a:srgbClr val="FF0000"/>
                </a:solidFill>
                <a:latin typeface="Calibri"/>
              </a:rPr>
              <a:t>. </a:t>
            </a:r>
            <a:endParaRPr lang="en-IN" sz="2800" b="0" strike="noStrike" spc="-1" dirty="0">
              <a:solidFill>
                <a:srgbClr val="FF0000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MapReduce is highly scalable and can be used across many computers.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Many small machines can be used to process jobs that normally could not be processed by a large machine.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Limitation of Map-Reduce Programming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Map and Reduce jobs are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stateless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reduce jobs have to wait for map jobs to be </a:t>
            </a:r>
            <a:r>
              <a:rPr lang="en-IN" sz="2400" b="0" strike="noStrike" spc="-1" dirty="0" err="1" smtClean="0">
                <a:solidFill>
                  <a:srgbClr val="000000"/>
                </a:solidFill>
                <a:latin typeface="Calibri"/>
              </a:rPr>
              <a:t>complet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first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limits the maximum parallelism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 YARN born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400" b="0" strike="noStrike" spc="-1" dirty="0">
              <a:latin typeface="Arial" panose="020B0604020202020204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816C09-1877-4609-996F-C488289429D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6038EA3-742E-4B88-9F18-602A978B41C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MapReduce Overview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MapReduce is the key algorithm that the Hadoop data processing engine uses to distribute work around a cluster.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Decomposing the data processing applications into mappers and reducers is sometimes non-trivial.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Once the application have written in map-reduce form, scaling the application over cluster is a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just a configuration change only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0D71E-CC7D-48AE-AD6F-2479D99101DE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32E4B2-D2BA-4973-962C-5E229D3EB04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 Abstraction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 Mapper converts raw source data into key/value pairs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Inputs a key/value pair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Key is a reference to the input value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Value is the data set on which to operate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Evaluation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Function defined by user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Applies to every value in value input</a:t>
            </a:r>
            <a:endParaRPr lang="en-IN" sz="2400" b="0" strike="noStrike" spc="-1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 Might need to parse input</a:t>
            </a:r>
            <a:endParaRPr lang="en-IN" sz="20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Produces a new list of key/value pairs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Can be different type from input pair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E994195-86BB-4F7E-8645-CA730F1A26B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14DEE4A-C3AF-488A-9D51-388ABB0E052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8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469640" y="1774800"/>
            <a:ext cx="4493880" cy="452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 Example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F7FEDD3-E451-4963-8C10-864EF6A3052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B774EA4-BF31-478B-B848-1BAB4913B1F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94" name="Picture 5"/>
          <p:cNvPicPr/>
          <p:nvPr/>
        </p:nvPicPr>
        <p:blipFill>
          <a:blip r:embed="rId1"/>
          <a:srcRect l="922" t="4838" r="56214" b="80648"/>
          <a:stretch>
            <a:fillRect/>
          </a:stretch>
        </p:blipFill>
        <p:spPr>
          <a:xfrm>
            <a:off x="1753560" y="3873240"/>
            <a:ext cx="7085880" cy="220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  <a:ea typeface="SimSun"/>
              </a:rPr>
              <a:t>Distributed Grep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488240" y="2637000"/>
            <a:ext cx="1523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1674360" y="2801520"/>
            <a:ext cx="11455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Very </a:t>
            </a:r>
            <a:endParaRPr lang="en-IN" sz="24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big</a:t>
            </a:r>
            <a:endParaRPr lang="en-IN" sz="24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data</a:t>
            </a:r>
            <a:endParaRPr lang="en-IN" sz="2400" b="0" strike="noStrike" spc="-1">
              <a:latin typeface="Arial" panose="020B0604020202020204"/>
            </a:endParaRPr>
          </a:p>
        </p:txBody>
      </p:sp>
      <p:grpSp>
        <p:nvGrpSpPr>
          <p:cNvPr id="298" name="Group 4"/>
          <p:cNvGrpSpPr/>
          <p:nvPr/>
        </p:nvGrpSpPr>
        <p:grpSpPr>
          <a:xfrm>
            <a:off x="3084120" y="2512080"/>
            <a:ext cx="1968480" cy="1981080"/>
            <a:chOff x="3084120" y="2512080"/>
            <a:chExt cx="1968480" cy="1981080"/>
          </a:xfrm>
        </p:grpSpPr>
        <p:sp>
          <p:nvSpPr>
            <p:cNvPr id="299" name="CustomShape 5"/>
            <p:cNvSpPr/>
            <p:nvPr/>
          </p:nvSpPr>
          <p:spPr>
            <a:xfrm>
              <a:off x="3733560" y="253116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6"/>
            <p:cNvSpPr/>
            <p:nvPr/>
          </p:nvSpPr>
          <p:spPr>
            <a:xfrm>
              <a:off x="3733560" y="291240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7"/>
            <p:cNvSpPr/>
            <p:nvPr/>
          </p:nvSpPr>
          <p:spPr>
            <a:xfrm>
              <a:off x="3733560" y="329328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8"/>
            <p:cNvSpPr/>
            <p:nvPr/>
          </p:nvSpPr>
          <p:spPr>
            <a:xfrm>
              <a:off x="3733560" y="413136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Line 9"/>
            <p:cNvSpPr/>
            <p:nvPr/>
          </p:nvSpPr>
          <p:spPr>
            <a:xfrm>
              <a:off x="4387680" y="375012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Line 10"/>
            <p:cNvSpPr/>
            <p:nvPr/>
          </p:nvSpPr>
          <p:spPr>
            <a:xfrm>
              <a:off x="3084120" y="3368880"/>
              <a:ext cx="52812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11"/>
            <p:cNvSpPr/>
            <p:nvPr/>
          </p:nvSpPr>
          <p:spPr>
            <a:xfrm>
              <a:off x="3663720" y="251208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06" name="CustomShape 12"/>
            <p:cNvSpPr/>
            <p:nvPr/>
          </p:nvSpPr>
          <p:spPr>
            <a:xfrm>
              <a:off x="3663720" y="289332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07" name="CustomShape 13"/>
            <p:cNvSpPr/>
            <p:nvPr/>
          </p:nvSpPr>
          <p:spPr>
            <a:xfrm>
              <a:off x="3670920" y="326484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08" name="CustomShape 14"/>
            <p:cNvSpPr/>
            <p:nvPr/>
          </p:nvSpPr>
          <p:spPr>
            <a:xfrm>
              <a:off x="3663720" y="409824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</p:grpSp>
      <p:grpSp>
        <p:nvGrpSpPr>
          <p:cNvPr id="309" name="Group 15"/>
          <p:cNvGrpSpPr/>
          <p:nvPr/>
        </p:nvGrpSpPr>
        <p:grpSpPr>
          <a:xfrm>
            <a:off x="5315760" y="2468520"/>
            <a:ext cx="3116520" cy="2068200"/>
            <a:chOff x="5315760" y="2468520"/>
            <a:chExt cx="3116520" cy="2068200"/>
          </a:xfrm>
        </p:grpSpPr>
        <p:sp>
          <p:nvSpPr>
            <p:cNvPr id="310" name="CustomShape 16"/>
            <p:cNvSpPr/>
            <p:nvPr/>
          </p:nvSpPr>
          <p:spPr>
            <a:xfrm>
              <a:off x="5738040" y="246852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grep</a:t>
              </a:r>
              <a:endParaRPr lang="en-IN" sz="2400" b="0" strike="noStrike" spc="-1">
                <a:latin typeface="Arial" panose="020B0604020202020204"/>
              </a:endParaRPr>
            </a:p>
          </p:txBody>
        </p:sp>
        <p:sp>
          <p:nvSpPr>
            <p:cNvPr id="311" name="CustomShape 17"/>
            <p:cNvSpPr/>
            <p:nvPr/>
          </p:nvSpPr>
          <p:spPr>
            <a:xfrm>
              <a:off x="5755320" y="284940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grep</a:t>
              </a:r>
              <a:endParaRPr lang="en-IN" sz="2400" b="0" strike="noStrike" spc="-1">
                <a:latin typeface="Arial" panose="020B0604020202020204"/>
              </a:endParaRPr>
            </a:p>
          </p:txBody>
        </p:sp>
        <p:sp>
          <p:nvSpPr>
            <p:cNvPr id="312" name="CustomShape 18"/>
            <p:cNvSpPr/>
            <p:nvPr/>
          </p:nvSpPr>
          <p:spPr>
            <a:xfrm>
              <a:off x="5755320" y="323064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grep</a:t>
              </a:r>
              <a:endParaRPr lang="en-IN" sz="2400" b="0" strike="noStrike" spc="-1">
                <a:latin typeface="Arial" panose="020B0604020202020204"/>
              </a:endParaRPr>
            </a:p>
          </p:txBody>
        </p:sp>
        <p:sp>
          <p:nvSpPr>
            <p:cNvPr id="313" name="CustomShape 19"/>
            <p:cNvSpPr/>
            <p:nvPr/>
          </p:nvSpPr>
          <p:spPr>
            <a:xfrm>
              <a:off x="5755320" y="406872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grep</a:t>
              </a:r>
              <a:endParaRPr lang="en-IN" sz="2400" b="0" strike="noStrike" spc="-1">
                <a:latin typeface="Arial" panose="020B0604020202020204"/>
              </a:endParaRPr>
            </a:p>
          </p:txBody>
        </p:sp>
        <p:sp>
          <p:nvSpPr>
            <p:cNvPr id="314" name="CustomShape 20"/>
            <p:cNvSpPr/>
            <p:nvPr/>
          </p:nvSpPr>
          <p:spPr>
            <a:xfrm>
              <a:off x="7169400" y="256068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21"/>
            <p:cNvSpPr/>
            <p:nvPr/>
          </p:nvSpPr>
          <p:spPr>
            <a:xfrm>
              <a:off x="7169400" y="294156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22"/>
            <p:cNvSpPr/>
            <p:nvPr/>
          </p:nvSpPr>
          <p:spPr>
            <a:xfrm>
              <a:off x="7169400" y="332280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23"/>
            <p:cNvSpPr/>
            <p:nvPr/>
          </p:nvSpPr>
          <p:spPr>
            <a:xfrm>
              <a:off x="7169400" y="416088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Line 24"/>
            <p:cNvSpPr/>
            <p:nvPr/>
          </p:nvSpPr>
          <p:spPr>
            <a:xfrm>
              <a:off x="7795440" y="377964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Line 25"/>
            <p:cNvSpPr/>
            <p:nvPr/>
          </p:nvSpPr>
          <p:spPr>
            <a:xfrm>
              <a:off x="5315760" y="27129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Line 26"/>
            <p:cNvSpPr/>
            <p:nvPr/>
          </p:nvSpPr>
          <p:spPr>
            <a:xfrm>
              <a:off x="5315760" y="309384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Line 27"/>
            <p:cNvSpPr/>
            <p:nvPr/>
          </p:nvSpPr>
          <p:spPr>
            <a:xfrm>
              <a:off x="5315760" y="34747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Line 28"/>
            <p:cNvSpPr/>
            <p:nvPr/>
          </p:nvSpPr>
          <p:spPr>
            <a:xfrm>
              <a:off x="5315760" y="43131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Line 29"/>
            <p:cNvSpPr/>
            <p:nvPr/>
          </p:nvSpPr>
          <p:spPr>
            <a:xfrm>
              <a:off x="6579360" y="27079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Line 30"/>
            <p:cNvSpPr/>
            <p:nvPr/>
          </p:nvSpPr>
          <p:spPr>
            <a:xfrm>
              <a:off x="6579360" y="30891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Line 31"/>
            <p:cNvSpPr/>
            <p:nvPr/>
          </p:nvSpPr>
          <p:spPr>
            <a:xfrm>
              <a:off x="6579360" y="347004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Line 32"/>
            <p:cNvSpPr/>
            <p:nvPr/>
          </p:nvSpPr>
          <p:spPr>
            <a:xfrm>
              <a:off x="6579360" y="43081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33"/>
            <p:cNvSpPr/>
            <p:nvPr/>
          </p:nvSpPr>
          <p:spPr>
            <a:xfrm>
              <a:off x="7148880" y="253224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matches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28" name="CustomShape 34"/>
            <p:cNvSpPr/>
            <p:nvPr/>
          </p:nvSpPr>
          <p:spPr>
            <a:xfrm>
              <a:off x="7148880" y="292752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matches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29" name="CustomShape 35"/>
            <p:cNvSpPr/>
            <p:nvPr/>
          </p:nvSpPr>
          <p:spPr>
            <a:xfrm>
              <a:off x="7159320" y="329400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matches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30" name="CustomShape 36"/>
            <p:cNvSpPr/>
            <p:nvPr/>
          </p:nvSpPr>
          <p:spPr>
            <a:xfrm>
              <a:off x="7191000" y="414180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matches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</p:grpSp>
      <p:grpSp>
        <p:nvGrpSpPr>
          <p:cNvPr id="331" name="Group 37"/>
          <p:cNvGrpSpPr/>
          <p:nvPr/>
        </p:nvGrpSpPr>
        <p:grpSpPr>
          <a:xfrm>
            <a:off x="8432640" y="2971800"/>
            <a:ext cx="3276000" cy="714240"/>
            <a:chOff x="8432640" y="2971800"/>
            <a:chExt cx="3276000" cy="714240"/>
          </a:xfrm>
        </p:grpSpPr>
        <p:sp>
          <p:nvSpPr>
            <p:cNvPr id="332" name="CustomShape 38"/>
            <p:cNvSpPr/>
            <p:nvPr/>
          </p:nvSpPr>
          <p:spPr>
            <a:xfrm>
              <a:off x="8856720" y="3108240"/>
              <a:ext cx="5648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i="1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cat</a:t>
              </a:r>
              <a:endParaRPr lang="en-IN" sz="2400" b="0" strike="noStrike" spc="-1">
                <a:latin typeface="Arial" panose="020B0604020202020204"/>
              </a:endParaRPr>
            </a:p>
          </p:txBody>
        </p:sp>
        <p:sp>
          <p:nvSpPr>
            <p:cNvPr id="333" name="Line 39"/>
            <p:cNvSpPr/>
            <p:nvPr/>
          </p:nvSpPr>
          <p:spPr>
            <a:xfrm>
              <a:off x="8432640" y="3305160"/>
              <a:ext cx="406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Line 40"/>
            <p:cNvSpPr/>
            <p:nvPr/>
          </p:nvSpPr>
          <p:spPr>
            <a:xfrm>
              <a:off x="9651960" y="3305160"/>
              <a:ext cx="406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41"/>
            <p:cNvSpPr/>
            <p:nvPr/>
          </p:nvSpPr>
          <p:spPr>
            <a:xfrm>
              <a:off x="10185480" y="2971800"/>
              <a:ext cx="1523160" cy="685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42"/>
            <p:cNvSpPr/>
            <p:nvPr/>
          </p:nvSpPr>
          <p:spPr>
            <a:xfrm>
              <a:off x="10403280" y="2986200"/>
              <a:ext cx="107064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2000" b="1" strike="noStrike" spc="-1">
                  <a:solidFill>
                    <a:srgbClr val="000000"/>
                  </a:solidFill>
                  <a:latin typeface="Calibri"/>
                  <a:ea typeface="SimSun"/>
                </a:rPr>
                <a:t>All</a:t>
              </a:r>
              <a:endParaRPr lang="en-IN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2000" b="1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matches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  <a:ea typeface="SimSun"/>
              </a:rPr>
              <a:t>Distributed Word Count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429560" y="2413800"/>
            <a:ext cx="135828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1675080" y="2893680"/>
            <a:ext cx="7020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Very 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big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data</a:t>
            </a:r>
            <a:endParaRPr lang="en-IN" sz="2000" b="0" strike="noStrike" spc="-1">
              <a:latin typeface="Arial" panose="020B0604020202020204"/>
            </a:endParaRPr>
          </a:p>
        </p:txBody>
      </p:sp>
      <p:grpSp>
        <p:nvGrpSpPr>
          <p:cNvPr id="340" name="Group 4"/>
          <p:cNvGrpSpPr/>
          <p:nvPr/>
        </p:nvGrpSpPr>
        <p:grpSpPr>
          <a:xfrm>
            <a:off x="2863800" y="2432880"/>
            <a:ext cx="2272680" cy="1950120"/>
            <a:chOff x="2863800" y="2432880"/>
            <a:chExt cx="2272680" cy="1950120"/>
          </a:xfrm>
        </p:grpSpPr>
        <p:sp>
          <p:nvSpPr>
            <p:cNvPr id="341" name="CustomShape 5"/>
            <p:cNvSpPr/>
            <p:nvPr/>
          </p:nvSpPr>
          <p:spPr>
            <a:xfrm>
              <a:off x="3613320" y="245196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6"/>
            <p:cNvSpPr/>
            <p:nvPr/>
          </p:nvSpPr>
          <p:spPr>
            <a:xfrm>
              <a:off x="3613320" y="283284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7"/>
            <p:cNvSpPr/>
            <p:nvPr/>
          </p:nvSpPr>
          <p:spPr>
            <a:xfrm>
              <a:off x="3613320" y="321372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8"/>
            <p:cNvSpPr/>
            <p:nvPr/>
          </p:nvSpPr>
          <p:spPr>
            <a:xfrm>
              <a:off x="3613320" y="405216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9"/>
            <p:cNvSpPr/>
            <p:nvPr/>
          </p:nvSpPr>
          <p:spPr>
            <a:xfrm>
              <a:off x="4368960" y="367092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0"/>
            <p:cNvSpPr/>
            <p:nvPr/>
          </p:nvSpPr>
          <p:spPr>
            <a:xfrm>
              <a:off x="2863800" y="3289680"/>
              <a:ext cx="60948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1"/>
            <p:cNvSpPr/>
            <p:nvPr/>
          </p:nvSpPr>
          <p:spPr>
            <a:xfrm>
              <a:off x="3620160" y="243288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IN" sz="1800" b="0" strike="noStrike" spc="-1">
                <a:latin typeface="Arial" panose="020B0604020202020204"/>
              </a:endParaRPr>
            </a:p>
          </p:txBody>
        </p:sp>
        <p:sp>
          <p:nvSpPr>
            <p:cNvPr id="348" name="CustomShape 12"/>
            <p:cNvSpPr/>
            <p:nvPr/>
          </p:nvSpPr>
          <p:spPr>
            <a:xfrm>
              <a:off x="3620160" y="281376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IN" sz="1800" b="0" strike="noStrike" spc="-1">
                <a:latin typeface="Arial" panose="020B0604020202020204"/>
              </a:endParaRPr>
            </a:p>
          </p:txBody>
        </p:sp>
        <p:sp>
          <p:nvSpPr>
            <p:cNvPr id="349" name="CustomShape 13"/>
            <p:cNvSpPr/>
            <p:nvPr/>
          </p:nvSpPr>
          <p:spPr>
            <a:xfrm>
              <a:off x="3628800" y="318528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IN" sz="1800" b="0" strike="noStrike" spc="-1">
                <a:latin typeface="Arial" panose="020B0604020202020204"/>
              </a:endParaRPr>
            </a:p>
          </p:txBody>
        </p:sp>
        <p:sp>
          <p:nvSpPr>
            <p:cNvPr id="350" name="CustomShape 14"/>
            <p:cNvSpPr/>
            <p:nvPr/>
          </p:nvSpPr>
          <p:spPr>
            <a:xfrm>
              <a:off x="3620160" y="401868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IN" sz="1800" b="0" strike="noStrike" spc="-1">
                <a:latin typeface="Arial" panose="020B0604020202020204"/>
              </a:endParaRPr>
            </a:p>
          </p:txBody>
        </p:sp>
      </p:grpSp>
      <p:grpSp>
        <p:nvGrpSpPr>
          <p:cNvPr id="351" name="Group 15"/>
          <p:cNvGrpSpPr/>
          <p:nvPr/>
        </p:nvGrpSpPr>
        <p:grpSpPr>
          <a:xfrm>
            <a:off x="5234040" y="2369520"/>
            <a:ext cx="3320640" cy="2037240"/>
            <a:chOff x="5234040" y="2369520"/>
            <a:chExt cx="3320640" cy="2037240"/>
          </a:xfrm>
        </p:grpSpPr>
        <p:sp>
          <p:nvSpPr>
            <p:cNvPr id="352" name="CustomShape 16"/>
            <p:cNvSpPr/>
            <p:nvPr/>
          </p:nvSpPr>
          <p:spPr>
            <a:xfrm>
              <a:off x="5706000" y="236952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53" name="CustomShape 17"/>
            <p:cNvSpPr/>
            <p:nvPr/>
          </p:nvSpPr>
          <p:spPr>
            <a:xfrm>
              <a:off x="5724720" y="275040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54" name="CustomShape 18"/>
            <p:cNvSpPr/>
            <p:nvPr/>
          </p:nvSpPr>
          <p:spPr>
            <a:xfrm>
              <a:off x="5724720" y="313128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55" name="CustomShape 19"/>
            <p:cNvSpPr/>
            <p:nvPr/>
          </p:nvSpPr>
          <p:spPr>
            <a:xfrm>
              <a:off x="5724720" y="396972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56" name="CustomShape 20"/>
            <p:cNvSpPr/>
            <p:nvPr/>
          </p:nvSpPr>
          <p:spPr>
            <a:xfrm>
              <a:off x="7209000" y="246132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21"/>
            <p:cNvSpPr/>
            <p:nvPr/>
          </p:nvSpPr>
          <p:spPr>
            <a:xfrm>
              <a:off x="7209000" y="284256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22"/>
            <p:cNvSpPr/>
            <p:nvPr/>
          </p:nvSpPr>
          <p:spPr>
            <a:xfrm>
              <a:off x="7209000" y="322344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23"/>
            <p:cNvSpPr/>
            <p:nvPr/>
          </p:nvSpPr>
          <p:spPr>
            <a:xfrm>
              <a:off x="7209000" y="406152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24"/>
            <p:cNvSpPr/>
            <p:nvPr/>
          </p:nvSpPr>
          <p:spPr>
            <a:xfrm>
              <a:off x="7876440" y="3680280"/>
              <a:ext cx="216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25"/>
            <p:cNvSpPr/>
            <p:nvPr/>
          </p:nvSpPr>
          <p:spPr>
            <a:xfrm>
              <a:off x="5234040" y="261360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26"/>
            <p:cNvSpPr/>
            <p:nvPr/>
          </p:nvSpPr>
          <p:spPr>
            <a:xfrm>
              <a:off x="5234040" y="299448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27"/>
            <p:cNvSpPr/>
            <p:nvPr/>
          </p:nvSpPr>
          <p:spPr>
            <a:xfrm>
              <a:off x="5234040" y="3375720"/>
              <a:ext cx="53856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28"/>
            <p:cNvSpPr/>
            <p:nvPr/>
          </p:nvSpPr>
          <p:spPr>
            <a:xfrm>
              <a:off x="5234040" y="421380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29"/>
            <p:cNvSpPr/>
            <p:nvPr/>
          </p:nvSpPr>
          <p:spPr>
            <a:xfrm>
              <a:off x="6580440" y="260892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0"/>
            <p:cNvSpPr/>
            <p:nvPr/>
          </p:nvSpPr>
          <p:spPr>
            <a:xfrm>
              <a:off x="6580440" y="2989800"/>
              <a:ext cx="53892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1"/>
            <p:cNvSpPr/>
            <p:nvPr/>
          </p:nvSpPr>
          <p:spPr>
            <a:xfrm>
              <a:off x="6580440" y="337104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2"/>
            <p:cNvSpPr/>
            <p:nvPr/>
          </p:nvSpPr>
          <p:spPr>
            <a:xfrm>
              <a:off x="6580440" y="420912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33"/>
            <p:cNvSpPr/>
            <p:nvPr/>
          </p:nvSpPr>
          <p:spPr>
            <a:xfrm>
              <a:off x="7353000" y="243288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IN" sz="1800" b="0" strike="noStrike" spc="-1">
                <a:latin typeface="Arial" panose="020B0604020202020204"/>
              </a:endParaRPr>
            </a:p>
          </p:txBody>
        </p:sp>
        <p:sp>
          <p:nvSpPr>
            <p:cNvPr id="370" name="CustomShape 34"/>
            <p:cNvSpPr/>
            <p:nvPr/>
          </p:nvSpPr>
          <p:spPr>
            <a:xfrm>
              <a:off x="7353000" y="282816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IN" sz="1800" b="0" strike="noStrike" spc="-1">
                <a:latin typeface="Arial" panose="020B0604020202020204"/>
              </a:endParaRPr>
            </a:p>
          </p:txBody>
        </p:sp>
        <p:sp>
          <p:nvSpPr>
            <p:cNvPr id="371" name="CustomShape 35"/>
            <p:cNvSpPr/>
            <p:nvPr/>
          </p:nvSpPr>
          <p:spPr>
            <a:xfrm>
              <a:off x="7364160" y="319500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IN" sz="1800" b="0" strike="noStrike" spc="-1">
                <a:latin typeface="Arial" panose="020B0604020202020204"/>
              </a:endParaRPr>
            </a:p>
          </p:txBody>
        </p:sp>
        <p:sp>
          <p:nvSpPr>
            <p:cNvPr id="372" name="CustomShape 36"/>
            <p:cNvSpPr/>
            <p:nvPr/>
          </p:nvSpPr>
          <p:spPr>
            <a:xfrm>
              <a:off x="7398000" y="404244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IN" sz="1800" b="0" strike="noStrike" spc="-1">
                <a:latin typeface="Arial" panose="020B0604020202020204"/>
              </a:endParaRPr>
            </a:p>
          </p:txBody>
        </p:sp>
      </p:grpSp>
      <p:grpSp>
        <p:nvGrpSpPr>
          <p:cNvPr id="373" name="Group 37"/>
          <p:cNvGrpSpPr/>
          <p:nvPr/>
        </p:nvGrpSpPr>
        <p:grpSpPr>
          <a:xfrm>
            <a:off x="8584920" y="2971800"/>
            <a:ext cx="3123720" cy="685080"/>
            <a:chOff x="8584920" y="2971800"/>
            <a:chExt cx="3123720" cy="685080"/>
          </a:xfrm>
        </p:grpSpPr>
        <p:sp>
          <p:nvSpPr>
            <p:cNvPr id="374" name="CustomShape 38"/>
            <p:cNvSpPr/>
            <p:nvPr/>
          </p:nvSpPr>
          <p:spPr>
            <a:xfrm>
              <a:off x="8765640" y="3108240"/>
              <a:ext cx="8377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merge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  <p:sp>
          <p:nvSpPr>
            <p:cNvPr id="375" name="Line 39"/>
            <p:cNvSpPr/>
            <p:nvPr/>
          </p:nvSpPr>
          <p:spPr>
            <a:xfrm>
              <a:off x="8584920" y="3305160"/>
              <a:ext cx="29088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0"/>
            <p:cNvSpPr/>
            <p:nvPr/>
          </p:nvSpPr>
          <p:spPr>
            <a:xfrm>
              <a:off x="9590040" y="3305160"/>
              <a:ext cx="5450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41"/>
            <p:cNvSpPr/>
            <p:nvPr/>
          </p:nvSpPr>
          <p:spPr>
            <a:xfrm>
              <a:off x="10256400" y="2971800"/>
              <a:ext cx="1452240" cy="685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42"/>
            <p:cNvSpPr/>
            <p:nvPr/>
          </p:nvSpPr>
          <p:spPr>
            <a:xfrm>
              <a:off x="10523160" y="2986200"/>
              <a:ext cx="9046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800" b="1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merged</a:t>
              </a:r>
              <a:endParaRPr lang="en-IN" sz="18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1800" b="1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IN" sz="18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619640" y="304800"/>
            <a:ext cx="9068760" cy="8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 dirty="0" err="1">
                <a:solidFill>
                  <a:srgbClr val="FF0000"/>
                </a:solidFill>
                <a:latin typeface="Calibri Light"/>
                <a:ea typeface="SimSun"/>
              </a:rPr>
              <a:t>Map+Reduce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556007" y="4495800"/>
            <a:ext cx="4482720" cy="21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SimSun"/>
              </a:rPr>
              <a:t>Map: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SimSun"/>
              </a:rPr>
              <a:t>Accepts 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  <a:ea typeface="SimSun"/>
              </a:rPr>
              <a:t>input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SimSun"/>
              </a:rPr>
              <a:t> key/value pair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SimSun"/>
              </a:rPr>
              <a:t>Emits 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  <a:ea typeface="SimSun"/>
              </a:rPr>
              <a:t>intermediate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SimSun"/>
              </a:rPr>
              <a:t> key/value pair</a:t>
            </a:r>
            <a:endParaRPr lang="en-IN" sz="2400" b="0" strike="noStrike" spc="-1" dirty="0">
              <a:latin typeface="Arial" panose="020B0604020202020204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209062" y="4343400"/>
            <a:ext cx="5382000" cy="21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SimSun"/>
              </a:rPr>
              <a:t>Reduce :</a:t>
            </a:r>
            <a:endParaRPr lang="en-IN" sz="28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SimSun"/>
              </a:rPr>
              <a:t>Accepts 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  <a:ea typeface="SimSun"/>
              </a:rPr>
              <a:t>intermediate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SimSun"/>
              </a:rPr>
              <a:t> key/value* pair</a:t>
            </a:r>
            <a:endParaRPr lang="en-IN" sz="2400" b="0" strike="noStrike" spc="-1" dirty="0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SimSun"/>
              </a:rPr>
              <a:t>Emits 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  <a:ea typeface="SimSun"/>
              </a:rPr>
              <a:t>output </a:t>
            </a:r>
            <a:endParaRPr lang="en-IN" sz="2400" b="0" strike="noStrike" spc="-1" dirty="0">
              <a:latin typeface="Arial" panose="020B0604020202020204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1422000" y="2137015"/>
            <a:ext cx="86688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5"/>
          <p:cNvSpPr/>
          <p:nvPr/>
        </p:nvSpPr>
        <p:spPr>
          <a:xfrm>
            <a:off x="2946240" y="209885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6"/>
          <p:cNvSpPr/>
          <p:nvPr/>
        </p:nvSpPr>
        <p:spPr>
          <a:xfrm>
            <a:off x="2946240" y="248009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7"/>
          <p:cNvSpPr/>
          <p:nvPr/>
        </p:nvSpPr>
        <p:spPr>
          <a:xfrm>
            <a:off x="2946240" y="286097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8"/>
          <p:cNvSpPr/>
          <p:nvPr/>
        </p:nvSpPr>
        <p:spPr>
          <a:xfrm>
            <a:off x="2946240" y="369905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9"/>
          <p:cNvSpPr/>
          <p:nvPr/>
        </p:nvSpPr>
        <p:spPr>
          <a:xfrm>
            <a:off x="3701880" y="3318175"/>
            <a:ext cx="2160" cy="228600"/>
          </a:xfrm>
          <a:prstGeom prst="line">
            <a:avLst/>
          </a:prstGeom>
          <a:ln w="7632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0"/>
          <p:cNvSpPr/>
          <p:nvPr/>
        </p:nvSpPr>
        <p:spPr>
          <a:xfrm>
            <a:off x="6807240" y="209885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1"/>
          <p:cNvSpPr/>
          <p:nvPr/>
        </p:nvSpPr>
        <p:spPr>
          <a:xfrm>
            <a:off x="6807240" y="248009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2"/>
          <p:cNvSpPr/>
          <p:nvPr/>
        </p:nvSpPr>
        <p:spPr>
          <a:xfrm>
            <a:off x="6807240" y="286097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3"/>
          <p:cNvSpPr/>
          <p:nvPr/>
        </p:nvSpPr>
        <p:spPr>
          <a:xfrm>
            <a:off x="6807240" y="369905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Line 14"/>
          <p:cNvSpPr/>
          <p:nvPr/>
        </p:nvSpPr>
        <p:spPr>
          <a:xfrm>
            <a:off x="7562520" y="3318175"/>
            <a:ext cx="2160" cy="228600"/>
          </a:xfrm>
          <a:prstGeom prst="line">
            <a:avLst/>
          </a:prstGeom>
          <a:ln w="7632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15"/>
          <p:cNvSpPr/>
          <p:nvPr/>
        </p:nvSpPr>
        <p:spPr>
          <a:xfrm>
            <a:off x="2289240" y="2936935"/>
            <a:ext cx="51732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16"/>
          <p:cNvSpPr/>
          <p:nvPr/>
        </p:nvSpPr>
        <p:spPr>
          <a:xfrm>
            <a:off x="4572000" y="2251135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17"/>
          <p:cNvSpPr/>
          <p:nvPr/>
        </p:nvSpPr>
        <p:spPr>
          <a:xfrm>
            <a:off x="4572000" y="2632375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18"/>
          <p:cNvSpPr/>
          <p:nvPr/>
        </p:nvSpPr>
        <p:spPr>
          <a:xfrm>
            <a:off x="4572000" y="3013255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Line 19"/>
          <p:cNvSpPr/>
          <p:nvPr/>
        </p:nvSpPr>
        <p:spPr>
          <a:xfrm>
            <a:off x="4572000" y="3851335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Line 20"/>
          <p:cNvSpPr/>
          <p:nvPr/>
        </p:nvSpPr>
        <p:spPr>
          <a:xfrm>
            <a:off x="6095880" y="2246455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Line 21"/>
          <p:cNvSpPr/>
          <p:nvPr/>
        </p:nvSpPr>
        <p:spPr>
          <a:xfrm>
            <a:off x="6095880" y="2627335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Line 22"/>
          <p:cNvSpPr/>
          <p:nvPr/>
        </p:nvSpPr>
        <p:spPr>
          <a:xfrm>
            <a:off x="6095880" y="3008575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Line 23"/>
          <p:cNvSpPr/>
          <p:nvPr/>
        </p:nvSpPr>
        <p:spPr>
          <a:xfrm>
            <a:off x="6095880" y="3846655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Line 24"/>
          <p:cNvSpPr/>
          <p:nvPr/>
        </p:nvSpPr>
        <p:spPr>
          <a:xfrm>
            <a:off x="8432640" y="2965735"/>
            <a:ext cx="40644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Line 25"/>
          <p:cNvSpPr/>
          <p:nvPr/>
        </p:nvSpPr>
        <p:spPr>
          <a:xfrm>
            <a:off x="9689760" y="2965735"/>
            <a:ext cx="40644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26"/>
          <p:cNvSpPr/>
          <p:nvPr/>
        </p:nvSpPr>
        <p:spPr>
          <a:xfrm>
            <a:off x="10159920" y="2098855"/>
            <a:ext cx="1523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27"/>
          <p:cNvSpPr/>
          <p:nvPr/>
        </p:nvSpPr>
        <p:spPr>
          <a:xfrm>
            <a:off x="2806560" y="1870255"/>
            <a:ext cx="6980400" cy="2437560"/>
          </a:xfrm>
          <a:prstGeom prst="rect">
            <a:avLst/>
          </a:prstGeom>
          <a:solidFill>
            <a:schemeClr val="accent1">
              <a:alpha val="67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28"/>
          <p:cNvSpPr/>
          <p:nvPr/>
        </p:nvSpPr>
        <p:spPr>
          <a:xfrm>
            <a:off x="5219640" y="2098855"/>
            <a:ext cx="812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29"/>
          <p:cNvSpPr/>
          <p:nvPr/>
        </p:nvSpPr>
        <p:spPr>
          <a:xfrm>
            <a:off x="8839080" y="2098855"/>
            <a:ext cx="812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30"/>
          <p:cNvSpPr/>
          <p:nvPr/>
        </p:nvSpPr>
        <p:spPr>
          <a:xfrm>
            <a:off x="1425600" y="2543815"/>
            <a:ext cx="7020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Very 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big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data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409" name="CustomShape 31"/>
          <p:cNvSpPr/>
          <p:nvPr/>
        </p:nvSpPr>
        <p:spPr>
          <a:xfrm>
            <a:off x="10472400" y="2768815"/>
            <a:ext cx="8179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Result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410" name="CustomShape 32"/>
          <p:cNvSpPr/>
          <p:nvPr/>
        </p:nvSpPr>
        <p:spPr>
          <a:xfrm>
            <a:off x="5397840" y="2480095"/>
            <a:ext cx="3985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M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A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P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411" name="CustomShape 33"/>
          <p:cNvSpPr/>
          <p:nvPr/>
        </p:nvSpPr>
        <p:spPr>
          <a:xfrm>
            <a:off x="9062640" y="2083015"/>
            <a:ext cx="34380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R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E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D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U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C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E</a:t>
            </a:r>
            <a:endParaRPr lang="en-IN" sz="2000" b="0" strike="noStrike" spc="-1">
              <a:latin typeface="Arial" panose="020B0604020202020204"/>
            </a:endParaRPr>
          </a:p>
        </p:txBody>
      </p:sp>
      <p:grpSp>
        <p:nvGrpSpPr>
          <p:cNvPr id="412" name="Group 34"/>
          <p:cNvGrpSpPr/>
          <p:nvPr/>
        </p:nvGrpSpPr>
        <p:grpSpPr>
          <a:xfrm>
            <a:off x="6502320" y="2327455"/>
            <a:ext cx="2031120" cy="1447200"/>
            <a:chOff x="6502320" y="1981080"/>
            <a:chExt cx="2031120" cy="1447200"/>
          </a:xfrm>
        </p:grpSpPr>
        <p:sp>
          <p:nvSpPr>
            <p:cNvPr id="413" name="CustomShape 35"/>
            <p:cNvSpPr/>
            <p:nvPr/>
          </p:nvSpPr>
          <p:spPr>
            <a:xfrm>
              <a:off x="6502320" y="1981080"/>
              <a:ext cx="2031120" cy="1447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36"/>
            <p:cNvSpPr/>
            <p:nvPr/>
          </p:nvSpPr>
          <p:spPr>
            <a:xfrm>
              <a:off x="6873840" y="2286000"/>
              <a:ext cx="13816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Partitioning</a:t>
              </a:r>
              <a:endParaRPr lang="en-IN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Function</a:t>
              </a:r>
              <a:endParaRPr lang="en-IN" sz="20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Reduce Abstraction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Starts with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intermediate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Key / Value pairs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Ends with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finalized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Key / Value pairs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Starting pairs are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sorted by key</a:t>
            </a:r>
            <a:endParaRPr lang="en-IN" sz="2800" b="1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Iterator supplies the values for a given key to the Reduce function.</a:t>
            </a: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Typically a function that:</a:t>
            </a:r>
            <a:endParaRPr lang="en-IN" sz="2800" b="0" strike="noStrike" spc="-1" dirty="0">
              <a:latin typeface="Arial" panose="020B0604020202020204"/>
            </a:endParaRPr>
          </a:p>
          <a:p>
            <a:pPr marL="431800" lvl="1" indent="-215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Starts with a large number of key/value pairs</a:t>
            </a:r>
            <a:endParaRPr lang="en-IN" sz="2800" b="0" strike="noStrike" spc="-1" dirty="0">
              <a:latin typeface="Arial" panose="020B0604020202020204"/>
            </a:endParaRPr>
          </a:p>
          <a:p>
            <a:pPr marL="431800" lvl="1" indent="-215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One key/value for each word in all files being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greped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(including multiple entries for the same word)</a:t>
            </a:r>
            <a:endParaRPr lang="en-IN" sz="2800" b="0" strike="noStrike" spc="-1" dirty="0">
              <a:latin typeface="Arial" panose="020B0604020202020204"/>
            </a:endParaRPr>
          </a:p>
          <a:p>
            <a:pPr marL="431800" lvl="1" indent="-215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Ends with very few key/value pairs</a:t>
            </a:r>
            <a:endParaRPr lang="en-IN" sz="2800" b="0" strike="noStrike" spc="-1" dirty="0">
              <a:latin typeface="Arial" panose="020B0604020202020204"/>
            </a:endParaRPr>
          </a:p>
          <a:p>
            <a:pPr marL="431800" lvl="1" indent="-215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One key/value for each unique word across all the files with the number of instances summed into this entry</a:t>
            </a:r>
            <a:endParaRPr lang="en-IN" sz="2800" b="0" strike="noStrike" spc="-1" dirty="0">
              <a:latin typeface="Arial" panose="020B0604020202020204"/>
            </a:endParaRPr>
          </a:p>
          <a:p>
            <a:pPr marL="431800" lvl="1" indent="-215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Broken up so a given worker works with input of the same key.</a:t>
            </a: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C074B0A-6BBF-40D6-9249-F0E01BEC285B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AA82149-3B57-41F1-BEDC-ED016122EB1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- History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2003: Google publishes about its cluster architecture &amp; distributed file system (GFS)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2004: Google publishes about its MapReduce programming model used on top of GFS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Written in C++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closed-source, Python and Java APIs available to Google programmers only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2006: Apache &amp; Yahoo! </a:t>
            </a:r>
            <a:r>
              <a:rPr lang="en-IN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Hadoop &amp; HDFS (Doug Cutting and Mike Cafarella)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open-source, Java implementations of Google MapReduce and GFS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a diverse set of APIs available to public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2008: becomes an independent Apache project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Yahoo! uses Hadoop in production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4984D6D-1DFA-4C08-8F26-C47F9FD259A5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907B4CE-4D4E-4C1A-95D5-55ABC202DBA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Reduce Example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158A93D-E268-4D4B-A3D9-EE5C9FB72EFA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EEEF90C-8F1E-4257-8BDE-06C7C093C33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423" name="Picture 5"/>
          <p:cNvPicPr/>
          <p:nvPr/>
        </p:nvPicPr>
        <p:blipFill>
          <a:blip r:embed="rId1"/>
          <a:srcRect l="831" t="22579" r="61410" b="64518"/>
          <a:stretch>
            <a:fillRect/>
          </a:stretch>
        </p:blipFill>
        <p:spPr>
          <a:xfrm>
            <a:off x="1854720" y="3875400"/>
            <a:ext cx="6933600" cy="217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468080" y="193320"/>
            <a:ext cx="7932600" cy="79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How Map and Reduce Work Together</a:t>
            </a:r>
            <a:endParaRPr lang="en-IN" sz="4400" b="0" strike="noStrike" spc="-1">
              <a:latin typeface="Arial" panose="020B0604020202020204"/>
            </a:endParaRPr>
          </a:p>
        </p:txBody>
      </p:sp>
      <p:grpSp>
        <p:nvGrpSpPr>
          <p:cNvPr id="425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426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Mapreduce Example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3462732-C999-4BDE-965C-F647FD70CE3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4593F5E-912D-49AA-92C9-DF092BAC21F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43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58655" y="1224650"/>
            <a:ext cx="10456920" cy="494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Dataset :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MovieLens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dataset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Arial" panose="020B0604020202020204"/>
              <a:buChar char="•"/>
            </a:pPr>
            <a:r>
              <a:rPr lang="en-IN" sz="3400" b="1" strike="noStrike" spc="-1" dirty="0">
                <a:solidFill>
                  <a:srgbClr val="002060"/>
                </a:solidFill>
                <a:latin typeface="Calibri"/>
              </a:rPr>
              <a:t>How many movies did each user rate in the </a:t>
            </a:r>
            <a:r>
              <a:rPr lang="en-IN" sz="3400" b="1" strike="noStrike" spc="-1" dirty="0" err="1">
                <a:solidFill>
                  <a:srgbClr val="002060"/>
                </a:solidFill>
                <a:latin typeface="Calibri"/>
              </a:rPr>
              <a:t>MovieLens</a:t>
            </a:r>
            <a:r>
              <a:rPr lang="en-IN" sz="3400" b="1" strike="noStrike" spc="-1" dirty="0">
                <a:solidFill>
                  <a:srgbClr val="002060"/>
                </a:solidFill>
                <a:latin typeface="Calibri"/>
              </a:rPr>
              <a:t> dataset?</a:t>
            </a:r>
            <a:endParaRPr lang="en-IN" sz="3400" b="0" strike="noStrike" spc="-1" dirty="0">
              <a:latin typeface="Arial" panose="020B0604020202020204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9E64815-0D8A-43A7-9C5B-0F31E69125B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3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9A306A-B8EC-44B1-B4BE-552FB2AA62C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43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0" y="1516320"/>
            <a:ext cx="6426000" cy="3824280"/>
          </a:xfrm>
          <a:prstGeom prst="rect">
            <a:avLst/>
          </a:prstGeom>
          <a:ln>
            <a:noFill/>
          </a:ln>
        </p:spPr>
      </p:pic>
      <p:pic>
        <p:nvPicPr>
          <p:cNvPr id="43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2520" y="1592280"/>
            <a:ext cx="3528000" cy="37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latin typeface="Calibri"/>
              </a:rPr>
              <a:t>Key will be the UserID</a:t>
            </a:r>
            <a:endParaRPr lang="en-IN" sz="36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latin typeface="Calibri"/>
              </a:rPr>
              <a:t>Values will be MovieID </a:t>
            </a:r>
            <a:r>
              <a:rPr lang="en-IN" sz="3600" b="1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3600" b="1" strike="noStrike" spc="-1">
                <a:solidFill>
                  <a:srgbClr val="000000"/>
                </a:solidFill>
                <a:latin typeface="Calibri"/>
              </a:rPr>
              <a:t> aggregating</a:t>
            </a:r>
            <a:endParaRPr lang="en-IN" sz="36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 users  to movies they watched: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2743E08-9EC9-4F10-A0F5-9CFA30DC894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1AC2E7E-3507-4434-9009-F4846022115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44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63600" y="1802880"/>
            <a:ext cx="7675200" cy="441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Map-Reduce sorts and groups the mapped data (“Shuffle and Sort”)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D4F7D4F-1A94-48EF-AA76-C95F2836ADA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4C875AB-B879-45AA-83B0-676907D275B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45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39880" y="1789560"/>
            <a:ext cx="9638640" cy="300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Reducer Process each key’s values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106FF34-6999-42A4-90BD-7C80823E42F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DC98DE2-FF3E-429D-B345-26DB088A7C9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45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38880" y="1900080"/>
            <a:ext cx="9286200" cy="355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Final 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413AB5B-AA4E-48B4-A0C1-F8F68D3545F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5CA95C-810E-491B-B02E-7D97D38DFE2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46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49880" y="1275120"/>
            <a:ext cx="7868160" cy="533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Mapreduce data flow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7D1877-86D2-4105-A09F-B37D70EB23E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C7968F6-6CEB-42A7-A962-C96CDFD9BD7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46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68080" y="1210680"/>
            <a:ext cx="10341000" cy="480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users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9C5FE79-EC2F-48F7-8377-4ADC77133DFA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32377D8-45F1-47E1-878A-72BBBC07E7B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18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35480" y="1135440"/>
            <a:ext cx="10057680" cy="526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>
                <a:solidFill>
                  <a:srgbClr val="C00000"/>
                </a:solidFill>
                <a:latin typeface="Calibri Light"/>
              </a:rPr>
              <a:t>Map Reduce Summary</a:t>
            </a:r>
            <a:endParaRPr lang="en-IN" sz="4400" spc="-1" dirty="0"/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/>
              <a:t>A </a:t>
            </a:r>
            <a:r>
              <a:rPr lang="en-US" sz="2800" spc="-1" dirty="0"/>
              <a:t>High level abstracted framework for distributed processing of large datasets</a:t>
            </a:r>
            <a:endParaRPr lang="en-US" sz="28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Fault Tolerant , Parallelization</a:t>
            </a:r>
            <a:endParaRPr lang="en-US" sz="28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Computation consists of two phases</a:t>
            </a:r>
            <a:endParaRPr lang="en-US" sz="28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pc="-1" dirty="0"/>
              <a:t>Map</a:t>
            </a:r>
            <a:endParaRPr lang="en-US" sz="2800" b="1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pc="-1" dirty="0"/>
              <a:t>Reduce</a:t>
            </a:r>
            <a:endParaRPr lang="en-US" sz="2800" b="1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A Master-Slaves architecture</a:t>
            </a:r>
            <a:endParaRPr lang="en-US" sz="28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Computations occurs in multiple slave nodes</a:t>
            </a:r>
            <a:endParaRPr lang="en-US" sz="28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And it tries to provide data locality as much as possible.</a:t>
            </a:r>
            <a:endParaRPr lang="en-US" sz="28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3600" b="0" strike="noStrike" spc="-1" dirty="0" smtClean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Hadoop MapReduce -1  Daemons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err="1"/>
              <a:t>JobTracker</a:t>
            </a:r>
            <a:endParaRPr lang="en-US" sz="28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Client submits the computation to </a:t>
            </a:r>
            <a:r>
              <a:rPr lang="en-US" sz="2800" spc="-1" dirty="0" err="1"/>
              <a:t>JobTracker</a:t>
            </a:r>
            <a:endParaRPr lang="en-US" sz="28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Assign a task to the </a:t>
            </a:r>
            <a:r>
              <a:rPr lang="en-US" sz="2800" spc="-1" dirty="0" err="1"/>
              <a:t>TaskTracker</a:t>
            </a:r>
            <a:r>
              <a:rPr lang="en-US" sz="2800" spc="-1" dirty="0"/>
              <a:t> who has free slots and where data is stored if possible</a:t>
            </a:r>
            <a:endParaRPr lang="en-US" sz="2800" spc="-1" dirty="0"/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It tries to provide data locality as much as possible. </a:t>
            </a:r>
            <a:endParaRPr lang="en-US" sz="28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err="1"/>
              <a:t>TaskTracker</a:t>
            </a:r>
            <a:endParaRPr lang="en-US" sz="28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/>
              <a:t>Spawns </a:t>
            </a:r>
            <a:r>
              <a:rPr lang="en-US" sz="2800" spc="-1" dirty="0"/>
              <a:t>a JVM process for each input split as directed by Job Tracker</a:t>
            </a:r>
            <a:endParaRPr lang="en-US" sz="28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smtClean="0"/>
              <a:t>Send </a:t>
            </a:r>
            <a:r>
              <a:rPr lang="en-US" sz="2800" spc="-1" dirty="0"/>
              <a:t>periodic heartbeats to Job Tracker</a:t>
            </a:r>
            <a:endParaRPr lang="en-US" sz="28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3600" b="0" strike="noStrike" spc="-1" dirty="0" smtClean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Job</a:t>
            </a:r>
            <a:endParaRPr lang="en-US" sz="20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A complete user defined computation or program.</a:t>
            </a:r>
            <a:endParaRPr lang="en-US" sz="20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A full program  -- an execution of a Mapper and Reducer across a data set</a:t>
            </a:r>
            <a:endParaRPr lang="en-US" sz="20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Tasks</a:t>
            </a:r>
            <a:endParaRPr lang="en-US" sz="20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A subset of computation.</a:t>
            </a:r>
            <a:endParaRPr lang="en-US" sz="20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Can be either  execution of MAP or REDUCE on a slice of data.</a:t>
            </a:r>
            <a:endParaRPr lang="en-US" sz="2000" spc="-1" dirty="0"/>
          </a:p>
          <a:p>
            <a:pPr marL="1143000" lvl="2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 smtClean="0"/>
              <a:t>Task </a:t>
            </a:r>
            <a:r>
              <a:rPr lang="en-US" sz="2000" spc="-1" dirty="0"/>
              <a:t>in Progress (TIP)</a:t>
            </a:r>
            <a:endParaRPr lang="en-US" sz="20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Task Attempt</a:t>
            </a:r>
            <a:endParaRPr lang="en-US" sz="20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An attempt to run a task.</a:t>
            </a:r>
            <a:endParaRPr lang="en-US" sz="20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If an attempt fails, Job Tracker tries to start an another task attempt for the same task.</a:t>
            </a:r>
            <a:endParaRPr lang="en-US" sz="20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By Default, total number of task attempts for a task is four.</a:t>
            </a:r>
            <a:endParaRPr lang="en-US" sz="20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/>
              <a:t>If the same input causes crashes over and over, that input will eventually be abandoned</a:t>
            </a:r>
            <a:endParaRPr lang="en-US" sz="20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3600" b="0" strike="noStrike" spc="-1" dirty="0" smtClean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3600" b="0" strike="noStrike" spc="-1" dirty="0" smtClean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graphicFrame>
        <p:nvGraphicFramePr>
          <p:cNvPr id="2" name="Object 1"/>
          <p:cNvGraphicFramePr>
            <a:graphicFrameLocks noChangeAspect="true"/>
          </p:cNvGraphicFramePr>
          <p:nvPr/>
        </p:nvGraphicFramePr>
        <p:xfrm>
          <a:off x="2306638" y="1263650"/>
          <a:ext cx="762952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1" imgW="3934460" imgH="3399155" progId="">
                  <p:embed/>
                </p:oleObj>
              </mc:Choice>
              <mc:Fallback>
                <p:oleObj name="" r:id="rId1" imgW="3934460" imgH="3399155" progId="">
                  <p:embed/>
                  <p:pic>
                    <p:nvPicPr>
                      <p:cNvPr id="0" name="Object 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263650"/>
                        <a:ext cx="7629525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Master node runs </a:t>
            </a:r>
            <a:r>
              <a:rPr lang="en-US" sz="2800" spc="-1" dirty="0" err="1"/>
              <a:t>JobTracker</a:t>
            </a:r>
            <a:r>
              <a:rPr lang="en-US" sz="2800" spc="-1" dirty="0"/>
              <a:t> instance, which accepts Job requests from clients.</a:t>
            </a:r>
            <a:endParaRPr lang="en-US" sz="28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err="1"/>
              <a:t>TaskTracker</a:t>
            </a:r>
            <a:r>
              <a:rPr lang="en-US" sz="2800" spc="-1" dirty="0"/>
              <a:t> instances run on slave nodes.</a:t>
            </a:r>
            <a:endParaRPr lang="en-US" sz="28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 err="1"/>
              <a:t>TaskTracker</a:t>
            </a:r>
            <a:r>
              <a:rPr lang="en-US" sz="2800" spc="-1" dirty="0"/>
              <a:t> forks separate Java process for task instances.</a:t>
            </a:r>
            <a:endParaRPr lang="en-US" sz="28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Job Distribution:</a:t>
            </a:r>
            <a:endParaRPr lang="en-US" sz="28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MapReduce programs are contained in a Java “jar” file + an XML file containing serialized program configuration options</a:t>
            </a:r>
            <a:endParaRPr lang="en-US" sz="28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spc="-1" dirty="0"/>
              <a:t>Running a MapReduce job places these files into the HDFS and notifies </a:t>
            </a:r>
            <a:r>
              <a:rPr lang="en-US" sz="2800" spc="-1" dirty="0" err="1"/>
              <a:t>TaskTrackers</a:t>
            </a:r>
            <a:r>
              <a:rPr lang="en-US" sz="2800" spc="-1" dirty="0"/>
              <a:t> where to retrieve the relevant program code</a:t>
            </a:r>
            <a:endParaRPr lang="en-US" sz="2800" spc="-1" dirty="0"/>
          </a:p>
          <a:p>
            <a:pPr marL="63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IN" sz="3600" b="0" strike="noStrike" spc="-1" dirty="0" smtClean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32004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US" dirty="0"/>
          </a:p>
          <a:p>
            <a:pPr algn="ctr"/>
            <a:r>
              <a:rPr lang="en-US" dirty="0"/>
              <a:t>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2286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51816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971800" y="36576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5908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590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5410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914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3"/>
            <a:endCxn id="13" idx="1"/>
          </p:cNvCxnSpPr>
          <p:nvPr/>
        </p:nvCxnSpPr>
        <p:spPr>
          <a:xfrm>
            <a:off x="4495800" y="2476500"/>
            <a:ext cx="2895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3" idx="1"/>
          </p:cNvCxnSpPr>
          <p:nvPr/>
        </p:nvCxnSpPr>
        <p:spPr>
          <a:xfrm flipV="true">
            <a:off x="4495800" y="3924300"/>
            <a:ext cx="28956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true"/>
          <p:nvPr/>
        </p:nvSpPr>
        <p:spPr>
          <a:xfrm>
            <a:off x="4343400" y="35814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shuffle</a:t>
            </a:r>
            <a:endParaRPr lang="en-US" sz="1400" u="sng" dirty="0"/>
          </a:p>
          <a:p>
            <a:r>
              <a:rPr lang="en-US" sz="1400" dirty="0"/>
              <a:t>1.Sorting by key</a:t>
            </a:r>
            <a:endParaRPr lang="en-US" sz="1400" dirty="0"/>
          </a:p>
          <a:p>
            <a:r>
              <a:rPr lang="en-US" sz="1400" dirty="0"/>
              <a:t>2.Grouping by key</a:t>
            </a:r>
            <a:endParaRPr lang="en-US" sz="1400" dirty="0"/>
          </a:p>
        </p:txBody>
      </p:sp>
      <p:sp>
        <p:nvSpPr>
          <p:cNvPr id="17" name="TextBox 16"/>
          <p:cNvSpPr txBox="true"/>
          <p:nvPr/>
        </p:nvSpPr>
        <p:spPr>
          <a:xfrm>
            <a:off x="1752600" y="1219201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k1     ,      v1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/>
              <a:t>0            1,senthi,……..,100</a:t>
            </a:r>
            <a:endParaRPr lang="en-US" sz="1200" dirty="0"/>
          </a:p>
          <a:p>
            <a:pPr marL="228600" indent="-228600">
              <a:buAutoNum type="arabicPlain" startAt="30"/>
            </a:pPr>
            <a:r>
              <a:rPr lang="en-US" sz="1200" dirty="0"/>
              <a:t>        2,kumar,………,70</a:t>
            </a:r>
            <a:endParaRPr lang="en-US" sz="1200" dirty="0"/>
          </a:p>
          <a:p>
            <a:pPr marL="228600" indent="-228600"/>
            <a:r>
              <a:rPr lang="en-US" sz="1200" dirty="0"/>
              <a:t>53          3,priya,…………,50</a:t>
            </a:r>
            <a:endParaRPr lang="en-US" sz="1200" dirty="0"/>
          </a:p>
        </p:txBody>
      </p:sp>
      <p:sp>
        <p:nvSpPr>
          <p:cNvPr id="18" name="TextBox 17"/>
          <p:cNvSpPr txBox="true"/>
          <p:nvPr/>
        </p:nvSpPr>
        <p:spPr>
          <a:xfrm>
            <a:off x="4038600" y="121920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k2            ,        v2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dirty="0"/>
              <a:t>paracetamol   100</a:t>
            </a:r>
            <a:endParaRPr lang="en-US" sz="1200" dirty="0"/>
          </a:p>
          <a:p>
            <a:r>
              <a:rPr lang="en-US" sz="1200" dirty="0"/>
              <a:t>metacin           70</a:t>
            </a:r>
            <a:endParaRPr lang="en-US" sz="1200" dirty="0"/>
          </a:p>
          <a:p>
            <a:r>
              <a:rPr lang="en-US" sz="1200" dirty="0"/>
              <a:t>avil                    50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9" name="TextBox 18"/>
          <p:cNvSpPr txBox="true"/>
          <p:nvPr/>
        </p:nvSpPr>
        <p:spPr>
          <a:xfrm>
            <a:off x="6172200" y="2514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k3           ,         v3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/>
              <a:t>avil                  50,45</a:t>
            </a:r>
            <a:endParaRPr lang="en-US" sz="1200" dirty="0"/>
          </a:p>
          <a:p>
            <a:r>
              <a:rPr lang="en-US" sz="1200" dirty="0"/>
              <a:t>metacin          70,150</a:t>
            </a:r>
            <a:endParaRPr lang="en-US" sz="1200" dirty="0"/>
          </a:p>
          <a:p>
            <a:r>
              <a:rPr lang="en-US" sz="1200" dirty="0"/>
              <a:t>paracetamol 100,25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8305800" y="304801"/>
            <a:ext cx="335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Input file</a:t>
            </a:r>
            <a:endParaRPr lang="en-US" sz="1200" u="sng" dirty="0"/>
          </a:p>
          <a:p>
            <a:r>
              <a:rPr lang="en-US" sz="1200" dirty="0"/>
              <a:t>1,senthil,paracetamol,male,100 </a:t>
            </a:r>
            <a:endParaRPr lang="en-US" sz="1200" dirty="0"/>
          </a:p>
          <a:p>
            <a:r>
              <a:rPr lang="en-US" sz="1200" dirty="0"/>
              <a:t>2,kumar,metacin,male,70 </a:t>
            </a:r>
            <a:endParaRPr lang="en-US" sz="1200" dirty="0"/>
          </a:p>
          <a:p>
            <a:r>
              <a:rPr lang="en-US" sz="1200" dirty="0"/>
              <a:t>3,priya,avil,female,50 </a:t>
            </a:r>
            <a:endParaRPr lang="en-US" sz="1200" dirty="0"/>
          </a:p>
          <a:p>
            <a:r>
              <a:rPr lang="en-US" sz="1200" dirty="0"/>
              <a:t>4,pradeep,paracetamol,male,25 </a:t>
            </a:r>
            <a:endParaRPr lang="en-US" sz="1200" dirty="0"/>
          </a:p>
          <a:p>
            <a:r>
              <a:rPr lang="en-US" sz="1200" dirty="0"/>
              <a:t>5,siva,avil,male,45 </a:t>
            </a:r>
            <a:endParaRPr lang="en-US" sz="1200" dirty="0"/>
          </a:p>
          <a:p>
            <a:r>
              <a:rPr lang="en-US" sz="1200" dirty="0"/>
              <a:t>6,saravana,metacin,male,150</a:t>
            </a:r>
            <a:endParaRPr lang="en-US" sz="1200" dirty="0"/>
          </a:p>
        </p:txBody>
      </p:sp>
      <p:sp>
        <p:nvSpPr>
          <p:cNvPr id="21" name="TextBox 20"/>
          <p:cNvSpPr txBox="true"/>
          <p:nvPr/>
        </p:nvSpPr>
        <p:spPr>
          <a:xfrm>
            <a:off x="7162800" y="5410201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query</a:t>
            </a:r>
            <a:endParaRPr lang="en-US" sz="1200" u="sng" dirty="0"/>
          </a:p>
          <a:p>
            <a:r>
              <a:rPr lang="en-US" sz="1200" dirty="0"/>
              <a:t>select drug,sum(amount) from patient  group by drug;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229600" y="10668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8077200" y="609600"/>
            <a:ext cx="762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8077201" y="1143000"/>
            <a:ext cx="45719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true"/>
          <p:nvPr/>
        </p:nvSpPr>
        <p:spPr>
          <a:xfrm>
            <a:off x="7696200" y="762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</a:t>
            </a:r>
            <a:endParaRPr lang="en-US" sz="1200" dirty="0"/>
          </a:p>
        </p:txBody>
      </p:sp>
      <p:sp>
        <p:nvSpPr>
          <p:cNvPr id="26" name="TextBox 25"/>
          <p:cNvSpPr txBox="true"/>
          <p:nvPr/>
        </p:nvSpPr>
        <p:spPr>
          <a:xfrm>
            <a:off x="7696200" y="12192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b1</a:t>
            </a:r>
            <a:endParaRPr lang="en-US" sz="1200" dirty="0"/>
          </a:p>
        </p:txBody>
      </p:sp>
      <p:sp>
        <p:nvSpPr>
          <p:cNvPr id="27" name="TextBox 26"/>
          <p:cNvSpPr txBox="true"/>
          <p:nvPr/>
        </p:nvSpPr>
        <p:spPr>
          <a:xfrm>
            <a:off x="3276600" y="228600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b0</a:t>
            </a:r>
            <a:endParaRPr lang="en-US" sz="1400" dirty="0"/>
          </a:p>
        </p:txBody>
      </p:sp>
      <p:sp>
        <p:nvSpPr>
          <p:cNvPr id="28" name="TextBox 27"/>
          <p:cNvSpPr txBox="true"/>
          <p:nvPr/>
        </p:nvSpPr>
        <p:spPr>
          <a:xfrm>
            <a:off x="3352800" y="541020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b1</a:t>
            </a:r>
            <a:endParaRPr lang="en-US" sz="1400" dirty="0"/>
          </a:p>
        </p:txBody>
      </p:sp>
      <p:sp>
        <p:nvSpPr>
          <p:cNvPr id="29" name="TextBox 28"/>
          <p:cNvSpPr txBox="true"/>
          <p:nvPr/>
        </p:nvSpPr>
        <p:spPr>
          <a:xfrm>
            <a:off x="1981200" y="5638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k1       ,   v1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>
              <a:buAutoNum type="arabicPlain" startAt="79"/>
            </a:pPr>
            <a:r>
              <a:rPr lang="en-US" sz="1200" dirty="0"/>
              <a:t>    4,pradeep,………,25</a:t>
            </a:r>
            <a:endParaRPr lang="en-US" sz="1200" dirty="0"/>
          </a:p>
          <a:p>
            <a:pPr marL="228600" indent="-228600">
              <a:buAutoNum type="arabicPlain" startAt="87"/>
            </a:pPr>
            <a:r>
              <a:rPr lang="en-US" sz="1200" dirty="0"/>
              <a:t>    5,siva,…………..,45</a:t>
            </a:r>
            <a:endParaRPr lang="en-US" sz="1200" dirty="0"/>
          </a:p>
          <a:p>
            <a:pPr marL="228600" indent="-228600"/>
            <a:r>
              <a:rPr lang="en-US" sz="1200" dirty="0"/>
              <a:t>96      6,saravana,………,150</a:t>
            </a:r>
            <a:endParaRPr lang="en-US" sz="1200" dirty="0"/>
          </a:p>
        </p:txBody>
      </p:sp>
      <p:sp>
        <p:nvSpPr>
          <p:cNvPr id="30" name="TextBox 29"/>
          <p:cNvSpPr txBox="true"/>
          <p:nvPr/>
        </p:nvSpPr>
        <p:spPr>
          <a:xfrm>
            <a:off x="4419600" y="5638801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k2             ,             v2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dirty="0"/>
              <a:t>paracetamol       25</a:t>
            </a:r>
            <a:endParaRPr lang="en-US" sz="1200" dirty="0"/>
          </a:p>
          <a:p>
            <a:r>
              <a:rPr lang="en-US" sz="1200" dirty="0"/>
              <a:t>avil                        45</a:t>
            </a:r>
            <a:endParaRPr lang="en-US" sz="1200" dirty="0"/>
          </a:p>
          <a:p>
            <a:r>
              <a:rPr lang="en-US" sz="1200" dirty="0"/>
              <a:t>metacin               150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1" name="TextBox 30"/>
          <p:cNvSpPr txBox="true"/>
          <p:nvPr/>
        </p:nvSpPr>
        <p:spPr>
          <a:xfrm>
            <a:off x="8382000" y="35052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k4            ,        v4</a:t>
            </a:r>
            <a:endParaRPr lang="en-US" sz="1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/>
              <a:t>avil                  95</a:t>
            </a:r>
            <a:endParaRPr lang="en-US" sz="1200" dirty="0"/>
          </a:p>
          <a:p>
            <a:r>
              <a:rPr lang="en-US" sz="1200" dirty="0"/>
              <a:t>metacin          220</a:t>
            </a:r>
            <a:endParaRPr lang="en-US" sz="1200" dirty="0"/>
          </a:p>
          <a:p>
            <a:r>
              <a:rPr lang="en-US" sz="1200" dirty="0"/>
              <a:t>paracetamol 125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Anatomy of MR code</a:t>
            </a:r>
            <a:endParaRPr lang="en-IN" sz="4400" b="0" strike="noStrike" spc="-1" dirty="0">
              <a:latin typeface="Arial" panose="020B0604020202020204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 smtClean="0"/>
              <a:t>Mapper </a:t>
            </a:r>
            <a:r>
              <a:rPr lang="en-US" sz="2400" spc="-1" dirty="0"/>
              <a:t>- a Java class to be extended by the developer</a:t>
            </a:r>
            <a:endParaRPr lang="en-US" sz="24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/>
              <a:t>Methods – setup, map, run, cleanup</a:t>
            </a:r>
            <a:endParaRPr lang="en-US" sz="24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/>
              <a:t>Map method takes a key value and can emit zero or more intermediate key value pairs depending upon the logic implemented by the developer</a:t>
            </a:r>
            <a:endParaRPr lang="en-US" sz="24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/>
              <a:t>A JVM running Mapper is launched for each input split.</a:t>
            </a:r>
            <a:endParaRPr lang="en-US" sz="24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/>
              <a:t>Reducer – A Java class to be extended by the developer</a:t>
            </a:r>
            <a:endParaRPr lang="en-US" sz="24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/>
              <a:t>Methods – setup, reduce, run, cleanup</a:t>
            </a:r>
            <a:endParaRPr lang="en-US" sz="24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/>
              <a:t>Reduce method takes a (intermediate key-list of values) and can emit zero or more key value pairs depending upon the logic implemented by the developer</a:t>
            </a:r>
            <a:endParaRPr lang="en-US" sz="24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/>
              <a:t>Driver</a:t>
            </a:r>
            <a:endParaRPr lang="en-US" sz="2400" spc="-1" dirty="0"/>
          </a:p>
          <a:p>
            <a:pPr marL="685800" lvl="1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/>
              <a:t>Configures the job and submits the job to the cluster from the client.</a:t>
            </a:r>
            <a:endParaRPr lang="en-US" sz="2400" spc="-1" dirty="0"/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/>
          </a:p>
          <a:p>
            <a:pPr marL="63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IN" sz="3600" b="0" strike="noStrike" spc="-1" dirty="0" smtClean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E122173-B86F-4F62-B358-362C30FDECD8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8491689-B2A0-4D8D-9E0C-7835CE5558E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471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489560" y="2370960"/>
            <a:ext cx="3373560" cy="257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What is HDFS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Hadoop Distributed File System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Data is organized into files and directories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Files are divided into uniform sized blocks (default 128MB) and distributed across cluster nodes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exposes block placement so that computation can be migrated to data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Blocks are replicated (default 3) to handle hardware failure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Replication for performance and fault tolerance (Rack-Aware placement)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keeps checksums of data for corruption detection and recovery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Good for 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Large files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Streaming Data Access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Bad for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Lots of small files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Random Access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Low – Latency Access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778154E-EFBA-4D9E-80D2-382DFD4A5F4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BCBD96-FB31-4835-BB76-1DB3B906979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What is HDFS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is a Java-based file system that provides scalable and reliable data storage, and it was designed to span large clusters of commodity servers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has demonstrated production scalability of up to 200 PB of storage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has demonstrated  a single cluster of 4500 servers, supporting close to a billion files and blocks. 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is a scalable, fault-tolerant, distributed storage system that works closely with a wide variety of concurrent data access applications, coordinated by YARN.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BD315F9-68D3-4BF9-8EAD-F5DF897A309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A0F8AA-23D9-4A39-B7C2-0A1BD0768B5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Design of HDFS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GFS like Design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supports parallel reading  and processing of the data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Read, Write, Rename and Append</a:t>
            </a:r>
            <a:endParaRPr lang="en-IN" sz="24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Optimized for streaming reads/writes of large files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Master – Worker Architecture</a:t>
            </a:r>
            <a:endParaRPr lang="en-IN" sz="28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Master</a:t>
            </a:r>
            <a:endParaRPr lang="en-IN" sz="2400" b="0" strike="noStrike" spc="-1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Single Name node for managing FS meta</a:t>
            </a:r>
            <a:endParaRPr lang="en-IN" sz="20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Slaves</a:t>
            </a:r>
            <a:endParaRPr lang="en-IN" sz="2400" b="0" strike="noStrike" spc="-1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Multiple Data Nodes for storing data</a:t>
            </a:r>
            <a:endParaRPr lang="en-IN" sz="2000" b="0" strike="noStrike" spc="-1"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One more:</a:t>
            </a:r>
            <a:endParaRPr lang="en-IN" sz="2400" b="0" strike="noStrike" spc="-1"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Secondary name node for check-pointing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3714E4-306A-4201-8B8C-6BB1AA1E298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43904EE-4EC1-4A8C-9841-CB12BD1A47F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19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470720" y="3733560"/>
            <a:ext cx="4047480" cy="24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25863</Words>
  <Application>WPS Presentation</Application>
  <PresentationFormat>Custom</PresentationFormat>
  <Paragraphs>985</Paragraphs>
  <Slides>67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67</vt:i4>
      </vt:variant>
    </vt:vector>
  </HeadingPairs>
  <TitlesOfParts>
    <vt:vector size="91" baseType="lpstr">
      <vt:lpstr>Arial</vt:lpstr>
      <vt:lpstr>SimSun</vt:lpstr>
      <vt:lpstr>Wingdings</vt:lpstr>
      <vt:lpstr>Arial</vt:lpstr>
      <vt:lpstr>Standard Symbols PS</vt:lpstr>
      <vt:lpstr>Symbol</vt:lpstr>
      <vt:lpstr>Times New Roman</vt:lpstr>
      <vt:lpstr>Baskerville Old Face</vt:lpstr>
      <vt:lpstr>Comfortaa Light</vt:lpstr>
      <vt:lpstr>Calibri</vt:lpstr>
      <vt:lpstr>Calibri Light</vt:lpstr>
      <vt:lpstr>Wingdings</vt:lpstr>
      <vt:lpstr>MS PGothic</vt:lpstr>
      <vt:lpstr>DejaVu Sans</vt:lpstr>
      <vt:lpstr>SimSun</vt:lpstr>
      <vt:lpstr>Trebuchet MS</vt:lpstr>
      <vt:lpstr>微软雅黑</vt:lpstr>
      <vt:lpstr>Arial Unicode MS</vt:lpstr>
      <vt:lpstr>Droid Sans Fallback</vt:lpstr>
      <vt:lpstr>Times New Roman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ragalayathvisra</cp:lastModifiedBy>
  <cp:revision>425</cp:revision>
  <dcterms:created xsi:type="dcterms:W3CDTF">2021-04-08T11:31:56Z</dcterms:created>
  <dcterms:modified xsi:type="dcterms:W3CDTF">2021-04-08T11:31:56Z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1033-11.1.0.9719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46</vt:i4>
  </property>
</Properties>
</file>