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8"/>
  </p:notesMasterIdLst>
  <p:sldIdLst>
    <p:sldId id="256" r:id="rId5"/>
    <p:sldId id="257" r:id="rId6"/>
    <p:sldId id="258" r:id="rId7"/>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PlaceHolder 1"/>
          <p:cNvSpPr>
            <a:spLocks noGrp="true"/>
          </p:cNvSpPr>
          <p:nvPr>
            <p:ph type="sldImg"/>
          </p:nvPr>
        </p:nvSpPr>
        <p:spPr>
          <a:xfrm>
            <a:off x="216000" y="812520"/>
            <a:ext cx="7127280" cy="4008960"/>
          </a:xfrm>
          <a:prstGeom prst="rect">
            <a:avLst/>
          </a:prstGeom>
        </p:spPr>
        <p:txBody>
          <a:bodyPr lIns="0" tIns="0" rIns="0" bIns="0" anchor="ctr"/>
          <a:p>
            <a:pPr algn="ctr"/>
            <a:r>
              <a:rPr lang="en-IN" sz="4400" b="0" strike="noStrike" spc="-1">
                <a:latin typeface="Arial" panose="020B0604020202020204"/>
              </a:rPr>
              <a:t>Click to move the slide</a:t>
            </a:r>
            <a:endParaRPr lang="en-IN" sz="4400" b="0" strike="noStrike" spc="-1">
              <a:latin typeface="Arial" panose="020B0604020202020204"/>
            </a:endParaRPr>
          </a:p>
        </p:txBody>
      </p:sp>
      <p:sp>
        <p:nvSpPr>
          <p:cNvPr id="116" name="PlaceHolder 2"/>
          <p:cNvSpPr>
            <a:spLocks noGrp="true"/>
          </p:cNvSpPr>
          <p:nvPr>
            <p:ph type="body"/>
          </p:nvPr>
        </p:nvSpPr>
        <p:spPr>
          <a:xfrm>
            <a:off x="756000" y="5078520"/>
            <a:ext cx="6047640" cy="4811040"/>
          </a:xfrm>
          <a:prstGeom prst="rect">
            <a:avLst/>
          </a:prstGeom>
        </p:spPr>
        <p:txBody>
          <a:bodyPr lIns="0" tIns="0" rIns="0" bIns="0"/>
          <a:p>
            <a:r>
              <a:rPr lang="en-IN" sz="2000" b="0" strike="noStrike" spc="-1">
                <a:latin typeface="Arial" panose="020B0604020202020204"/>
              </a:rPr>
              <a:t>Click to edit the notes format</a:t>
            </a:r>
            <a:endParaRPr lang="en-IN" sz="2000" b="0" strike="noStrike" spc="-1">
              <a:latin typeface="Arial" panose="020B0604020202020204"/>
            </a:endParaRPr>
          </a:p>
        </p:txBody>
      </p:sp>
      <p:sp>
        <p:nvSpPr>
          <p:cNvPr id="117" name="PlaceHolder 3"/>
          <p:cNvSpPr>
            <a:spLocks noGrp="true"/>
          </p:cNvSpPr>
          <p:nvPr>
            <p:ph type="hdr"/>
          </p:nvPr>
        </p:nvSpPr>
        <p:spPr>
          <a:xfrm>
            <a:off x="0" y="0"/>
            <a:ext cx="3280680" cy="534240"/>
          </a:xfrm>
          <a:prstGeom prst="rect">
            <a:avLst/>
          </a:prstGeom>
        </p:spPr>
        <p:txBody>
          <a:bodyPr lIns="0" tIns="0" rIns="0" bIns="0"/>
          <a:p>
            <a:r>
              <a:rPr lang="en-IN" sz="1400" b="0" strike="noStrike" spc="-1">
                <a:latin typeface="Times New Roman" panose="02020603050405020304"/>
              </a:rPr>
              <a:t> </a:t>
            </a:r>
            <a:endParaRPr lang="en-IN" sz="1400" b="0" strike="noStrike" spc="-1">
              <a:latin typeface="Times New Roman" panose="02020603050405020304"/>
            </a:endParaRPr>
          </a:p>
        </p:txBody>
      </p:sp>
      <p:sp>
        <p:nvSpPr>
          <p:cNvPr id="118" name="PlaceHolder 4"/>
          <p:cNvSpPr>
            <a:spLocks noGrp="true"/>
          </p:cNvSpPr>
          <p:nvPr>
            <p:ph type="dt"/>
          </p:nvPr>
        </p:nvSpPr>
        <p:spPr>
          <a:xfrm>
            <a:off x="4278960" y="0"/>
            <a:ext cx="3280680" cy="534240"/>
          </a:xfrm>
          <a:prstGeom prst="rect">
            <a:avLst/>
          </a:prstGeom>
        </p:spPr>
        <p:txBody>
          <a:bodyPr lIns="0" tIns="0" rIns="0" bIns="0"/>
          <a:p>
            <a:pPr algn="r"/>
            <a:r>
              <a:rPr lang="en-IN" sz="1400" b="0" strike="noStrike" spc="-1">
                <a:latin typeface="Times New Roman" panose="02020603050405020304"/>
              </a:rPr>
              <a:t> </a:t>
            </a:r>
            <a:endParaRPr lang="en-IN" sz="1400" b="0" strike="noStrike" spc="-1">
              <a:latin typeface="Times New Roman" panose="02020603050405020304"/>
            </a:endParaRPr>
          </a:p>
        </p:txBody>
      </p:sp>
      <p:sp>
        <p:nvSpPr>
          <p:cNvPr id="119" name="PlaceHolder 5"/>
          <p:cNvSpPr>
            <a:spLocks noGrp="true"/>
          </p:cNvSpPr>
          <p:nvPr>
            <p:ph type="ftr"/>
          </p:nvPr>
        </p:nvSpPr>
        <p:spPr>
          <a:xfrm>
            <a:off x="0" y="10157400"/>
            <a:ext cx="3280680" cy="534240"/>
          </a:xfrm>
          <a:prstGeom prst="rect">
            <a:avLst/>
          </a:prstGeom>
        </p:spPr>
        <p:txBody>
          <a:bodyPr lIns="0" tIns="0" rIns="0" bIns="0" anchor="b"/>
          <a:p>
            <a:r>
              <a:rPr lang="en-IN" sz="1400" b="0" strike="noStrike" spc="-1">
                <a:latin typeface="Times New Roman" panose="02020603050405020304"/>
              </a:rPr>
              <a:t> </a:t>
            </a:r>
            <a:endParaRPr lang="en-IN" sz="1400" b="0" strike="noStrike" spc="-1">
              <a:latin typeface="Times New Roman" panose="02020603050405020304"/>
            </a:endParaRPr>
          </a:p>
        </p:txBody>
      </p:sp>
      <p:sp>
        <p:nvSpPr>
          <p:cNvPr id="120" name="PlaceHolder 6"/>
          <p:cNvSpPr>
            <a:spLocks noGrp="true"/>
          </p:cNvSpPr>
          <p:nvPr>
            <p:ph type="sldNum"/>
          </p:nvPr>
        </p:nvSpPr>
        <p:spPr>
          <a:xfrm>
            <a:off x="4278960" y="10157400"/>
            <a:ext cx="3280680" cy="534240"/>
          </a:xfrm>
          <a:prstGeom prst="rect">
            <a:avLst/>
          </a:prstGeom>
        </p:spPr>
        <p:txBody>
          <a:bodyPr lIns="0" tIns="0" rIns="0" bIns="0" anchor="b"/>
          <a:p>
            <a:pPr algn="r"/>
            <a:fld id="{57A6D930-884E-42E2-BDAB-B5B78F9A8818}" type="slidenum">
              <a:rPr lang="en-IN" sz="1400" b="0" strike="noStrike" spc="-1">
                <a:latin typeface="Times New Roman" panose="02020603050405020304"/>
              </a:rPr>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true"/>
          </p:cNvSpPr>
          <p:nvPr>
            <p:ph type="sldImg"/>
          </p:nvPr>
        </p:nvSpPr>
        <p:spPr>
          <a:xfrm>
            <a:off x="685800" y="1143000"/>
            <a:ext cx="5485680" cy="3085560"/>
          </a:xfrm>
          <a:prstGeom prst="rect">
            <a:avLst/>
          </a:prstGeom>
        </p:spPr>
      </p:sp>
      <p:sp>
        <p:nvSpPr>
          <p:cNvPr id="439" name="PlaceHolder 2"/>
          <p:cNvSpPr>
            <a:spLocks noGrp="true"/>
          </p:cNvSpPr>
          <p:nvPr>
            <p:ph type="body"/>
          </p:nvPr>
        </p:nvSpPr>
        <p:spPr>
          <a:xfrm>
            <a:off x="685800" y="4400640"/>
            <a:ext cx="5485680" cy="3599640"/>
          </a:xfrm>
          <a:prstGeom prst="rect">
            <a:avLst/>
          </a:prstGeom>
        </p:spPr>
        <p:txBody>
          <a:bodyPr lIns="0" tIns="0" rIns="0" bIns="0"/>
          <a:p>
            <a:endParaRPr lang="en-IN" sz="2000" b="0" strike="noStrike" spc="-1">
              <a:latin typeface="Arial" panose="020B0604020202020204"/>
            </a:endParaRPr>
          </a:p>
        </p:txBody>
      </p:sp>
      <p:sp>
        <p:nvSpPr>
          <p:cNvPr id="440"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1E27595-718A-40AA-B01F-1245171A8103}" type="slidenum">
              <a:rPr lang="en-IN" sz="1200" b="0" strike="noStrike" spc="-1">
                <a:solidFill>
                  <a:srgbClr val="000000"/>
                </a:solidFill>
                <a:latin typeface="+mn-lt"/>
                <a:ea typeface="+mn-ea"/>
              </a:rPr>
            </a:fld>
            <a:endParaRPr lang="en-IN" sz="1200" b="0" strike="noStrike" spc="-1">
              <a:latin typeface="Arial" panose="020B0604020202020204"/>
            </a:endParaRPr>
          </a:p>
        </p:txBody>
      </p:sp>
      <p:sp>
        <p:nvSpPr>
          <p:cNvPr id="441" name="CustomShape 4"/>
          <p:cNvSpPr/>
          <p:nvPr/>
        </p:nvSpPr>
        <p:spPr>
          <a:xfrm>
            <a:off x="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IN" sz="1200" b="0" strike="noStrike" spc="-1">
                <a:solidFill>
                  <a:srgbClr val="000000"/>
                </a:solidFill>
                <a:latin typeface="+mn-lt"/>
                <a:ea typeface="+mn-ea"/>
              </a:rPr>
              <a:t>Prepared By Senthil Kumar A </a:t>
            </a:r>
            <a:endParaRPr lang="en-IN" sz="1200" b="0" strike="noStrike" spc="-1">
              <a:latin typeface="Arial" panose="020B0604020202020204"/>
            </a:endParaRPr>
          </a:p>
        </p:txBody>
      </p:sp>
      <p:sp>
        <p:nvSpPr>
          <p:cNvPr id="442" name="CustomShape 5"/>
          <p:cNvSpPr/>
          <p:nvPr/>
        </p:nvSpPr>
        <p:spPr>
          <a:xfrm>
            <a:off x="0" y="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0" strike="noStrike" spc="-1">
                <a:solidFill>
                  <a:srgbClr val="000000"/>
                </a:solidFill>
                <a:latin typeface="+mn-lt"/>
                <a:ea typeface="+mn-ea"/>
              </a:rPr>
              <a:t>Confidential</a:t>
            </a:r>
            <a:endParaRPr lang="en-IN" sz="12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PlaceHolder 1"/>
          <p:cNvSpPr>
            <a:spLocks noGrp="true"/>
          </p:cNvSpPr>
          <p:nvPr>
            <p:ph type="sldImg"/>
          </p:nvPr>
        </p:nvSpPr>
        <p:spPr>
          <a:xfrm>
            <a:off x="685800" y="1143000"/>
            <a:ext cx="5485680" cy="3085560"/>
          </a:xfrm>
          <a:prstGeom prst="rect">
            <a:avLst/>
          </a:prstGeom>
        </p:spPr>
      </p:sp>
      <p:sp>
        <p:nvSpPr>
          <p:cNvPr id="444" name="PlaceHolder 2"/>
          <p:cNvSpPr>
            <a:spLocks noGrp="true"/>
          </p:cNvSpPr>
          <p:nvPr>
            <p:ph type="body"/>
          </p:nvPr>
        </p:nvSpPr>
        <p:spPr>
          <a:xfrm>
            <a:off x="685800" y="4400640"/>
            <a:ext cx="5485680" cy="3599640"/>
          </a:xfrm>
          <a:prstGeom prst="rect">
            <a:avLst/>
          </a:prstGeom>
        </p:spPr>
        <p:txBody>
          <a:bodyPr lIns="0" tIns="0" rIns="0" bIns="0"/>
          <a:p>
            <a:endParaRPr lang="en-IN" sz="2000" b="0" strike="noStrike" spc="-1">
              <a:latin typeface="Arial" panose="020B0604020202020204"/>
            </a:endParaRPr>
          </a:p>
        </p:txBody>
      </p:sp>
      <p:sp>
        <p:nvSpPr>
          <p:cNvPr id="445"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8071054-4DB2-4A53-91A4-446039691060}" type="slidenum">
              <a:rPr lang="en-IN" sz="1200" b="0" strike="noStrike" spc="-1">
                <a:solidFill>
                  <a:srgbClr val="000000"/>
                </a:solidFill>
                <a:latin typeface="+mn-lt"/>
                <a:ea typeface="+mn-ea"/>
              </a:rPr>
            </a:fld>
            <a:endParaRPr lang="en-IN" sz="1200" b="0" strike="noStrike" spc="-1">
              <a:latin typeface="Arial" panose="020B0604020202020204"/>
            </a:endParaRPr>
          </a:p>
        </p:txBody>
      </p:sp>
      <p:sp>
        <p:nvSpPr>
          <p:cNvPr id="446" name="CustomShape 4"/>
          <p:cNvSpPr/>
          <p:nvPr/>
        </p:nvSpPr>
        <p:spPr>
          <a:xfrm>
            <a:off x="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IN" sz="1200" b="0" strike="noStrike" spc="-1">
                <a:solidFill>
                  <a:srgbClr val="000000"/>
                </a:solidFill>
                <a:latin typeface="+mn-lt"/>
                <a:ea typeface="+mn-ea"/>
              </a:rPr>
              <a:t>Prepared By Senthil Kumar A </a:t>
            </a:r>
            <a:endParaRPr lang="en-IN" sz="1200" b="0" strike="noStrike" spc="-1">
              <a:latin typeface="Arial" panose="020B0604020202020204"/>
            </a:endParaRPr>
          </a:p>
        </p:txBody>
      </p:sp>
      <p:sp>
        <p:nvSpPr>
          <p:cNvPr id="447" name="CustomShape 5"/>
          <p:cNvSpPr/>
          <p:nvPr/>
        </p:nvSpPr>
        <p:spPr>
          <a:xfrm>
            <a:off x="0" y="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0" strike="noStrike" spc="-1">
                <a:solidFill>
                  <a:srgbClr val="000000"/>
                </a:solidFill>
                <a:latin typeface="+mn-lt"/>
                <a:ea typeface="+mn-ea"/>
              </a:rPr>
              <a:t>Confidential</a:t>
            </a:r>
            <a:endParaRPr lang="en-IN" sz="12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PlaceHolder 1"/>
          <p:cNvSpPr>
            <a:spLocks noGrp="true"/>
          </p:cNvSpPr>
          <p:nvPr>
            <p:ph type="sldImg"/>
          </p:nvPr>
        </p:nvSpPr>
        <p:spPr>
          <a:xfrm>
            <a:off x="685800" y="1143000"/>
            <a:ext cx="5485680" cy="3085560"/>
          </a:xfrm>
          <a:prstGeom prst="rect">
            <a:avLst/>
          </a:prstGeom>
        </p:spPr>
      </p:sp>
      <p:sp>
        <p:nvSpPr>
          <p:cNvPr id="449" name="PlaceHolder 2"/>
          <p:cNvSpPr>
            <a:spLocks noGrp="true"/>
          </p:cNvSpPr>
          <p:nvPr>
            <p:ph type="body"/>
          </p:nvPr>
        </p:nvSpPr>
        <p:spPr>
          <a:xfrm>
            <a:off x="685800" y="4400640"/>
            <a:ext cx="5485680" cy="3599640"/>
          </a:xfrm>
          <a:prstGeom prst="rect">
            <a:avLst/>
          </a:prstGeom>
        </p:spPr>
        <p:txBody>
          <a:bodyPr lIns="0" tIns="0" rIns="0" bIns="0"/>
          <a:p>
            <a:endParaRPr lang="en-IN" sz="2000" b="0" strike="noStrike" spc="-1">
              <a:latin typeface="Arial" panose="020B0604020202020204"/>
            </a:endParaRPr>
          </a:p>
        </p:txBody>
      </p:sp>
      <p:sp>
        <p:nvSpPr>
          <p:cNvPr id="450"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3A915F3-0472-4E69-B838-D86902DCE201}" type="slidenum">
              <a:rPr lang="en-IN" sz="1200" b="0" strike="noStrike" spc="-1">
                <a:solidFill>
                  <a:srgbClr val="000000"/>
                </a:solidFill>
                <a:latin typeface="+mn-lt"/>
                <a:ea typeface="+mn-ea"/>
              </a:rPr>
            </a:fld>
            <a:endParaRPr lang="en-IN" sz="12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24" name="PlaceHolder 2"/>
          <p:cNvSpPr>
            <a:spLocks noGrp="true"/>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panose="020B0604020202020204"/>
            </a:endParaRPr>
          </a:p>
        </p:txBody>
      </p:sp>
      <p:sp>
        <p:nvSpPr>
          <p:cNvPr id="25" name="PlaceHolder 3"/>
          <p:cNvSpPr>
            <a:spLocks noGrp="true"/>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27"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28"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29" name="PlaceHolder 4"/>
          <p:cNvSpPr>
            <a:spLocks noGrp="true"/>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30" name="PlaceHolder 5"/>
          <p:cNvSpPr>
            <a:spLocks noGrp="true"/>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32" name="PlaceHolder 2"/>
          <p:cNvSpPr>
            <a:spLocks noGrp="true"/>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33" name="PlaceHolder 3"/>
          <p:cNvSpPr>
            <a:spLocks noGrp="true"/>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34" name="PlaceHolder 4"/>
          <p:cNvSpPr>
            <a:spLocks noGrp="true"/>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35" name="PlaceHolder 5"/>
          <p:cNvSpPr>
            <a:spLocks noGrp="true"/>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36" name="PlaceHolder 6"/>
          <p:cNvSpPr>
            <a:spLocks noGrp="true"/>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37" name="PlaceHolder 7"/>
          <p:cNvSpPr>
            <a:spLocks noGrp="true"/>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42" name="PlaceHolder 2"/>
          <p:cNvSpPr>
            <a:spLocks noGrp="true"/>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44" name="PlaceHolder 2"/>
          <p:cNvSpPr>
            <a:spLocks noGrp="true"/>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46" name="PlaceHolder 2"/>
          <p:cNvSpPr>
            <a:spLocks noGrp="true"/>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47" name="PlaceHolder 3"/>
          <p:cNvSpPr>
            <a:spLocks noGrp="true"/>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true"/>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51"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52" name="PlaceHolder 3"/>
          <p:cNvSpPr>
            <a:spLocks noGrp="true"/>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53" name="PlaceHolder 4"/>
          <p:cNvSpPr>
            <a:spLocks noGrp="true"/>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3" name="PlaceHolder 2"/>
          <p:cNvSpPr>
            <a:spLocks noGrp="true"/>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55" name="PlaceHolder 2"/>
          <p:cNvSpPr>
            <a:spLocks noGrp="true"/>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56"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57" name="PlaceHolder 4"/>
          <p:cNvSpPr>
            <a:spLocks noGrp="true"/>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59"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60"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61" name="PlaceHolder 4"/>
          <p:cNvSpPr>
            <a:spLocks noGrp="true"/>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63" name="PlaceHolder 2"/>
          <p:cNvSpPr>
            <a:spLocks noGrp="true"/>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panose="020B0604020202020204"/>
            </a:endParaRPr>
          </a:p>
        </p:txBody>
      </p:sp>
      <p:sp>
        <p:nvSpPr>
          <p:cNvPr id="64" name="PlaceHolder 3"/>
          <p:cNvSpPr>
            <a:spLocks noGrp="true"/>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66"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67"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68" name="PlaceHolder 4"/>
          <p:cNvSpPr>
            <a:spLocks noGrp="true"/>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69" name="PlaceHolder 5"/>
          <p:cNvSpPr>
            <a:spLocks noGrp="true"/>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71" name="PlaceHolder 2"/>
          <p:cNvSpPr>
            <a:spLocks noGrp="true"/>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72" name="PlaceHolder 3"/>
          <p:cNvSpPr>
            <a:spLocks noGrp="true"/>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73" name="PlaceHolder 4"/>
          <p:cNvSpPr>
            <a:spLocks noGrp="true"/>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74" name="PlaceHolder 5"/>
          <p:cNvSpPr>
            <a:spLocks noGrp="true"/>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75" name="PlaceHolder 6"/>
          <p:cNvSpPr>
            <a:spLocks noGrp="true"/>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76" name="PlaceHolder 7"/>
          <p:cNvSpPr>
            <a:spLocks noGrp="true"/>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80" name="PlaceHolder 2"/>
          <p:cNvSpPr>
            <a:spLocks noGrp="true"/>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82" name="PlaceHolder 2"/>
          <p:cNvSpPr>
            <a:spLocks noGrp="true"/>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84" name="PlaceHolder 2"/>
          <p:cNvSpPr>
            <a:spLocks noGrp="true"/>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85" name="PlaceHolder 3"/>
          <p:cNvSpPr>
            <a:spLocks noGrp="true"/>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5" name="PlaceHolder 2"/>
          <p:cNvSpPr>
            <a:spLocks noGrp="true"/>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true"/>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89"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90" name="PlaceHolder 3"/>
          <p:cNvSpPr>
            <a:spLocks noGrp="true"/>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91" name="PlaceHolder 4"/>
          <p:cNvSpPr>
            <a:spLocks noGrp="true"/>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93" name="PlaceHolder 2"/>
          <p:cNvSpPr>
            <a:spLocks noGrp="true"/>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94"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95" name="PlaceHolder 4"/>
          <p:cNvSpPr>
            <a:spLocks noGrp="true"/>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97"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98"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99" name="PlaceHolder 4"/>
          <p:cNvSpPr>
            <a:spLocks noGrp="true"/>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101" name="PlaceHolder 2"/>
          <p:cNvSpPr>
            <a:spLocks noGrp="true"/>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panose="020B0604020202020204"/>
            </a:endParaRPr>
          </a:p>
        </p:txBody>
      </p:sp>
      <p:sp>
        <p:nvSpPr>
          <p:cNvPr id="102" name="PlaceHolder 3"/>
          <p:cNvSpPr>
            <a:spLocks noGrp="true"/>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104"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105"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106" name="PlaceHolder 4"/>
          <p:cNvSpPr>
            <a:spLocks noGrp="true"/>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107" name="PlaceHolder 5"/>
          <p:cNvSpPr>
            <a:spLocks noGrp="true"/>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109" name="PlaceHolder 2"/>
          <p:cNvSpPr>
            <a:spLocks noGrp="true"/>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110" name="PlaceHolder 3"/>
          <p:cNvSpPr>
            <a:spLocks noGrp="true"/>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111" name="PlaceHolder 4"/>
          <p:cNvSpPr>
            <a:spLocks noGrp="true"/>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112" name="PlaceHolder 5"/>
          <p:cNvSpPr>
            <a:spLocks noGrp="true"/>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113" name="PlaceHolder 6"/>
          <p:cNvSpPr>
            <a:spLocks noGrp="true"/>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114" name="PlaceHolder 7"/>
          <p:cNvSpPr>
            <a:spLocks noGrp="true"/>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7" name="PlaceHolder 2"/>
          <p:cNvSpPr>
            <a:spLocks noGrp="true"/>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8" name="PlaceHolder 3"/>
          <p:cNvSpPr>
            <a:spLocks noGrp="true"/>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true"/>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12"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13" name="PlaceHolder 3"/>
          <p:cNvSpPr>
            <a:spLocks noGrp="true"/>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14" name="PlaceHolder 4"/>
          <p:cNvSpPr>
            <a:spLocks noGrp="true"/>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16" name="PlaceHolder 2"/>
          <p:cNvSpPr>
            <a:spLocks noGrp="true"/>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17"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18" name="PlaceHolder 4"/>
          <p:cNvSpPr>
            <a:spLocks noGrp="true"/>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true"/>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panose="020B0604020202020204"/>
            </a:endParaRPr>
          </a:p>
        </p:txBody>
      </p:sp>
      <p:sp>
        <p:nvSpPr>
          <p:cNvPr id="20" name="PlaceHolder 2"/>
          <p:cNvSpPr>
            <a:spLocks noGrp="true"/>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21" name="PlaceHolder 3"/>
          <p:cNvSpPr>
            <a:spLocks noGrp="true"/>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22" name="PlaceHolder 4"/>
          <p:cNvSpPr>
            <a:spLocks noGrp="true"/>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true"/>
          </p:cNvSpPr>
          <p:nvPr>
            <p:ph type="title"/>
          </p:nvPr>
        </p:nvSpPr>
        <p:spPr>
          <a:xfrm>
            <a:off x="114480" y="73080"/>
            <a:ext cx="11975400" cy="713520"/>
          </a:xfrm>
          <a:prstGeom prst="rect">
            <a:avLst/>
          </a:prstGeom>
        </p:spPr>
        <p:txBody>
          <a:bodyPr lIns="0" tIns="0" rIns="0" bIns="0" anchor="ctr"/>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2" name="PlaceHolder 2"/>
          <p:cNvSpPr>
            <a:spLocks noGrp="true"/>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0" y="6356520"/>
            <a:ext cx="12191400" cy="5007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39" name="PlaceHolder 2"/>
          <p:cNvSpPr>
            <a:spLocks noGrp="true"/>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40" name="PlaceHolder 3"/>
          <p:cNvSpPr>
            <a:spLocks noGrp="true"/>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PlaceHolder 1"/>
          <p:cNvSpPr>
            <a:spLocks noGrp="true"/>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78" name="PlaceHolder 2"/>
          <p:cNvSpPr>
            <a:spLocks noGrp="true"/>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fs.default.nam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1523880" y="1122480"/>
            <a:ext cx="9143280" cy="2386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90000"/>
              </a:lnSpc>
            </a:pPr>
            <a:r>
              <a:rPr lang="en-IN" sz="6000" b="1" strike="noStrike" spc="-1">
                <a:solidFill>
                  <a:srgbClr val="0070C0"/>
                </a:solidFill>
                <a:latin typeface="Calibri"/>
              </a:rPr>
              <a:t>MAPREDUCE</a:t>
            </a:r>
            <a:endParaRPr lang="en-IN" sz="6000" b="0" strike="noStrike" spc="-1">
              <a:latin typeface="Arial" panose="020B0604020202020204"/>
            </a:endParaRPr>
          </a:p>
        </p:txBody>
      </p:sp>
      <p:sp>
        <p:nvSpPr>
          <p:cNvPr id="122" name="CustomShape 2"/>
          <p:cNvSpPr/>
          <p:nvPr/>
        </p:nvSpPr>
        <p:spPr>
          <a:xfrm>
            <a:off x="3048120" y="5150160"/>
            <a:ext cx="9143280" cy="1654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90000"/>
              </a:lnSpc>
              <a:spcBef>
                <a:spcPts val="1000"/>
              </a:spcBef>
            </a:pPr>
            <a:r>
              <a:rPr lang="en-IN" sz="2400" b="1" strike="noStrike" spc="-1">
                <a:solidFill>
                  <a:srgbClr val="002060"/>
                </a:solidFill>
                <a:latin typeface="Calibri"/>
              </a:rPr>
              <a:t>Ramesh Ragala</a:t>
            </a:r>
            <a:endParaRPr lang="en-IN" sz="2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 name="Table 1"/>
          <p:cNvGraphicFramePr/>
          <p:nvPr/>
        </p:nvGraphicFramePr>
        <p:xfrm>
          <a:off x="1752480" y="609480"/>
          <a:ext cx="8686440" cy="3671640"/>
        </p:xfrm>
        <a:graphic>
          <a:graphicData uri="http://schemas.openxmlformats.org/drawingml/2006/table">
            <a:tbl>
              <a:tblPr/>
              <a:tblGrid>
                <a:gridCol w="1523880"/>
                <a:gridCol w="4267080"/>
                <a:gridCol w="2895480"/>
              </a:tblGrid>
              <a:tr h="607680">
                <a:tc>
                  <a:txBody>
                    <a:bodyPr/>
                    <a:p>
                      <a:pPr>
                        <a:lnSpc>
                          <a:spcPct val="100000"/>
                        </a:lnSpc>
                      </a:pPr>
                      <a:r>
                        <a:rPr lang="en-IN" sz="1600" b="1" strike="noStrike" spc="-1">
                          <a:solidFill>
                            <a:srgbClr val="FFFFFF"/>
                          </a:solidFill>
                          <a:latin typeface="Calibri"/>
                        </a:rPr>
                        <a:t>java</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IN" sz="1600" b="1" strike="noStrike" spc="-1">
                          <a:solidFill>
                            <a:srgbClr val="FFFFFF"/>
                          </a:solidFill>
                          <a:latin typeface="Calibri"/>
                        </a:rPr>
                        <a:t>Writable implementation</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IN" sz="1600" b="1" strike="noStrike" spc="-1">
                          <a:solidFill>
                            <a:srgbClr val="FFFFFF"/>
                          </a:solidFill>
                          <a:latin typeface="Calibri"/>
                        </a:rPr>
                        <a:t>Serialized size (bytes)</a:t>
                      </a:r>
                      <a:endParaRPr lang="en-IN" sz="1600" b="0" strike="noStrike" spc="-1">
                        <a:latin typeface="Arial" panose="020B0604020202020204"/>
                      </a:endParaRPr>
                    </a:p>
                    <a:p>
                      <a:pPr>
                        <a:lnSpc>
                          <a:spcPct val="100000"/>
                        </a:lnSpc>
                      </a:pP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77360">
                <a:tc>
                  <a:txBody>
                    <a:bodyPr/>
                    <a:p>
                      <a:pPr>
                        <a:lnSpc>
                          <a:spcPct val="100000"/>
                        </a:lnSpc>
                      </a:pPr>
                      <a:r>
                        <a:rPr lang="en-IN" sz="1600" b="0" strike="noStrike" spc="-1">
                          <a:solidFill>
                            <a:srgbClr val="000000"/>
                          </a:solidFill>
                          <a:latin typeface="Calibri"/>
                        </a:rPr>
                        <a:t>byte</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600" b="0" strike="noStrike" spc="-1">
                          <a:solidFill>
                            <a:srgbClr val="000000"/>
                          </a:solidFill>
                          <a:latin typeface="Calibri"/>
                        </a:rPr>
                        <a:t>ByteWritable</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600" b="0" strike="noStrike" spc="-1">
                          <a:solidFill>
                            <a:srgbClr val="000000"/>
                          </a:solidFill>
                          <a:latin typeface="Calibri"/>
                        </a:rPr>
                        <a:t>1</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14440">
                <a:tc>
                  <a:txBody>
                    <a:bodyPr/>
                    <a:p>
                      <a:pPr>
                        <a:lnSpc>
                          <a:spcPct val="100000"/>
                        </a:lnSpc>
                      </a:pPr>
                      <a:r>
                        <a:rPr lang="en-IN" sz="1600" b="0" strike="noStrike" spc="-1">
                          <a:solidFill>
                            <a:srgbClr val="000000"/>
                          </a:solidFill>
                          <a:latin typeface="Calibri"/>
                        </a:rPr>
                        <a:t>Boolean</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latin typeface="Calibri"/>
                        </a:rPr>
                        <a:t>BooleanWritable</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latin typeface="Calibri"/>
                        </a:rPr>
                        <a:t>1</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39920">
                <a:tc>
                  <a:txBody>
                    <a:bodyPr/>
                    <a:p>
                      <a:pPr>
                        <a:lnSpc>
                          <a:spcPct val="100000"/>
                        </a:lnSpc>
                      </a:pPr>
                      <a:r>
                        <a:rPr lang="en-IN" sz="1600" b="0" strike="noStrike" spc="-1">
                          <a:solidFill>
                            <a:srgbClr val="000000"/>
                          </a:solidFill>
                          <a:latin typeface="Calibri"/>
                        </a:rPr>
                        <a:t>Int</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600" b="0" strike="noStrike" spc="-1">
                          <a:solidFill>
                            <a:srgbClr val="000000"/>
                          </a:solidFill>
                          <a:latin typeface="Calibri"/>
                        </a:rPr>
                        <a:t>IntWritable</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600" b="0" strike="noStrike" spc="-1">
                          <a:solidFill>
                            <a:srgbClr val="000000"/>
                          </a:solidFill>
                          <a:latin typeface="Calibri"/>
                        </a:rPr>
                        <a:t>4</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34160">
                <a:tc>
                  <a:txBody>
                    <a:bodyPr/>
                    <a:p>
                      <a:pPr>
                        <a:buNone/>
                      </a:pPr>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latin typeface="Calibri"/>
                        </a:rPr>
                        <a:t>VIntWritable</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latin typeface="Calibri"/>
                        </a:rPr>
                        <a:t>1-5</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18760">
                <a:tc>
                  <a:txBody>
                    <a:bodyPr/>
                    <a:p>
                      <a:pPr>
                        <a:lnSpc>
                          <a:spcPct val="100000"/>
                        </a:lnSpc>
                      </a:pPr>
                      <a:r>
                        <a:rPr lang="en-IN" sz="1600" b="0" strike="noStrike" spc="-1">
                          <a:solidFill>
                            <a:srgbClr val="000000"/>
                          </a:solidFill>
                          <a:latin typeface="Calibri"/>
                        </a:rPr>
                        <a:t>Float</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600" b="0" strike="noStrike" spc="-1">
                          <a:solidFill>
                            <a:srgbClr val="000000"/>
                          </a:solidFill>
                          <a:latin typeface="Calibri"/>
                        </a:rPr>
                        <a:t>FloatWritable</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600" b="0" strike="noStrike" spc="-1">
                          <a:solidFill>
                            <a:srgbClr val="000000"/>
                          </a:solidFill>
                          <a:latin typeface="Calibri"/>
                        </a:rPr>
                        <a:t>4</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79320">
                <a:tc>
                  <a:txBody>
                    <a:bodyPr/>
                    <a:p>
                      <a:pPr>
                        <a:lnSpc>
                          <a:spcPct val="100000"/>
                        </a:lnSpc>
                      </a:pPr>
                      <a:r>
                        <a:rPr lang="en-IN" sz="1600" b="0" strike="noStrike" spc="-1">
                          <a:solidFill>
                            <a:srgbClr val="000000"/>
                          </a:solidFill>
                          <a:latin typeface="Calibri"/>
                        </a:rPr>
                        <a:t>Double</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latin typeface="Calibri"/>
                        </a:rPr>
                        <a:t>DoubleWritable</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600" b="0" strike="noStrike" spc="-1">
                          <a:solidFill>
                            <a:srgbClr val="000000"/>
                          </a:solidFill>
                          <a:latin typeface="Calibri"/>
                        </a:rPr>
                        <a:t>8</a:t>
                      </a:r>
                      <a:endParaRPr lang="en-IN" sz="16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172" name="CustomShape 2"/>
          <p:cNvSpPr/>
          <p:nvPr/>
        </p:nvSpPr>
        <p:spPr>
          <a:xfrm>
            <a:off x="2971800" y="4549680"/>
            <a:ext cx="5942880" cy="2284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1" strike="noStrike" spc="-1">
                <a:solidFill>
                  <a:srgbClr val="000000"/>
                </a:solidFill>
                <a:latin typeface="Calibri"/>
                <a:ea typeface="DejaVu Sans" panose="020B0603030804020204"/>
              </a:rPr>
              <a:t>NullWritable</a:t>
            </a:r>
            <a:r>
              <a:rPr lang="en-IN" sz="1800" b="0" strike="noStrike" spc="-1">
                <a:solidFill>
                  <a:srgbClr val="000000"/>
                </a:solidFill>
                <a:latin typeface="Calibri"/>
                <a:ea typeface="DejaVu Sans" panose="020B0603030804020204"/>
              </a:rPr>
              <a:t>    --&gt; usage </a:t>
            </a:r>
            <a:r>
              <a:rPr lang="en-IN" sz="1800" b="0" i="1" strike="noStrike" spc="-1">
                <a:solidFill>
                  <a:srgbClr val="000000"/>
                </a:solidFill>
                <a:latin typeface="Calibri"/>
                <a:ea typeface="DejaVu Sans" panose="020B0603030804020204"/>
              </a:rPr>
              <a:t>NullWritable.get()</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ArrayWritable</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ArrayPrimitiveWritable</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TwoDArrayWritable</a:t>
            </a:r>
            <a:endParaRPr lang="en-IN" sz="1800" b="0" strike="noStrike" spc="-1">
              <a:latin typeface="Arial" panose="020B0604020202020204"/>
            </a:endParaRPr>
          </a:p>
          <a:p>
            <a:pPr>
              <a:lnSpc>
                <a:spcPct val="100000"/>
              </a:lnSpc>
            </a:pPr>
            <a:r>
              <a:rPr lang="en-IN" sz="1800" b="1" strike="noStrike" spc="-1">
                <a:solidFill>
                  <a:srgbClr val="000000"/>
                </a:solidFill>
                <a:latin typeface="Calibri"/>
                <a:ea typeface="DejaVu Sans" panose="020B0603030804020204"/>
              </a:rPr>
              <a:t>MapWritable</a:t>
            </a:r>
            <a:r>
              <a:rPr lang="en-IN" sz="1800" b="0" strike="noStrike" spc="-1">
                <a:solidFill>
                  <a:srgbClr val="000000"/>
                </a:solidFill>
                <a:latin typeface="Calibri"/>
                <a:ea typeface="DejaVu Sans" panose="020B0603030804020204"/>
              </a:rPr>
              <a:t>     - used Widely ... Look @ Map or HashMap</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SortedMapWritable</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EnumSetWritable</a:t>
            </a:r>
            <a:endParaRPr lang="en-IN" sz="1800" b="0" strike="noStrike" spc="-1">
              <a:latin typeface="Arial" panose="020B0604020202020204"/>
            </a:endParaRPr>
          </a:p>
          <a:p>
            <a:pPr>
              <a:lnSpc>
                <a:spcPct val="100000"/>
              </a:lnSpc>
            </a:pPr>
            <a:endParaRPr lang="en-IN" sz="1800" b="0" strike="noStrike" spc="-1">
              <a:latin typeface="Arial" panose="020B0604020202020204"/>
            </a:endParaRPr>
          </a:p>
        </p:txBody>
      </p:sp>
      <p:sp>
        <p:nvSpPr>
          <p:cNvPr id="173"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DDC8A001-161A-4B30-944B-33E4E10B9756}"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Block vs. split</a:t>
            </a:r>
            <a:endParaRPr lang="en-IN" sz="4400" b="0" strike="noStrike" spc="-1">
              <a:latin typeface="Arial" panose="020B0604020202020204"/>
            </a:endParaRPr>
          </a:p>
        </p:txBody>
      </p:sp>
      <p:sp>
        <p:nvSpPr>
          <p:cNvPr id="175"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sp>
      <p:graphicFrame>
        <p:nvGraphicFramePr>
          <p:cNvPr id="176" name="Table 3"/>
          <p:cNvGraphicFramePr/>
          <p:nvPr/>
        </p:nvGraphicFramePr>
        <p:xfrm>
          <a:off x="2438280" y="3276720"/>
          <a:ext cx="7162560" cy="965160"/>
        </p:xfrm>
        <a:graphic>
          <a:graphicData uri="http://schemas.openxmlformats.org/drawingml/2006/table">
            <a:tbl>
              <a:tblPr/>
              <a:tblGrid>
                <a:gridCol w="716040"/>
                <a:gridCol w="716040"/>
                <a:gridCol w="716040"/>
                <a:gridCol w="716040"/>
                <a:gridCol w="716040"/>
                <a:gridCol w="716040"/>
                <a:gridCol w="716040"/>
                <a:gridCol w="716040"/>
                <a:gridCol w="716040"/>
                <a:gridCol w="718200"/>
              </a:tblGrid>
              <a:tr h="965160">
                <a:tc>
                  <a:txBody>
                    <a:bodyPr/>
                    <a:p>
                      <a:pPr>
                        <a:lnSpc>
                          <a:spcPct val="100000"/>
                        </a:lnSpc>
                      </a:pPr>
                      <a:r>
                        <a:rPr lang="en-IN" sz="3200" b="0" strike="noStrike" spc="-1">
                          <a:solidFill>
                            <a:srgbClr val="000000"/>
                          </a:solidFill>
                          <a:latin typeface="Calibri"/>
                        </a:rPr>
                        <a:t>1</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2</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3</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4</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5</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6</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7</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8</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9</a:t>
                      </a:r>
                      <a:endParaRPr lang="en-IN" sz="3200" b="0" strike="noStrike" spc="-1">
                        <a:latin typeface="Arial" panose="020B0604020202020204"/>
                      </a:endParaRPr>
                    </a:p>
                  </a:txBody>
                  <a:tcPr>
                    <a:noFill/>
                  </a:tcPr>
                </a:tc>
                <a:tc>
                  <a:txBody>
                    <a:bodyPr/>
                    <a:p>
                      <a:pPr>
                        <a:lnSpc>
                          <a:spcPct val="100000"/>
                        </a:lnSpc>
                      </a:pPr>
                      <a:r>
                        <a:rPr lang="en-IN" sz="3200" b="0" strike="noStrike" spc="-1">
                          <a:solidFill>
                            <a:srgbClr val="000000"/>
                          </a:solidFill>
                          <a:latin typeface="Calibri"/>
                        </a:rPr>
                        <a:t>10</a:t>
                      </a:r>
                      <a:endParaRPr lang="en-IN" sz="3200" b="0" strike="noStrike" spc="-1">
                        <a:latin typeface="Arial" panose="020B0604020202020204"/>
                      </a:endParaRPr>
                    </a:p>
                  </a:txBody>
                  <a:tcPr>
                    <a:noFill/>
                  </a:tcPr>
                </a:tc>
              </a:tr>
            </a:tbl>
          </a:graphicData>
        </a:graphic>
      </p:graphicFrame>
      <p:sp>
        <p:nvSpPr>
          <p:cNvPr id="177" name="CustomShape 4"/>
          <p:cNvSpPr/>
          <p:nvPr/>
        </p:nvSpPr>
        <p:spPr>
          <a:xfrm>
            <a:off x="3429000" y="4419720"/>
            <a:ext cx="129456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Block boundary</a:t>
            </a:r>
            <a:endParaRPr lang="en-IN" sz="1800" b="0" strike="noStrike" spc="-1">
              <a:latin typeface="Arial" panose="020B0604020202020204"/>
            </a:endParaRPr>
          </a:p>
        </p:txBody>
      </p:sp>
      <p:sp>
        <p:nvSpPr>
          <p:cNvPr id="178" name="CustomShape 5"/>
          <p:cNvSpPr/>
          <p:nvPr/>
        </p:nvSpPr>
        <p:spPr>
          <a:xfrm>
            <a:off x="5562720" y="4419720"/>
            <a:ext cx="129456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Block boundary</a:t>
            </a:r>
            <a:endParaRPr lang="en-IN" sz="1800" b="0" strike="noStrike" spc="-1">
              <a:latin typeface="Arial" panose="020B0604020202020204"/>
            </a:endParaRPr>
          </a:p>
        </p:txBody>
      </p:sp>
      <p:sp>
        <p:nvSpPr>
          <p:cNvPr id="179" name="CustomShape 6"/>
          <p:cNvSpPr/>
          <p:nvPr/>
        </p:nvSpPr>
        <p:spPr>
          <a:xfrm>
            <a:off x="8153280" y="4419720"/>
            <a:ext cx="129456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Block boundary</a:t>
            </a:r>
            <a:endParaRPr lang="en-IN" sz="1800" b="0" strike="noStrike" spc="-1">
              <a:latin typeface="Arial" panose="020B0604020202020204"/>
            </a:endParaRPr>
          </a:p>
        </p:txBody>
      </p:sp>
      <p:sp>
        <p:nvSpPr>
          <p:cNvPr id="180" name="CustomShape 7"/>
          <p:cNvSpPr/>
          <p:nvPr/>
        </p:nvSpPr>
        <p:spPr>
          <a:xfrm>
            <a:off x="1676520" y="3505320"/>
            <a:ext cx="91368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file lines</a:t>
            </a:r>
            <a:endParaRPr lang="en-IN" sz="1800" b="0" strike="noStrike" spc="-1">
              <a:latin typeface="Arial" panose="020B0604020202020204"/>
            </a:endParaRPr>
          </a:p>
        </p:txBody>
      </p:sp>
      <p:sp>
        <p:nvSpPr>
          <p:cNvPr id="181" name="CustomShape 8"/>
          <p:cNvSpPr/>
          <p:nvPr/>
        </p:nvSpPr>
        <p:spPr>
          <a:xfrm>
            <a:off x="3637080" y="2685960"/>
            <a:ext cx="91368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split</a:t>
            </a:r>
            <a:endParaRPr lang="en-IN" sz="1800" b="0" strike="noStrike" spc="-1">
              <a:latin typeface="Arial" panose="020B0604020202020204"/>
            </a:endParaRPr>
          </a:p>
        </p:txBody>
      </p:sp>
      <p:sp>
        <p:nvSpPr>
          <p:cNvPr id="182" name="CustomShape 9"/>
          <p:cNvSpPr/>
          <p:nvPr/>
        </p:nvSpPr>
        <p:spPr>
          <a:xfrm>
            <a:off x="5638680" y="2666880"/>
            <a:ext cx="91368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split</a:t>
            </a:r>
            <a:endParaRPr lang="en-IN" sz="1800" b="0" strike="noStrike" spc="-1">
              <a:latin typeface="Arial" panose="020B0604020202020204"/>
            </a:endParaRPr>
          </a:p>
        </p:txBody>
      </p:sp>
      <p:sp>
        <p:nvSpPr>
          <p:cNvPr id="183" name="CustomShape 10"/>
          <p:cNvSpPr/>
          <p:nvPr/>
        </p:nvSpPr>
        <p:spPr>
          <a:xfrm>
            <a:off x="8458200" y="2666880"/>
            <a:ext cx="91368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split</a:t>
            </a:r>
            <a:endParaRPr lang="en-IN" sz="1800" b="0" strike="noStrike" spc="-1">
              <a:latin typeface="Arial" panose="020B0604020202020204"/>
            </a:endParaRPr>
          </a:p>
        </p:txBody>
      </p:sp>
      <p:sp>
        <p:nvSpPr>
          <p:cNvPr id="184" name="Line 11"/>
          <p:cNvSpPr/>
          <p:nvPr/>
        </p:nvSpPr>
        <p:spPr>
          <a:xfrm>
            <a:off x="7619760" y="4190760"/>
            <a:ext cx="360" cy="838440"/>
          </a:xfrm>
          <a:prstGeom prst="line">
            <a:avLst/>
          </a:prstGeom>
          <a:ln w="38160">
            <a:solidFill>
              <a:schemeClr val="accent1">
                <a:lumMod val="75000"/>
              </a:schemeClr>
            </a:solidFill>
            <a:custDash>
              <a:ds d="400000" sp="300000"/>
              <a:ds d="100000" sp="300000"/>
            </a:custDash>
            <a:round/>
          </a:ln>
        </p:spPr>
        <p:style>
          <a:lnRef idx="1">
            <a:schemeClr val="accent1"/>
          </a:lnRef>
          <a:fillRef idx="0">
            <a:schemeClr val="accent1"/>
          </a:fillRef>
          <a:effectRef idx="0">
            <a:schemeClr val="accent1"/>
          </a:effectRef>
          <a:fontRef idx="minor"/>
        </p:style>
      </p:sp>
      <p:sp>
        <p:nvSpPr>
          <p:cNvPr id="185" name="Line 12"/>
          <p:cNvSpPr/>
          <p:nvPr/>
        </p:nvSpPr>
        <p:spPr>
          <a:xfrm>
            <a:off x="8175600" y="2438280"/>
            <a:ext cx="360" cy="838080"/>
          </a:xfrm>
          <a:prstGeom prst="line">
            <a:avLst/>
          </a:prstGeom>
          <a:ln w="38160">
            <a:solidFill>
              <a:srgbClr val="EC792A"/>
            </a:solidFill>
            <a:round/>
          </a:ln>
        </p:spPr>
        <p:style>
          <a:lnRef idx="1">
            <a:schemeClr val="accent2"/>
          </a:lnRef>
          <a:fillRef idx="0">
            <a:schemeClr val="accent2"/>
          </a:fillRef>
          <a:effectRef idx="0">
            <a:schemeClr val="accent2"/>
          </a:effectRef>
          <a:fontRef idx="minor"/>
        </p:style>
      </p:sp>
      <p:sp>
        <p:nvSpPr>
          <p:cNvPr id="186" name="Line 13"/>
          <p:cNvSpPr/>
          <p:nvPr/>
        </p:nvSpPr>
        <p:spPr>
          <a:xfrm>
            <a:off x="5029200" y="4190760"/>
            <a:ext cx="360" cy="838440"/>
          </a:xfrm>
          <a:prstGeom prst="line">
            <a:avLst/>
          </a:prstGeom>
          <a:ln w="38160">
            <a:solidFill>
              <a:schemeClr val="accent1">
                <a:lumMod val="75000"/>
              </a:schemeClr>
            </a:solidFill>
            <a:custDash>
              <a:ds d="400000" sp="300000"/>
              <a:ds d="100000" sp="300000"/>
            </a:custDash>
            <a:round/>
          </a:ln>
        </p:spPr>
        <p:style>
          <a:lnRef idx="1">
            <a:schemeClr val="accent1"/>
          </a:lnRef>
          <a:fillRef idx="0">
            <a:schemeClr val="accent1"/>
          </a:fillRef>
          <a:effectRef idx="0">
            <a:schemeClr val="accent1"/>
          </a:effectRef>
          <a:fontRef idx="minor"/>
        </p:style>
      </p:sp>
      <p:sp>
        <p:nvSpPr>
          <p:cNvPr id="187" name="Line 14"/>
          <p:cNvSpPr/>
          <p:nvPr/>
        </p:nvSpPr>
        <p:spPr>
          <a:xfrm>
            <a:off x="5312160" y="2438280"/>
            <a:ext cx="360" cy="838080"/>
          </a:xfrm>
          <a:prstGeom prst="line">
            <a:avLst/>
          </a:prstGeom>
          <a:ln w="38160">
            <a:solidFill>
              <a:srgbClr val="EC792A"/>
            </a:solidFill>
            <a:round/>
          </a:ln>
        </p:spPr>
        <p:style>
          <a:lnRef idx="1">
            <a:schemeClr val="accent2"/>
          </a:lnRef>
          <a:fillRef idx="0">
            <a:schemeClr val="accent2"/>
          </a:fillRef>
          <a:effectRef idx="0">
            <a:schemeClr val="accent2"/>
          </a:effectRef>
          <a:fontRef idx="minor"/>
        </p:style>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Partitioner</a:t>
            </a:r>
            <a:endParaRPr lang="en-IN" sz="4400" b="0" strike="noStrike" spc="-1">
              <a:latin typeface="Arial" panose="020B0604020202020204"/>
            </a:endParaRPr>
          </a:p>
        </p:txBody>
      </p:sp>
      <p:sp>
        <p:nvSpPr>
          <p:cNvPr id="189"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It decides which key (with its associated value) goes to reducer.</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By default its HashPartitioner.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 hashes a record’s key to determine which partition (and thus which reducer) the record belongs in</a:t>
            </a: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Number of Partitions is equal to the number of reducers.</a:t>
            </a:r>
            <a:endParaRPr lang="en-IN" sz="2800" b="0" strike="noStrike" spc="-1">
              <a:latin typeface="Arial" panose="020B0604020202020204"/>
            </a:endParaRPr>
          </a:p>
          <a:p>
            <a:pPr>
              <a:lnSpc>
                <a:spcPct val="90000"/>
              </a:lnSpc>
              <a:spcBef>
                <a:spcPts val="1000"/>
              </a:spcBef>
            </a:pPr>
            <a:endParaRPr lang="en-IN" sz="2800" b="0" strike="noStrike" spc="-1">
              <a:latin typeface="Arial" panose="020B0604020202020204"/>
            </a:endParaRPr>
          </a:p>
        </p:txBody>
      </p:sp>
      <p:sp>
        <p:nvSpPr>
          <p:cNvPr id="190" name="CustomShape 3"/>
          <p:cNvSpPr/>
          <p:nvPr/>
        </p:nvSpPr>
        <p:spPr>
          <a:xfrm>
            <a:off x="2712600" y="3200400"/>
            <a:ext cx="7309440" cy="1735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i="1" strike="noStrike" spc="-1">
                <a:solidFill>
                  <a:srgbClr val="7C7C7C"/>
                </a:solidFill>
                <a:latin typeface="Calibri"/>
                <a:ea typeface="MS PGothic"/>
              </a:rPr>
              <a:t>public class HashPartitioner&lt;K, V&gt; extends Partitioner&lt;K, V&gt; { </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100000"/>
              </a:lnSpc>
            </a:pPr>
            <a:r>
              <a:rPr lang="en-IN" sz="1800" b="0" i="1" strike="noStrike" spc="-1">
                <a:solidFill>
                  <a:srgbClr val="7C7C7C"/>
                </a:solidFill>
                <a:latin typeface="Calibri"/>
                <a:ea typeface="MS PGothic"/>
              </a:rPr>
              <a:t>       public int getPartition(K key, V value, int numReduceTasks) { </a:t>
            </a:r>
            <a:endParaRPr lang="en-IN" sz="1800" b="0" strike="noStrike" spc="-1">
              <a:latin typeface="Arial" panose="020B0604020202020204"/>
            </a:endParaRPr>
          </a:p>
          <a:p>
            <a:pPr>
              <a:lnSpc>
                <a:spcPct val="100000"/>
              </a:lnSpc>
            </a:pPr>
            <a:r>
              <a:rPr lang="en-IN" sz="1800" b="0" i="1" strike="noStrike" spc="-1">
                <a:solidFill>
                  <a:srgbClr val="7C7C7C"/>
                </a:solidFill>
                <a:latin typeface="Calibri"/>
                <a:ea typeface="MS PGothic"/>
              </a:rPr>
              <a:t>              	return (key.hashCode() &amp; Integer.MAX_VALUE) % numReduceTasks; </a:t>
            </a:r>
            <a:endParaRPr lang="en-IN" sz="1800" b="0" strike="noStrike" spc="-1">
              <a:latin typeface="Arial" panose="020B0604020202020204"/>
            </a:endParaRPr>
          </a:p>
          <a:p>
            <a:pPr>
              <a:lnSpc>
                <a:spcPct val="100000"/>
              </a:lnSpc>
            </a:pPr>
            <a:r>
              <a:rPr lang="en-IN" sz="1800" b="0" i="1" strike="noStrike" spc="-1">
                <a:solidFill>
                  <a:srgbClr val="7C7C7C"/>
                </a:solidFill>
                <a:latin typeface="Calibri"/>
                <a:ea typeface="MS PGothic"/>
              </a:rPr>
              <a:t>      } </a:t>
            </a:r>
            <a:endParaRPr lang="en-IN" sz="1800" b="0" strike="noStrike" spc="-1">
              <a:latin typeface="Arial" panose="020B0604020202020204"/>
            </a:endParaRPr>
          </a:p>
          <a:p>
            <a:pPr>
              <a:lnSpc>
                <a:spcPct val="100000"/>
              </a:lnSpc>
            </a:pPr>
            <a:r>
              <a:rPr lang="en-IN" sz="1800" b="0" i="1" strike="noStrike" spc="-1">
                <a:solidFill>
                  <a:srgbClr val="7C7C7C"/>
                </a:solidFill>
                <a:latin typeface="Calibri"/>
                <a:ea typeface="MS PGothic"/>
              </a:rPr>
              <a:t>}</a:t>
            </a:r>
            <a:endParaRPr lang="en-IN" sz="1800" b="0" strike="noStrike" spc="-1">
              <a:latin typeface="Arial" panose="020B0604020202020204"/>
            </a:endParaRPr>
          </a:p>
        </p:txBody>
      </p:sp>
      <p:sp>
        <p:nvSpPr>
          <p:cNvPr id="191" name="CustomShape 4"/>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6771F187-20C0-4863-9E16-365594810882}"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1752480" y="2514600"/>
            <a:ext cx="990000" cy="532800"/>
          </a:xfrm>
          <a:prstGeom prst="roundRect">
            <a:avLst>
              <a:gd name="adj" fmla="val 16667"/>
            </a:avLst>
          </a:prstGeom>
          <a:ln>
            <a:round/>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Input file</a:t>
            </a:r>
            <a:endParaRPr lang="en-IN" sz="1200" b="0" strike="noStrike" spc="-1">
              <a:latin typeface="Arial" panose="020B0604020202020204"/>
            </a:endParaRPr>
          </a:p>
        </p:txBody>
      </p:sp>
      <p:sp>
        <p:nvSpPr>
          <p:cNvPr id="193" name="Line 2"/>
          <p:cNvSpPr/>
          <p:nvPr/>
        </p:nvSpPr>
        <p:spPr>
          <a:xfrm>
            <a:off x="2895480" y="1523880"/>
            <a:ext cx="360" cy="32767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94" name="Line 3"/>
          <p:cNvSpPr/>
          <p:nvPr/>
        </p:nvSpPr>
        <p:spPr>
          <a:xfrm>
            <a:off x="2895480" y="1523880"/>
            <a:ext cx="52992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95" name="Line 4"/>
          <p:cNvSpPr/>
          <p:nvPr/>
        </p:nvSpPr>
        <p:spPr>
          <a:xfrm>
            <a:off x="2895480" y="4800600"/>
            <a:ext cx="30492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96" name="Line 5"/>
          <p:cNvSpPr/>
          <p:nvPr/>
        </p:nvSpPr>
        <p:spPr>
          <a:xfrm>
            <a:off x="2743200" y="2743200"/>
            <a:ext cx="15228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97" name="CustomShape 6"/>
          <p:cNvSpPr/>
          <p:nvPr/>
        </p:nvSpPr>
        <p:spPr>
          <a:xfrm>
            <a:off x="3200400" y="838080"/>
            <a:ext cx="4799880" cy="14472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98" name="CustomShape 7"/>
          <p:cNvSpPr/>
          <p:nvPr/>
        </p:nvSpPr>
        <p:spPr>
          <a:xfrm>
            <a:off x="3425760" y="1295280"/>
            <a:ext cx="599760" cy="45648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map</a:t>
            </a:r>
            <a:endParaRPr lang="en-IN" sz="1200" b="0" strike="noStrike" spc="-1">
              <a:latin typeface="Arial" panose="020B0604020202020204"/>
            </a:endParaRPr>
          </a:p>
        </p:txBody>
      </p:sp>
      <p:sp>
        <p:nvSpPr>
          <p:cNvPr id="199" name="CustomShape 8"/>
          <p:cNvSpPr/>
          <p:nvPr/>
        </p:nvSpPr>
        <p:spPr>
          <a:xfrm>
            <a:off x="4251600" y="1371600"/>
            <a:ext cx="59976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buffer</a:t>
            </a:r>
            <a:endParaRPr lang="en-IN" sz="1200" b="0" strike="noStrike" spc="-1">
              <a:latin typeface="Arial" panose="020B0604020202020204"/>
            </a:endParaRPr>
          </a:p>
        </p:txBody>
      </p:sp>
      <p:sp>
        <p:nvSpPr>
          <p:cNvPr id="200" name="CustomShape 9"/>
          <p:cNvSpPr/>
          <p:nvPr/>
        </p:nvSpPr>
        <p:spPr>
          <a:xfrm>
            <a:off x="5377680" y="914400"/>
            <a:ext cx="524880" cy="22788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400" b="1" strike="noStrike" spc="-1">
                <a:solidFill>
                  <a:srgbClr val="70AD47"/>
                </a:solidFill>
                <a:latin typeface="Calibri"/>
                <a:ea typeface="DejaVu Sans" panose="020B0603030804020204"/>
              </a:rPr>
              <a:t>0</a:t>
            </a:r>
            <a:r>
              <a:rPr lang="en-IN" sz="1400" b="0" strike="noStrike" spc="-1">
                <a:solidFill>
                  <a:srgbClr val="000000"/>
                </a:solidFill>
                <a:latin typeface="Calibri"/>
                <a:ea typeface="DejaVu Sans" panose="020B0603030804020204"/>
              </a:rPr>
              <a:t>    </a:t>
            </a:r>
            <a:r>
              <a:rPr lang="en-IN" sz="1400" b="1" strike="noStrike" spc="-1">
                <a:solidFill>
                  <a:srgbClr val="7C7C7C"/>
                </a:solidFill>
                <a:latin typeface="Calibri"/>
                <a:ea typeface="DejaVu Sans" panose="020B0603030804020204"/>
              </a:rPr>
              <a:t>1</a:t>
            </a:r>
            <a:endParaRPr lang="en-IN" sz="1400" b="0" strike="noStrike" spc="-1">
              <a:latin typeface="Arial" panose="020B0604020202020204"/>
            </a:endParaRPr>
          </a:p>
        </p:txBody>
      </p:sp>
      <p:sp>
        <p:nvSpPr>
          <p:cNvPr id="201" name="CustomShape 10"/>
          <p:cNvSpPr/>
          <p:nvPr/>
        </p:nvSpPr>
        <p:spPr>
          <a:xfrm>
            <a:off x="5377680" y="1295280"/>
            <a:ext cx="524880" cy="22788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400" b="1" strike="noStrike" spc="-1">
                <a:solidFill>
                  <a:srgbClr val="70AD47"/>
                </a:solidFill>
                <a:latin typeface="Calibri"/>
                <a:ea typeface="DejaVu Sans" panose="020B0603030804020204"/>
              </a:rPr>
              <a:t>0</a:t>
            </a:r>
            <a:r>
              <a:rPr lang="en-IN" sz="1400" b="0" strike="noStrike" spc="-1">
                <a:solidFill>
                  <a:srgbClr val="000000"/>
                </a:solidFill>
                <a:latin typeface="Calibri"/>
                <a:ea typeface="DejaVu Sans" panose="020B0603030804020204"/>
              </a:rPr>
              <a:t>    </a:t>
            </a:r>
            <a:r>
              <a:rPr lang="en-IN" sz="1400" b="1" strike="noStrike" spc="-1">
                <a:solidFill>
                  <a:srgbClr val="7C7C7C"/>
                </a:solidFill>
                <a:latin typeface="Calibri"/>
                <a:ea typeface="DejaVu Sans" panose="020B0603030804020204"/>
              </a:rPr>
              <a:t>1</a:t>
            </a:r>
            <a:r>
              <a:rPr lang="en-IN" sz="1400" b="0" strike="noStrike" spc="-1">
                <a:solidFill>
                  <a:srgbClr val="000000"/>
                </a:solidFill>
                <a:latin typeface="Calibri"/>
                <a:ea typeface="DejaVu Sans" panose="020B0603030804020204"/>
              </a:rPr>
              <a:t> </a:t>
            </a:r>
            <a:endParaRPr lang="en-IN" sz="1400" b="0" strike="noStrike" spc="-1">
              <a:latin typeface="Arial" panose="020B0604020202020204"/>
            </a:endParaRPr>
          </a:p>
        </p:txBody>
      </p:sp>
      <p:sp>
        <p:nvSpPr>
          <p:cNvPr id="202" name="CustomShape 11"/>
          <p:cNvSpPr/>
          <p:nvPr/>
        </p:nvSpPr>
        <p:spPr>
          <a:xfrm>
            <a:off x="5377680" y="1752480"/>
            <a:ext cx="524880" cy="22788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400" b="1" strike="noStrike" spc="-1">
                <a:solidFill>
                  <a:srgbClr val="70AD47"/>
                </a:solidFill>
                <a:latin typeface="Calibri"/>
                <a:ea typeface="DejaVu Sans" panose="020B0603030804020204"/>
              </a:rPr>
              <a:t>0</a:t>
            </a:r>
            <a:r>
              <a:rPr lang="en-IN" sz="1400" b="0" strike="noStrike" spc="-1">
                <a:solidFill>
                  <a:srgbClr val="000000"/>
                </a:solidFill>
                <a:latin typeface="Calibri"/>
                <a:ea typeface="DejaVu Sans" panose="020B0603030804020204"/>
              </a:rPr>
              <a:t>    </a:t>
            </a:r>
            <a:r>
              <a:rPr lang="en-IN" sz="1400" b="1" strike="noStrike" spc="-1">
                <a:solidFill>
                  <a:srgbClr val="7C7C7C"/>
                </a:solidFill>
                <a:latin typeface="Calibri"/>
                <a:ea typeface="DejaVu Sans" panose="020B0603030804020204"/>
              </a:rPr>
              <a:t>1</a:t>
            </a:r>
            <a:endParaRPr lang="en-IN" sz="1400" b="0" strike="noStrike" spc="-1">
              <a:latin typeface="Arial" panose="020B0604020202020204"/>
            </a:endParaRPr>
          </a:p>
        </p:txBody>
      </p:sp>
      <p:sp>
        <p:nvSpPr>
          <p:cNvPr id="203" name="Line 12"/>
          <p:cNvSpPr/>
          <p:nvPr/>
        </p:nvSpPr>
        <p:spPr>
          <a:xfrm>
            <a:off x="5902920" y="990360"/>
            <a:ext cx="375480" cy="360"/>
          </a:xfrm>
          <a:prstGeom prst="line">
            <a:avLst/>
          </a:prstGeom>
          <a:ln>
            <a:round/>
          </a:ln>
        </p:spPr>
        <p:style>
          <a:lnRef idx="1">
            <a:schemeClr val="dk1"/>
          </a:lnRef>
          <a:fillRef idx="0">
            <a:schemeClr val="dk1"/>
          </a:fillRef>
          <a:effectRef idx="0">
            <a:schemeClr val="dk1"/>
          </a:effectRef>
          <a:fontRef idx="minor"/>
        </p:style>
      </p:sp>
      <p:sp>
        <p:nvSpPr>
          <p:cNvPr id="204" name="Line 13"/>
          <p:cNvSpPr/>
          <p:nvPr/>
        </p:nvSpPr>
        <p:spPr>
          <a:xfrm>
            <a:off x="6278400" y="990360"/>
            <a:ext cx="360" cy="914400"/>
          </a:xfrm>
          <a:prstGeom prst="line">
            <a:avLst/>
          </a:prstGeom>
          <a:ln>
            <a:solidFill>
              <a:srgbClr val="5597D3"/>
            </a:solidFill>
            <a:round/>
          </a:ln>
        </p:spPr>
        <p:style>
          <a:lnRef idx="1">
            <a:schemeClr val="accent1"/>
          </a:lnRef>
          <a:fillRef idx="0">
            <a:schemeClr val="accent1"/>
          </a:fillRef>
          <a:effectRef idx="0">
            <a:schemeClr val="accent1"/>
          </a:effectRef>
          <a:fontRef idx="minor"/>
        </p:style>
      </p:sp>
      <p:sp>
        <p:nvSpPr>
          <p:cNvPr id="205" name="Line 14"/>
          <p:cNvSpPr/>
          <p:nvPr/>
        </p:nvSpPr>
        <p:spPr>
          <a:xfrm>
            <a:off x="5902920" y="1828800"/>
            <a:ext cx="375480" cy="360"/>
          </a:xfrm>
          <a:prstGeom prst="line">
            <a:avLst/>
          </a:prstGeom>
          <a:ln>
            <a:round/>
          </a:ln>
        </p:spPr>
        <p:style>
          <a:lnRef idx="1">
            <a:schemeClr val="dk1"/>
          </a:lnRef>
          <a:fillRef idx="0">
            <a:schemeClr val="dk1"/>
          </a:fillRef>
          <a:effectRef idx="0">
            <a:schemeClr val="dk1"/>
          </a:effectRef>
          <a:fontRef idx="minor"/>
        </p:style>
      </p:sp>
      <p:sp>
        <p:nvSpPr>
          <p:cNvPr id="206" name="Line 15"/>
          <p:cNvSpPr/>
          <p:nvPr/>
        </p:nvSpPr>
        <p:spPr>
          <a:xfrm>
            <a:off x="6278400" y="990360"/>
            <a:ext cx="360" cy="838440"/>
          </a:xfrm>
          <a:prstGeom prst="line">
            <a:avLst/>
          </a:prstGeom>
          <a:ln>
            <a:round/>
          </a:ln>
        </p:spPr>
        <p:style>
          <a:lnRef idx="1">
            <a:schemeClr val="dk1"/>
          </a:lnRef>
          <a:fillRef idx="0">
            <a:schemeClr val="dk1"/>
          </a:fillRef>
          <a:effectRef idx="0">
            <a:schemeClr val="dk1"/>
          </a:effectRef>
          <a:fontRef idx="minor"/>
        </p:style>
      </p:sp>
      <p:sp>
        <p:nvSpPr>
          <p:cNvPr id="207" name="Line 16"/>
          <p:cNvSpPr/>
          <p:nvPr/>
        </p:nvSpPr>
        <p:spPr>
          <a:xfrm>
            <a:off x="5002200" y="990360"/>
            <a:ext cx="360" cy="838440"/>
          </a:xfrm>
          <a:prstGeom prst="line">
            <a:avLst/>
          </a:prstGeom>
          <a:ln>
            <a:round/>
          </a:ln>
        </p:spPr>
        <p:style>
          <a:lnRef idx="1">
            <a:schemeClr val="dk1"/>
          </a:lnRef>
          <a:fillRef idx="0">
            <a:schemeClr val="dk1"/>
          </a:fillRef>
          <a:effectRef idx="0">
            <a:schemeClr val="dk1"/>
          </a:effectRef>
          <a:fontRef idx="minor"/>
        </p:style>
      </p:sp>
      <p:sp>
        <p:nvSpPr>
          <p:cNvPr id="208" name="Line 17"/>
          <p:cNvSpPr/>
          <p:nvPr/>
        </p:nvSpPr>
        <p:spPr>
          <a:xfrm>
            <a:off x="5002200" y="990360"/>
            <a:ext cx="375480" cy="360"/>
          </a:xfrm>
          <a:prstGeom prst="line">
            <a:avLst/>
          </a:prstGeom>
          <a:ln>
            <a:round/>
          </a:ln>
        </p:spPr>
        <p:style>
          <a:lnRef idx="1">
            <a:schemeClr val="dk1"/>
          </a:lnRef>
          <a:fillRef idx="0">
            <a:schemeClr val="dk1"/>
          </a:fillRef>
          <a:effectRef idx="0">
            <a:schemeClr val="dk1"/>
          </a:effectRef>
          <a:fontRef idx="minor"/>
        </p:style>
      </p:sp>
      <p:sp>
        <p:nvSpPr>
          <p:cNvPr id="209" name="Line 18"/>
          <p:cNvSpPr/>
          <p:nvPr/>
        </p:nvSpPr>
        <p:spPr>
          <a:xfrm>
            <a:off x="5002200" y="1828800"/>
            <a:ext cx="375480" cy="360"/>
          </a:xfrm>
          <a:prstGeom prst="line">
            <a:avLst/>
          </a:prstGeom>
          <a:ln>
            <a:round/>
          </a:ln>
        </p:spPr>
        <p:style>
          <a:lnRef idx="1">
            <a:schemeClr val="dk1"/>
          </a:lnRef>
          <a:fillRef idx="0">
            <a:schemeClr val="dk1"/>
          </a:fillRef>
          <a:effectRef idx="0">
            <a:schemeClr val="dk1"/>
          </a:effectRef>
          <a:fontRef idx="minor"/>
        </p:style>
      </p:sp>
      <p:sp>
        <p:nvSpPr>
          <p:cNvPr id="210" name="Line 19"/>
          <p:cNvSpPr/>
          <p:nvPr/>
        </p:nvSpPr>
        <p:spPr>
          <a:xfrm>
            <a:off x="5602680" y="914400"/>
            <a:ext cx="360" cy="228600"/>
          </a:xfrm>
          <a:prstGeom prst="line">
            <a:avLst/>
          </a:prstGeom>
          <a:ln>
            <a:round/>
          </a:ln>
        </p:spPr>
        <p:style>
          <a:lnRef idx="2">
            <a:schemeClr val="dk1"/>
          </a:lnRef>
          <a:fillRef idx="0">
            <a:schemeClr val="dk1"/>
          </a:fillRef>
          <a:effectRef idx="1">
            <a:schemeClr val="dk1"/>
          </a:effectRef>
          <a:fontRef idx="minor"/>
        </p:style>
      </p:sp>
      <p:sp>
        <p:nvSpPr>
          <p:cNvPr id="211" name="Line 20"/>
          <p:cNvSpPr/>
          <p:nvPr/>
        </p:nvSpPr>
        <p:spPr>
          <a:xfrm>
            <a:off x="5602680" y="1295280"/>
            <a:ext cx="360" cy="228600"/>
          </a:xfrm>
          <a:prstGeom prst="line">
            <a:avLst/>
          </a:prstGeom>
          <a:ln>
            <a:round/>
          </a:ln>
        </p:spPr>
        <p:style>
          <a:lnRef idx="2">
            <a:schemeClr val="dk1"/>
          </a:lnRef>
          <a:fillRef idx="0">
            <a:schemeClr val="dk1"/>
          </a:fillRef>
          <a:effectRef idx="1">
            <a:schemeClr val="dk1"/>
          </a:effectRef>
          <a:fontRef idx="minor"/>
        </p:style>
      </p:sp>
      <p:sp>
        <p:nvSpPr>
          <p:cNvPr id="212" name="Line 21"/>
          <p:cNvSpPr/>
          <p:nvPr/>
        </p:nvSpPr>
        <p:spPr>
          <a:xfrm>
            <a:off x="5602680" y="1752480"/>
            <a:ext cx="360" cy="228600"/>
          </a:xfrm>
          <a:prstGeom prst="line">
            <a:avLst/>
          </a:prstGeom>
          <a:ln>
            <a:round/>
          </a:ln>
        </p:spPr>
        <p:style>
          <a:lnRef idx="2">
            <a:schemeClr val="dk1"/>
          </a:lnRef>
          <a:fillRef idx="0">
            <a:schemeClr val="dk1"/>
          </a:fillRef>
          <a:effectRef idx="1">
            <a:schemeClr val="dk1"/>
          </a:effectRef>
          <a:fontRef idx="minor"/>
        </p:style>
      </p:sp>
      <p:sp>
        <p:nvSpPr>
          <p:cNvPr id="213" name="CustomShape 22"/>
          <p:cNvSpPr/>
          <p:nvPr/>
        </p:nvSpPr>
        <p:spPr>
          <a:xfrm>
            <a:off x="6804360" y="1371600"/>
            <a:ext cx="75024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400" b="1" strike="noStrike" spc="-1">
                <a:solidFill>
                  <a:srgbClr val="70AD47"/>
                </a:solidFill>
                <a:latin typeface="Calibri"/>
                <a:ea typeface="DejaVu Sans" panose="020B0603030804020204"/>
              </a:rPr>
              <a:t>0</a:t>
            </a:r>
            <a:r>
              <a:rPr lang="en-IN" sz="1400" b="0" strike="noStrike" spc="-1">
                <a:solidFill>
                  <a:srgbClr val="000000"/>
                </a:solidFill>
                <a:latin typeface="Calibri"/>
                <a:ea typeface="DejaVu Sans" panose="020B0603030804020204"/>
              </a:rPr>
              <a:t>     </a:t>
            </a:r>
            <a:r>
              <a:rPr lang="en-IN" sz="1400" b="1" strike="noStrike" spc="-1">
                <a:solidFill>
                  <a:srgbClr val="7C7C7C"/>
                </a:solidFill>
                <a:latin typeface="Calibri"/>
                <a:ea typeface="DejaVu Sans" panose="020B0603030804020204"/>
              </a:rPr>
              <a:t>1</a:t>
            </a:r>
            <a:r>
              <a:rPr lang="en-IN" sz="1400" b="0" strike="noStrike" spc="-1">
                <a:solidFill>
                  <a:srgbClr val="000000"/>
                </a:solidFill>
                <a:latin typeface="Calibri"/>
                <a:ea typeface="DejaVu Sans" panose="020B0603030804020204"/>
              </a:rPr>
              <a:t> </a:t>
            </a:r>
            <a:endParaRPr lang="en-IN" sz="1400" b="0" strike="noStrike" spc="-1">
              <a:latin typeface="Arial" panose="020B0604020202020204"/>
            </a:endParaRPr>
          </a:p>
        </p:txBody>
      </p:sp>
      <p:sp>
        <p:nvSpPr>
          <p:cNvPr id="214" name="Line 23"/>
          <p:cNvSpPr/>
          <p:nvPr/>
        </p:nvSpPr>
        <p:spPr>
          <a:xfrm>
            <a:off x="7179480" y="1371600"/>
            <a:ext cx="360" cy="304560"/>
          </a:xfrm>
          <a:prstGeom prst="line">
            <a:avLst/>
          </a:prstGeom>
          <a:ln>
            <a:round/>
          </a:ln>
        </p:spPr>
        <p:style>
          <a:lnRef idx="2">
            <a:schemeClr val="dk1"/>
          </a:lnRef>
          <a:fillRef idx="0">
            <a:schemeClr val="dk1"/>
          </a:fillRef>
          <a:effectRef idx="1">
            <a:schemeClr val="dk1"/>
          </a:effectRef>
          <a:fontRef idx="minor"/>
        </p:style>
      </p:sp>
      <p:sp>
        <p:nvSpPr>
          <p:cNvPr id="215" name="Line 24"/>
          <p:cNvSpPr/>
          <p:nvPr/>
        </p:nvSpPr>
        <p:spPr>
          <a:xfrm>
            <a:off x="4026240" y="1523880"/>
            <a:ext cx="22500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16" name="Line 25"/>
          <p:cNvSpPr/>
          <p:nvPr/>
        </p:nvSpPr>
        <p:spPr>
          <a:xfrm>
            <a:off x="4852080" y="1523880"/>
            <a:ext cx="15012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17" name="Line 26"/>
          <p:cNvSpPr/>
          <p:nvPr/>
        </p:nvSpPr>
        <p:spPr>
          <a:xfrm>
            <a:off x="6278400" y="1523880"/>
            <a:ext cx="52560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18" name="CustomShape 27"/>
          <p:cNvSpPr/>
          <p:nvPr/>
        </p:nvSpPr>
        <p:spPr>
          <a:xfrm>
            <a:off x="3200400" y="4114800"/>
            <a:ext cx="4799880" cy="14472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19" name="CustomShape 28"/>
          <p:cNvSpPr/>
          <p:nvPr/>
        </p:nvSpPr>
        <p:spPr>
          <a:xfrm>
            <a:off x="3425760" y="4572000"/>
            <a:ext cx="599760" cy="45648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map</a:t>
            </a:r>
            <a:endParaRPr lang="en-IN" sz="1200" b="0" strike="noStrike" spc="-1">
              <a:latin typeface="Arial" panose="020B0604020202020204"/>
            </a:endParaRPr>
          </a:p>
        </p:txBody>
      </p:sp>
      <p:sp>
        <p:nvSpPr>
          <p:cNvPr id="220" name="CustomShape 29"/>
          <p:cNvSpPr/>
          <p:nvPr/>
        </p:nvSpPr>
        <p:spPr>
          <a:xfrm>
            <a:off x="4251600" y="4648320"/>
            <a:ext cx="59976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buffer</a:t>
            </a:r>
            <a:endParaRPr lang="en-IN" sz="1200" b="0" strike="noStrike" spc="-1">
              <a:latin typeface="Arial" panose="020B0604020202020204"/>
            </a:endParaRPr>
          </a:p>
        </p:txBody>
      </p:sp>
      <p:sp>
        <p:nvSpPr>
          <p:cNvPr id="221" name="CustomShape 30"/>
          <p:cNvSpPr/>
          <p:nvPr/>
        </p:nvSpPr>
        <p:spPr>
          <a:xfrm>
            <a:off x="5377680" y="4191120"/>
            <a:ext cx="524880" cy="22788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400" b="1" strike="noStrike" spc="-1">
                <a:solidFill>
                  <a:srgbClr val="70AD47"/>
                </a:solidFill>
                <a:latin typeface="Calibri"/>
                <a:ea typeface="DejaVu Sans" panose="020B0603030804020204"/>
              </a:rPr>
              <a:t>0</a:t>
            </a:r>
            <a:r>
              <a:rPr lang="en-IN" sz="1400" b="0" strike="noStrike" spc="-1">
                <a:solidFill>
                  <a:srgbClr val="000000"/>
                </a:solidFill>
                <a:latin typeface="Calibri"/>
                <a:ea typeface="DejaVu Sans" panose="020B0603030804020204"/>
              </a:rPr>
              <a:t>    </a:t>
            </a:r>
            <a:r>
              <a:rPr lang="en-IN" sz="1400" b="1" strike="noStrike" spc="-1">
                <a:solidFill>
                  <a:srgbClr val="7C7C7C"/>
                </a:solidFill>
                <a:latin typeface="Calibri"/>
                <a:ea typeface="DejaVu Sans" panose="020B0603030804020204"/>
              </a:rPr>
              <a:t>1</a:t>
            </a:r>
            <a:endParaRPr lang="en-IN" sz="1400" b="0" strike="noStrike" spc="-1">
              <a:latin typeface="Arial" panose="020B0604020202020204"/>
            </a:endParaRPr>
          </a:p>
        </p:txBody>
      </p:sp>
      <p:sp>
        <p:nvSpPr>
          <p:cNvPr id="222" name="CustomShape 31"/>
          <p:cNvSpPr/>
          <p:nvPr/>
        </p:nvSpPr>
        <p:spPr>
          <a:xfrm>
            <a:off x="5377680" y="4572000"/>
            <a:ext cx="524880" cy="22788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400" b="1" strike="noStrike" spc="-1">
                <a:solidFill>
                  <a:srgbClr val="70AD47"/>
                </a:solidFill>
                <a:latin typeface="Calibri"/>
                <a:ea typeface="DejaVu Sans" panose="020B0603030804020204"/>
              </a:rPr>
              <a:t>0</a:t>
            </a:r>
            <a:r>
              <a:rPr lang="en-IN" sz="1400" b="0" strike="noStrike" spc="-1">
                <a:solidFill>
                  <a:srgbClr val="000000"/>
                </a:solidFill>
                <a:latin typeface="Calibri"/>
                <a:ea typeface="DejaVu Sans" panose="020B0603030804020204"/>
              </a:rPr>
              <a:t>    </a:t>
            </a:r>
            <a:r>
              <a:rPr lang="en-IN" sz="1400" b="1" strike="noStrike" spc="-1">
                <a:solidFill>
                  <a:srgbClr val="7C7C7C"/>
                </a:solidFill>
                <a:latin typeface="Calibri"/>
                <a:ea typeface="DejaVu Sans" panose="020B0603030804020204"/>
              </a:rPr>
              <a:t>1</a:t>
            </a:r>
            <a:r>
              <a:rPr lang="en-IN" sz="1400" b="0" strike="noStrike" spc="-1">
                <a:solidFill>
                  <a:srgbClr val="000000"/>
                </a:solidFill>
                <a:latin typeface="Calibri"/>
                <a:ea typeface="DejaVu Sans" panose="020B0603030804020204"/>
              </a:rPr>
              <a:t> </a:t>
            </a:r>
            <a:endParaRPr lang="en-IN" sz="1400" b="0" strike="noStrike" spc="-1">
              <a:latin typeface="Arial" panose="020B0604020202020204"/>
            </a:endParaRPr>
          </a:p>
        </p:txBody>
      </p:sp>
      <p:sp>
        <p:nvSpPr>
          <p:cNvPr id="223" name="CustomShape 32"/>
          <p:cNvSpPr/>
          <p:nvPr/>
        </p:nvSpPr>
        <p:spPr>
          <a:xfrm>
            <a:off x="5377680" y="5029200"/>
            <a:ext cx="524880" cy="22788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400" b="1" strike="noStrike" spc="-1">
                <a:solidFill>
                  <a:srgbClr val="70AD47"/>
                </a:solidFill>
                <a:latin typeface="Calibri"/>
                <a:ea typeface="DejaVu Sans" panose="020B0603030804020204"/>
              </a:rPr>
              <a:t>0</a:t>
            </a:r>
            <a:r>
              <a:rPr lang="en-IN" sz="1400" b="0" strike="noStrike" spc="-1">
                <a:solidFill>
                  <a:srgbClr val="000000"/>
                </a:solidFill>
                <a:latin typeface="Calibri"/>
                <a:ea typeface="DejaVu Sans" panose="020B0603030804020204"/>
              </a:rPr>
              <a:t>    </a:t>
            </a:r>
            <a:r>
              <a:rPr lang="en-IN" sz="1400" b="1" strike="noStrike" spc="-1">
                <a:solidFill>
                  <a:srgbClr val="7C7C7C"/>
                </a:solidFill>
                <a:latin typeface="Calibri"/>
                <a:ea typeface="DejaVu Sans" panose="020B0603030804020204"/>
              </a:rPr>
              <a:t>1</a:t>
            </a:r>
            <a:endParaRPr lang="en-IN" sz="1400" b="0" strike="noStrike" spc="-1">
              <a:latin typeface="Arial" panose="020B0604020202020204"/>
            </a:endParaRPr>
          </a:p>
        </p:txBody>
      </p:sp>
      <p:sp>
        <p:nvSpPr>
          <p:cNvPr id="224" name="Line 33"/>
          <p:cNvSpPr/>
          <p:nvPr/>
        </p:nvSpPr>
        <p:spPr>
          <a:xfrm>
            <a:off x="5902920" y="4267080"/>
            <a:ext cx="375480" cy="360"/>
          </a:xfrm>
          <a:prstGeom prst="line">
            <a:avLst/>
          </a:prstGeom>
          <a:ln>
            <a:round/>
          </a:ln>
        </p:spPr>
        <p:style>
          <a:lnRef idx="1">
            <a:schemeClr val="dk1"/>
          </a:lnRef>
          <a:fillRef idx="0">
            <a:schemeClr val="dk1"/>
          </a:fillRef>
          <a:effectRef idx="0">
            <a:schemeClr val="dk1"/>
          </a:effectRef>
          <a:fontRef idx="minor"/>
        </p:style>
      </p:sp>
      <p:sp>
        <p:nvSpPr>
          <p:cNvPr id="225" name="Line 34"/>
          <p:cNvSpPr/>
          <p:nvPr/>
        </p:nvSpPr>
        <p:spPr>
          <a:xfrm>
            <a:off x="6278400" y="4267080"/>
            <a:ext cx="360" cy="914400"/>
          </a:xfrm>
          <a:prstGeom prst="line">
            <a:avLst/>
          </a:prstGeom>
          <a:ln>
            <a:solidFill>
              <a:srgbClr val="5597D3"/>
            </a:solidFill>
            <a:round/>
          </a:ln>
        </p:spPr>
        <p:style>
          <a:lnRef idx="1">
            <a:schemeClr val="accent1"/>
          </a:lnRef>
          <a:fillRef idx="0">
            <a:schemeClr val="accent1"/>
          </a:fillRef>
          <a:effectRef idx="0">
            <a:schemeClr val="accent1"/>
          </a:effectRef>
          <a:fontRef idx="minor"/>
        </p:style>
      </p:sp>
      <p:sp>
        <p:nvSpPr>
          <p:cNvPr id="226" name="Line 35"/>
          <p:cNvSpPr/>
          <p:nvPr/>
        </p:nvSpPr>
        <p:spPr>
          <a:xfrm>
            <a:off x="5902920" y="5105160"/>
            <a:ext cx="375480" cy="360"/>
          </a:xfrm>
          <a:prstGeom prst="line">
            <a:avLst/>
          </a:prstGeom>
          <a:ln>
            <a:round/>
          </a:ln>
        </p:spPr>
        <p:style>
          <a:lnRef idx="1">
            <a:schemeClr val="dk1"/>
          </a:lnRef>
          <a:fillRef idx="0">
            <a:schemeClr val="dk1"/>
          </a:fillRef>
          <a:effectRef idx="0">
            <a:schemeClr val="dk1"/>
          </a:effectRef>
          <a:fontRef idx="minor"/>
        </p:style>
      </p:sp>
      <p:sp>
        <p:nvSpPr>
          <p:cNvPr id="227" name="Line 36"/>
          <p:cNvSpPr/>
          <p:nvPr/>
        </p:nvSpPr>
        <p:spPr>
          <a:xfrm>
            <a:off x="6278400" y="4267080"/>
            <a:ext cx="360" cy="838080"/>
          </a:xfrm>
          <a:prstGeom prst="line">
            <a:avLst/>
          </a:prstGeom>
          <a:ln>
            <a:round/>
          </a:ln>
        </p:spPr>
        <p:style>
          <a:lnRef idx="1">
            <a:schemeClr val="dk1"/>
          </a:lnRef>
          <a:fillRef idx="0">
            <a:schemeClr val="dk1"/>
          </a:fillRef>
          <a:effectRef idx="0">
            <a:schemeClr val="dk1"/>
          </a:effectRef>
          <a:fontRef idx="minor"/>
        </p:style>
      </p:sp>
      <p:sp>
        <p:nvSpPr>
          <p:cNvPr id="228" name="Line 37"/>
          <p:cNvSpPr/>
          <p:nvPr/>
        </p:nvSpPr>
        <p:spPr>
          <a:xfrm>
            <a:off x="5002200" y="4267080"/>
            <a:ext cx="360" cy="838080"/>
          </a:xfrm>
          <a:prstGeom prst="line">
            <a:avLst/>
          </a:prstGeom>
          <a:ln>
            <a:round/>
          </a:ln>
        </p:spPr>
        <p:style>
          <a:lnRef idx="1">
            <a:schemeClr val="dk1"/>
          </a:lnRef>
          <a:fillRef idx="0">
            <a:schemeClr val="dk1"/>
          </a:fillRef>
          <a:effectRef idx="0">
            <a:schemeClr val="dk1"/>
          </a:effectRef>
          <a:fontRef idx="minor"/>
        </p:style>
      </p:sp>
      <p:sp>
        <p:nvSpPr>
          <p:cNvPr id="229" name="Line 38"/>
          <p:cNvSpPr/>
          <p:nvPr/>
        </p:nvSpPr>
        <p:spPr>
          <a:xfrm>
            <a:off x="5002200" y="4267080"/>
            <a:ext cx="375480" cy="360"/>
          </a:xfrm>
          <a:prstGeom prst="line">
            <a:avLst/>
          </a:prstGeom>
          <a:ln>
            <a:round/>
          </a:ln>
        </p:spPr>
        <p:style>
          <a:lnRef idx="1">
            <a:schemeClr val="dk1"/>
          </a:lnRef>
          <a:fillRef idx="0">
            <a:schemeClr val="dk1"/>
          </a:fillRef>
          <a:effectRef idx="0">
            <a:schemeClr val="dk1"/>
          </a:effectRef>
          <a:fontRef idx="minor"/>
        </p:style>
      </p:sp>
      <p:sp>
        <p:nvSpPr>
          <p:cNvPr id="230" name="Line 39"/>
          <p:cNvSpPr/>
          <p:nvPr/>
        </p:nvSpPr>
        <p:spPr>
          <a:xfrm>
            <a:off x="5002200" y="5105160"/>
            <a:ext cx="375480" cy="360"/>
          </a:xfrm>
          <a:prstGeom prst="line">
            <a:avLst/>
          </a:prstGeom>
          <a:ln>
            <a:round/>
          </a:ln>
        </p:spPr>
        <p:style>
          <a:lnRef idx="1">
            <a:schemeClr val="dk1"/>
          </a:lnRef>
          <a:fillRef idx="0">
            <a:schemeClr val="dk1"/>
          </a:fillRef>
          <a:effectRef idx="0">
            <a:schemeClr val="dk1"/>
          </a:effectRef>
          <a:fontRef idx="minor"/>
        </p:style>
      </p:sp>
      <p:sp>
        <p:nvSpPr>
          <p:cNvPr id="231" name="Line 40"/>
          <p:cNvSpPr/>
          <p:nvPr/>
        </p:nvSpPr>
        <p:spPr>
          <a:xfrm>
            <a:off x="5602680" y="4190760"/>
            <a:ext cx="360" cy="228600"/>
          </a:xfrm>
          <a:prstGeom prst="line">
            <a:avLst/>
          </a:prstGeom>
          <a:ln>
            <a:round/>
          </a:ln>
        </p:spPr>
        <p:style>
          <a:lnRef idx="2">
            <a:schemeClr val="dk1"/>
          </a:lnRef>
          <a:fillRef idx="0">
            <a:schemeClr val="dk1"/>
          </a:fillRef>
          <a:effectRef idx="1">
            <a:schemeClr val="dk1"/>
          </a:effectRef>
          <a:fontRef idx="minor"/>
        </p:style>
      </p:sp>
      <p:sp>
        <p:nvSpPr>
          <p:cNvPr id="232" name="Line 41"/>
          <p:cNvSpPr/>
          <p:nvPr/>
        </p:nvSpPr>
        <p:spPr>
          <a:xfrm>
            <a:off x="5602680" y="4572000"/>
            <a:ext cx="360" cy="228600"/>
          </a:xfrm>
          <a:prstGeom prst="line">
            <a:avLst/>
          </a:prstGeom>
          <a:ln>
            <a:round/>
          </a:ln>
        </p:spPr>
        <p:style>
          <a:lnRef idx="2">
            <a:schemeClr val="dk1"/>
          </a:lnRef>
          <a:fillRef idx="0">
            <a:schemeClr val="dk1"/>
          </a:fillRef>
          <a:effectRef idx="1">
            <a:schemeClr val="dk1"/>
          </a:effectRef>
          <a:fontRef idx="minor"/>
        </p:style>
      </p:sp>
      <p:sp>
        <p:nvSpPr>
          <p:cNvPr id="233" name="Line 42"/>
          <p:cNvSpPr/>
          <p:nvPr/>
        </p:nvSpPr>
        <p:spPr>
          <a:xfrm>
            <a:off x="5602680" y="5029200"/>
            <a:ext cx="360" cy="228600"/>
          </a:xfrm>
          <a:prstGeom prst="line">
            <a:avLst/>
          </a:prstGeom>
          <a:ln>
            <a:round/>
          </a:ln>
        </p:spPr>
        <p:style>
          <a:lnRef idx="2">
            <a:schemeClr val="dk1"/>
          </a:lnRef>
          <a:fillRef idx="0">
            <a:schemeClr val="dk1"/>
          </a:fillRef>
          <a:effectRef idx="1">
            <a:schemeClr val="dk1"/>
          </a:effectRef>
          <a:fontRef idx="minor"/>
        </p:style>
      </p:sp>
      <p:sp>
        <p:nvSpPr>
          <p:cNvPr id="234" name="CustomShape 43"/>
          <p:cNvSpPr/>
          <p:nvPr/>
        </p:nvSpPr>
        <p:spPr>
          <a:xfrm>
            <a:off x="6804360" y="4648320"/>
            <a:ext cx="75024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400" b="1" strike="noStrike" spc="-1">
                <a:solidFill>
                  <a:srgbClr val="70AD47"/>
                </a:solidFill>
                <a:latin typeface="Calibri"/>
                <a:ea typeface="DejaVu Sans" panose="020B0603030804020204"/>
              </a:rPr>
              <a:t>0</a:t>
            </a:r>
            <a:r>
              <a:rPr lang="en-IN" sz="1400" b="0" strike="noStrike" spc="-1">
                <a:solidFill>
                  <a:srgbClr val="000000"/>
                </a:solidFill>
                <a:latin typeface="Calibri"/>
                <a:ea typeface="DejaVu Sans" panose="020B0603030804020204"/>
              </a:rPr>
              <a:t>      </a:t>
            </a:r>
            <a:r>
              <a:rPr lang="en-IN" sz="1400" b="1" strike="noStrike" spc="-1">
                <a:solidFill>
                  <a:srgbClr val="7C7C7C"/>
                </a:solidFill>
                <a:latin typeface="Calibri"/>
                <a:ea typeface="DejaVu Sans" panose="020B0603030804020204"/>
              </a:rPr>
              <a:t>1</a:t>
            </a:r>
            <a:r>
              <a:rPr lang="en-IN" sz="1400" b="0" strike="noStrike" spc="-1">
                <a:solidFill>
                  <a:srgbClr val="000000"/>
                </a:solidFill>
                <a:latin typeface="Calibri"/>
                <a:ea typeface="DejaVu Sans" panose="020B0603030804020204"/>
              </a:rPr>
              <a:t> </a:t>
            </a:r>
            <a:endParaRPr lang="en-IN" sz="1400" b="0" strike="noStrike" spc="-1">
              <a:latin typeface="Arial" panose="020B0604020202020204"/>
            </a:endParaRPr>
          </a:p>
        </p:txBody>
      </p:sp>
      <p:sp>
        <p:nvSpPr>
          <p:cNvPr id="235" name="Line 44"/>
          <p:cNvSpPr/>
          <p:nvPr/>
        </p:nvSpPr>
        <p:spPr>
          <a:xfrm>
            <a:off x="7179480" y="4647960"/>
            <a:ext cx="360" cy="304920"/>
          </a:xfrm>
          <a:prstGeom prst="line">
            <a:avLst/>
          </a:prstGeom>
          <a:ln>
            <a:round/>
          </a:ln>
        </p:spPr>
        <p:style>
          <a:lnRef idx="2">
            <a:schemeClr val="dk1"/>
          </a:lnRef>
          <a:fillRef idx="0">
            <a:schemeClr val="dk1"/>
          </a:fillRef>
          <a:effectRef idx="1">
            <a:schemeClr val="dk1"/>
          </a:effectRef>
          <a:fontRef idx="minor"/>
        </p:style>
      </p:sp>
      <p:sp>
        <p:nvSpPr>
          <p:cNvPr id="236" name="Line 45"/>
          <p:cNvSpPr/>
          <p:nvPr/>
        </p:nvSpPr>
        <p:spPr>
          <a:xfrm>
            <a:off x="4026240" y="4800600"/>
            <a:ext cx="22500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37" name="Line 46"/>
          <p:cNvSpPr/>
          <p:nvPr/>
        </p:nvSpPr>
        <p:spPr>
          <a:xfrm>
            <a:off x="4852080" y="4800600"/>
            <a:ext cx="15012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38" name="Line 47"/>
          <p:cNvSpPr/>
          <p:nvPr/>
        </p:nvSpPr>
        <p:spPr>
          <a:xfrm>
            <a:off x="6278400" y="4800600"/>
            <a:ext cx="52560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grpSp>
        <p:nvGrpSpPr>
          <p:cNvPr id="239" name="Group 48"/>
          <p:cNvGrpSpPr/>
          <p:nvPr/>
        </p:nvGrpSpPr>
        <p:grpSpPr>
          <a:xfrm>
            <a:off x="7924680" y="2514600"/>
            <a:ext cx="1980720" cy="456480"/>
            <a:chOff x="7924680" y="2514600"/>
            <a:chExt cx="1980720" cy="456480"/>
          </a:xfrm>
        </p:grpSpPr>
        <p:sp>
          <p:nvSpPr>
            <p:cNvPr id="240" name="CustomShape 49"/>
            <p:cNvSpPr/>
            <p:nvPr/>
          </p:nvSpPr>
          <p:spPr>
            <a:xfrm>
              <a:off x="7924680" y="2514600"/>
              <a:ext cx="1980360" cy="4564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41" name="CustomShape 50"/>
            <p:cNvSpPr/>
            <p:nvPr/>
          </p:nvSpPr>
          <p:spPr>
            <a:xfrm>
              <a:off x="8001000" y="2590920"/>
              <a:ext cx="53280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copy</a:t>
              </a:r>
              <a:endParaRPr lang="en-IN" sz="1200" b="0" strike="noStrike" spc="-1">
                <a:latin typeface="Arial" panose="020B0604020202020204"/>
              </a:endParaRPr>
            </a:p>
          </p:txBody>
        </p:sp>
        <p:sp>
          <p:nvSpPr>
            <p:cNvPr id="242" name="CustomShape 51"/>
            <p:cNvSpPr/>
            <p:nvPr/>
          </p:nvSpPr>
          <p:spPr>
            <a:xfrm>
              <a:off x="8610480" y="2590920"/>
              <a:ext cx="53280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sort</a:t>
              </a:r>
              <a:endParaRPr lang="en-IN" sz="1200" b="0" strike="noStrike" spc="-1">
                <a:latin typeface="Arial" panose="020B0604020202020204"/>
              </a:endParaRPr>
            </a:p>
          </p:txBody>
        </p:sp>
        <p:sp>
          <p:nvSpPr>
            <p:cNvPr id="243" name="CustomShape 52"/>
            <p:cNvSpPr/>
            <p:nvPr/>
          </p:nvSpPr>
          <p:spPr>
            <a:xfrm>
              <a:off x="9220320" y="2590920"/>
              <a:ext cx="68508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reduce</a:t>
              </a:r>
              <a:endParaRPr lang="en-IN" sz="1200" b="0" strike="noStrike" spc="-1">
                <a:latin typeface="Arial" panose="020B0604020202020204"/>
              </a:endParaRPr>
            </a:p>
          </p:txBody>
        </p:sp>
      </p:grpSp>
      <p:grpSp>
        <p:nvGrpSpPr>
          <p:cNvPr id="244" name="Group 53"/>
          <p:cNvGrpSpPr/>
          <p:nvPr/>
        </p:nvGrpSpPr>
        <p:grpSpPr>
          <a:xfrm>
            <a:off x="7924680" y="3200400"/>
            <a:ext cx="1980720" cy="456480"/>
            <a:chOff x="7924680" y="3200400"/>
            <a:chExt cx="1980720" cy="456480"/>
          </a:xfrm>
        </p:grpSpPr>
        <p:sp>
          <p:nvSpPr>
            <p:cNvPr id="245" name="CustomShape 54"/>
            <p:cNvSpPr/>
            <p:nvPr/>
          </p:nvSpPr>
          <p:spPr>
            <a:xfrm>
              <a:off x="7924680" y="3200400"/>
              <a:ext cx="1980360" cy="4564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46" name="CustomShape 55"/>
            <p:cNvSpPr/>
            <p:nvPr/>
          </p:nvSpPr>
          <p:spPr>
            <a:xfrm>
              <a:off x="8001000" y="3276720"/>
              <a:ext cx="53280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copy</a:t>
              </a:r>
              <a:endParaRPr lang="en-IN" sz="1200" b="0" strike="noStrike" spc="-1">
                <a:latin typeface="Arial" panose="020B0604020202020204"/>
              </a:endParaRPr>
            </a:p>
          </p:txBody>
        </p:sp>
        <p:sp>
          <p:nvSpPr>
            <p:cNvPr id="247" name="CustomShape 56"/>
            <p:cNvSpPr/>
            <p:nvPr/>
          </p:nvSpPr>
          <p:spPr>
            <a:xfrm>
              <a:off x="8610480" y="3276720"/>
              <a:ext cx="53280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sort</a:t>
              </a:r>
              <a:endParaRPr lang="en-IN" sz="1200" b="0" strike="noStrike" spc="-1">
                <a:latin typeface="Arial" panose="020B0604020202020204"/>
              </a:endParaRPr>
            </a:p>
          </p:txBody>
        </p:sp>
        <p:sp>
          <p:nvSpPr>
            <p:cNvPr id="248" name="CustomShape 57"/>
            <p:cNvSpPr/>
            <p:nvPr/>
          </p:nvSpPr>
          <p:spPr>
            <a:xfrm>
              <a:off x="9220320" y="3276720"/>
              <a:ext cx="685080" cy="304200"/>
            </a:xfrm>
            <a:prstGeom prst="rect">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reduce</a:t>
              </a:r>
              <a:endParaRPr lang="en-IN" sz="1200" b="0" strike="noStrike" spc="-1">
                <a:latin typeface="Arial" panose="020B0604020202020204"/>
              </a:endParaRPr>
            </a:p>
          </p:txBody>
        </p:sp>
      </p:grpSp>
      <p:sp>
        <p:nvSpPr>
          <p:cNvPr id="249" name="CustomShape 58"/>
          <p:cNvSpPr/>
          <p:nvPr/>
        </p:nvSpPr>
        <p:spPr>
          <a:xfrm>
            <a:off x="10134720" y="2590920"/>
            <a:ext cx="532800" cy="1142280"/>
          </a:xfrm>
          <a:prstGeom prst="roundRect">
            <a:avLst>
              <a:gd name="adj" fmla="val 16667"/>
            </a:avLst>
          </a:prstGeom>
          <a:ln>
            <a:solidFill>
              <a:srgbClr val="5597D3"/>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p>
            <a:pPr algn="ctr">
              <a:lnSpc>
                <a:spcPct val="100000"/>
              </a:lnSpc>
            </a:pPr>
            <a:r>
              <a:rPr lang="en-IN" sz="1200" b="0" strike="noStrike" spc="-1">
                <a:solidFill>
                  <a:srgbClr val="000000"/>
                </a:solidFill>
                <a:latin typeface="Calibri"/>
                <a:ea typeface="DejaVu Sans" panose="020B0603030804020204"/>
              </a:rPr>
              <a:t>To </a:t>
            </a:r>
            <a:endParaRPr lang="en-IN" sz="1200" b="0" strike="noStrike" spc="-1">
              <a:latin typeface="Arial" panose="020B0604020202020204"/>
            </a:endParaRPr>
          </a:p>
          <a:p>
            <a:pPr algn="ctr">
              <a:lnSpc>
                <a:spcPct val="100000"/>
              </a:lnSpc>
            </a:pPr>
            <a:r>
              <a:rPr lang="en-IN" sz="1200" b="0" strike="noStrike" spc="-1">
                <a:solidFill>
                  <a:srgbClr val="000000"/>
                </a:solidFill>
                <a:latin typeface="Calibri"/>
                <a:ea typeface="DejaVu Sans" panose="020B0603030804020204"/>
              </a:rPr>
              <a:t>hdfs</a:t>
            </a:r>
            <a:endParaRPr lang="en-IN" sz="1200" b="0" strike="noStrike" spc="-1">
              <a:latin typeface="Arial" panose="020B0604020202020204"/>
            </a:endParaRPr>
          </a:p>
        </p:txBody>
      </p:sp>
      <p:sp>
        <p:nvSpPr>
          <p:cNvPr id="250" name="CustomShape 59"/>
          <p:cNvSpPr/>
          <p:nvPr/>
        </p:nvSpPr>
        <p:spPr>
          <a:xfrm>
            <a:off x="9906120" y="2743200"/>
            <a:ext cx="227880" cy="30420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51" name="CustomShape 60"/>
          <p:cNvSpPr/>
          <p:nvPr/>
        </p:nvSpPr>
        <p:spPr>
          <a:xfrm flipV="true">
            <a:off x="9906120" y="3161520"/>
            <a:ext cx="227880" cy="26604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52" name="CustomShape 61"/>
          <p:cNvSpPr/>
          <p:nvPr/>
        </p:nvSpPr>
        <p:spPr>
          <a:xfrm>
            <a:off x="6965280" y="1682640"/>
            <a:ext cx="962280" cy="1280520"/>
          </a:xfrm>
          <a:custGeom>
            <a:avLst/>
            <a:gdLst/>
            <a:ahLst/>
            <a:cxnLst/>
            <a:rect l="l" t="t" r="r" b="b"/>
            <a:pathLst>
              <a:path w="962953" h="1281239">
                <a:moveTo>
                  <a:pt x="0" y="0"/>
                </a:moveTo>
                <a:cubicBezTo>
                  <a:pt x="85641" y="435621"/>
                  <a:pt x="171282" y="871243"/>
                  <a:pt x="331774" y="1076241"/>
                </a:cubicBezTo>
                <a:cubicBezTo>
                  <a:pt x="492266" y="1281239"/>
                  <a:pt x="727609" y="1255614"/>
                  <a:pt x="962953" y="1229989"/>
                </a:cubicBezTo>
              </a:path>
            </a:pathLst>
          </a:custGeom>
          <a:noFill/>
          <a:ln>
            <a:solidFill>
              <a:schemeClr val="accent6"/>
            </a:solidFill>
            <a:round/>
          </a:ln>
        </p:spPr>
        <p:style>
          <a:lnRef idx="1">
            <a:schemeClr val="accent1"/>
          </a:lnRef>
          <a:fillRef idx="0">
            <a:schemeClr val="accent1"/>
          </a:fillRef>
          <a:effectRef idx="0">
            <a:schemeClr val="accent1"/>
          </a:effectRef>
          <a:fontRef idx="minor"/>
        </p:style>
      </p:sp>
      <p:sp>
        <p:nvSpPr>
          <p:cNvPr id="253" name="CustomShape 62"/>
          <p:cNvSpPr/>
          <p:nvPr/>
        </p:nvSpPr>
        <p:spPr>
          <a:xfrm>
            <a:off x="7186320" y="3353400"/>
            <a:ext cx="740880" cy="1306080"/>
          </a:xfrm>
          <a:custGeom>
            <a:avLst/>
            <a:gdLst/>
            <a:ahLst/>
            <a:cxnLst/>
            <a:rect l="l" t="t" r="r" b="b"/>
            <a:pathLst>
              <a:path w="741770" h="1306864">
                <a:moveTo>
                  <a:pt x="126775" y="1306864"/>
                </a:moveTo>
                <a:cubicBezTo>
                  <a:pt x="63387" y="867871"/>
                  <a:pt x="0" y="428878"/>
                  <a:pt x="102499" y="214439"/>
                </a:cubicBezTo>
                <a:cubicBezTo>
                  <a:pt x="204998" y="0"/>
                  <a:pt x="473384" y="10115"/>
                  <a:pt x="741770" y="20230"/>
                </a:cubicBezTo>
              </a:path>
            </a:pathLst>
          </a:custGeom>
          <a:noFill/>
          <a:ln>
            <a:solidFill>
              <a:schemeClr val="accent3">
                <a:lumMod val="75000"/>
              </a:schemeClr>
            </a:solidFill>
            <a:round/>
          </a:ln>
        </p:spPr>
        <p:style>
          <a:lnRef idx="1">
            <a:schemeClr val="accent1"/>
          </a:lnRef>
          <a:fillRef idx="0">
            <a:schemeClr val="accent1"/>
          </a:fillRef>
          <a:effectRef idx="0">
            <a:schemeClr val="accent1"/>
          </a:effectRef>
          <a:fontRef idx="minor"/>
        </p:style>
      </p:sp>
      <p:sp>
        <p:nvSpPr>
          <p:cNvPr id="254" name="CustomShape 63"/>
          <p:cNvSpPr/>
          <p:nvPr/>
        </p:nvSpPr>
        <p:spPr>
          <a:xfrm>
            <a:off x="6834240" y="2599560"/>
            <a:ext cx="1092960" cy="2052000"/>
          </a:xfrm>
          <a:custGeom>
            <a:avLst/>
            <a:gdLst/>
            <a:ahLst/>
            <a:cxnLst/>
            <a:rect l="l" t="t" r="r" b="b"/>
            <a:pathLst>
              <a:path w="1093773" h="2052679">
                <a:moveTo>
                  <a:pt x="114636" y="2052679"/>
                </a:moveTo>
                <a:cubicBezTo>
                  <a:pt x="57318" y="1363507"/>
                  <a:pt x="0" y="674336"/>
                  <a:pt x="163189" y="337168"/>
                </a:cubicBezTo>
                <a:cubicBezTo>
                  <a:pt x="326378" y="0"/>
                  <a:pt x="710075" y="14835"/>
                  <a:pt x="1093773" y="29670"/>
                </a:cubicBezTo>
              </a:path>
            </a:pathLst>
          </a:custGeom>
          <a:noFill/>
          <a:ln>
            <a:solidFill>
              <a:schemeClr val="accent6"/>
            </a:solidFill>
            <a:round/>
          </a:ln>
        </p:spPr>
        <p:style>
          <a:lnRef idx="1">
            <a:schemeClr val="accent1"/>
          </a:lnRef>
          <a:fillRef idx="0">
            <a:schemeClr val="accent1"/>
          </a:fillRef>
          <a:effectRef idx="0">
            <a:schemeClr val="accent1"/>
          </a:effectRef>
          <a:fontRef idx="minor"/>
        </p:style>
      </p:sp>
      <p:sp>
        <p:nvSpPr>
          <p:cNvPr id="255" name="CustomShape 64"/>
          <p:cNvSpPr/>
          <p:nvPr/>
        </p:nvSpPr>
        <p:spPr>
          <a:xfrm>
            <a:off x="7261920" y="1666440"/>
            <a:ext cx="673560" cy="1608120"/>
          </a:xfrm>
          <a:custGeom>
            <a:avLst/>
            <a:gdLst/>
            <a:ahLst/>
            <a:cxnLst/>
            <a:rect l="l" t="t" r="r" b="b"/>
            <a:pathLst>
              <a:path w="674337" h="1608966">
                <a:moveTo>
                  <a:pt x="75526" y="0"/>
                </a:moveTo>
                <a:cubicBezTo>
                  <a:pt x="37763" y="538795"/>
                  <a:pt x="0" y="1077590"/>
                  <a:pt x="99802" y="1343278"/>
                </a:cubicBezTo>
                <a:cubicBezTo>
                  <a:pt x="199604" y="1608966"/>
                  <a:pt x="436970" y="1601548"/>
                  <a:pt x="674337" y="1594131"/>
                </a:cubicBezTo>
              </a:path>
            </a:pathLst>
          </a:custGeom>
          <a:noFill/>
          <a:ln>
            <a:solidFill>
              <a:schemeClr val="accent3">
                <a:lumMod val="75000"/>
              </a:schemeClr>
            </a:solidFill>
            <a:round/>
          </a:ln>
        </p:spPr>
        <p:style>
          <a:lnRef idx="1">
            <a:schemeClr val="accent1"/>
          </a:lnRef>
          <a:fillRef idx="0">
            <a:schemeClr val="accent1"/>
          </a:fillRef>
          <a:effectRef idx="0">
            <a:schemeClr val="accent1"/>
          </a:effectRef>
          <a:fontRef idx="minor"/>
        </p:style>
      </p:sp>
      <p:sp>
        <p:nvSpPr>
          <p:cNvPr id="256" name="CustomShape 65"/>
          <p:cNvSpPr/>
          <p:nvPr/>
        </p:nvSpPr>
        <p:spPr>
          <a:xfrm>
            <a:off x="6864120" y="3048120"/>
            <a:ext cx="47808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http</a:t>
            </a:r>
            <a:endParaRPr lang="en-IN" sz="1400" b="0" strike="noStrike" spc="-1">
              <a:latin typeface="Arial" panose="020B0604020202020204"/>
            </a:endParaRPr>
          </a:p>
        </p:txBody>
      </p:sp>
      <p:sp>
        <p:nvSpPr>
          <p:cNvPr id="257" name="CustomShape 66"/>
          <p:cNvSpPr/>
          <p:nvPr/>
        </p:nvSpPr>
        <p:spPr>
          <a:xfrm>
            <a:off x="7397640" y="3429000"/>
            <a:ext cx="47808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http</a:t>
            </a:r>
            <a:endParaRPr lang="en-IN" sz="1400" b="0" strike="noStrike" spc="-1">
              <a:latin typeface="Arial" panose="020B0604020202020204"/>
            </a:endParaRPr>
          </a:p>
        </p:txBody>
      </p:sp>
      <p:sp>
        <p:nvSpPr>
          <p:cNvPr id="258" name="CustomShape 67"/>
          <p:cNvSpPr/>
          <p:nvPr/>
        </p:nvSpPr>
        <p:spPr>
          <a:xfrm>
            <a:off x="3200400" y="533520"/>
            <a:ext cx="327600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600" b="0" strike="noStrike" spc="-1">
                <a:solidFill>
                  <a:srgbClr val="000000"/>
                </a:solidFill>
                <a:latin typeface="Calibri"/>
                <a:ea typeface="DejaVu Sans" panose="020B0603030804020204"/>
              </a:rPr>
              <a:t>mapper jvm/map task(200 mb)</a:t>
            </a:r>
            <a:endParaRPr lang="en-IN" sz="1600" b="0" strike="noStrike" spc="-1">
              <a:latin typeface="Arial" panose="020B0604020202020204"/>
            </a:endParaRPr>
          </a:p>
        </p:txBody>
      </p:sp>
      <p:sp>
        <p:nvSpPr>
          <p:cNvPr id="259" name="CustomShape 68"/>
          <p:cNvSpPr/>
          <p:nvPr/>
        </p:nvSpPr>
        <p:spPr>
          <a:xfrm>
            <a:off x="3200400" y="3733920"/>
            <a:ext cx="327600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600" b="0" strike="noStrike" spc="-1">
                <a:solidFill>
                  <a:srgbClr val="000000"/>
                </a:solidFill>
                <a:latin typeface="Calibri"/>
                <a:ea typeface="DejaVu Sans" panose="020B0603030804020204"/>
              </a:rPr>
              <a:t>mapper jvm/map task(200 mb)</a:t>
            </a:r>
            <a:endParaRPr lang="en-IN" sz="1600" b="0" strike="noStrike" spc="-1">
              <a:latin typeface="Arial" panose="020B0604020202020204"/>
            </a:endParaRPr>
          </a:p>
        </p:txBody>
      </p:sp>
      <p:sp>
        <p:nvSpPr>
          <p:cNvPr id="260" name="CustomShape 69"/>
          <p:cNvSpPr/>
          <p:nvPr/>
        </p:nvSpPr>
        <p:spPr>
          <a:xfrm>
            <a:off x="7924680" y="2209680"/>
            <a:ext cx="1980360" cy="272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0" strike="noStrike" spc="-1">
                <a:solidFill>
                  <a:srgbClr val="000000"/>
                </a:solidFill>
                <a:latin typeface="Calibri"/>
                <a:ea typeface="DejaVu Sans" panose="020B0603030804020204"/>
              </a:rPr>
              <a:t>reducer jvm(200 mb)</a:t>
            </a:r>
            <a:endParaRPr lang="en-IN" sz="1200" b="0" strike="noStrike" spc="-1">
              <a:latin typeface="Arial" panose="020B0604020202020204"/>
            </a:endParaRPr>
          </a:p>
        </p:txBody>
      </p:sp>
      <p:sp>
        <p:nvSpPr>
          <p:cNvPr id="261" name="CustomShape 70"/>
          <p:cNvSpPr/>
          <p:nvPr/>
        </p:nvSpPr>
        <p:spPr>
          <a:xfrm>
            <a:off x="7924680" y="3657600"/>
            <a:ext cx="1980360" cy="272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0" strike="noStrike" spc="-1">
                <a:solidFill>
                  <a:srgbClr val="000000"/>
                </a:solidFill>
                <a:latin typeface="Calibri"/>
                <a:ea typeface="DejaVu Sans" panose="020B0603030804020204"/>
              </a:rPr>
              <a:t>reducer jvm(200 mb)</a:t>
            </a:r>
            <a:endParaRPr lang="en-IN" sz="1200" b="0" strike="noStrike" spc="-1">
              <a:latin typeface="Arial" panose="020B0604020202020204"/>
            </a:endParaRPr>
          </a:p>
        </p:txBody>
      </p:sp>
      <p:sp>
        <p:nvSpPr>
          <p:cNvPr id="262" name="Line 71"/>
          <p:cNvSpPr/>
          <p:nvPr/>
        </p:nvSpPr>
        <p:spPr>
          <a:xfrm>
            <a:off x="3047760" y="1371600"/>
            <a:ext cx="360" cy="304560"/>
          </a:xfrm>
          <a:prstGeom prst="line">
            <a:avLst/>
          </a:prstGeom>
          <a:ln>
            <a:round/>
          </a:ln>
        </p:spPr>
        <p:style>
          <a:lnRef idx="2">
            <a:schemeClr val="dk1"/>
          </a:lnRef>
          <a:fillRef idx="0">
            <a:schemeClr val="dk1"/>
          </a:fillRef>
          <a:effectRef idx="1">
            <a:schemeClr val="dk1"/>
          </a:effectRef>
          <a:fontRef idx="minor"/>
        </p:style>
      </p:sp>
      <p:sp>
        <p:nvSpPr>
          <p:cNvPr id="263" name="Line 72"/>
          <p:cNvSpPr/>
          <p:nvPr/>
        </p:nvSpPr>
        <p:spPr>
          <a:xfrm>
            <a:off x="3047760" y="4724280"/>
            <a:ext cx="360" cy="304920"/>
          </a:xfrm>
          <a:prstGeom prst="line">
            <a:avLst/>
          </a:prstGeom>
          <a:ln>
            <a:round/>
          </a:ln>
        </p:spPr>
        <p:style>
          <a:lnRef idx="2">
            <a:schemeClr val="dk1"/>
          </a:lnRef>
          <a:fillRef idx="0">
            <a:schemeClr val="dk1"/>
          </a:fillRef>
          <a:effectRef idx="1">
            <a:schemeClr val="dk1"/>
          </a:effectRef>
          <a:fontRef idx="minor"/>
        </p:style>
      </p:sp>
      <p:sp>
        <p:nvSpPr>
          <p:cNvPr id="264" name="CustomShape 73"/>
          <p:cNvSpPr/>
          <p:nvPr/>
        </p:nvSpPr>
        <p:spPr>
          <a:xfrm>
            <a:off x="2141280" y="5029200"/>
            <a:ext cx="90756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Input split</a:t>
            </a:r>
            <a:endParaRPr lang="en-IN" sz="1400" b="0" strike="noStrike" spc="-1">
              <a:latin typeface="Arial" panose="020B0604020202020204"/>
            </a:endParaRPr>
          </a:p>
        </p:txBody>
      </p:sp>
      <p:sp>
        <p:nvSpPr>
          <p:cNvPr id="265" name="CustomShape 74"/>
          <p:cNvSpPr/>
          <p:nvPr/>
        </p:nvSpPr>
        <p:spPr>
          <a:xfrm>
            <a:off x="2141280" y="990720"/>
            <a:ext cx="90756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Input split</a:t>
            </a:r>
            <a:endParaRPr lang="en-IN" sz="1400" b="0" strike="noStrike" spc="-1">
              <a:latin typeface="Arial" panose="020B0604020202020204"/>
            </a:endParaRPr>
          </a:p>
        </p:txBody>
      </p:sp>
      <p:sp>
        <p:nvSpPr>
          <p:cNvPr id="266" name="CustomShape 75"/>
          <p:cNvSpPr/>
          <p:nvPr/>
        </p:nvSpPr>
        <p:spPr>
          <a:xfrm>
            <a:off x="4963680" y="1981080"/>
            <a:ext cx="146844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partition,sort,spill</a:t>
            </a:r>
            <a:endParaRPr lang="en-IN" sz="1400" b="0" strike="noStrike" spc="-1">
              <a:latin typeface="Arial" panose="020B0604020202020204"/>
            </a:endParaRPr>
          </a:p>
        </p:txBody>
      </p:sp>
      <p:sp>
        <p:nvSpPr>
          <p:cNvPr id="267" name="CustomShape 76"/>
          <p:cNvSpPr/>
          <p:nvPr/>
        </p:nvSpPr>
        <p:spPr>
          <a:xfrm>
            <a:off x="6789960" y="990720"/>
            <a:ext cx="125964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merge on(disk)</a:t>
            </a:r>
            <a:endParaRPr lang="en-IN" sz="1400" b="0" strike="noStrike" spc="-1">
              <a:latin typeface="Arial" panose="020B0604020202020204"/>
            </a:endParaRPr>
          </a:p>
        </p:txBody>
      </p:sp>
      <p:sp>
        <p:nvSpPr>
          <p:cNvPr id="268" name="CustomShape 77"/>
          <p:cNvSpPr/>
          <p:nvPr/>
        </p:nvSpPr>
        <p:spPr>
          <a:xfrm>
            <a:off x="4114800" y="1676520"/>
            <a:ext cx="1019160" cy="4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100" b="0" strike="noStrike" spc="-1">
                <a:solidFill>
                  <a:srgbClr val="000000"/>
                </a:solidFill>
                <a:latin typeface="Calibri"/>
                <a:ea typeface="DejaVu Sans" panose="020B0603030804020204"/>
              </a:rPr>
              <a:t>io.sort.mb</a:t>
            </a:r>
            <a:endParaRPr lang="en-IN" sz="1100" b="0" strike="noStrike" spc="-1">
              <a:latin typeface="Arial" panose="020B0604020202020204"/>
            </a:endParaRPr>
          </a:p>
          <a:p>
            <a:pPr>
              <a:lnSpc>
                <a:spcPct val="100000"/>
              </a:lnSpc>
            </a:pPr>
            <a:r>
              <a:rPr lang="en-IN" sz="1100" b="0" strike="noStrike" spc="-1">
                <a:solidFill>
                  <a:srgbClr val="000000"/>
                </a:solidFill>
                <a:latin typeface="Calibri"/>
                <a:ea typeface="DejaVu Sans" panose="020B0603030804020204"/>
              </a:rPr>
              <a:t>100mb(80%)</a:t>
            </a:r>
            <a:endParaRPr lang="en-IN" sz="1100" b="0" strike="noStrike" spc="-1">
              <a:latin typeface="Arial" panose="020B0604020202020204"/>
            </a:endParaRPr>
          </a:p>
        </p:txBody>
      </p:sp>
      <p:sp>
        <p:nvSpPr>
          <p:cNvPr id="269" name="Line 78"/>
          <p:cNvSpPr/>
          <p:nvPr/>
        </p:nvSpPr>
        <p:spPr>
          <a:xfrm>
            <a:off x="6095880" y="4419360"/>
            <a:ext cx="914400" cy="914400"/>
          </a:xfrm>
          <a:prstGeom prst="line">
            <a:avLst/>
          </a:prstGeom>
          <a:ln>
            <a:solidFill>
              <a:srgbClr val="5597D3"/>
            </a:solidFill>
            <a:round/>
          </a:ln>
        </p:spPr>
        <p:style>
          <a:lnRef idx="1">
            <a:schemeClr val="accent1"/>
          </a:lnRef>
          <a:fillRef idx="0">
            <a:schemeClr val="accent1"/>
          </a:fillRef>
          <a:effectRef idx="0">
            <a:schemeClr val="accent1"/>
          </a:effectRef>
          <a:fontRef idx="minor"/>
        </p:style>
      </p:sp>
      <p:sp>
        <p:nvSpPr>
          <p:cNvPr id="270" name="CustomShape 79"/>
          <p:cNvSpPr/>
          <p:nvPr/>
        </p:nvSpPr>
        <p:spPr>
          <a:xfrm>
            <a:off x="3962520" y="4952880"/>
            <a:ext cx="1019160" cy="4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100" b="0" strike="noStrike" spc="-1">
                <a:solidFill>
                  <a:srgbClr val="000000"/>
                </a:solidFill>
                <a:latin typeface="Calibri"/>
                <a:ea typeface="DejaVu Sans" panose="020B0603030804020204"/>
              </a:rPr>
              <a:t>io.sort.mb</a:t>
            </a:r>
            <a:endParaRPr lang="en-IN" sz="1100" b="0" strike="noStrike" spc="-1">
              <a:latin typeface="Arial" panose="020B0604020202020204"/>
            </a:endParaRPr>
          </a:p>
          <a:p>
            <a:pPr>
              <a:lnSpc>
                <a:spcPct val="100000"/>
              </a:lnSpc>
            </a:pPr>
            <a:r>
              <a:rPr lang="en-IN" sz="1100" b="0" strike="noStrike" spc="-1">
                <a:solidFill>
                  <a:srgbClr val="000000"/>
                </a:solidFill>
                <a:latin typeface="Calibri"/>
                <a:ea typeface="DejaVu Sans" panose="020B0603030804020204"/>
              </a:rPr>
              <a:t>100mb(80%)</a:t>
            </a:r>
            <a:endParaRPr lang="en-IN" sz="1100" b="0" strike="noStrike" spc="-1">
              <a:latin typeface="Arial" panose="020B0604020202020204"/>
            </a:endParaRPr>
          </a:p>
        </p:txBody>
      </p:sp>
      <p:sp>
        <p:nvSpPr>
          <p:cNvPr id="271" name="CustomShape 80"/>
          <p:cNvSpPr/>
          <p:nvPr/>
        </p:nvSpPr>
        <p:spPr>
          <a:xfrm>
            <a:off x="4963680" y="5181480"/>
            <a:ext cx="146844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partition,sort,spill</a:t>
            </a:r>
            <a:endParaRPr lang="en-IN" sz="1400" b="0" strike="noStrike" spc="-1">
              <a:latin typeface="Arial" panose="020B0604020202020204"/>
            </a:endParaRPr>
          </a:p>
        </p:txBody>
      </p:sp>
      <p:sp>
        <p:nvSpPr>
          <p:cNvPr id="272" name="CustomShape 81"/>
          <p:cNvSpPr/>
          <p:nvPr/>
        </p:nvSpPr>
        <p:spPr>
          <a:xfrm>
            <a:off x="6561360" y="4952880"/>
            <a:ext cx="125964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merge on(disk)</a:t>
            </a:r>
            <a:endParaRPr lang="en-IN" sz="1400" b="0" strike="noStrike" spc="-1">
              <a:latin typeface="Arial" panose="020B0604020202020204"/>
            </a:endParaRPr>
          </a:p>
        </p:txBody>
      </p:sp>
      <p:sp>
        <p:nvSpPr>
          <p:cNvPr id="273" name="Line 82"/>
          <p:cNvSpPr/>
          <p:nvPr/>
        </p:nvSpPr>
        <p:spPr>
          <a:xfrm>
            <a:off x="5105160" y="4495680"/>
            <a:ext cx="1067040" cy="360"/>
          </a:xfrm>
          <a:prstGeom prst="line">
            <a:avLst/>
          </a:prstGeom>
          <a:ln>
            <a:solidFill>
              <a:schemeClr val="tx1"/>
            </a:solidFill>
            <a:custDash>
              <a:ds d="2000000" sp="600000"/>
              <a:ds d="100000" sp="600000"/>
            </a:custDash>
            <a:round/>
          </a:ln>
        </p:spPr>
        <p:style>
          <a:lnRef idx="1">
            <a:schemeClr val="accent1"/>
          </a:lnRef>
          <a:fillRef idx="0">
            <a:schemeClr val="accent1"/>
          </a:fillRef>
          <a:effectRef idx="0">
            <a:schemeClr val="accent1"/>
          </a:effectRef>
          <a:fontRef idx="minor"/>
        </p:style>
      </p:sp>
      <p:sp>
        <p:nvSpPr>
          <p:cNvPr id="274" name="Line 83"/>
          <p:cNvSpPr/>
          <p:nvPr/>
        </p:nvSpPr>
        <p:spPr>
          <a:xfrm>
            <a:off x="5105160" y="4876560"/>
            <a:ext cx="1067040" cy="360"/>
          </a:xfrm>
          <a:prstGeom prst="line">
            <a:avLst/>
          </a:prstGeom>
          <a:ln>
            <a:solidFill>
              <a:schemeClr val="tx1"/>
            </a:solidFill>
            <a:custDash>
              <a:ds d="2000000" sp="600000"/>
              <a:ds d="100000" sp="600000"/>
            </a:custDash>
            <a:round/>
          </a:ln>
        </p:spPr>
        <p:style>
          <a:lnRef idx="1">
            <a:schemeClr val="accent1"/>
          </a:lnRef>
          <a:fillRef idx="0">
            <a:schemeClr val="accent1"/>
          </a:fillRef>
          <a:effectRef idx="0">
            <a:schemeClr val="accent1"/>
          </a:effectRef>
          <a:fontRef idx="minor"/>
        </p:style>
      </p:sp>
      <p:sp>
        <p:nvSpPr>
          <p:cNvPr id="275" name="Line 84"/>
          <p:cNvSpPr/>
          <p:nvPr/>
        </p:nvSpPr>
        <p:spPr>
          <a:xfrm>
            <a:off x="5105160" y="1600200"/>
            <a:ext cx="1067040" cy="360"/>
          </a:xfrm>
          <a:prstGeom prst="line">
            <a:avLst/>
          </a:prstGeom>
          <a:ln>
            <a:solidFill>
              <a:schemeClr val="tx1"/>
            </a:solidFill>
            <a:custDash>
              <a:ds d="2000000" sp="600000"/>
              <a:ds d="100000" sp="600000"/>
            </a:custDash>
            <a:round/>
          </a:ln>
        </p:spPr>
        <p:style>
          <a:lnRef idx="1">
            <a:schemeClr val="accent1"/>
          </a:lnRef>
          <a:fillRef idx="0">
            <a:schemeClr val="accent1"/>
          </a:fillRef>
          <a:effectRef idx="0">
            <a:schemeClr val="accent1"/>
          </a:effectRef>
          <a:fontRef idx="minor"/>
        </p:style>
      </p:sp>
      <p:sp>
        <p:nvSpPr>
          <p:cNvPr id="276" name="Line 85"/>
          <p:cNvSpPr/>
          <p:nvPr/>
        </p:nvSpPr>
        <p:spPr>
          <a:xfrm>
            <a:off x="5410080" y="4800600"/>
            <a:ext cx="1066680" cy="360"/>
          </a:xfrm>
          <a:prstGeom prst="line">
            <a:avLst/>
          </a:prstGeom>
          <a:ln>
            <a:solidFill>
              <a:schemeClr val="tx1"/>
            </a:solidFill>
            <a:custDash>
              <a:ds d="2000000" sp="600000"/>
              <a:ds d="100000" sp="600000"/>
            </a:custDash>
            <a:round/>
          </a:ln>
        </p:spPr>
        <p:style>
          <a:lnRef idx="1">
            <a:schemeClr val="accent1"/>
          </a:lnRef>
          <a:fillRef idx="0">
            <a:schemeClr val="accent1"/>
          </a:fillRef>
          <a:effectRef idx="0">
            <a:schemeClr val="accent1"/>
          </a:effectRef>
          <a:fontRef idx="minor"/>
        </p:style>
      </p:sp>
      <p:sp>
        <p:nvSpPr>
          <p:cNvPr id="277" name="Line 86"/>
          <p:cNvSpPr/>
          <p:nvPr/>
        </p:nvSpPr>
        <p:spPr>
          <a:xfrm>
            <a:off x="5105160" y="1218960"/>
            <a:ext cx="1067040" cy="360"/>
          </a:xfrm>
          <a:prstGeom prst="line">
            <a:avLst/>
          </a:prstGeom>
          <a:ln>
            <a:solidFill>
              <a:schemeClr val="tx1"/>
            </a:solidFill>
            <a:custDash>
              <a:ds d="2000000" sp="600000"/>
              <a:ds d="100000" sp="600000"/>
            </a:custDash>
            <a:round/>
          </a:ln>
        </p:spPr>
        <p:style>
          <a:lnRef idx="1">
            <a:schemeClr val="accent1"/>
          </a:lnRef>
          <a:fillRef idx="0">
            <a:schemeClr val="accent1"/>
          </a:fillRef>
          <a:effectRef idx="0">
            <a:schemeClr val="accent1"/>
          </a:effectRef>
          <a:fontRef idx="minor"/>
        </p:style>
      </p:sp>
      <p:sp>
        <p:nvSpPr>
          <p:cNvPr id="278" name="CustomShape 87"/>
          <p:cNvSpPr/>
          <p:nvPr/>
        </p:nvSpPr>
        <p:spPr>
          <a:xfrm>
            <a:off x="1831680" y="3200400"/>
            <a:ext cx="781200" cy="272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200" b="0" strike="noStrike" spc="-1">
                <a:solidFill>
                  <a:srgbClr val="000000"/>
                </a:solidFill>
                <a:latin typeface="Calibri"/>
                <a:ea typeface="DejaVu Sans" panose="020B0603030804020204"/>
              </a:rPr>
              <a:t>from hdfs</a:t>
            </a:r>
            <a:endParaRPr lang="en-IN" sz="1200" b="0" strike="noStrike" spc="-1">
              <a:latin typeface="Arial" panose="020B0604020202020204"/>
            </a:endParaRPr>
          </a:p>
        </p:txBody>
      </p:sp>
      <p:sp>
        <p:nvSpPr>
          <p:cNvPr id="279" name="Line 88"/>
          <p:cNvSpPr/>
          <p:nvPr/>
        </p:nvSpPr>
        <p:spPr>
          <a:xfrm>
            <a:off x="3200400" y="1523880"/>
            <a:ext cx="22500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80" name="Line 89"/>
          <p:cNvSpPr/>
          <p:nvPr/>
        </p:nvSpPr>
        <p:spPr>
          <a:xfrm>
            <a:off x="3200400" y="4800600"/>
            <a:ext cx="22500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Custom Partitioner</a:t>
            </a:r>
            <a:endParaRPr lang="en-IN" sz="4400" b="0" strike="noStrike" spc="-1">
              <a:latin typeface="Arial" panose="020B0604020202020204"/>
            </a:endParaRPr>
          </a:p>
        </p:txBody>
      </p:sp>
      <p:sp>
        <p:nvSpPr>
          <p:cNvPr id="282"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Need Customer partitioner for better load balancing(performance)</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To Write a partitioner, follow the steps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Extend partitioner class</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Override the method getPartition</a:t>
            </a:r>
            <a:endParaRPr lang="en-IN" sz="2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000" b="1" strike="noStrike" spc="-1">
                <a:solidFill>
                  <a:srgbClr val="000000"/>
                </a:solidFill>
                <a:latin typeface="Calibri"/>
              </a:rPr>
              <a:t>input – key,value,number of Reducers</a:t>
            </a:r>
            <a:endParaRPr lang="en-IN" sz="20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000" b="1" strike="noStrike" spc="-1">
                <a:solidFill>
                  <a:srgbClr val="000000"/>
                </a:solidFill>
                <a:latin typeface="Calibri"/>
              </a:rPr>
              <a:t>Output –0 to n-1( where  n  - number of reducer)</a:t>
            </a:r>
            <a:endParaRPr lang="en-IN" sz="20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job.setPartitionerClass(&lt;yourclassname.class&gt;)</a:t>
            </a:r>
            <a:endParaRPr lang="en-IN" sz="2400" b="0" strike="noStrike" spc="-1">
              <a:latin typeface="Arial" panose="020B0604020202020204"/>
            </a:endParaRPr>
          </a:p>
        </p:txBody>
      </p:sp>
      <p:sp>
        <p:nvSpPr>
          <p:cNvPr id="283"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31528B40-DBCE-456B-B1C2-176512192501}"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Combiner</a:t>
            </a:r>
            <a:endParaRPr lang="en-IN" sz="4400" b="0" strike="noStrike" spc="-1">
              <a:latin typeface="Arial" panose="020B0604020202020204"/>
            </a:endParaRPr>
          </a:p>
        </p:txBody>
      </p:sp>
      <p:sp>
        <p:nvSpPr>
          <p:cNvPr id="285"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To Reduce the intermediate data from mapper to reducer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To reduce Network IO and Disk IO</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Runs on a single mapper output(like a mini-reducer) </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Extends the Reducer class (new API)</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Job.setCombinerClass(*.class);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Combiner may or may not run</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Its better to use identical combiner and reducer when both are commutative as well as associative functions </a:t>
            </a:r>
            <a:endParaRPr lang="en-IN" sz="2800" b="0" strike="noStrike" spc="-1">
              <a:latin typeface="Arial" panose="020B0604020202020204"/>
            </a:endParaRPr>
          </a:p>
          <a:p>
            <a:pPr>
              <a:lnSpc>
                <a:spcPct val="90000"/>
              </a:lnSpc>
              <a:spcBef>
                <a:spcPts val="1000"/>
              </a:spcBef>
            </a:pPr>
            <a:endParaRPr lang="en-IN" sz="2800" b="0" strike="noStrike" spc="-1">
              <a:latin typeface="Arial" panose="020B0604020202020204"/>
            </a:endParaRPr>
          </a:p>
        </p:txBody>
      </p:sp>
      <p:sp>
        <p:nvSpPr>
          <p:cNvPr id="286"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EA054B88-FE6F-4B5A-B715-1059DD96B2F3}"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WritableComparable</a:t>
            </a:r>
            <a:endParaRPr lang="en-IN" sz="4400" b="0" strike="noStrike" spc="-1">
              <a:latin typeface="Arial" panose="020B0604020202020204"/>
            </a:endParaRPr>
          </a:p>
        </p:txBody>
      </p:sp>
      <p:sp>
        <p:nvSpPr>
          <p:cNvPr id="288" name="CustomShape 2"/>
          <p:cNvSpPr/>
          <p:nvPr/>
        </p:nvSpPr>
        <p:spPr>
          <a:xfrm>
            <a:off x="1981080" y="1600200"/>
            <a:ext cx="8228880" cy="2285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 A WritableComparable is a Writable which is also Comparable</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Two WritableComparables can be compared against each other to determine their ‘order’</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Keys must be WritableComparables because they are passed to the Reducer in sorted order</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We will talk more about WritableComparable later</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289" name="CustomShape 3"/>
          <p:cNvSpPr/>
          <p:nvPr/>
        </p:nvSpPr>
        <p:spPr>
          <a:xfrm>
            <a:off x="2010960" y="4231080"/>
            <a:ext cx="1450080" cy="91296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1" strike="noStrike" spc="-1">
                <a:solidFill>
                  <a:srgbClr val="000000"/>
                </a:solidFill>
                <a:latin typeface="Calibri"/>
                <a:ea typeface="DejaVu Sans" panose="020B0603030804020204"/>
              </a:rPr>
              <a:t>IntWritable</a:t>
            </a:r>
            <a:endParaRPr lang="en-IN" sz="1800" b="0" strike="noStrike" spc="-1">
              <a:latin typeface="Arial" panose="020B0604020202020204"/>
            </a:endParaRPr>
          </a:p>
          <a:p>
            <a:pPr>
              <a:lnSpc>
                <a:spcPct val="100000"/>
              </a:lnSpc>
            </a:pPr>
            <a:r>
              <a:rPr lang="en-IN" sz="1800" b="1" strike="noStrike" spc="-1">
                <a:solidFill>
                  <a:srgbClr val="000000"/>
                </a:solidFill>
                <a:latin typeface="Calibri"/>
                <a:ea typeface="DejaVu Sans" panose="020B0603030804020204"/>
              </a:rPr>
              <a:t>LongWritable</a:t>
            </a:r>
            <a:endParaRPr lang="en-IN" sz="1800" b="0" strike="noStrike" spc="-1">
              <a:latin typeface="Arial" panose="020B0604020202020204"/>
            </a:endParaRPr>
          </a:p>
          <a:p>
            <a:pPr>
              <a:lnSpc>
                <a:spcPct val="100000"/>
              </a:lnSpc>
            </a:pPr>
            <a:r>
              <a:rPr lang="en-IN" sz="1800" b="1" strike="noStrike" spc="-1">
                <a:solidFill>
                  <a:srgbClr val="000000"/>
                </a:solidFill>
                <a:latin typeface="Calibri"/>
                <a:ea typeface="DejaVu Sans" panose="020B0603030804020204"/>
              </a:rPr>
              <a:t>Text</a:t>
            </a:r>
            <a:endParaRPr lang="en-IN" sz="1800" b="0" strike="noStrike" spc="-1">
              <a:latin typeface="Arial" panose="020B0604020202020204"/>
            </a:endParaRPr>
          </a:p>
        </p:txBody>
      </p:sp>
      <p:sp>
        <p:nvSpPr>
          <p:cNvPr id="290" name="CustomShape 4"/>
          <p:cNvSpPr/>
          <p:nvPr/>
        </p:nvSpPr>
        <p:spPr>
          <a:xfrm>
            <a:off x="4587120" y="4508280"/>
            <a:ext cx="215136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1" strike="noStrike" spc="-1">
                <a:solidFill>
                  <a:srgbClr val="000000"/>
                </a:solidFill>
                <a:latin typeface="Calibri"/>
                <a:ea typeface="DejaVu Sans" panose="020B0603030804020204"/>
              </a:rPr>
              <a:t>WritableComparable</a:t>
            </a:r>
            <a:endParaRPr lang="en-IN" sz="1800" b="0" strike="noStrike" spc="-1">
              <a:latin typeface="Arial" panose="020B0604020202020204"/>
            </a:endParaRPr>
          </a:p>
        </p:txBody>
      </p:sp>
      <p:sp>
        <p:nvSpPr>
          <p:cNvPr id="291" name="CustomShape 5"/>
          <p:cNvSpPr/>
          <p:nvPr/>
        </p:nvSpPr>
        <p:spPr>
          <a:xfrm>
            <a:off x="8868960" y="4511880"/>
            <a:ext cx="100368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1" strike="noStrike" spc="-1">
                <a:solidFill>
                  <a:srgbClr val="000000"/>
                </a:solidFill>
                <a:latin typeface="Calibri"/>
                <a:ea typeface="DejaVu Sans" panose="020B0603030804020204"/>
              </a:rPr>
              <a:t>Writable</a:t>
            </a:r>
            <a:endParaRPr lang="en-IN" sz="1800" b="0" strike="noStrike" spc="-1">
              <a:latin typeface="Arial" panose="020B0604020202020204"/>
            </a:endParaRPr>
          </a:p>
        </p:txBody>
      </p:sp>
      <p:sp>
        <p:nvSpPr>
          <p:cNvPr id="292" name="CustomShape 6"/>
          <p:cNvSpPr/>
          <p:nvPr/>
        </p:nvSpPr>
        <p:spPr>
          <a:xfrm>
            <a:off x="3469680" y="4692600"/>
            <a:ext cx="1109160" cy="36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293" name="CustomShape 7"/>
          <p:cNvSpPr/>
          <p:nvPr/>
        </p:nvSpPr>
        <p:spPr>
          <a:xfrm>
            <a:off x="6747840" y="4692960"/>
            <a:ext cx="2116080" cy="288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294" name="CustomShape 8"/>
          <p:cNvSpPr/>
          <p:nvPr/>
        </p:nvSpPr>
        <p:spPr>
          <a:xfrm>
            <a:off x="4151160" y="5336640"/>
            <a:ext cx="2908800" cy="6386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Defines a sort order. All keys</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must be WritableComparable</a:t>
            </a:r>
            <a:endParaRPr lang="en-IN" sz="1800" b="0" strike="noStrike" spc="-1">
              <a:latin typeface="Arial" panose="020B0604020202020204"/>
            </a:endParaRPr>
          </a:p>
        </p:txBody>
      </p:sp>
      <p:sp>
        <p:nvSpPr>
          <p:cNvPr id="295" name="CustomShape 9"/>
          <p:cNvSpPr/>
          <p:nvPr/>
        </p:nvSpPr>
        <p:spPr>
          <a:xfrm>
            <a:off x="8021520" y="5198040"/>
            <a:ext cx="2727360" cy="912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Defines a de/serialization</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protocol. Every data type in</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Hadoop is a Writable</a:t>
            </a:r>
            <a:endParaRPr lang="en-IN" sz="1800" b="0" strike="noStrike" spc="-1">
              <a:latin typeface="Arial" panose="020B0604020202020204"/>
            </a:endParaRPr>
          </a:p>
        </p:txBody>
      </p:sp>
      <p:sp>
        <p:nvSpPr>
          <p:cNvPr id="296" name="CustomShape 10"/>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EEEAB178-AF0E-4B02-8DB7-1D11584CF4C8}"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WritableComparable</a:t>
            </a:r>
            <a:endParaRPr lang="en-IN" sz="4400" b="0" strike="noStrike" spc="-1">
              <a:latin typeface="Arial" panose="020B0604020202020204"/>
            </a:endParaRPr>
          </a:p>
        </p:txBody>
      </p:sp>
      <p:sp>
        <p:nvSpPr>
          <p:cNvPr id="298"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WritableComparable is a sub-interface of Writable</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Writable is an interface and must inherit following methods</a:t>
            </a:r>
            <a:endParaRPr lang="en-IN" sz="2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000" b="1" strike="noStrike" spc="-1">
                <a:solidFill>
                  <a:srgbClr val="000000"/>
                </a:solidFill>
                <a:latin typeface="Calibri"/>
              </a:rPr>
              <a:t>readFields(DataInput in);</a:t>
            </a:r>
            <a:endParaRPr lang="en-IN" sz="20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000" b="1" strike="noStrike" spc="-1">
                <a:solidFill>
                  <a:srgbClr val="000000"/>
                </a:solidFill>
                <a:latin typeface="Calibri"/>
              </a:rPr>
              <a:t>write(DataOutput out);</a:t>
            </a:r>
            <a:endParaRPr lang="en-IN" sz="20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Must implement compareTo, hashCode, equals methods</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All keys in MapReduce must be WritableComparable</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compareTo method compares the keys in the mapper out to provide sorted</a:t>
            </a:r>
            <a:endParaRPr lang="en-IN" sz="2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000" b="1" strike="noStrike" spc="-1">
                <a:solidFill>
                  <a:srgbClr val="000000"/>
                </a:solidFill>
                <a:latin typeface="Calibri"/>
              </a:rPr>
              <a:t>It deserializes the keys and compare the values in java</a:t>
            </a:r>
            <a:endParaRPr lang="en-IN" sz="20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000" b="1" strike="noStrike" spc="-1">
                <a:solidFill>
                  <a:srgbClr val="000000"/>
                </a:solidFill>
                <a:latin typeface="Calibri"/>
              </a:rPr>
              <a:t>It is time consuming .instead you can use comparators </a:t>
            </a:r>
            <a:endParaRPr lang="en-IN" sz="2000" b="0" strike="noStrike" spc="-1">
              <a:latin typeface="Arial" panose="020B0604020202020204"/>
            </a:endParaRPr>
          </a:p>
        </p:txBody>
      </p:sp>
      <p:sp>
        <p:nvSpPr>
          <p:cNvPr id="299"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AC247F15-64E8-43CA-8186-C910CF1C7389}"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Streaming API</a:t>
            </a:r>
            <a:endParaRPr lang="en-IN" sz="4400" b="0" strike="noStrike" spc="-1">
              <a:latin typeface="Arial" panose="020B0604020202020204"/>
            </a:endParaRPr>
          </a:p>
        </p:txBody>
      </p:sp>
      <p:sp>
        <p:nvSpPr>
          <p:cNvPr id="301" name="CustomShape 2"/>
          <p:cNvSpPr/>
          <p:nvPr/>
        </p:nvSpPr>
        <p:spPr>
          <a:xfrm>
            <a:off x="1981080" y="1600200"/>
            <a:ext cx="8228880" cy="2971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To use other languages for writing MR</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Python, perl, ruby</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RAD, use of existing libraries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Use stdin, stdout for input &amp; output respectively</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TextInputFormat –default  -- without key</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MR emits Key(tab)value</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No iterators as that of Java- developers have to make sure to detect change in key</a:t>
            </a:r>
            <a:endParaRPr lang="en-IN" sz="2800" b="0" strike="noStrike" spc="-1">
              <a:latin typeface="Arial" panose="020B0604020202020204"/>
            </a:endParaRPr>
          </a:p>
        </p:txBody>
      </p:sp>
      <p:sp>
        <p:nvSpPr>
          <p:cNvPr id="302" name="CustomShape 3"/>
          <p:cNvSpPr/>
          <p:nvPr/>
        </p:nvSpPr>
        <p:spPr>
          <a:xfrm>
            <a:off x="1981080" y="5181480"/>
            <a:ext cx="8457480" cy="1187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i="1" strike="noStrike" spc="-1">
                <a:solidFill>
                  <a:srgbClr val="000000"/>
                </a:solidFill>
                <a:latin typeface="Calibri"/>
                <a:ea typeface="DejaVu Sans" panose="020B0603030804020204"/>
              </a:rPr>
              <a:t>bin/hadoop jar contrib/streaming/hadoop-streaming-1.0.4.jar -file /hadoop/hadoop-docs/mapper.py -mapper /hadoop/hadoop-docs/mapper.py -file /hadoop/hadoop-docs/reducer.py -reducer /hadoop/hadoop-docs/reducer.py -input /data_30lac.txt -output /python_out</a:t>
            </a:r>
            <a:endParaRPr lang="en-IN" sz="1800" b="0" strike="noStrike" spc="-1">
              <a:latin typeface="Arial" panose="020B0604020202020204"/>
            </a:endParaRPr>
          </a:p>
        </p:txBody>
      </p:sp>
      <p:sp>
        <p:nvSpPr>
          <p:cNvPr id="303" name="CustomShape 4"/>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247FE3A2-72C0-43D7-8B2B-7A4C2C21CDD7}"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To Change Input Split Size</a:t>
            </a:r>
            <a:endParaRPr lang="en-IN" sz="4400" b="0" strike="noStrike" spc="-1">
              <a:latin typeface="Arial" panose="020B0604020202020204"/>
            </a:endParaRPr>
          </a:p>
        </p:txBody>
      </p:sp>
      <p:graphicFrame>
        <p:nvGraphicFramePr>
          <p:cNvPr id="305" name="Table 2"/>
          <p:cNvGraphicFramePr/>
          <p:nvPr/>
        </p:nvGraphicFramePr>
        <p:xfrm>
          <a:off x="1752480" y="1600200"/>
          <a:ext cx="8610120" cy="2337480"/>
        </p:xfrm>
        <a:graphic>
          <a:graphicData uri="http://schemas.openxmlformats.org/drawingml/2006/table">
            <a:tbl>
              <a:tblPr/>
              <a:tblGrid>
                <a:gridCol w="2361960"/>
                <a:gridCol w="2666880"/>
                <a:gridCol w="1828800"/>
                <a:gridCol w="1752480"/>
              </a:tblGrid>
              <a:tr h="334080">
                <a:tc>
                  <a:txBody>
                    <a:bodyPr/>
                    <a:p>
                      <a:pPr>
                        <a:lnSpc>
                          <a:spcPct val="100000"/>
                        </a:lnSpc>
                      </a:pPr>
                      <a:r>
                        <a:rPr lang="en-IN" sz="1900" b="1" strike="noStrike" spc="-1">
                          <a:solidFill>
                            <a:srgbClr val="FFFFFF"/>
                          </a:solidFill>
                          <a:latin typeface="Calibri"/>
                        </a:rPr>
                        <a:t>mapred.min.split.size</a:t>
                      </a:r>
                      <a:endParaRPr lang="en-IN" sz="19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IN" sz="1900" b="1" strike="noStrike" spc="-1">
                          <a:solidFill>
                            <a:srgbClr val="FFFFFF"/>
                          </a:solidFill>
                          <a:latin typeface="Calibri"/>
                        </a:rPr>
                        <a:t>mapred.max.split.size</a:t>
                      </a:r>
                      <a:endParaRPr lang="en-IN" sz="19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IN" sz="1900" b="1" strike="noStrike" spc="-1">
                          <a:solidFill>
                            <a:srgbClr val="FFFFFF"/>
                          </a:solidFill>
                          <a:latin typeface="Calibri"/>
                        </a:rPr>
                        <a:t>dfs.block.size</a:t>
                      </a:r>
                      <a:endParaRPr lang="en-IN" sz="19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IN" sz="1900" b="1" strike="noStrike" spc="-1">
                          <a:solidFill>
                            <a:srgbClr val="FFFFFF"/>
                          </a:solidFill>
                          <a:latin typeface="Calibri"/>
                        </a:rPr>
                        <a:t>Split Size</a:t>
                      </a:r>
                      <a:endParaRPr lang="en-IN" sz="19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51880">
                <a:tc>
                  <a:txBody>
                    <a:bodyPr/>
                    <a:p>
                      <a:pPr>
                        <a:lnSpc>
                          <a:spcPct val="100000"/>
                        </a:lnSpc>
                      </a:pPr>
                      <a:r>
                        <a:rPr lang="en-IN" sz="1800" b="0" strike="noStrike" spc="-1">
                          <a:solidFill>
                            <a:srgbClr val="000000"/>
                          </a:solidFill>
                          <a:latin typeface="Calibri"/>
                        </a:rPr>
                        <a:t>1 (default)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Long.MAX_VALUE</a:t>
                      </a:r>
                      <a:endParaRPr lang="en-IN" sz="1800" b="0" strike="noStrike" spc="-1">
                        <a:latin typeface="Arial" panose="020B0604020202020204"/>
                      </a:endParaRPr>
                    </a:p>
                    <a:p>
                      <a:pPr>
                        <a:lnSpc>
                          <a:spcPct val="100000"/>
                        </a:lnSpc>
                      </a:pPr>
                      <a:r>
                        <a:rPr lang="en-IN" sz="1800" b="0" strike="noStrike" spc="-1">
                          <a:solidFill>
                            <a:srgbClr val="000000"/>
                          </a:solidFill>
                          <a:latin typeface="Calibri"/>
                        </a:rPr>
                        <a:t>(default)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64 MB (default)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64 MB </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51880">
                <a:tc>
                  <a:txBody>
                    <a:bodyPr/>
                    <a:p>
                      <a:pPr>
                        <a:lnSpc>
                          <a:spcPct val="100000"/>
                        </a:lnSpc>
                      </a:pPr>
                      <a:r>
                        <a:rPr lang="en-IN" sz="1800" b="0" strike="noStrike" spc="-1">
                          <a:solidFill>
                            <a:srgbClr val="000000"/>
                          </a:solidFill>
                          <a:latin typeface="Calibri"/>
                        </a:rPr>
                        <a:t>1 (default)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Long.MAX_VALUE</a:t>
                      </a:r>
                      <a:endParaRPr lang="en-IN" sz="1800" b="0" strike="noStrike" spc="-1">
                        <a:latin typeface="Arial" panose="020B0604020202020204"/>
                      </a:endParaRPr>
                    </a:p>
                    <a:p>
                      <a:pPr>
                        <a:lnSpc>
                          <a:spcPct val="100000"/>
                        </a:lnSpc>
                      </a:pPr>
                      <a:r>
                        <a:rPr lang="en-IN" sz="1800" b="0" strike="noStrike" spc="-1">
                          <a:solidFill>
                            <a:srgbClr val="000000"/>
                          </a:solidFill>
                          <a:latin typeface="Calibri"/>
                        </a:rPr>
                        <a:t>(default)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128 MB</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128 MB</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77800">
                <a:tc>
                  <a:txBody>
                    <a:bodyPr/>
                    <a:p>
                      <a:pPr>
                        <a:lnSpc>
                          <a:spcPct val="100000"/>
                        </a:lnSpc>
                      </a:pPr>
                      <a:r>
                        <a:rPr lang="en-IN" sz="1800" b="0" strike="noStrike" spc="-1">
                          <a:solidFill>
                            <a:srgbClr val="000000"/>
                          </a:solidFill>
                          <a:latin typeface="Calibri"/>
                        </a:rPr>
                        <a:t>128 MB</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Long.MAX_VALUE</a:t>
                      </a:r>
                      <a:endParaRPr lang="en-IN" sz="1800" b="0" strike="noStrike" spc="-1">
                        <a:latin typeface="Arial" panose="020B0604020202020204"/>
                      </a:endParaRPr>
                    </a:p>
                    <a:p>
                      <a:pPr>
                        <a:lnSpc>
                          <a:spcPct val="100000"/>
                        </a:lnSpc>
                      </a:pPr>
                      <a:r>
                        <a:rPr lang="en-IN" sz="1800" b="0" strike="noStrike" spc="-1">
                          <a:solidFill>
                            <a:srgbClr val="000000"/>
                          </a:solidFill>
                          <a:latin typeface="Calibri"/>
                        </a:rPr>
                        <a:t>(default)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64 MB (default)</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128 MB</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21840">
                <a:tc>
                  <a:txBody>
                    <a:bodyPr/>
                    <a:p>
                      <a:pPr>
                        <a:lnSpc>
                          <a:spcPct val="100000"/>
                        </a:lnSpc>
                      </a:pPr>
                      <a:r>
                        <a:rPr lang="en-IN" sz="1800" b="0" strike="noStrike" spc="-1">
                          <a:solidFill>
                            <a:srgbClr val="000000"/>
                          </a:solidFill>
                          <a:latin typeface="Calibri"/>
                        </a:rPr>
                        <a:t>1 (default)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10 MB</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64 MB (default)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10 MB</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306"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8F25858F-566C-45A5-9516-D66274E5A837}"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Introduction</a:t>
            </a:r>
            <a:endParaRPr lang="en-IN" sz="4400" b="0" strike="noStrike" spc="-1">
              <a:latin typeface="Arial" panose="020B0604020202020204"/>
            </a:endParaRPr>
          </a:p>
        </p:txBody>
      </p:sp>
      <p:sp>
        <p:nvSpPr>
          <p:cNvPr id="124"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3200" b="1" strike="noStrike" spc="-1">
                <a:solidFill>
                  <a:srgbClr val="000000"/>
                </a:solidFill>
                <a:latin typeface="Calibri"/>
              </a:rPr>
              <a:t>A High level abstracted framework for distributed processing of large datasets</a:t>
            </a:r>
            <a:endParaRPr lang="en-IN" sz="32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800" b="1" strike="noStrike" spc="-1">
                <a:solidFill>
                  <a:srgbClr val="000000"/>
                </a:solidFill>
                <a:latin typeface="Calibri"/>
              </a:rPr>
              <a:t>Fault Tolerant , Parallelization</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3200" b="1" strike="noStrike" spc="-1">
                <a:solidFill>
                  <a:srgbClr val="000000"/>
                </a:solidFill>
                <a:latin typeface="Calibri"/>
              </a:rPr>
              <a:t>Computation consists of two phases</a:t>
            </a:r>
            <a:endParaRPr lang="en-IN" sz="32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800" b="1" strike="noStrike" spc="-1">
                <a:solidFill>
                  <a:srgbClr val="000000"/>
                </a:solidFill>
                <a:latin typeface="Calibri"/>
              </a:rPr>
              <a:t>Map</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800" b="1" strike="noStrike" spc="-1">
                <a:solidFill>
                  <a:srgbClr val="000000"/>
                </a:solidFill>
                <a:latin typeface="Calibri"/>
              </a:rPr>
              <a:t>Reduce</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3200" b="1" strike="noStrike" spc="-1">
                <a:solidFill>
                  <a:srgbClr val="000000"/>
                </a:solidFill>
                <a:latin typeface="Calibri"/>
              </a:rPr>
              <a:t>A Master-Slaves architecture</a:t>
            </a:r>
            <a:endParaRPr lang="en-IN" sz="3200" b="0" strike="noStrike" spc="-1">
              <a:latin typeface="Arial" panose="020B0604020202020204"/>
            </a:endParaRPr>
          </a:p>
          <a:p>
            <a:pPr marL="228600" indent="-227965">
              <a:lnSpc>
                <a:spcPct val="90000"/>
              </a:lnSpc>
              <a:spcBef>
                <a:spcPts val="1000"/>
              </a:spcBef>
              <a:buClr>
                <a:srgbClr val="000000"/>
              </a:buClr>
              <a:buFont typeface="Calibri"/>
              <a:buChar char="₪"/>
            </a:pPr>
            <a:r>
              <a:rPr lang="en-IN" sz="3200" b="1" strike="noStrike" spc="-1">
                <a:solidFill>
                  <a:srgbClr val="000000"/>
                </a:solidFill>
                <a:latin typeface="Calibri"/>
              </a:rPr>
              <a:t>Computations occurs in multiple slave nodes</a:t>
            </a:r>
            <a:endParaRPr lang="en-IN" sz="3200" b="0" strike="noStrike" spc="-1">
              <a:latin typeface="Arial" panose="020B0604020202020204"/>
            </a:endParaRPr>
          </a:p>
          <a:p>
            <a:pPr marL="228600" indent="-227965">
              <a:lnSpc>
                <a:spcPct val="90000"/>
              </a:lnSpc>
              <a:spcBef>
                <a:spcPts val="1000"/>
              </a:spcBef>
              <a:buClr>
                <a:srgbClr val="000000"/>
              </a:buClr>
              <a:buFont typeface="Calibri"/>
              <a:buChar char="₪"/>
            </a:pPr>
            <a:r>
              <a:rPr lang="en-IN" sz="3200" b="1" strike="noStrike" spc="-1">
                <a:solidFill>
                  <a:srgbClr val="000000"/>
                </a:solidFill>
                <a:latin typeface="Calibri"/>
              </a:rPr>
              <a:t>And it tries to provide data locality as much as possible.</a:t>
            </a:r>
            <a:endParaRPr lang="en-IN" sz="3200" b="0" strike="noStrike" spc="-1">
              <a:latin typeface="Arial" panose="020B0604020202020204"/>
            </a:endParaRPr>
          </a:p>
          <a:p>
            <a:pPr>
              <a:lnSpc>
                <a:spcPct val="90000"/>
              </a:lnSpc>
              <a:spcBef>
                <a:spcPts val="1000"/>
              </a:spcBef>
            </a:pPr>
            <a:endParaRPr lang="en-IN" sz="3200" b="0" strike="noStrike" spc="-1">
              <a:latin typeface="Arial" panose="020B0604020202020204"/>
            </a:endParaRPr>
          </a:p>
        </p:txBody>
      </p:sp>
      <p:sp>
        <p:nvSpPr>
          <p:cNvPr id="125"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B263A855-7386-4A84-A634-419B262D8DE7}"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InputFormat</a:t>
            </a:r>
            <a:endParaRPr lang="en-IN" sz="4400" b="0" strike="noStrike" spc="-1">
              <a:latin typeface="Arial" panose="020B0604020202020204"/>
            </a:endParaRPr>
          </a:p>
        </p:txBody>
      </p:sp>
      <p:sp>
        <p:nvSpPr>
          <p:cNvPr id="308" name="CustomShape 2"/>
          <p:cNvSpPr/>
          <p:nvPr/>
        </p:nvSpPr>
        <p:spPr>
          <a:xfrm>
            <a:off x="3586680" y="1864440"/>
            <a:ext cx="4662720" cy="4561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IN" sz="2400" b="1" strike="noStrike" spc="-1">
                <a:solidFill>
                  <a:srgbClr val="000000"/>
                </a:solidFill>
                <a:latin typeface="Calibri"/>
                <a:ea typeface="DejaVu Sans" panose="020B0603030804020204"/>
              </a:rPr>
              <a:t>Input File</a:t>
            </a:r>
            <a:endParaRPr lang="en-IN" sz="2400" b="0" strike="noStrike" spc="-1">
              <a:latin typeface="Arial" panose="020B0604020202020204"/>
            </a:endParaRPr>
          </a:p>
        </p:txBody>
      </p:sp>
      <p:sp>
        <p:nvSpPr>
          <p:cNvPr id="309" name="CustomShape 3"/>
          <p:cNvSpPr/>
          <p:nvPr/>
        </p:nvSpPr>
        <p:spPr>
          <a:xfrm>
            <a:off x="3825360" y="2954520"/>
            <a:ext cx="108144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InputSplit</a:t>
            </a:r>
            <a:endParaRPr lang="en-IN" sz="1800" b="0" strike="noStrike" spc="-1">
              <a:latin typeface="Arial" panose="020B0604020202020204"/>
            </a:endParaRPr>
          </a:p>
        </p:txBody>
      </p:sp>
      <p:sp>
        <p:nvSpPr>
          <p:cNvPr id="310" name="CustomShape 4"/>
          <p:cNvSpPr/>
          <p:nvPr/>
        </p:nvSpPr>
        <p:spPr>
          <a:xfrm>
            <a:off x="6943320" y="2968920"/>
            <a:ext cx="108144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InputSplit</a:t>
            </a:r>
            <a:endParaRPr lang="en-IN" sz="1800" b="0" strike="noStrike" spc="-1">
              <a:latin typeface="Arial" panose="020B0604020202020204"/>
            </a:endParaRPr>
          </a:p>
        </p:txBody>
      </p:sp>
      <p:sp>
        <p:nvSpPr>
          <p:cNvPr id="311" name="CustomShape 5"/>
          <p:cNvSpPr/>
          <p:nvPr/>
        </p:nvSpPr>
        <p:spPr>
          <a:xfrm>
            <a:off x="3616200" y="3818160"/>
            <a:ext cx="148536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RecordReader</a:t>
            </a:r>
            <a:endParaRPr lang="en-IN" sz="1800" b="0" strike="noStrike" spc="-1">
              <a:latin typeface="Arial" panose="020B0604020202020204"/>
            </a:endParaRPr>
          </a:p>
        </p:txBody>
      </p:sp>
      <p:sp>
        <p:nvSpPr>
          <p:cNvPr id="312" name="CustomShape 6"/>
          <p:cNvSpPr/>
          <p:nvPr/>
        </p:nvSpPr>
        <p:spPr>
          <a:xfrm>
            <a:off x="6715080" y="3825360"/>
            <a:ext cx="148536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RecordReader</a:t>
            </a:r>
            <a:endParaRPr lang="en-IN" sz="1800" b="0" strike="noStrike" spc="-1">
              <a:latin typeface="Arial" panose="020B0604020202020204"/>
            </a:endParaRPr>
          </a:p>
        </p:txBody>
      </p:sp>
      <p:sp>
        <p:nvSpPr>
          <p:cNvPr id="313" name="CustomShape 7"/>
          <p:cNvSpPr/>
          <p:nvPr/>
        </p:nvSpPr>
        <p:spPr>
          <a:xfrm>
            <a:off x="3911040" y="4938480"/>
            <a:ext cx="91980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Mapper</a:t>
            </a:r>
            <a:endParaRPr lang="en-IN" sz="1800" b="0" strike="noStrike" spc="-1">
              <a:latin typeface="Arial" panose="020B0604020202020204"/>
            </a:endParaRPr>
          </a:p>
        </p:txBody>
      </p:sp>
      <p:sp>
        <p:nvSpPr>
          <p:cNvPr id="314" name="CustomShape 8"/>
          <p:cNvSpPr/>
          <p:nvPr/>
        </p:nvSpPr>
        <p:spPr>
          <a:xfrm>
            <a:off x="7024320" y="4931280"/>
            <a:ext cx="91980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Mapper</a:t>
            </a:r>
            <a:endParaRPr lang="en-IN" sz="1800" b="0" strike="noStrike" spc="-1">
              <a:latin typeface="Arial" panose="020B0604020202020204"/>
            </a:endParaRPr>
          </a:p>
        </p:txBody>
      </p:sp>
      <p:sp>
        <p:nvSpPr>
          <p:cNvPr id="315" name="CustomShape 9"/>
          <p:cNvSpPr/>
          <p:nvPr/>
        </p:nvSpPr>
        <p:spPr>
          <a:xfrm flipH="true">
            <a:off x="4365720" y="2323800"/>
            <a:ext cx="4680" cy="63000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16" name="CustomShape 10"/>
          <p:cNvSpPr/>
          <p:nvPr/>
        </p:nvSpPr>
        <p:spPr>
          <a:xfrm flipH="true">
            <a:off x="4358520" y="3323880"/>
            <a:ext cx="6480" cy="49356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17" name="CustomShape 11"/>
          <p:cNvSpPr/>
          <p:nvPr/>
        </p:nvSpPr>
        <p:spPr>
          <a:xfrm>
            <a:off x="4359240" y="4187520"/>
            <a:ext cx="11520" cy="75024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18" name="CustomShape 12"/>
          <p:cNvSpPr/>
          <p:nvPr/>
        </p:nvSpPr>
        <p:spPr>
          <a:xfrm>
            <a:off x="7484760" y="2323800"/>
            <a:ext cx="360" cy="64440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19" name="CustomShape 13"/>
          <p:cNvSpPr/>
          <p:nvPr/>
        </p:nvSpPr>
        <p:spPr>
          <a:xfrm flipH="true">
            <a:off x="7457400" y="3338280"/>
            <a:ext cx="25920" cy="48636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20" name="CustomShape 14"/>
          <p:cNvSpPr/>
          <p:nvPr/>
        </p:nvSpPr>
        <p:spPr>
          <a:xfrm>
            <a:off x="7458120" y="4194720"/>
            <a:ext cx="26280" cy="73584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21" name="CustomShape 15"/>
          <p:cNvSpPr/>
          <p:nvPr/>
        </p:nvSpPr>
        <p:spPr>
          <a:xfrm>
            <a:off x="2362320" y="2968920"/>
            <a:ext cx="608760" cy="1217520"/>
          </a:xfrm>
          <a:prstGeom prst="leftBrace">
            <a:avLst>
              <a:gd name="adj1" fmla="val 8333"/>
              <a:gd name="adj2" fmla="val 50000"/>
            </a:avLst>
          </a:prstGeom>
          <a:noFill/>
          <a:ln w="12600">
            <a:solidFill>
              <a:schemeClr val="tx1"/>
            </a:solidFill>
            <a:round/>
          </a:ln>
        </p:spPr>
        <p:style>
          <a:lnRef idx="1">
            <a:schemeClr val="accent1"/>
          </a:lnRef>
          <a:fillRef idx="0">
            <a:schemeClr val="accent1"/>
          </a:fillRef>
          <a:effectRef idx="0">
            <a:schemeClr val="accent1"/>
          </a:effectRef>
          <a:fontRef idx="minor"/>
        </p:style>
      </p:sp>
      <p:sp>
        <p:nvSpPr>
          <p:cNvPr id="322" name="CustomShape 16"/>
          <p:cNvSpPr/>
          <p:nvPr/>
        </p:nvSpPr>
        <p:spPr>
          <a:xfrm>
            <a:off x="8458200" y="2968920"/>
            <a:ext cx="761400" cy="1225080"/>
          </a:xfrm>
          <a:prstGeom prst="rightBrace">
            <a:avLst>
              <a:gd name="adj1" fmla="val 8333"/>
              <a:gd name="adj2" fmla="val 50000"/>
            </a:avLst>
          </a:prstGeom>
          <a:noFill/>
          <a:ln>
            <a:solidFill>
              <a:schemeClr val="tx1"/>
            </a:solidFill>
            <a:round/>
          </a:ln>
        </p:spPr>
        <p:style>
          <a:lnRef idx="1">
            <a:schemeClr val="accent1"/>
          </a:lnRef>
          <a:fillRef idx="0">
            <a:schemeClr val="accent1"/>
          </a:fillRef>
          <a:effectRef idx="0">
            <a:schemeClr val="accent1"/>
          </a:effectRef>
          <a:fontRef idx="minor"/>
        </p:style>
      </p:sp>
      <p:sp>
        <p:nvSpPr>
          <p:cNvPr id="323" name="CustomShape 17"/>
          <p:cNvSpPr/>
          <p:nvPr/>
        </p:nvSpPr>
        <p:spPr>
          <a:xfrm>
            <a:off x="9348840" y="3317400"/>
            <a:ext cx="134352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InputFormat</a:t>
            </a:r>
            <a:endParaRPr lang="en-IN" sz="1800" b="0" strike="noStrike" spc="-1">
              <a:latin typeface="Arial" panose="020B0604020202020204"/>
            </a:endParaRPr>
          </a:p>
        </p:txBody>
      </p:sp>
      <p:sp>
        <p:nvSpPr>
          <p:cNvPr id="324" name="CustomShape 18"/>
          <p:cNvSpPr/>
          <p:nvPr/>
        </p:nvSpPr>
        <p:spPr>
          <a:xfrm>
            <a:off x="1620000" y="3179160"/>
            <a:ext cx="1343520" cy="6386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InputFormat</a:t>
            </a:r>
            <a:endParaRPr lang="en-IN" sz="1800" b="0" strike="noStrike" spc="-1">
              <a:latin typeface="Arial" panose="020B0604020202020204"/>
            </a:endParaRPr>
          </a:p>
          <a:p>
            <a:pPr>
              <a:lnSpc>
                <a:spcPct val="100000"/>
              </a:lnSpc>
            </a:pPr>
            <a:endParaRPr lang="en-IN" sz="1800" b="0" strike="noStrike" spc="-1">
              <a:latin typeface="Arial" panose="020B0604020202020204"/>
            </a:endParaRPr>
          </a:p>
        </p:txBody>
      </p:sp>
      <p:sp>
        <p:nvSpPr>
          <p:cNvPr id="325" name="CustomShape 19"/>
          <p:cNvSpPr/>
          <p:nvPr/>
        </p:nvSpPr>
        <p:spPr>
          <a:xfrm>
            <a:off x="2914560" y="5805000"/>
            <a:ext cx="623268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Responsible for creating inputsplit and dividing them into records</a:t>
            </a:r>
            <a:endParaRPr lang="en-IN" sz="1800" b="0" strike="noStrike" spc="-1">
              <a:latin typeface="Arial" panose="020B0604020202020204"/>
            </a:endParaRPr>
          </a:p>
        </p:txBody>
      </p:sp>
      <p:sp>
        <p:nvSpPr>
          <p:cNvPr id="326" name="CustomShape 20"/>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D160E6BD-DC67-4BB8-B496-A5D21D1F8F81}"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icture 2"/>
          <p:cNvPicPr/>
          <p:nvPr/>
        </p:nvPicPr>
        <p:blipFill>
          <a:blip r:embed="rId1"/>
          <a:stretch>
            <a:fillRect/>
          </a:stretch>
        </p:blipFill>
        <p:spPr>
          <a:xfrm>
            <a:off x="2438280" y="795240"/>
            <a:ext cx="7466760" cy="5750640"/>
          </a:xfrm>
          <a:prstGeom prst="rect">
            <a:avLst/>
          </a:prstGeom>
          <a:ln>
            <a:noFill/>
          </a:ln>
        </p:spPr>
      </p:pic>
      <p:sp>
        <p:nvSpPr>
          <p:cNvPr id="328" name="CustomShape 1"/>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C9EF6DE8-1FA5-45A3-AA2A-9B30F1992E00}"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9" name="Table 1"/>
          <p:cNvGraphicFramePr/>
          <p:nvPr/>
        </p:nvGraphicFramePr>
        <p:xfrm>
          <a:off x="1981080" y="990720"/>
          <a:ext cx="8152920" cy="3047400"/>
        </p:xfrm>
        <a:graphic>
          <a:graphicData uri="http://schemas.openxmlformats.org/drawingml/2006/table">
            <a:tbl>
              <a:tblPr/>
              <a:tblGrid>
                <a:gridCol w="2717640"/>
                <a:gridCol w="2717640"/>
                <a:gridCol w="2717640"/>
              </a:tblGrid>
              <a:tr h="356760">
                <a:tc>
                  <a:txBody>
                    <a:bodyPr/>
                    <a:p>
                      <a:pPr>
                        <a:lnSpc>
                          <a:spcPct val="100000"/>
                        </a:lnSpc>
                      </a:pPr>
                      <a:r>
                        <a:rPr lang="en-IN" sz="1800" b="1" strike="noStrike" spc="-1">
                          <a:solidFill>
                            <a:srgbClr val="FFFFFF"/>
                          </a:solidFill>
                          <a:latin typeface="Calibri"/>
                        </a:rPr>
                        <a:t>InputFormat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IN" sz="1800" b="1" strike="noStrike" spc="-1">
                          <a:solidFill>
                            <a:srgbClr val="FFFFFF"/>
                          </a:solidFill>
                          <a:latin typeface="Calibri"/>
                        </a:rPr>
                        <a:t>Key</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IN" sz="1800" b="1" strike="noStrike" spc="-1">
                          <a:solidFill>
                            <a:srgbClr val="FFFFFF"/>
                          </a:solidFill>
                          <a:latin typeface="Calibri"/>
                        </a:rPr>
                        <a:t>Value</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56760">
                <a:tc>
                  <a:txBody>
                    <a:bodyPr/>
                    <a:p>
                      <a:pPr>
                        <a:lnSpc>
                          <a:spcPct val="100000"/>
                        </a:lnSpc>
                      </a:pPr>
                      <a:r>
                        <a:rPr lang="en-IN" sz="1800" b="0" strike="noStrike" spc="-1">
                          <a:solidFill>
                            <a:srgbClr val="000000"/>
                          </a:solidFill>
                          <a:latin typeface="Calibri"/>
                        </a:rPr>
                        <a:t>TextInputFormat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Byte offset of the line</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Line contents</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51880">
                <a:tc>
                  <a:txBody>
                    <a:bodyPr/>
                    <a:p>
                      <a:pPr>
                        <a:lnSpc>
                          <a:spcPct val="100000"/>
                        </a:lnSpc>
                      </a:pPr>
                      <a:r>
                        <a:rPr lang="en-IN" sz="1800" b="0" strike="noStrike" spc="-1">
                          <a:solidFill>
                            <a:srgbClr val="000000"/>
                          </a:solidFill>
                          <a:latin typeface="Calibri"/>
                        </a:rPr>
                        <a:t>KeyValueInputFormat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Everything up to the first tab charcter</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The remainder of the line</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6760">
                <a:tc>
                  <a:txBody>
                    <a:bodyPr/>
                    <a:p>
                      <a:pPr>
                        <a:lnSpc>
                          <a:spcPct val="100000"/>
                        </a:lnSpc>
                      </a:pPr>
                      <a:r>
                        <a:rPr lang="en-IN" sz="1800" b="0" strike="noStrike" spc="-1">
                          <a:solidFill>
                            <a:srgbClr val="000000"/>
                          </a:solidFill>
                          <a:latin typeface="Calibri"/>
                        </a:rPr>
                        <a:t>SequenceFileInputFormat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User-defined</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User-defined</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6760">
                <a:tc>
                  <a:txBody>
                    <a:bodyPr/>
                    <a:p>
                      <a:pPr>
                        <a:lnSpc>
                          <a:spcPct val="100000"/>
                        </a:lnSpc>
                      </a:pPr>
                      <a:r>
                        <a:rPr lang="en-IN" sz="1800" b="0" strike="noStrike" spc="-1">
                          <a:solidFill>
                            <a:srgbClr val="000000"/>
                          </a:solidFill>
                          <a:latin typeface="Calibri"/>
                        </a:rPr>
                        <a:t>WholeFileInputFormat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NullWritable</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file contents</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6760">
                <a:tc>
                  <a:txBody>
                    <a:bodyPr/>
                    <a:p>
                      <a:pPr>
                        <a:lnSpc>
                          <a:spcPct val="100000"/>
                        </a:lnSpc>
                      </a:pPr>
                      <a:r>
                        <a:rPr lang="en-IN" sz="1800" b="0" strike="noStrike" spc="-1">
                          <a:solidFill>
                            <a:srgbClr val="000000"/>
                          </a:solidFill>
                          <a:latin typeface="Calibri"/>
                        </a:rPr>
                        <a:t>NLineInputFormat</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Byte offset of the line</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i="1" strike="noStrike" spc="-1">
                          <a:solidFill>
                            <a:srgbClr val="000000"/>
                          </a:solidFill>
                          <a:latin typeface="Calibri"/>
                        </a:rPr>
                        <a:t>n</a:t>
                      </a:r>
                      <a:r>
                        <a:rPr lang="en-IN" sz="1800" b="0" strike="noStrike" spc="-1">
                          <a:solidFill>
                            <a:srgbClr val="000000"/>
                          </a:solidFill>
                          <a:latin typeface="Calibri"/>
                        </a:rPr>
                        <a:t> Number of lines</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6760">
                <a:tc>
                  <a:txBody>
                    <a:bodyPr/>
                    <a:p>
                      <a:pPr>
                        <a:lnSpc>
                          <a:spcPct val="100000"/>
                        </a:lnSpc>
                      </a:pPr>
                      <a:r>
                        <a:rPr lang="en-IN" sz="1800" b="0" strike="noStrike" spc="-1">
                          <a:solidFill>
                            <a:srgbClr val="000000"/>
                          </a:solidFill>
                          <a:latin typeface="Calibri"/>
                        </a:rPr>
                        <a:t>MultipleInputs</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Per path basis</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IN" sz="1800" b="0" strike="noStrike" spc="-1">
                          <a:solidFill>
                            <a:srgbClr val="000000"/>
                          </a:solidFill>
                          <a:latin typeface="Calibri"/>
                        </a:rPr>
                        <a:t>Per Path Basis</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4960">
                <a:tc>
                  <a:txBody>
                    <a:bodyPr/>
                    <a:p>
                      <a:pPr>
                        <a:lnSpc>
                          <a:spcPct val="100000"/>
                        </a:lnSpc>
                      </a:pPr>
                      <a:r>
                        <a:rPr lang="en-IN" sz="1800" b="0" strike="noStrike" spc="-1">
                          <a:solidFill>
                            <a:srgbClr val="000000"/>
                          </a:solidFill>
                          <a:latin typeface="Calibri"/>
                        </a:rPr>
                        <a:t>TableInputFormat (HBase)</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Rowkey</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IN" sz="1800" b="0" strike="noStrike" spc="-1">
                          <a:solidFill>
                            <a:srgbClr val="000000"/>
                          </a:solidFill>
                          <a:latin typeface="Calibri"/>
                        </a:rPr>
                        <a:t>Value</a:t>
                      </a:r>
                      <a:endParaRPr lang="en-IN"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330" name="CustomShape 2"/>
          <p:cNvSpPr/>
          <p:nvPr/>
        </p:nvSpPr>
        <p:spPr>
          <a:xfrm>
            <a:off x="6442560" y="6248520"/>
            <a:ext cx="38397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1" strike="noStrike" spc="-1">
                <a:solidFill>
                  <a:srgbClr val="000000"/>
                </a:solidFill>
                <a:latin typeface="Calibri"/>
                <a:ea typeface="DejaVu Sans" panose="020B0603030804020204"/>
              </a:rPr>
              <a:t>mapred.line.input.format.linespermap</a:t>
            </a:r>
            <a:endParaRPr lang="en-IN" sz="1800" b="0" strike="noStrike" spc="-1">
              <a:latin typeface="Arial" panose="020B0604020202020204"/>
            </a:endParaRPr>
          </a:p>
        </p:txBody>
      </p:sp>
      <p:sp>
        <p:nvSpPr>
          <p:cNvPr id="331"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82F38EB3-5F38-4AEC-A081-366CA7F22B36}"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OutPutFormat</a:t>
            </a:r>
            <a:endParaRPr lang="en-IN" sz="4400" b="0" strike="noStrike" spc="-1">
              <a:latin typeface="Arial" panose="020B0604020202020204"/>
            </a:endParaRPr>
          </a:p>
        </p:txBody>
      </p:sp>
      <p:pic>
        <p:nvPicPr>
          <p:cNvPr id="333" name="Picture 2"/>
          <p:cNvPicPr/>
          <p:nvPr/>
        </p:nvPicPr>
        <p:blipFill>
          <a:blip r:embed="rId1"/>
          <a:stretch>
            <a:fillRect/>
          </a:stretch>
        </p:blipFill>
        <p:spPr>
          <a:xfrm>
            <a:off x="2514600" y="1905120"/>
            <a:ext cx="6847920" cy="3723480"/>
          </a:xfrm>
          <a:prstGeom prst="rect">
            <a:avLst/>
          </a:prstGeom>
          <a:ln>
            <a:noFill/>
          </a:ln>
        </p:spPr>
      </p:pic>
      <p:sp>
        <p:nvSpPr>
          <p:cNvPr id="334" name="CustomShape 2"/>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05D997DC-D945-4B30-AE80-70E94390B6C5}"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 name="Picture 2"/>
          <p:cNvPicPr/>
          <p:nvPr/>
        </p:nvPicPr>
        <p:blipFill>
          <a:blip r:embed="rId1"/>
          <a:stretch>
            <a:fillRect/>
          </a:stretch>
        </p:blipFill>
        <p:spPr>
          <a:xfrm>
            <a:off x="2666880" y="838080"/>
            <a:ext cx="6857280" cy="4656960"/>
          </a:xfrm>
          <a:prstGeom prst="rect">
            <a:avLst/>
          </a:prstGeom>
          <a:ln>
            <a:noFill/>
          </a:ln>
        </p:spPr>
      </p:pic>
      <p:sp>
        <p:nvSpPr>
          <p:cNvPr id="336" name="CustomShape 1"/>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D32D2C43-9587-455B-8CA4-7D10B358B898}"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CustomInputFormat</a:t>
            </a:r>
            <a:endParaRPr lang="en-IN" sz="4400" b="0" strike="noStrike" spc="-1">
              <a:latin typeface="Arial" panose="020B0604020202020204"/>
            </a:endParaRPr>
          </a:p>
        </p:txBody>
      </p:sp>
      <p:sp>
        <p:nvSpPr>
          <p:cNvPr id="338"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Use FileInputFormat as a starting point</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 Extend it</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Write your own custom RecordReader</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Override getRecordReader method in FileInputFormat</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Override isSplittable if you don’t want input files to be split</a:t>
            </a:r>
            <a:endParaRPr lang="en-IN" sz="2800" b="0" strike="noStrike" spc="-1">
              <a:latin typeface="Arial" panose="020B0604020202020204"/>
            </a:endParaRPr>
          </a:p>
        </p:txBody>
      </p:sp>
      <p:sp>
        <p:nvSpPr>
          <p:cNvPr id="339"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C91C4DA4-92F5-4627-BDE6-0C412C21D14D}"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Some More info</a:t>
            </a:r>
            <a:endParaRPr lang="en-IN" sz="4400" b="0" strike="noStrike" spc="-1">
              <a:latin typeface="Arial" panose="020B0604020202020204"/>
            </a:endParaRPr>
          </a:p>
        </p:txBody>
      </p:sp>
      <p:sp>
        <p:nvSpPr>
          <p:cNvPr id="341"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IdentityMapper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mapping inputs directly to outputs</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IdentityReducer</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 Performs no reduction, writing all input values directly to the output.</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Single Reducer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Use when complete sort order is required</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Use TotalOrderPartitioner  as an alternative and merge the results</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Zero Reducer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SetNumReduceTasks to 0</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Output from maps will go directly to OutputFormat and disk</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No Sorting and Shuffling</a:t>
            </a:r>
            <a:endParaRPr lang="en-IN" sz="2400" b="0" strike="noStrike" spc="-1">
              <a:latin typeface="Arial" panose="020B0604020202020204"/>
            </a:endParaRPr>
          </a:p>
        </p:txBody>
      </p:sp>
      <p:sp>
        <p:nvSpPr>
          <p:cNvPr id="342"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2EC7E566-99C0-4BFB-BCC4-211BA15D2547}"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Counters</a:t>
            </a:r>
            <a:endParaRPr lang="en-IN" sz="4400" b="0" strike="noStrike" spc="-1">
              <a:latin typeface="Arial" panose="020B0604020202020204"/>
            </a:endParaRPr>
          </a:p>
        </p:txBody>
      </p:sp>
      <p:sp>
        <p:nvSpPr>
          <p:cNvPr id="344"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for gathering statistics about the job</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for quality control</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for application level-statistics</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Classified into two counters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Built In Counters</a:t>
            </a:r>
            <a:endParaRPr lang="en-IN" sz="2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000" b="1" strike="noStrike" spc="-1">
                <a:solidFill>
                  <a:srgbClr val="000000"/>
                </a:solidFill>
                <a:latin typeface="Calibri"/>
              </a:rPr>
              <a:t>Task counters</a:t>
            </a:r>
            <a:endParaRPr lang="en-IN" sz="20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000" b="1" strike="noStrike" spc="-1">
                <a:solidFill>
                  <a:srgbClr val="000000"/>
                </a:solidFill>
                <a:latin typeface="Calibri"/>
              </a:rPr>
              <a:t>Job Counters</a:t>
            </a:r>
            <a:endParaRPr lang="en-IN" sz="20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Custom Counters</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345"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A08D6388-A4B1-4366-AC76-8C411EFA1A1E}"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 name="Picture 2"/>
          <p:cNvPicPr/>
          <p:nvPr/>
        </p:nvPicPr>
        <p:blipFill>
          <a:blip r:embed="rId1"/>
          <a:stretch>
            <a:fillRect/>
          </a:stretch>
        </p:blipFill>
        <p:spPr>
          <a:xfrm>
            <a:off x="1699920" y="1270800"/>
            <a:ext cx="8974440" cy="5056920"/>
          </a:xfrm>
          <a:prstGeom prst="rect">
            <a:avLst/>
          </a:prstGeom>
          <a:ln>
            <a:noFill/>
          </a:ln>
        </p:spPr>
      </p:pic>
      <p:sp>
        <p:nvSpPr>
          <p:cNvPr id="347" name="CustomShape 1"/>
          <p:cNvSpPr/>
          <p:nvPr/>
        </p:nvSpPr>
        <p:spPr>
          <a:xfrm>
            <a:off x="1828800" y="838080"/>
            <a:ext cx="6628680" cy="394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2000" b="1" strike="noStrike" spc="-1">
                <a:solidFill>
                  <a:srgbClr val="000000"/>
                </a:solidFill>
                <a:latin typeface="Calibri"/>
                <a:ea typeface="DejaVu Sans" panose="020B0603030804020204"/>
              </a:rPr>
              <a:t>Built in Counter for JOB</a:t>
            </a:r>
            <a:endParaRPr lang="en-IN" sz="2000" b="0" strike="noStrike" spc="-1">
              <a:latin typeface="Arial" panose="020B0604020202020204"/>
            </a:endParaRPr>
          </a:p>
        </p:txBody>
      </p:sp>
      <p:sp>
        <p:nvSpPr>
          <p:cNvPr id="348" name="CustomShape 2"/>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67E9BC77-D6D3-451E-829A-ABC3FB701C4F}"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Custom Counter</a:t>
            </a:r>
            <a:endParaRPr lang="en-IN" sz="4400" b="0" strike="noStrike" spc="-1">
              <a:latin typeface="Arial" panose="020B0604020202020204"/>
            </a:endParaRPr>
          </a:p>
        </p:txBody>
      </p:sp>
      <p:sp>
        <p:nvSpPr>
          <p:cNvPr id="350" name="CustomShape 2"/>
          <p:cNvSpPr/>
          <p:nvPr/>
        </p:nvSpPr>
        <p:spPr>
          <a:xfrm>
            <a:off x="2359080" y="1752480"/>
            <a:ext cx="3783600" cy="118728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public static enum CUSTOMCOUNTER {</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	ERROR_COUNT</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a:t>
            </a:r>
            <a:endParaRPr lang="en-IN" sz="1800" b="0" strike="noStrike" spc="-1">
              <a:latin typeface="Arial" panose="020B0604020202020204"/>
            </a:endParaRPr>
          </a:p>
          <a:p>
            <a:pPr>
              <a:lnSpc>
                <a:spcPct val="100000"/>
              </a:lnSpc>
            </a:pPr>
            <a:endParaRPr lang="en-IN" sz="1800" b="0" strike="noStrike" spc="-1">
              <a:latin typeface="Arial" panose="020B0604020202020204"/>
            </a:endParaRPr>
          </a:p>
        </p:txBody>
      </p:sp>
      <p:sp>
        <p:nvSpPr>
          <p:cNvPr id="351" name="CustomShape 3"/>
          <p:cNvSpPr/>
          <p:nvPr/>
        </p:nvSpPr>
        <p:spPr>
          <a:xfrm>
            <a:off x="2368440" y="4339800"/>
            <a:ext cx="664848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context.getCounter(CUSTOMCOUNTER.ERROR_COUNT).increment(1);</a:t>
            </a:r>
            <a:endParaRPr lang="en-IN" sz="1800" b="0" strike="noStrike" spc="-1">
              <a:latin typeface="Arial" panose="020B0604020202020204"/>
            </a:endParaRPr>
          </a:p>
        </p:txBody>
      </p:sp>
      <p:sp>
        <p:nvSpPr>
          <p:cNvPr id="352" name="CustomShape 4"/>
          <p:cNvSpPr/>
          <p:nvPr/>
        </p:nvSpPr>
        <p:spPr>
          <a:xfrm>
            <a:off x="7484040" y="1868040"/>
            <a:ext cx="295452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To insert the code in JOB class</a:t>
            </a:r>
            <a:endParaRPr lang="en-IN" sz="1800" b="0" strike="noStrike" spc="-1">
              <a:latin typeface="Arial" panose="020B0604020202020204"/>
            </a:endParaRPr>
          </a:p>
        </p:txBody>
      </p:sp>
      <p:sp>
        <p:nvSpPr>
          <p:cNvPr id="353" name="CustomShape 5"/>
          <p:cNvSpPr/>
          <p:nvPr/>
        </p:nvSpPr>
        <p:spPr>
          <a:xfrm flipH="true">
            <a:off x="6216120" y="2052720"/>
            <a:ext cx="1249920" cy="29952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54" name="CustomShape 6"/>
          <p:cNvSpPr/>
          <p:nvPr/>
        </p:nvSpPr>
        <p:spPr>
          <a:xfrm>
            <a:off x="6242040" y="3418920"/>
            <a:ext cx="439308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To increase the counter value in mapper class</a:t>
            </a:r>
            <a:endParaRPr lang="en-IN" sz="1800" b="0" strike="noStrike" spc="-1">
              <a:latin typeface="Arial" panose="020B0604020202020204"/>
            </a:endParaRPr>
          </a:p>
        </p:txBody>
      </p:sp>
      <p:sp>
        <p:nvSpPr>
          <p:cNvPr id="355" name="CustomShape 7"/>
          <p:cNvSpPr/>
          <p:nvPr/>
        </p:nvSpPr>
        <p:spPr>
          <a:xfrm flipH="true">
            <a:off x="5692680" y="3788280"/>
            <a:ext cx="2745000" cy="55080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56" name="CustomShape 8"/>
          <p:cNvSpPr/>
          <p:nvPr/>
        </p:nvSpPr>
        <p:spPr>
          <a:xfrm>
            <a:off x="2286720" y="5759640"/>
            <a:ext cx="6599880" cy="364320"/>
          </a:xfrm>
          <a:prstGeom prst="rect">
            <a:avLst/>
          </a:prstGeom>
          <a:noFill/>
          <a:ln>
            <a:solidFill>
              <a:schemeClr val="tx1"/>
            </a:solid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job.getCounters().findCounter(COUNTERS.ERROR_COUNT).getValue()</a:t>
            </a:r>
            <a:endParaRPr lang="en-IN" sz="1800" b="0" strike="noStrike" spc="-1">
              <a:latin typeface="Arial" panose="020B0604020202020204"/>
            </a:endParaRPr>
          </a:p>
        </p:txBody>
      </p:sp>
      <p:sp>
        <p:nvSpPr>
          <p:cNvPr id="357" name="CustomShape 9"/>
          <p:cNvSpPr/>
          <p:nvPr/>
        </p:nvSpPr>
        <p:spPr>
          <a:xfrm>
            <a:off x="6858720" y="4934520"/>
            <a:ext cx="3825000" cy="638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To display the output of the counter in job after completion</a:t>
            </a:r>
            <a:endParaRPr lang="en-IN" sz="1800" b="0" strike="noStrike" spc="-1">
              <a:latin typeface="Arial" panose="020B0604020202020204"/>
            </a:endParaRPr>
          </a:p>
        </p:txBody>
      </p:sp>
      <p:sp>
        <p:nvSpPr>
          <p:cNvPr id="358" name="CustomShape 10"/>
          <p:cNvSpPr/>
          <p:nvPr/>
        </p:nvSpPr>
        <p:spPr>
          <a:xfrm flipH="true">
            <a:off x="5586480" y="5257800"/>
            <a:ext cx="1270800" cy="50112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359" name="CustomShape 11"/>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5E3E5595-3880-40F2-8A1D-324C671C6730}"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Daemons</a:t>
            </a:r>
            <a:endParaRPr lang="en-IN" sz="4400" b="0" strike="noStrike" spc="-1">
              <a:latin typeface="Arial" panose="020B0604020202020204"/>
            </a:endParaRPr>
          </a:p>
        </p:txBody>
      </p:sp>
      <p:sp>
        <p:nvSpPr>
          <p:cNvPr id="127"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000000"/>
              </a:buClr>
              <a:buFont typeface="Calibri"/>
              <a:buChar char="₪"/>
            </a:pPr>
            <a:r>
              <a:rPr lang="en-IN" sz="3600" b="1" strike="noStrike" spc="-1">
                <a:solidFill>
                  <a:srgbClr val="000000"/>
                </a:solidFill>
                <a:latin typeface="Calibri"/>
              </a:rPr>
              <a:t>JobTracker</a:t>
            </a:r>
            <a:endParaRPr lang="en-IN" sz="36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3200" b="1" strike="noStrike" spc="-1">
                <a:solidFill>
                  <a:srgbClr val="000000"/>
                </a:solidFill>
                <a:latin typeface="Calibri"/>
              </a:rPr>
              <a:t>Client submits the computation to JobTracker</a:t>
            </a:r>
            <a:endParaRPr lang="en-IN" sz="32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3200" b="1" strike="noStrike" spc="-1">
                <a:solidFill>
                  <a:srgbClr val="000000"/>
                </a:solidFill>
                <a:latin typeface="Calibri"/>
              </a:rPr>
              <a:t>Assign a task to the TaskTracker who has free slots and where data is stored if possible</a:t>
            </a:r>
            <a:endParaRPr lang="en-IN" sz="32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2800" b="1" strike="noStrike" spc="-1">
                <a:solidFill>
                  <a:srgbClr val="000000"/>
                </a:solidFill>
                <a:latin typeface="Calibri"/>
              </a:rPr>
              <a:t>It tries to provide data locality as much as possible. </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3600" b="1" strike="noStrike" spc="-1">
                <a:solidFill>
                  <a:srgbClr val="000000"/>
                </a:solidFill>
                <a:latin typeface="Calibri"/>
              </a:rPr>
              <a:t>TaskTracker</a:t>
            </a:r>
            <a:endParaRPr lang="en-IN" sz="36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3200" b="1" strike="noStrike" spc="-1">
                <a:solidFill>
                  <a:srgbClr val="000000"/>
                </a:solidFill>
                <a:latin typeface="Calibri"/>
              </a:rPr>
              <a:t>Spawns a JVM process for each input split as directed by Job Tracker</a:t>
            </a:r>
            <a:endParaRPr lang="en-IN" sz="32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3200" b="1" strike="noStrike" spc="-1">
                <a:solidFill>
                  <a:srgbClr val="000000"/>
                </a:solidFill>
                <a:latin typeface="Calibri"/>
              </a:rPr>
              <a:t>Send </a:t>
            </a:r>
            <a:r>
              <a:rPr lang="en-IN" sz="3200" b="1" strike="noStrike" spc="-1">
                <a:solidFill>
                  <a:srgbClr val="FF0000"/>
                </a:solidFill>
                <a:latin typeface="Calibri"/>
              </a:rPr>
              <a:t>periodic heartbeats </a:t>
            </a:r>
            <a:r>
              <a:rPr lang="en-IN" sz="3200" b="1" strike="noStrike" spc="-1">
                <a:solidFill>
                  <a:srgbClr val="000000"/>
                </a:solidFill>
                <a:latin typeface="Calibri"/>
              </a:rPr>
              <a:t>to Job Tracker</a:t>
            </a:r>
            <a:endParaRPr lang="en-IN" sz="3200" b="0" strike="noStrike" spc="-1">
              <a:latin typeface="Arial" panose="020B0604020202020204"/>
            </a:endParaRPr>
          </a:p>
        </p:txBody>
      </p:sp>
      <p:sp>
        <p:nvSpPr>
          <p:cNvPr id="128" name="CustomShape 3"/>
          <p:cNvSpPr/>
          <p:nvPr/>
        </p:nvSpPr>
        <p:spPr>
          <a:xfrm>
            <a:off x="1981080" y="0"/>
            <a:ext cx="3199680" cy="346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91D8CBA6-17CF-40A3-B82F-7E424E650639}"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Side Data distribution</a:t>
            </a:r>
            <a:endParaRPr lang="en-IN" sz="4400" b="0" strike="noStrike" spc="-1">
              <a:latin typeface="Arial" panose="020B0604020202020204"/>
            </a:endParaRPr>
          </a:p>
        </p:txBody>
      </p:sp>
      <p:sp>
        <p:nvSpPr>
          <p:cNvPr id="361"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To keep some read only data available for all the tasks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Can be achieved using following two ways: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Configuration Object</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DistributedCache</a:t>
            </a:r>
            <a:endParaRPr lang="en-IN" sz="2400" b="0" strike="noStrike" spc="-1">
              <a:latin typeface="Arial" panose="020B0604020202020204"/>
            </a:endParaRPr>
          </a:p>
        </p:txBody>
      </p:sp>
      <p:sp>
        <p:nvSpPr>
          <p:cNvPr id="362" name="CustomShape 3"/>
          <p:cNvSpPr/>
          <p:nvPr/>
        </p:nvSpPr>
        <p:spPr>
          <a:xfrm>
            <a:off x="5438880" y="3276720"/>
            <a:ext cx="4021200" cy="6386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strike="noStrike" spc="-1">
                <a:solidFill>
                  <a:srgbClr val="000000"/>
                </a:solidFill>
                <a:latin typeface="Calibri"/>
                <a:ea typeface="DejaVu Sans" panose="020B0603030804020204"/>
              </a:rPr>
              <a:t>Configuration conf = new Configuration();</a:t>
            </a:r>
            <a:endParaRPr lang="en-IN" sz="1800" b="0" strike="noStrike" spc="-1">
              <a:latin typeface="Arial" panose="020B0604020202020204"/>
            </a:endParaRPr>
          </a:p>
          <a:p>
            <a:pPr>
              <a:lnSpc>
                <a:spcPct val="100000"/>
              </a:lnSpc>
            </a:pPr>
            <a:r>
              <a:rPr lang="en-IN" sz="1800" b="0" strike="noStrike" spc="-1">
                <a:solidFill>
                  <a:srgbClr val="000000"/>
                </a:solidFill>
                <a:latin typeface="Calibri"/>
                <a:ea typeface="DejaVu Sans" panose="020B0603030804020204"/>
              </a:rPr>
              <a:t>conf.set(“personName”,”kumar”);</a:t>
            </a:r>
            <a:endParaRPr lang="en-IN" sz="1800" b="0" strike="noStrike" spc="-1">
              <a:latin typeface="Arial" panose="020B0604020202020204"/>
            </a:endParaRPr>
          </a:p>
        </p:txBody>
      </p:sp>
      <p:sp>
        <p:nvSpPr>
          <p:cNvPr id="363" name="CustomShape 4"/>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2781D457-D2C9-419E-AD2C-18C94D33756F}"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Distributed Cache</a:t>
            </a:r>
            <a:endParaRPr lang="en-IN" sz="4400" b="0" strike="noStrike" spc="-1">
              <a:latin typeface="Arial" panose="020B0604020202020204"/>
            </a:endParaRPr>
          </a:p>
        </p:txBody>
      </p:sp>
      <p:sp>
        <p:nvSpPr>
          <p:cNvPr id="365"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Cache files and archive to the task nodes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Usage</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As</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DistributedCache API</a:t>
            </a:r>
            <a:endParaRPr lang="en-IN" sz="2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1400" b="1" i="1" strike="noStrike" spc="-1">
                <a:solidFill>
                  <a:srgbClr val="000000"/>
                </a:solidFill>
                <a:latin typeface="Calibri"/>
              </a:rPr>
              <a:t>public void addCacheFile(URI uri)</a:t>
            </a:r>
            <a:endParaRPr lang="en-IN" sz="1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1400" b="1" i="1" strike="noStrike" spc="-1">
                <a:solidFill>
                  <a:srgbClr val="000000"/>
                </a:solidFill>
                <a:latin typeface="Calibri"/>
              </a:rPr>
              <a:t>public void addCacheArchive(URI uri)</a:t>
            </a:r>
            <a:endParaRPr lang="en-IN" sz="1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1400" b="1" i="1" strike="noStrike" spc="-1">
                <a:solidFill>
                  <a:srgbClr val="000000"/>
                </a:solidFill>
                <a:latin typeface="Calibri"/>
              </a:rPr>
              <a:t>public void setCacheFiles(URI[] files)</a:t>
            </a:r>
            <a:endParaRPr lang="en-IN" sz="1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1400" b="1" i="1" strike="noStrike" spc="-1">
                <a:solidFill>
                  <a:srgbClr val="000000"/>
                </a:solidFill>
                <a:latin typeface="Calibri"/>
              </a:rPr>
              <a:t>public void setCacheArchives(URI[] archives)</a:t>
            </a:r>
            <a:endParaRPr lang="en-IN" sz="1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1400" b="1" i="1" strike="noStrike" spc="-1">
                <a:solidFill>
                  <a:srgbClr val="000000"/>
                </a:solidFill>
                <a:latin typeface="Calibri"/>
              </a:rPr>
              <a:t>public void addFileToClassPath(Path file)</a:t>
            </a:r>
            <a:endParaRPr lang="en-IN" sz="1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1400" b="1" i="1" strike="noStrike" spc="-1">
                <a:solidFill>
                  <a:srgbClr val="000000"/>
                </a:solidFill>
                <a:latin typeface="Calibri"/>
              </a:rPr>
              <a:t>public void addArchiveToClassPath(Path archive)</a:t>
            </a:r>
            <a:endParaRPr lang="en-IN" sz="1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sz="1400" b="1" i="1" strike="noStrike" spc="-1">
                <a:solidFill>
                  <a:srgbClr val="000000"/>
                </a:solidFill>
                <a:latin typeface="Calibri"/>
              </a:rPr>
              <a:t>public void createSymlink()</a:t>
            </a:r>
            <a:endParaRPr lang="en-IN" sz="1400" b="0" strike="noStrike" spc="-1">
              <a:latin typeface="Arial" panose="020B0604020202020204"/>
            </a:endParaRPr>
          </a:p>
          <a:p>
            <a:pPr>
              <a:lnSpc>
                <a:spcPct val="100000"/>
              </a:lnSpc>
            </a:pPr>
            <a:endParaRPr lang="en-IN" sz="1400" b="0" strike="noStrike" spc="-1">
              <a:latin typeface="Arial" panose="020B0604020202020204"/>
            </a:endParaRPr>
          </a:p>
        </p:txBody>
      </p:sp>
      <p:sp>
        <p:nvSpPr>
          <p:cNvPr id="366"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81A5DBC2-634B-4094-9A8D-3AE12C795D0E}"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gn="ctr">
              <a:lnSpc>
                <a:spcPct val="90000"/>
              </a:lnSpc>
            </a:pPr>
            <a:r>
              <a:rPr lang="en-IN" sz="4400" b="1" strike="noStrike" spc="-1">
                <a:solidFill>
                  <a:srgbClr val="0070C0"/>
                </a:solidFill>
                <a:latin typeface="Calibri"/>
              </a:rPr>
              <a:t>GenericOptionsParser, Tool, and ToolRunner</a:t>
            </a:r>
            <a:endParaRPr lang="en-IN" sz="4400" b="0" strike="noStrike" spc="-1">
              <a:latin typeface="Arial" panose="020B0604020202020204"/>
            </a:endParaRPr>
          </a:p>
        </p:txBody>
      </p:sp>
      <p:sp>
        <p:nvSpPr>
          <p:cNvPr id="368"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class that interprets common Hadoop command-line options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implement the Tool interface and run your application with the ToolRunner</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GenericOptionsParser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-D</a:t>
            </a:r>
            <a:r>
              <a:rPr lang="en-IN" sz="2400" b="1" i="1" strike="noStrike" spc="-1">
                <a:solidFill>
                  <a:srgbClr val="000000"/>
                </a:solidFill>
                <a:latin typeface="Calibri"/>
              </a:rPr>
              <a:t>property</a:t>
            </a:r>
            <a:r>
              <a:rPr lang="en-IN" sz="2400" b="1" strike="noStrike" spc="-1">
                <a:solidFill>
                  <a:srgbClr val="000000"/>
                </a:solidFill>
                <a:latin typeface="Calibri"/>
              </a:rPr>
              <a:t>=</a:t>
            </a:r>
            <a:r>
              <a:rPr lang="en-IN" sz="2400" b="1" i="1" strike="noStrike" spc="-1">
                <a:solidFill>
                  <a:srgbClr val="000000"/>
                </a:solidFill>
                <a:latin typeface="Calibri"/>
              </a:rPr>
              <a:t>value</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i="1" strike="noStrike" spc="-1">
                <a:solidFill>
                  <a:srgbClr val="000000"/>
                </a:solidFill>
                <a:latin typeface="Calibri"/>
              </a:rPr>
              <a:t>-conf file</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i="1" strike="noStrike" spc="-1">
                <a:solidFill>
                  <a:srgbClr val="000000"/>
                </a:solidFill>
                <a:latin typeface="Calibri"/>
              </a:rPr>
              <a:t>-fs uri</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i="1" strike="noStrike" spc="-1">
                <a:solidFill>
                  <a:srgbClr val="000000"/>
                </a:solidFill>
                <a:latin typeface="Calibri"/>
              </a:rPr>
              <a:t>-jt host:port</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i="1" strike="noStrike" spc="-1">
                <a:solidFill>
                  <a:srgbClr val="000000"/>
                </a:solidFill>
                <a:latin typeface="Calibri"/>
              </a:rPr>
              <a:t>-files file1 file2</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i="1" strike="noStrike" spc="-1">
                <a:solidFill>
                  <a:srgbClr val="000000"/>
                </a:solidFill>
                <a:latin typeface="Calibri"/>
              </a:rPr>
              <a:t>-archives archive1 archive2</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i="1" strike="noStrike" spc="-1">
                <a:solidFill>
                  <a:srgbClr val="000000"/>
                </a:solidFill>
                <a:latin typeface="Calibri"/>
              </a:rPr>
              <a:t>-libjars jar1</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369"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958BEBD7-EBB2-44E4-8907-693083EE2EE6}"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Joins</a:t>
            </a:r>
            <a:endParaRPr lang="en-IN" sz="4400" b="0" strike="noStrike" spc="-1">
              <a:latin typeface="Arial" panose="020B0604020202020204"/>
            </a:endParaRPr>
          </a:p>
        </p:txBody>
      </p:sp>
      <p:sp>
        <p:nvSpPr>
          <p:cNvPr id="371"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To join data from Multiple datasets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Please try to use PIG or HIVE join if you are using text based files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Two varieties or approaches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Map-side Join</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Reduce side Join</a:t>
            </a:r>
            <a:endParaRPr lang="en-IN" sz="2400" b="0" strike="noStrike" spc="-1">
              <a:latin typeface="Arial" panose="020B0604020202020204"/>
            </a:endParaRPr>
          </a:p>
          <a:p>
            <a:pPr>
              <a:lnSpc>
                <a:spcPct val="100000"/>
              </a:lnSpc>
            </a:pPr>
            <a:endParaRPr lang="en-IN" sz="2400" b="0" strike="noStrike" spc="-1">
              <a:latin typeface="Arial" panose="020B0604020202020204"/>
            </a:endParaRPr>
          </a:p>
        </p:txBody>
      </p:sp>
      <p:sp>
        <p:nvSpPr>
          <p:cNvPr id="372"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5DFFB8EF-AE98-44B4-AC1D-B7F98ABEA6E5}"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Map Side Join</a:t>
            </a:r>
            <a:endParaRPr lang="en-IN" sz="4400" b="0" strike="noStrike" spc="-1">
              <a:latin typeface="Arial" panose="020B0604020202020204"/>
            </a:endParaRPr>
          </a:p>
        </p:txBody>
      </p:sp>
      <p:sp>
        <p:nvSpPr>
          <p:cNvPr id="374"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Basic idea for Map-side joins: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 Load one set of data into memory, stored in an associative array</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Key of the associative array is the join key</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Map over the other set of data, and perform a lookup on the associative array using the join key</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If the join key is found, you have a successful join</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Otherwise, do nothing</a:t>
            </a:r>
            <a:endParaRPr lang="en-IN" sz="2400" b="0" strike="noStrike" spc="-1">
              <a:latin typeface="Arial" panose="020B0604020202020204"/>
            </a:endParaRPr>
          </a:p>
        </p:txBody>
      </p:sp>
      <p:sp>
        <p:nvSpPr>
          <p:cNvPr id="375"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0AD30677-FEC5-4459-8041-84325887B99B}"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Reduce Side Join</a:t>
            </a:r>
            <a:endParaRPr lang="en-IN" sz="4400" b="0" strike="noStrike" spc="-1">
              <a:latin typeface="Arial" panose="020B0604020202020204"/>
            </a:endParaRPr>
          </a:p>
        </p:txBody>
      </p:sp>
      <p:sp>
        <p:nvSpPr>
          <p:cNvPr id="377"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Use the same key for the mapper output</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Can be performed in two ways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MultipleInputs</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Secondary Sort</a:t>
            </a:r>
            <a:endParaRPr lang="en-IN" sz="2400" b="0" strike="noStrike" spc="-1">
              <a:latin typeface="Arial" panose="020B0604020202020204"/>
            </a:endParaRPr>
          </a:p>
        </p:txBody>
      </p:sp>
      <p:sp>
        <p:nvSpPr>
          <p:cNvPr id="378" name="CustomShape 3"/>
          <p:cNvSpPr/>
          <p:nvPr/>
        </p:nvSpPr>
        <p:spPr>
          <a:xfrm>
            <a:off x="1551960" y="5638680"/>
            <a:ext cx="868608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i="1" strike="noStrike" spc="-1">
                <a:solidFill>
                  <a:srgbClr val="000000"/>
                </a:solidFill>
                <a:latin typeface="Calibri"/>
                <a:ea typeface="DejaVu Sans" panose="020B0603030804020204"/>
              </a:rPr>
              <a:t>MultipleInputs.addInputPath(job, InputPath, TextInputFormat.class, CustomMapper.class);</a:t>
            </a:r>
            <a:endParaRPr lang="en-IN" sz="1800" b="0" strike="noStrike" spc="-1">
              <a:latin typeface="Arial" panose="020B0604020202020204"/>
            </a:endParaRPr>
          </a:p>
        </p:txBody>
      </p:sp>
      <p:sp>
        <p:nvSpPr>
          <p:cNvPr id="379" name="CustomShape 4"/>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2ED3B978-5D59-4B6F-9476-E31B9844AE8A}"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Sorting</a:t>
            </a:r>
            <a:endParaRPr lang="en-IN" sz="4400" b="0" strike="noStrike" spc="-1">
              <a:latin typeface="Arial" panose="020B0604020202020204"/>
            </a:endParaRPr>
          </a:p>
        </p:txBody>
      </p:sp>
      <p:sp>
        <p:nvSpPr>
          <p:cNvPr id="381"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In MR, keys from all mappers are sent to the reducers in sorting order</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Total sorting can be obtained using single reducer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Reduces the performance</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Partial sorting can be obtained using partition </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For benchmarking , terasort has been widely used </a:t>
            </a:r>
            <a:endParaRPr lang="en-IN" sz="2800" b="0" strike="noStrike" spc="-1">
              <a:latin typeface="Arial" panose="020B0604020202020204"/>
            </a:endParaRPr>
          </a:p>
        </p:txBody>
      </p:sp>
      <p:sp>
        <p:nvSpPr>
          <p:cNvPr id="382"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F8A6B17A-05AD-4530-9445-B60612BDB217}"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Secondary Sorting</a:t>
            </a:r>
            <a:endParaRPr lang="en-IN" sz="4400" b="0" strike="noStrike" spc="-1">
              <a:latin typeface="Arial" panose="020B0604020202020204"/>
            </a:endParaRPr>
          </a:p>
        </p:txBody>
      </p:sp>
      <p:sp>
        <p:nvSpPr>
          <p:cNvPr id="384"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In MR sorting , the keys are sorted and not the values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To achieve the secondary sorting</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Make the key a composite of the natural key and the natural value</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The sort comparator should order by the composite key, that is, the natural key </a:t>
            </a:r>
            <a:r>
              <a:rPr lang="en-IN" sz="2400" b="1" i="1" strike="noStrike" spc="-1">
                <a:solidFill>
                  <a:srgbClr val="000000"/>
                </a:solidFill>
                <a:latin typeface="Calibri"/>
              </a:rPr>
              <a:t>and </a:t>
            </a:r>
            <a:r>
              <a:rPr lang="en-IN" sz="2400" b="1" strike="noStrike" spc="-1">
                <a:solidFill>
                  <a:srgbClr val="000000"/>
                </a:solidFill>
                <a:latin typeface="Calibri"/>
              </a:rPr>
              <a:t>natural value.</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The partitioner and grouping comparator for the composite key should consider only the natural key for partitioning and grouping.</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Example</a:t>
            </a:r>
            <a:endParaRPr lang="en-IN" sz="2800" b="0" strike="noStrike" spc="-1">
              <a:latin typeface="Arial" panose="020B0604020202020204"/>
            </a:endParaRPr>
          </a:p>
        </p:txBody>
      </p:sp>
      <p:sp>
        <p:nvSpPr>
          <p:cNvPr id="385"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4E4CFDBC-5428-4532-AFE7-3667AB8B7A98}"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Searching</a:t>
            </a:r>
            <a:endParaRPr lang="en-IN" sz="4400" b="0" strike="noStrike" spc="-1">
              <a:latin typeface="Arial" panose="020B0604020202020204"/>
            </a:endParaRPr>
          </a:p>
        </p:txBody>
      </p:sp>
      <p:sp>
        <p:nvSpPr>
          <p:cNvPr id="387" name="CustomShape 2"/>
          <p:cNvSpPr/>
          <p:nvPr/>
        </p:nvSpPr>
        <p:spPr>
          <a:xfrm>
            <a:off x="1981080" y="1600200"/>
            <a:ext cx="8228880" cy="2361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Input</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 set of input files containing lines</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 pattern</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OutPut</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Pattern with list of filename containing the pattern</a:t>
            </a:r>
            <a:endParaRPr lang="en-IN" sz="2400" b="0" strike="noStrike" spc="-1">
              <a:latin typeface="Arial" panose="020B0604020202020204"/>
            </a:endParaRPr>
          </a:p>
        </p:txBody>
      </p:sp>
      <p:sp>
        <p:nvSpPr>
          <p:cNvPr id="388" name="CustomShape 3"/>
          <p:cNvSpPr/>
          <p:nvPr/>
        </p:nvSpPr>
        <p:spPr>
          <a:xfrm>
            <a:off x="2286000" y="3962520"/>
            <a:ext cx="7848000" cy="1735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0" strike="noStrike" spc="-1">
                <a:solidFill>
                  <a:srgbClr val="000000"/>
                </a:solidFill>
                <a:latin typeface="Calibri"/>
                <a:ea typeface="DejaVu Sans" panose="020B0603030804020204"/>
              </a:rPr>
              <a:t>Solution:</a:t>
            </a:r>
            <a:endParaRPr lang="en-IN" sz="1800" b="0" strike="noStrike" spc="-1">
              <a:latin typeface="Arial" panose="020B0604020202020204"/>
            </a:endParaRPr>
          </a:p>
          <a:p>
            <a:pPr marL="342900" indent="-342265">
              <a:lnSpc>
                <a:spcPct val="100000"/>
              </a:lnSpc>
              <a:buClr>
                <a:srgbClr val="000000"/>
              </a:buClr>
              <a:buFont typeface="StarSymbol"/>
              <a:buAutoNum type="arabicPeriod"/>
            </a:pPr>
            <a:r>
              <a:rPr lang="en-IN" sz="1800" b="0" strike="noStrike" spc="-1">
                <a:solidFill>
                  <a:srgbClr val="000000"/>
                </a:solidFill>
                <a:latin typeface="Calibri"/>
                <a:ea typeface="DejaVu Sans" panose="020B0603030804020204"/>
              </a:rPr>
              <a:t>Set the pattern using Configuration Object</a:t>
            </a:r>
            <a:endParaRPr lang="en-IN" sz="1800" b="0" strike="noStrike" spc="-1">
              <a:latin typeface="Arial" panose="020B0604020202020204"/>
            </a:endParaRPr>
          </a:p>
          <a:p>
            <a:pPr marL="342900" indent="-342265">
              <a:lnSpc>
                <a:spcPct val="100000"/>
              </a:lnSpc>
              <a:buClr>
                <a:srgbClr val="000000"/>
              </a:buClr>
              <a:buFont typeface="StarSymbol"/>
              <a:buAutoNum type="arabicPeriod"/>
            </a:pPr>
            <a:r>
              <a:rPr lang="en-IN" sz="1800" b="0" strike="noStrike" spc="-1">
                <a:solidFill>
                  <a:srgbClr val="000000"/>
                </a:solidFill>
                <a:latin typeface="Calibri"/>
                <a:ea typeface="DejaVu Sans" panose="020B0603030804020204"/>
              </a:rPr>
              <a:t>In Mapper(with TextInputFormat), verify for the pattern</a:t>
            </a:r>
            <a:endParaRPr lang="en-IN" sz="1800" b="0" strike="noStrike" spc="-1">
              <a:latin typeface="Arial" panose="020B0604020202020204"/>
            </a:endParaRPr>
          </a:p>
          <a:p>
            <a:pPr marL="342900" indent="-342265">
              <a:lnSpc>
                <a:spcPct val="100000"/>
              </a:lnSpc>
              <a:buClr>
                <a:srgbClr val="000000"/>
              </a:buClr>
              <a:buFont typeface="StarSymbol"/>
              <a:buAutoNum type="arabicPeriod"/>
            </a:pPr>
            <a:r>
              <a:rPr lang="en-IN" sz="1800" b="0" strike="noStrike" spc="-1">
                <a:solidFill>
                  <a:srgbClr val="000000"/>
                </a:solidFill>
                <a:latin typeface="Calibri"/>
                <a:ea typeface="DejaVu Sans" panose="020B0603030804020204"/>
              </a:rPr>
              <a:t>If Pattern matches, emit (pattern, filename)</a:t>
            </a:r>
            <a:endParaRPr lang="en-IN" sz="1800" b="0" strike="noStrike" spc="-1">
              <a:latin typeface="Arial" panose="020B0604020202020204"/>
            </a:endParaRPr>
          </a:p>
          <a:p>
            <a:pPr marL="342900" indent="-342265">
              <a:lnSpc>
                <a:spcPct val="100000"/>
              </a:lnSpc>
              <a:buClr>
                <a:srgbClr val="000000"/>
              </a:buClr>
              <a:buFont typeface="StarSymbol"/>
              <a:buAutoNum type="arabicPeriod"/>
            </a:pPr>
            <a:r>
              <a:rPr lang="en-IN" sz="1800" b="0" strike="noStrike" spc="-1">
                <a:solidFill>
                  <a:srgbClr val="000000"/>
                </a:solidFill>
                <a:latin typeface="Calibri"/>
                <a:ea typeface="DejaVu Sans" panose="020B0603030804020204"/>
              </a:rPr>
              <a:t>If No pattern , emit nothing</a:t>
            </a:r>
            <a:endParaRPr lang="en-IN" sz="1800" b="0" strike="noStrike" spc="-1">
              <a:latin typeface="Arial" panose="020B0604020202020204"/>
            </a:endParaRPr>
          </a:p>
          <a:p>
            <a:pPr marL="342900" indent="-342265">
              <a:lnSpc>
                <a:spcPct val="100000"/>
              </a:lnSpc>
              <a:buClr>
                <a:srgbClr val="000000"/>
              </a:buClr>
              <a:buFont typeface="StarSymbol"/>
              <a:buAutoNum type="arabicPeriod"/>
            </a:pPr>
            <a:r>
              <a:rPr lang="en-IN" sz="1800" b="0" strike="noStrike" spc="-1">
                <a:solidFill>
                  <a:srgbClr val="000000"/>
                </a:solidFill>
                <a:latin typeface="Calibri"/>
                <a:ea typeface="DejaVu Sans" panose="020B0603030804020204"/>
              </a:rPr>
              <a:t>Zero reducer</a:t>
            </a:r>
            <a:endParaRPr lang="en-IN" sz="1800" b="0" strike="noStrike" spc="-1">
              <a:latin typeface="Arial" panose="020B0604020202020204"/>
            </a:endParaRPr>
          </a:p>
        </p:txBody>
      </p:sp>
      <p:sp>
        <p:nvSpPr>
          <p:cNvPr id="389" name="CustomShape 4"/>
          <p:cNvSpPr/>
          <p:nvPr/>
        </p:nvSpPr>
        <p:spPr>
          <a:xfrm>
            <a:off x="8647200" y="6127560"/>
            <a:ext cx="14745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0" i="1" strike="noStrike" spc="-1">
                <a:solidFill>
                  <a:srgbClr val="000000"/>
                </a:solidFill>
                <a:latin typeface="Calibri"/>
                <a:ea typeface="DejaVu Sans" panose="020B0603030804020204"/>
              </a:rPr>
              <a:t>map.input.file</a:t>
            </a:r>
            <a:endParaRPr lang="en-IN" sz="1800" b="0" strike="noStrike" spc="-1">
              <a:latin typeface="Arial" panose="020B0604020202020204"/>
            </a:endParaRPr>
          </a:p>
        </p:txBody>
      </p:sp>
      <p:sp>
        <p:nvSpPr>
          <p:cNvPr id="390" name="CustomShape 5"/>
          <p:cNvSpPr/>
          <p:nvPr/>
        </p:nvSpPr>
        <p:spPr>
          <a:xfrm>
            <a:off x="8386200" y="990720"/>
            <a:ext cx="129024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1" strike="noStrike" spc="-1">
                <a:solidFill>
                  <a:srgbClr val="000000"/>
                </a:solidFill>
                <a:latin typeface="Calibri"/>
                <a:ea typeface="DejaVu Sans" panose="020B0603030804020204"/>
              </a:rPr>
              <a:t>Assignment</a:t>
            </a:r>
            <a:endParaRPr lang="en-IN" sz="1800" b="0" strike="noStrike" spc="-1">
              <a:latin typeface="Arial" panose="020B0604020202020204"/>
            </a:endParaRPr>
          </a:p>
        </p:txBody>
      </p:sp>
      <p:sp>
        <p:nvSpPr>
          <p:cNvPr id="391" name="CustomShape 6"/>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F629C027-4864-4C2C-AB6E-98598B27CA14}"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Inverted Index</a:t>
            </a:r>
            <a:endParaRPr lang="en-IN" sz="4400" b="0" strike="noStrike" spc="-1">
              <a:latin typeface="Arial" panose="020B0604020202020204"/>
            </a:endParaRPr>
          </a:p>
        </p:txBody>
      </p:sp>
      <p:sp>
        <p:nvSpPr>
          <p:cNvPr id="393"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 an index data structure storing a mapping from content, such as words or numbers, to its locations in a database file, or in a document or a set of documents.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Mapper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For each word  , mapper emits (word, filename)</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Reducer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For each key (word), it emits (word, file1.txt-file2.txt-………complete list)</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394" name="CustomShape 3"/>
          <p:cNvSpPr/>
          <p:nvPr/>
        </p:nvSpPr>
        <p:spPr>
          <a:xfrm>
            <a:off x="8538480" y="914400"/>
            <a:ext cx="122148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800" b="1" strike="noStrike" spc="-1">
                <a:solidFill>
                  <a:srgbClr val="000000"/>
                </a:solidFill>
                <a:latin typeface="Calibri"/>
                <a:ea typeface="DejaVu Sans" panose="020B0603030804020204"/>
              </a:rPr>
              <a:t>knowledge</a:t>
            </a:r>
            <a:endParaRPr lang="en-IN" sz="1800" b="0" strike="noStrike" spc="-1">
              <a:latin typeface="Arial" panose="020B0604020202020204"/>
            </a:endParaRPr>
          </a:p>
        </p:txBody>
      </p:sp>
      <p:sp>
        <p:nvSpPr>
          <p:cNvPr id="395" name="CustomShape 4"/>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6BDF7A2F-9E79-41AF-AC90-120B4FBBC525}"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Terminology</a:t>
            </a:r>
            <a:endParaRPr lang="en-IN" sz="4400" b="0" strike="noStrike" spc="-1">
              <a:latin typeface="Arial" panose="020B0604020202020204"/>
            </a:endParaRPr>
          </a:p>
        </p:txBody>
      </p:sp>
      <p:sp>
        <p:nvSpPr>
          <p:cNvPr id="130"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Job</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 complete user defined computation or program.</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 full program  -- an execution of a Mapper and Reducer across a data set</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Tasks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 subset of computation.</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Can be either  execution of MAP or REDUCE on a slice of data.</a:t>
            </a:r>
            <a:endParaRPr lang="en-IN" sz="2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b="1" strike="noStrike" spc="-1">
                <a:solidFill>
                  <a:srgbClr val="000000"/>
                </a:solidFill>
                <a:latin typeface="Calibri"/>
              </a:rPr>
              <a:t> Task in Progress (TIP)</a:t>
            </a:r>
            <a:endParaRPr lang="en-IN"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Task Attempt</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An attempt to run a task.</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If an attempt fails, Job Tracker tries to start an another task attempt for the same task.</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By Default, total number of task attempts for a task is </a:t>
            </a:r>
            <a:r>
              <a:rPr lang="en-IN" sz="2400" b="1" strike="noStrike" spc="-1">
                <a:solidFill>
                  <a:srgbClr val="FF0000"/>
                </a:solidFill>
                <a:latin typeface="Calibri"/>
              </a:rPr>
              <a:t>four.</a:t>
            </a:r>
            <a:endParaRPr lang="en-IN" sz="2400" b="0" strike="noStrike" spc="-1">
              <a:latin typeface="Arial" panose="020B0604020202020204"/>
            </a:endParaRPr>
          </a:p>
          <a:p>
            <a:pPr marL="1143000" lvl="2" indent="-227965">
              <a:lnSpc>
                <a:spcPct val="90000"/>
              </a:lnSpc>
              <a:spcBef>
                <a:spcPts val="500"/>
              </a:spcBef>
              <a:buClr>
                <a:srgbClr val="000000"/>
              </a:buClr>
              <a:buFont typeface="Courier New" panose="02070309020205020404"/>
              <a:buChar char="o"/>
            </a:pPr>
            <a:r>
              <a:rPr lang="en-IN" b="1" strike="noStrike" spc="-1">
                <a:solidFill>
                  <a:srgbClr val="000000"/>
                </a:solidFill>
                <a:latin typeface="Calibri"/>
              </a:rPr>
              <a:t>If the same input causes crashes over and over, that input will eventually be abandoned</a:t>
            </a:r>
            <a:endParaRPr lang="en-IN" b="0" strike="noStrike" spc="-1">
              <a:latin typeface="Arial" panose="020B0604020202020204"/>
            </a:endParaRPr>
          </a:p>
          <a:p>
            <a:pPr>
              <a:lnSpc>
                <a:spcPct val="100000"/>
              </a:lnSpc>
            </a:pPr>
            <a:endParaRPr lang="en-IN" b="0" strike="noStrike" spc="-1">
              <a:latin typeface="Arial" panose="020B0604020202020204"/>
            </a:endParaRPr>
          </a:p>
        </p:txBody>
      </p:sp>
      <p:sp>
        <p:nvSpPr>
          <p:cNvPr id="131"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638E85C0-2CD8-4532-A72E-E25605AD2876}"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LocalJobRunner</a:t>
            </a:r>
            <a:endParaRPr lang="en-IN" sz="4400" b="0" strike="noStrike" spc="-1">
              <a:latin typeface="Arial" panose="020B0604020202020204"/>
            </a:endParaRPr>
          </a:p>
        </p:txBody>
      </p:sp>
      <p:sp>
        <p:nvSpPr>
          <p:cNvPr id="397"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only designed for simple testing of MapReduceprograms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can’t run more than one reducer</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i="1" strike="noStrike" spc="-1">
                <a:solidFill>
                  <a:srgbClr val="000000"/>
                </a:solidFill>
                <a:latin typeface="Calibri"/>
              </a:rPr>
              <a:t>bin/hadoop jar  job.jar com.example.wordcount -D mapred.job.tracker=local -D </a:t>
            </a:r>
            <a:r>
              <a:rPr lang="en-IN" sz="2800" b="1" i="1" u="sng" strike="noStrike" spc="-1">
                <a:solidFill>
                  <a:srgbClr val="0563C1"/>
                </a:solidFill>
                <a:uFillTx/>
                <a:latin typeface="Calibri"/>
                <a:hlinkClick r:id="rId1"/>
              </a:rPr>
              <a:t>fs.default.name</a:t>
            </a:r>
            <a:r>
              <a:rPr lang="en-IN" sz="2800" b="1" i="1" strike="noStrike" spc="-1">
                <a:solidFill>
                  <a:srgbClr val="000000"/>
                </a:solidFill>
                <a:latin typeface="Calibri"/>
              </a:rPr>
              <a:t>=file:/// (args)</a:t>
            </a:r>
            <a:endParaRPr lang="en-IN" sz="2800" b="0" strike="noStrike" spc="-1">
              <a:latin typeface="Arial" panose="020B0604020202020204"/>
            </a:endParaRPr>
          </a:p>
          <a:p>
            <a:pPr>
              <a:lnSpc>
                <a:spcPct val="90000"/>
              </a:lnSpc>
              <a:spcBef>
                <a:spcPts val="1000"/>
              </a:spcBef>
            </a:pP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i="1" strike="noStrike" spc="-1">
                <a:solidFill>
                  <a:srgbClr val="000000"/>
                </a:solidFill>
                <a:latin typeface="Calibri"/>
              </a:rPr>
              <a:t>Other tips </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Set </a:t>
            </a:r>
            <a:r>
              <a:rPr lang="en-IN" sz="2400" b="1" i="1" strike="noStrike" spc="-1">
                <a:solidFill>
                  <a:srgbClr val="000000"/>
                </a:solidFill>
                <a:latin typeface="Calibri"/>
              </a:rPr>
              <a:t>keep.failed.task.files </a:t>
            </a:r>
            <a:r>
              <a:rPr lang="en-IN" sz="2400" b="1" strike="noStrike" spc="-1">
                <a:solidFill>
                  <a:srgbClr val="000000"/>
                </a:solidFill>
                <a:latin typeface="Calibri"/>
              </a:rPr>
              <a:t>to true</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i="1" strike="noStrike" spc="-1">
                <a:solidFill>
                  <a:srgbClr val="000000"/>
                </a:solidFill>
                <a:latin typeface="Calibri"/>
              </a:rPr>
              <a:t>Use the isolationRunner to run just the failed tasks</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398"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2A3DDCEB-43E1-4366-A506-11B09AF4B9AC}"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MRunit</a:t>
            </a:r>
            <a:endParaRPr lang="en-IN" sz="4400" b="0" strike="noStrike" spc="-1">
              <a:latin typeface="Arial" panose="020B0604020202020204"/>
            </a:endParaRPr>
          </a:p>
        </p:txBody>
      </p:sp>
      <p:sp>
        <p:nvSpPr>
          <p:cNvPr id="400"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Easy integration between Mapreduce and standard testing tools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No external test input or output files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Less test harness code</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Concise, fast tests</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Issues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Tests are not executed in a distributed way</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401" name="CustomShape 3"/>
          <p:cNvSpPr/>
          <p:nvPr/>
        </p:nvSpPr>
        <p:spPr>
          <a:xfrm>
            <a:off x="2779200" y="4739040"/>
            <a:ext cx="7650000" cy="4557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2400" b="1" strike="noStrike" spc="-1">
                <a:solidFill>
                  <a:srgbClr val="FF0000"/>
                </a:solidFill>
                <a:latin typeface="Calibri"/>
                <a:ea typeface="DejaVu Sans" panose="020B0603030804020204"/>
              </a:rPr>
              <a:t>Developed by cloudera. Please visit their site for more info.</a:t>
            </a:r>
            <a:endParaRPr lang="en-IN" sz="2400" b="0" strike="noStrike" spc="-1">
              <a:latin typeface="Arial" panose="020B0604020202020204"/>
            </a:endParaRPr>
          </a:p>
        </p:txBody>
      </p:sp>
      <p:sp>
        <p:nvSpPr>
          <p:cNvPr id="402" name="CustomShape 4"/>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EC5A7637-5AF1-4CA6-8255-1F2D9A2EF933}"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Hadoop and compressed Files</a:t>
            </a:r>
            <a:endParaRPr lang="en-IN" sz="4400" b="0" strike="noStrike" spc="-1">
              <a:latin typeface="Arial" panose="020B0604020202020204"/>
            </a:endParaRPr>
          </a:p>
        </p:txBody>
      </p:sp>
      <p:sp>
        <p:nvSpPr>
          <p:cNvPr id="404"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Hadoop understands a variety of file compression formats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Including GZip</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If a compressed file is included as one of the files to be processed, Hadoop will automatically decompress it and pass the decompressed contents to the Mapper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 There is no need for the developer to worry about decompressing the file</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However, GZip is not a ‘splittable file format’</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 GZipped file can only be decompressed by starting at the beginning of the file and continuing on to the end</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You cannot start decompressing the file part of the way through it</a:t>
            </a:r>
            <a:endParaRPr lang="en-IN" sz="2400" b="0" strike="noStrike" spc="-1">
              <a:latin typeface="Arial" panose="020B0604020202020204"/>
            </a:endParaRPr>
          </a:p>
        </p:txBody>
      </p:sp>
      <p:sp>
        <p:nvSpPr>
          <p:cNvPr id="405"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A1454419-0C5C-4DD1-8723-5A58D91E839D}"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Gzip – Non-Splittable</a:t>
            </a:r>
            <a:endParaRPr lang="en-IN" sz="4400" b="0" strike="noStrike" spc="-1">
              <a:latin typeface="Arial" panose="020B0604020202020204"/>
            </a:endParaRPr>
          </a:p>
        </p:txBody>
      </p:sp>
      <p:sp>
        <p:nvSpPr>
          <p:cNvPr id="407"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If the MapReduce framework receives a non-splittable file (suchas a GZipped file) it passes the </a:t>
            </a:r>
            <a:r>
              <a:rPr lang="en-IN" sz="2800" b="1" i="1" strike="noStrike" spc="-1">
                <a:solidFill>
                  <a:srgbClr val="000000"/>
                </a:solidFill>
                <a:latin typeface="Calibri"/>
              </a:rPr>
              <a:t>entire </a:t>
            </a:r>
            <a:r>
              <a:rPr lang="en-IN" sz="2800" b="1" strike="noStrike" spc="-1">
                <a:solidFill>
                  <a:srgbClr val="000000"/>
                </a:solidFill>
                <a:latin typeface="Calibri"/>
              </a:rPr>
              <a:t>file to a single  mapper</a:t>
            </a:r>
            <a:endParaRPr lang="en-IN" sz="2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This can result in one Mapper running for far longer than the others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It is dealing with an entire file, while the others are dealing with smaller portions of files</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Speculative execution can occur</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Although this will provide no benefit</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Typically it is not a good idea to use GZip to compress files which will be processed by MapReduce</a:t>
            </a:r>
            <a:endParaRPr lang="en-IN" sz="2800" b="0" strike="noStrike" spc="-1">
              <a:latin typeface="Arial" panose="020B0604020202020204"/>
            </a:endParaRPr>
          </a:p>
        </p:txBody>
      </p:sp>
      <p:sp>
        <p:nvSpPr>
          <p:cNvPr id="408"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E3080039-DA7F-4E18-9E2B-51BD128FEEF3}"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LZO – splittable format</a:t>
            </a:r>
            <a:endParaRPr lang="en-IN" sz="4400" b="0" strike="noStrike" spc="-1">
              <a:latin typeface="Arial" panose="020B0604020202020204"/>
            </a:endParaRPr>
          </a:p>
        </p:txBody>
      </p:sp>
      <p:sp>
        <p:nvSpPr>
          <p:cNvPr id="410"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LZO is not shipped with Hadoop due to license restrictions</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But it is easy to add</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See https://github.com/cloudera/hadoop-lzo</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LZO files have set points within the file at which compression can begin</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InputSplits are calculated based on those points</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The point closest to each block boundary is chosen</a:t>
            </a:r>
            <a:endParaRPr lang="en-IN" sz="2400" b="0" strike="noStrike" spc="-1">
              <a:latin typeface="Arial" panose="020B0604020202020204"/>
            </a:endParaRPr>
          </a:p>
        </p:txBody>
      </p:sp>
      <p:sp>
        <p:nvSpPr>
          <p:cNvPr id="411"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7E954B9C-295C-4B56-A497-BB345B0AC1F3}"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Snappy</a:t>
            </a:r>
            <a:endParaRPr lang="en-IN" sz="4400" b="0" strike="noStrike" spc="-1">
              <a:latin typeface="Arial" panose="020B0604020202020204"/>
            </a:endParaRPr>
          </a:p>
        </p:txBody>
      </p:sp>
      <p:sp>
        <p:nvSpPr>
          <p:cNvPr id="413"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Snappy is a relatively new compression format</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Developed at Google,  Splittable, Very fast</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 Snappy does not compress a file and produce, e.g., a file with</a:t>
            </a:r>
            <a:endParaRPr lang="en-IN" sz="2800" b="0" strike="noStrike" spc="-1">
              <a:latin typeface="Arial" panose="020B0604020202020204"/>
            </a:endParaRPr>
          </a:p>
          <a:p>
            <a:pPr>
              <a:lnSpc>
                <a:spcPct val="90000"/>
              </a:lnSpc>
              <a:spcBef>
                <a:spcPts val="1000"/>
              </a:spcBef>
            </a:pPr>
            <a:r>
              <a:rPr lang="en-IN" sz="2800" b="1" strike="noStrike" spc="-1">
                <a:solidFill>
                  <a:srgbClr val="000000"/>
                </a:solidFill>
                <a:latin typeface="Calibri"/>
              </a:rPr>
              <a:t> a .snappy extension</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Instead, it compresses data within a file</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That data can be decompressed automatically by Hadoop (or other programs) when the file is read</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Works well with SequenceFiles, Avro files</a:t>
            </a:r>
            <a:endParaRPr lang="en-IN" sz="2400" b="0" strike="noStrike" spc="-1">
              <a:latin typeface="Arial" panose="020B0604020202020204"/>
            </a:endParaRPr>
          </a:p>
        </p:txBody>
      </p:sp>
      <p:sp>
        <p:nvSpPr>
          <p:cNvPr id="414"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ABBBCFDC-6CF2-47FA-B100-C57762E55AA4}"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Failures in MapReduce</a:t>
            </a:r>
            <a:endParaRPr lang="en-IN" sz="4400" b="0" strike="noStrike" spc="-1">
              <a:latin typeface="Arial" panose="020B0604020202020204"/>
            </a:endParaRPr>
          </a:p>
        </p:txBody>
      </p:sp>
      <p:sp>
        <p:nvSpPr>
          <p:cNvPr id="416"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431800" indent="-323850">
              <a:lnSpc>
                <a:spcPct val="100000"/>
              </a:lnSpc>
              <a:spcBef>
                <a:spcPts val="1415"/>
              </a:spcBef>
              <a:buClr>
                <a:srgbClr val="000000"/>
              </a:buClr>
              <a:buSzPct val="45000"/>
              <a:buFont typeface="Wingdings" panose="05000000000000000000" pitchFamily="2" charset="2"/>
              <a:buChar char=""/>
            </a:pPr>
            <a:r>
              <a:rPr lang="en-IN" sz="2800" b="0" strike="noStrike" spc="-1">
                <a:solidFill>
                  <a:srgbClr val="000000"/>
                </a:solidFill>
                <a:latin typeface="Calibri"/>
              </a:rPr>
              <a:t>Task Failure</a:t>
            </a:r>
            <a:endParaRPr lang="en-IN" sz="28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IN" sz="2800" b="0" strike="noStrike" spc="-1">
                <a:solidFill>
                  <a:srgbClr val="000000"/>
                </a:solidFill>
                <a:latin typeface="Calibri"/>
              </a:rPr>
              <a:t>Application Master Failure</a:t>
            </a:r>
            <a:endParaRPr lang="en-IN" sz="28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IN" sz="2800" b="0" strike="noStrike" spc="-1">
                <a:solidFill>
                  <a:srgbClr val="000000"/>
                </a:solidFill>
                <a:latin typeface="Calibri"/>
              </a:rPr>
              <a:t>Node Manager Failure</a:t>
            </a:r>
            <a:endParaRPr lang="en-IN" sz="28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IN" sz="2800" b="0" strike="noStrike" spc="-1">
                <a:solidFill>
                  <a:srgbClr val="000000"/>
                </a:solidFill>
                <a:latin typeface="Calibri"/>
              </a:rPr>
              <a:t>Resource Manager Failure</a:t>
            </a:r>
            <a:endParaRPr lang="en-IN" sz="2800" b="0" strike="noStrike" spc="-1">
              <a:latin typeface="Arial" panose="020B0604020202020204"/>
            </a:endParaRPr>
          </a:p>
        </p:txBody>
      </p:sp>
      <p:sp>
        <p:nvSpPr>
          <p:cNvPr id="417"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98C1267A-2403-44DC-A500-BE5F0C570181}"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u="sng" strike="noStrike" spc="-1">
                <a:solidFill>
                  <a:srgbClr val="0070C0"/>
                </a:solidFill>
                <a:uFillTx/>
                <a:latin typeface="Calibri"/>
              </a:rPr>
              <a:t>Failures in MapReduce</a:t>
            </a:r>
            <a:endParaRPr lang="en-IN" sz="4400" b="0" strike="noStrike" spc="-1">
              <a:latin typeface="Arial" panose="020B0604020202020204"/>
            </a:endParaRPr>
          </a:p>
        </p:txBody>
      </p:sp>
      <p:sp>
        <p:nvSpPr>
          <p:cNvPr id="419" name="CustomShape 2"/>
          <p:cNvSpPr/>
          <p:nvPr/>
        </p:nvSpPr>
        <p:spPr>
          <a:xfrm>
            <a:off x="114480" y="898560"/>
            <a:ext cx="11975400" cy="555660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31800" indent="-323850">
              <a:lnSpc>
                <a:spcPct val="90000"/>
              </a:lnSpc>
              <a:spcBef>
                <a:spcPts val="1135"/>
              </a:spcBef>
              <a:buClr>
                <a:srgbClr val="000000"/>
              </a:buClr>
              <a:buSzPct val="45000"/>
              <a:buFont typeface="Wingdings" panose="05000000000000000000" pitchFamily="2" charset="2"/>
              <a:buChar char=""/>
            </a:pPr>
            <a:r>
              <a:rPr lang="en-IN" sz="2000" b="0" strike="noStrike" spc="-1">
                <a:solidFill>
                  <a:srgbClr val="000000"/>
                </a:solidFill>
                <a:latin typeface="Calibri"/>
              </a:rPr>
              <a:t>Task Failure</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rPr>
              <a:t>Run time exception in thrown in user mapper or reducer task.</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1800" b="0" strike="noStrike" spc="-1">
                <a:solidFill>
                  <a:srgbClr val="000000"/>
                </a:solidFill>
                <a:latin typeface="Calibri"/>
              </a:rPr>
              <a:t>if this happens, the task JVM reports the error back to its </a:t>
            </a:r>
            <a:r>
              <a:rPr lang="en-IN" sz="1800" b="1" strike="noStrike" spc="-1">
                <a:solidFill>
                  <a:srgbClr val="000000"/>
                </a:solidFill>
                <a:latin typeface="Calibri"/>
              </a:rPr>
              <a:t>parent application master</a:t>
            </a:r>
            <a:r>
              <a:rPr lang="en-IN" sz="1800" b="0" strike="noStrike" spc="-1">
                <a:solidFill>
                  <a:srgbClr val="000000"/>
                </a:solidFill>
                <a:latin typeface="Calibri"/>
              </a:rPr>
              <a:t> before it exits.</a:t>
            </a:r>
            <a:endParaRPr lang="en-IN" sz="18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2000" b="0" strike="noStrike" spc="-1">
                <a:solidFill>
                  <a:srgbClr val="000000"/>
                </a:solidFill>
                <a:latin typeface="Calibri"/>
                <a:ea typeface="Droid Sans Fallback" panose="020B0502000000000001" charset="-122"/>
              </a:rPr>
              <a:t>The </a:t>
            </a:r>
            <a:r>
              <a:rPr lang="en-IN" sz="2000" b="1" strike="noStrike" spc="-1">
                <a:solidFill>
                  <a:srgbClr val="000000"/>
                </a:solidFill>
                <a:latin typeface="Calibri"/>
                <a:ea typeface="Droid Sans Fallback" panose="020B0502000000000001" charset="-122"/>
              </a:rPr>
              <a:t>application master marks the task attempt as failed</a:t>
            </a:r>
            <a:r>
              <a:rPr lang="en-IN" sz="2000" b="0" strike="noStrike" spc="-1">
                <a:solidFill>
                  <a:srgbClr val="000000"/>
                </a:solidFill>
                <a:latin typeface="Calibri"/>
                <a:ea typeface="Droid Sans Fallback" panose="020B0502000000000001" charset="-122"/>
              </a:rPr>
              <a:t>, and </a:t>
            </a:r>
            <a:r>
              <a:rPr lang="en-IN" sz="2000" b="1" strike="noStrike" spc="-1">
                <a:solidFill>
                  <a:srgbClr val="000000"/>
                </a:solidFill>
                <a:latin typeface="Calibri"/>
                <a:ea typeface="Droid Sans Fallback" panose="020B0502000000000001" charset="-122"/>
              </a:rPr>
              <a:t>frees up the container</a:t>
            </a:r>
            <a:r>
              <a:rPr lang="en-IN" sz="2000" b="0" strike="noStrike" spc="-1">
                <a:solidFill>
                  <a:srgbClr val="000000"/>
                </a:solidFill>
                <a:latin typeface="Calibri"/>
                <a:ea typeface="Droid Sans Fallback" panose="020B0502000000000001" charset="-122"/>
              </a:rPr>
              <a:t> so its resources are available for another task.</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Another failure mode is the sudden exit of the task JVM due to bug in JVM.</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1800" b="0" strike="noStrike" spc="-1">
                <a:solidFill>
                  <a:srgbClr val="000000"/>
                </a:solidFill>
                <a:latin typeface="Calibri"/>
                <a:ea typeface="Droid Sans Fallback" panose="020B0502000000000001" charset="-122"/>
              </a:rPr>
              <a:t>In this the </a:t>
            </a:r>
            <a:r>
              <a:rPr lang="en-IN" sz="1800" b="1" strike="noStrike" spc="-1">
                <a:solidFill>
                  <a:srgbClr val="000000"/>
                </a:solidFill>
                <a:latin typeface="Calibri"/>
                <a:ea typeface="Droid Sans Fallback" panose="020B0502000000000001" charset="-122"/>
              </a:rPr>
              <a:t>node manager notices</a:t>
            </a:r>
            <a:r>
              <a:rPr lang="en-IN" sz="1800" b="0" strike="noStrike" spc="-1">
                <a:solidFill>
                  <a:srgbClr val="000000"/>
                </a:solidFill>
                <a:latin typeface="Calibri"/>
                <a:ea typeface="Droid Sans Fallback" panose="020B0502000000000001" charset="-122"/>
              </a:rPr>
              <a:t> that the </a:t>
            </a:r>
            <a:r>
              <a:rPr lang="en-IN" sz="1800" b="1" strike="noStrike" spc="-1">
                <a:solidFill>
                  <a:srgbClr val="000000"/>
                </a:solidFill>
                <a:latin typeface="Calibri"/>
                <a:ea typeface="Droid Sans Fallback" panose="020B0502000000000001" charset="-122"/>
              </a:rPr>
              <a:t>process has exited</a:t>
            </a:r>
            <a:r>
              <a:rPr lang="en-IN" sz="1800" b="0" strike="noStrike" spc="-1">
                <a:solidFill>
                  <a:srgbClr val="000000"/>
                </a:solidFill>
                <a:latin typeface="Calibri"/>
                <a:ea typeface="Droid Sans Fallback" panose="020B0502000000000001" charset="-122"/>
              </a:rPr>
              <a:t> and </a:t>
            </a:r>
            <a:r>
              <a:rPr lang="en-IN" sz="1800" b="1" strike="noStrike" spc="-1">
                <a:solidFill>
                  <a:srgbClr val="000000"/>
                </a:solidFill>
                <a:latin typeface="Calibri"/>
                <a:ea typeface="Droid Sans Fallback" panose="020B0502000000000001" charset="-122"/>
              </a:rPr>
              <a:t>informs the application master</a:t>
            </a:r>
            <a:r>
              <a:rPr lang="en-IN" sz="1800" b="0" strike="noStrike" spc="-1">
                <a:solidFill>
                  <a:srgbClr val="000000"/>
                </a:solidFill>
                <a:latin typeface="Calibri"/>
                <a:ea typeface="Droid Sans Fallback" panose="020B0502000000000001" charset="-122"/>
              </a:rPr>
              <a:t> so it can mark the attempt as failed.</a:t>
            </a:r>
            <a:endParaRPr lang="en-IN" sz="18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Hanging Task</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1800" b="0" strike="noStrike" spc="-1">
                <a:solidFill>
                  <a:srgbClr val="000000"/>
                </a:solidFill>
                <a:latin typeface="Calibri"/>
                <a:ea typeface="Droid Sans Fallback" panose="020B0502000000000001" charset="-122"/>
              </a:rPr>
              <a:t>The </a:t>
            </a:r>
            <a:r>
              <a:rPr lang="en-IN" sz="1800" b="1" strike="noStrike" spc="-1">
                <a:solidFill>
                  <a:srgbClr val="000000"/>
                </a:solidFill>
                <a:latin typeface="Calibri"/>
                <a:ea typeface="Droid Sans Fallback" panose="020B0502000000000001" charset="-122"/>
              </a:rPr>
              <a:t>application master</a:t>
            </a:r>
            <a:r>
              <a:rPr lang="en-IN" sz="1800" b="0" strike="noStrike" spc="-1">
                <a:solidFill>
                  <a:srgbClr val="000000"/>
                </a:solidFill>
                <a:latin typeface="Calibri"/>
                <a:ea typeface="Droid Sans Fallback" panose="020B0502000000000001" charset="-122"/>
              </a:rPr>
              <a:t> </a:t>
            </a:r>
            <a:r>
              <a:rPr lang="en-IN" sz="1800" b="1" strike="noStrike" spc="-1">
                <a:solidFill>
                  <a:srgbClr val="000000"/>
                </a:solidFill>
                <a:latin typeface="Calibri"/>
                <a:ea typeface="Droid Sans Fallback" panose="020B0502000000000001" charset="-122"/>
              </a:rPr>
              <a:t>notices</a:t>
            </a:r>
            <a:r>
              <a:rPr lang="en-IN" sz="1800" b="0" strike="noStrike" spc="-1">
                <a:solidFill>
                  <a:srgbClr val="000000"/>
                </a:solidFill>
                <a:latin typeface="Calibri"/>
                <a:ea typeface="Droid Sans Fallback" panose="020B0502000000000001" charset="-122"/>
              </a:rPr>
              <a:t> that it has</a:t>
            </a:r>
            <a:r>
              <a:rPr lang="en-IN" sz="1800" b="1" strike="noStrike" spc="-1">
                <a:solidFill>
                  <a:srgbClr val="000000"/>
                </a:solidFill>
                <a:latin typeface="Calibri"/>
                <a:ea typeface="Droid Sans Fallback" panose="020B0502000000000001" charset="-122"/>
              </a:rPr>
              <a:t>n’t</a:t>
            </a:r>
            <a:r>
              <a:rPr lang="en-IN" sz="1800" b="0" strike="noStrike" spc="-1">
                <a:solidFill>
                  <a:srgbClr val="000000"/>
                </a:solidFill>
                <a:latin typeface="Calibri"/>
                <a:ea typeface="Droid Sans Fallback" panose="020B0502000000000001" charset="-122"/>
              </a:rPr>
              <a:t> received a </a:t>
            </a:r>
            <a:r>
              <a:rPr lang="en-IN" sz="1800" b="1" strike="noStrike" spc="-1">
                <a:solidFill>
                  <a:srgbClr val="000000"/>
                </a:solidFill>
                <a:latin typeface="Calibri"/>
                <a:ea typeface="Droid Sans Fallback" panose="020B0502000000000001" charset="-122"/>
              </a:rPr>
              <a:t>progress update</a:t>
            </a:r>
            <a:r>
              <a:rPr lang="en-IN" sz="1800" b="0" strike="noStrike" spc="-1">
                <a:solidFill>
                  <a:srgbClr val="000000"/>
                </a:solidFill>
                <a:latin typeface="Calibri"/>
                <a:ea typeface="Droid Sans Fallback" panose="020B0502000000000001" charset="-122"/>
              </a:rPr>
              <a:t> for a while and proceeds to mark the task as failed.</a:t>
            </a:r>
            <a:endParaRPr lang="en-IN" sz="18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1800" b="0" strike="noStrike" spc="-1">
                <a:solidFill>
                  <a:srgbClr val="000000"/>
                </a:solidFill>
                <a:latin typeface="Calibri"/>
                <a:ea typeface="Droid Sans Fallback" panose="020B0502000000000001" charset="-122"/>
              </a:rPr>
              <a:t>The task JVM process will be killed automatically after this period</a:t>
            </a:r>
            <a:endParaRPr lang="en-IN" sz="18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1800" b="0" strike="noStrike" spc="-1">
                <a:solidFill>
                  <a:srgbClr val="000000"/>
                </a:solidFill>
                <a:latin typeface="Calibri"/>
                <a:ea typeface="Droid Sans Fallback" panose="020B0502000000000001" charset="-122"/>
              </a:rPr>
              <a:t>If timeout value is set as zero → disables the timeout → long running tasks are never marked failed → never freeup the containers → due to this cluster may be slowndown</a:t>
            </a:r>
            <a:endParaRPr lang="en-IN" sz="18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1800" b="1" strike="noStrike" spc="-1">
                <a:solidFill>
                  <a:srgbClr val="000000"/>
                </a:solidFill>
                <a:latin typeface="Calibri"/>
                <a:ea typeface="Droid Sans Fallback" panose="020B0502000000000001" charset="-122"/>
              </a:rPr>
              <a:t>When the application master is notified of a task attempt that has failed, it will reschedule execution of the task.</a:t>
            </a:r>
            <a:endParaRPr lang="en-IN" sz="18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2000" b="1" strike="noStrike" spc="-1">
                <a:solidFill>
                  <a:srgbClr val="000000"/>
                </a:solidFill>
                <a:latin typeface="Calibri"/>
                <a:ea typeface="Droid Sans Fallback" panose="020B0502000000000001" charset="-122"/>
              </a:rPr>
              <a:t>The application master will try to avoid rescheduling the task on a node manager where it has previously failed.</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2000" b="1" strike="noStrike" spc="-1">
                <a:solidFill>
                  <a:srgbClr val="000000"/>
                </a:solidFill>
                <a:latin typeface="Calibri"/>
                <a:ea typeface="Droid Sans Fallback" panose="020B0502000000000001" charset="-122"/>
              </a:rPr>
              <a:t>By default, if any task fails four times (or whatever the maximum number of attempts is configured to), the whole job fails.</a:t>
            </a:r>
            <a:endParaRPr lang="en-IN" sz="2000" b="0" strike="noStrike" spc="-1">
              <a:latin typeface="Arial" panose="020B0604020202020204"/>
            </a:endParaRPr>
          </a:p>
        </p:txBody>
      </p:sp>
      <p:sp>
        <p:nvSpPr>
          <p:cNvPr id="420"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53D5230E-D72E-490D-801F-B9BB45218E7C}" type="datetime1">
              <a:rPr lang="en-IN" sz="1200" b="0" strike="noStrike" spc="-1">
                <a:solidFill>
                  <a:srgbClr val="8B8B8B"/>
                </a:solidFill>
                <a:latin typeface="Calibri"/>
              </a:rPr>
            </a:fld>
            <a:endParaRPr lang="en-IN" sz="1200" b="0" strike="noStrike" spc="-1">
              <a:latin typeface="Arial" panose="020B0604020202020204"/>
            </a:endParaRPr>
          </a:p>
        </p:txBody>
      </p:sp>
      <p:sp>
        <p:nvSpPr>
          <p:cNvPr id="421" name="CustomShape 4"/>
          <p:cNvSpPr/>
          <p:nvPr/>
        </p:nvSpPr>
        <p:spPr>
          <a:xfrm>
            <a:off x="1649520" y="3331080"/>
            <a:ext cx="9019440" cy="602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1" strike="noStrike" spc="-1">
                <a:latin typeface="Arial" panose="020B0604020202020204"/>
              </a:rPr>
              <a:t>I</a:t>
            </a:r>
            <a:endParaRPr lang="en-IN"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u="sng" strike="noStrike" spc="-1">
                <a:solidFill>
                  <a:srgbClr val="0070C0"/>
                </a:solidFill>
                <a:uFillTx/>
                <a:latin typeface="Calibri"/>
              </a:rPr>
              <a:t>Failures in MapReduce</a:t>
            </a:r>
            <a:endParaRPr lang="en-IN" sz="4400" b="0" strike="noStrike" spc="-1">
              <a:latin typeface="Arial" panose="020B0604020202020204"/>
            </a:endParaRPr>
          </a:p>
        </p:txBody>
      </p:sp>
      <p:sp>
        <p:nvSpPr>
          <p:cNvPr id="423" name="CustomShape 2"/>
          <p:cNvSpPr/>
          <p:nvPr/>
        </p:nvSpPr>
        <p:spPr>
          <a:xfrm>
            <a:off x="114480" y="898560"/>
            <a:ext cx="11975400" cy="68371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31800" indent="-323850">
              <a:lnSpc>
                <a:spcPct val="90000"/>
              </a:lnSpc>
              <a:spcBef>
                <a:spcPts val="1135"/>
              </a:spcBef>
              <a:buClr>
                <a:srgbClr val="000000"/>
              </a:buClr>
              <a:buSzPct val="45000"/>
              <a:buFont typeface="Wingdings" panose="05000000000000000000" pitchFamily="2" charset="2"/>
              <a:buChar char=""/>
            </a:pPr>
            <a:r>
              <a:rPr lang="en-IN" sz="2000" b="0" strike="noStrike" spc="-1">
                <a:solidFill>
                  <a:srgbClr val="000000"/>
                </a:solidFill>
                <a:latin typeface="Calibri"/>
              </a:rPr>
              <a:t>Task Failure</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Few cases, it is </a:t>
            </a:r>
            <a:r>
              <a:rPr lang="en-IN" sz="2000" b="1" strike="noStrike" spc="-1">
                <a:solidFill>
                  <a:srgbClr val="000000"/>
                </a:solidFill>
                <a:latin typeface="Calibri"/>
                <a:ea typeface="Droid Sans Fallback" panose="020B0502000000000001" charset="-122"/>
              </a:rPr>
              <a:t>undesirable</a:t>
            </a:r>
            <a:r>
              <a:rPr lang="en-IN" sz="2000" b="0" strike="noStrike" spc="-1">
                <a:solidFill>
                  <a:srgbClr val="000000"/>
                </a:solidFill>
                <a:latin typeface="Calibri"/>
                <a:ea typeface="Droid Sans Fallback" panose="020B0502000000000001" charset="-122"/>
              </a:rPr>
              <a:t> to abort the job if a few tasks fail, as it may be possible to use the results of the job despite some failures.</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In this case, the maximum percentage of tasks that are allowed to fail without triggering job failure can be set for the job.</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A task attempt may also be killed, which is different from it failing. </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2000" b="0" strike="noStrike" spc="-1">
                <a:solidFill>
                  <a:srgbClr val="000000"/>
                </a:solidFill>
                <a:latin typeface="Calibri"/>
                <a:ea typeface="Droid Sans Fallback" panose="020B0502000000000001" charset="-122"/>
              </a:rPr>
              <a:t>A task attempt may be killed because it is a </a:t>
            </a:r>
            <a:r>
              <a:rPr lang="en-IN" sz="2000" b="1" strike="noStrike" spc="-1">
                <a:solidFill>
                  <a:srgbClr val="000000"/>
                </a:solidFill>
                <a:latin typeface="Calibri"/>
                <a:ea typeface="Droid Sans Fallback" panose="020B0502000000000001" charset="-122"/>
              </a:rPr>
              <a:t>speculative duplicate</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Another failure mode is the sudden exit of the task JVM due to bug in JVM.</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1800" b="0" strike="noStrike" spc="-1">
                <a:solidFill>
                  <a:srgbClr val="000000"/>
                </a:solidFill>
                <a:latin typeface="Calibri"/>
                <a:ea typeface="Droid Sans Fallback" panose="020B0502000000000001" charset="-122"/>
              </a:rPr>
              <a:t>In this the </a:t>
            </a:r>
            <a:r>
              <a:rPr lang="en-IN" sz="1800" b="1" strike="noStrike" spc="-1">
                <a:solidFill>
                  <a:srgbClr val="000000"/>
                </a:solidFill>
                <a:latin typeface="Calibri"/>
                <a:ea typeface="Droid Sans Fallback" panose="020B0502000000000001" charset="-122"/>
              </a:rPr>
              <a:t>node manager notices</a:t>
            </a:r>
            <a:r>
              <a:rPr lang="en-IN" sz="1800" b="0" strike="noStrike" spc="-1">
                <a:solidFill>
                  <a:srgbClr val="000000"/>
                </a:solidFill>
                <a:latin typeface="Calibri"/>
                <a:ea typeface="Droid Sans Fallback" panose="020B0502000000000001" charset="-122"/>
              </a:rPr>
              <a:t> that the </a:t>
            </a:r>
            <a:r>
              <a:rPr lang="en-IN" sz="1800" b="1" strike="noStrike" spc="-1">
                <a:solidFill>
                  <a:srgbClr val="000000"/>
                </a:solidFill>
                <a:latin typeface="Calibri"/>
                <a:ea typeface="Droid Sans Fallback" panose="020B0502000000000001" charset="-122"/>
              </a:rPr>
              <a:t>process has exited</a:t>
            </a:r>
            <a:r>
              <a:rPr lang="en-IN" sz="1800" b="0" strike="noStrike" spc="-1">
                <a:solidFill>
                  <a:srgbClr val="000000"/>
                </a:solidFill>
                <a:latin typeface="Calibri"/>
                <a:ea typeface="Droid Sans Fallback" panose="020B0502000000000001" charset="-122"/>
              </a:rPr>
              <a:t> and </a:t>
            </a:r>
            <a:r>
              <a:rPr lang="en-IN" sz="1800" b="1" strike="noStrike" spc="-1">
                <a:solidFill>
                  <a:srgbClr val="000000"/>
                </a:solidFill>
                <a:latin typeface="Calibri"/>
                <a:ea typeface="Droid Sans Fallback" panose="020B0502000000000001" charset="-122"/>
              </a:rPr>
              <a:t>informs the application master</a:t>
            </a:r>
            <a:r>
              <a:rPr lang="en-IN" sz="1800" b="0" strike="noStrike" spc="-1">
                <a:solidFill>
                  <a:srgbClr val="000000"/>
                </a:solidFill>
                <a:latin typeface="Calibri"/>
                <a:ea typeface="Droid Sans Fallback" panose="020B0502000000000001" charset="-122"/>
              </a:rPr>
              <a:t> so it can mark the attempt as failed.</a:t>
            </a:r>
            <a:endParaRPr lang="en-IN" sz="1800" b="0" strike="noStrike" spc="-1">
              <a:latin typeface="Arial" panose="020B0604020202020204"/>
            </a:endParaRPr>
          </a:p>
        </p:txBody>
      </p:sp>
      <p:sp>
        <p:nvSpPr>
          <p:cNvPr id="424"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1923A187-40A2-4C6F-8F5B-2A0290F7CE9C}"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u="sng" strike="noStrike" spc="-1">
                <a:solidFill>
                  <a:srgbClr val="0070C0"/>
                </a:solidFill>
                <a:uFillTx/>
                <a:latin typeface="Calibri"/>
              </a:rPr>
              <a:t>Failures in MapReduce</a:t>
            </a:r>
            <a:endParaRPr lang="en-IN" sz="4400" b="0" strike="noStrike" spc="-1">
              <a:latin typeface="Arial" panose="020B0604020202020204"/>
            </a:endParaRPr>
          </a:p>
        </p:txBody>
      </p:sp>
      <p:sp>
        <p:nvSpPr>
          <p:cNvPr id="426" name="CustomShape 2"/>
          <p:cNvSpPr/>
          <p:nvPr/>
        </p:nvSpPr>
        <p:spPr>
          <a:xfrm>
            <a:off x="114480" y="786960"/>
            <a:ext cx="11975400" cy="62517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31800" indent="-323850">
              <a:lnSpc>
                <a:spcPct val="90000"/>
              </a:lnSpc>
              <a:spcBef>
                <a:spcPts val="1135"/>
              </a:spcBef>
              <a:buClr>
                <a:srgbClr val="000000"/>
              </a:buClr>
              <a:buSzPct val="45000"/>
              <a:buFont typeface="Wingdings" panose="05000000000000000000" pitchFamily="2" charset="2"/>
              <a:buChar char=""/>
            </a:pPr>
            <a:r>
              <a:rPr lang="en-IN" sz="2000" b="0" strike="noStrike" spc="-1">
                <a:solidFill>
                  <a:srgbClr val="000000"/>
                </a:solidFill>
                <a:latin typeface="Calibri"/>
              </a:rPr>
              <a:t>Application Master  Failure</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Just like MapReduce tasks are given several attempts to succeed (in the face of hardware or network failures), applications in YARN are retried in the event of failure.</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The maximum number of attempts to run a MapReduce application master is controlled by the mapreduce.am.max-attempts property.</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The default value is 2, so if a MapReduce application master fails twice it will not be tried again and the job will fail.</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If you want to increase the number of MapReduce application master attempts, you will have to increase the YARN setting on the cluster, too.</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Recovery Works:</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2000" b="0" strike="noStrike" spc="-1">
                <a:solidFill>
                  <a:srgbClr val="000000"/>
                </a:solidFill>
                <a:latin typeface="Calibri"/>
                <a:ea typeface="Droid Sans Fallback" panose="020B0502000000000001" charset="-122"/>
              </a:rPr>
              <a:t>An application master sends periodic heartbeats to the resource manager, and in the event of application master failure, the resource  manager will detect the failure and start a new instance of the master running in a new container (managed by a node manager).</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2000" b="0" strike="noStrike" spc="-1">
                <a:solidFill>
                  <a:srgbClr val="000000"/>
                </a:solidFill>
                <a:latin typeface="Calibri"/>
                <a:ea typeface="Droid Sans Fallback" panose="020B0502000000000001" charset="-122"/>
              </a:rPr>
              <a:t>In the case of the MapReduce application master, it will use the job history to recover the state of the tasks that were already run by the (failed) application so they don’t have to be rerun.</a:t>
            </a:r>
            <a:endParaRPr lang="en-IN" sz="2000" b="0" strike="noStrike" spc="-1">
              <a:latin typeface="Arial" panose="020B0604020202020204"/>
            </a:endParaRPr>
          </a:p>
          <a:p>
            <a:pPr marL="1296035" lvl="2" indent="-287655">
              <a:lnSpc>
                <a:spcPct val="100000"/>
              </a:lnSpc>
              <a:spcBef>
                <a:spcPts val="850"/>
              </a:spcBef>
              <a:buClr>
                <a:srgbClr val="000000"/>
              </a:buClr>
              <a:buSzPct val="45000"/>
              <a:buFont typeface="Wingdings" panose="05000000000000000000" pitchFamily="2" charset="2"/>
              <a:buChar char=""/>
            </a:pPr>
            <a:r>
              <a:rPr lang="en-IN" sz="2000" b="0" strike="noStrike" spc="-1">
                <a:solidFill>
                  <a:srgbClr val="000000"/>
                </a:solidFill>
                <a:latin typeface="Calibri"/>
                <a:ea typeface="Droid Sans Fallback" panose="020B0502000000000001" charset="-122"/>
              </a:rPr>
              <a:t>Recovery is enabled by default.</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 </a:t>
            </a:r>
            <a:endParaRPr lang="en-IN" sz="2000" b="0" strike="noStrike" spc="-1">
              <a:latin typeface="Arial" panose="020B0604020202020204"/>
            </a:endParaRPr>
          </a:p>
        </p:txBody>
      </p:sp>
      <p:sp>
        <p:nvSpPr>
          <p:cNvPr id="427"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867D3DBE-7049-44AA-ABCF-50772E8D43EB}" type="datetime1">
              <a:rPr lang="en-IN" sz="1200" b="0" strike="noStrike" spc="-1">
                <a:solidFill>
                  <a:srgbClr val="8B8B8B"/>
                </a:solidFill>
                <a:latin typeface="Calibri"/>
              </a:rPr>
            </a:fld>
            <a:endParaRPr lang="en-IN" sz="1200" b="0" strike="noStrike" spc="-1">
              <a:latin typeface="Arial" panose="020B0604020202020204"/>
            </a:endParaRPr>
          </a:p>
        </p:txBody>
      </p:sp>
      <p:sp>
        <p:nvSpPr>
          <p:cNvPr id="428" name="CustomShape 4"/>
          <p:cNvSpPr/>
          <p:nvPr/>
        </p:nvSpPr>
        <p:spPr>
          <a:xfrm>
            <a:off x="1649520" y="3331080"/>
            <a:ext cx="9019440" cy="602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800" b="1" strike="noStrike" spc="-1">
                <a:latin typeface="Arial" panose="020B0604020202020204"/>
              </a:rPr>
              <a:t>I</a:t>
            </a:r>
            <a:endParaRPr lang="en-IN"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Map Reduce : High Level</a:t>
            </a:r>
            <a:endParaRPr lang="en-IN" sz="4400" b="0" strike="noStrike" spc="-1">
              <a:latin typeface="Arial" panose="020B0604020202020204"/>
            </a:endParaRPr>
          </a:p>
        </p:txBody>
      </p:sp>
      <p:sp>
        <p:nvSpPr>
          <p:cNvPr id="133"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sp>
      <p:pic>
        <p:nvPicPr>
          <p:cNvPr id="134" name="Picture 133"/>
          <p:cNvPicPr/>
          <p:nvPr/>
        </p:nvPicPr>
        <p:blipFill>
          <a:blip r:embed="rId1"/>
          <a:stretch>
            <a:fillRect/>
          </a:stretch>
        </p:blipFill>
        <p:spPr>
          <a:xfrm>
            <a:off x="2298600" y="1130400"/>
            <a:ext cx="7619760" cy="4673160"/>
          </a:xfrm>
          <a:prstGeom prst="rect">
            <a:avLst/>
          </a:prstGeom>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u="sng" strike="noStrike" spc="-1">
                <a:solidFill>
                  <a:srgbClr val="0070C0"/>
                </a:solidFill>
                <a:uFillTx/>
                <a:latin typeface="Calibri"/>
              </a:rPr>
              <a:t>Failures in MapReduce</a:t>
            </a:r>
            <a:endParaRPr lang="en-IN" sz="4400" b="0" strike="noStrike" spc="-1">
              <a:latin typeface="Arial" panose="020B0604020202020204"/>
            </a:endParaRPr>
          </a:p>
        </p:txBody>
      </p:sp>
      <p:sp>
        <p:nvSpPr>
          <p:cNvPr id="430" name="CustomShape 2"/>
          <p:cNvSpPr/>
          <p:nvPr/>
        </p:nvSpPr>
        <p:spPr>
          <a:xfrm>
            <a:off x="114480" y="786960"/>
            <a:ext cx="11975400" cy="62517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31800" indent="-323850">
              <a:lnSpc>
                <a:spcPct val="90000"/>
              </a:lnSpc>
              <a:spcBef>
                <a:spcPts val="1135"/>
              </a:spcBef>
              <a:buClr>
                <a:srgbClr val="000000"/>
              </a:buClr>
              <a:buSzPct val="45000"/>
              <a:buFont typeface="Wingdings" panose="05000000000000000000" pitchFamily="2" charset="2"/>
              <a:buChar char=""/>
            </a:pPr>
            <a:r>
              <a:rPr lang="en-IN" sz="2000" b="0" strike="noStrike" spc="-1">
                <a:solidFill>
                  <a:srgbClr val="000000"/>
                </a:solidFill>
                <a:latin typeface="Calibri"/>
              </a:rPr>
              <a:t>Application Master  Failure</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The MapReduce client polls the application master for progress reports, but if its application master fails, the client needs to locate the new instance.</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During job initialization, the client asks the resource manager for the application master’s address, and then caches it so it doesn’t overload the resource manager with a request every time it needs to poll the application master.</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If the application master fails, however, the client will experience a timeout when it issues a status update, at which point the client will go back to the resource manager to ask for the new application master’s address. → This process is transparent to the user.</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 </a:t>
            </a:r>
            <a:endParaRPr lang="en-IN" sz="2000" b="0" strike="noStrike" spc="-1">
              <a:latin typeface="Arial" panose="020B0604020202020204"/>
            </a:endParaRPr>
          </a:p>
        </p:txBody>
      </p:sp>
      <p:sp>
        <p:nvSpPr>
          <p:cNvPr id="431"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DCEF0AE6-730B-466E-A335-A8B1219BB9B2}"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u="sng" strike="noStrike" spc="-1">
                <a:solidFill>
                  <a:srgbClr val="0070C0"/>
                </a:solidFill>
                <a:uFillTx/>
                <a:latin typeface="Calibri"/>
              </a:rPr>
              <a:t>Failures in MapReduce</a:t>
            </a:r>
            <a:endParaRPr lang="en-IN" sz="4400" b="0" strike="noStrike" spc="-1">
              <a:latin typeface="Arial" panose="020B0604020202020204"/>
            </a:endParaRPr>
          </a:p>
        </p:txBody>
      </p:sp>
      <p:sp>
        <p:nvSpPr>
          <p:cNvPr id="433" name="CustomShape 2"/>
          <p:cNvSpPr/>
          <p:nvPr/>
        </p:nvSpPr>
        <p:spPr>
          <a:xfrm>
            <a:off x="288000" y="648000"/>
            <a:ext cx="11975400" cy="62517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31800" indent="-323850">
              <a:lnSpc>
                <a:spcPct val="90000"/>
              </a:lnSpc>
              <a:spcBef>
                <a:spcPts val="1135"/>
              </a:spcBef>
              <a:buClr>
                <a:srgbClr val="000000"/>
              </a:buClr>
              <a:buSzPct val="45000"/>
              <a:buFont typeface="Wingdings" panose="05000000000000000000" pitchFamily="2" charset="2"/>
              <a:buChar char=""/>
            </a:pPr>
            <a:r>
              <a:rPr lang="en-IN" sz="2000" b="0" strike="noStrike" spc="-1">
                <a:solidFill>
                  <a:srgbClr val="000000"/>
                </a:solidFill>
                <a:latin typeface="Calibri"/>
              </a:rPr>
              <a:t>Node Manager  Failure</a:t>
            </a:r>
            <a:endParaRPr lang="en-IN" sz="2000" b="0" strike="noStrike" spc="-1">
              <a:latin typeface="Arial" panose="020B0604020202020204"/>
            </a:endParaRPr>
          </a:p>
          <a:p>
            <a:pPr marL="864235" lvl="1" indent="-323850">
              <a:lnSpc>
                <a:spcPct val="10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If a node manager fails by crashing or running very slowly, it will stop sending heartbeats to the resource manager or send them very infrequently</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Timeout is 10 minutes → this can be configured</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Any task or application master running on the failed node manager will be recovered using the mechanisms</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In addition, the application master arranges for map tasks that were run and completed successfully on the failed node manager to be rerun if they belong to incomplete jobs, since their intermediate output residing on the failed node manager’s local filesystem may not be accessible to the reduce task.</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Node managers may be</a:t>
            </a:r>
            <a:r>
              <a:rPr lang="en-IN" sz="2000" b="1" strike="noStrike" spc="-1">
                <a:solidFill>
                  <a:srgbClr val="000000"/>
                </a:solidFill>
                <a:latin typeface="Calibri"/>
                <a:ea typeface="Droid Sans Fallback" panose="020B0502000000000001" charset="-122"/>
              </a:rPr>
              <a:t> blacklisted</a:t>
            </a:r>
            <a:r>
              <a:rPr lang="en-IN" sz="2000" b="0" strike="noStrike" spc="-1">
                <a:solidFill>
                  <a:srgbClr val="000000"/>
                </a:solidFill>
                <a:latin typeface="Calibri"/>
                <a:ea typeface="Droid Sans Fallback" panose="020B0502000000000001" charset="-122"/>
              </a:rPr>
              <a:t> if the number of failures for the application is high, even if the node manager itself has not failed.</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Blacklisting is done by the application master</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For MapReduce the application master will try to reschedule tasks on different nodes if more than three tasks fail on a node manager.</a:t>
            </a:r>
            <a:endParaRPr lang="en-IN" sz="2000" b="0" strike="noStrike" spc="-1">
              <a:latin typeface="Arial" panose="020B0604020202020204"/>
            </a:endParaRPr>
          </a:p>
          <a:p>
            <a:pPr marL="864235" lvl="1" indent="-323850">
              <a:lnSpc>
                <a:spcPct val="90000"/>
              </a:lnSpc>
              <a:spcBef>
                <a:spcPts val="1135"/>
              </a:spcBef>
              <a:buClr>
                <a:srgbClr val="000000"/>
              </a:buClr>
              <a:buSzPct val="75000"/>
              <a:buFont typeface="Symbol"/>
              <a:buChar char=""/>
            </a:pPr>
            <a:r>
              <a:rPr lang="en-IN" sz="2000" b="0" strike="noStrike" spc="-1">
                <a:solidFill>
                  <a:srgbClr val="000000"/>
                </a:solidFill>
                <a:latin typeface="Calibri"/>
                <a:ea typeface="Droid Sans Fallback" panose="020B0502000000000001" charset="-122"/>
              </a:rPr>
              <a:t>The user may set the threshold for this.</a:t>
            </a:r>
            <a:endParaRPr lang="en-IN" sz="2000" b="0" strike="noStrike" spc="-1">
              <a:latin typeface="Arial" panose="020B0604020202020204"/>
            </a:endParaRPr>
          </a:p>
        </p:txBody>
      </p:sp>
      <p:sp>
        <p:nvSpPr>
          <p:cNvPr id="434"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E538EA3D-E2D0-421D-9278-514F7B729145}"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u="sng" strike="noStrike" spc="-1">
                <a:solidFill>
                  <a:srgbClr val="0070C0"/>
                </a:solidFill>
                <a:uFillTx/>
                <a:latin typeface="Calibri"/>
              </a:rPr>
              <a:t>Speculative Execution</a:t>
            </a:r>
            <a:endParaRPr lang="en-IN" sz="4400" b="0" strike="noStrike" spc="-1">
              <a:latin typeface="Arial" panose="020B0604020202020204"/>
            </a:endParaRPr>
          </a:p>
        </p:txBody>
      </p:sp>
      <p:sp>
        <p:nvSpPr>
          <p:cNvPr id="436" name="CustomShape 2"/>
          <p:cNvSpPr/>
          <p:nvPr/>
        </p:nvSpPr>
        <p:spPr>
          <a:xfrm>
            <a:off x="114480" y="786960"/>
            <a:ext cx="11975400" cy="62517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31800" indent="-323850">
              <a:lnSpc>
                <a:spcPct val="90000"/>
              </a:lnSpc>
              <a:spcBef>
                <a:spcPts val="1135"/>
              </a:spcBef>
              <a:buClr>
                <a:srgbClr val="000000"/>
              </a:buClr>
              <a:buSzPct val="45000"/>
              <a:buFont typeface="Wingdings" panose="05000000000000000000" pitchFamily="2" charset="2"/>
              <a:buChar char=""/>
            </a:pPr>
            <a:r>
              <a:rPr lang="en-IN" sz="4400" b="0" strike="noStrike" spc="-1">
                <a:solidFill>
                  <a:srgbClr val="000000"/>
                </a:solidFill>
                <a:latin typeface="Calibri"/>
              </a:rPr>
              <a:t>If hadoop detects that some tasks is slower than normal, another equivalent backup task is launched.</a:t>
            </a:r>
            <a:endParaRPr lang="en-IN" sz="4400" b="0" strike="noStrike" spc="-1">
              <a:latin typeface="Arial" panose="020B0604020202020204"/>
            </a:endParaRPr>
          </a:p>
          <a:p>
            <a:pPr marL="431800" indent="-323850">
              <a:lnSpc>
                <a:spcPct val="90000"/>
              </a:lnSpc>
              <a:spcBef>
                <a:spcPts val="1135"/>
              </a:spcBef>
              <a:buClr>
                <a:srgbClr val="000000"/>
              </a:buClr>
              <a:buSzPct val="45000"/>
              <a:buFont typeface="Wingdings" panose="05000000000000000000" pitchFamily="2" charset="2"/>
              <a:buChar char=""/>
            </a:pPr>
            <a:r>
              <a:rPr lang="en-IN" sz="4400" b="0" strike="noStrike" spc="-1">
                <a:solidFill>
                  <a:srgbClr val="000000"/>
                </a:solidFill>
                <a:latin typeface="Calibri"/>
              </a:rPr>
              <a:t>Which ever completes first, the second one is killed immediately. </a:t>
            </a:r>
            <a:endParaRPr lang="en-IN" sz="4400" b="0" strike="noStrike" spc="-1">
              <a:latin typeface="Arial" panose="020B0604020202020204"/>
            </a:endParaRPr>
          </a:p>
          <a:p>
            <a:pPr marL="431800" indent="-323850">
              <a:lnSpc>
                <a:spcPct val="90000"/>
              </a:lnSpc>
              <a:spcBef>
                <a:spcPts val="1135"/>
              </a:spcBef>
              <a:buClr>
                <a:srgbClr val="000000"/>
              </a:buClr>
              <a:buSzPct val="45000"/>
              <a:buFont typeface="Wingdings" panose="05000000000000000000" pitchFamily="2" charset="2"/>
              <a:buChar char=""/>
            </a:pPr>
            <a:r>
              <a:rPr lang="en-IN" sz="4400" b="0" strike="noStrike" spc="-1">
                <a:solidFill>
                  <a:srgbClr val="000000"/>
                </a:solidFill>
                <a:latin typeface="Calibri"/>
              </a:rPr>
              <a:t>It is an optimization, not a feature to make jobs to run more reliably.</a:t>
            </a:r>
            <a:endParaRPr lang="en-IN" sz="4400" b="0" strike="noStrike" spc="-1">
              <a:latin typeface="Arial" panose="020B0604020202020204"/>
            </a:endParaRPr>
          </a:p>
          <a:p>
            <a:pPr>
              <a:lnSpc>
                <a:spcPct val="90000"/>
              </a:lnSpc>
              <a:spcBef>
                <a:spcPts val="1135"/>
              </a:spcBef>
            </a:pPr>
            <a:endParaRPr lang="en-IN" sz="4400" b="0" strike="noStrike" spc="-1">
              <a:latin typeface="Arial" panose="020B0604020202020204"/>
            </a:endParaRPr>
          </a:p>
        </p:txBody>
      </p:sp>
      <p:sp>
        <p:nvSpPr>
          <p:cNvPr id="437"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DB23AE05-B87B-4988-AEBF-C0B9580FDEF9}"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Nodes, Trackers, Tasks</a:t>
            </a:r>
            <a:endParaRPr lang="en-IN" sz="4400" b="0" strike="noStrike" spc="-1">
              <a:latin typeface="Arial" panose="020B0604020202020204"/>
            </a:endParaRPr>
          </a:p>
        </p:txBody>
      </p:sp>
      <p:sp>
        <p:nvSpPr>
          <p:cNvPr id="136"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0995" indent="-340360">
              <a:lnSpc>
                <a:spcPct val="90000"/>
              </a:lnSpc>
              <a:spcBef>
                <a:spcPts val="1000"/>
              </a:spcBef>
              <a:buClr>
                <a:srgbClr val="CC9900"/>
              </a:buClr>
              <a:buSzPct val="65000"/>
              <a:buFont typeface="Wingdings" panose="05000000000000000000" pitchFamily="2" charset="2"/>
              <a:buChar char=""/>
            </a:pPr>
            <a:r>
              <a:rPr lang="en-IN" sz="2800" b="1" strike="noStrike" spc="-1">
                <a:solidFill>
                  <a:srgbClr val="000000"/>
                </a:solidFill>
                <a:latin typeface="Calibri"/>
              </a:rPr>
              <a:t> Master node runs </a:t>
            </a:r>
            <a:r>
              <a:rPr lang="en-IN" sz="2800" b="1" i="1" strike="noStrike" spc="-1">
                <a:solidFill>
                  <a:srgbClr val="000000"/>
                </a:solidFill>
                <a:latin typeface="Calibri"/>
              </a:rPr>
              <a:t>JobTracker</a:t>
            </a:r>
            <a:r>
              <a:rPr lang="en-IN" sz="2800" b="1" strike="noStrike" spc="-1">
                <a:solidFill>
                  <a:srgbClr val="000000"/>
                </a:solidFill>
                <a:latin typeface="Calibri"/>
              </a:rPr>
              <a:t> instance, which accepts </a:t>
            </a:r>
            <a:r>
              <a:rPr lang="en-IN" sz="2800" b="1" i="1" strike="noStrike" spc="-1">
                <a:solidFill>
                  <a:srgbClr val="000000"/>
                </a:solidFill>
                <a:latin typeface="Calibri"/>
              </a:rPr>
              <a:t>Job </a:t>
            </a:r>
            <a:r>
              <a:rPr lang="en-IN" sz="2800" b="1" strike="noStrike" spc="-1">
                <a:solidFill>
                  <a:srgbClr val="000000"/>
                </a:solidFill>
                <a:latin typeface="Calibri"/>
              </a:rPr>
              <a:t>requests from clients.</a:t>
            </a:r>
            <a:endParaRPr lang="en-IN" sz="2800" b="0" strike="noStrike" spc="-1">
              <a:latin typeface="Arial" panose="020B0604020202020204"/>
            </a:endParaRPr>
          </a:p>
          <a:p>
            <a:pPr marL="340995" indent="-340360">
              <a:lnSpc>
                <a:spcPct val="90000"/>
              </a:lnSpc>
              <a:spcBef>
                <a:spcPts val="1000"/>
              </a:spcBef>
              <a:buClr>
                <a:srgbClr val="CC9900"/>
              </a:buClr>
              <a:buSzPct val="65000"/>
              <a:buFont typeface="Wingdings" panose="05000000000000000000" pitchFamily="2" charset="2"/>
              <a:buChar char=""/>
            </a:pPr>
            <a:r>
              <a:rPr lang="en-IN" sz="2800" b="1" i="1" strike="noStrike" spc="-1">
                <a:solidFill>
                  <a:srgbClr val="000000"/>
                </a:solidFill>
                <a:latin typeface="Calibri"/>
              </a:rPr>
              <a:t>TaskTracker </a:t>
            </a:r>
            <a:r>
              <a:rPr lang="en-IN" sz="2800" b="1" strike="noStrike" spc="-1">
                <a:solidFill>
                  <a:srgbClr val="000000"/>
                </a:solidFill>
                <a:latin typeface="Calibri"/>
              </a:rPr>
              <a:t>instances run on slave nodes.</a:t>
            </a:r>
            <a:endParaRPr lang="en-IN" sz="2800" b="0" strike="noStrike" spc="-1">
              <a:latin typeface="Arial" panose="020B0604020202020204"/>
            </a:endParaRPr>
          </a:p>
          <a:p>
            <a:pPr marL="340995" indent="-340360">
              <a:lnSpc>
                <a:spcPct val="90000"/>
              </a:lnSpc>
              <a:spcBef>
                <a:spcPts val="1000"/>
              </a:spcBef>
              <a:buClr>
                <a:srgbClr val="CC9900"/>
              </a:buClr>
              <a:buSzPct val="65000"/>
              <a:buFont typeface="Wingdings" panose="05000000000000000000" pitchFamily="2" charset="2"/>
              <a:buChar char=""/>
            </a:pPr>
            <a:r>
              <a:rPr lang="en-IN" sz="2800" b="1" strike="noStrike" spc="-1">
                <a:solidFill>
                  <a:srgbClr val="000000"/>
                </a:solidFill>
                <a:latin typeface="Calibri"/>
              </a:rPr>
              <a:t>TaskTracker forks separate Java process for task instances.</a:t>
            </a:r>
            <a:endParaRPr lang="en-IN" sz="2800" b="0" strike="noStrike" spc="-1">
              <a:latin typeface="Arial" panose="020B0604020202020204"/>
            </a:endParaRPr>
          </a:p>
          <a:p>
            <a:pPr marL="340995" indent="-340360">
              <a:lnSpc>
                <a:spcPct val="90000"/>
              </a:lnSpc>
              <a:spcBef>
                <a:spcPts val="1000"/>
              </a:spcBef>
              <a:buClr>
                <a:srgbClr val="CC9900"/>
              </a:buClr>
              <a:buSzPct val="65000"/>
              <a:buFont typeface="Wingdings" panose="05000000000000000000" pitchFamily="2" charset="2"/>
              <a:buChar char=""/>
            </a:pPr>
            <a:r>
              <a:rPr lang="en-IN" sz="2800" b="1" strike="noStrike" spc="-1">
                <a:solidFill>
                  <a:srgbClr val="000000"/>
                </a:solidFill>
                <a:latin typeface="Calibri"/>
              </a:rPr>
              <a:t>Job Distribution:</a:t>
            </a:r>
            <a:endParaRPr lang="en-IN" sz="2800" b="0" strike="noStrike" spc="-1">
              <a:latin typeface="Arial" panose="020B0604020202020204"/>
            </a:endParaRPr>
          </a:p>
          <a:p>
            <a:pPr marL="798195" lvl="1" indent="-340360">
              <a:lnSpc>
                <a:spcPct val="90000"/>
              </a:lnSpc>
              <a:spcBef>
                <a:spcPts val="500"/>
              </a:spcBef>
              <a:buClr>
                <a:srgbClr val="CC9900"/>
              </a:buClr>
              <a:buSzPct val="65000"/>
              <a:buFont typeface="Wingdings" panose="05000000000000000000" pitchFamily="2" charset="2"/>
              <a:buChar char=""/>
            </a:pPr>
            <a:r>
              <a:rPr lang="en-IN" sz="2400" b="1" strike="noStrike" spc="-1">
                <a:solidFill>
                  <a:srgbClr val="000000"/>
                </a:solidFill>
                <a:latin typeface="Calibri"/>
              </a:rPr>
              <a:t>MapReduce programs are contained in a Java </a:t>
            </a:r>
            <a:r>
              <a:rPr lang="en-IN" sz="2400" b="1" strike="noStrike" spc="-1">
                <a:solidFill>
                  <a:srgbClr val="FF0000"/>
                </a:solidFill>
                <a:latin typeface="Calibri"/>
              </a:rPr>
              <a:t>“jar” </a:t>
            </a:r>
            <a:r>
              <a:rPr lang="en-IN" sz="2400" b="1" strike="noStrike" spc="-1">
                <a:solidFill>
                  <a:srgbClr val="000000"/>
                </a:solidFill>
                <a:latin typeface="Calibri"/>
              </a:rPr>
              <a:t>file + an XML file containing serialized program configuration options</a:t>
            </a:r>
            <a:endParaRPr lang="en-IN" sz="2400" b="0" strike="noStrike" spc="-1">
              <a:latin typeface="Arial" panose="020B0604020202020204"/>
            </a:endParaRPr>
          </a:p>
          <a:p>
            <a:pPr marL="798195" lvl="1" indent="-340360">
              <a:lnSpc>
                <a:spcPct val="90000"/>
              </a:lnSpc>
              <a:spcBef>
                <a:spcPts val="500"/>
              </a:spcBef>
              <a:buClr>
                <a:srgbClr val="CC9900"/>
              </a:buClr>
              <a:buSzPct val="65000"/>
              <a:buFont typeface="Wingdings" panose="05000000000000000000" pitchFamily="2" charset="2"/>
              <a:buChar char=""/>
            </a:pPr>
            <a:r>
              <a:rPr lang="en-IN" sz="2400" b="1" strike="noStrike" spc="-1">
                <a:solidFill>
                  <a:srgbClr val="000000"/>
                </a:solidFill>
                <a:latin typeface="Calibri"/>
              </a:rPr>
              <a:t>Running a MapReduce job places these files into the HDFS and notifies TaskTrackers where to retrieve the relevant program code</a:t>
            </a: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286000" y="3581280"/>
            <a:ext cx="685080" cy="5328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IN" sz="1800" b="0" strike="noStrike" spc="-1">
                <a:solidFill>
                  <a:srgbClr val="FFFFFF"/>
                </a:solidFill>
                <a:latin typeface="Calibri"/>
                <a:ea typeface="DejaVu Sans" panose="020B0603030804020204"/>
              </a:rPr>
              <a:t>Input </a:t>
            </a:r>
            <a:endParaRPr lang="en-IN" sz="1800" b="0" strike="noStrike" spc="-1">
              <a:latin typeface="Arial" panose="020B0604020202020204"/>
            </a:endParaRPr>
          </a:p>
          <a:p>
            <a:pPr algn="ctr">
              <a:lnSpc>
                <a:spcPct val="100000"/>
              </a:lnSpc>
            </a:pPr>
            <a:r>
              <a:rPr lang="en-IN" sz="1800" b="0" strike="noStrike" spc="-1">
                <a:solidFill>
                  <a:srgbClr val="FFFFFF"/>
                </a:solidFill>
                <a:latin typeface="Calibri"/>
                <a:ea typeface="DejaVu Sans" panose="020B0603030804020204"/>
              </a:rPr>
              <a:t>file</a:t>
            </a:r>
            <a:endParaRPr lang="en-IN" sz="1800" b="0" strike="noStrike" spc="-1">
              <a:latin typeface="Arial" panose="020B0604020202020204"/>
            </a:endParaRPr>
          </a:p>
        </p:txBody>
      </p:sp>
      <p:sp>
        <p:nvSpPr>
          <p:cNvPr id="138" name="CustomShape 2"/>
          <p:cNvSpPr/>
          <p:nvPr/>
        </p:nvSpPr>
        <p:spPr>
          <a:xfrm>
            <a:off x="3809880" y="2286000"/>
            <a:ext cx="685080" cy="3801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IN" sz="1800" b="0" strike="noStrike" spc="-1">
                <a:solidFill>
                  <a:srgbClr val="FFFFFF"/>
                </a:solidFill>
                <a:latin typeface="Calibri"/>
                <a:ea typeface="DejaVu Sans" panose="020B0603030804020204"/>
              </a:rPr>
              <a:t>map</a:t>
            </a:r>
            <a:endParaRPr lang="en-IN" sz="1800" b="0" strike="noStrike" spc="-1">
              <a:latin typeface="Arial" panose="020B0604020202020204"/>
            </a:endParaRPr>
          </a:p>
        </p:txBody>
      </p:sp>
      <p:sp>
        <p:nvSpPr>
          <p:cNvPr id="139" name="CustomShape 3"/>
          <p:cNvSpPr/>
          <p:nvPr/>
        </p:nvSpPr>
        <p:spPr>
          <a:xfrm>
            <a:off x="3809880" y="5181480"/>
            <a:ext cx="685080" cy="456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IN" sz="1800" b="0" strike="noStrike" spc="-1">
                <a:solidFill>
                  <a:srgbClr val="FFFFFF"/>
                </a:solidFill>
                <a:latin typeface="Calibri"/>
                <a:ea typeface="DejaVu Sans" panose="020B0603030804020204"/>
              </a:rPr>
              <a:t>map</a:t>
            </a:r>
            <a:endParaRPr lang="en-IN" sz="1800" b="0" strike="noStrike" spc="-1">
              <a:latin typeface="Arial" panose="020B0604020202020204"/>
            </a:endParaRPr>
          </a:p>
        </p:txBody>
      </p:sp>
      <p:sp>
        <p:nvSpPr>
          <p:cNvPr id="140" name="CustomShape 4"/>
          <p:cNvSpPr/>
          <p:nvPr/>
        </p:nvSpPr>
        <p:spPr>
          <a:xfrm flipV="true">
            <a:off x="2971800" y="3809160"/>
            <a:ext cx="227880" cy="3744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141" name="Line 5"/>
          <p:cNvSpPr/>
          <p:nvPr/>
        </p:nvSpPr>
        <p:spPr>
          <a:xfrm>
            <a:off x="3200400" y="2590560"/>
            <a:ext cx="360" cy="2819520"/>
          </a:xfrm>
          <a:prstGeom prst="line">
            <a:avLst/>
          </a:prstGeom>
          <a:ln>
            <a:solidFill>
              <a:srgbClr val="5597D3"/>
            </a:solidFill>
            <a:round/>
          </a:ln>
        </p:spPr>
        <p:style>
          <a:lnRef idx="1">
            <a:schemeClr val="accent1"/>
          </a:lnRef>
          <a:fillRef idx="0">
            <a:schemeClr val="accent1"/>
          </a:fillRef>
          <a:effectRef idx="0">
            <a:schemeClr val="accent1"/>
          </a:effectRef>
          <a:fontRef idx="minor"/>
        </p:style>
      </p:sp>
      <p:sp>
        <p:nvSpPr>
          <p:cNvPr id="142" name="CustomShape 6"/>
          <p:cNvSpPr/>
          <p:nvPr/>
        </p:nvSpPr>
        <p:spPr>
          <a:xfrm>
            <a:off x="3200400" y="2590920"/>
            <a:ext cx="608760" cy="36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143" name="CustomShape 7"/>
          <p:cNvSpPr/>
          <p:nvPr/>
        </p:nvSpPr>
        <p:spPr>
          <a:xfrm>
            <a:off x="3200400" y="5410080"/>
            <a:ext cx="608760" cy="36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144" name="CustomShape 8"/>
          <p:cNvSpPr/>
          <p:nvPr/>
        </p:nvSpPr>
        <p:spPr>
          <a:xfrm>
            <a:off x="7391520" y="3733920"/>
            <a:ext cx="837360" cy="3801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IN" sz="1800" b="0" strike="noStrike" spc="-1">
                <a:solidFill>
                  <a:srgbClr val="FFFFFF"/>
                </a:solidFill>
                <a:latin typeface="Calibri"/>
                <a:ea typeface="DejaVu Sans" panose="020B0603030804020204"/>
              </a:rPr>
              <a:t>reduce</a:t>
            </a:r>
            <a:endParaRPr lang="en-IN" sz="1800" b="0" strike="noStrike" spc="-1">
              <a:latin typeface="Arial" panose="020B0604020202020204"/>
            </a:endParaRPr>
          </a:p>
        </p:txBody>
      </p:sp>
      <p:sp>
        <p:nvSpPr>
          <p:cNvPr id="145" name="CustomShape 9"/>
          <p:cNvSpPr/>
          <p:nvPr/>
        </p:nvSpPr>
        <p:spPr>
          <a:xfrm>
            <a:off x="4495680" y="2476440"/>
            <a:ext cx="2894760" cy="144720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146" name="CustomShape 10"/>
          <p:cNvSpPr/>
          <p:nvPr/>
        </p:nvSpPr>
        <p:spPr>
          <a:xfrm flipV="true">
            <a:off x="4495680" y="3923640"/>
            <a:ext cx="2894760" cy="1485360"/>
          </a:xfrm>
          <a:custGeom>
            <a:avLst/>
            <a:gdLst/>
            <a:ahLst/>
            <a:cxnLst/>
            <a:rect l="l" t="t" r="r" b="b"/>
            <a:pathLst>
              <a:path w="21600" h="21600">
                <a:moveTo>
                  <a:pt x="0" y="0"/>
                </a:moveTo>
                <a:lnTo>
                  <a:pt x="21600" y="21600"/>
                </a:lnTo>
              </a:path>
            </a:pathLst>
          </a:custGeom>
          <a:noFill/>
          <a:ln>
            <a:solidFill>
              <a:srgbClr val="5597D3"/>
            </a:solidFill>
            <a:round/>
            <a:tailEnd type="triangle" w="med" len="med"/>
          </a:ln>
        </p:spPr>
        <p:style>
          <a:lnRef idx="1">
            <a:schemeClr val="accent1"/>
          </a:lnRef>
          <a:fillRef idx="0">
            <a:schemeClr val="accent1"/>
          </a:fillRef>
          <a:effectRef idx="0">
            <a:schemeClr val="accent1"/>
          </a:effectRef>
          <a:fontRef idx="minor"/>
        </p:style>
      </p:sp>
      <p:sp>
        <p:nvSpPr>
          <p:cNvPr id="147" name="CustomShape 11"/>
          <p:cNvSpPr/>
          <p:nvPr/>
        </p:nvSpPr>
        <p:spPr>
          <a:xfrm>
            <a:off x="4343400" y="3581280"/>
            <a:ext cx="1599480" cy="729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400" b="0" u="sng" strike="noStrike" spc="-1">
                <a:solidFill>
                  <a:srgbClr val="000000"/>
                </a:solidFill>
                <a:uFillTx/>
                <a:latin typeface="Calibri"/>
                <a:ea typeface="DejaVu Sans" panose="020B0603030804020204"/>
              </a:rPr>
              <a:t>shuffle</a:t>
            </a:r>
            <a:endParaRPr lang="en-IN" sz="1400" b="0" strike="noStrike" spc="-1">
              <a:latin typeface="Arial" panose="020B0604020202020204"/>
            </a:endParaRPr>
          </a:p>
          <a:p>
            <a:pPr>
              <a:lnSpc>
                <a:spcPct val="100000"/>
              </a:lnSpc>
            </a:pPr>
            <a:r>
              <a:rPr lang="en-IN" sz="1400" b="0" strike="noStrike" spc="-1">
                <a:solidFill>
                  <a:srgbClr val="000000"/>
                </a:solidFill>
                <a:latin typeface="Calibri"/>
                <a:ea typeface="DejaVu Sans" panose="020B0603030804020204"/>
              </a:rPr>
              <a:t>1.Sorting by key</a:t>
            </a:r>
            <a:endParaRPr lang="en-IN" sz="1400" b="0" strike="noStrike" spc="-1">
              <a:latin typeface="Arial" panose="020B0604020202020204"/>
            </a:endParaRPr>
          </a:p>
          <a:p>
            <a:pPr>
              <a:lnSpc>
                <a:spcPct val="100000"/>
              </a:lnSpc>
            </a:pPr>
            <a:r>
              <a:rPr lang="en-IN" sz="1400" b="0" strike="noStrike" spc="-1">
                <a:solidFill>
                  <a:srgbClr val="000000"/>
                </a:solidFill>
                <a:latin typeface="Calibri"/>
                <a:ea typeface="DejaVu Sans" panose="020B0603030804020204"/>
              </a:rPr>
              <a:t>2.Grouping by key</a:t>
            </a:r>
            <a:endParaRPr lang="en-IN" sz="1400" b="0" strike="noStrike" spc="-1">
              <a:latin typeface="Arial" panose="020B0604020202020204"/>
            </a:endParaRPr>
          </a:p>
        </p:txBody>
      </p:sp>
      <p:sp>
        <p:nvSpPr>
          <p:cNvPr id="148" name="CustomShape 12"/>
          <p:cNvSpPr/>
          <p:nvPr/>
        </p:nvSpPr>
        <p:spPr>
          <a:xfrm>
            <a:off x="1752480" y="1219320"/>
            <a:ext cx="3276000" cy="820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1" strike="noStrike" spc="-1">
                <a:solidFill>
                  <a:srgbClr val="548235"/>
                </a:solidFill>
                <a:latin typeface="Calibri"/>
                <a:ea typeface="DejaVu Sans" panose="020B0603030804020204"/>
              </a:rPr>
              <a:t>k1     ,      v1</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0            1,senthi,……..,100</a:t>
            </a:r>
            <a:endParaRPr lang="en-IN" sz="1200" b="0" strike="noStrike" spc="-1">
              <a:latin typeface="Arial" panose="020B0604020202020204"/>
            </a:endParaRPr>
          </a:p>
          <a:p>
            <a:pPr marL="228600" indent="-227965">
              <a:lnSpc>
                <a:spcPct val="100000"/>
              </a:lnSpc>
              <a:buClr>
                <a:srgbClr val="000000"/>
              </a:buClr>
              <a:buFont typeface="StarSymbol"/>
              <a:buAutoNum type="arabicPlain" startAt="30"/>
            </a:pPr>
            <a:r>
              <a:rPr lang="en-IN" sz="1200" b="0" strike="noStrike" spc="-1">
                <a:solidFill>
                  <a:srgbClr val="000000"/>
                </a:solidFill>
                <a:latin typeface="Calibri"/>
                <a:ea typeface="DejaVu Sans" panose="020B0603030804020204"/>
              </a:rPr>
              <a:t>        2,kumar,………,70</a:t>
            </a:r>
            <a:endParaRPr lang="en-IN" sz="1200" b="0" strike="noStrike" spc="-1">
              <a:latin typeface="Arial" panose="020B0604020202020204"/>
            </a:endParaRPr>
          </a:p>
          <a:p>
            <a:pPr marL="228600" indent="-227965">
              <a:lnSpc>
                <a:spcPct val="100000"/>
              </a:lnSpc>
            </a:pPr>
            <a:r>
              <a:rPr lang="en-IN" sz="1200" b="0" strike="noStrike" spc="-1">
                <a:solidFill>
                  <a:srgbClr val="000000"/>
                </a:solidFill>
                <a:latin typeface="Calibri"/>
                <a:ea typeface="DejaVu Sans" panose="020B0603030804020204"/>
              </a:rPr>
              <a:t>53          3,priya,…………,50</a:t>
            </a:r>
            <a:endParaRPr lang="en-IN" sz="1200" b="0" strike="noStrike" spc="-1">
              <a:latin typeface="Arial" panose="020B0604020202020204"/>
            </a:endParaRPr>
          </a:p>
        </p:txBody>
      </p:sp>
      <p:sp>
        <p:nvSpPr>
          <p:cNvPr id="149" name="CustomShape 13"/>
          <p:cNvSpPr/>
          <p:nvPr/>
        </p:nvSpPr>
        <p:spPr>
          <a:xfrm>
            <a:off x="4038480" y="1219320"/>
            <a:ext cx="2590200" cy="1185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1" strike="noStrike" spc="-1">
                <a:solidFill>
                  <a:srgbClr val="7C7C7C"/>
                </a:solidFill>
                <a:latin typeface="Calibri"/>
                <a:ea typeface="DejaVu Sans" panose="020B0603030804020204"/>
              </a:rPr>
              <a:t>k2            ,        v2</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paracetamol   100</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metacin           70</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avil                    50</a:t>
            </a:r>
            <a:endParaRPr lang="en-IN" sz="1200" b="0" strike="noStrike" spc="-1">
              <a:latin typeface="Arial" panose="020B0604020202020204"/>
            </a:endParaRPr>
          </a:p>
          <a:p>
            <a:pPr>
              <a:lnSpc>
                <a:spcPct val="100000"/>
              </a:lnSpc>
            </a:pPr>
            <a:endParaRPr lang="en-IN" sz="1200" b="0" strike="noStrike" spc="-1">
              <a:latin typeface="Arial" panose="020B0604020202020204"/>
            </a:endParaRPr>
          </a:p>
          <a:p>
            <a:pPr>
              <a:lnSpc>
                <a:spcPct val="100000"/>
              </a:lnSpc>
            </a:pPr>
            <a:endParaRPr lang="en-IN" sz="1200" b="0" strike="noStrike" spc="-1">
              <a:latin typeface="Arial" panose="020B0604020202020204"/>
            </a:endParaRPr>
          </a:p>
        </p:txBody>
      </p:sp>
      <p:sp>
        <p:nvSpPr>
          <p:cNvPr id="150" name="CustomShape 14"/>
          <p:cNvSpPr/>
          <p:nvPr/>
        </p:nvSpPr>
        <p:spPr>
          <a:xfrm>
            <a:off x="6172200" y="2514600"/>
            <a:ext cx="1751760" cy="820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1" strike="noStrike" spc="-1">
                <a:solidFill>
                  <a:srgbClr val="8497B0"/>
                </a:solidFill>
                <a:latin typeface="Calibri"/>
                <a:ea typeface="DejaVu Sans" panose="020B0603030804020204"/>
              </a:rPr>
              <a:t>k3           ,         v3</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avil                  50,45</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metacin          70,150</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paracetamol 100,25</a:t>
            </a:r>
            <a:endParaRPr lang="en-IN" sz="1200" b="0" strike="noStrike" spc="-1">
              <a:latin typeface="Arial" panose="020B0604020202020204"/>
            </a:endParaRPr>
          </a:p>
        </p:txBody>
      </p:sp>
      <p:sp>
        <p:nvSpPr>
          <p:cNvPr id="151" name="CustomShape 15"/>
          <p:cNvSpPr/>
          <p:nvPr/>
        </p:nvSpPr>
        <p:spPr>
          <a:xfrm>
            <a:off x="8305920" y="304920"/>
            <a:ext cx="3351960" cy="1367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0" u="sng" strike="noStrike" spc="-1">
                <a:solidFill>
                  <a:srgbClr val="000000"/>
                </a:solidFill>
                <a:uFillTx/>
                <a:latin typeface="Calibri"/>
                <a:ea typeface="DejaVu Sans" panose="020B0603030804020204"/>
              </a:rPr>
              <a:t>Input file</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1,senthil,paracetamol,male,100 </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2,kumar,metacin,male,70 </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3,priya,avil,female,50 </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4,pradeep,paracetamol,male,25 </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5,siva,avil,male,45 </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6,saravana,metacin,male,150</a:t>
            </a:r>
            <a:endParaRPr lang="en-IN" sz="1200" b="0" strike="noStrike" spc="-1">
              <a:latin typeface="Arial" panose="020B0604020202020204"/>
            </a:endParaRPr>
          </a:p>
        </p:txBody>
      </p:sp>
      <p:sp>
        <p:nvSpPr>
          <p:cNvPr id="152" name="CustomShape 16"/>
          <p:cNvSpPr/>
          <p:nvPr/>
        </p:nvSpPr>
        <p:spPr>
          <a:xfrm>
            <a:off x="7162920" y="5410080"/>
            <a:ext cx="4799880" cy="455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0" u="sng" strike="noStrike" spc="-1">
                <a:solidFill>
                  <a:srgbClr val="000000"/>
                </a:solidFill>
                <a:uFillTx/>
                <a:latin typeface="Calibri"/>
                <a:ea typeface="DejaVu Sans" panose="020B0603030804020204"/>
              </a:rPr>
              <a:t>query</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select drug,sum(amount) from patient  group by drug;</a:t>
            </a:r>
            <a:endParaRPr lang="en-IN" sz="1200" b="0" strike="noStrike" spc="-1">
              <a:latin typeface="Arial" panose="020B0604020202020204"/>
            </a:endParaRPr>
          </a:p>
        </p:txBody>
      </p:sp>
      <p:sp>
        <p:nvSpPr>
          <p:cNvPr id="153" name="Line 17"/>
          <p:cNvSpPr/>
          <p:nvPr/>
        </p:nvSpPr>
        <p:spPr>
          <a:xfrm>
            <a:off x="8229600" y="1066680"/>
            <a:ext cx="2438280" cy="360"/>
          </a:xfrm>
          <a:prstGeom prst="line">
            <a:avLst/>
          </a:prstGeom>
          <a:ln>
            <a:solidFill>
              <a:srgbClr val="5597D3"/>
            </a:solidFill>
            <a:round/>
          </a:ln>
        </p:spPr>
        <p:style>
          <a:lnRef idx="1">
            <a:schemeClr val="accent1"/>
          </a:lnRef>
          <a:fillRef idx="0">
            <a:schemeClr val="accent1"/>
          </a:fillRef>
          <a:effectRef idx="0">
            <a:schemeClr val="accent1"/>
          </a:effectRef>
          <a:fontRef idx="minor"/>
        </p:style>
      </p:sp>
      <p:sp>
        <p:nvSpPr>
          <p:cNvPr id="154" name="CustomShape 18"/>
          <p:cNvSpPr/>
          <p:nvPr/>
        </p:nvSpPr>
        <p:spPr>
          <a:xfrm>
            <a:off x="8077320" y="609480"/>
            <a:ext cx="75600" cy="456480"/>
          </a:xfrm>
          <a:prstGeom prst="leftBrace">
            <a:avLst>
              <a:gd name="adj1" fmla="val 8333"/>
              <a:gd name="adj2" fmla="val 50000"/>
            </a:avLst>
          </a:prstGeom>
          <a:noFill/>
          <a:ln>
            <a:solidFill>
              <a:srgbClr val="5597D3"/>
            </a:solidFill>
            <a:round/>
          </a:ln>
        </p:spPr>
        <p:style>
          <a:lnRef idx="1">
            <a:schemeClr val="accent1"/>
          </a:lnRef>
          <a:fillRef idx="0">
            <a:schemeClr val="accent1"/>
          </a:fillRef>
          <a:effectRef idx="0">
            <a:schemeClr val="accent1"/>
          </a:effectRef>
          <a:fontRef idx="minor"/>
        </p:style>
      </p:sp>
      <p:sp>
        <p:nvSpPr>
          <p:cNvPr id="155" name="CustomShape 19"/>
          <p:cNvSpPr/>
          <p:nvPr/>
        </p:nvSpPr>
        <p:spPr>
          <a:xfrm>
            <a:off x="8077320" y="1143000"/>
            <a:ext cx="45000" cy="456480"/>
          </a:xfrm>
          <a:prstGeom prst="leftBrace">
            <a:avLst>
              <a:gd name="adj1" fmla="val 8333"/>
              <a:gd name="adj2" fmla="val 50000"/>
            </a:avLst>
          </a:prstGeom>
          <a:noFill/>
          <a:ln>
            <a:solidFill>
              <a:srgbClr val="5597D3"/>
            </a:solidFill>
            <a:round/>
          </a:ln>
        </p:spPr>
        <p:style>
          <a:lnRef idx="1">
            <a:schemeClr val="accent1"/>
          </a:lnRef>
          <a:fillRef idx="0">
            <a:schemeClr val="accent1"/>
          </a:fillRef>
          <a:effectRef idx="0">
            <a:schemeClr val="accent1"/>
          </a:effectRef>
          <a:fontRef idx="minor"/>
        </p:style>
      </p:sp>
      <p:sp>
        <p:nvSpPr>
          <p:cNvPr id="156" name="CustomShape 20"/>
          <p:cNvSpPr/>
          <p:nvPr/>
        </p:nvSpPr>
        <p:spPr>
          <a:xfrm>
            <a:off x="7697880" y="762120"/>
            <a:ext cx="339120" cy="272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200" b="0" strike="noStrike" spc="-1">
                <a:solidFill>
                  <a:srgbClr val="000000"/>
                </a:solidFill>
                <a:latin typeface="Calibri"/>
                <a:ea typeface="DejaVu Sans" panose="020B0603030804020204"/>
              </a:rPr>
              <a:t>b0</a:t>
            </a:r>
            <a:endParaRPr lang="en-IN" sz="1200" b="0" strike="noStrike" spc="-1">
              <a:latin typeface="Arial" panose="020B0604020202020204"/>
            </a:endParaRPr>
          </a:p>
        </p:txBody>
      </p:sp>
      <p:sp>
        <p:nvSpPr>
          <p:cNvPr id="157" name="CustomShape 21"/>
          <p:cNvSpPr/>
          <p:nvPr/>
        </p:nvSpPr>
        <p:spPr>
          <a:xfrm>
            <a:off x="7697880" y="1219320"/>
            <a:ext cx="339120" cy="272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200" b="0" strike="noStrike" spc="-1">
                <a:solidFill>
                  <a:srgbClr val="000000"/>
                </a:solidFill>
                <a:latin typeface="Calibri"/>
                <a:ea typeface="DejaVu Sans" panose="020B0603030804020204"/>
              </a:rPr>
              <a:t>b1</a:t>
            </a:r>
            <a:endParaRPr lang="en-IN" sz="1200" b="0" strike="noStrike" spc="-1">
              <a:latin typeface="Arial" panose="020B0604020202020204"/>
            </a:endParaRPr>
          </a:p>
        </p:txBody>
      </p:sp>
      <p:sp>
        <p:nvSpPr>
          <p:cNvPr id="158" name="CustomShape 22"/>
          <p:cNvSpPr/>
          <p:nvPr/>
        </p:nvSpPr>
        <p:spPr>
          <a:xfrm>
            <a:off x="3279600" y="2286000"/>
            <a:ext cx="36360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b0</a:t>
            </a:r>
            <a:endParaRPr lang="en-IN" sz="1400" b="0" strike="noStrike" spc="-1">
              <a:latin typeface="Arial" panose="020B0604020202020204"/>
            </a:endParaRPr>
          </a:p>
        </p:txBody>
      </p:sp>
      <p:sp>
        <p:nvSpPr>
          <p:cNvPr id="159" name="CustomShape 23"/>
          <p:cNvSpPr/>
          <p:nvPr/>
        </p:nvSpPr>
        <p:spPr>
          <a:xfrm>
            <a:off x="3355560" y="5410080"/>
            <a:ext cx="363600" cy="303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IN" sz="1400" b="0" strike="noStrike" spc="-1">
                <a:solidFill>
                  <a:srgbClr val="000000"/>
                </a:solidFill>
                <a:latin typeface="Calibri"/>
                <a:ea typeface="DejaVu Sans" panose="020B0603030804020204"/>
              </a:rPr>
              <a:t>b1</a:t>
            </a:r>
            <a:endParaRPr lang="en-IN" sz="1400" b="0" strike="noStrike" spc="-1">
              <a:latin typeface="Arial" panose="020B0604020202020204"/>
            </a:endParaRPr>
          </a:p>
        </p:txBody>
      </p:sp>
      <p:sp>
        <p:nvSpPr>
          <p:cNvPr id="160" name="CustomShape 24"/>
          <p:cNvSpPr/>
          <p:nvPr/>
        </p:nvSpPr>
        <p:spPr>
          <a:xfrm>
            <a:off x="1981080" y="5638680"/>
            <a:ext cx="1980360" cy="820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1" strike="noStrike" spc="-1">
                <a:solidFill>
                  <a:srgbClr val="548235"/>
                </a:solidFill>
                <a:latin typeface="Calibri"/>
                <a:ea typeface="DejaVu Sans" panose="020B0603030804020204"/>
              </a:rPr>
              <a:t>k1       ,   v1</a:t>
            </a:r>
            <a:endParaRPr lang="en-IN" sz="1200" b="0" strike="noStrike" spc="-1">
              <a:latin typeface="Arial" panose="020B0604020202020204"/>
            </a:endParaRPr>
          </a:p>
          <a:p>
            <a:pPr marL="228600" indent="-227965">
              <a:lnSpc>
                <a:spcPct val="100000"/>
              </a:lnSpc>
              <a:buClr>
                <a:srgbClr val="000000"/>
              </a:buClr>
              <a:buFont typeface="StarSymbol"/>
              <a:buAutoNum type="arabicPlain" startAt="79"/>
            </a:pPr>
            <a:r>
              <a:rPr lang="en-IN" sz="1200" b="0" strike="noStrike" spc="-1">
                <a:solidFill>
                  <a:srgbClr val="000000"/>
                </a:solidFill>
                <a:latin typeface="Calibri"/>
                <a:ea typeface="DejaVu Sans" panose="020B0603030804020204"/>
              </a:rPr>
              <a:t>    4,pradeep,………,25</a:t>
            </a:r>
            <a:endParaRPr lang="en-IN" sz="1200" b="0" strike="noStrike" spc="-1">
              <a:latin typeface="Arial" panose="020B0604020202020204"/>
            </a:endParaRPr>
          </a:p>
          <a:p>
            <a:pPr marL="228600" indent="-227965">
              <a:lnSpc>
                <a:spcPct val="100000"/>
              </a:lnSpc>
              <a:buClr>
                <a:srgbClr val="000000"/>
              </a:buClr>
              <a:buFont typeface="StarSymbol"/>
              <a:buAutoNum type="arabicPlain" startAt="87"/>
            </a:pPr>
            <a:r>
              <a:rPr lang="en-IN" sz="1200" b="0" strike="noStrike" spc="-1">
                <a:solidFill>
                  <a:srgbClr val="000000"/>
                </a:solidFill>
                <a:latin typeface="Calibri"/>
                <a:ea typeface="DejaVu Sans" panose="020B0603030804020204"/>
              </a:rPr>
              <a:t>    5,siva,…………..,45</a:t>
            </a:r>
            <a:endParaRPr lang="en-IN" sz="1200" b="0" strike="noStrike" spc="-1">
              <a:latin typeface="Arial" panose="020B0604020202020204"/>
            </a:endParaRPr>
          </a:p>
          <a:p>
            <a:pPr marL="228600" indent="-227965">
              <a:lnSpc>
                <a:spcPct val="100000"/>
              </a:lnSpc>
            </a:pPr>
            <a:r>
              <a:rPr lang="en-IN" sz="1200" b="0" strike="noStrike" spc="-1">
                <a:solidFill>
                  <a:srgbClr val="000000"/>
                </a:solidFill>
                <a:latin typeface="Calibri"/>
                <a:ea typeface="DejaVu Sans" panose="020B0603030804020204"/>
              </a:rPr>
              <a:t>96      6,saravana,………,150</a:t>
            </a:r>
            <a:endParaRPr lang="en-IN" sz="1200" b="0" strike="noStrike" spc="-1">
              <a:latin typeface="Arial" panose="020B0604020202020204"/>
            </a:endParaRPr>
          </a:p>
        </p:txBody>
      </p:sp>
      <p:sp>
        <p:nvSpPr>
          <p:cNvPr id="161" name="CustomShape 25"/>
          <p:cNvSpPr/>
          <p:nvPr/>
        </p:nvSpPr>
        <p:spPr>
          <a:xfrm>
            <a:off x="4419720" y="5638680"/>
            <a:ext cx="1751760" cy="100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1" strike="noStrike" spc="-1">
                <a:solidFill>
                  <a:srgbClr val="7C7C7C"/>
                </a:solidFill>
                <a:latin typeface="Calibri"/>
                <a:ea typeface="DejaVu Sans" panose="020B0603030804020204"/>
              </a:rPr>
              <a:t>k2             ,             v2</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paracetamol       25</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avil                        45</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metacin               150</a:t>
            </a:r>
            <a:endParaRPr lang="en-IN" sz="1200" b="0" strike="noStrike" spc="-1">
              <a:latin typeface="Arial" panose="020B0604020202020204"/>
            </a:endParaRPr>
          </a:p>
          <a:p>
            <a:pPr>
              <a:lnSpc>
                <a:spcPct val="100000"/>
              </a:lnSpc>
            </a:pPr>
            <a:endParaRPr lang="en-IN" sz="1200" b="0" strike="noStrike" spc="-1">
              <a:latin typeface="Arial" panose="020B0604020202020204"/>
            </a:endParaRPr>
          </a:p>
        </p:txBody>
      </p:sp>
      <p:sp>
        <p:nvSpPr>
          <p:cNvPr id="162" name="CustomShape 26"/>
          <p:cNvSpPr/>
          <p:nvPr/>
        </p:nvSpPr>
        <p:spPr>
          <a:xfrm>
            <a:off x="8381880" y="3505320"/>
            <a:ext cx="1751760" cy="820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1200" b="1" strike="noStrike" spc="-1">
                <a:solidFill>
                  <a:srgbClr val="3B3838"/>
                </a:solidFill>
                <a:latin typeface="Calibri"/>
                <a:ea typeface="DejaVu Sans" panose="020B0603030804020204"/>
              </a:rPr>
              <a:t>k4            ,        v4</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avil                  95</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metacin          220</a:t>
            </a:r>
            <a:endParaRPr lang="en-IN" sz="1200" b="0" strike="noStrike" spc="-1">
              <a:latin typeface="Arial" panose="020B0604020202020204"/>
            </a:endParaRPr>
          </a:p>
          <a:p>
            <a:pPr>
              <a:lnSpc>
                <a:spcPct val="100000"/>
              </a:lnSpc>
            </a:pPr>
            <a:r>
              <a:rPr lang="en-IN" sz="1200" b="0" strike="noStrike" spc="-1">
                <a:solidFill>
                  <a:srgbClr val="000000"/>
                </a:solidFill>
                <a:latin typeface="Calibri"/>
                <a:ea typeface="DejaVu Sans" panose="020B0603030804020204"/>
              </a:rPr>
              <a:t>paracetamol 125</a:t>
            </a:r>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Anatomy of MR code</a:t>
            </a:r>
            <a:endParaRPr lang="en-IN" sz="4400" b="0" strike="noStrike" spc="-1">
              <a:latin typeface="Arial" panose="020B0604020202020204"/>
            </a:endParaRPr>
          </a:p>
        </p:txBody>
      </p:sp>
      <p:sp>
        <p:nvSpPr>
          <p:cNvPr id="164"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Mapper - a Java class to be extended by the developer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Methods – setup, map, run, cleanup</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Map method takes a key value and can emit zero or more intermediate key value pairs depending upon the logic implemented by the developer</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A JVM running Mapper is launched for each input split.</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Reducer – A Java class to be extended by the developer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Methods – setup, reduce, run, cleanup</a:t>
            </a:r>
            <a:endParaRPr lang="en-IN" sz="24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Reduce method takes a (intermediate key-list of values) and can emit zero or more key value pairs depending upon the logic implemented by the developer</a:t>
            </a:r>
            <a:endParaRPr lang="en-IN" sz="24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Driver</a:t>
            </a:r>
            <a:endParaRPr lang="en-IN" sz="2800" b="0" strike="noStrike" spc="-1">
              <a:latin typeface="Arial" panose="020B0604020202020204"/>
            </a:endParaRPr>
          </a:p>
          <a:p>
            <a:pPr marL="685800" lvl="1" indent="-227965">
              <a:lnSpc>
                <a:spcPct val="90000"/>
              </a:lnSpc>
              <a:spcBef>
                <a:spcPts val="500"/>
              </a:spcBef>
              <a:buClr>
                <a:srgbClr val="000000"/>
              </a:buClr>
              <a:buFont typeface="Wingdings" panose="05000000000000000000" pitchFamily="2" charset="2"/>
              <a:buChar char=""/>
            </a:pPr>
            <a:r>
              <a:rPr lang="en-IN" sz="2400" b="1" strike="noStrike" spc="-1">
                <a:solidFill>
                  <a:srgbClr val="000000"/>
                </a:solidFill>
                <a:latin typeface="Calibri"/>
              </a:rPr>
              <a:t>Configures the job and submits the job to the cluster from the client.</a:t>
            </a:r>
            <a:endParaRPr lang="en-IN" sz="2400" b="0" strike="noStrike" spc="-1">
              <a:latin typeface="Arial" panose="020B0604020202020204"/>
            </a:endParaRPr>
          </a:p>
        </p:txBody>
      </p:sp>
      <p:sp>
        <p:nvSpPr>
          <p:cNvPr id="165" name="CustomShape 3"/>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9F2551AB-B2EC-4F96-BA94-E65A593449C9}"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14480" y="73080"/>
            <a:ext cx="11975400" cy="71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IN" sz="4400" b="1" strike="noStrike" spc="-1">
                <a:solidFill>
                  <a:srgbClr val="0070C0"/>
                </a:solidFill>
                <a:latin typeface="Calibri"/>
              </a:rPr>
              <a:t>Writables</a:t>
            </a:r>
            <a:endParaRPr lang="en-IN" sz="4400" b="0" strike="noStrike" spc="-1">
              <a:latin typeface="Arial" panose="020B0604020202020204"/>
            </a:endParaRPr>
          </a:p>
        </p:txBody>
      </p:sp>
      <p:sp>
        <p:nvSpPr>
          <p:cNvPr id="167" name="CustomShape 2"/>
          <p:cNvSpPr/>
          <p:nvPr/>
        </p:nvSpPr>
        <p:spPr>
          <a:xfrm>
            <a:off x="114480" y="898560"/>
            <a:ext cx="11975400" cy="514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90000"/>
              </a:lnSpc>
              <a:spcBef>
                <a:spcPts val="1000"/>
              </a:spcBef>
            </a:pPr>
            <a:endParaRPr lang="en-IN" sz="1800" b="0" strike="noStrike" spc="-1">
              <a:latin typeface="Arial" panose="020B0604020202020204"/>
            </a:endParaRPr>
          </a:p>
          <a:p>
            <a:pPr>
              <a:lnSpc>
                <a:spcPct val="90000"/>
              </a:lnSpc>
              <a:spcBef>
                <a:spcPts val="1000"/>
              </a:spcBef>
            </a:pPr>
            <a:endParaRPr lang="en-IN" sz="1800" b="0" strike="noStrike" spc="-1">
              <a:latin typeface="Arial" panose="020B0604020202020204"/>
            </a:endParaRPr>
          </a:p>
          <a:p>
            <a:pPr>
              <a:lnSpc>
                <a:spcPct val="90000"/>
              </a:lnSpc>
              <a:spcBef>
                <a:spcPts val="1000"/>
              </a:spcBef>
            </a:pPr>
            <a:endParaRPr lang="en-IN" sz="1800" b="0" strike="noStrike" spc="-1">
              <a:latin typeface="Arial" panose="020B0604020202020204"/>
            </a:endParaRPr>
          </a:p>
          <a:p>
            <a:pPr>
              <a:lnSpc>
                <a:spcPct val="90000"/>
              </a:lnSpc>
              <a:spcBef>
                <a:spcPts val="1000"/>
              </a:spcBef>
            </a:pPr>
            <a:endParaRPr lang="en-IN" sz="1800" b="0" strike="noStrike" spc="-1">
              <a:latin typeface="Arial" panose="020B0604020202020204"/>
            </a:endParaRPr>
          </a:p>
          <a:p>
            <a:pPr>
              <a:lnSpc>
                <a:spcPct val="90000"/>
              </a:lnSpc>
              <a:spcBef>
                <a:spcPts val="1000"/>
              </a:spcBef>
            </a:pPr>
            <a:endParaRPr lang="en-IN" sz="1800" b="0" strike="noStrike" spc="-1">
              <a:latin typeface="Arial" panose="020B0604020202020204"/>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 </a:t>
            </a:r>
            <a:endParaRPr lang="en-IN" sz="2800" b="1" strike="noStrike" spc="-1">
              <a:solidFill>
                <a:srgbClr val="000000"/>
              </a:solidFill>
              <a:latin typeface="Calibri"/>
            </a:endParaRPr>
          </a:p>
          <a:p>
            <a:pPr marL="228600" indent="-227965">
              <a:lnSpc>
                <a:spcPct val="90000"/>
              </a:lnSpc>
              <a:spcBef>
                <a:spcPts val="1000"/>
              </a:spcBef>
              <a:buClr>
                <a:srgbClr val="000000"/>
              </a:buClr>
              <a:buFont typeface="Calibri"/>
              <a:buChar char="₪"/>
            </a:pPr>
            <a:r>
              <a:rPr lang="en-IN" sz="2800" b="1" strike="noStrike" spc="-1">
                <a:solidFill>
                  <a:srgbClr val="000000"/>
                </a:solidFill>
                <a:latin typeface="Calibri"/>
              </a:rPr>
              <a:t>Writables in Hadoop are present for serialization</a:t>
            </a:r>
            <a:endParaRPr lang="en-IN" sz="2800" b="0" strike="noStrike" spc="-1">
              <a:latin typeface="Arial" panose="020B0604020202020204"/>
            </a:endParaRPr>
          </a:p>
        </p:txBody>
      </p:sp>
      <p:sp>
        <p:nvSpPr>
          <p:cNvPr id="168" name="CustomShape 3"/>
          <p:cNvSpPr/>
          <p:nvPr/>
        </p:nvSpPr>
        <p:spPr>
          <a:xfrm>
            <a:off x="737235" y="1219835"/>
            <a:ext cx="10576560" cy="13633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2400" b="1" i="1" strike="noStrike" spc="-1">
                <a:solidFill>
                  <a:srgbClr val="000000"/>
                </a:solidFill>
                <a:latin typeface="Calibri"/>
                <a:ea typeface="DejaVu Sans" panose="020B0603030804020204"/>
              </a:rPr>
              <a:t>What is Serialization?? </a:t>
            </a:r>
            <a:endParaRPr lang="en-IN" sz="2400" b="0" strike="noStrike" spc="-1">
              <a:latin typeface="Arial" panose="020B0604020202020204"/>
            </a:endParaRPr>
          </a:p>
          <a:p>
            <a:pPr>
              <a:lnSpc>
                <a:spcPct val="100000"/>
              </a:lnSpc>
            </a:pPr>
            <a:r>
              <a:rPr lang="en-IN" sz="2400" b="0" i="1" strike="noStrike" spc="-1">
                <a:solidFill>
                  <a:srgbClr val="000000"/>
                </a:solidFill>
                <a:latin typeface="Calibri"/>
                <a:ea typeface="DejaVu Sans" panose="020B0603030804020204"/>
              </a:rPr>
              <a:t>the process of converting a data structure or object state into a format that can be stored (for example, in a file or memory buffer, or transmitted across a network connection link) and "resurrected" later in the same or another computer environment</a:t>
            </a:r>
            <a:endParaRPr lang="en-IN" sz="2400" b="0" strike="noStrike" spc="-1">
              <a:latin typeface="Arial" panose="020B0604020202020204"/>
            </a:endParaRPr>
          </a:p>
          <a:p>
            <a:pPr>
              <a:lnSpc>
                <a:spcPct val="100000"/>
              </a:lnSpc>
            </a:pPr>
            <a:endParaRPr lang="en-IN" sz="2400" b="0" strike="noStrike" spc="-1">
              <a:latin typeface="Arial" panose="020B0604020202020204"/>
            </a:endParaRPr>
          </a:p>
        </p:txBody>
      </p:sp>
      <p:sp>
        <p:nvSpPr>
          <p:cNvPr id="169" name="CustomShape 4"/>
          <p:cNvSpPr/>
          <p:nvPr/>
        </p:nvSpPr>
        <p:spPr>
          <a:xfrm>
            <a:off x="600480" y="4001760"/>
            <a:ext cx="9880200" cy="1918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IN" sz="2400" b="0" i="1" strike="noStrike" spc="-1">
                <a:solidFill>
                  <a:srgbClr val="000000"/>
                </a:solidFill>
                <a:latin typeface="Calibri"/>
                <a:ea typeface="DejaVu Sans" panose="020B0603030804020204"/>
              </a:rPr>
              <a:t>Why  a separate framework instead  of java serialization?</a:t>
            </a:r>
            <a:endParaRPr lang="en-IN" sz="2400" b="0" strike="noStrike" spc="-1">
              <a:latin typeface="Arial" panose="020B0604020202020204"/>
            </a:endParaRPr>
          </a:p>
          <a:p>
            <a:pPr marL="342900" indent="-342265">
              <a:lnSpc>
                <a:spcPct val="100000"/>
              </a:lnSpc>
              <a:buClr>
                <a:srgbClr val="000000"/>
              </a:buClr>
              <a:buFont typeface="StarSymbol"/>
              <a:buAutoNum type="arabicPeriod"/>
            </a:pPr>
            <a:r>
              <a:rPr lang="en-IN" sz="2400" b="0" i="1" strike="noStrike" spc="-1">
                <a:solidFill>
                  <a:srgbClr val="000000"/>
                </a:solidFill>
                <a:latin typeface="Calibri"/>
                <a:ea typeface="DejaVu Sans" panose="020B0603030804020204"/>
              </a:rPr>
              <a:t>Compact</a:t>
            </a:r>
            <a:endParaRPr lang="en-IN" sz="2400" b="0" strike="noStrike" spc="-1">
              <a:latin typeface="Arial" panose="020B0604020202020204"/>
            </a:endParaRPr>
          </a:p>
          <a:p>
            <a:pPr marL="342900" indent="-342265">
              <a:lnSpc>
                <a:spcPct val="100000"/>
              </a:lnSpc>
              <a:buClr>
                <a:srgbClr val="000000"/>
              </a:buClr>
              <a:buFont typeface="StarSymbol"/>
              <a:buAutoNum type="arabicPeriod"/>
            </a:pPr>
            <a:r>
              <a:rPr lang="en-IN" sz="2400" b="0" i="1" strike="noStrike" spc="-1">
                <a:solidFill>
                  <a:srgbClr val="000000"/>
                </a:solidFill>
                <a:latin typeface="Calibri"/>
                <a:ea typeface="DejaVu Sans" panose="020B0603030804020204"/>
              </a:rPr>
              <a:t>Fast</a:t>
            </a:r>
            <a:endParaRPr lang="en-IN" sz="2400" b="0" strike="noStrike" spc="-1">
              <a:latin typeface="Arial" panose="020B0604020202020204"/>
            </a:endParaRPr>
          </a:p>
          <a:p>
            <a:pPr marL="342900" indent="-342265">
              <a:lnSpc>
                <a:spcPct val="100000"/>
              </a:lnSpc>
              <a:buClr>
                <a:srgbClr val="000000"/>
              </a:buClr>
              <a:buFont typeface="StarSymbol"/>
              <a:buAutoNum type="arabicPeriod"/>
            </a:pPr>
            <a:r>
              <a:rPr lang="en-IN" sz="2400" b="0" i="1" strike="noStrike" spc="-1">
                <a:solidFill>
                  <a:srgbClr val="000000"/>
                </a:solidFill>
                <a:latin typeface="Calibri"/>
                <a:ea typeface="DejaVu Sans" panose="020B0603030804020204"/>
              </a:rPr>
              <a:t>Extensible</a:t>
            </a:r>
            <a:endParaRPr lang="en-IN" sz="2400" b="0" strike="noStrike" spc="-1">
              <a:latin typeface="Arial" panose="020B0604020202020204"/>
            </a:endParaRPr>
          </a:p>
          <a:p>
            <a:pPr marL="342900" indent="-342265">
              <a:lnSpc>
                <a:spcPct val="100000"/>
              </a:lnSpc>
              <a:buClr>
                <a:srgbClr val="000000"/>
              </a:buClr>
              <a:buFont typeface="StarSymbol"/>
              <a:buAutoNum type="arabicPeriod"/>
            </a:pPr>
            <a:r>
              <a:rPr lang="en-IN" sz="2400" b="0" i="1" strike="noStrike" spc="-1">
                <a:solidFill>
                  <a:srgbClr val="000000"/>
                </a:solidFill>
                <a:latin typeface="Calibri"/>
                <a:ea typeface="DejaVu Sans" panose="020B0603030804020204"/>
              </a:rPr>
              <a:t>Interoperable</a:t>
            </a:r>
            <a:endParaRPr lang="en-IN" sz="2400" b="0" strike="noStrike" spc="-1">
              <a:latin typeface="Arial" panose="020B0604020202020204"/>
            </a:endParaRPr>
          </a:p>
        </p:txBody>
      </p:sp>
      <p:sp>
        <p:nvSpPr>
          <p:cNvPr id="170" name="CustomShape 5"/>
          <p:cNvSpPr/>
          <p:nvPr/>
        </p:nvSpPr>
        <p:spPr>
          <a:xfrm>
            <a:off x="1981080" y="18360"/>
            <a:ext cx="2894760" cy="328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100000"/>
              </a:lnSpc>
            </a:pPr>
            <a:fld id="{669C936E-4B12-46B5-9CC7-24A270B92E8F}" type="datetime1">
              <a:rPr lang="en-IN" sz="1200" b="0" strike="noStrike" spc="-1">
                <a:solidFill>
                  <a:srgbClr val="8B8B8B"/>
                </a:solidFill>
                <a:latin typeface="Calibri"/>
              </a:rPr>
            </a:fld>
            <a:endParaRPr lang="en-IN" sz="1200" b="0" strike="noStrike" spc="-1">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Microsoft PowerPoint Presentation</Template>
  <TotalTime>0</TotalTime>
  <Words>19126</Words>
  <Application>WPS Presentation</Application>
  <PresentationFormat/>
  <Paragraphs>919</Paragraphs>
  <Slides>52</Slides>
  <Notes>0</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52</vt:i4>
      </vt:variant>
    </vt:vector>
  </HeadingPairs>
  <TitlesOfParts>
    <vt:vector size="73" baseType="lpstr">
      <vt:lpstr>Arial</vt:lpstr>
      <vt:lpstr>SimSun</vt:lpstr>
      <vt:lpstr>Wingdings</vt:lpstr>
      <vt:lpstr>Arial</vt:lpstr>
      <vt:lpstr>Standard Symbols PS</vt:lpstr>
      <vt:lpstr>Symbol</vt:lpstr>
      <vt:lpstr>Times New Roman</vt:lpstr>
      <vt:lpstr>Calibri</vt:lpstr>
      <vt:lpstr>Trebuchet MS</vt:lpstr>
      <vt:lpstr>Courier New</vt:lpstr>
      <vt:lpstr>DejaVu Sans</vt:lpstr>
      <vt:lpstr>StarSymbol</vt:lpstr>
      <vt:lpstr>MS PGothic</vt:lpstr>
      <vt:lpstr>Symbol</vt:lpstr>
      <vt:lpstr>Droid Sans Fallback</vt:lpstr>
      <vt:lpstr>微软雅黑</vt:lpstr>
      <vt:lpstr>Arial Unicode MS</vt:lpstr>
      <vt:lpstr>Comfortaa Light</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RameshRagala</dc:creator>
  <cp:lastModifiedBy>ragalayathvisra</cp:lastModifiedBy>
  <cp:revision>66</cp:revision>
  <dcterms:created xsi:type="dcterms:W3CDTF">2021-04-13T12:15:36Z</dcterms:created>
  <dcterms:modified xsi:type="dcterms:W3CDTF">2021-04-13T12:15:36Z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45</vt:i4>
  </property>
  <property fmtid="{D5CDD505-2E9C-101B-9397-08002B2CF9AE}" pid="12" name="KSOProductBuildVer">
    <vt:lpwstr>1033-11.1.0.9719</vt:lpwstr>
  </property>
</Properties>
</file>