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3" r:id="rId6"/>
    <p:sldId id="274" r:id="rId7"/>
    <p:sldId id="275" r:id="rId8"/>
    <p:sldId id="276" r:id="rId9"/>
    <p:sldId id="277" r:id="rId10"/>
    <p:sldId id="278" r:id="rId11"/>
    <p:sldId id="259" r:id="rId12"/>
    <p:sldId id="260" r:id="rId13"/>
    <p:sldId id="261" r:id="rId14"/>
    <p:sldId id="279" r:id="rId15"/>
    <p:sldId id="262" r:id="rId16"/>
    <p:sldId id="26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BDF7-A57C-49B8-BB2A-678B8382841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2E4D-01B3-417A-937A-EFB2B13C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1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Inverted Indexing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a given query</a:t>
            </a:r>
            <a:r>
              <a:rPr lang="en-US" dirty="0"/>
              <a:t>, retrieval involves </a:t>
            </a:r>
            <a:r>
              <a:rPr lang="en-US" b="1" dirty="0"/>
              <a:t>fetching postings</a:t>
            </a:r>
            <a:r>
              <a:rPr lang="en-US" dirty="0"/>
              <a:t> lists associated with </a:t>
            </a:r>
            <a:r>
              <a:rPr lang="en-US" dirty="0" smtClean="0"/>
              <a:t>query terms </a:t>
            </a:r>
            <a:r>
              <a:rPr lang="en-US" dirty="0"/>
              <a:t>and traversing the postings to compute the result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Simple case:</a:t>
            </a:r>
          </a:p>
          <a:p>
            <a:pPr lvl="1"/>
            <a:r>
              <a:rPr lang="en-US" dirty="0" smtClean="0"/>
              <a:t>Boolean </a:t>
            </a:r>
            <a:r>
              <a:rPr lang="en-US" dirty="0"/>
              <a:t>retrieval involves set </a:t>
            </a:r>
            <a:r>
              <a:rPr lang="en-US" dirty="0" smtClean="0"/>
              <a:t>operations on posting lists.</a:t>
            </a:r>
          </a:p>
          <a:p>
            <a:r>
              <a:rPr lang="en-US" dirty="0"/>
              <a:t>At the </a:t>
            </a:r>
            <a:r>
              <a:rPr lang="en-US" dirty="0" smtClean="0"/>
              <a:t>end, </a:t>
            </a:r>
            <a:r>
              <a:rPr lang="en-US" dirty="0"/>
              <a:t>the </a:t>
            </a:r>
            <a:r>
              <a:rPr lang="en-US" b="1" dirty="0"/>
              <a:t>top k documents</a:t>
            </a:r>
            <a:r>
              <a:rPr lang="en-US" dirty="0"/>
              <a:t> are then </a:t>
            </a:r>
            <a:r>
              <a:rPr lang="en-US" dirty="0" smtClean="0"/>
              <a:t>extracted </a:t>
            </a:r>
            <a:r>
              <a:rPr lang="en-US" dirty="0"/>
              <a:t>to yield a </a:t>
            </a:r>
            <a:r>
              <a:rPr lang="en-US" b="1" dirty="0" smtClean="0"/>
              <a:t>ranked list </a:t>
            </a:r>
            <a:r>
              <a:rPr lang="en-US" dirty="0"/>
              <a:t>of results for the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many </a:t>
            </a:r>
            <a:r>
              <a:rPr lang="en-US" b="1" dirty="0"/>
              <a:t>optimization </a:t>
            </a:r>
            <a:r>
              <a:rPr lang="en-US" b="1" dirty="0" smtClean="0"/>
              <a:t>strategies </a:t>
            </a:r>
            <a:r>
              <a:rPr lang="en-US" dirty="0" smtClean="0"/>
              <a:t>for </a:t>
            </a:r>
            <a:r>
              <a:rPr lang="en-US" b="1" dirty="0"/>
              <a:t>query evaluation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reduce the number </a:t>
            </a:r>
            <a:r>
              <a:rPr lang="en-US" dirty="0" smtClean="0"/>
              <a:t>of postings </a:t>
            </a:r>
            <a:r>
              <a:rPr lang="en-US" dirty="0"/>
              <a:t>a retrieval engine must examine.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8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Regular index: Document </a:t>
            </a:r>
            <a:r>
              <a:rPr lang="en-US" dirty="0" smtClean="0">
                <a:sym typeface="Wingdings" pitchFamily="2" charset="2"/>
              </a:rPr>
              <a:t> terms</a:t>
            </a:r>
          </a:p>
          <a:p>
            <a:r>
              <a:rPr lang="en-US" dirty="0" smtClean="0">
                <a:sym typeface="Wingdings" pitchFamily="2" charset="2"/>
              </a:rPr>
              <a:t>Inverted </a:t>
            </a:r>
            <a:r>
              <a:rPr lang="en-US" dirty="0" smtClean="0">
                <a:sym typeface="Wingdings" pitchFamily="2" charset="2"/>
              </a:rPr>
              <a:t>index: </a:t>
            </a:r>
            <a:r>
              <a:rPr lang="en-US" dirty="0" err="1" smtClean="0">
                <a:sym typeface="Wingdings" pitchFamily="2" charset="2"/>
              </a:rPr>
              <a:t>termdocuments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term1  {d1,p}, {d2, p}, {d23, p}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term2  {d2, p}. {d34, p}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term3  {d6, p}, {d56, p}, {d345, p}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Where d is the doc id,  p is the payload (example for payload: term frequency… this can be blank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Once the inverted index is developed, when a query comes in, retrieval involves fetching the appropriate docs.</a:t>
            </a:r>
          </a:p>
          <a:p>
            <a:r>
              <a:rPr lang="en-US" dirty="0" smtClean="0"/>
              <a:t>The docs are ranked and top k docs are listed.</a:t>
            </a:r>
          </a:p>
          <a:p>
            <a:r>
              <a:rPr lang="en-US" dirty="0" smtClean="0"/>
              <a:t>It is good to have the inverted index in memory.</a:t>
            </a:r>
          </a:p>
          <a:p>
            <a:r>
              <a:rPr lang="en-US" dirty="0" smtClean="0"/>
              <a:t>If not , some queries may involve random disk access for decoding of postings.</a:t>
            </a:r>
          </a:p>
          <a:p>
            <a:r>
              <a:rPr lang="en-US" dirty="0" smtClean="0"/>
              <a:t>Solution: organize the disk accesses so that random seeks are minimized.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807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0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the baseline inverted indexing algorithm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8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Baseline inverted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scalability </a:t>
            </a:r>
            <a:r>
              <a:rPr lang="en-US" dirty="0" smtClean="0"/>
              <a:t>bottleneck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the algorithm </a:t>
            </a:r>
            <a:r>
              <a:rPr lang="en-US" dirty="0">
                <a:sym typeface="Wingdings" panose="05000000000000000000" pitchFamily="2" charset="2"/>
              </a:rPr>
              <a:t>assumes that there is </a:t>
            </a:r>
            <a:r>
              <a:rPr lang="en-US" dirty="0" smtClean="0">
                <a:sym typeface="Wingdings" panose="05000000000000000000" pitchFamily="2" charset="2"/>
              </a:rPr>
              <a:t>sufficient </a:t>
            </a:r>
            <a:r>
              <a:rPr lang="en-US" dirty="0">
                <a:sym typeface="Wingdings" panose="05000000000000000000" pitchFamily="2" charset="2"/>
              </a:rPr>
              <a:t>memory to hold all postings </a:t>
            </a:r>
            <a:r>
              <a:rPr lang="en-US" dirty="0" smtClean="0">
                <a:sym typeface="Wingdings" panose="05000000000000000000" pitchFamily="2" charset="2"/>
              </a:rPr>
              <a:t>associated with </a:t>
            </a:r>
            <a:r>
              <a:rPr lang="en-US" dirty="0">
                <a:sym typeface="Wingdings" panose="05000000000000000000" pitchFamily="2" charset="2"/>
              </a:rPr>
              <a:t>the same term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/>
              <a:t>Since the basic MapReduce execution </a:t>
            </a:r>
            <a:r>
              <a:rPr lang="en-US" dirty="0" smtClean="0"/>
              <a:t>framework makes </a:t>
            </a:r>
            <a:r>
              <a:rPr lang="en-US" dirty="0"/>
              <a:t>no guarantees about the ordering of values associated with </a:t>
            </a:r>
            <a:r>
              <a:rPr lang="en-US" dirty="0" smtClean="0"/>
              <a:t>the same  key, the reducer first buffers all postings and </a:t>
            </a:r>
            <a:r>
              <a:rPr lang="en-US" dirty="0"/>
              <a:t>then performs an in-memory </a:t>
            </a:r>
            <a:r>
              <a:rPr lang="en-US" dirty="0" smtClean="0"/>
              <a:t>sort before </a:t>
            </a:r>
            <a:r>
              <a:rPr lang="en-US" dirty="0"/>
              <a:t>writing the </a:t>
            </a:r>
            <a:r>
              <a:rPr lang="en-US" dirty="0" smtClean="0"/>
              <a:t>postings to disk.</a:t>
            </a:r>
          </a:p>
          <a:p>
            <a:pPr lvl="1"/>
            <a:r>
              <a:rPr lang="en-US" dirty="0"/>
              <a:t>However, as collections become larger, postings lists grow longer, and </a:t>
            </a:r>
            <a:r>
              <a:rPr lang="en-US" dirty="0" smtClean="0"/>
              <a:t>at some </a:t>
            </a:r>
            <a:r>
              <a:rPr lang="en-US" dirty="0"/>
              <a:t>point in time, reducers will run out of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Let </a:t>
            </a:r>
            <a:r>
              <a:rPr lang="en-US" dirty="0"/>
              <a:t>the MapReduce runtime do the </a:t>
            </a:r>
            <a:r>
              <a:rPr lang="en-US" dirty="0" smtClean="0"/>
              <a:t>sorting.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Pseudo code for revised baseline </a:t>
            </a:r>
            <a:r>
              <a:rPr lang="en-US" sz="3600" dirty="0" smtClean="0"/>
              <a:t>indexing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619999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1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Issue: MR does not guarantee sorting order of the values.. Only by keys</a:t>
            </a:r>
          </a:p>
          <a:p>
            <a:r>
              <a:rPr lang="en-US" dirty="0" smtClean="0"/>
              <a:t>So the sort in the reducer is an expensive operation esp. if the docs cannot be held in memory.</a:t>
            </a:r>
          </a:p>
          <a:p>
            <a:r>
              <a:rPr lang="en-US" dirty="0" smtClean="0"/>
              <a:t>Lets check a revised solution </a:t>
            </a:r>
          </a:p>
          <a:p>
            <a:r>
              <a:rPr lang="en-US" dirty="0" smtClean="0"/>
              <a:t>(term t, posting&lt;</a:t>
            </a:r>
            <a:r>
              <a:rPr lang="en-US" dirty="0" err="1" smtClean="0"/>
              <a:t>docid</a:t>
            </a:r>
            <a:r>
              <a:rPr lang="en-US" dirty="0" smtClean="0"/>
              <a:t>, f&gt;) to</a:t>
            </a:r>
          </a:p>
          <a:p>
            <a:r>
              <a:rPr lang="en-US" dirty="0" smtClean="0"/>
              <a:t>(term&lt;</a:t>
            </a:r>
            <a:r>
              <a:rPr lang="en-US" dirty="0" err="1" smtClean="0"/>
              <a:t>t,docid</a:t>
            </a:r>
            <a:r>
              <a:rPr lang="en-US" dirty="0" smtClean="0"/>
              <a:t>&gt;, </a:t>
            </a:r>
            <a:r>
              <a:rPr lang="en-US" dirty="0" err="1" smtClean="0"/>
              <a:t>tf</a:t>
            </a:r>
            <a:r>
              <a:rPr lang="en-US" dirty="0" smtClean="0"/>
              <a:t>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search is a quintessential large-data problem.</a:t>
            </a:r>
          </a:p>
          <a:p>
            <a:r>
              <a:rPr lang="en-US" dirty="0" smtClean="0"/>
              <a:t>For a given short described query, system should returns the relevant web objects. </a:t>
            </a:r>
            <a:r>
              <a:rPr lang="en-US" dirty="0" smtClean="0">
                <a:sym typeface="Wingdings" panose="05000000000000000000" pitchFamily="2" charset="2"/>
              </a:rPr>
              <a:t> data is more..</a:t>
            </a:r>
            <a:endParaRPr lang="en-US" dirty="0" smtClean="0"/>
          </a:p>
          <a:p>
            <a:r>
              <a:rPr lang="en-US" b="1" dirty="0" smtClean="0"/>
              <a:t>Web search or full text search depends on a data structure called </a:t>
            </a:r>
            <a:r>
              <a:rPr lang="en-US" b="1" dirty="0" smtClean="0">
                <a:solidFill>
                  <a:srgbClr val="FF0000"/>
                </a:solidFill>
              </a:rPr>
              <a:t>inverted index</a:t>
            </a:r>
            <a:r>
              <a:rPr lang="en-US" b="1" dirty="0"/>
              <a:t>, which given a term provides access to the list </a:t>
            </a:r>
            <a:r>
              <a:rPr lang="en-US" b="1" dirty="0" smtClean="0"/>
              <a:t>of documents </a:t>
            </a:r>
            <a:r>
              <a:rPr lang="en-US" b="1" dirty="0"/>
              <a:t>that contain the </a:t>
            </a:r>
            <a:r>
              <a:rPr lang="en-US" b="1" dirty="0" smtClean="0"/>
              <a:t>term.</a:t>
            </a:r>
          </a:p>
          <a:p>
            <a:r>
              <a:rPr lang="en-US" b="1" dirty="0"/>
              <a:t>Given a user query,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retrieval </a:t>
            </a:r>
            <a:r>
              <a:rPr lang="en-US" b="1" dirty="0">
                <a:solidFill>
                  <a:srgbClr val="FF0000"/>
                </a:solidFill>
              </a:rPr>
              <a:t>engine</a:t>
            </a:r>
            <a:r>
              <a:rPr lang="en-US" b="1" dirty="0"/>
              <a:t> uses the inverted index to score documents that contain </a:t>
            </a:r>
            <a:r>
              <a:rPr lang="en-US" b="1" dirty="0" smtClean="0"/>
              <a:t>the query </a:t>
            </a:r>
            <a:r>
              <a:rPr lang="en-US" b="1" dirty="0"/>
              <a:t>terms with respect to </a:t>
            </a:r>
            <a:endParaRPr lang="en-US" b="1" dirty="0" smtClean="0"/>
          </a:p>
          <a:p>
            <a:pPr lvl="1"/>
            <a:r>
              <a:rPr lang="en-US" b="1" dirty="0" smtClean="0"/>
              <a:t>some </a:t>
            </a:r>
            <a:r>
              <a:rPr lang="en-US" b="1" dirty="0"/>
              <a:t>ranking model, </a:t>
            </a:r>
            <a:endParaRPr lang="en-US" b="1" dirty="0" smtClean="0"/>
          </a:p>
          <a:p>
            <a:pPr lvl="1"/>
            <a:r>
              <a:rPr lang="en-US" b="1" dirty="0" smtClean="0"/>
              <a:t>taking </a:t>
            </a:r>
            <a:r>
              <a:rPr lang="en-US" b="1" dirty="0"/>
              <a:t>into account </a:t>
            </a:r>
            <a:r>
              <a:rPr lang="en-US" b="1" dirty="0" smtClean="0"/>
              <a:t>features such </a:t>
            </a:r>
            <a:r>
              <a:rPr lang="en-US" b="1" dirty="0"/>
              <a:t>as </a:t>
            </a:r>
            <a:r>
              <a:rPr lang="en-US" b="1" dirty="0">
                <a:solidFill>
                  <a:srgbClr val="FF0000"/>
                </a:solidFill>
              </a:rPr>
              <a:t>term matches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term proximity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attributes of the terms </a:t>
            </a:r>
            <a:r>
              <a:rPr lang="en-US" b="1" dirty="0"/>
              <a:t>in the </a:t>
            </a:r>
            <a:r>
              <a:rPr lang="en-US" b="1" dirty="0" smtClean="0"/>
              <a:t>document.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hyperlink structure of </a:t>
            </a:r>
            <a:r>
              <a:rPr lang="en-US" dirty="0" smtClean="0"/>
              <a:t>the documents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9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search problem breaks down into </a:t>
            </a:r>
            <a:r>
              <a:rPr lang="en-US" b="1" dirty="0" smtClean="0"/>
              <a:t>three</a:t>
            </a:r>
            <a:r>
              <a:rPr lang="en-US" dirty="0" smtClean="0"/>
              <a:t> major components:</a:t>
            </a:r>
          </a:p>
          <a:p>
            <a:pPr lvl="1"/>
            <a:r>
              <a:rPr lang="en-US" dirty="0" smtClean="0"/>
              <a:t>Gathering the web content (crawling)</a:t>
            </a:r>
          </a:p>
          <a:p>
            <a:pPr lvl="1"/>
            <a:r>
              <a:rPr lang="en-US" dirty="0" smtClean="0"/>
              <a:t>Construction of inverted index (indexing)</a:t>
            </a:r>
          </a:p>
          <a:p>
            <a:pPr lvl="1"/>
            <a:r>
              <a:rPr lang="en-US" dirty="0" smtClean="0"/>
              <a:t>Ranking the documents given a query (retrieval)</a:t>
            </a:r>
          </a:p>
          <a:p>
            <a:r>
              <a:rPr lang="en-US" dirty="0" smtClean="0"/>
              <a:t>Indexing is a bath process runs periodically, it depends on crawler design</a:t>
            </a:r>
          </a:p>
        </p:txBody>
      </p:sp>
    </p:spTree>
    <p:extLst>
      <p:ext uri="{BB962C8B-B14F-4D97-AF65-F5344CB8AC3E}">
        <p14:creationId xmlns:p14="http://schemas.microsoft.com/office/powerpoint/2010/main" val="11817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Crawling and indexing have similar characteristics: </a:t>
            </a:r>
          </a:p>
          <a:p>
            <a:pPr lvl="1"/>
            <a:r>
              <a:rPr lang="en-US" dirty="0" smtClean="0"/>
              <a:t>resource consumption is high</a:t>
            </a:r>
          </a:p>
          <a:p>
            <a:pPr lvl="1"/>
            <a:r>
              <a:rPr lang="en-US" dirty="0" smtClean="0"/>
              <a:t>These are operated in offline.</a:t>
            </a:r>
          </a:p>
          <a:p>
            <a:pPr lvl="1"/>
            <a:r>
              <a:rPr lang="en-US" dirty="0" smtClean="0"/>
              <a:t>Both need to scalable and efficient</a:t>
            </a:r>
          </a:p>
          <a:p>
            <a:r>
              <a:rPr lang="en-US" dirty="0" smtClean="0"/>
              <a:t>Retrieval is different from these: </a:t>
            </a:r>
          </a:p>
          <a:p>
            <a:pPr lvl="1"/>
            <a:r>
              <a:rPr lang="en-US" dirty="0" smtClean="0"/>
              <a:t>spikey, variability is high, </a:t>
            </a:r>
          </a:p>
          <a:p>
            <a:pPr lvl="1"/>
            <a:r>
              <a:rPr lang="en-US" dirty="0" smtClean="0"/>
              <a:t>quick response is a requirement, </a:t>
            </a:r>
          </a:p>
          <a:p>
            <a:pPr lvl="1"/>
            <a:r>
              <a:rPr lang="en-US" dirty="0" smtClean="0"/>
              <a:t>many concurrent users, </a:t>
            </a:r>
          </a:p>
          <a:p>
            <a:pPr lvl="1"/>
            <a:r>
              <a:rPr lang="en-US" dirty="0" smtClean="0"/>
              <a:t>operate in online ;</a:t>
            </a:r>
          </a:p>
        </p:txBody>
      </p:sp>
    </p:spTree>
    <p:extLst>
      <p:ext uri="{BB962C8B-B14F-4D97-AF65-F5344CB8AC3E}">
        <p14:creationId xmlns:p14="http://schemas.microsoft.com/office/powerpoint/2010/main" val="15286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building inverted indexes, we must </a:t>
            </a:r>
            <a:r>
              <a:rPr lang="en-US" dirty="0" smtClean="0"/>
              <a:t>first </a:t>
            </a:r>
            <a:r>
              <a:rPr lang="en-US" dirty="0"/>
              <a:t>acquire the document </a:t>
            </a:r>
            <a:r>
              <a:rPr lang="en-US" dirty="0" smtClean="0"/>
              <a:t>collection over </a:t>
            </a:r>
            <a:r>
              <a:rPr lang="en-US" dirty="0"/>
              <a:t>which these indexes are to be </a:t>
            </a:r>
            <a:r>
              <a:rPr lang="en-US" dirty="0" smtClean="0"/>
              <a:t>built.</a:t>
            </a:r>
          </a:p>
          <a:p>
            <a:r>
              <a:rPr lang="en-US" dirty="0"/>
              <a:t>Acquiring web content requires </a:t>
            </a:r>
            <a:r>
              <a:rPr lang="en-US" dirty="0" smtClean="0"/>
              <a:t>crawling .</a:t>
            </a:r>
          </a:p>
          <a:p>
            <a:pPr lvl="1"/>
            <a:r>
              <a:rPr lang="en-US" dirty="0" smtClean="0"/>
              <a:t> It is </a:t>
            </a:r>
            <a:r>
              <a:rPr lang="en-US" dirty="0"/>
              <a:t>the process of traversing the web by repeatedly following hyperlinks </a:t>
            </a:r>
            <a:r>
              <a:rPr lang="en-US" dirty="0" smtClean="0"/>
              <a:t>and storing </a:t>
            </a:r>
            <a:r>
              <a:rPr lang="en-US" dirty="0"/>
              <a:t>downloaded pages for subsequent processing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process is </a:t>
            </a:r>
            <a:r>
              <a:rPr lang="en-US" dirty="0"/>
              <a:t>quite simple to understand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It start </a:t>
            </a:r>
            <a:r>
              <a:rPr lang="en-US" dirty="0"/>
              <a:t>by populating a queue with a </a:t>
            </a:r>
            <a:r>
              <a:rPr lang="en-US" dirty="0" smtClean="0"/>
              <a:t> “seed” list </a:t>
            </a:r>
            <a:r>
              <a:rPr lang="en-US" dirty="0"/>
              <a:t>of pages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crawler downloads pages in the queue, extracts links </a:t>
            </a:r>
            <a:r>
              <a:rPr lang="en-US" dirty="0" smtClean="0"/>
              <a:t>from those </a:t>
            </a:r>
            <a:r>
              <a:rPr lang="en-US" dirty="0"/>
              <a:t>pages to add to the queue, stores the pages for further </a:t>
            </a:r>
            <a:r>
              <a:rPr lang="en-US" dirty="0" smtClean="0"/>
              <a:t>processing</a:t>
            </a:r>
          </a:p>
          <a:p>
            <a:pPr lvl="2"/>
            <a:r>
              <a:rPr lang="en-US" dirty="0" smtClean="0"/>
              <a:t>This process repeats</a:t>
            </a:r>
            <a:endParaRPr lang="en-US" dirty="0"/>
          </a:p>
          <a:p>
            <a:r>
              <a:rPr lang="en-US" dirty="0" smtClean="0"/>
              <a:t>Effective </a:t>
            </a:r>
            <a:r>
              <a:rPr lang="en-US" dirty="0"/>
              <a:t>and </a:t>
            </a:r>
            <a:r>
              <a:rPr lang="en-US" dirty="0" smtClean="0"/>
              <a:t>efficient </a:t>
            </a:r>
            <a:r>
              <a:rPr lang="en-US" dirty="0"/>
              <a:t>web crawling is  </a:t>
            </a:r>
            <a:r>
              <a:rPr lang="en-US" dirty="0" smtClean="0"/>
              <a:t>far </a:t>
            </a:r>
            <a:r>
              <a:rPr lang="en-US" dirty="0"/>
              <a:t>more </a:t>
            </a:r>
            <a:r>
              <a:rPr lang="en-US" dirty="0" smtClean="0"/>
              <a:t>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web crawler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issues that real-world crawlers must contend </a:t>
            </a:r>
            <a:r>
              <a:rPr lang="en-US" dirty="0" smtClean="0"/>
              <a:t>with:</a:t>
            </a:r>
          </a:p>
          <a:p>
            <a:pPr lvl="1"/>
            <a:r>
              <a:rPr lang="en-US" dirty="0"/>
              <a:t>A web crawler must practice good </a:t>
            </a:r>
            <a:r>
              <a:rPr lang="en-US" dirty="0" smtClean="0"/>
              <a:t> “etiquette</a:t>
            </a:r>
            <a:r>
              <a:rPr lang="en-US" dirty="0"/>
              <a:t>" and not overload </a:t>
            </a:r>
            <a:r>
              <a:rPr lang="en-US" dirty="0" smtClean="0"/>
              <a:t>web servers.</a:t>
            </a:r>
          </a:p>
          <a:p>
            <a:pPr lvl="1"/>
            <a:r>
              <a:rPr lang="en-US" dirty="0" smtClean="0"/>
              <a:t>Should give </a:t>
            </a:r>
            <a:r>
              <a:rPr lang="en-US" dirty="0"/>
              <a:t> </a:t>
            </a:r>
            <a:r>
              <a:rPr lang="en-US" dirty="0" smtClean="0"/>
              <a:t>order priority to unvisited pages.</a:t>
            </a:r>
          </a:p>
          <a:p>
            <a:pPr lvl="1"/>
            <a:r>
              <a:rPr lang="en-US" dirty="0" smtClean="0"/>
              <a:t>Web crawler is a distributed application runs on cluster. So possibility of downloading pages multiple times and need to ensure data consistency.  Hence it needs a mechanisms for coordination and load-balancing.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web crawler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issues that real-world crawlers must contend </a:t>
            </a:r>
            <a:r>
              <a:rPr lang="en-US" dirty="0" smtClean="0"/>
              <a:t>with:</a:t>
            </a:r>
          </a:p>
          <a:p>
            <a:pPr lvl="1"/>
            <a:r>
              <a:rPr lang="en-US" dirty="0"/>
              <a:t>Web content changes, but with </a:t>
            </a:r>
            <a:r>
              <a:rPr lang="en-US" dirty="0" smtClean="0"/>
              <a:t>different </a:t>
            </a:r>
            <a:r>
              <a:rPr lang="en-US" dirty="0"/>
              <a:t>frequency depending on both </a:t>
            </a:r>
            <a:r>
              <a:rPr lang="en-US" dirty="0" smtClean="0"/>
              <a:t>the site </a:t>
            </a:r>
            <a:r>
              <a:rPr lang="en-US" dirty="0"/>
              <a:t>and the nature of the content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web crawler needs to learn </a:t>
            </a:r>
            <a:r>
              <a:rPr lang="en-US" dirty="0" smtClean="0"/>
              <a:t>these update </a:t>
            </a:r>
            <a:r>
              <a:rPr lang="en-US" dirty="0"/>
              <a:t>patterns to ensure that content is reasonably </a:t>
            </a:r>
            <a:r>
              <a:rPr lang="en-US" dirty="0" smtClean="0"/>
              <a:t>current.</a:t>
            </a:r>
          </a:p>
          <a:p>
            <a:pPr lvl="1"/>
            <a:r>
              <a:rPr lang="en-US" dirty="0"/>
              <a:t>The web is full of duplicate content. The problem</a:t>
            </a:r>
          </a:p>
          <a:p>
            <a:pPr lvl="1"/>
            <a:r>
              <a:rPr lang="en-US" dirty="0"/>
              <a:t>is compounded by the fact that most repetitious pages are not </a:t>
            </a:r>
            <a:r>
              <a:rPr lang="en-US" dirty="0" smtClean="0"/>
              <a:t>exact duplicates </a:t>
            </a:r>
            <a:r>
              <a:rPr lang="en-US" dirty="0"/>
              <a:t>but near duplicates. It is desirable during the </a:t>
            </a:r>
            <a:r>
              <a:rPr lang="en-US" dirty="0" smtClean="0"/>
              <a:t>crawling process </a:t>
            </a:r>
            <a:r>
              <a:rPr lang="en-US" dirty="0"/>
              <a:t>to identify near duplicates and select the best exemplar to index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web is multilingual. There is no guarantee that pages in one </a:t>
            </a:r>
            <a:r>
              <a:rPr lang="en-US" dirty="0" smtClean="0"/>
              <a:t>language only </a:t>
            </a:r>
            <a:r>
              <a:rPr lang="en-US" dirty="0"/>
              <a:t>link to pages in the same language. it is important to </a:t>
            </a:r>
            <a:r>
              <a:rPr lang="en-US"/>
              <a:t>identify </a:t>
            </a:r>
            <a:r>
              <a:rPr lang="en-US" smtClean="0"/>
              <a:t>the language </a:t>
            </a:r>
            <a:r>
              <a:rPr lang="en-US" dirty="0"/>
              <a:t>on a page.</a:t>
            </a:r>
          </a:p>
        </p:txBody>
      </p:sp>
    </p:spTree>
    <p:extLst>
      <p:ext uri="{BB962C8B-B14F-4D97-AF65-F5344CB8AC3E}">
        <p14:creationId xmlns:p14="http://schemas.microsoft.com/office/powerpoint/2010/main" val="42064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inverted index consists of postings lists, one associated </a:t>
            </a:r>
            <a:r>
              <a:rPr lang="en-US" dirty="0" smtClean="0"/>
              <a:t>with each </a:t>
            </a:r>
            <a:r>
              <a:rPr lang="en-US" dirty="0"/>
              <a:t>term that appears in the </a:t>
            </a:r>
            <a:r>
              <a:rPr lang="en-US" dirty="0" smtClean="0"/>
              <a:t>collection.</a:t>
            </a:r>
          </a:p>
          <a:p>
            <a:r>
              <a:rPr lang="en-US" dirty="0"/>
              <a:t>A postings list is comprised of individual postings</a:t>
            </a:r>
            <a:r>
              <a:rPr lang="en-US" dirty="0" smtClean="0"/>
              <a:t>, each </a:t>
            </a:r>
            <a:r>
              <a:rPr lang="en-US" dirty="0"/>
              <a:t>of which consists of a document id and a </a:t>
            </a:r>
            <a:r>
              <a:rPr lang="en-US" dirty="0" smtClean="0"/>
              <a:t>payload – information about occurrences </a:t>
            </a:r>
            <a:r>
              <a:rPr lang="en-US" dirty="0"/>
              <a:t>of the term in the </a:t>
            </a:r>
            <a:r>
              <a:rPr lang="en-US" dirty="0" smtClean="0"/>
              <a:t>document.</a:t>
            </a:r>
          </a:p>
          <a:p>
            <a:r>
              <a:rPr lang="en-US" dirty="0"/>
              <a:t>The most common </a:t>
            </a:r>
            <a:r>
              <a:rPr lang="en-US" dirty="0" smtClean="0"/>
              <a:t>payload is term frequency.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1"/>
            <a:ext cx="7315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5867400" cy="174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1001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Inverted Indexing </vt:lpstr>
      <vt:lpstr>Introduction</vt:lpstr>
      <vt:lpstr>Introduction</vt:lpstr>
      <vt:lpstr>Web Crawling </vt:lpstr>
      <vt:lpstr>Web Crawling </vt:lpstr>
      <vt:lpstr>Issues with web crawler components</vt:lpstr>
      <vt:lpstr>Issues with web crawler components</vt:lpstr>
      <vt:lpstr>Inverted Index</vt:lpstr>
      <vt:lpstr>Inverted Index</vt:lpstr>
      <vt:lpstr>Inverted Index</vt:lpstr>
      <vt:lpstr>Inverted Indexes</vt:lpstr>
      <vt:lpstr>Retrieval</vt:lpstr>
      <vt:lpstr>Pseudo Code </vt:lpstr>
      <vt:lpstr>Illustration of the baseline inverted indexing algorithm in MapReduce</vt:lpstr>
      <vt:lpstr>Revised Baseline inverted indexing</vt:lpstr>
      <vt:lpstr>Pseudo code for revised baseline indexing</vt:lpstr>
      <vt:lpstr>Revised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Indexing for Text Retrieval</dc:title>
  <dc:creator>bina</dc:creator>
  <cp:lastModifiedBy>Windows User</cp:lastModifiedBy>
  <cp:revision>40</cp:revision>
  <dcterms:created xsi:type="dcterms:W3CDTF">2013-02-19T15:47:30Z</dcterms:created>
  <dcterms:modified xsi:type="dcterms:W3CDTF">2019-11-07T11:21:09Z</dcterms:modified>
</cp:coreProperties>
</file>