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A61B53-8BE0-42B7-8A9A-4E46CA2877F0}" type="datetime3">
              <a:rPr lang="en-US" smtClean="0"/>
              <a:t>16 September 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3" y="1214438"/>
            <a:ext cx="9569039" cy="2387600"/>
          </a:xfrm>
        </p:spPr>
        <p:txBody>
          <a:bodyPr>
            <a:normAutofit fontScale="90000"/>
          </a:bodyPr>
          <a:lstStyle/>
          <a:p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  <a:cs typeface="Aparajita" panose="020B0604020202020204" pitchFamily="34" charset="0"/>
              </a:rPr>
              <a:t>Big Data Frameworks</a:t>
            </a:r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/>
            </a:r>
            <a:b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endParaRPr lang="en-US" sz="6700" dirty="0">
              <a:solidFill>
                <a:srgbClr val="00B050"/>
              </a:solidFill>
              <a:latin typeface="Book Antiqua" panose="02040602050305030304" pitchFamily="18" charset="0"/>
              <a:cs typeface="Arial" panose="0208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7" y="4763148"/>
            <a:ext cx="10507287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Ramesh </a:t>
            </a:r>
            <a:r>
              <a:rPr lang="en-US" sz="3200" b="1" dirty="0" err="1" smtClean="0">
                <a:solidFill>
                  <a:srgbClr val="7030A0"/>
                </a:solidFill>
              </a:rPr>
              <a:t>Ragala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VIT Chennai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379F-2320-453F-B0E3-417912177A1A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1" y="2371034"/>
            <a:ext cx="3374188" cy="25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Integrity:</a:t>
            </a:r>
          </a:p>
          <a:p>
            <a:pPr lvl="1"/>
            <a:r>
              <a:rPr lang="en-US" dirty="0" smtClean="0"/>
              <a:t>No data will be lost or corrupt during storage or processing</a:t>
            </a:r>
          </a:p>
          <a:p>
            <a:pPr lvl="1"/>
            <a:r>
              <a:rPr lang="en-US" dirty="0" smtClean="0"/>
              <a:t>Possibility of errors  (I/O operation,  data transferring in network)</a:t>
            </a:r>
          </a:p>
          <a:p>
            <a:pPr lvl="1"/>
            <a:r>
              <a:rPr lang="en-US" dirty="0" smtClean="0"/>
              <a:t>How to Identify the corrupted Data:</a:t>
            </a:r>
          </a:p>
          <a:p>
            <a:pPr lvl="2"/>
            <a:r>
              <a:rPr lang="en-US" dirty="0" smtClean="0"/>
              <a:t>Error Detection Mechanisms</a:t>
            </a:r>
          </a:p>
          <a:p>
            <a:pPr lvl="2"/>
            <a:r>
              <a:rPr lang="en-US" dirty="0" smtClean="0"/>
              <a:t>Error Correction Mechanisms</a:t>
            </a:r>
          </a:p>
          <a:p>
            <a:pPr lvl="1"/>
            <a:r>
              <a:rPr lang="en-US" dirty="0" smtClean="0"/>
              <a:t>Error Detection Mechanism:</a:t>
            </a:r>
          </a:p>
          <a:p>
            <a:pPr lvl="2"/>
            <a:r>
              <a:rPr lang="en-US" dirty="0" smtClean="0"/>
              <a:t>Checksum </a:t>
            </a:r>
          </a:p>
          <a:p>
            <a:pPr lvl="2"/>
            <a:r>
              <a:rPr lang="en-US" dirty="0" smtClean="0"/>
              <a:t>Checksum is computed for the data when it first enters the system and again whenever it is transmitted across a channel</a:t>
            </a:r>
          </a:p>
          <a:p>
            <a:pPr lvl="2"/>
            <a:r>
              <a:rPr lang="en-US" dirty="0" smtClean="0"/>
              <a:t>The Common type of Checksum used in </a:t>
            </a:r>
            <a:r>
              <a:rPr lang="en-US" dirty="0" err="1" smtClean="0"/>
              <a:t>hadoop</a:t>
            </a:r>
            <a:r>
              <a:rPr lang="en-US" dirty="0" smtClean="0"/>
              <a:t> is CRC-32 (</a:t>
            </a:r>
            <a:r>
              <a:rPr lang="en-US" dirty="0" err="1" smtClean="0"/>
              <a:t>ChecksumFileSystem</a:t>
            </a:r>
            <a:r>
              <a:rPr lang="en-US" dirty="0"/>
              <a:t> </a:t>
            </a:r>
            <a:r>
              <a:rPr lang="en-US" dirty="0" smtClean="0"/>
              <a:t>)[CRC-32C]</a:t>
            </a:r>
          </a:p>
          <a:p>
            <a:pPr lvl="2"/>
            <a:r>
              <a:rPr lang="en-US" dirty="0" smtClean="0"/>
              <a:t>CRC-32C checksum is 4 bytes long  </a:t>
            </a:r>
            <a:r>
              <a:rPr lang="en-US" dirty="0" smtClean="0">
                <a:sym typeface="Wingdings" panose="05000000000000000000" pitchFamily="2" charset="2"/>
              </a:rPr>
              <a:t> the storage overhead is less than 1%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Datanodes</a:t>
            </a:r>
            <a:r>
              <a:rPr lang="en-US" dirty="0" smtClean="0"/>
              <a:t> are responsible for verifying the data they receive before storing the data and its checksum.</a:t>
            </a:r>
          </a:p>
          <a:p>
            <a:r>
              <a:rPr lang="en-US" dirty="0" smtClean="0"/>
              <a:t>When clients read data from </a:t>
            </a:r>
            <a:r>
              <a:rPr lang="en-US" dirty="0" err="1" smtClean="0"/>
              <a:t>datanodes</a:t>
            </a:r>
            <a:r>
              <a:rPr lang="en-US" dirty="0" smtClean="0"/>
              <a:t>, they verify checksums as well, comparing them with the ones stored at the </a:t>
            </a:r>
            <a:r>
              <a:rPr lang="en-US" dirty="0" err="1" smtClean="0"/>
              <a:t>datanodes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datanode</a:t>
            </a:r>
            <a:r>
              <a:rPr lang="en-US" dirty="0" smtClean="0"/>
              <a:t> keeps a persistent log of checksum verifications, so it knows the last time each of its block was verified.</a:t>
            </a:r>
          </a:p>
          <a:p>
            <a:r>
              <a:rPr lang="en-US" dirty="0" smtClean="0"/>
              <a:t>When the client verifies a block, it tells the </a:t>
            </a:r>
            <a:r>
              <a:rPr lang="en-US" dirty="0" err="1" smtClean="0"/>
              <a:t>datanode</a:t>
            </a:r>
            <a:r>
              <a:rPr lang="en-US" dirty="0" smtClean="0"/>
              <a:t>, which updates its log. </a:t>
            </a:r>
            <a:r>
              <a:rPr lang="en-US" dirty="0" smtClean="0">
                <a:sym typeface="Wingdings" panose="05000000000000000000" pitchFamily="2" charset="2"/>
              </a:rPr>
              <a:t> helps to identify the bad disks</a:t>
            </a:r>
          </a:p>
          <a:p>
            <a:r>
              <a:rPr lang="en-US" b="1" dirty="0" err="1" smtClean="0">
                <a:sym typeface="Wingdings" panose="05000000000000000000" pitchFamily="2" charset="2"/>
              </a:rPr>
              <a:t>DataBlockScanner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thread runs periodically at background.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we solve bad blocks through replica?????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Compression:</a:t>
            </a:r>
          </a:p>
          <a:p>
            <a:pPr lvl="1"/>
            <a:r>
              <a:rPr lang="en-US" dirty="0" smtClean="0"/>
              <a:t>It reduces the space needed to store files</a:t>
            </a:r>
          </a:p>
          <a:p>
            <a:pPr lvl="1"/>
            <a:r>
              <a:rPr lang="en-US" dirty="0" smtClean="0"/>
              <a:t>It speeds up data transfer across network or from disk</a:t>
            </a:r>
          </a:p>
          <a:p>
            <a:pPr lvl="1"/>
            <a:r>
              <a:rPr lang="en-US" dirty="0" smtClean="0"/>
              <a:t>Faster compression and decompression speeds usually comes at the expense of smaller space savings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67" y="3454761"/>
            <a:ext cx="10045521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4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Compressions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zip</a:t>
            </a:r>
            <a:r>
              <a:rPr lang="en-US" dirty="0" smtClean="0"/>
              <a:t> has good performance in compression and space/time trade-off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zip2 compress more effectively than </a:t>
            </a:r>
            <a:r>
              <a:rPr lang="en-US" dirty="0" err="1" smtClean="0"/>
              <a:t>gzip</a:t>
            </a:r>
            <a:r>
              <a:rPr lang="en-US" dirty="0" smtClean="0"/>
              <a:t>, but slower.</a:t>
            </a:r>
          </a:p>
          <a:p>
            <a:pPr lvl="1"/>
            <a:r>
              <a:rPr lang="en-US" dirty="0"/>
              <a:t>bzip2 </a:t>
            </a:r>
            <a:r>
              <a:rPr lang="en-US" dirty="0" smtClean="0"/>
              <a:t> has fast decompress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codec</a:t>
            </a:r>
            <a:r>
              <a:rPr lang="en-US" dirty="0"/>
              <a:t> is the implementation of a compression-decompression </a:t>
            </a:r>
            <a:r>
              <a:rPr lang="en-US" dirty="0" smtClean="0"/>
              <a:t>algorithm</a:t>
            </a:r>
          </a:p>
          <a:p>
            <a:pPr lvl="1"/>
            <a:r>
              <a:rPr lang="en-US" b="1" dirty="0" err="1" smtClean="0"/>
              <a:t>CompressionCodec</a:t>
            </a:r>
            <a:r>
              <a:rPr lang="en-US" dirty="0" smtClean="0"/>
              <a:t> interface is used in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For performance, it is preferable to use a native library for compression </a:t>
            </a:r>
            <a:r>
              <a:rPr lang="en-US" dirty="0" smtClean="0"/>
              <a:t>and decompression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How to compress data that will processed by MapReduce</a:t>
            </a:r>
          </a:p>
          <a:p>
            <a:pPr lvl="2"/>
            <a:r>
              <a:rPr lang="en-US" dirty="0" smtClean="0"/>
              <a:t>Is the compression format supports splitting?</a:t>
            </a:r>
          </a:p>
          <a:p>
            <a:pPr lvl="2"/>
            <a:r>
              <a:rPr lang="en-US" dirty="0" smtClean="0"/>
              <a:t>Assume Dataset size is 1GB</a:t>
            </a:r>
          </a:p>
          <a:p>
            <a:pPr lvl="2"/>
            <a:r>
              <a:rPr lang="en-US" dirty="0" smtClean="0"/>
              <a:t>Assume HDFS block size is 128MB  </a:t>
            </a:r>
            <a:r>
              <a:rPr lang="en-US" dirty="0" smtClean="0">
                <a:sym typeface="Wingdings" panose="05000000000000000000" pitchFamily="2" charset="2"/>
              </a:rPr>
              <a:t> 8 blocks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Imagine that the file is a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-compressed file whose compressed size is 1 GB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Creating a split for each block won’t work, because it is impossible to start reading at an arbitrary point in the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 stream.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Impossible for a map task its split independently of the others.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 format uses DEFLATE to store the compressed data and DEFLATE stores data as a series of compressed blocks.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problem is that the start of each block is not distinguished in any way would allow a reader positioned at an arbitrary point  Synchronizing problem.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So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 is not support for splitting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Mapreduce will not try to split the </a:t>
            </a:r>
            <a:r>
              <a:rPr lang="en-US" dirty="0" err="1" smtClean="0">
                <a:sym typeface="Wingdings" panose="05000000000000000000" pitchFamily="2" charset="2"/>
              </a:rPr>
              <a:t>gzipped</a:t>
            </a:r>
            <a:r>
              <a:rPr lang="en-US" dirty="0" smtClean="0">
                <a:sym typeface="Wingdings" panose="05000000000000000000" pitchFamily="2" charset="2"/>
              </a:rPr>
              <a:t> file  expensive of locality (single map will process 8 blocks and most of the blocks will not be local to the map)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How to compress data that will processed by MapReduce</a:t>
            </a:r>
          </a:p>
          <a:p>
            <a:pPr lvl="2"/>
            <a:r>
              <a:rPr lang="en-US" dirty="0" smtClean="0"/>
              <a:t>Assume the file is a LZO file.  </a:t>
            </a:r>
            <a:r>
              <a:rPr lang="en-US" dirty="0" smtClean="0">
                <a:sym typeface="Wingdings" panose="05000000000000000000" pitchFamily="2" charset="2"/>
              </a:rPr>
              <a:t> same problem</a:t>
            </a:r>
          </a:p>
          <a:p>
            <a:pPr lvl="2"/>
            <a:r>
              <a:rPr lang="en-US" sz="4800" b="1" dirty="0" smtClean="0">
                <a:sym typeface="Wingdings" panose="05000000000000000000" pitchFamily="2" charset="2"/>
              </a:rPr>
              <a:t>The compression format does not provide a way for a reader to synchronize itself with the stream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pre-processing LZO files using an indexer tool.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sz="4400" b="1" dirty="0" smtClean="0">
                <a:sym typeface="Wingdings" panose="05000000000000000000" pitchFamily="2" charset="2"/>
              </a:rPr>
              <a:t>bzip2 </a:t>
            </a:r>
            <a:r>
              <a:rPr lang="en-US" dirty="0" smtClean="0">
                <a:sym typeface="Wingdings" panose="05000000000000000000" pitchFamily="2" charset="2"/>
              </a:rPr>
              <a:t>file supports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1890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Process of </a:t>
            </a:r>
            <a:r>
              <a:rPr lang="en-US" b="1" dirty="0" smtClean="0"/>
              <a:t>turning structured object into a byte stream for transmission </a:t>
            </a:r>
            <a:r>
              <a:rPr lang="en-US" dirty="0" smtClean="0"/>
              <a:t>over a network or for writing to persistent storage.</a:t>
            </a:r>
          </a:p>
          <a:p>
            <a:pPr lvl="1"/>
            <a:r>
              <a:rPr lang="en-US" dirty="0"/>
              <a:t>Process of turning a byte stream back into a series of structured </a:t>
            </a:r>
            <a:r>
              <a:rPr lang="en-US" dirty="0" smtClean="0"/>
              <a:t>objects </a:t>
            </a:r>
            <a:r>
              <a:rPr lang="en-US" dirty="0" smtClean="0">
                <a:sym typeface="Wingdings" panose="05000000000000000000" pitchFamily="2" charset="2"/>
              </a:rPr>
              <a:t> Deserialization. </a:t>
            </a:r>
            <a:endParaRPr lang="en-US" dirty="0" smtClean="0"/>
          </a:p>
          <a:p>
            <a:pPr lvl="2"/>
            <a:r>
              <a:rPr lang="en-US" b="1" dirty="0" smtClean="0"/>
              <a:t>For Inter-Process </a:t>
            </a:r>
            <a:r>
              <a:rPr lang="en-US" b="1" dirty="0"/>
              <a:t>C</a:t>
            </a:r>
            <a:r>
              <a:rPr lang="en-US" b="1" dirty="0" smtClean="0"/>
              <a:t>ommunication : RPC is used in Hadoop for IPC</a:t>
            </a:r>
          </a:p>
          <a:p>
            <a:pPr lvl="2"/>
            <a:r>
              <a:rPr lang="en-US" b="1" dirty="0" smtClean="0"/>
              <a:t>For persistent storage</a:t>
            </a:r>
          </a:p>
          <a:p>
            <a:r>
              <a:rPr lang="en-US" dirty="0" smtClean="0"/>
              <a:t>The RPC uses Serialization  </a:t>
            </a:r>
            <a:r>
              <a:rPr lang="en-US" dirty="0" smtClean="0">
                <a:sym typeface="Wingdings" panose="05000000000000000000" pitchFamily="2" charset="2"/>
              </a:rPr>
              <a:t> renders message into byte stream  sent to remote node  deserialization @  remote node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RPC Serialization Format should be: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Compact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Best use of network bandwidth</a:t>
            </a:r>
          </a:p>
          <a:p>
            <a:pPr lvl="1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Little performance overhead</a:t>
            </a:r>
          </a:p>
          <a:p>
            <a:pPr lvl="1"/>
            <a:r>
              <a:rPr lang="en-US" dirty="0" smtClean="0"/>
              <a:t>Extensible</a:t>
            </a:r>
          </a:p>
          <a:p>
            <a:pPr lvl="2"/>
            <a:r>
              <a:rPr lang="en-US" dirty="0" smtClean="0"/>
              <a:t>Protocols change over time to meet new requirements </a:t>
            </a:r>
          </a:p>
          <a:p>
            <a:pPr lvl="1"/>
            <a:r>
              <a:rPr lang="en-US" dirty="0" smtClean="0"/>
              <a:t>Interoperable</a:t>
            </a:r>
          </a:p>
          <a:p>
            <a:pPr lvl="2"/>
            <a:r>
              <a:rPr lang="en-US" dirty="0" smtClean="0"/>
              <a:t>Different languages ( client &amp; server)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189036"/>
          </a:xfrm>
        </p:spPr>
        <p:txBody>
          <a:bodyPr>
            <a:normAutofit/>
          </a:bodyPr>
          <a:lstStyle/>
          <a:p>
            <a:r>
              <a:rPr lang="en-US" dirty="0" smtClean="0"/>
              <a:t>The data format chosen for persistent storage would have different requirements from a serialization framework.</a:t>
            </a:r>
          </a:p>
          <a:p>
            <a:r>
              <a:rPr lang="en-US" dirty="0" smtClean="0"/>
              <a:t>Writable Interface:</a:t>
            </a:r>
          </a:p>
          <a:p>
            <a:pPr lvl="1"/>
            <a:r>
              <a:rPr lang="en-US" dirty="0" smtClean="0"/>
              <a:t>Writing its state to </a:t>
            </a:r>
            <a:r>
              <a:rPr lang="en-US" b="1" dirty="0" err="1" smtClean="0"/>
              <a:t>DataOutput</a:t>
            </a:r>
            <a:r>
              <a:rPr lang="en-US" b="1" dirty="0" smtClean="0"/>
              <a:t> </a:t>
            </a:r>
            <a:r>
              <a:rPr lang="en-US" dirty="0" smtClean="0"/>
              <a:t>binary stream</a:t>
            </a:r>
          </a:p>
          <a:p>
            <a:pPr lvl="2"/>
            <a:r>
              <a:rPr lang="en-US" dirty="0" smtClean="0"/>
              <a:t>Void write(</a:t>
            </a:r>
            <a:r>
              <a:rPr lang="en-US" dirty="0" err="1" smtClean="0"/>
              <a:t>DataOutput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Reading its state from a </a:t>
            </a:r>
            <a:r>
              <a:rPr lang="en-US" b="1" dirty="0" err="1" smtClean="0"/>
              <a:t>DataInput</a:t>
            </a:r>
            <a:r>
              <a:rPr lang="en-US" dirty="0" smtClean="0"/>
              <a:t> binary stream</a:t>
            </a:r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readFields</a:t>
            </a:r>
            <a:r>
              <a:rPr lang="en-US" dirty="0" smtClean="0"/>
              <a:t>(</a:t>
            </a:r>
            <a:r>
              <a:rPr lang="en-US" dirty="0" err="1" smtClean="0"/>
              <a:t>DataInput</a:t>
            </a:r>
            <a:r>
              <a:rPr lang="en-US" dirty="0" smtClean="0"/>
              <a:t> in)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C:\Users\admin\Downloads\Screenshot-2017-9-26 Writable+Wrappers+for+Java+Primitives jpg (JPEG Image, 960 × 720 pixel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73" y="3420146"/>
            <a:ext cx="51339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9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8603</TotalTime>
  <Words>698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Big Data Frameworks </vt:lpstr>
      <vt:lpstr>Hadoop I/O</vt:lpstr>
      <vt:lpstr>Hadoop I/O</vt:lpstr>
      <vt:lpstr>Hadoop I/O</vt:lpstr>
      <vt:lpstr>Hadoop I/O</vt:lpstr>
      <vt:lpstr>Hadoop I/O</vt:lpstr>
      <vt:lpstr>Hadoop I/O</vt:lpstr>
      <vt:lpstr>Hadoop I/O</vt:lpstr>
      <vt:lpstr>Hadoop I/O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Windows User</cp:lastModifiedBy>
  <cp:revision>415</cp:revision>
  <dcterms:created xsi:type="dcterms:W3CDTF">2017-07-27T08:30:53Z</dcterms:created>
  <dcterms:modified xsi:type="dcterms:W3CDTF">2019-09-16T14:00:49Z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