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</p:sldMasterIdLst>
  <p:notesMasterIdLst>
    <p:notesMasterId r:id="rId60"/>
  </p:notes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8" r:id="rId55"/>
    <p:sldId id="319" r:id="rId56"/>
    <p:sldId id="320" r:id="rId57"/>
    <p:sldId id="321" r:id="rId58"/>
    <p:sldId id="32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AFAEE88-F4A9-409B-993F-BE835A786478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458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First, let's define NER!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entity: a discrete, actual thing: </a:t>
            </a:r>
            <a:r>
              <a:rPr lang="en-IN" sz="1000" b="0" i="1" strike="noStrike" spc="-1">
                <a:latin typeface="Arial"/>
                <a:ea typeface="ＭＳ Ｐゴシック"/>
              </a:rPr>
              <a:t>Bill MacCartney</a:t>
            </a:r>
            <a:r>
              <a:rPr lang="en-IN" sz="1000" b="0" strike="noStrike" spc="-1">
                <a:latin typeface="Arial"/>
                <a:ea typeface="ＭＳ Ｐゴシック"/>
              </a:rPr>
              <a:t>, but not </a:t>
            </a:r>
            <a:r>
              <a:rPr lang="en-IN" sz="1000" b="0" i="1" strike="noStrike" spc="-1">
                <a:latin typeface="Arial"/>
                <a:ea typeface="ＭＳ Ｐゴシック"/>
              </a:rPr>
              <a:t>calcium carbonate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Tuesday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Viagra</a:t>
            </a:r>
            <a:r>
              <a:rPr lang="en-IN" sz="1000" b="0" strike="noStrike" spc="-1">
                <a:latin typeface="Arial"/>
                <a:ea typeface="ＭＳ Ｐゴシック"/>
              </a:rPr>
              <a:t> 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named entity: an entity with a name, in a philosophical, Kripke-like sense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(this water bottle is an entity, but not a NAMED entity)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in practice the definition has been expanded quite a bit in later work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we routinely include dates &amp; times, proteins, drug names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still, loosely, things that have a name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NOT references to entities which are not names: "this university", "it”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 task in NER: identifying occurrences of named entities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so that's a pretty useful base-level task -- widely deployed and used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you've probably seen web pages that do this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e.g. financial web sites often mark up stock symbols, names of companies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Microsoft has done work with this, smart tags, entities tagged with metadata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lang="en-IN" sz="1000" b="0" strike="noStrike" spc="-1">
              <a:latin typeface="Arial"/>
            </a:endParaRPr>
          </a:p>
        </p:txBody>
      </p:sp>
      <p:sp>
        <p:nvSpPr>
          <p:cNvPr id="7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A79097-86C9-4207-82C2-36BF4D3730D2}" type="slidenum">
              <a:rPr lang="en-IN" sz="1200" b="0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AB1503-728D-45BB-BA3E-4A126CDF8C1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4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49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4B4753D-4716-4886-A924-9F9E0DBA304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5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178E8F3-3731-484E-B62C-88086E1CCB0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5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83CB3F1-193A-47E4-9D1A-47987BE427D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5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58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A27FC14-FCDF-4A94-847B-64996692013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6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61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B40ADA6-124A-484F-81B9-888FC9E0A8C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15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6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435368-423A-4C51-AD32-65A8459378B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6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32972B2-BA69-4AF9-B8EB-B8A52701D042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17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6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98D14A-907A-4928-A9EB-B0C91F81BD27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18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73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E8522F-ECBA-4D49-B8FC-82ABFB14B947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19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7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First, let's define NER!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entity: a discrete, actual thing: </a:t>
            </a:r>
            <a:r>
              <a:rPr lang="en-IN" sz="1000" b="0" i="1" strike="noStrike" spc="-1">
                <a:latin typeface="Arial"/>
                <a:ea typeface="ＭＳ Ｐゴシック"/>
              </a:rPr>
              <a:t>Bill MacCartney</a:t>
            </a:r>
            <a:r>
              <a:rPr lang="en-IN" sz="1000" b="0" strike="noStrike" spc="-1">
                <a:latin typeface="Arial"/>
                <a:ea typeface="ＭＳ Ｐゴシック"/>
              </a:rPr>
              <a:t>, but not </a:t>
            </a:r>
            <a:r>
              <a:rPr lang="en-IN" sz="1000" b="0" i="1" strike="noStrike" spc="-1">
                <a:latin typeface="Arial"/>
                <a:ea typeface="ＭＳ Ｐゴシック"/>
              </a:rPr>
              <a:t>calcium carbonate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Tuesday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Viagra</a:t>
            </a:r>
            <a:r>
              <a:rPr lang="en-IN" sz="1000" b="0" strike="noStrike" spc="-1">
                <a:latin typeface="Arial"/>
                <a:ea typeface="ＭＳ Ｐゴシック"/>
              </a:rPr>
              <a:t> 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named entity: an entity with a name, in a philosophical, Kripke-like sense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(this water bottle is an entity, but not a NAMED entity)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in practice the definition has been expanded quite a bit in later work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we routinely include dates &amp; times, proteins, drug names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still, loosely, things that have a name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NOT references to entities which are not names: "this university", "it”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 task in NER: identifying occurrences of named entities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so that's a pretty useful base-level task -- widely deployed and used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you've probably seen web pages that do this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e.g. financial web sites often mark up stock symbols, names of companies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Microsoft has done work with this, smart tags, entities tagged with metadata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lang="en-IN" sz="1000" b="0" strike="noStrike" spc="-1">
              <a:latin typeface="Arial"/>
            </a:endParaRPr>
          </a:p>
        </p:txBody>
      </p:sp>
      <p:sp>
        <p:nvSpPr>
          <p:cNvPr id="7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7882C80-86AF-410B-8662-197026BB3969}" type="slidenum">
              <a:rPr lang="en-IN" sz="1200" b="0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F3440FF-A979-4765-BF81-ED488339E328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7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14E3BA1-BCB0-423E-AB4F-65DD386E8D37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8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B658C1-A9CB-42F0-8BDB-5E70551B05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8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85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09A21FF-1661-40D2-9B4A-C09EFDEF4723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8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7EA29FE-CCE6-4780-98C9-8BB00282B2C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24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9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F4ABB8E-1320-484C-8C01-669B08DB124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9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94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8CA6C18-35C7-4D25-95C9-BD6BA0EC4A2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26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9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BAC7EC2-F2C1-47C2-8469-EB9390D4F53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27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9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38C3312-73EE-45A3-93EC-81CF577BDCD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28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0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EC1E07-0A52-499A-81F1-FEAA4A7CA96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29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0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First, let's define NER!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entity: a discrete, actual thing: </a:t>
            </a:r>
            <a:r>
              <a:rPr lang="en-IN" sz="1000" b="0" i="1" strike="noStrike" spc="-1">
                <a:latin typeface="Arial"/>
                <a:ea typeface="ＭＳ Ｐゴシック"/>
              </a:rPr>
              <a:t>Bill MacCartney</a:t>
            </a:r>
            <a:r>
              <a:rPr lang="en-IN" sz="1000" b="0" strike="noStrike" spc="-1">
                <a:latin typeface="Arial"/>
                <a:ea typeface="ＭＳ Ｐゴシック"/>
              </a:rPr>
              <a:t>, but not </a:t>
            </a:r>
            <a:r>
              <a:rPr lang="en-IN" sz="1000" b="0" i="1" strike="noStrike" spc="-1">
                <a:latin typeface="Arial"/>
                <a:ea typeface="ＭＳ Ｐゴシック"/>
              </a:rPr>
              <a:t>calcium carbonate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Tuesday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Viagra</a:t>
            </a:r>
            <a:r>
              <a:rPr lang="en-IN" sz="1000" b="0" strike="noStrike" spc="-1">
                <a:latin typeface="Arial"/>
                <a:ea typeface="ＭＳ Ｐゴシック"/>
              </a:rPr>
              <a:t> 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named entity: an entity with a name, in a philosophical, Kripke-like sense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(this water bottle is an entity, but not a NAMED entity)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in practice the definition has been expanded quite a bit in later work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we routinely include dates &amp; times, proteins, drug names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still, loosely, things that have a name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NOT references to entities which are not names: "this university", "it”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 task in NER: identifying occurrences of named entities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so that's a pretty useful base-level task -- widely deployed and used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you've probably seen web pages that do this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e.g. financial web sites often mark up stock symbols, names of companies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Microsoft has done work with this, smart tags, entities tagged with metadata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lang="en-IN" sz="1000" b="0" strike="noStrike" spc="-1">
              <a:latin typeface="Arial"/>
            </a:endParaRPr>
          </a:p>
        </p:txBody>
      </p:sp>
      <p:sp>
        <p:nvSpPr>
          <p:cNvPr id="7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E63D7EA-BCC6-4271-BDD0-9C65F599BB55}" type="slidenum">
              <a:rPr lang="en-IN" sz="1200" b="0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First, let's define NER!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entity: a discrete, actual thing: </a:t>
            </a:r>
            <a:r>
              <a:rPr lang="en-IN" sz="1000" b="0" i="1" strike="noStrike" spc="-1">
                <a:latin typeface="Arial"/>
                <a:ea typeface="ＭＳ Ｐゴシック"/>
              </a:rPr>
              <a:t>Bill MacCartney</a:t>
            </a:r>
            <a:r>
              <a:rPr lang="en-IN" sz="1000" b="0" strike="noStrike" spc="-1">
                <a:latin typeface="Arial"/>
                <a:ea typeface="ＭＳ Ｐゴシック"/>
              </a:rPr>
              <a:t>, but not </a:t>
            </a:r>
            <a:r>
              <a:rPr lang="en-IN" sz="1000" b="0" i="1" strike="noStrike" spc="-1">
                <a:latin typeface="Arial"/>
                <a:ea typeface="ＭＳ Ｐゴシック"/>
              </a:rPr>
              <a:t>calcium carbonate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Tuesday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Viagra</a:t>
            </a:r>
            <a:r>
              <a:rPr lang="en-IN" sz="1000" b="0" strike="noStrike" spc="-1">
                <a:latin typeface="Arial"/>
                <a:ea typeface="ＭＳ Ｐゴシック"/>
              </a:rPr>
              <a:t> 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named entity: an entity with a name, in a philosophical, Kripke-like sense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(this water bottle is an entity, but not a NAMED entity)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in practice the definition has been expanded quite a bit in later work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we routinely include dates &amp; times, proteins, drug names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still, loosely, things that have a name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NOT references to entities which are not names: "this university", "it”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 task in NER: identifying occurrences of named entities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so that's a pretty useful base-level task -- widely deployed and used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you've probably seen web pages that do this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e.g. financial web sites often mark up stock symbols, names of companies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Microsoft has done work with this, smart tags, entities tagged with metadata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lang="en-IN" sz="1000" b="0" strike="noStrike" spc="-1">
              <a:latin typeface="Arial"/>
            </a:endParaRPr>
          </a:p>
        </p:txBody>
      </p:sp>
      <p:sp>
        <p:nvSpPr>
          <p:cNvPr id="8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F6E29B-00EA-4634-A3F9-3425B6B42D6D}" type="slidenum">
              <a:rPr lang="en-IN" sz="1200" b="0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30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First, let's define NER!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entity: a discrete, actual thing: </a:t>
            </a:r>
            <a:r>
              <a:rPr lang="en-IN" sz="1000" b="0" i="1" strike="noStrike" spc="-1">
                <a:latin typeface="Arial"/>
                <a:ea typeface="ＭＳ Ｐゴシック"/>
              </a:rPr>
              <a:t>Bill MacCartney</a:t>
            </a:r>
            <a:r>
              <a:rPr lang="en-IN" sz="1000" b="0" strike="noStrike" spc="-1">
                <a:latin typeface="Arial"/>
                <a:ea typeface="ＭＳ Ｐゴシック"/>
              </a:rPr>
              <a:t>, but not </a:t>
            </a:r>
            <a:r>
              <a:rPr lang="en-IN" sz="1000" b="0" i="1" strike="noStrike" spc="-1">
                <a:latin typeface="Arial"/>
                <a:ea typeface="ＭＳ Ｐゴシック"/>
              </a:rPr>
              <a:t>calcium carbonate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Tuesday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Viagra</a:t>
            </a:r>
            <a:r>
              <a:rPr lang="en-IN" sz="1000" b="0" strike="noStrike" spc="-1">
                <a:latin typeface="Arial"/>
                <a:ea typeface="ＭＳ Ｐゴシック"/>
              </a:rPr>
              <a:t> 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named entity: an entity with a name, in a philosophical, Kripke-like sense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(this water bottle is an entity, but not a NAMED entity)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in practice the definition has been expanded quite a bit in later work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we routinely include dates &amp; times, proteins, drug names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still, loosely, things that have a name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NOT references to entities which are not names: "this university", "it”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 task in NER: identifying occurrences of named entities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so that's a pretty useful base-level task -- widely deployed and used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you've probably seen web pages that do this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e.g. financial web sites often mark up stock symbols, names of companies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Microsoft has done work with this, smart tags, entities tagged with metadata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lang="en-IN" sz="1000" b="0" strike="noStrike" spc="-1">
              <a:latin typeface="Arial"/>
            </a:endParaRPr>
          </a:p>
        </p:txBody>
      </p:sp>
      <p:sp>
        <p:nvSpPr>
          <p:cNvPr id="8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827D314-3908-4422-AF8A-807AEED5902C}" type="slidenum">
              <a:rPr lang="en-IN" sz="1200" b="0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31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First, let's define NER!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entity: a discrete, actual thing: </a:t>
            </a:r>
            <a:r>
              <a:rPr lang="en-IN" sz="1000" b="0" i="1" strike="noStrike" spc="-1">
                <a:latin typeface="Arial"/>
                <a:ea typeface="ＭＳ Ｐゴシック"/>
              </a:rPr>
              <a:t>Bill MacCartney</a:t>
            </a:r>
            <a:r>
              <a:rPr lang="en-IN" sz="1000" b="0" strike="noStrike" spc="-1">
                <a:latin typeface="Arial"/>
                <a:ea typeface="ＭＳ Ｐゴシック"/>
              </a:rPr>
              <a:t>, but not </a:t>
            </a:r>
            <a:r>
              <a:rPr lang="en-IN" sz="1000" b="0" i="1" strike="noStrike" spc="-1">
                <a:latin typeface="Arial"/>
                <a:ea typeface="ＭＳ Ｐゴシック"/>
              </a:rPr>
              <a:t>calcium carbonate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Tuesday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Viagra</a:t>
            </a:r>
            <a:r>
              <a:rPr lang="en-IN" sz="1000" b="0" strike="noStrike" spc="-1">
                <a:latin typeface="Arial"/>
                <a:ea typeface="ＭＳ Ｐゴシック"/>
              </a:rPr>
              <a:t> 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named entity: an entity with a name, in a philosophical, Kripke-like sense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(this water bottle is an entity, but not a NAMED entity)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in practice the definition has been expanded quite a bit in later work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we routinely include dates &amp; times, proteins, drug names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still, loosely, things that have a name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NOT references to entities which are not names: "this university", "it”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 task in NER: identifying occurrences of named entities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so that's a pretty useful base-level task -- widely deployed and used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you've probably seen web pages that do this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e.g. financial web sites often mark up stock symbols, names of companies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Microsoft has done work with this, smart tags, entities tagged with metadata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lang="en-IN" sz="1000" b="0" strike="noStrike" spc="-1">
              <a:latin typeface="Arial"/>
            </a:endParaRPr>
          </a:p>
        </p:txBody>
      </p:sp>
      <p:sp>
        <p:nvSpPr>
          <p:cNvPr id="8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7EBC225-C9FC-4BB5-89A0-7583104653D8}" type="slidenum">
              <a:rPr lang="en-IN" sz="1200" b="0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32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First, let's define NER!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entity: a discrete, actual thing: </a:t>
            </a:r>
            <a:r>
              <a:rPr lang="en-IN" sz="1000" b="0" i="1" strike="noStrike" spc="-1">
                <a:latin typeface="Arial"/>
                <a:ea typeface="ＭＳ Ｐゴシック"/>
              </a:rPr>
              <a:t>Bill MacCartney</a:t>
            </a:r>
            <a:r>
              <a:rPr lang="en-IN" sz="1000" b="0" strike="noStrike" spc="-1">
                <a:latin typeface="Arial"/>
                <a:ea typeface="ＭＳ Ｐゴシック"/>
              </a:rPr>
              <a:t>, but not </a:t>
            </a:r>
            <a:r>
              <a:rPr lang="en-IN" sz="1000" b="0" i="1" strike="noStrike" spc="-1">
                <a:latin typeface="Arial"/>
                <a:ea typeface="ＭＳ Ｐゴシック"/>
              </a:rPr>
              <a:t>calcium carbonate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Tuesday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Viagra</a:t>
            </a:r>
            <a:r>
              <a:rPr lang="en-IN" sz="1000" b="0" strike="noStrike" spc="-1">
                <a:latin typeface="Arial"/>
                <a:ea typeface="ＭＳ Ｐゴシック"/>
              </a:rPr>
              <a:t> 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named entity: an entity with a name, in a philosophical, Kripke-like sense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(this water bottle is an entity, but not a NAMED entity)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in practice the definition has been expanded quite a bit in later work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we routinely include dates &amp; times, proteins, drug names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still, loosely, things that have a name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NOT references to entities which are not names: "this university", "it”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 task in NER: identifying occurrences of named entities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so that's a pretty useful base-level task -- widely deployed and used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you've probably seen web pages that do this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e.g. financial web sites often mark up stock symbols, names of companies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Microsoft has done work with this, smart tags, entities tagged with metadata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lang="en-IN" sz="1000" b="0" strike="noStrike" spc="-1">
              <a:latin typeface="Arial"/>
            </a:endParaRPr>
          </a:p>
        </p:txBody>
      </p:sp>
      <p:sp>
        <p:nvSpPr>
          <p:cNvPr id="8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8C0AAFE-B3BF-4F57-A6EB-95E9E3EB93BE}" type="slidenum">
              <a:rPr lang="en-IN" sz="1200" b="0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33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298FDFE-CEAA-484C-9F36-EF610B9F447F}" type="slidenum">
              <a:rPr lang="en-IN" sz="1200" b="0" strike="noStrike" spc="-1">
                <a:solidFill>
                  <a:srgbClr val="000000"/>
                </a:solidFill>
                <a:latin typeface="Calibri"/>
              </a:rPr>
              <a:t>44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2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54160" y="693720"/>
            <a:ext cx="4552560" cy="3414240"/>
          </a:xfrm>
          <a:prstGeom prst="rect">
            <a:avLst/>
          </a:prstGeom>
        </p:spPr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912960" y="4343400"/>
            <a:ext cx="5030280" cy="4113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First, let's define NER!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entity: a discrete, actual thing: </a:t>
            </a:r>
            <a:r>
              <a:rPr lang="en-IN" sz="1000" b="0" i="1" strike="noStrike" spc="-1">
                <a:latin typeface="Arial"/>
                <a:ea typeface="ＭＳ Ｐゴシック"/>
              </a:rPr>
              <a:t>Bill MacCartney</a:t>
            </a:r>
            <a:r>
              <a:rPr lang="en-IN" sz="1000" b="0" strike="noStrike" spc="-1">
                <a:latin typeface="Arial"/>
                <a:ea typeface="ＭＳ Ｐゴシック"/>
              </a:rPr>
              <a:t>, but not </a:t>
            </a:r>
            <a:r>
              <a:rPr lang="en-IN" sz="1000" b="0" i="1" strike="noStrike" spc="-1">
                <a:latin typeface="Arial"/>
                <a:ea typeface="ＭＳ Ｐゴシック"/>
              </a:rPr>
              <a:t>calcium carbonate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Tuesday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Viagra</a:t>
            </a:r>
            <a:r>
              <a:rPr lang="en-IN" sz="1000" b="0" strike="noStrike" spc="-1">
                <a:latin typeface="Arial"/>
                <a:ea typeface="ＭＳ Ｐゴシック"/>
              </a:rPr>
              <a:t> 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named entity: an entity with a name, in a philosophical, Kripke-like sense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(this water bottle is an entity, but not a NAMED entity)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in practice the definition has been expanded quite a bit in later work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we routinely include dates &amp; times, proteins, drug names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still, loosely, things that have a name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NOT references to entities which are not names: "this university", "it”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 task in NER: identifying occurrences of named entities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so that's a pretty useful base-level task -- widely deployed and used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you've probably seen web pages that do this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e.g. financial web sites often mark up stock symbols, names of companies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Microsoft has done work with this, smart tags, entities tagged with metadata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lang="en-IN" sz="1000" b="0" strike="noStrike" spc="-1">
              <a:latin typeface="Arial"/>
            </a:endParaRPr>
          </a:p>
        </p:txBody>
      </p:sp>
      <p:sp>
        <p:nvSpPr>
          <p:cNvPr id="7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F38E38-2163-4932-A390-4786FFF3ECAD}" type="slidenum">
              <a:rPr lang="en-IN" sz="1200" b="0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First, let's define NER!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go through pages, recognize the names of things: "Bill MacCartney", "Stanford University"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the people who came up with this task had a rather precise, philosophically motivated meaning in mind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entity: a discrete, actual thing: </a:t>
            </a:r>
            <a:r>
              <a:rPr lang="en-IN" sz="1000" b="0" i="1" strike="noStrike" spc="-1">
                <a:latin typeface="Arial"/>
                <a:ea typeface="ＭＳ Ｐゴシック"/>
              </a:rPr>
              <a:t>Bill MacCartney</a:t>
            </a:r>
            <a:r>
              <a:rPr lang="en-IN" sz="1000" b="0" strike="noStrike" spc="-1">
                <a:latin typeface="Arial"/>
                <a:ea typeface="ＭＳ Ｐゴシック"/>
              </a:rPr>
              <a:t>, but not </a:t>
            </a:r>
            <a:r>
              <a:rPr lang="en-IN" sz="1000" b="0" i="1" strike="noStrike" spc="-1">
                <a:latin typeface="Arial"/>
                <a:ea typeface="ＭＳ Ｐゴシック"/>
              </a:rPr>
              <a:t>calcium carbonate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Tuesday </a:t>
            </a:r>
            <a:r>
              <a:rPr lang="en-IN" sz="1000" b="0" strike="noStrike" spc="-1">
                <a:latin typeface="Arial"/>
                <a:ea typeface="ＭＳ Ｐゴシック"/>
              </a:rPr>
              <a:t>or </a:t>
            </a:r>
            <a:r>
              <a:rPr lang="en-IN" sz="1000" b="0" i="1" strike="noStrike" spc="-1">
                <a:latin typeface="Arial"/>
                <a:ea typeface="ＭＳ Ｐゴシック"/>
              </a:rPr>
              <a:t>Viagra</a:t>
            </a:r>
            <a:r>
              <a:rPr lang="en-IN" sz="1000" b="0" strike="noStrike" spc="-1">
                <a:latin typeface="Arial"/>
                <a:ea typeface="ＭＳ Ｐゴシック"/>
              </a:rPr>
              <a:t> 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named entity: an entity with a name, in a philosophical, Kripke-like sense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(this water bottle is an entity, but not a NAMED entity)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in practice the definition has been expanded quite a bit in later work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we routinely include dates &amp; times, proteins, drug names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still, loosely, things that have a name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but NOT references to entities which are not names: "this university", "it”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first task in NER: identifying occurrences of named entities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so that's a pretty useful base-level task -- widely deployed and used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you've probably seen web pages that do this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e.g. financial web sites often mark up stock symbols, names of companies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Microsoft has done work with this, smart tags, entities tagged with metadata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r>
              <a:rPr lang="en-IN" sz="1000" b="0" strike="noStrike" spc="-1">
                <a:latin typeface="Arial"/>
                <a:ea typeface="ＭＳ Ｐゴシック"/>
              </a:rPr>
              <a:t>Reuters has web service OpenCalais, you send them docs, they send back NER markup</a:t>
            </a:r>
            <a:endParaRPr lang="en-IN" sz="1000" b="0" strike="noStrike" spc="-1">
              <a:latin typeface="Arial"/>
            </a:endParaRPr>
          </a:p>
          <a:p>
            <a:pPr marL="216000" indent="-216000">
              <a:lnSpc>
                <a:spcPct val="80000"/>
              </a:lnSpc>
            </a:pPr>
            <a:endParaRPr lang="en-IN" sz="1000" b="0" strike="noStrike" spc="-1">
              <a:latin typeface="Arial"/>
            </a:endParaRPr>
          </a:p>
        </p:txBody>
      </p:sp>
      <p:sp>
        <p:nvSpPr>
          <p:cNvPr id="7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097A77-65C9-4705-B6EC-8EEFAE7A9C6F}" type="slidenum">
              <a:rPr lang="en-IN" sz="1200" b="0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83F3B9-2484-44E1-AED5-7F4CC26B05E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37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8E577A-A6FD-4409-AB47-5F7CED55EE8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C83058D-CB97-47ED-AE74-2C9BB4997E0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43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9FE877-98FE-4CB3-98FC-40A8330534EB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ＭＳ Ｐゴシック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</p:spPr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913680" y="4343760"/>
            <a:ext cx="5025600" cy="4110480"/>
          </a:xfrm>
          <a:prstGeom prst="rect">
            <a:avLst/>
          </a:prstGeom>
        </p:spPr>
        <p:txBody>
          <a:bodyPr anchor="ctr"/>
          <a:lstStyle/>
          <a:p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CS@UVa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CS6501: Text Mining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EA15BF-EBFC-477A-885A-079C9CA50329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CS@UVa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CS6501: Text Mining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4FB207-9172-4AA2-90AD-5CE7DBE78E0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CS@UVa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CS6501: Text Mining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10CA4B-4A21-4711-98F4-5BD12307A26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CS@UVa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CS6501: Text Mining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E85095-A611-4FD9-98B5-5597E834165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Introduction to Cluster</a:t>
            </a:r>
          </a:p>
        </p:txBody>
      </p:sp>
      <p:sp>
        <p:nvSpPr>
          <p:cNvPr id="286" name="TextShape 2"/>
          <p:cNvSpPr txBox="1"/>
          <p:nvPr/>
        </p:nvSpPr>
        <p:spPr>
          <a:xfrm>
            <a:off x="457200" y="1171800"/>
            <a:ext cx="8229240" cy="4953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lvl="1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Hard clustering: </a:t>
            </a:r>
          </a:p>
          <a:p>
            <a:pPr marL="74304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Each document belongs to </a:t>
            </a:r>
            <a:r>
              <a:rPr lang="en-US" sz="2400" b="0" strike="noStrike" spc="-1">
                <a:solidFill>
                  <a:srgbClr val="0070C0"/>
                </a:solidFill>
                <a:latin typeface="Calibri"/>
              </a:rPr>
              <a:t>exactly one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cluster.</a:t>
            </a:r>
          </a:p>
          <a:p>
            <a:pPr marL="74304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More common and easier to do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-399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Soft clustering: </a:t>
            </a:r>
          </a:p>
          <a:p>
            <a:pPr marL="800280" lvl="2" indent="-399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 document can belong to more than one cluster.</a:t>
            </a:r>
          </a:p>
          <a:p>
            <a:pPr marL="800280" lvl="2" indent="-399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Makes more sense for applications like creating browsable hierarchies</a:t>
            </a:r>
          </a:p>
          <a:p>
            <a:pPr marL="800280" lvl="2" indent="-399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You may want to put sneakers in two clusters:</a:t>
            </a:r>
          </a:p>
          <a:p>
            <a:pPr marL="1257480" lvl="3" indent="-399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sports apparel</a:t>
            </a:r>
          </a:p>
          <a:p>
            <a:pPr marL="1257480" lvl="3" indent="-399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shoes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7" name="Picture 2"/>
          <p:cNvPicPr/>
          <p:nvPr/>
        </p:nvPicPr>
        <p:blipFill>
          <a:blip r:embed="rId3"/>
          <a:stretch/>
        </p:blipFill>
        <p:spPr>
          <a:xfrm>
            <a:off x="5731200" y="2147760"/>
            <a:ext cx="3150360" cy="1171080"/>
          </a:xfrm>
          <a:prstGeom prst="rect">
            <a:avLst/>
          </a:prstGeom>
          <a:ln>
            <a:noFill/>
          </a:ln>
        </p:spPr>
      </p:pic>
      <p:pic>
        <p:nvPicPr>
          <p:cNvPr id="288" name="Picture 3"/>
          <p:cNvPicPr/>
          <p:nvPr/>
        </p:nvPicPr>
        <p:blipFill>
          <a:blip r:embed="rId4"/>
          <a:stretch/>
        </p:blipFill>
        <p:spPr>
          <a:xfrm>
            <a:off x="3884760" y="5077800"/>
            <a:ext cx="4800240" cy="139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Recompute cluster centroids</a:t>
            </a:r>
          </a:p>
        </p:txBody>
      </p:sp>
      <p:pic>
        <p:nvPicPr>
          <p:cNvPr id="315" name="Picture 4"/>
          <p:cNvPicPr/>
          <p:nvPr/>
        </p:nvPicPr>
        <p:blipFill>
          <a:blip r:embed="rId3"/>
          <a:stretch/>
        </p:blipFill>
        <p:spPr>
          <a:xfrm>
            <a:off x="500040" y="2191320"/>
            <a:ext cx="4216680" cy="3309120"/>
          </a:xfrm>
          <a:prstGeom prst="rect">
            <a:avLst/>
          </a:prstGeom>
          <a:ln>
            <a:noFill/>
          </a:ln>
        </p:spPr>
      </p:pic>
      <p:sp>
        <p:nvSpPr>
          <p:cNvPr id="31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B96D02-1EA4-4C73-A752-7D4D3BEDE7C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285840" y="100080"/>
            <a:ext cx="857232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Assign points to closest centroid</a:t>
            </a:r>
          </a:p>
        </p:txBody>
      </p:sp>
      <p:pic>
        <p:nvPicPr>
          <p:cNvPr id="318" name="Picture 3"/>
          <p:cNvPicPr/>
          <p:nvPr/>
        </p:nvPicPr>
        <p:blipFill>
          <a:blip r:embed="rId3"/>
          <a:stretch/>
        </p:blipFill>
        <p:spPr>
          <a:xfrm>
            <a:off x="642960" y="2214720"/>
            <a:ext cx="4415040" cy="3500280"/>
          </a:xfrm>
          <a:prstGeom prst="rect">
            <a:avLst/>
          </a:prstGeom>
          <a:ln>
            <a:noFill/>
          </a:ln>
        </p:spPr>
      </p:pic>
      <p:sp>
        <p:nvSpPr>
          <p:cNvPr id="31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472C16-329C-4590-BB8C-0A5A076535E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</a:rPr>
              <a:t>Worked Example: Assignment</a:t>
            </a:r>
          </a:p>
        </p:txBody>
      </p:sp>
      <p:pic>
        <p:nvPicPr>
          <p:cNvPr id="321" name="Picture 4"/>
          <p:cNvPicPr/>
          <p:nvPr/>
        </p:nvPicPr>
        <p:blipFill>
          <a:blip r:embed="rId3"/>
          <a:stretch/>
        </p:blipFill>
        <p:spPr>
          <a:xfrm>
            <a:off x="571320" y="2286000"/>
            <a:ext cx="4571640" cy="3713400"/>
          </a:xfrm>
          <a:prstGeom prst="rect">
            <a:avLst/>
          </a:prstGeom>
          <a:ln>
            <a:noFill/>
          </a:ln>
        </p:spPr>
      </p:pic>
      <p:sp>
        <p:nvSpPr>
          <p:cNvPr id="32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37F7288-6C07-436B-A345-A71EA13461F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Recompute cluster centroids</a:t>
            </a:r>
          </a:p>
        </p:txBody>
      </p:sp>
      <p:pic>
        <p:nvPicPr>
          <p:cNvPr id="324" name="Picture 3"/>
          <p:cNvPicPr/>
          <p:nvPr/>
        </p:nvPicPr>
        <p:blipFill>
          <a:blip r:embed="rId3"/>
          <a:stretch/>
        </p:blipFill>
        <p:spPr>
          <a:xfrm>
            <a:off x="571320" y="2071800"/>
            <a:ext cx="4643280" cy="3798720"/>
          </a:xfrm>
          <a:prstGeom prst="rect">
            <a:avLst/>
          </a:prstGeom>
          <a:ln>
            <a:noFill/>
          </a:ln>
        </p:spPr>
      </p:pic>
      <p:sp>
        <p:nvSpPr>
          <p:cNvPr id="32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A8F93DA-7D84-460B-A647-EC4B0FDAD17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85840" y="100080"/>
            <a:ext cx="857232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Assign points to closest centroid</a:t>
            </a:r>
          </a:p>
        </p:txBody>
      </p:sp>
      <p:pic>
        <p:nvPicPr>
          <p:cNvPr id="327" name="Picture 4"/>
          <p:cNvPicPr/>
          <p:nvPr/>
        </p:nvPicPr>
        <p:blipFill>
          <a:blip r:embed="rId3"/>
          <a:stretch/>
        </p:blipFill>
        <p:spPr>
          <a:xfrm>
            <a:off x="714240" y="2357280"/>
            <a:ext cx="4608720" cy="3571560"/>
          </a:xfrm>
          <a:prstGeom prst="rect">
            <a:avLst/>
          </a:prstGeom>
          <a:ln>
            <a:noFill/>
          </a:ln>
        </p:spPr>
      </p:pic>
      <p:sp>
        <p:nvSpPr>
          <p:cNvPr id="32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ED431D-A438-4870-813C-53D3DEC4599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</a:rPr>
              <a:t>Worked Example: Assignment</a:t>
            </a:r>
          </a:p>
        </p:txBody>
      </p:sp>
      <p:pic>
        <p:nvPicPr>
          <p:cNvPr id="330" name="Picture 4"/>
          <p:cNvPicPr/>
          <p:nvPr/>
        </p:nvPicPr>
        <p:blipFill>
          <a:blip r:embed="rId3"/>
          <a:stretch/>
        </p:blipFill>
        <p:spPr>
          <a:xfrm>
            <a:off x="642960" y="2143080"/>
            <a:ext cx="4653360" cy="3642840"/>
          </a:xfrm>
          <a:prstGeom prst="rect">
            <a:avLst/>
          </a:prstGeom>
          <a:ln>
            <a:noFill/>
          </a:ln>
        </p:spPr>
      </p:pic>
      <p:sp>
        <p:nvSpPr>
          <p:cNvPr id="33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C1919D-63C1-4D41-9250-934F917F204C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Recompute cluster centroids</a:t>
            </a:r>
          </a:p>
        </p:txBody>
      </p:sp>
      <p:pic>
        <p:nvPicPr>
          <p:cNvPr id="333" name="Picture 3"/>
          <p:cNvPicPr/>
          <p:nvPr/>
        </p:nvPicPr>
        <p:blipFill>
          <a:blip r:embed="rId3"/>
          <a:stretch/>
        </p:blipFill>
        <p:spPr>
          <a:xfrm>
            <a:off x="571320" y="2214720"/>
            <a:ext cx="4714560" cy="3630960"/>
          </a:xfrm>
          <a:prstGeom prst="rect">
            <a:avLst/>
          </a:prstGeom>
          <a:ln>
            <a:noFill/>
          </a:ln>
        </p:spPr>
      </p:pic>
      <p:sp>
        <p:nvSpPr>
          <p:cNvPr id="33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7BF6F20-E962-4478-9A17-E8965F0A556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285840" y="100080"/>
            <a:ext cx="857232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Assign points to closest centroid</a:t>
            </a:r>
          </a:p>
        </p:txBody>
      </p:sp>
      <p:pic>
        <p:nvPicPr>
          <p:cNvPr id="336" name="Picture 3"/>
          <p:cNvPicPr/>
          <p:nvPr/>
        </p:nvPicPr>
        <p:blipFill>
          <a:blip r:embed="rId3"/>
          <a:stretch/>
        </p:blipFill>
        <p:spPr>
          <a:xfrm>
            <a:off x="500040" y="2428920"/>
            <a:ext cx="4714560" cy="3731040"/>
          </a:xfrm>
          <a:prstGeom prst="rect">
            <a:avLst/>
          </a:prstGeom>
          <a:ln>
            <a:noFill/>
          </a:ln>
        </p:spPr>
      </p:pic>
      <p:sp>
        <p:nvSpPr>
          <p:cNvPr id="33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8C7E91-9AB4-45B8-B474-950A40656E9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</a:t>
            </a:r>
            <a:r>
              <a:rPr lang="en-US" sz="3400" b="0" strike="noStrike" spc="-1">
                <a:solidFill>
                  <a:srgbClr val="000000"/>
                </a:solidFill>
                <a:latin typeface="Calibri"/>
              </a:rPr>
              <a:t>Assignment</a:t>
            </a:r>
          </a:p>
        </p:txBody>
      </p:sp>
      <p:pic>
        <p:nvPicPr>
          <p:cNvPr id="339" name="Picture 3"/>
          <p:cNvPicPr/>
          <p:nvPr/>
        </p:nvPicPr>
        <p:blipFill>
          <a:blip r:embed="rId3"/>
          <a:stretch/>
        </p:blipFill>
        <p:spPr>
          <a:xfrm>
            <a:off x="428760" y="1927080"/>
            <a:ext cx="4701960" cy="3787560"/>
          </a:xfrm>
          <a:prstGeom prst="rect">
            <a:avLst/>
          </a:prstGeom>
          <a:ln>
            <a:noFill/>
          </a:ln>
        </p:spPr>
      </p:pic>
      <p:sp>
        <p:nvSpPr>
          <p:cNvPr id="34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DEC7D4-2A42-4AF5-895C-6B2C0CE67BC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Recompute cluster centroids</a:t>
            </a:r>
          </a:p>
        </p:txBody>
      </p:sp>
      <p:pic>
        <p:nvPicPr>
          <p:cNvPr id="342" name="Picture 4"/>
          <p:cNvPicPr/>
          <p:nvPr/>
        </p:nvPicPr>
        <p:blipFill>
          <a:blip r:embed="rId3"/>
          <a:stretch/>
        </p:blipFill>
        <p:spPr>
          <a:xfrm>
            <a:off x="571320" y="2143080"/>
            <a:ext cx="4491360" cy="3646440"/>
          </a:xfrm>
          <a:prstGeom prst="rect">
            <a:avLst/>
          </a:prstGeom>
          <a:ln>
            <a:noFill/>
          </a:ln>
        </p:spPr>
      </p:pic>
      <p:sp>
        <p:nvSpPr>
          <p:cNvPr id="34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6577E53-41A5-44B4-A94D-47326A586E7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Flat Algorithms</a:t>
            </a:r>
          </a:p>
        </p:txBody>
      </p:sp>
      <p:sp>
        <p:nvSpPr>
          <p:cNvPr id="290" name="TextShape 2"/>
          <p:cNvSpPr txBox="1"/>
          <p:nvPr/>
        </p:nvSpPr>
        <p:spPr>
          <a:xfrm>
            <a:off x="457200" y="1171800"/>
            <a:ext cx="8229240" cy="4953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Flat algorithms compute a partition of N-documents into a set of K-clusters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Given: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set of documents and the number-K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Find: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partition into K-clusters that optimizes the chosen partitioning criterion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Global optimization: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exhaustively enumerate partitions, pick optimal one</a:t>
            </a:r>
          </a:p>
          <a:p>
            <a:pPr marL="1257480" lvl="4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Not tractable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Effective heuristic method: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K-means algorithm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285840" y="100080"/>
            <a:ext cx="857232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Assign points to closest centroid</a:t>
            </a:r>
          </a:p>
        </p:txBody>
      </p:sp>
      <p:pic>
        <p:nvPicPr>
          <p:cNvPr id="345" name="Picture 3"/>
          <p:cNvPicPr/>
          <p:nvPr/>
        </p:nvPicPr>
        <p:blipFill>
          <a:blip r:embed="rId3"/>
          <a:stretch/>
        </p:blipFill>
        <p:spPr>
          <a:xfrm>
            <a:off x="500040" y="2214720"/>
            <a:ext cx="4546800" cy="3637440"/>
          </a:xfrm>
          <a:prstGeom prst="rect">
            <a:avLst/>
          </a:prstGeom>
          <a:ln>
            <a:noFill/>
          </a:ln>
        </p:spPr>
      </p:pic>
      <p:sp>
        <p:nvSpPr>
          <p:cNvPr id="34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2A8560-B840-4A20-A729-1BA8271D7B2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Assignment</a:t>
            </a:r>
          </a:p>
        </p:txBody>
      </p:sp>
      <p:pic>
        <p:nvPicPr>
          <p:cNvPr id="348" name="Picture 4"/>
          <p:cNvPicPr/>
          <p:nvPr/>
        </p:nvPicPr>
        <p:blipFill>
          <a:blip r:embed="rId3"/>
          <a:stretch/>
        </p:blipFill>
        <p:spPr>
          <a:xfrm>
            <a:off x="500040" y="2143080"/>
            <a:ext cx="4511880" cy="3547080"/>
          </a:xfrm>
          <a:prstGeom prst="rect">
            <a:avLst/>
          </a:prstGeom>
          <a:ln>
            <a:noFill/>
          </a:ln>
        </p:spPr>
      </p:pic>
      <p:sp>
        <p:nvSpPr>
          <p:cNvPr id="34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3187FE4-B5C4-460D-8E42-C90DB3764EE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Recompute cluster centroids</a:t>
            </a:r>
          </a:p>
        </p:txBody>
      </p:sp>
      <p:pic>
        <p:nvPicPr>
          <p:cNvPr id="351" name="Picture 3"/>
          <p:cNvPicPr/>
          <p:nvPr/>
        </p:nvPicPr>
        <p:blipFill>
          <a:blip r:embed="rId3"/>
          <a:stretch/>
        </p:blipFill>
        <p:spPr>
          <a:xfrm>
            <a:off x="471600" y="2047680"/>
            <a:ext cx="4885920" cy="3809880"/>
          </a:xfrm>
          <a:prstGeom prst="rect">
            <a:avLst/>
          </a:prstGeom>
          <a:ln>
            <a:noFill/>
          </a:ln>
        </p:spPr>
      </p:pic>
      <p:sp>
        <p:nvSpPr>
          <p:cNvPr id="35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0F4E02A-F674-403A-818D-B8EF682DF26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285840" y="100080"/>
            <a:ext cx="857232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Assign points to closest centroid</a:t>
            </a:r>
          </a:p>
        </p:txBody>
      </p:sp>
      <p:pic>
        <p:nvPicPr>
          <p:cNvPr id="354" name="Picture 4"/>
          <p:cNvPicPr/>
          <p:nvPr/>
        </p:nvPicPr>
        <p:blipFill>
          <a:blip r:embed="rId3"/>
          <a:stretch/>
        </p:blipFill>
        <p:spPr>
          <a:xfrm>
            <a:off x="664560" y="2387520"/>
            <a:ext cx="4621320" cy="3541320"/>
          </a:xfrm>
          <a:prstGeom prst="rect">
            <a:avLst/>
          </a:prstGeom>
          <a:ln>
            <a:noFill/>
          </a:ln>
        </p:spPr>
      </p:pic>
      <p:sp>
        <p:nvSpPr>
          <p:cNvPr id="35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AD76ADE-0609-464A-82F1-D38E78998E7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Assignment</a:t>
            </a:r>
          </a:p>
        </p:txBody>
      </p:sp>
      <p:pic>
        <p:nvPicPr>
          <p:cNvPr id="357" name="Picture 3"/>
          <p:cNvPicPr/>
          <p:nvPr/>
        </p:nvPicPr>
        <p:blipFill>
          <a:blip r:embed="rId3"/>
          <a:stretch/>
        </p:blipFill>
        <p:spPr>
          <a:xfrm>
            <a:off x="500040" y="2143080"/>
            <a:ext cx="4679640" cy="3708720"/>
          </a:xfrm>
          <a:prstGeom prst="rect">
            <a:avLst/>
          </a:prstGeom>
          <a:ln>
            <a:noFill/>
          </a:ln>
        </p:spPr>
      </p:pic>
      <p:sp>
        <p:nvSpPr>
          <p:cNvPr id="35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5B83E9B-7697-4428-8422-5C7E259068B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Recompute cluster centroids</a:t>
            </a:r>
          </a:p>
        </p:txBody>
      </p:sp>
      <p:pic>
        <p:nvPicPr>
          <p:cNvPr id="360" name="Picture 4"/>
          <p:cNvPicPr/>
          <p:nvPr/>
        </p:nvPicPr>
        <p:blipFill>
          <a:blip r:embed="rId3"/>
          <a:stretch/>
        </p:blipFill>
        <p:spPr>
          <a:xfrm>
            <a:off x="500040" y="2571840"/>
            <a:ext cx="4546800" cy="3479400"/>
          </a:xfrm>
          <a:prstGeom prst="rect">
            <a:avLst/>
          </a:prstGeom>
          <a:ln>
            <a:noFill/>
          </a:ln>
        </p:spPr>
      </p:pic>
      <p:sp>
        <p:nvSpPr>
          <p:cNvPr id="36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4B164E-C6ED-40EC-AF7E-A9EAD9591CF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285840" y="100080"/>
            <a:ext cx="857232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Assign points to closest centroid</a:t>
            </a:r>
          </a:p>
        </p:txBody>
      </p:sp>
      <p:pic>
        <p:nvPicPr>
          <p:cNvPr id="363" name="Picture 3"/>
          <p:cNvPicPr/>
          <p:nvPr/>
        </p:nvPicPr>
        <p:blipFill>
          <a:blip r:embed="rId3"/>
          <a:stretch/>
        </p:blipFill>
        <p:spPr>
          <a:xfrm>
            <a:off x="571320" y="2657880"/>
            <a:ext cx="4428360" cy="3556800"/>
          </a:xfrm>
          <a:prstGeom prst="rect">
            <a:avLst/>
          </a:prstGeom>
          <a:ln>
            <a:noFill/>
          </a:ln>
        </p:spPr>
      </p:pic>
      <p:sp>
        <p:nvSpPr>
          <p:cNvPr id="36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8B84E59-B387-4D21-8270-EFE16A6FEEC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</a:rPr>
              <a:t>Worked Example: Assignment</a:t>
            </a:r>
          </a:p>
        </p:txBody>
      </p:sp>
      <p:pic>
        <p:nvPicPr>
          <p:cNvPr id="366" name="Picture 3"/>
          <p:cNvPicPr/>
          <p:nvPr/>
        </p:nvPicPr>
        <p:blipFill>
          <a:blip r:embed="rId3"/>
          <a:stretch/>
        </p:blipFill>
        <p:spPr>
          <a:xfrm>
            <a:off x="500040" y="2428920"/>
            <a:ext cx="4539960" cy="3642840"/>
          </a:xfrm>
          <a:prstGeom prst="rect">
            <a:avLst/>
          </a:prstGeom>
          <a:ln>
            <a:noFill/>
          </a:ln>
        </p:spPr>
      </p:pic>
      <p:sp>
        <p:nvSpPr>
          <p:cNvPr id="36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5BE8975-7980-4CD7-98D2-549E885F3AC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0" y="100080"/>
            <a:ext cx="868500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  Worked Example: Recompute cluster caentroids</a:t>
            </a:r>
          </a:p>
        </p:txBody>
      </p:sp>
      <p:pic>
        <p:nvPicPr>
          <p:cNvPr id="369" name="Picture 4"/>
          <p:cNvPicPr/>
          <p:nvPr/>
        </p:nvPicPr>
        <p:blipFill>
          <a:blip r:embed="rId3"/>
          <a:stretch/>
        </p:blipFill>
        <p:spPr>
          <a:xfrm>
            <a:off x="500040" y="2428920"/>
            <a:ext cx="4372920" cy="3429000"/>
          </a:xfrm>
          <a:prstGeom prst="rect">
            <a:avLst/>
          </a:prstGeom>
          <a:ln>
            <a:noFill/>
          </a:ln>
        </p:spPr>
      </p:pic>
      <p:sp>
        <p:nvSpPr>
          <p:cNvPr id="37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7BBF20C-EABA-44AE-B0B7-C32170D35DB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285840" y="100080"/>
            <a:ext cx="857232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Ex.: Centroids and assignments after convergence</a:t>
            </a:r>
          </a:p>
        </p:txBody>
      </p:sp>
      <p:pic>
        <p:nvPicPr>
          <p:cNvPr id="372" name="Picture 3"/>
          <p:cNvPicPr/>
          <p:nvPr/>
        </p:nvPicPr>
        <p:blipFill>
          <a:blip r:embed="rId3"/>
          <a:stretch/>
        </p:blipFill>
        <p:spPr>
          <a:xfrm>
            <a:off x="533880" y="2286000"/>
            <a:ext cx="4323600" cy="3453480"/>
          </a:xfrm>
          <a:prstGeom prst="rect">
            <a:avLst/>
          </a:prstGeom>
          <a:ln>
            <a:noFill/>
          </a:ln>
        </p:spPr>
      </p:pic>
      <p:sp>
        <p:nvSpPr>
          <p:cNvPr id="37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8805E4-5060-4325-8253-E52E23C55D7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K-means Algorithm</a:t>
            </a:r>
          </a:p>
        </p:txBody>
      </p:sp>
      <p:sp>
        <p:nvSpPr>
          <p:cNvPr id="292" name="TextShape 2"/>
          <p:cNvSpPr txBox="1"/>
          <p:nvPr/>
        </p:nvSpPr>
        <p:spPr>
          <a:xfrm>
            <a:off x="457200" y="1171800"/>
            <a:ext cx="8229240" cy="4953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lvl="1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Perhaps the best known clustering algorithm</a:t>
            </a:r>
          </a:p>
          <a:p>
            <a:pPr marL="343080" lvl="1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Simple, works well in many cases</a:t>
            </a:r>
          </a:p>
          <a:p>
            <a:pPr marL="343080" lvl="1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Use as default / baseline for clustering documents</a:t>
            </a: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K-Means Algorithm</a:t>
            </a:r>
          </a:p>
        </p:txBody>
      </p:sp>
      <p:sp>
        <p:nvSpPr>
          <p:cNvPr id="375" name="TextShape 2"/>
          <p:cNvSpPr txBox="1"/>
          <p:nvPr/>
        </p:nvSpPr>
        <p:spPr>
          <a:xfrm>
            <a:off x="457200" y="1171800"/>
            <a:ext cx="8287200" cy="54990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Initialization of K-Means:	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Random seed selection is just one of many ways K-means can be initialized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Random seed selection is not very robust: It’s easy to get a suboptimal clustering.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Better ways of computing initial centroids: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Select seeds not randomly, but using some heuristic (e.g., filter out outliers or find a set of seeds that has “good coverage” of the document space)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Use hierarchical clustering to find good seeds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Select i (e.g., i = 10) different random sets of seeds, do a K-means clustering for each, select the clustering with lowest RSS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K-Means Algorithm</a:t>
            </a:r>
          </a:p>
        </p:txBody>
      </p:sp>
      <p:sp>
        <p:nvSpPr>
          <p:cNvPr id="377" name="TextShape 2"/>
          <p:cNvSpPr txBox="1"/>
          <p:nvPr/>
        </p:nvSpPr>
        <p:spPr>
          <a:xfrm>
            <a:off x="457200" y="1171800"/>
            <a:ext cx="8229240" cy="5176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Termination conditions: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fixed number of iterations has been applied.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This condition limits the runtime of the clustering algorithm.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Poor quality of clustering with an insufficient number of iterations.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Assignment of documents to clusters does not change between iterations.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Except for cases for bad local minima, it produce good clustering but runtime may be unacceptably long.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Centroid do not change between iterations. 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this is equivalent to not change in partition function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Terminate when RSS(residual sum of squares) falls below threshold.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It ensures that the clustering is of a desired quality after termination.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 practice we need to combine it with a bound on the number of iterations to guarantee termination. 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K-Means Algorithm</a:t>
            </a:r>
          </a:p>
        </p:txBody>
      </p:sp>
      <p:sp>
        <p:nvSpPr>
          <p:cNvPr id="379" name="TextShape 2"/>
          <p:cNvSpPr txBox="1"/>
          <p:nvPr/>
        </p:nvSpPr>
        <p:spPr>
          <a:xfrm>
            <a:off x="457200" y="1171800"/>
            <a:ext cx="8229240" cy="5176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Time Complexity: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Computing one distance of two vectors is O(M).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Reassignment step: O(KNM) (we need to compute KN document-centroid distances)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Recomputation step: O(NM) (we need to add each of the document’s &lt; M values to one of the centroids)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Assume number of iterations bounded by I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Overall complexity: O(IKNM) – linear in all important dimensions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However: This is not a real worst-case analysis.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 pathological cases, complexity can be worse than linear.</a:t>
            </a:r>
          </a:p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K-Means Example</a:t>
            </a:r>
          </a:p>
        </p:txBody>
      </p:sp>
      <p:sp>
        <p:nvSpPr>
          <p:cNvPr id="381" name="TextShape 2"/>
          <p:cNvSpPr txBox="1"/>
          <p:nvPr/>
        </p:nvSpPr>
        <p:spPr>
          <a:xfrm>
            <a:off x="457200" y="1171800"/>
            <a:ext cx="8229240" cy="517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2" name="Picture 2"/>
          <p:cNvPicPr/>
          <p:nvPr/>
        </p:nvPicPr>
        <p:blipFill>
          <a:blip r:embed="rId3"/>
          <a:stretch/>
        </p:blipFill>
        <p:spPr>
          <a:xfrm>
            <a:off x="373320" y="1176480"/>
            <a:ext cx="8190720" cy="514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K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Means Example</a:t>
            </a:r>
            <a:r>
              <a:t/>
            </a:r>
            <a:br/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(</a:t>
            </a:r>
            <a:r>
              <a:rPr lang="en-US" sz="3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K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=2)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84" name="Group 2"/>
          <p:cNvGrpSpPr/>
          <p:nvPr/>
        </p:nvGrpSpPr>
        <p:grpSpPr>
          <a:xfrm>
            <a:off x="988920" y="1752480"/>
            <a:ext cx="7353360" cy="4046760"/>
            <a:chOff x="988920" y="1752480"/>
            <a:chExt cx="7353360" cy="4046760"/>
          </a:xfrm>
        </p:grpSpPr>
        <p:sp>
          <p:nvSpPr>
            <p:cNvPr id="385" name="Line 3"/>
            <p:cNvSpPr/>
            <p:nvPr/>
          </p:nvSpPr>
          <p:spPr>
            <a:xfrm flipV="1">
              <a:off x="990360" y="1752480"/>
              <a:ext cx="360" cy="40384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4"/>
            <p:cNvSpPr/>
            <p:nvPr/>
          </p:nvSpPr>
          <p:spPr>
            <a:xfrm>
              <a:off x="988920" y="5798880"/>
              <a:ext cx="735336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7" name="CustomShape 5"/>
          <p:cNvSpPr/>
          <p:nvPr/>
        </p:nvSpPr>
        <p:spPr>
          <a:xfrm>
            <a:off x="1905120" y="335268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6"/>
          <p:cNvSpPr/>
          <p:nvPr/>
        </p:nvSpPr>
        <p:spPr>
          <a:xfrm>
            <a:off x="2133720" y="380988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7"/>
          <p:cNvSpPr/>
          <p:nvPr/>
        </p:nvSpPr>
        <p:spPr>
          <a:xfrm>
            <a:off x="2362320" y="350532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8"/>
          <p:cNvSpPr/>
          <p:nvPr/>
        </p:nvSpPr>
        <p:spPr>
          <a:xfrm>
            <a:off x="1676520" y="419112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9"/>
          <p:cNvSpPr/>
          <p:nvPr/>
        </p:nvSpPr>
        <p:spPr>
          <a:xfrm>
            <a:off x="2362320" y="449568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0"/>
          <p:cNvSpPr/>
          <p:nvPr/>
        </p:nvSpPr>
        <p:spPr>
          <a:xfrm>
            <a:off x="5486400" y="297180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1"/>
          <p:cNvSpPr/>
          <p:nvPr/>
        </p:nvSpPr>
        <p:spPr>
          <a:xfrm>
            <a:off x="5410080" y="335268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2"/>
          <p:cNvSpPr/>
          <p:nvPr/>
        </p:nvSpPr>
        <p:spPr>
          <a:xfrm>
            <a:off x="3886200" y="342900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3"/>
          <p:cNvSpPr/>
          <p:nvPr/>
        </p:nvSpPr>
        <p:spPr>
          <a:xfrm>
            <a:off x="4800600" y="380988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4"/>
          <p:cNvSpPr/>
          <p:nvPr/>
        </p:nvSpPr>
        <p:spPr>
          <a:xfrm>
            <a:off x="4267080" y="411480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5"/>
          <p:cNvSpPr/>
          <p:nvPr/>
        </p:nvSpPr>
        <p:spPr>
          <a:xfrm>
            <a:off x="1600200" y="297180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16"/>
          <p:cNvSpPr/>
          <p:nvPr/>
        </p:nvSpPr>
        <p:spPr>
          <a:xfrm>
            <a:off x="4419720" y="3429000"/>
            <a:ext cx="74160" cy="74160"/>
          </a:xfrm>
          <a:prstGeom prst="ellipse">
            <a:avLst/>
          </a:prstGeom>
          <a:solidFill>
            <a:schemeClr val="tx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9" name="Group 17"/>
          <p:cNvGrpSpPr/>
          <p:nvPr/>
        </p:nvGrpSpPr>
        <p:grpSpPr>
          <a:xfrm>
            <a:off x="4419720" y="1474920"/>
            <a:ext cx="3562920" cy="2409120"/>
            <a:chOff x="4419720" y="1474920"/>
            <a:chExt cx="3562920" cy="2409120"/>
          </a:xfrm>
        </p:grpSpPr>
        <p:sp>
          <p:nvSpPr>
            <p:cNvPr id="400" name="CustomShape 18"/>
            <p:cNvSpPr/>
            <p:nvPr/>
          </p:nvSpPr>
          <p:spPr>
            <a:xfrm>
              <a:off x="6522840" y="1474920"/>
              <a:ext cx="1459800" cy="45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Pick seeds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401" name="CustomShape 19"/>
            <p:cNvSpPr/>
            <p:nvPr/>
          </p:nvSpPr>
          <p:spPr>
            <a:xfrm>
              <a:off x="4800600" y="3809880"/>
              <a:ext cx="74160" cy="74160"/>
            </a:xfrm>
            <a:prstGeom prst="ellipse">
              <a:avLst/>
            </a:prstGeom>
            <a:solidFill>
              <a:srgbClr val="0000FF"/>
            </a:solidFill>
            <a:ln w="1260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20"/>
            <p:cNvSpPr/>
            <p:nvPr/>
          </p:nvSpPr>
          <p:spPr>
            <a:xfrm>
              <a:off x="4419720" y="3429000"/>
              <a:ext cx="74160" cy="74160"/>
            </a:xfrm>
            <a:prstGeom prst="ellipse">
              <a:avLst/>
            </a:prstGeom>
            <a:solidFill>
              <a:srgbClr val="FF0000"/>
            </a:solidFill>
            <a:ln w="126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3" name="Group 21"/>
          <p:cNvGrpSpPr/>
          <p:nvPr/>
        </p:nvGrpSpPr>
        <p:grpSpPr>
          <a:xfrm>
            <a:off x="1600200" y="1932120"/>
            <a:ext cx="7142760" cy="2637720"/>
            <a:chOff x="1600200" y="1932120"/>
            <a:chExt cx="7142760" cy="2637720"/>
          </a:xfrm>
        </p:grpSpPr>
        <p:sp>
          <p:nvSpPr>
            <p:cNvPr id="404" name="CustomShape 22"/>
            <p:cNvSpPr/>
            <p:nvPr/>
          </p:nvSpPr>
          <p:spPr>
            <a:xfrm>
              <a:off x="4267080" y="4114800"/>
              <a:ext cx="74160" cy="74160"/>
            </a:xfrm>
            <a:prstGeom prst="ellipse">
              <a:avLst/>
            </a:prstGeom>
            <a:solidFill>
              <a:srgbClr val="0000FF"/>
            </a:solidFill>
            <a:ln w="1260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23"/>
            <p:cNvSpPr/>
            <p:nvPr/>
          </p:nvSpPr>
          <p:spPr>
            <a:xfrm>
              <a:off x="3886200" y="3429000"/>
              <a:ext cx="74160" cy="74160"/>
            </a:xfrm>
            <a:prstGeom prst="ellipse">
              <a:avLst/>
            </a:prstGeom>
            <a:solidFill>
              <a:srgbClr val="FF0000"/>
            </a:solidFill>
            <a:ln w="126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24"/>
            <p:cNvSpPr/>
            <p:nvPr/>
          </p:nvSpPr>
          <p:spPr>
            <a:xfrm>
              <a:off x="5486400" y="2971800"/>
              <a:ext cx="74160" cy="74160"/>
            </a:xfrm>
            <a:prstGeom prst="ellipse">
              <a:avLst/>
            </a:prstGeom>
            <a:solidFill>
              <a:srgbClr val="FF0000"/>
            </a:solidFill>
            <a:ln w="126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25"/>
            <p:cNvSpPr/>
            <p:nvPr/>
          </p:nvSpPr>
          <p:spPr>
            <a:xfrm>
              <a:off x="1600200" y="2971800"/>
              <a:ext cx="74160" cy="74160"/>
            </a:xfrm>
            <a:prstGeom prst="ellipse">
              <a:avLst/>
            </a:prstGeom>
            <a:solidFill>
              <a:srgbClr val="FF0000"/>
            </a:solidFill>
            <a:ln w="126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26"/>
            <p:cNvSpPr/>
            <p:nvPr/>
          </p:nvSpPr>
          <p:spPr>
            <a:xfrm>
              <a:off x="1905120" y="3352680"/>
              <a:ext cx="74160" cy="74160"/>
            </a:xfrm>
            <a:prstGeom prst="ellipse">
              <a:avLst/>
            </a:prstGeom>
            <a:solidFill>
              <a:srgbClr val="FF0000"/>
            </a:solidFill>
            <a:ln w="126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27"/>
            <p:cNvSpPr/>
            <p:nvPr/>
          </p:nvSpPr>
          <p:spPr>
            <a:xfrm>
              <a:off x="2362320" y="3505320"/>
              <a:ext cx="74160" cy="74160"/>
            </a:xfrm>
            <a:prstGeom prst="ellipse">
              <a:avLst/>
            </a:prstGeom>
            <a:solidFill>
              <a:srgbClr val="FF0000"/>
            </a:solidFill>
            <a:ln w="126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28"/>
            <p:cNvSpPr/>
            <p:nvPr/>
          </p:nvSpPr>
          <p:spPr>
            <a:xfrm>
              <a:off x="2133720" y="3809880"/>
              <a:ext cx="74160" cy="74160"/>
            </a:xfrm>
            <a:prstGeom prst="ellipse">
              <a:avLst/>
            </a:prstGeom>
            <a:solidFill>
              <a:srgbClr val="FF0000"/>
            </a:solidFill>
            <a:ln w="126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29"/>
            <p:cNvSpPr/>
            <p:nvPr/>
          </p:nvSpPr>
          <p:spPr>
            <a:xfrm>
              <a:off x="5410080" y="3352680"/>
              <a:ext cx="74160" cy="74160"/>
            </a:xfrm>
            <a:prstGeom prst="ellipse">
              <a:avLst/>
            </a:prstGeom>
            <a:solidFill>
              <a:srgbClr val="0000FF"/>
            </a:solidFill>
            <a:ln w="1260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30"/>
            <p:cNvSpPr/>
            <p:nvPr/>
          </p:nvSpPr>
          <p:spPr>
            <a:xfrm>
              <a:off x="2362320" y="4495680"/>
              <a:ext cx="74160" cy="74160"/>
            </a:xfrm>
            <a:prstGeom prst="ellipse">
              <a:avLst/>
            </a:prstGeom>
            <a:solidFill>
              <a:srgbClr val="FF0000"/>
            </a:solidFill>
            <a:ln w="126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31"/>
            <p:cNvSpPr/>
            <p:nvPr/>
          </p:nvSpPr>
          <p:spPr>
            <a:xfrm>
              <a:off x="1676520" y="4191120"/>
              <a:ext cx="74160" cy="74160"/>
            </a:xfrm>
            <a:prstGeom prst="ellipse">
              <a:avLst/>
            </a:prstGeom>
            <a:solidFill>
              <a:srgbClr val="FF0000"/>
            </a:solidFill>
            <a:ln w="126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32"/>
            <p:cNvSpPr/>
            <p:nvPr/>
          </p:nvSpPr>
          <p:spPr>
            <a:xfrm>
              <a:off x="6451200" y="1932120"/>
              <a:ext cx="2291760" cy="45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Reassign clusters</a:t>
              </a:r>
              <a:endParaRPr lang="en-IN" sz="2400" b="0" strike="noStrike" spc="-1">
                <a:latin typeface="Arial"/>
              </a:endParaRPr>
            </a:p>
          </p:txBody>
        </p:sp>
      </p:grpSp>
      <p:grpSp>
        <p:nvGrpSpPr>
          <p:cNvPr id="415" name="Group 33"/>
          <p:cNvGrpSpPr/>
          <p:nvPr/>
        </p:nvGrpSpPr>
        <p:grpSpPr>
          <a:xfrm>
            <a:off x="2590920" y="2389320"/>
            <a:ext cx="6366600" cy="1590120"/>
            <a:chOff x="2590920" y="2389320"/>
            <a:chExt cx="6366600" cy="1590120"/>
          </a:xfrm>
        </p:grpSpPr>
        <p:sp>
          <p:nvSpPr>
            <p:cNvPr id="416" name="CustomShape 34"/>
            <p:cNvSpPr/>
            <p:nvPr/>
          </p:nvSpPr>
          <p:spPr>
            <a:xfrm>
              <a:off x="6463080" y="2389320"/>
              <a:ext cx="2494440" cy="45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Compute centroids</a:t>
              </a:r>
              <a:endParaRPr lang="en-IN" sz="2400" b="0" strike="noStrike" spc="-1">
                <a:latin typeface="Arial"/>
              </a:endParaRPr>
            </a:p>
          </p:txBody>
        </p:sp>
        <p:sp>
          <p:nvSpPr>
            <p:cNvPr id="417" name="CustomShape 35"/>
            <p:cNvSpPr/>
            <p:nvPr/>
          </p:nvSpPr>
          <p:spPr>
            <a:xfrm>
              <a:off x="2590920" y="3276720"/>
              <a:ext cx="307800" cy="39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FF0000"/>
                  </a:solidFill>
                  <a:latin typeface="Times New Roman"/>
                  <a:ea typeface="ＭＳ Ｐゴシック"/>
                </a:rPr>
                <a:t>x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418" name="CustomShape 36"/>
            <p:cNvSpPr/>
            <p:nvPr/>
          </p:nvSpPr>
          <p:spPr>
            <a:xfrm>
              <a:off x="4800600" y="3581280"/>
              <a:ext cx="307800" cy="39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1F497D"/>
                  </a:solidFill>
                  <a:latin typeface="Times New Roman"/>
                  <a:ea typeface="ＭＳ Ｐゴシック"/>
                </a:rPr>
                <a:t>x</a:t>
              </a: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419" name="Group 37"/>
          <p:cNvGrpSpPr/>
          <p:nvPr/>
        </p:nvGrpSpPr>
        <p:grpSpPr>
          <a:xfrm>
            <a:off x="3886200" y="2846520"/>
            <a:ext cx="4905720" cy="656640"/>
            <a:chOff x="3886200" y="2846520"/>
            <a:chExt cx="4905720" cy="656640"/>
          </a:xfrm>
        </p:grpSpPr>
        <p:sp>
          <p:nvSpPr>
            <p:cNvPr id="420" name="CustomShape 38"/>
            <p:cNvSpPr/>
            <p:nvPr/>
          </p:nvSpPr>
          <p:spPr>
            <a:xfrm>
              <a:off x="4419720" y="3429000"/>
              <a:ext cx="74160" cy="74160"/>
            </a:xfrm>
            <a:prstGeom prst="ellipse">
              <a:avLst/>
            </a:prstGeom>
            <a:solidFill>
              <a:srgbClr val="0000FF"/>
            </a:solidFill>
            <a:ln w="1260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39"/>
            <p:cNvSpPr/>
            <p:nvPr/>
          </p:nvSpPr>
          <p:spPr>
            <a:xfrm>
              <a:off x="5486400" y="2971800"/>
              <a:ext cx="74160" cy="74160"/>
            </a:xfrm>
            <a:prstGeom prst="ellipse">
              <a:avLst/>
            </a:prstGeom>
            <a:solidFill>
              <a:srgbClr val="0000FF"/>
            </a:solidFill>
            <a:ln w="1260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CustomShape 40"/>
            <p:cNvSpPr/>
            <p:nvPr/>
          </p:nvSpPr>
          <p:spPr>
            <a:xfrm>
              <a:off x="3886200" y="3429000"/>
              <a:ext cx="74160" cy="74160"/>
            </a:xfrm>
            <a:prstGeom prst="ellipse">
              <a:avLst/>
            </a:prstGeom>
            <a:solidFill>
              <a:srgbClr val="0000FF"/>
            </a:solidFill>
            <a:ln w="12600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41"/>
            <p:cNvSpPr/>
            <p:nvPr/>
          </p:nvSpPr>
          <p:spPr>
            <a:xfrm>
              <a:off x="6500160" y="2846520"/>
              <a:ext cx="2291760" cy="45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Reassign clusters</a:t>
              </a:r>
              <a:endParaRPr lang="en-IN" sz="2400" b="0" strike="noStrike" spc="-1">
                <a:latin typeface="Arial"/>
              </a:endParaRPr>
            </a:p>
          </p:txBody>
        </p:sp>
      </p:grpSp>
      <p:grpSp>
        <p:nvGrpSpPr>
          <p:cNvPr id="424" name="Group 42"/>
          <p:cNvGrpSpPr/>
          <p:nvPr/>
        </p:nvGrpSpPr>
        <p:grpSpPr>
          <a:xfrm>
            <a:off x="1905120" y="3276720"/>
            <a:ext cx="7052400" cy="702720"/>
            <a:chOff x="1905120" y="3276720"/>
            <a:chExt cx="7052400" cy="702720"/>
          </a:xfrm>
        </p:grpSpPr>
        <p:sp>
          <p:nvSpPr>
            <p:cNvPr id="425" name="CustomShape 43"/>
            <p:cNvSpPr/>
            <p:nvPr/>
          </p:nvSpPr>
          <p:spPr>
            <a:xfrm>
              <a:off x="4800600" y="3581280"/>
              <a:ext cx="307800" cy="39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FFFFFF"/>
                  </a:solidFill>
                  <a:latin typeface="Times New Roman"/>
                  <a:ea typeface="ＭＳ Ｐゴシック"/>
                </a:rPr>
                <a:t>x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426" name="CustomShape 44"/>
            <p:cNvSpPr/>
            <p:nvPr/>
          </p:nvSpPr>
          <p:spPr>
            <a:xfrm>
              <a:off x="2590920" y="3276720"/>
              <a:ext cx="307800" cy="39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FFFFFF"/>
                  </a:solidFill>
                  <a:latin typeface="Times New Roman"/>
                  <a:ea typeface="ＭＳ Ｐゴシック"/>
                </a:rPr>
                <a:t>x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427" name="CustomShape 45"/>
            <p:cNvSpPr/>
            <p:nvPr/>
          </p:nvSpPr>
          <p:spPr>
            <a:xfrm>
              <a:off x="4572000" y="3352680"/>
              <a:ext cx="307800" cy="39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1F497D"/>
                  </a:solidFill>
                  <a:latin typeface="Times New Roman"/>
                  <a:ea typeface="ＭＳ Ｐゴシック"/>
                </a:rPr>
                <a:t>x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428" name="CustomShape 46"/>
            <p:cNvSpPr/>
            <p:nvPr/>
          </p:nvSpPr>
          <p:spPr>
            <a:xfrm>
              <a:off x="1905120" y="3429000"/>
              <a:ext cx="307800" cy="39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FF0000"/>
                  </a:solidFill>
                  <a:latin typeface="Times New Roman"/>
                  <a:ea typeface="ＭＳ Ｐゴシック"/>
                </a:rPr>
                <a:t>x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429" name="CustomShape 47"/>
            <p:cNvSpPr/>
            <p:nvPr/>
          </p:nvSpPr>
          <p:spPr>
            <a:xfrm>
              <a:off x="6463080" y="3303720"/>
              <a:ext cx="2494440" cy="45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400" b="0" strike="noStrike" spc="-1">
                  <a:solidFill>
                    <a:srgbClr val="000000"/>
                  </a:solidFill>
                  <a:latin typeface="Times New Roman"/>
                  <a:ea typeface="ＭＳ Ｐゴシック"/>
                </a:rPr>
                <a:t>Compute centroids</a:t>
              </a:r>
              <a:endParaRPr lang="en-IN" sz="2400" b="0" strike="noStrike" spc="-1">
                <a:latin typeface="Arial"/>
              </a:endParaRPr>
            </a:p>
          </p:txBody>
        </p:sp>
      </p:grpSp>
      <p:sp>
        <p:nvSpPr>
          <p:cNvPr id="430" name="CustomShape 48"/>
          <p:cNvSpPr/>
          <p:nvPr/>
        </p:nvSpPr>
        <p:spPr>
          <a:xfrm>
            <a:off x="6627240" y="3760920"/>
            <a:ext cx="229176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Reassign clusters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31" name="CustomShape 49"/>
          <p:cNvSpPr/>
          <p:nvPr/>
        </p:nvSpPr>
        <p:spPr>
          <a:xfrm>
            <a:off x="6512040" y="4294080"/>
            <a:ext cx="161532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  <a:ea typeface="ＭＳ Ｐゴシック"/>
              </a:rPr>
              <a:t>Converged!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32" name="CustomShape 50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16.4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Effect">
                      <p:stCondLst>
                        <p:cond delay="indefinite"/>
                      </p:stCondLst>
                      <p:childTnLst>
                        <p:par>
                          <p:cTn id="2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Hierarchical Clustering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Build a tree-based hierarchical taxonomy (</a:t>
            </a:r>
            <a:r>
              <a:rPr lang="en-US" sz="30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dendrogram</a:t>
            </a: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) from a set of documents.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</a:pP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One approach: recursive application of a partitional clustering algorithm.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35" name="Group 3"/>
          <p:cNvGrpSpPr/>
          <p:nvPr/>
        </p:nvGrpSpPr>
        <p:grpSpPr>
          <a:xfrm>
            <a:off x="1661400" y="2819520"/>
            <a:ext cx="5897520" cy="1981080"/>
            <a:chOff x="1661400" y="2819520"/>
            <a:chExt cx="5897520" cy="1981080"/>
          </a:xfrm>
        </p:grpSpPr>
        <p:sp>
          <p:nvSpPr>
            <p:cNvPr id="436" name="CustomShape 4"/>
            <p:cNvSpPr/>
            <p:nvPr/>
          </p:nvSpPr>
          <p:spPr>
            <a:xfrm>
              <a:off x="4267080" y="2819520"/>
              <a:ext cx="1371240" cy="39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lang="en-IN" sz="2000" b="0" strike="noStrike" spc="-1">
                  <a:solidFill>
                    <a:srgbClr val="1F497D"/>
                  </a:solidFill>
                  <a:latin typeface="Times New Roman"/>
                  <a:ea typeface="ＭＳ Ｐゴシック"/>
                </a:rPr>
                <a:t>animal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437" name="CustomShape 5"/>
            <p:cNvSpPr/>
            <p:nvPr/>
          </p:nvSpPr>
          <p:spPr>
            <a:xfrm>
              <a:off x="2741040" y="3352680"/>
              <a:ext cx="1197720" cy="39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1F497D"/>
                  </a:solidFill>
                  <a:latin typeface="Times New Roman"/>
                  <a:ea typeface="ＭＳ Ｐゴシック"/>
                </a:rPr>
                <a:t>vertebrate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438" name="CustomShape 6"/>
            <p:cNvSpPr/>
            <p:nvPr/>
          </p:nvSpPr>
          <p:spPr>
            <a:xfrm>
              <a:off x="1661400" y="3962520"/>
              <a:ext cx="5897520" cy="39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1F497D"/>
                  </a:solidFill>
                  <a:latin typeface="Times New Roman"/>
                  <a:ea typeface="ＭＳ Ｐゴシック"/>
                </a:rPr>
                <a:t>fish reptile amphib. mammal      worm insect crustacean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439" name="CustomShape 7"/>
            <p:cNvSpPr/>
            <p:nvPr/>
          </p:nvSpPr>
          <p:spPr>
            <a:xfrm>
              <a:off x="5255280" y="3352680"/>
              <a:ext cx="1395720" cy="398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IN" sz="2000" b="0" strike="noStrike" spc="-1">
                  <a:solidFill>
                    <a:srgbClr val="1F497D"/>
                  </a:solidFill>
                  <a:latin typeface="Times New Roman"/>
                  <a:ea typeface="ＭＳ Ｐゴシック"/>
                </a:rPr>
                <a:t>invertebrate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440" name="Line 8"/>
            <p:cNvSpPr/>
            <p:nvPr/>
          </p:nvSpPr>
          <p:spPr>
            <a:xfrm flipH="1">
              <a:off x="3371760" y="3136680"/>
              <a:ext cx="1527120" cy="3254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9"/>
            <p:cNvSpPr/>
            <p:nvPr/>
          </p:nvSpPr>
          <p:spPr>
            <a:xfrm>
              <a:off x="4911480" y="3136680"/>
              <a:ext cx="1014480" cy="3380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0"/>
            <p:cNvSpPr/>
            <p:nvPr/>
          </p:nvSpPr>
          <p:spPr>
            <a:xfrm flipH="1">
              <a:off x="1955520" y="3649320"/>
              <a:ext cx="1390680" cy="4273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"/>
            <p:cNvSpPr/>
            <p:nvPr/>
          </p:nvSpPr>
          <p:spPr>
            <a:xfrm flipH="1">
              <a:off x="2595240" y="3649320"/>
              <a:ext cx="750960" cy="43992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2"/>
            <p:cNvSpPr/>
            <p:nvPr/>
          </p:nvSpPr>
          <p:spPr>
            <a:xfrm>
              <a:off x="3346200" y="3649320"/>
              <a:ext cx="360" cy="5018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3"/>
            <p:cNvSpPr/>
            <p:nvPr/>
          </p:nvSpPr>
          <p:spPr>
            <a:xfrm>
              <a:off x="3346200" y="3649320"/>
              <a:ext cx="814320" cy="414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4"/>
            <p:cNvSpPr/>
            <p:nvPr/>
          </p:nvSpPr>
          <p:spPr>
            <a:xfrm flipH="1">
              <a:off x="5375160" y="3625560"/>
              <a:ext cx="550800" cy="48744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5"/>
            <p:cNvSpPr/>
            <p:nvPr/>
          </p:nvSpPr>
          <p:spPr>
            <a:xfrm>
              <a:off x="5925960" y="3638520"/>
              <a:ext cx="360" cy="4870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6"/>
            <p:cNvSpPr/>
            <p:nvPr/>
          </p:nvSpPr>
          <p:spPr>
            <a:xfrm>
              <a:off x="5925960" y="3649320"/>
              <a:ext cx="852480" cy="46368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49" name="Group 17"/>
            <p:cNvGrpSpPr/>
            <p:nvPr/>
          </p:nvGrpSpPr>
          <p:grpSpPr>
            <a:xfrm>
              <a:off x="1752480" y="4267080"/>
              <a:ext cx="304920" cy="533520"/>
              <a:chOff x="1752480" y="4267080"/>
              <a:chExt cx="304920" cy="533520"/>
            </a:xfrm>
          </p:grpSpPr>
          <p:sp>
            <p:nvSpPr>
              <p:cNvPr id="450" name="Line 18"/>
              <p:cNvSpPr/>
              <p:nvPr/>
            </p:nvSpPr>
            <p:spPr>
              <a:xfrm flipH="1">
                <a:off x="1752480" y="4267080"/>
                <a:ext cx="152280" cy="45720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1" name="Line 19"/>
              <p:cNvSpPr/>
              <p:nvPr/>
            </p:nvSpPr>
            <p:spPr>
              <a:xfrm>
                <a:off x="1915920" y="4276440"/>
                <a:ext cx="141480" cy="52416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52" name="Group 20"/>
            <p:cNvGrpSpPr/>
            <p:nvPr/>
          </p:nvGrpSpPr>
          <p:grpSpPr>
            <a:xfrm>
              <a:off x="2286000" y="4267080"/>
              <a:ext cx="304560" cy="533520"/>
              <a:chOff x="2286000" y="4267080"/>
              <a:chExt cx="304560" cy="533520"/>
            </a:xfrm>
          </p:grpSpPr>
          <p:sp>
            <p:nvSpPr>
              <p:cNvPr id="453" name="Line 21"/>
              <p:cNvSpPr/>
              <p:nvPr/>
            </p:nvSpPr>
            <p:spPr>
              <a:xfrm flipH="1">
                <a:off x="2286000" y="4267080"/>
                <a:ext cx="152280" cy="45720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4" name="Line 22"/>
              <p:cNvSpPr/>
              <p:nvPr/>
            </p:nvSpPr>
            <p:spPr>
              <a:xfrm>
                <a:off x="2449440" y="4276440"/>
                <a:ext cx="141120" cy="52416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55" name="Group 23"/>
            <p:cNvGrpSpPr/>
            <p:nvPr/>
          </p:nvGrpSpPr>
          <p:grpSpPr>
            <a:xfrm>
              <a:off x="3124080" y="4267080"/>
              <a:ext cx="304920" cy="533520"/>
              <a:chOff x="3124080" y="4267080"/>
              <a:chExt cx="304920" cy="533520"/>
            </a:xfrm>
          </p:grpSpPr>
          <p:sp>
            <p:nvSpPr>
              <p:cNvPr id="456" name="Line 24"/>
              <p:cNvSpPr/>
              <p:nvPr/>
            </p:nvSpPr>
            <p:spPr>
              <a:xfrm flipH="1">
                <a:off x="3124080" y="4267080"/>
                <a:ext cx="152280" cy="45720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7" name="Line 25"/>
              <p:cNvSpPr/>
              <p:nvPr/>
            </p:nvSpPr>
            <p:spPr>
              <a:xfrm>
                <a:off x="3287520" y="4276440"/>
                <a:ext cx="141480" cy="52416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58" name="Group 26"/>
            <p:cNvGrpSpPr/>
            <p:nvPr/>
          </p:nvGrpSpPr>
          <p:grpSpPr>
            <a:xfrm>
              <a:off x="4038480" y="4267080"/>
              <a:ext cx="304920" cy="533520"/>
              <a:chOff x="4038480" y="4267080"/>
              <a:chExt cx="304920" cy="533520"/>
            </a:xfrm>
          </p:grpSpPr>
          <p:sp>
            <p:nvSpPr>
              <p:cNvPr id="459" name="Line 27"/>
              <p:cNvSpPr/>
              <p:nvPr/>
            </p:nvSpPr>
            <p:spPr>
              <a:xfrm flipH="1">
                <a:off x="4038480" y="4267080"/>
                <a:ext cx="152280" cy="45720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0" name="Line 28"/>
              <p:cNvSpPr/>
              <p:nvPr/>
            </p:nvSpPr>
            <p:spPr>
              <a:xfrm>
                <a:off x="4201920" y="4276440"/>
                <a:ext cx="141480" cy="52416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1" name="Group 29"/>
            <p:cNvGrpSpPr/>
            <p:nvPr/>
          </p:nvGrpSpPr>
          <p:grpSpPr>
            <a:xfrm>
              <a:off x="5181480" y="4267080"/>
              <a:ext cx="304920" cy="533520"/>
              <a:chOff x="5181480" y="4267080"/>
              <a:chExt cx="304920" cy="533520"/>
            </a:xfrm>
          </p:grpSpPr>
          <p:sp>
            <p:nvSpPr>
              <p:cNvPr id="462" name="Line 30"/>
              <p:cNvSpPr/>
              <p:nvPr/>
            </p:nvSpPr>
            <p:spPr>
              <a:xfrm flipH="1">
                <a:off x="5181480" y="4267080"/>
                <a:ext cx="152280" cy="45720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3" name="Line 31"/>
              <p:cNvSpPr/>
              <p:nvPr/>
            </p:nvSpPr>
            <p:spPr>
              <a:xfrm>
                <a:off x="5344920" y="4276440"/>
                <a:ext cx="141480" cy="52416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4" name="Group 32"/>
            <p:cNvGrpSpPr/>
            <p:nvPr/>
          </p:nvGrpSpPr>
          <p:grpSpPr>
            <a:xfrm>
              <a:off x="5790960" y="4267080"/>
              <a:ext cx="304920" cy="533520"/>
              <a:chOff x="5790960" y="4267080"/>
              <a:chExt cx="304920" cy="533520"/>
            </a:xfrm>
          </p:grpSpPr>
          <p:sp>
            <p:nvSpPr>
              <p:cNvPr id="465" name="Line 33"/>
              <p:cNvSpPr/>
              <p:nvPr/>
            </p:nvSpPr>
            <p:spPr>
              <a:xfrm flipH="1">
                <a:off x="5790960" y="4267080"/>
                <a:ext cx="152640" cy="45720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6" name="Line 34"/>
              <p:cNvSpPr/>
              <p:nvPr/>
            </p:nvSpPr>
            <p:spPr>
              <a:xfrm>
                <a:off x="5954400" y="4276440"/>
                <a:ext cx="141480" cy="52416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7" name="Group 35"/>
            <p:cNvGrpSpPr/>
            <p:nvPr/>
          </p:nvGrpSpPr>
          <p:grpSpPr>
            <a:xfrm>
              <a:off x="6705360" y="4267080"/>
              <a:ext cx="304920" cy="533520"/>
              <a:chOff x="6705360" y="4267080"/>
              <a:chExt cx="304920" cy="533520"/>
            </a:xfrm>
          </p:grpSpPr>
          <p:sp>
            <p:nvSpPr>
              <p:cNvPr id="468" name="Line 36"/>
              <p:cNvSpPr/>
              <p:nvPr/>
            </p:nvSpPr>
            <p:spPr>
              <a:xfrm flipH="1">
                <a:off x="6705360" y="4267080"/>
                <a:ext cx="152640" cy="45720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9" name="Line 37"/>
              <p:cNvSpPr/>
              <p:nvPr/>
            </p:nvSpPr>
            <p:spPr>
              <a:xfrm>
                <a:off x="6868800" y="4276440"/>
                <a:ext cx="141480" cy="524160"/>
              </a:xfrm>
              <a:prstGeom prst="line">
                <a:avLst/>
              </a:prstGeom>
              <a:ln w="1908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70" name="CustomShape 38"/>
          <p:cNvSpPr/>
          <p:nvPr/>
        </p:nvSpPr>
        <p:spPr>
          <a:xfrm>
            <a:off x="7623000" y="1800"/>
            <a:ext cx="83808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Ch. 17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1F497D"/>
                </a:solidFill>
                <a:latin typeface="Tahoma"/>
                <a:ea typeface="ＭＳ Ｐゴシック"/>
              </a:rPr>
              <a:t>Dendrogram: Hierarchical Clustering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28489D-2E73-4394-8D90-77899F701923}" type="slidenum">
              <a:rPr lang="en-IN" sz="1200" b="0" strike="noStrike" spc="-1">
                <a:solidFill>
                  <a:srgbClr val="898989"/>
                </a:solidFill>
                <a:latin typeface="Calibri"/>
                <a:ea typeface="Arial Unicode MS"/>
              </a:rPr>
              <a:t>36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74" name="Line 4"/>
          <p:cNvSpPr/>
          <p:nvPr/>
        </p:nvSpPr>
        <p:spPr>
          <a:xfrm>
            <a:off x="4876560" y="5410080"/>
            <a:ext cx="360" cy="38088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Line 5"/>
          <p:cNvSpPr/>
          <p:nvPr/>
        </p:nvSpPr>
        <p:spPr>
          <a:xfrm>
            <a:off x="5333760" y="5410080"/>
            <a:ext cx="360" cy="38088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Line 6"/>
          <p:cNvSpPr/>
          <p:nvPr/>
        </p:nvSpPr>
        <p:spPr>
          <a:xfrm>
            <a:off x="5790960" y="4572000"/>
            <a:ext cx="360" cy="121896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Line 7"/>
          <p:cNvSpPr/>
          <p:nvPr/>
        </p:nvSpPr>
        <p:spPr>
          <a:xfrm>
            <a:off x="6248160" y="5181480"/>
            <a:ext cx="360" cy="60948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Line 8"/>
          <p:cNvSpPr/>
          <p:nvPr/>
        </p:nvSpPr>
        <p:spPr>
          <a:xfrm>
            <a:off x="6705360" y="5181480"/>
            <a:ext cx="360" cy="60948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Line 9"/>
          <p:cNvSpPr/>
          <p:nvPr/>
        </p:nvSpPr>
        <p:spPr>
          <a:xfrm>
            <a:off x="7162560" y="4267080"/>
            <a:ext cx="360" cy="152388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Line 10"/>
          <p:cNvSpPr/>
          <p:nvPr/>
        </p:nvSpPr>
        <p:spPr>
          <a:xfrm>
            <a:off x="7619760" y="3733560"/>
            <a:ext cx="360" cy="205740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Line 11"/>
          <p:cNvSpPr/>
          <p:nvPr/>
        </p:nvSpPr>
        <p:spPr>
          <a:xfrm>
            <a:off x="8076960" y="4876560"/>
            <a:ext cx="360" cy="91440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Line 12"/>
          <p:cNvSpPr/>
          <p:nvPr/>
        </p:nvSpPr>
        <p:spPr>
          <a:xfrm>
            <a:off x="8534160" y="4876560"/>
            <a:ext cx="360" cy="91440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Line 13"/>
          <p:cNvSpPr/>
          <p:nvPr/>
        </p:nvSpPr>
        <p:spPr>
          <a:xfrm>
            <a:off x="4876560" y="5410080"/>
            <a:ext cx="457200" cy="36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Line 14"/>
          <p:cNvSpPr/>
          <p:nvPr/>
        </p:nvSpPr>
        <p:spPr>
          <a:xfrm>
            <a:off x="6248160" y="5181480"/>
            <a:ext cx="457200" cy="36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Line 15"/>
          <p:cNvSpPr/>
          <p:nvPr/>
        </p:nvSpPr>
        <p:spPr>
          <a:xfrm>
            <a:off x="8076960" y="4876560"/>
            <a:ext cx="457200" cy="36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Line 16"/>
          <p:cNvSpPr/>
          <p:nvPr/>
        </p:nvSpPr>
        <p:spPr>
          <a:xfrm>
            <a:off x="5105160" y="4572000"/>
            <a:ext cx="360" cy="83808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Line 17"/>
          <p:cNvSpPr/>
          <p:nvPr/>
        </p:nvSpPr>
        <p:spPr>
          <a:xfrm>
            <a:off x="5105160" y="4572000"/>
            <a:ext cx="685800" cy="36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Line 18"/>
          <p:cNvSpPr/>
          <p:nvPr/>
        </p:nvSpPr>
        <p:spPr>
          <a:xfrm>
            <a:off x="6476760" y="4267080"/>
            <a:ext cx="360" cy="91440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Line 19"/>
          <p:cNvSpPr/>
          <p:nvPr/>
        </p:nvSpPr>
        <p:spPr>
          <a:xfrm>
            <a:off x="6476760" y="4267080"/>
            <a:ext cx="685800" cy="36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Line 20"/>
          <p:cNvSpPr/>
          <p:nvPr/>
        </p:nvSpPr>
        <p:spPr>
          <a:xfrm>
            <a:off x="6781680" y="3733560"/>
            <a:ext cx="360" cy="53352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Line 21"/>
          <p:cNvSpPr/>
          <p:nvPr/>
        </p:nvSpPr>
        <p:spPr>
          <a:xfrm>
            <a:off x="6781680" y="3733560"/>
            <a:ext cx="838080" cy="36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Line 22"/>
          <p:cNvSpPr/>
          <p:nvPr/>
        </p:nvSpPr>
        <p:spPr>
          <a:xfrm>
            <a:off x="8305560" y="3200400"/>
            <a:ext cx="360" cy="167616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Line 23"/>
          <p:cNvSpPr/>
          <p:nvPr/>
        </p:nvSpPr>
        <p:spPr>
          <a:xfrm>
            <a:off x="7162560" y="3200400"/>
            <a:ext cx="360" cy="53316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24"/>
          <p:cNvSpPr/>
          <p:nvPr/>
        </p:nvSpPr>
        <p:spPr>
          <a:xfrm>
            <a:off x="7162560" y="3200400"/>
            <a:ext cx="1143000" cy="36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25"/>
          <p:cNvSpPr/>
          <p:nvPr/>
        </p:nvSpPr>
        <p:spPr>
          <a:xfrm>
            <a:off x="7696080" y="2590560"/>
            <a:ext cx="360" cy="60984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Line 26"/>
          <p:cNvSpPr/>
          <p:nvPr/>
        </p:nvSpPr>
        <p:spPr>
          <a:xfrm>
            <a:off x="5410080" y="2590560"/>
            <a:ext cx="360" cy="198144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Line 27"/>
          <p:cNvSpPr/>
          <p:nvPr/>
        </p:nvSpPr>
        <p:spPr>
          <a:xfrm>
            <a:off x="5410080" y="2590560"/>
            <a:ext cx="2286000" cy="36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Line 28"/>
          <p:cNvSpPr/>
          <p:nvPr/>
        </p:nvSpPr>
        <p:spPr>
          <a:xfrm>
            <a:off x="6553080" y="2209680"/>
            <a:ext cx="360" cy="380880"/>
          </a:xfrm>
          <a:prstGeom prst="line">
            <a:avLst/>
          </a:prstGeom>
          <a:ln w="255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29"/>
          <p:cNvSpPr/>
          <p:nvPr/>
        </p:nvSpPr>
        <p:spPr>
          <a:xfrm>
            <a:off x="4800600" y="5791320"/>
            <a:ext cx="151920" cy="151920"/>
          </a:xfrm>
          <a:prstGeom prst="ellipse">
            <a:avLst/>
          </a:prstGeom>
          <a:gradFill rotWithShape="0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360">
            <a:solidFill>
              <a:srgbClr val="406E84"/>
            </a:solidFill>
            <a:round/>
          </a:ln>
          <a:effectLst>
            <a:outerShdw blurRad="40000" dist="230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CustomShape 30"/>
          <p:cNvSpPr/>
          <p:nvPr/>
        </p:nvSpPr>
        <p:spPr>
          <a:xfrm>
            <a:off x="5257800" y="5791320"/>
            <a:ext cx="151920" cy="151920"/>
          </a:xfrm>
          <a:prstGeom prst="ellipse">
            <a:avLst/>
          </a:prstGeom>
          <a:gradFill rotWithShape="0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360">
            <a:solidFill>
              <a:srgbClr val="406E84"/>
            </a:solidFill>
            <a:round/>
          </a:ln>
          <a:effectLst>
            <a:outerShdw blurRad="40000" dist="230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31"/>
          <p:cNvSpPr/>
          <p:nvPr/>
        </p:nvSpPr>
        <p:spPr>
          <a:xfrm>
            <a:off x="5715000" y="5791320"/>
            <a:ext cx="151920" cy="151920"/>
          </a:xfrm>
          <a:prstGeom prst="ellipse">
            <a:avLst/>
          </a:prstGeom>
          <a:gradFill rotWithShape="0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360">
            <a:solidFill>
              <a:srgbClr val="406E84"/>
            </a:solidFill>
            <a:round/>
          </a:ln>
          <a:effectLst>
            <a:outerShdw blurRad="40000" dist="230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32"/>
          <p:cNvSpPr/>
          <p:nvPr/>
        </p:nvSpPr>
        <p:spPr>
          <a:xfrm>
            <a:off x="6172200" y="5791320"/>
            <a:ext cx="151920" cy="151920"/>
          </a:xfrm>
          <a:prstGeom prst="ellipse">
            <a:avLst/>
          </a:prstGeom>
          <a:gradFill rotWithShape="0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360">
            <a:solidFill>
              <a:srgbClr val="406E84"/>
            </a:solidFill>
            <a:round/>
          </a:ln>
          <a:effectLst>
            <a:outerShdw blurRad="40000" dist="230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33"/>
          <p:cNvSpPr/>
          <p:nvPr/>
        </p:nvSpPr>
        <p:spPr>
          <a:xfrm>
            <a:off x="6629400" y="5791320"/>
            <a:ext cx="151920" cy="151920"/>
          </a:xfrm>
          <a:prstGeom prst="ellipse">
            <a:avLst/>
          </a:prstGeom>
          <a:gradFill rotWithShape="0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360">
            <a:solidFill>
              <a:srgbClr val="406E84"/>
            </a:solidFill>
            <a:round/>
          </a:ln>
          <a:effectLst>
            <a:outerShdw blurRad="40000" dist="230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34"/>
          <p:cNvSpPr/>
          <p:nvPr/>
        </p:nvSpPr>
        <p:spPr>
          <a:xfrm>
            <a:off x="7086600" y="5791320"/>
            <a:ext cx="151920" cy="151920"/>
          </a:xfrm>
          <a:prstGeom prst="ellipse">
            <a:avLst/>
          </a:prstGeom>
          <a:gradFill rotWithShape="0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360">
            <a:solidFill>
              <a:srgbClr val="406E84"/>
            </a:solidFill>
            <a:round/>
          </a:ln>
          <a:effectLst>
            <a:outerShdw blurRad="40000" dist="230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35"/>
          <p:cNvSpPr/>
          <p:nvPr/>
        </p:nvSpPr>
        <p:spPr>
          <a:xfrm>
            <a:off x="7543800" y="5791320"/>
            <a:ext cx="151920" cy="151920"/>
          </a:xfrm>
          <a:prstGeom prst="ellipse">
            <a:avLst/>
          </a:prstGeom>
          <a:gradFill rotWithShape="0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360">
            <a:solidFill>
              <a:srgbClr val="406E84"/>
            </a:solidFill>
            <a:round/>
          </a:ln>
          <a:effectLst>
            <a:outerShdw blurRad="40000" dist="230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36"/>
          <p:cNvSpPr/>
          <p:nvPr/>
        </p:nvSpPr>
        <p:spPr>
          <a:xfrm>
            <a:off x="8001000" y="5791320"/>
            <a:ext cx="151920" cy="151920"/>
          </a:xfrm>
          <a:prstGeom prst="ellipse">
            <a:avLst/>
          </a:prstGeom>
          <a:gradFill rotWithShape="0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360">
            <a:solidFill>
              <a:srgbClr val="406E84"/>
            </a:solidFill>
            <a:round/>
          </a:ln>
          <a:effectLst>
            <a:outerShdw blurRad="40000" dist="230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37"/>
          <p:cNvSpPr/>
          <p:nvPr/>
        </p:nvSpPr>
        <p:spPr>
          <a:xfrm>
            <a:off x="8458200" y="5791320"/>
            <a:ext cx="151920" cy="151920"/>
          </a:xfrm>
          <a:prstGeom prst="ellipse">
            <a:avLst/>
          </a:prstGeom>
          <a:gradFill rotWithShape="0">
            <a:gsLst>
              <a:gs pos="0">
                <a:srgbClr val="AFCCDF"/>
              </a:gs>
              <a:gs pos="100000">
                <a:srgbClr val="39748F"/>
              </a:gs>
            </a:gsLst>
            <a:lin ang="5400000"/>
          </a:gradFill>
          <a:ln w="9360">
            <a:solidFill>
              <a:srgbClr val="406E84"/>
            </a:solidFill>
            <a:round/>
          </a:ln>
          <a:effectLst>
            <a:outerShdw blurRad="40000" dist="230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TextShape 38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lvl="1" indent="-342720">
              <a:lnSpc>
                <a:spcPct val="100000"/>
              </a:lnSpc>
              <a:spcBef>
                <a:spcPts val="641"/>
              </a:spcBef>
              <a:buClr>
                <a:srgbClr val="437085"/>
              </a:buClr>
              <a:buFont typeface="Arial"/>
              <a:buChar char="–"/>
            </a:pPr>
            <a:r>
              <a:rPr lang="en-US" sz="3200" b="0" strike="noStrike" spc="-1">
                <a:solidFill>
                  <a:srgbClr val="465142"/>
                </a:solidFill>
                <a:latin typeface="Arial"/>
                <a:ea typeface="Arial Unicode MS"/>
              </a:rPr>
              <a:t>Clustering obtained by cutting the dendrogram at a desired level: each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connected</a:t>
            </a:r>
            <a:r>
              <a:rPr lang="en-US" sz="3200" b="0" strike="noStrike" spc="-1">
                <a:solidFill>
                  <a:srgbClr val="465142"/>
                </a:solidFill>
                <a:latin typeface="Arial"/>
                <a:ea typeface="Arial Unicode MS"/>
              </a:rPr>
              <a:t> component forms a cluster.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Hierarchical Agglomerative Clustering (HAC)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Starts with each doc in a separate cluster</a:t>
            </a:r>
            <a:endParaRPr lang="en-US" sz="3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then repeatedly joins the </a:t>
            </a:r>
            <a:r>
              <a:rPr lang="en-US" sz="3200" b="0" i="1" u="sng" strike="noStrike" spc="-1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closest pair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of clusters, until there is only one cluster.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history of merging forms a binary tree or hierarchy.</a:t>
            </a:r>
            <a:endParaRPr lang="en-US" sz="3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17.1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661680" y="5791320"/>
            <a:ext cx="7633440" cy="364680"/>
          </a:xfrm>
          <a:prstGeom prst="rect">
            <a:avLst/>
          </a:pr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A50021"/>
                </a:solidFill>
                <a:latin typeface="Lucida Sans"/>
                <a:ea typeface="ＭＳ Ｐゴシック"/>
              </a:rPr>
              <a:t>Note: the resulting clusters are still “hard” and induce a partition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Closest pair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of clusters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Many variants to defining closest pair of clusters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Single-link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Similarity of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most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cosine-similar (single-link)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Complete-link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Similarity of the “furthest” points,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least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cosine-similar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Centroid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Clusters whose centroids (centers of gravity) are the most cosine-similar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Average-link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Average cosine between all pairs of elements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Simple Example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519" name="Picture 518"/>
          <p:cNvPicPr/>
          <p:nvPr/>
        </p:nvPicPr>
        <p:blipFill>
          <a:blip r:embed="rId2"/>
          <a:stretch/>
        </p:blipFill>
        <p:spPr>
          <a:xfrm>
            <a:off x="272880" y="1191600"/>
            <a:ext cx="8724600" cy="488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K-means Algorithm</a:t>
            </a:r>
          </a:p>
        </p:txBody>
      </p:sp>
      <p:sp>
        <p:nvSpPr>
          <p:cNvPr id="294" name="TextShape 2"/>
          <p:cNvSpPr txBox="1"/>
          <p:nvPr/>
        </p:nvSpPr>
        <p:spPr>
          <a:xfrm>
            <a:off x="457200" y="1171800"/>
            <a:ext cx="8229240" cy="4953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lvl="1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Each cluster in K-means is defined by a centroid.</a:t>
            </a:r>
          </a:p>
          <a:p>
            <a:pPr marL="343080" lvl="1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Objective/partitioning criterion:</a:t>
            </a:r>
          </a:p>
          <a:p>
            <a:pPr marL="74304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minimize the average squared difference from the centroid</a:t>
            </a:r>
          </a:p>
          <a:p>
            <a:pPr indent="-3996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Recall definition of centroid: </a:t>
            </a:r>
          </a:p>
          <a:p>
            <a:pPr marL="857160" lvl="3" indent="-399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where we use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ω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to denote a cluster.</a:t>
            </a:r>
          </a:p>
          <a:p>
            <a:pPr lvl="1" indent="-7999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try to find the minimum average squared difference by iterating two steps:</a:t>
            </a:r>
          </a:p>
          <a:p>
            <a:pPr marL="1143000" lvl="2" indent="-228240">
              <a:lnSpc>
                <a:spcPct val="100000"/>
              </a:lnSpc>
              <a:spcBef>
                <a:spcPts val="439"/>
              </a:spcBef>
              <a:buClr>
                <a:srgbClr val="336699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70C0"/>
                </a:solidFill>
                <a:latin typeface="Calibri"/>
              </a:rPr>
              <a:t>reassignment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:  assign each vector to its closest centroid</a:t>
            </a:r>
          </a:p>
          <a:p>
            <a:pPr marL="1143000" lvl="2" indent="-228240">
              <a:lnSpc>
                <a:spcPct val="100000"/>
              </a:lnSpc>
              <a:spcBef>
                <a:spcPts val="439"/>
              </a:spcBef>
              <a:buClr>
                <a:srgbClr val="336699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70C0"/>
                </a:solidFill>
                <a:latin typeface="Calibri"/>
              </a:rPr>
              <a:t>recomputation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:  precompute each centroid as the average of the vectors that were assigned to it in reassignment</a:t>
            </a:r>
          </a:p>
          <a:p>
            <a:pPr marL="514440"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5" name="Picture 3"/>
          <p:cNvPicPr/>
          <p:nvPr/>
        </p:nvPicPr>
        <p:blipFill>
          <a:blip r:embed="rId3"/>
          <a:stretch/>
        </p:blipFill>
        <p:spPr>
          <a:xfrm>
            <a:off x="5968800" y="2563560"/>
            <a:ext cx="2332080" cy="83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Single Link Agglomerative Clustering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Use maximum similarity of pairs: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Can result in “straggly” (long and thin) clusters due to chaining effect.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After merging </a:t>
            </a:r>
            <a:r>
              <a:rPr lang="en-US" sz="30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lang="en-US" sz="3000" b="0" i="1" strike="noStrike" spc="-1" baseline="-25000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and </a:t>
            </a:r>
            <a:r>
              <a:rPr lang="en-US" sz="30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lang="en-US" sz="3000" b="0" i="1" strike="noStrike" spc="-1" baseline="-25000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the similarity of the resulting cluster to another cluster, </a:t>
            </a:r>
            <a:r>
              <a:rPr lang="en-US" sz="30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lang="en-US" sz="3000" b="0" i="1" strike="noStrike" spc="-1" baseline="-25000">
                <a:solidFill>
                  <a:srgbClr val="000000"/>
                </a:solidFill>
                <a:latin typeface="Calibri"/>
                <a:ea typeface="ＭＳ Ｐゴシック"/>
              </a:rPr>
              <a:t>k</a:t>
            </a: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is: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523" name="Picture 522"/>
          <p:cNvPicPr/>
          <p:nvPr/>
        </p:nvPicPr>
        <p:blipFill>
          <a:blip r:embed="rId2"/>
          <a:stretch/>
        </p:blipFill>
        <p:spPr>
          <a:xfrm>
            <a:off x="1600200" y="2438280"/>
            <a:ext cx="6159600" cy="1104840"/>
          </a:xfrm>
          <a:prstGeom prst="rect">
            <a:avLst/>
          </a:prstGeom>
          <a:ln>
            <a:noFill/>
          </a:ln>
        </p:spPr>
      </p:pic>
      <p:pic>
        <p:nvPicPr>
          <p:cNvPr id="524" name="Picture 523"/>
          <p:cNvPicPr/>
          <p:nvPr/>
        </p:nvPicPr>
        <p:blipFill>
          <a:blip r:embed="rId3"/>
          <a:stretch/>
        </p:blipFill>
        <p:spPr>
          <a:xfrm>
            <a:off x="304920" y="5600880"/>
            <a:ext cx="8610480" cy="71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Single Link Example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26" name="Group 2"/>
          <p:cNvGrpSpPr/>
          <p:nvPr/>
        </p:nvGrpSpPr>
        <p:grpSpPr>
          <a:xfrm>
            <a:off x="988920" y="1752480"/>
            <a:ext cx="7353360" cy="4046760"/>
            <a:chOff x="988920" y="1752480"/>
            <a:chExt cx="7353360" cy="4046760"/>
          </a:xfrm>
        </p:grpSpPr>
        <p:sp>
          <p:nvSpPr>
            <p:cNvPr id="527" name="Line 3"/>
            <p:cNvSpPr/>
            <p:nvPr/>
          </p:nvSpPr>
          <p:spPr>
            <a:xfrm flipV="1">
              <a:off x="990360" y="1752480"/>
              <a:ext cx="360" cy="40384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4"/>
            <p:cNvSpPr/>
            <p:nvPr/>
          </p:nvSpPr>
          <p:spPr>
            <a:xfrm>
              <a:off x="988920" y="5798880"/>
              <a:ext cx="735336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9" name="CustomShape 5"/>
          <p:cNvSpPr/>
          <p:nvPr/>
        </p:nvSpPr>
        <p:spPr>
          <a:xfrm>
            <a:off x="1752480" y="266688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6"/>
          <p:cNvSpPr/>
          <p:nvPr/>
        </p:nvSpPr>
        <p:spPr>
          <a:xfrm>
            <a:off x="2590920" y="266688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7"/>
          <p:cNvSpPr/>
          <p:nvPr/>
        </p:nvSpPr>
        <p:spPr>
          <a:xfrm>
            <a:off x="1752480" y="411480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8"/>
          <p:cNvSpPr/>
          <p:nvPr/>
        </p:nvSpPr>
        <p:spPr>
          <a:xfrm>
            <a:off x="2590920" y="411480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9"/>
          <p:cNvSpPr/>
          <p:nvPr/>
        </p:nvSpPr>
        <p:spPr>
          <a:xfrm>
            <a:off x="3886200" y="266688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CustomShape 10"/>
          <p:cNvSpPr/>
          <p:nvPr/>
        </p:nvSpPr>
        <p:spPr>
          <a:xfrm>
            <a:off x="4724280" y="266688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11"/>
          <p:cNvSpPr/>
          <p:nvPr/>
        </p:nvSpPr>
        <p:spPr>
          <a:xfrm>
            <a:off x="3886200" y="411480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CustomShape 12"/>
          <p:cNvSpPr/>
          <p:nvPr/>
        </p:nvSpPr>
        <p:spPr>
          <a:xfrm>
            <a:off x="4724280" y="411480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13"/>
          <p:cNvSpPr/>
          <p:nvPr/>
        </p:nvSpPr>
        <p:spPr>
          <a:xfrm>
            <a:off x="1447920" y="2362320"/>
            <a:ext cx="1523520" cy="68544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14"/>
          <p:cNvSpPr/>
          <p:nvPr/>
        </p:nvSpPr>
        <p:spPr>
          <a:xfrm>
            <a:off x="3581280" y="3809880"/>
            <a:ext cx="1523520" cy="68544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15"/>
          <p:cNvSpPr/>
          <p:nvPr/>
        </p:nvSpPr>
        <p:spPr>
          <a:xfrm>
            <a:off x="3581280" y="2362320"/>
            <a:ext cx="1523520" cy="68544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16"/>
          <p:cNvSpPr/>
          <p:nvPr/>
        </p:nvSpPr>
        <p:spPr>
          <a:xfrm>
            <a:off x="1447920" y="3809880"/>
            <a:ext cx="1523520" cy="68544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17"/>
          <p:cNvSpPr/>
          <p:nvPr/>
        </p:nvSpPr>
        <p:spPr>
          <a:xfrm>
            <a:off x="1219320" y="2209680"/>
            <a:ext cx="4114440" cy="99036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18"/>
          <p:cNvSpPr/>
          <p:nvPr/>
        </p:nvSpPr>
        <p:spPr>
          <a:xfrm>
            <a:off x="1143000" y="3657600"/>
            <a:ext cx="4114440" cy="99036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19"/>
          <p:cNvSpPr/>
          <p:nvPr/>
        </p:nvSpPr>
        <p:spPr>
          <a:xfrm>
            <a:off x="776160" y="1612800"/>
            <a:ext cx="4876560" cy="365724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20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Effect">
                      <p:stCondLst>
                        <p:cond delay="indefinite"/>
                      </p:stCondLst>
                      <p:childTnLst>
                        <p:par>
                          <p:cTn id="2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Clustering Similarity: Example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548" name="Picture 2"/>
          <p:cNvPicPr/>
          <p:nvPr/>
        </p:nvPicPr>
        <p:blipFill>
          <a:blip r:embed="rId2"/>
          <a:stretch/>
        </p:blipFill>
        <p:spPr>
          <a:xfrm>
            <a:off x="952920" y="1720800"/>
            <a:ext cx="7083000" cy="408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Single Link : Maximum Similarity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552" name="Picture 2"/>
          <p:cNvPicPr/>
          <p:nvPr/>
        </p:nvPicPr>
        <p:blipFill>
          <a:blip r:embed="rId2"/>
          <a:stretch/>
        </p:blipFill>
        <p:spPr>
          <a:xfrm>
            <a:off x="708480" y="1699920"/>
            <a:ext cx="6911280" cy="436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380880" y="152280"/>
            <a:ext cx="8280000" cy="55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Single-link clustering: example</a:t>
            </a:r>
          </a:p>
        </p:txBody>
      </p:sp>
      <p:sp>
        <p:nvSpPr>
          <p:cNvPr id="554" name="CustomShape 2"/>
          <p:cNvSpPr/>
          <p:nvPr/>
        </p:nvSpPr>
        <p:spPr>
          <a:xfrm>
            <a:off x="914400" y="5715000"/>
            <a:ext cx="3352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</a:rPr>
              <a:t>Nested Clusters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5791320" y="5715000"/>
            <a:ext cx="228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Arial"/>
              </a:rPr>
              <a:t>Dendrogram</a:t>
            </a:r>
            <a:endParaRPr lang="en-IN" sz="1800" b="0" strike="noStrike" spc="-1">
              <a:latin typeface="Arial"/>
            </a:endParaRPr>
          </a:p>
        </p:txBody>
      </p:sp>
      <p:grpSp>
        <p:nvGrpSpPr>
          <p:cNvPr id="556" name="Group 4"/>
          <p:cNvGrpSpPr/>
          <p:nvPr/>
        </p:nvGrpSpPr>
        <p:grpSpPr>
          <a:xfrm>
            <a:off x="747720" y="1773360"/>
            <a:ext cx="3115800" cy="2745360"/>
            <a:chOff x="747720" y="1773360"/>
            <a:chExt cx="3115800" cy="2745360"/>
          </a:xfrm>
        </p:grpSpPr>
        <p:sp>
          <p:nvSpPr>
            <p:cNvPr id="557" name="CustomShape 5"/>
            <p:cNvSpPr/>
            <p:nvPr/>
          </p:nvSpPr>
          <p:spPr>
            <a:xfrm>
              <a:off x="1701720" y="2873520"/>
              <a:ext cx="140760" cy="137880"/>
            </a:xfrm>
            <a:custGeom>
              <a:avLst/>
              <a:gdLst/>
              <a:ahLst/>
              <a:cxnLst/>
              <a:rect l="l" t="t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6"/>
            <p:cNvSpPr/>
            <p:nvPr/>
          </p:nvSpPr>
          <p:spPr>
            <a:xfrm>
              <a:off x="3006720" y="1855800"/>
              <a:ext cx="140760" cy="136080"/>
            </a:xfrm>
            <a:custGeom>
              <a:avLst/>
              <a:gdLst/>
              <a:ahLst/>
              <a:cxnLst/>
              <a:rect l="l" t="t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7"/>
            <p:cNvSpPr/>
            <p:nvPr/>
          </p:nvSpPr>
          <p:spPr>
            <a:xfrm>
              <a:off x="2055960" y="4259160"/>
              <a:ext cx="140760" cy="139320"/>
            </a:xfrm>
            <a:custGeom>
              <a:avLst/>
              <a:gdLst/>
              <a:ahLst/>
              <a:cxnLst/>
              <a:rect l="l" t="t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8"/>
            <p:cNvSpPr/>
            <p:nvPr/>
          </p:nvSpPr>
          <p:spPr>
            <a:xfrm>
              <a:off x="747720" y="2671920"/>
              <a:ext cx="139320" cy="139320"/>
            </a:xfrm>
            <a:custGeom>
              <a:avLst/>
              <a:gdLst/>
              <a:ahLst/>
              <a:cxnLst/>
              <a:rect l="l" t="t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9"/>
            <p:cNvSpPr/>
            <p:nvPr/>
          </p:nvSpPr>
          <p:spPr>
            <a:xfrm>
              <a:off x="2622600" y="3360600"/>
              <a:ext cx="139320" cy="139320"/>
            </a:xfrm>
            <a:custGeom>
              <a:avLst/>
              <a:gdLst/>
              <a:ahLst/>
              <a:cxnLst/>
              <a:rect l="l" t="t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0"/>
            <p:cNvSpPr/>
            <p:nvPr/>
          </p:nvSpPr>
          <p:spPr>
            <a:xfrm>
              <a:off x="3387600" y="3456000"/>
              <a:ext cx="140760" cy="140760"/>
            </a:xfrm>
            <a:custGeom>
              <a:avLst/>
              <a:gdLst/>
              <a:ahLst/>
              <a:cxnLst/>
              <a:rect l="l" t="t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1"/>
            <p:cNvSpPr/>
            <p:nvPr/>
          </p:nvSpPr>
          <p:spPr>
            <a:xfrm>
              <a:off x="3284280" y="1773360"/>
              <a:ext cx="142920" cy="335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2200" b="1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en-IN" sz="2200" b="0" strike="noStrike" spc="-1">
                <a:latin typeface="Arial"/>
              </a:endParaRPr>
            </a:p>
          </p:txBody>
        </p:sp>
        <p:sp>
          <p:nvSpPr>
            <p:cNvPr id="564" name="CustomShape 12"/>
            <p:cNvSpPr/>
            <p:nvPr/>
          </p:nvSpPr>
          <p:spPr>
            <a:xfrm>
              <a:off x="2052360" y="2800440"/>
              <a:ext cx="142920" cy="335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2200" b="1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en-IN" sz="2200" b="0" strike="noStrike" spc="-1">
                <a:latin typeface="Arial"/>
              </a:endParaRPr>
            </a:p>
          </p:txBody>
        </p:sp>
        <p:sp>
          <p:nvSpPr>
            <p:cNvPr id="565" name="CustomShape 13"/>
            <p:cNvSpPr/>
            <p:nvPr/>
          </p:nvSpPr>
          <p:spPr>
            <a:xfrm>
              <a:off x="2931840" y="3284640"/>
              <a:ext cx="142920" cy="335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2200" b="1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en-IN" sz="2200" b="0" strike="noStrike" spc="-1">
                <a:latin typeface="Arial"/>
              </a:endParaRPr>
            </a:p>
          </p:txBody>
        </p:sp>
        <p:sp>
          <p:nvSpPr>
            <p:cNvPr id="566" name="CustomShape 14"/>
            <p:cNvSpPr/>
            <p:nvPr/>
          </p:nvSpPr>
          <p:spPr>
            <a:xfrm>
              <a:off x="2315880" y="4183200"/>
              <a:ext cx="142920" cy="335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2200" b="1" strike="noStrike" spc="-1">
                  <a:solidFill>
                    <a:srgbClr val="000000"/>
                  </a:solidFill>
                  <a:latin typeface="Calibri"/>
                </a:rPr>
                <a:t>4</a:t>
              </a:r>
              <a:endParaRPr lang="en-IN" sz="2200" b="0" strike="noStrike" spc="-1">
                <a:latin typeface="Arial"/>
              </a:endParaRPr>
            </a:p>
          </p:txBody>
        </p:sp>
        <p:sp>
          <p:nvSpPr>
            <p:cNvPr id="567" name="CustomShape 15"/>
            <p:cNvSpPr/>
            <p:nvPr/>
          </p:nvSpPr>
          <p:spPr>
            <a:xfrm>
              <a:off x="1087200" y="2581200"/>
              <a:ext cx="142920" cy="335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2200" b="1" strike="noStrike" spc="-1">
                  <a:solidFill>
                    <a:srgbClr val="000000"/>
                  </a:solidFill>
                  <a:latin typeface="Calibri"/>
                </a:rPr>
                <a:t>5</a:t>
              </a:r>
              <a:endParaRPr lang="en-IN" sz="2200" b="0" strike="noStrike" spc="-1">
                <a:latin typeface="Arial"/>
              </a:endParaRPr>
            </a:p>
          </p:txBody>
        </p:sp>
        <p:sp>
          <p:nvSpPr>
            <p:cNvPr id="568" name="CustomShape 16"/>
            <p:cNvSpPr/>
            <p:nvPr/>
          </p:nvSpPr>
          <p:spPr>
            <a:xfrm>
              <a:off x="3720600" y="3373560"/>
              <a:ext cx="142920" cy="335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2200" b="1" strike="noStrike" spc="-1">
                  <a:solidFill>
                    <a:srgbClr val="000000"/>
                  </a:solidFill>
                  <a:latin typeface="Calibri"/>
                </a:rPr>
                <a:t>6</a:t>
              </a:r>
              <a:endParaRPr lang="en-IN" sz="2200" b="0" strike="noStrike" spc="-1">
                <a:latin typeface="Arial"/>
              </a:endParaRPr>
            </a:p>
          </p:txBody>
        </p:sp>
      </p:grpSp>
      <p:grpSp>
        <p:nvGrpSpPr>
          <p:cNvPr id="569" name="Group 17"/>
          <p:cNvGrpSpPr/>
          <p:nvPr/>
        </p:nvGrpSpPr>
        <p:grpSpPr>
          <a:xfrm>
            <a:off x="2495520" y="2863800"/>
            <a:ext cx="1423800" cy="914040"/>
            <a:chOff x="2495520" y="2863800"/>
            <a:chExt cx="1423800" cy="914040"/>
          </a:xfrm>
        </p:grpSpPr>
        <p:sp>
          <p:nvSpPr>
            <p:cNvPr id="570" name="CustomShape 18"/>
            <p:cNvSpPr/>
            <p:nvPr/>
          </p:nvSpPr>
          <p:spPr>
            <a:xfrm>
              <a:off x="2495520" y="3182760"/>
              <a:ext cx="1423800" cy="595080"/>
            </a:xfrm>
            <a:custGeom>
              <a:avLst/>
              <a:gdLst/>
              <a:ahLst/>
              <a:cxnLst/>
              <a:rect l="l" t="t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9"/>
            <p:cNvSpPr/>
            <p:nvPr/>
          </p:nvSpPr>
          <p:spPr>
            <a:xfrm>
              <a:off x="3153600" y="2863800"/>
              <a:ext cx="156600" cy="335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2200" b="1" strike="noStrike" spc="-1">
                  <a:solidFill>
                    <a:srgbClr val="FF0000"/>
                  </a:solidFill>
                  <a:latin typeface="Arial"/>
                </a:rPr>
                <a:t>1</a:t>
              </a:r>
              <a:endParaRPr lang="en-IN" sz="2200" b="0" strike="noStrike" spc="-1">
                <a:latin typeface="Arial"/>
              </a:endParaRPr>
            </a:p>
          </p:txBody>
        </p:sp>
      </p:grpSp>
      <p:grpSp>
        <p:nvGrpSpPr>
          <p:cNvPr id="572" name="Group 20"/>
          <p:cNvGrpSpPr/>
          <p:nvPr/>
        </p:nvGrpSpPr>
        <p:grpSpPr>
          <a:xfrm>
            <a:off x="527040" y="2489040"/>
            <a:ext cx="1734840" cy="1104120"/>
            <a:chOff x="527040" y="2489040"/>
            <a:chExt cx="1734840" cy="1104120"/>
          </a:xfrm>
        </p:grpSpPr>
        <p:sp>
          <p:nvSpPr>
            <p:cNvPr id="573" name="CustomShape 21"/>
            <p:cNvSpPr/>
            <p:nvPr/>
          </p:nvSpPr>
          <p:spPr>
            <a:xfrm>
              <a:off x="527040" y="2489040"/>
              <a:ext cx="1734840" cy="788760"/>
            </a:xfrm>
            <a:custGeom>
              <a:avLst/>
              <a:gdLst/>
              <a:ahLst/>
              <a:cxnLst/>
              <a:rect l="l" t="t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22"/>
            <p:cNvSpPr/>
            <p:nvPr/>
          </p:nvSpPr>
          <p:spPr>
            <a:xfrm>
              <a:off x="1573920" y="3257640"/>
              <a:ext cx="156600" cy="335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2200" b="1" strike="noStrike" spc="-1">
                  <a:solidFill>
                    <a:srgbClr val="FF0000"/>
                  </a:solidFill>
                  <a:latin typeface="Arial"/>
                </a:rPr>
                <a:t>2</a:t>
              </a:r>
              <a:endParaRPr lang="en-IN" sz="2200" b="0" strike="noStrike" spc="-1">
                <a:latin typeface="Arial"/>
              </a:endParaRPr>
            </a:p>
          </p:txBody>
        </p:sp>
      </p:grpSp>
      <p:grpSp>
        <p:nvGrpSpPr>
          <p:cNvPr id="575" name="Group 23"/>
          <p:cNvGrpSpPr/>
          <p:nvPr/>
        </p:nvGrpSpPr>
        <p:grpSpPr>
          <a:xfrm>
            <a:off x="444600" y="2071800"/>
            <a:ext cx="3674880" cy="2096640"/>
            <a:chOff x="444600" y="2071800"/>
            <a:chExt cx="3674880" cy="2096640"/>
          </a:xfrm>
        </p:grpSpPr>
        <p:sp>
          <p:nvSpPr>
            <p:cNvPr id="576" name="CustomShape 24"/>
            <p:cNvSpPr/>
            <p:nvPr/>
          </p:nvSpPr>
          <p:spPr>
            <a:xfrm>
              <a:off x="444600" y="2085840"/>
              <a:ext cx="3674880" cy="2082600"/>
            </a:xfrm>
            <a:custGeom>
              <a:avLst/>
              <a:gdLst/>
              <a:ahLst/>
              <a:cxnLst/>
              <a:rect l="l" t="t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25"/>
            <p:cNvSpPr/>
            <p:nvPr/>
          </p:nvSpPr>
          <p:spPr>
            <a:xfrm>
              <a:off x="2274120" y="2071800"/>
              <a:ext cx="156600" cy="335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2200" b="1" strike="noStrike" spc="-1">
                  <a:solidFill>
                    <a:srgbClr val="FF0000"/>
                  </a:solidFill>
                  <a:latin typeface="Arial"/>
                </a:rPr>
                <a:t>3</a:t>
              </a:r>
              <a:endParaRPr lang="en-IN" sz="2200" b="0" strike="noStrike" spc="-1">
                <a:latin typeface="Arial"/>
              </a:endParaRPr>
            </a:p>
          </p:txBody>
        </p:sp>
      </p:grpSp>
      <p:grpSp>
        <p:nvGrpSpPr>
          <p:cNvPr id="578" name="Group 26"/>
          <p:cNvGrpSpPr/>
          <p:nvPr/>
        </p:nvGrpSpPr>
        <p:grpSpPr>
          <a:xfrm>
            <a:off x="382680" y="1951200"/>
            <a:ext cx="3795480" cy="2868840"/>
            <a:chOff x="382680" y="1951200"/>
            <a:chExt cx="3795480" cy="2868840"/>
          </a:xfrm>
        </p:grpSpPr>
        <p:sp>
          <p:nvSpPr>
            <p:cNvPr id="579" name="CustomShape 27"/>
            <p:cNvSpPr/>
            <p:nvPr/>
          </p:nvSpPr>
          <p:spPr>
            <a:xfrm>
              <a:off x="382680" y="1951200"/>
              <a:ext cx="3795480" cy="2557080"/>
            </a:xfrm>
            <a:custGeom>
              <a:avLst/>
              <a:gdLst/>
              <a:ahLst/>
              <a:cxnLst/>
              <a:rect l="l" t="t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28"/>
            <p:cNvSpPr/>
            <p:nvPr/>
          </p:nvSpPr>
          <p:spPr>
            <a:xfrm>
              <a:off x="2034360" y="4484520"/>
              <a:ext cx="156600" cy="335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2200" b="1" strike="noStrike" spc="-1">
                  <a:solidFill>
                    <a:srgbClr val="FF0000"/>
                  </a:solidFill>
                  <a:latin typeface="Arial"/>
                </a:rPr>
                <a:t>4</a:t>
              </a:r>
              <a:endParaRPr lang="en-IN" sz="2200" b="0" strike="noStrike" spc="-1">
                <a:latin typeface="Arial"/>
              </a:endParaRPr>
            </a:p>
          </p:txBody>
        </p:sp>
      </p:grpSp>
      <p:grpSp>
        <p:nvGrpSpPr>
          <p:cNvPr id="581" name="Group 29"/>
          <p:cNvGrpSpPr/>
          <p:nvPr/>
        </p:nvGrpSpPr>
        <p:grpSpPr>
          <a:xfrm>
            <a:off x="307800" y="1547640"/>
            <a:ext cx="4003200" cy="3530520"/>
            <a:chOff x="307800" y="1547640"/>
            <a:chExt cx="4003200" cy="3530520"/>
          </a:xfrm>
        </p:grpSpPr>
        <p:sp>
          <p:nvSpPr>
            <p:cNvPr id="582" name="CustomShape 30"/>
            <p:cNvSpPr/>
            <p:nvPr/>
          </p:nvSpPr>
          <p:spPr>
            <a:xfrm>
              <a:off x="3461400" y="1547640"/>
              <a:ext cx="156600" cy="335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/>
            <a:lstStyle/>
            <a:p>
              <a:pPr>
                <a:lnSpc>
                  <a:spcPct val="100000"/>
                </a:lnSpc>
              </a:pPr>
              <a:r>
                <a:rPr lang="en-IN" sz="2200" b="1" strike="noStrike" spc="-1">
                  <a:solidFill>
                    <a:srgbClr val="FF0000"/>
                  </a:solidFill>
                  <a:latin typeface="Arial"/>
                </a:rPr>
                <a:t>5</a:t>
              </a:r>
              <a:endParaRPr lang="en-IN" sz="2200" b="0" strike="noStrike" spc="-1">
                <a:latin typeface="Arial"/>
              </a:endParaRPr>
            </a:p>
          </p:txBody>
        </p:sp>
        <p:sp>
          <p:nvSpPr>
            <p:cNvPr id="583" name="CustomShape 31"/>
            <p:cNvSpPr/>
            <p:nvPr/>
          </p:nvSpPr>
          <p:spPr>
            <a:xfrm>
              <a:off x="307800" y="1568520"/>
              <a:ext cx="4003200" cy="3509640"/>
            </a:xfrm>
            <a:custGeom>
              <a:avLst/>
              <a:gdLst/>
              <a:ahLst/>
              <a:cxnLst/>
              <a:rect l="l" t="t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84" name="Picture 33"/>
          <p:cNvPicPr/>
          <p:nvPr/>
        </p:nvPicPr>
        <p:blipFill>
          <a:blip r:embed="rId3"/>
          <a:stretch/>
        </p:blipFill>
        <p:spPr>
          <a:xfrm>
            <a:off x="4572000" y="2209680"/>
            <a:ext cx="4387320" cy="27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68580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Complete Link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Use minimum similarity of pairs: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Makes “tighter,” spherical clusters that are typically preferable.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After merging </a:t>
            </a:r>
            <a:r>
              <a:rPr lang="en-US" sz="3200" b="0" i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lang="en-US" sz="3200" b="0" i="1" strike="noStrike" spc="-1" baseline="-25000" dirty="0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and </a:t>
            </a:r>
            <a:r>
              <a:rPr lang="en-US" sz="3200" b="0" i="1" strike="noStrike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lang="en-US" sz="3200" b="0" i="1" strike="noStrike" spc="-1" baseline="-25000" dirty="0" err="1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, the similarity of the resulting cluster to another cluster, </a:t>
            </a:r>
            <a:r>
              <a:rPr lang="en-US" sz="3200" b="0" i="1" strike="noStrike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lang="en-US" sz="3200" b="0" i="1" strike="noStrike" spc="-1" baseline="-25000" dirty="0" err="1">
                <a:solidFill>
                  <a:srgbClr val="000000"/>
                </a:solidFill>
                <a:latin typeface="Calibri"/>
                <a:ea typeface="ＭＳ Ｐゴシック"/>
              </a:rPr>
              <a:t>k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, is: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7" name="CustomShape 3"/>
          <p:cNvSpPr/>
          <p:nvPr/>
        </p:nvSpPr>
        <p:spPr>
          <a:xfrm>
            <a:off x="1371600" y="5867280"/>
            <a:ext cx="1828440" cy="68544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C</a:t>
            </a:r>
            <a:r>
              <a:rPr lang="en-IN" sz="2400" b="0" i="1" strike="noStrike" spc="-1" baseline="-25000">
                <a:solidFill>
                  <a:srgbClr val="000000"/>
                </a:solidFill>
                <a:latin typeface="Lucida Sans"/>
                <a:ea typeface="ＭＳ Ｐゴシック"/>
              </a:rPr>
              <a:t>i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88" name="CustomShape 4"/>
          <p:cNvSpPr/>
          <p:nvPr/>
        </p:nvSpPr>
        <p:spPr>
          <a:xfrm>
            <a:off x="3657600" y="5867280"/>
            <a:ext cx="1828440" cy="68544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C</a:t>
            </a:r>
            <a:r>
              <a:rPr lang="en-IN" sz="2400" b="0" i="1" strike="noStrike" spc="-1" baseline="-25000">
                <a:solidFill>
                  <a:srgbClr val="000000"/>
                </a:solidFill>
                <a:latin typeface="Lucida Sans"/>
                <a:ea typeface="ＭＳ Ｐゴシック"/>
              </a:rPr>
              <a:t>j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89" name="CustomShape 5"/>
          <p:cNvSpPr/>
          <p:nvPr/>
        </p:nvSpPr>
        <p:spPr>
          <a:xfrm>
            <a:off x="6324480" y="5867280"/>
            <a:ext cx="1828440" cy="68544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Lucida Sans"/>
                <a:ea typeface="ＭＳ Ｐゴシック"/>
              </a:rPr>
              <a:t>C</a:t>
            </a:r>
            <a:r>
              <a:rPr lang="en-IN" sz="2400" b="0" i="1" strike="noStrike" spc="-1" baseline="-25000">
                <a:solidFill>
                  <a:srgbClr val="000000"/>
                </a:solidFill>
                <a:latin typeface="Lucida Sans"/>
                <a:ea typeface="ＭＳ Ｐゴシック"/>
              </a:rPr>
              <a:t>k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90" name="CustomShape 6"/>
          <p:cNvSpPr/>
          <p:nvPr/>
        </p:nvSpPr>
        <p:spPr>
          <a:xfrm>
            <a:off x="3200400" y="6210360"/>
            <a:ext cx="45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7"/>
          <p:cNvSpPr/>
          <p:nvPr/>
        </p:nvSpPr>
        <p:spPr>
          <a:xfrm>
            <a:off x="5486400" y="6210360"/>
            <a:ext cx="83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 cap="rnd">
            <a:solidFill>
              <a:schemeClr val="tx1"/>
            </a:solidFill>
            <a:custDash>
              <a:ds d="1000000" sp="4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8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593" name="Picture 592"/>
          <p:cNvPicPr/>
          <p:nvPr/>
        </p:nvPicPr>
        <p:blipFill>
          <a:blip r:embed="rId2"/>
          <a:stretch/>
        </p:blipFill>
        <p:spPr>
          <a:xfrm>
            <a:off x="1371600" y="2286000"/>
            <a:ext cx="6146640" cy="1066680"/>
          </a:xfrm>
          <a:prstGeom prst="rect">
            <a:avLst/>
          </a:prstGeom>
          <a:ln>
            <a:noFill/>
          </a:ln>
        </p:spPr>
      </p:pic>
      <p:pic>
        <p:nvPicPr>
          <p:cNvPr id="594" name="Picture 593"/>
          <p:cNvPicPr/>
          <p:nvPr/>
        </p:nvPicPr>
        <p:blipFill>
          <a:blip r:embed="rId3"/>
          <a:stretch/>
        </p:blipFill>
        <p:spPr>
          <a:xfrm>
            <a:off x="380880" y="5232240"/>
            <a:ext cx="8534520" cy="71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Complete Link Example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96" name="Group 2"/>
          <p:cNvGrpSpPr/>
          <p:nvPr/>
        </p:nvGrpSpPr>
        <p:grpSpPr>
          <a:xfrm>
            <a:off x="988920" y="1752480"/>
            <a:ext cx="7353360" cy="4046760"/>
            <a:chOff x="988920" y="1752480"/>
            <a:chExt cx="7353360" cy="4046760"/>
          </a:xfrm>
        </p:grpSpPr>
        <p:sp>
          <p:nvSpPr>
            <p:cNvPr id="597" name="Line 3"/>
            <p:cNvSpPr/>
            <p:nvPr/>
          </p:nvSpPr>
          <p:spPr>
            <a:xfrm flipV="1">
              <a:off x="990360" y="1752480"/>
              <a:ext cx="360" cy="40384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4"/>
            <p:cNvSpPr/>
            <p:nvPr/>
          </p:nvSpPr>
          <p:spPr>
            <a:xfrm>
              <a:off x="988920" y="5798880"/>
              <a:ext cx="735336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99" name="CustomShape 5"/>
          <p:cNvSpPr/>
          <p:nvPr/>
        </p:nvSpPr>
        <p:spPr>
          <a:xfrm>
            <a:off x="1752480" y="266688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CustomShape 6"/>
          <p:cNvSpPr/>
          <p:nvPr/>
        </p:nvSpPr>
        <p:spPr>
          <a:xfrm>
            <a:off x="2590920" y="266688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CustomShape 7"/>
          <p:cNvSpPr/>
          <p:nvPr/>
        </p:nvSpPr>
        <p:spPr>
          <a:xfrm>
            <a:off x="1752480" y="411480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CustomShape 8"/>
          <p:cNvSpPr/>
          <p:nvPr/>
        </p:nvSpPr>
        <p:spPr>
          <a:xfrm>
            <a:off x="2590920" y="411480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CustomShape 9"/>
          <p:cNvSpPr/>
          <p:nvPr/>
        </p:nvSpPr>
        <p:spPr>
          <a:xfrm>
            <a:off x="3886200" y="266688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10"/>
          <p:cNvSpPr/>
          <p:nvPr/>
        </p:nvSpPr>
        <p:spPr>
          <a:xfrm>
            <a:off x="4724280" y="266688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11"/>
          <p:cNvSpPr/>
          <p:nvPr/>
        </p:nvSpPr>
        <p:spPr>
          <a:xfrm>
            <a:off x="3886200" y="411480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CustomShape 12"/>
          <p:cNvSpPr/>
          <p:nvPr/>
        </p:nvSpPr>
        <p:spPr>
          <a:xfrm>
            <a:off x="4724280" y="4114800"/>
            <a:ext cx="74160" cy="74160"/>
          </a:xfrm>
          <a:prstGeom prst="ellipse">
            <a:avLst/>
          </a:prstGeom>
          <a:solidFill>
            <a:schemeClr val="accent1"/>
          </a:solidFill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CustomShape 13"/>
          <p:cNvSpPr/>
          <p:nvPr/>
        </p:nvSpPr>
        <p:spPr>
          <a:xfrm>
            <a:off x="1447920" y="2362320"/>
            <a:ext cx="1523520" cy="68544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CustomShape 14"/>
          <p:cNvSpPr/>
          <p:nvPr/>
        </p:nvSpPr>
        <p:spPr>
          <a:xfrm>
            <a:off x="3581280" y="3809880"/>
            <a:ext cx="1523520" cy="68544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CustomShape 15"/>
          <p:cNvSpPr/>
          <p:nvPr/>
        </p:nvSpPr>
        <p:spPr>
          <a:xfrm>
            <a:off x="3581280" y="2362320"/>
            <a:ext cx="1523520" cy="68544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CustomShape 16"/>
          <p:cNvSpPr/>
          <p:nvPr/>
        </p:nvSpPr>
        <p:spPr>
          <a:xfrm>
            <a:off x="1447920" y="3809880"/>
            <a:ext cx="1523520" cy="68544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CustomShape 17"/>
          <p:cNvSpPr/>
          <p:nvPr/>
        </p:nvSpPr>
        <p:spPr>
          <a:xfrm>
            <a:off x="1168560" y="2057400"/>
            <a:ext cx="2057040" cy="281916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CustomShape 18"/>
          <p:cNvSpPr/>
          <p:nvPr/>
        </p:nvSpPr>
        <p:spPr>
          <a:xfrm>
            <a:off x="3338640" y="2055960"/>
            <a:ext cx="2057040" cy="281916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19"/>
          <p:cNvSpPr/>
          <p:nvPr/>
        </p:nvSpPr>
        <p:spPr>
          <a:xfrm>
            <a:off x="838080" y="1612800"/>
            <a:ext cx="4876560" cy="365724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CustomShape 20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Effect">
                      <p:stCondLst>
                        <p:cond delay="indefinite"/>
                      </p:stCondLst>
                      <p:childTnLst>
                        <p:par>
                          <p:cTn id="2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Clustering Similarity: Example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7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618" name="Picture 2"/>
          <p:cNvPicPr/>
          <p:nvPr/>
        </p:nvPicPr>
        <p:blipFill>
          <a:blip r:embed="rId2"/>
          <a:stretch/>
        </p:blipFill>
        <p:spPr>
          <a:xfrm>
            <a:off x="952920" y="1720800"/>
            <a:ext cx="7083000" cy="408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Complete Link: Minimum Similarity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622" name="Picture 2"/>
          <p:cNvPicPr/>
          <p:nvPr/>
        </p:nvPicPr>
        <p:blipFill>
          <a:blip r:embed="rId2"/>
          <a:stretch/>
        </p:blipFill>
        <p:spPr>
          <a:xfrm>
            <a:off x="1159200" y="1547640"/>
            <a:ext cx="6554880" cy="429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Centroid Average Similarity: Example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inter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similarity = similarity of two documents in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different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clusters</a:t>
            </a:r>
          </a:p>
        </p:txBody>
      </p:sp>
      <p:sp>
        <p:nvSpPr>
          <p:cNvPr id="625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626" name="Picture 2"/>
          <p:cNvPicPr/>
          <p:nvPr/>
        </p:nvPicPr>
        <p:blipFill>
          <a:blip r:embed="rId2"/>
          <a:stretch/>
        </p:blipFill>
        <p:spPr>
          <a:xfrm>
            <a:off x="1087560" y="2635200"/>
            <a:ext cx="7083000" cy="408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274680"/>
            <a:ext cx="8229240" cy="811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K-means Algorithm</a:t>
            </a:r>
          </a:p>
        </p:txBody>
      </p:sp>
      <p:sp>
        <p:nvSpPr>
          <p:cNvPr id="297" name="TextShape 2"/>
          <p:cNvSpPr txBox="1"/>
          <p:nvPr/>
        </p:nvSpPr>
        <p:spPr>
          <a:xfrm>
            <a:off x="457200" y="1171800"/>
            <a:ext cx="8229240" cy="4953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8" name="Picture 1"/>
          <p:cNvPicPr/>
          <p:nvPr/>
        </p:nvPicPr>
        <p:blipFill>
          <a:blip r:embed="rId3"/>
          <a:stretch/>
        </p:blipFill>
        <p:spPr>
          <a:xfrm>
            <a:off x="368280" y="1643040"/>
            <a:ext cx="8213040" cy="4833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Centroid Average Similarity: Example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inter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similarity = similarity of two documents in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different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clusters</a:t>
            </a:r>
          </a:p>
        </p:txBody>
      </p:sp>
      <p:sp>
        <p:nvSpPr>
          <p:cNvPr id="629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630" name="Picture 2"/>
          <p:cNvPicPr/>
          <p:nvPr/>
        </p:nvPicPr>
        <p:blipFill>
          <a:blip r:embed="rId2"/>
          <a:stretch/>
        </p:blipFill>
        <p:spPr>
          <a:xfrm>
            <a:off x="695520" y="2730240"/>
            <a:ext cx="7057440" cy="381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457200" y="228600"/>
            <a:ext cx="815292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Group Average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9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7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Similarity of two clusters = average similarity of all pairs within merged cluster.</a:t>
            </a:r>
            <a:endParaRPr lang="en-US" sz="27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US" sz="27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7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7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Compromise between single and complete link.</a:t>
            </a:r>
            <a:endParaRPr lang="en-US" sz="2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Two options:</a:t>
            </a:r>
            <a:endParaRPr lang="en-US" sz="25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Averaged across all ordered pairs in the merged cluster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Averaged over all pairs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between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the two original clusters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No clear difference in efficacy</a:t>
            </a:r>
            <a:endParaRPr lang="en-US" sz="25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17.3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658" name="Picture 657"/>
          <p:cNvPicPr/>
          <p:nvPr/>
        </p:nvPicPr>
        <p:blipFill>
          <a:blip r:embed="rId2"/>
          <a:stretch/>
        </p:blipFill>
        <p:spPr>
          <a:xfrm>
            <a:off x="355680" y="2438280"/>
            <a:ext cx="8547120" cy="116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Group Average : Average Intrasimilarity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ntra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similarity = similarity of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any pair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including cases where the two documents are in the same cluster</a:t>
            </a:r>
          </a:p>
        </p:txBody>
      </p:sp>
      <p:sp>
        <p:nvSpPr>
          <p:cNvPr id="661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662" name="Picture 2"/>
          <p:cNvPicPr/>
          <p:nvPr/>
        </p:nvPicPr>
        <p:blipFill>
          <a:blip r:embed="rId2"/>
          <a:stretch/>
        </p:blipFill>
        <p:spPr>
          <a:xfrm>
            <a:off x="1983240" y="2704680"/>
            <a:ext cx="6905520" cy="407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Group Average : Average Intrasimilarity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ntra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similarity = similarity of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any pair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including cases where the two documents are in the same cluster</a:t>
            </a:r>
          </a:p>
        </p:txBody>
      </p:sp>
      <p:sp>
        <p:nvSpPr>
          <p:cNvPr id="665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666" name="Picture 2"/>
          <p:cNvPicPr/>
          <p:nvPr/>
        </p:nvPicPr>
        <p:blipFill>
          <a:blip r:embed="rId2"/>
          <a:stretch/>
        </p:blipFill>
        <p:spPr>
          <a:xfrm>
            <a:off x="2060640" y="2627280"/>
            <a:ext cx="6542280" cy="381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TextShape 1"/>
          <p:cNvSpPr txBox="1"/>
          <p:nvPr/>
        </p:nvSpPr>
        <p:spPr>
          <a:xfrm>
            <a:off x="45720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Computing Group Average Similarity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Always maintain sum of vectors in each cluster.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Compute similarity of clusters in constant time: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17.3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670" name="Picture 669"/>
          <p:cNvPicPr/>
          <p:nvPr/>
        </p:nvPicPr>
        <p:blipFill>
          <a:blip r:embed="rId2"/>
          <a:stretch/>
        </p:blipFill>
        <p:spPr>
          <a:xfrm>
            <a:off x="3187800" y="2438280"/>
            <a:ext cx="1917720" cy="927000"/>
          </a:xfrm>
          <a:prstGeom prst="rect">
            <a:avLst/>
          </a:prstGeom>
          <a:ln>
            <a:noFill/>
          </a:ln>
        </p:spPr>
      </p:pic>
      <p:pic>
        <p:nvPicPr>
          <p:cNvPr id="671" name="Picture 670"/>
          <p:cNvPicPr/>
          <p:nvPr/>
        </p:nvPicPr>
        <p:blipFill>
          <a:blip r:embed="rId3"/>
          <a:stretch/>
        </p:blipFill>
        <p:spPr>
          <a:xfrm>
            <a:off x="901800" y="4495680"/>
            <a:ext cx="7543800" cy="101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What Is A Good Clustering?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Internal criterion: A good clustering will produce high quality clusters in which: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intra-class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(that is, intra-cluster) similarity is high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inter-class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similarity is low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measured quality of a clustering depends on both the document representation and the similarity measure used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7608600" y="1800"/>
            <a:ext cx="11246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FBFCFF"/>
                </a:solidFill>
                <a:latin typeface="Lucida Sans"/>
                <a:ea typeface="ＭＳ Ｐゴシック"/>
              </a:rPr>
              <a:t>Sec. 16.3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Worked Example: Set of to be clustered</a:t>
            </a:r>
          </a:p>
        </p:txBody>
      </p:sp>
      <p:pic>
        <p:nvPicPr>
          <p:cNvPr id="300" name="Picture 3"/>
          <p:cNvPicPr/>
          <p:nvPr/>
        </p:nvPicPr>
        <p:blipFill>
          <a:blip r:embed="rId3"/>
          <a:stretch/>
        </p:blipFill>
        <p:spPr>
          <a:xfrm>
            <a:off x="500040" y="2000160"/>
            <a:ext cx="4857480" cy="3885840"/>
          </a:xfrm>
          <a:prstGeom prst="rect">
            <a:avLst/>
          </a:prstGeom>
          <a:ln>
            <a:noFill/>
          </a:ln>
        </p:spPr>
      </p:pic>
      <p:sp>
        <p:nvSpPr>
          <p:cNvPr id="30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A36C8E4-DCAD-41D4-9683-3BF84BBA60B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553080" y="6477120"/>
            <a:ext cx="213336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6A36697A-05D8-4927-A0A5-489D0F056B21}" type="slidenum">
              <a:rPr lang="en-IN" sz="1200" b="0" strike="noStrike" spc="-1">
                <a:solidFill>
                  <a:srgbClr val="898989"/>
                </a:solidFill>
                <a:latin typeface="Calibri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0" y="12600"/>
            <a:ext cx="9143640" cy="1402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0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Worked Example: Random selection of initial       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centroids 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7640640" y="-33480"/>
            <a:ext cx="925200" cy="336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5" name="Picture 5"/>
          <p:cNvPicPr/>
          <p:nvPr/>
        </p:nvPicPr>
        <p:blipFill>
          <a:blip r:embed="rId3"/>
          <a:stretch/>
        </p:blipFill>
        <p:spPr>
          <a:xfrm>
            <a:off x="785880" y="1857240"/>
            <a:ext cx="4160160" cy="3285720"/>
          </a:xfrm>
          <a:prstGeom prst="rect">
            <a:avLst/>
          </a:prstGeom>
          <a:ln>
            <a:noFill/>
          </a:ln>
        </p:spPr>
      </p:pic>
      <p:sp>
        <p:nvSpPr>
          <p:cNvPr id="306" name="CustomShape 4"/>
          <p:cNvSpPr/>
          <p:nvPr/>
        </p:nvSpPr>
        <p:spPr>
          <a:xfrm>
            <a:off x="0" y="4835160"/>
            <a:ext cx="9724320" cy="109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  <a:spcBef>
                <a:spcPts val="700"/>
              </a:spcBef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                                                                      Exercise: (i) Guess what the</a:t>
            </a:r>
            <a:endParaRPr lang="en-IN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00"/>
              </a:spcBef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 optimal clustering into two clusters is in this case; (ii) compute the </a:t>
            </a:r>
            <a:endParaRPr lang="en-IN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700"/>
              </a:spcBef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 centroids of the clusters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5B24F1F-A53B-48A8-8C2D-E402C59A4F35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Example: Assign points to closest center</a:t>
            </a:r>
          </a:p>
        </p:txBody>
      </p:sp>
      <p:pic>
        <p:nvPicPr>
          <p:cNvPr id="309" name="Picture 4"/>
          <p:cNvPicPr/>
          <p:nvPr/>
        </p:nvPicPr>
        <p:blipFill>
          <a:blip r:embed="rId3"/>
          <a:stretch/>
        </p:blipFill>
        <p:spPr>
          <a:xfrm>
            <a:off x="714240" y="2357280"/>
            <a:ext cx="4357440" cy="3424680"/>
          </a:xfrm>
          <a:prstGeom prst="rect">
            <a:avLst/>
          </a:prstGeom>
          <a:ln>
            <a:noFill/>
          </a:ln>
        </p:spPr>
      </p:pic>
      <p:sp>
        <p:nvSpPr>
          <p:cNvPr id="31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052E3D-2338-475F-910B-C764990F3DF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285840" y="100080"/>
            <a:ext cx="8399160" cy="1314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</a:rPr>
              <a:t>Worked Example: Assignment</a:t>
            </a:r>
          </a:p>
        </p:txBody>
      </p:sp>
      <p:pic>
        <p:nvPicPr>
          <p:cNvPr id="312" name="Picture 3"/>
          <p:cNvPicPr/>
          <p:nvPr/>
        </p:nvPicPr>
        <p:blipFill>
          <a:blip r:embed="rId3"/>
          <a:stretch/>
        </p:blipFill>
        <p:spPr>
          <a:xfrm>
            <a:off x="741240" y="2357280"/>
            <a:ext cx="4330440" cy="3392640"/>
          </a:xfrm>
          <a:prstGeom prst="rect">
            <a:avLst/>
          </a:prstGeom>
          <a:ln>
            <a:noFill/>
          </a:ln>
        </p:spPr>
      </p:pic>
      <p:sp>
        <p:nvSpPr>
          <p:cNvPr id="31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68D13D-8612-4875-B22A-BA3861E18C1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3328</TotalTime>
  <Words>3554</Words>
  <Application>Microsoft Office PowerPoint</Application>
  <PresentationFormat>On-screen Show (4:3)</PresentationFormat>
  <Paragraphs>476</Paragraphs>
  <Slides>55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CS@UIUC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subject/>
  <dc:creator>hongning wang</dc:creator>
  <dc:description/>
  <cp:lastModifiedBy>919087277270</cp:lastModifiedBy>
  <cp:revision>281</cp:revision>
  <dcterms:created xsi:type="dcterms:W3CDTF">2014-12-27T17:25:32Z</dcterms:created>
  <dcterms:modified xsi:type="dcterms:W3CDTF">2021-04-17T12:30:57Z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CS@UIUC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69</vt:i4>
  </property>
</Properties>
</file>