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5" r:id="rId47"/>
    <p:sldId id="301" r:id="rId48"/>
    <p:sldId id="310" r:id="rId49"/>
    <p:sldId id="304" r:id="rId50"/>
    <p:sldId id="309" r:id="rId51"/>
    <p:sldId id="311" r:id="rId52"/>
    <p:sldId id="312" r:id="rId53"/>
    <p:sldId id="313" r:id="rId54"/>
    <p:sldId id="302" r:id="rId55"/>
    <p:sldId id="303" r:id="rId56"/>
    <p:sldId id="307" r:id="rId57"/>
    <p:sldId id="315" r:id="rId5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IN" sz="6000" b="0" strike="noStrike" spc="-1">
                <a:solidFill>
                  <a:srgbClr val="000000"/>
                </a:solidFill>
                <a:latin typeface="Calibri Light"/>
                <a:ea typeface="DejaVu Sans"/>
              </a:rPr>
              <a:t>Mining Social-Network Graphs</a:t>
            </a:r>
            <a:endParaRPr lang="en-IN" sz="6000" b="0" strike="noStrike" spc="-1">
              <a:latin typeface="Arial"/>
            </a:endParaRPr>
          </a:p>
        </p:txBody>
      </p:sp>
      <p:sp>
        <p:nvSpPr>
          <p:cNvPr id="77" name="CustomShape 2"/>
          <p:cNvSpPr/>
          <p:nvPr/>
        </p:nvSpPr>
        <p:spPr>
          <a:xfrm>
            <a:off x="1523880" y="3602160"/>
            <a:ext cx="9143280" cy="260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IN" sz="2400" b="0" strike="noStrike" spc="-1">
                <a:solidFill>
                  <a:srgbClr val="000000"/>
                </a:solidFill>
                <a:latin typeface="Calibri"/>
                <a:ea typeface="DejaVu Sans"/>
              </a:rPr>
              <a:t>Direct Discovery of Communities</a:t>
            </a:r>
            <a:endParaRPr lang="en-IN" sz="2400" b="0" strike="noStrike" spc="-1">
              <a:latin typeface="Arial"/>
            </a:endParaRPr>
          </a:p>
          <a:p>
            <a:pPr algn="ctr">
              <a:lnSpc>
                <a:spcPct val="90000"/>
              </a:lnSpc>
              <a:spcBef>
                <a:spcPts val="1001"/>
              </a:spcBef>
            </a:pPr>
            <a:r>
              <a:rPr lang="en-IN" sz="2400" b="0" strike="noStrike" spc="-1">
                <a:solidFill>
                  <a:srgbClr val="000000"/>
                </a:solidFill>
                <a:latin typeface="Calibri"/>
                <a:ea typeface="DejaVu Sans"/>
              </a:rPr>
              <a:t>Partitioning of graphs</a:t>
            </a:r>
            <a:endParaRPr lang="en-IN" sz="2400" b="0" strike="noStrike" spc="-1">
              <a:latin typeface="Arial"/>
            </a:endParaRPr>
          </a:p>
          <a:p>
            <a:pPr algn="ctr">
              <a:lnSpc>
                <a:spcPct val="90000"/>
              </a:lnSpc>
              <a:spcBef>
                <a:spcPts val="1001"/>
              </a:spcBef>
            </a:pPr>
            <a:r>
              <a:rPr lang="en-IN" sz="2400" b="0" strike="noStrike" spc="-1">
                <a:solidFill>
                  <a:srgbClr val="000000"/>
                </a:solidFill>
                <a:latin typeface="Calibri"/>
                <a:ea typeface="DejaVu Sans"/>
              </a:rPr>
              <a:t>Finding overlapping communities</a:t>
            </a:r>
            <a:endParaRPr lang="en-IN" sz="2400" b="0" strike="noStrike" spc="-1">
              <a:latin typeface="Arial"/>
            </a:endParaRPr>
          </a:p>
          <a:p>
            <a:pPr algn="ctr">
              <a:lnSpc>
                <a:spcPct val="90000"/>
              </a:lnSpc>
              <a:spcBef>
                <a:spcPts val="1001"/>
              </a:spcBef>
            </a:pPr>
            <a:r>
              <a:rPr lang="en-IN" sz="2400" b="0" strike="noStrike" spc="-1">
                <a:solidFill>
                  <a:srgbClr val="000000"/>
                </a:solidFill>
                <a:latin typeface="Calibri"/>
                <a:ea typeface="DejaVu Sans"/>
              </a:rPr>
              <a:t>Counting Triangles</a:t>
            </a:r>
            <a:endParaRPr lang="en-IN" sz="2400" b="0" strike="noStrike" spc="-1">
              <a:latin typeface="Arial"/>
            </a:endParaRPr>
          </a:p>
          <a:p>
            <a:pPr algn="ctr">
              <a:lnSpc>
                <a:spcPct val="90000"/>
              </a:lnSpc>
              <a:spcBef>
                <a:spcPts val="1001"/>
              </a:spcBef>
            </a:pPr>
            <a:r>
              <a:rPr lang="en-IN" sz="2400" b="0" strike="noStrike" spc="-1">
                <a:solidFill>
                  <a:srgbClr val="000000"/>
                </a:solidFill>
                <a:latin typeface="Calibri"/>
                <a:ea typeface="DejaVu Sans"/>
              </a:rPr>
              <a:t>Neighborhood properties of graphs</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97"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What makes good partition?</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Divide nodes into two sets so that the cut (set of edges that connect nodes in different sets) is minimized.</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It needs the two sets to be approximately equal in size.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Maximize the number of within-group connections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Minimize the number of between-group connections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Examples: </a:t>
            </a:r>
            <a:endParaRPr lang="en-IN" sz="2800" b="0" strike="noStrike" spc="-1">
              <a:latin typeface="Arial"/>
            </a:endParaRPr>
          </a:p>
        </p:txBody>
      </p:sp>
      <p:pic>
        <p:nvPicPr>
          <p:cNvPr id="98" name="Picture 3"/>
          <p:cNvPicPr/>
          <p:nvPr/>
        </p:nvPicPr>
        <p:blipFill>
          <a:blip r:embed="rId2"/>
          <a:stretch/>
        </p:blipFill>
        <p:spPr>
          <a:xfrm>
            <a:off x="2119320" y="4924440"/>
            <a:ext cx="2847240" cy="1456560"/>
          </a:xfrm>
          <a:prstGeom prst="rect">
            <a:avLst/>
          </a:prstGeom>
          <a:ln>
            <a:noFill/>
          </a:ln>
        </p:spPr>
      </p:pic>
      <p:pic>
        <p:nvPicPr>
          <p:cNvPr id="99" name="Picture 5"/>
          <p:cNvPicPr/>
          <p:nvPr/>
        </p:nvPicPr>
        <p:blipFill>
          <a:blip r:embed="rId3"/>
          <a:stretch/>
        </p:blipFill>
        <p:spPr>
          <a:xfrm>
            <a:off x="6553800" y="4572000"/>
            <a:ext cx="4799160" cy="2161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01" name="CustomShape 2"/>
          <p:cNvSpPr/>
          <p:nvPr/>
        </p:nvSpPr>
        <p:spPr>
          <a:xfrm>
            <a:off x="838080" y="1486080"/>
            <a:ext cx="4809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Example – 3:</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It is a variant of previous 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If all we wanted was to </a:t>
            </a:r>
            <a:r>
              <a:rPr lang="en-IN" sz="2800" b="1" strike="noStrike" spc="-1" dirty="0">
                <a:solidFill>
                  <a:srgbClr val="000000"/>
                </a:solidFill>
                <a:latin typeface="Calibri"/>
                <a:ea typeface="DejaVu Sans"/>
              </a:rPr>
              <a:t>minimize the size of the cut</a:t>
            </a:r>
            <a:r>
              <a:rPr lang="en-IN" sz="2800" b="0" strike="noStrike" spc="-1" dirty="0">
                <a:solidFill>
                  <a:srgbClr val="000000"/>
                </a:solidFill>
                <a:latin typeface="Calibri"/>
                <a:ea typeface="DejaVu Sans"/>
              </a:rPr>
              <a:t>, then the best choice would be to put </a:t>
            </a:r>
            <a:r>
              <a:rPr lang="en-IN" sz="2800" b="1" strike="noStrike" spc="-1" dirty="0">
                <a:solidFill>
                  <a:srgbClr val="000000"/>
                </a:solidFill>
                <a:latin typeface="Calibri"/>
                <a:ea typeface="DejaVu Sans"/>
              </a:rPr>
              <a:t>H</a:t>
            </a:r>
            <a:r>
              <a:rPr lang="en-IN" sz="2800" b="0" strike="noStrike" spc="-1" dirty="0">
                <a:solidFill>
                  <a:srgbClr val="000000"/>
                </a:solidFill>
                <a:latin typeface="Calibri"/>
                <a:ea typeface="DejaVu Sans"/>
              </a:rPr>
              <a:t> in one set and all the other nodes in the other set.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But is not acceptable, because one set is too small</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ea typeface="DejaVu Sans"/>
              </a:rPr>
              <a:t>Better is to use cut with (B,D) and (C,G)</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1" strike="noStrike" spc="-1" dirty="0">
                <a:solidFill>
                  <a:srgbClr val="000000"/>
                </a:solidFill>
                <a:latin typeface="Calibri"/>
                <a:ea typeface="DejaVu Sans"/>
              </a:rPr>
              <a:t>Smallest cut is not necessarily the best cut</a:t>
            </a:r>
            <a:endParaRPr lang="en-IN" sz="2800" b="0" strike="noStrike" spc="-1" dirty="0">
              <a:latin typeface="Arial"/>
            </a:endParaRPr>
          </a:p>
        </p:txBody>
      </p:sp>
      <p:pic>
        <p:nvPicPr>
          <p:cNvPr id="102" name="Picture 4"/>
          <p:cNvPicPr/>
          <p:nvPr/>
        </p:nvPicPr>
        <p:blipFill>
          <a:blip r:embed="rId2"/>
          <a:stretch/>
        </p:blipFill>
        <p:spPr>
          <a:xfrm>
            <a:off x="7010400" y="1352400"/>
            <a:ext cx="5084040" cy="5124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04"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Graph cut..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 Express partitioning objectives as a function of the “edge cut” of the partition</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CUT: Set of edges with only one vertex in a group</a:t>
            </a:r>
            <a:endParaRPr lang="en-IN" sz="2800" b="0" strike="noStrike" spc="-1">
              <a:latin typeface="Arial"/>
            </a:endParaRPr>
          </a:p>
          <a:p>
            <a:pPr>
              <a:lnSpc>
                <a:spcPct val="90000"/>
              </a:lnSpc>
              <a:spcBef>
                <a:spcPts val="1001"/>
              </a:spcBef>
            </a:pPr>
            <a:endParaRPr lang="en-IN" sz="2800" b="0" strike="noStrike" spc="-1">
              <a:latin typeface="Arial"/>
            </a:endParaRPr>
          </a:p>
        </p:txBody>
      </p:sp>
      <p:pic>
        <p:nvPicPr>
          <p:cNvPr id="105" name="Picture 4"/>
          <p:cNvPicPr/>
          <p:nvPr/>
        </p:nvPicPr>
        <p:blipFill>
          <a:blip r:embed="rId2"/>
          <a:stretch/>
        </p:blipFill>
        <p:spPr>
          <a:xfrm>
            <a:off x="1542960" y="3562200"/>
            <a:ext cx="7790760" cy="2818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07"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Criterion: Minimum Cut</a:t>
            </a:r>
            <a:endParaRPr lang="en-IN" sz="28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Minimize weight of connections between groups</a:t>
            </a:r>
            <a:endParaRPr lang="en-IN" sz="24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 </a:t>
            </a:r>
            <a:r>
              <a:rPr lang="en-IN" sz="2400" b="1" strike="noStrike" spc="-1">
                <a:solidFill>
                  <a:srgbClr val="000000"/>
                </a:solidFill>
                <a:latin typeface="Calibri"/>
                <a:ea typeface="DejaVu Sans"/>
              </a:rPr>
              <a:t>arg(MIN</a:t>
            </a:r>
            <a:r>
              <a:rPr lang="en-IN" sz="2400" b="1" strike="noStrike" spc="-1" baseline="-25000">
                <a:solidFill>
                  <a:srgbClr val="000000"/>
                </a:solidFill>
                <a:latin typeface="Calibri"/>
                <a:ea typeface="DejaVu Sans"/>
              </a:rPr>
              <a:t>A,B</a:t>
            </a:r>
            <a:r>
              <a:rPr lang="en-IN" sz="2400" b="1" strike="noStrike" spc="-1">
                <a:solidFill>
                  <a:srgbClr val="000000"/>
                </a:solidFill>
                <a:latin typeface="Calibri"/>
                <a:ea typeface="DejaVu Sans"/>
              </a:rPr>
              <a:t> CUT(A,B))</a:t>
            </a:r>
            <a:endParaRPr lang="en-IN" sz="2400" b="0" strike="noStrike" spc="-1">
              <a:latin typeface="Arial"/>
            </a:endParaRPr>
          </a:p>
          <a:p>
            <a:pPr>
              <a:lnSpc>
                <a:spcPct val="90000"/>
              </a:lnSpc>
              <a:spcBef>
                <a:spcPts val="1001"/>
              </a:spcBef>
            </a:pPr>
            <a:endParaRPr lang="en-IN" sz="24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Problems: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Only considers external cluster connections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Does not consider internal cluster connectivity</a:t>
            </a:r>
            <a:endParaRPr lang="en-IN" sz="2800" b="0" strike="noStrike" spc="-1">
              <a:latin typeface="Arial"/>
            </a:endParaRPr>
          </a:p>
        </p:txBody>
      </p:sp>
      <p:pic>
        <p:nvPicPr>
          <p:cNvPr id="108" name="Picture 3"/>
          <p:cNvPicPr/>
          <p:nvPr/>
        </p:nvPicPr>
        <p:blipFill>
          <a:blip r:embed="rId2"/>
          <a:stretch/>
        </p:blipFill>
        <p:spPr>
          <a:xfrm>
            <a:off x="7962840" y="1886040"/>
            <a:ext cx="4228560" cy="3980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10"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Normalized cut..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Good Cut </a:t>
            </a:r>
            <a:r>
              <a:rPr lang="en-IN" sz="2800" b="0" strike="noStrike" spc="-1">
                <a:solidFill>
                  <a:srgbClr val="000000"/>
                </a:solidFill>
                <a:latin typeface="Wingdings"/>
                <a:ea typeface="DejaVu Sans"/>
              </a:rPr>
              <a:t></a:t>
            </a:r>
            <a:r>
              <a:rPr lang="en-IN" sz="2800" b="0" strike="noStrike" spc="-1">
                <a:solidFill>
                  <a:srgbClr val="000000"/>
                </a:solidFill>
                <a:latin typeface="Calibri"/>
                <a:ea typeface="DejaVu Sans"/>
              </a:rPr>
              <a:t> It must balance the size of the cut itself against the difference in the sizes of the sets that the cut creates.  </a:t>
            </a:r>
            <a:r>
              <a:rPr lang="en-IN" sz="2800" b="0" strike="noStrike" spc="-1">
                <a:solidFill>
                  <a:srgbClr val="000000"/>
                </a:solidFill>
                <a:latin typeface="Wingdings"/>
                <a:ea typeface="DejaVu Sans"/>
              </a:rPr>
              <a:t></a:t>
            </a:r>
            <a:r>
              <a:rPr lang="en-IN" sz="2800" b="0" strike="noStrike" spc="-1">
                <a:solidFill>
                  <a:srgbClr val="000000"/>
                </a:solidFill>
                <a:latin typeface="Calibri"/>
                <a:ea typeface="DejaVu Sans"/>
              </a:rPr>
              <a:t> this becomes the </a:t>
            </a:r>
            <a:r>
              <a:rPr lang="en-IN" sz="2800" b="1" strike="noStrike" spc="-1">
                <a:solidFill>
                  <a:srgbClr val="000000"/>
                </a:solidFill>
                <a:latin typeface="Calibri"/>
                <a:ea typeface="DejaVu Sans"/>
              </a:rPr>
              <a:t>criterion</a:t>
            </a:r>
            <a:r>
              <a:rPr lang="en-IN" sz="2800" b="0" strike="noStrike" spc="-1">
                <a:solidFill>
                  <a:srgbClr val="000000"/>
                </a:solidFill>
                <a:latin typeface="Calibri"/>
                <a:ea typeface="DejaVu Sans"/>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To do this we are using “</a:t>
            </a:r>
            <a:r>
              <a:rPr lang="en-IN" sz="2800" b="1" strike="noStrike" spc="-1">
                <a:solidFill>
                  <a:srgbClr val="000000"/>
                </a:solidFill>
                <a:latin typeface="Calibri"/>
                <a:ea typeface="DejaVu Sans"/>
              </a:rPr>
              <a:t>Normalized cut</a:t>
            </a:r>
            <a:r>
              <a:rPr lang="en-IN" sz="2800" b="0" strike="noStrike" spc="-1">
                <a:solidFill>
                  <a:srgbClr val="000000"/>
                </a:solidFill>
                <a:latin typeface="Calibri"/>
                <a:ea typeface="DejaVu Sans"/>
              </a:rPr>
              <a:t>” [Shi-Malik, ’97] </a:t>
            </a:r>
            <a:endParaRPr lang="en-IN" sz="2800" b="0" strike="noStrike" spc="-1">
              <a:latin typeface="Arial"/>
            </a:endParaRPr>
          </a:p>
          <a:p>
            <a:pPr marL="685800" lvl="1" indent="-227880">
              <a:lnSpc>
                <a:spcPct val="90000"/>
              </a:lnSpc>
              <a:spcBef>
                <a:spcPts val="499"/>
              </a:spcBef>
              <a:buClr>
                <a:srgbClr val="000000"/>
              </a:buClr>
              <a:buFont typeface="Arial"/>
              <a:buChar char="•"/>
            </a:pPr>
            <a:r>
              <a:rPr lang="en-IN" sz="2400" b="1" strike="noStrike" spc="-1">
                <a:solidFill>
                  <a:srgbClr val="000000"/>
                </a:solidFill>
                <a:latin typeface="Calibri"/>
                <a:ea typeface="DejaVu Sans"/>
              </a:rPr>
              <a:t>Connectivity between groups relative to the density of each group</a:t>
            </a:r>
            <a:endParaRPr lang="en-IN" sz="24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Let us assume the Normalized cut is represented as “</a:t>
            </a:r>
            <a:r>
              <a:rPr lang="en-IN" sz="2400" b="1" strike="noStrike" spc="-1">
                <a:solidFill>
                  <a:srgbClr val="000000"/>
                </a:solidFill>
                <a:latin typeface="Calibri"/>
                <a:ea typeface="DejaVu Sans"/>
              </a:rPr>
              <a:t>ncut</a:t>
            </a:r>
            <a:r>
              <a:rPr lang="en-IN" sz="2400" b="0" strike="noStrike" spc="-1">
                <a:solidFill>
                  <a:srgbClr val="000000"/>
                </a:solidFill>
                <a:latin typeface="Calibri"/>
                <a:ea typeface="DejaVu Sans"/>
              </a:rPr>
              <a:t>”</a:t>
            </a:r>
            <a:endParaRPr lang="en-IN" sz="24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It is used to produce more balanced partitions</a:t>
            </a:r>
            <a:endParaRPr lang="en-IN" sz="24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How do we efficiently find a good partition?</a:t>
            </a:r>
            <a:endParaRPr lang="en-IN" sz="28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 Problem: Computing optimal cut is NP-hard</a:t>
            </a:r>
            <a:endParaRPr lang="en-IN" sz="2400" b="0" strike="noStrike" spc="-1">
              <a:latin typeface="Arial"/>
            </a:endParaRPr>
          </a:p>
          <a:p>
            <a:pPr marL="457200">
              <a:lnSpc>
                <a:spcPct val="90000"/>
              </a:lnSpc>
              <a:spcBef>
                <a:spcPts val="499"/>
              </a:spcBef>
            </a:pPr>
            <a:r>
              <a:rPr lang="en-IN" sz="2400" b="0" strike="noStrike" spc="-1">
                <a:solidFill>
                  <a:srgbClr val="000000"/>
                </a:solidFill>
                <a:latin typeface="Calibri"/>
                <a:ea typeface="DejaVu Sans"/>
              </a:rPr>
              <a:t> </a:t>
            </a:r>
            <a:r>
              <a:t/>
            </a:r>
            <a:br/>
            <a:r>
              <a:t/>
            </a:r>
            <a:br/>
            <a:endParaRPr lang="en-IN" sz="2400" b="0" strike="noStrike" spc="-1">
              <a:latin typeface="Arial"/>
            </a:endParaRPr>
          </a:p>
          <a:p>
            <a:pPr>
              <a:lnSpc>
                <a:spcPct val="90000"/>
              </a:lnSpc>
              <a:spcBef>
                <a:spcPts val="1001"/>
              </a:spcBef>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12"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Normalized cut..</a:t>
            </a:r>
            <a:endParaRPr lang="en-IN" sz="28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Vol(S) defines the volume of the set – S.  The volume of the set specifies the number of edges in the set.</a:t>
            </a:r>
            <a:endParaRPr lang="en-IN" sz="24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Let us assume we partition the nodes of a graph into two disjoint sets </a:t>
            </a:r>
            <a:r>
              <a:rPr lang="en-IN" sz="2400" b="1" strike="noStrike" spc="-1">
                <a:solidFill>
                  <a:srgbClr val="000000"/>
                </a:solidFill>
                <a:latin typeface="Calibri"/>
                <a:ea typeface="DejaVu Sans"/>
              </a:rPr>
              <a:t>S</a:t>
            </a:r>
            <a:r>
              <a:rPr lang="en-IN" sz="2400" b="0" strike="noStrike" spc="-1">
                <a:solidFill>
                  <a:srgbClr val="000000"/>
                </a:solidFill>
                <a:latin typeface="Calibri"/>
                <a:ea typeface="DejaVu Sans"/>
              </a:rPr>
              <a:t> and </a:t>
            </a:r>
            <a:r>
              <a:rPr lang="en-IN" sz="2400" b="1" strike="noStrike" spc="-1">
                <a:solidFill>
                  <a:srgbClr val="000000"/>
                </a:solidFill>
                <a:latin typeface="Calibri"/>
                <a:ea typeface="DejaVu Sans"/>
              </a:rPr>
              <a:t>T</a:t>
            </a:r>
            <a:r>
              <a:rPr lang="en-IN" sz="2400" b="0" strike="noStrike" spc="-1">
                <a:solidFill>
                  <a:srgbClr val="000000"/>
                </a:solidFill>
                <a:latin typeface="Calibri"/>
                <a:ea typeface="DejaVu Sans"/>
              </a:rPr>
              <a:t> </a:t>
            </a:r>
            <a:endParaRPr lang="en-IN" sz="24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Let Cut(S, T) be the number of edges that connect a node in S to a node in T.</a:t>
            </a:r>
            <a:r>
              <a:t/>
            </a:r>
            <a:br/>
            <a:r>
              <a:rPr lang="en-IN" sz="2400" b="0" strike="noStrike" spc="-1">
                <a:solidFill>
                  <a:srgbClr val="000000"/>
                </a:solidFill>
                <a:latin typeface="Calibri"/>
                <a:ea typeface="DejaVu Sans"/>
              </a:rPr>
              <a:t>Then Normalized Cut : </a:t>
            </a:r>
            <a:r>
              <a:t/>
            </a:r>
            <a:br/>
            <a:r>
              <a:t/>
            </a:r>
            <a:br/>
            <a:r>
              <a:rPr lang="en-IN" sz="2400" b="0" strike="noStrike" spc="-1">
                <a:solidFill>
                  <a:srgbClr val="000000"/>
                </a:solidFill>
                <a:latin typeface="Calibri"/>
                <a:ea typeface="DejaVu Sans"/>
              </a:rPr>
              <a:t> </a:t>
            </a:r>
            <a:endParaRPr lang="en-IN" sz="2400" b="0" strike="noStrike" spc="-1">
              <a:latin typeface="Arial"/>
            </a:endParaRPr>
          </a:p>
          <a:p>
            <a:pPr>
              <a:lnSpc>
                <a:spcPct val="90000"/>
              </a:lnSpc>
              <a:spcBef>
                <a:spcPts val="1001"/>
              </a:spcBef>
            </a:pPr>
            <a:endParaRPr lang="en-IN" sz="2400" b="0" strike="noStrike" spc="-1">
              <a:latin typeface="Arial"/>
            </a:endParaRPr>
          </a:p>
        </p:txBody>
      </p:sp>
      <p:pic>
        <p:nvPicPr>
          <p:cNvPr id="113" name="Picture 3"/>
          <p:cNvPicPr/>
          <p:nvPr/>
        </p:nvPicPr>
        <p:blipFill>
          <a:blip r:embed="rId2"/>
          <a:stretch/>
        </p:blipFill>
        <p:spPr>
          <a:xfrm>
            <a:off x="3262680" y="4262400"/>
            <a:ext cx="3899520" cy="975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15"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Normalized cut: Example</a:t>
            </a:r>
            <a:r>
              <a:t/>
            </a:r>
            <a:br/>
            <a:r>
              <a:t/>
            </a:r>
            <a:br/>
            <a:r>
              <a:rPr lang="en-IN" sz="2800" b="0" strike="noStrike" spc="-1">
                <a:solidFill>
                  <a:srgbClr val="000000"/>
                </a:solidFill>
                <a:latin typeface="Calibri"/>
                <a:ea typeface="DejaVu Sans"/>
              </a:rPr>
              <a:t> </a:t>
            </a:r>
            <a:endParaRPr lang="en-IN" sz="2800" b="0" strike="noStrike" spc="-1">
              <a:latin typeface="Arial"/>
            </a:endParaRPr>
          </a:p>
          <a:p>
            <a:pPr>
              <a:lnSpc>
                <a:spcPct val="90000"/>
              </a:lnSpc>
              <a:spcBef>
                <a:spcPts val="1001"/>
              </a:spcBef>
            </a:pPr>
            <a:endParaRPr lang="en-IN" sz="2800" b="0" strike="noStrike" spc="-1">
              <a:latin typeface="Arial"/>
            </a:endParaRPr>
          </a:p>
        </p:txBody>
      </p:sp>
      <p:pic>
        <p:nvPicPr>
          <p:cNvPr id="116" name="Picture 4"/>
          <p:cNvPicPr/>
          <p:nvPr/>
        </p:nvPicPr>
        <p:blipFill>
          <a:blip r:embed="rId2"/>
          <a:stretch/>
        </p:blipFill>
        <p:spPr>
          <a:xfrm>
            <a:off x="7657920" y="1027800"/>
            <a:ext cx="4333320" cy="5124600"/>
          </a:xfrm>
          <a:prstGeom prst="rect">
            <a:avLst/>
          </a:prstGeom>
          <a:ln>
            <a:noFill/>
          </a:ln>
        </p:spPr>
      </p:pic>
      <p:pic>
        <p:nvPicPr>
          <p:cNvPr id="117" name="Picture 5"/>
          <p:cNvPicPr/>
          <p:nvPr/>
        </p:nvPicPr>
        <p:blipFill>
          <a:blip r:embed="rId3"/>
          <a:stretch/>
        </p:blipFill>
        <p:spPr>
          <a:xfrm>
            <a:off x="552600" y="1943280"/>
            <a:ext cx="7104960" cy="472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19"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Matrix representation of a Graph:</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1. Adjacency Matrix</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2. Degree Matrix</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3. Laplacian Matrix</a:t>
            </a:r>
            <a:endParaRPr lang="en-IN" sz="2800" b="0" strike="noStrike" spc="-1">
              <a:latin typeface="Arial"/>
            </a:endParaRPr>
          </a:p>
          <a:p>
            <a:pPr marL="457200">
              <a:lnSpc>
                <a:spcPct val="90000"/>
              </a:lnSpc>
              <a:spcBef>
                <a:spcPts val="499"/>
              </a:spcBef>
            </a:pPr>
            <a:r>
              <a:t/>
            </a:r>
            <a:br/>
            <a:r>
              <a:t/>
            </a:r>
            <a:b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21"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90000"/>
              </a:lnSpc>
              <a:spcBef>
                <a:spcPts val="499"/>
              </a:spcBef>
            </a:pPr>
            <a:r>
              <a:t/>
            </a:r>
            <a:br/>
            <a:r>
              <a:t/>
            </a:r>
            <a:br/>
            <a:endParaRPr lang="en-IN" sz="1800" b="0" strike="noStrike" spc="-1">
              <a:latin typeface="Arial"/>
            </a:endParaRPr>
          </a:p>
          <a:p>
            <a:pPr>
              <a:lnSpc>
                <a:spcPct val="90000"/>
              </a:lnSpc>
              <a:spcBef>
                <a:spcPts val="1001"/>
              </a:spcBef>
            </a:pPr>
            <a:endParaRPr lang="en-IN" sz="1800" b="0" strike="noStrike" spc="-1">
              <a:latin typeface="Arial"/>
            </a:endParaRPr>
          </a:p>
        </p:txBody>
      </p:sp>
      <p:pic>
        <p:nvPicPr>
          <p:cNvPr id="122" name="Picture 3"/>
          <p:cNvPicPr/>
          <p:nvPr/>
        </p:nvPicPr>
        <p:blipFill>
          <a:blip r:embed="rId2"/>
          <a:stretch/>
        </p:blipFill>
        <p:spPr>
          <a:xfrm>
            <a:off x="1390680" y="1533600"/>
            <a:ext cx="9448200" cy="5076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24"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90000"/>
              </a:lnSpc>
              <a:spcBef>
                <a:spcPts val="499"/>
              </a:spcBef>
            </a:pPr>
            <a:r>
              <a:t/>
            </a:r>
            <a:br/>
            <a:r>
              <a:t/>
            </a:r>
            <a:br/>
            <a:endParaRPr lang="en-IN" sz="1800" b="0" strike="noStrike" spc="-1">
              <a:latin typeface="Arial"/>
            </a:endParaRPr>
          </a:p>
          <a:p>
            <a:pPr>
              <a:lnSpc>
                <a:spcPct val="90000"/>
              </a:lnSpc>
              <a:spcBef>
                <a:spcPts val="1001"/>
              </a:spcBef>
            </a:pPr>
            <a:endParaRPr lang="en-IN" sz="1800" b="0" strike="noStrike" spc="-1">
              <a:latin typeface="Arial"/>
            </a:endParaRPr>
          </a:p>
        </p:txBody>
      </p:sp>
      <p:pic>
        <p:nvPicPr>
          <p:cNvPr id="125" name="Picture 4"/>
          <p:cNvPicPr/>
          <p:nvPr/>
        </p:nvPicPr>
        <p:blipFill>
          <a:blip r:embed="rId2"/>
          <a:stretch/>
        </p:blipFill>
        <p:spPr>
          <a:xfrm>
            <a:off x="1352520" y="1314360"/>
            <a:ext cx="10000440" cy="5066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Direct Discovery of Communities</a:t>
            </a:r>
            <a:endParaRPr lang="en-IN" sz="4400" b="0" strike="noStrike" spc="-1">
              <a:latin typeface="Arial"/>
            </a:endParaRPr>
          </a:p>
        </p:txBody>
      </p:sp>
      <p:sp>
        <p:nvSpPr>
          <p:cNvPr id="79" name="CustomShape 2"/>
          <p:cNvSpPr/>
          <p:nvPr/>
        </p:nvSpPr>
        <p:spPr>
          <a:xfrm>
            <a:off x="838080" y="1825560"/>
            <a:ext cx="1101024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In the previous session, we have discussed the </a:t>
            </a:r>
            <a:r>
              <a:rPr lang="en-IN" sz="2800" b="1" strike="noStrike" spc="-1">
                <a:solidFill>
                  <a:srgbClr val="000000"/>
                </a:solidFill>
                <a:latin typeface="Calibri"/>
                <a:ea typeface="DejaVu Sans"/>
              </a:rPr>
              <a:t>Between</a:t>
            </a:r>
            <a:r>
              <a:rPr lang="en-IN" sz="2800" b="0" strike="noStrike" spc="-1">
                <a:solidFill>
                  <a:srgbClr val="000000"/>
                </a:solidFill>
                <a:latin typeface="Calibri"/>
                <a:ea typeface="DejaVu Sans"/>
              </a:rPr>
              <a:t> to find the communities </a:t>
            </a:r>
            <a:r>
              <a:rPr lang="en-IN" sz="2800" b="1" strike="noStrike" spc="-1">
                <a:solidFill>
                  <a:srgbClr val="000000"/>
                </a:solidFill>
                <a:latin typeface="Calibri"/>
                <a:ea typeface="DejaVu Sans"/>
              </a:rPr>
              <a:t>by partitioning all the individuals in a social network</a:t>
            </a:r>
            <a:r>
              <a:rPr lang="en-IN" sz="2800" b="0" strike="noStrike" spc="-1">
                <a:solidFill>
                  <a:srgbClr val="000000"/>
                </a:solidFill>
                <a:latin typeface="Calibri"/>
                <a:ea typeface="DejaVu Sans"/>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 Even this approach is an efficient, it has many shortcomings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It is not possible to place an individual in two different communities, and everyone is assigned to a community</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A technique for discovering communities </a:t>
            </a:r>
            <a:r>
              <a:rPr lang="en-IN" sz="2800" b="1" strike="noStrike" spc="-1">
                <a:solidFill>
                  <a:srgbClr val="000000"/>
                </a:solidFill>
                <a:latin typeface="Calibri"/>
                <a:ea typeface="DejaVu Sans"/>
              </a:rPr>
              <a:t>directly by looking for subsets of the nodes</a:t>
            </a:r>
            <a:r>
              <a:rPr lang="en-IN" sz="2800" b="0" strike="noStrike" spc="-1">
                <a:solidFill>
                  <a:srgbClr val="000000"/>
                </a:solidFill>
                <a:latin typeface="Calibri"/>
                <a:ea typeface="DejaVu Sans"/>
              </a:rPr>
              <a:t> that have a relatively </a:t>
            </a:r>
            <a:r>
              <a:rPr lang="en-IN" sz="2800" b="1" strike="noStrike" spc="-1">
                <a:solidFill>
                  <a:srgbClr val="000000"/>
                </a:solidFill>
                <a:latin typeface="Calibri"/>
                <a:ea typeface="DejaVu Sans"/>
              </a:rPr>
              <a:t>large number of edges among them</a:t>
            </a:r>
            <a:r>
              <a:rPr lang="en-IN" sz="2800" b="0" strike="noStrike" spc="-1">
                <a:solidFill>
                  <a:srgbClr val="000000"/>
                </a:solidFill>
                <a:latin typeface="Calibri"/>
                <a:ea typeface="DejaVu Sans"/>
              </a:rPr>
              <a:t>. </a:t>
            </a:r>
            <a:r>
              <a:rPr lang="en-IN" sz="2800" b="0" strike="noStrike" spc="-1">
                <a:solidFill>
                  <a:srgbClr val="000000"/>
                </a:solidFill>
                <a:latin typeface="Wingdings"/>
                <a:ea typeface="DejaVu Sans"/>
              </a:rPr>
              <a:t></a:t>
            </a:r>
            <a:r>
              <a:rPr lang="en-IN" sz="2800" b="0" strike="noStrike" spc="-1">
                <a:solidFill>
                  <a:srgbClr val="000000"/>
                </a:solidFill>
                <a:latin typeface="Calibri"/>
                <a:ea typeface="DejaVu Sans"/>
              </a:rPr>
              <a:t> indirectly this technique finds the large frequent itemsets in graph</a:t>
            </a:r>
            <a:r>
              <a:t/>
            </a:r>
            <a:br/>
            <a:r>
              <a:rPr lang="en-IN" sz="2800" b="0" strike="noStrike" spc="-1">
                <a:solidFill>
                  <a:srgbClr val="000000"/>
                </a:solidFill>
                <a:latin typeface="Calibri"/>
                <a:ea typeface="DejaVu Sans"/>
              </a:rPr>
              <a:t> </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27"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90000"/>
              </a:lnSpc>
              <a:spcBef>
                <a:spcPts val="499"/>
              </a:spcBef>
            </a:pPr>
            <a:r>
              <a:t/>
            </a:r>
            <a:br/>
            <a:r>
              <a:t/>
            </a:r>
            <a:br/>
            <a:endParaRPr lang="en-IN" sz="1800" b="0" strike="noStrike" spc="-1">
              <a:latin typeface="Arial"/>
            </a:endParaRPr>
          </a:p>
          <a:p>
            <a:pPr>
              <a:lnSpc>
                <a:spcPct val="90000"/>
              </a:lnSpc>
              <a:spcBef>
                <a:spcPts val="1001"/>
              </a:spcBef>
            </a:pPr>
            <a:endParaRPr lang="en-IN" sz="1800" b="0" strike="noStrike" spc="-1">
              <a:latin typeface="Arial"/>
            </a:endParaRPr>
          </a:p>
        </p:txBody>
      </p:sp>
      <p:pic>
        <p:nvPicPr>
          <p:cNvPr id="128" name="Picture 4"/>
          <p:cNvPicPr/>
          <p:nvPr/>
        </p:nvPicPr>
        <p:blipFill>
          <a:blip r:embed="rId2"/>
          <a:stretch/>
        </p:blipFill>
        <p:spPr>
          <a:xfrm>
            <a:off x="838080" y="1400040"/>
            <a:ext cx="10705320" cy="5323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30"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90000"/>
              </a:lnSpc>
              <a:spcBef>
                <a:spcPts val="499"/>
              </a:spcBef>
            </a:pPr>
            <a:r>
              <a:t/>
            </a:r>
            <a:br/>
            <a:r>
              <a:t/>
            </a:r>
            <a:br/>
            <a:endParaRPr lang="en-IN" sz="1800" b="0" strike="noStrike" spc="-1">
              <a:latin typeface="Arial"/>
            </a:endParaRPr>
          </a:p>
          <a:p>
            <a:pPr>
              <a:lnSpc>
                <a:spcPct val="90000"/>
              </a:lnSpc>
              <a:spcBef>
                <a:spcPts val="1001"/>
              </a:spcBef>
            </a:pPr>
            <a:endParaRPr lang="en-IN" sz="1800" b="0" strike="noStrike" spc="-1">
              <a:latin typeface="Arial"/>
            </a:endParaRPr>
          </a:p>
        </p:txBody>
      </p:sp>
      <p:pic>
        <p:nvPicPr>
          <p:cNvPr id="131" name="Picture 3"/>
          <p:cNvPicPr/>
          <p:nvPr/>
        </p:nvPicPr>
        <p:blipFill>
          <a:blip r:embed="rId2"/>
          <a:stretch/>
        </p:blipFill>
        <p:spPr>
          <a:xfrm>
            <a:off x="609480" y="1486080"/>
            <a:ext cx="10743480" cy="4895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33"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90000"/>
              </a:lnSpc>
              <a:spcBef>
                <a:spcPts val="499"/>
              </a:spcBef>
            </a:pPr>
            <a:r>
              <a:t/>
            </a:r>
            <a:br/>
            <a:r>
              <a:t/>
            </a:r>
            <a:br/>
            <a:endParaRPr lang="en-IN" sz="1800" b="0" strike="noStrike" spc="-1">
              <a:latin typeface="Arial"/>
            </a:endParaRPr>
          </a:p>
          <a:p>
            <a:pPr>
              <a:lnSpc>
                <a:spcPct val="90000"/>
              </a:lnSpc>
              <a:spcBef>
                <a:spcPts val="1001"/>
              </a:spcBef>
            </a:pPr>
            <a:endParaRPr lang="en-IN" sz="1800" b="0" strike="noStrike" spc="-1">
              <a:latin typeface="Arial"/>
            </a:endParaRPr>
          </a:p>
        </p:txBody>
      </p:sp>
      <p:pic>
        <p:nvPicPr>
          <p:cNvPr id="134" name="Picture 3"/>
          <p:cNvPicPr/>
          <p:nvPr/>
        </p:nvPicPr>
        <p:blipFill>
          <a:blip r:embed="rId2"/>
          <a:stretch/>
        </p:blipFill>
        <p:spPr>
          <a:xfrm>
            <a:off x="838080" y="1352520"/>
            <a:ext cx="10648080" cy="5314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36"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90000"/>
              </a:lnSpc>
              <a:spcBef>
                <a:spcPts val="499"/>
              </a:spcBef>
            </a:pPr>
            <a:r>
              <a:t/>
            </a:r>
            <a:br/>
            <a:r>
              <a:t/>
            </a:r>
            <a:br/>
            <a:endParaRPr lang="en-IN" sz="1800" b="0" strike="noStrike" spc="-1">
              <a:latin typeface="Arial"/>
            </a:endParaRPr>
          </a:p>
          <a:p>
            <a:pPr>
              <a:lnSpc>
                <a:spcPct val="90000"/>
              </a:lnSpc>
              <a:spcBef>
                <a:spcPts val="1001"/>
              </a:spcBef>
            </a:pPr>
            <a:endParaRPr lang="en-IN" sz="1800" b="0" strike="noStrike" spc="-1">
              <a:latin typeface="Arial"/>
            </a:endParaRPr>
          </a:p>
        </p:txBody>
      </p:sp>
      <p:pic>
        <p:nvPicPr>
          <p:cNvPr id="137" name="Picture 4"/>
          <p:cNvPicPr/>
          <p:nvPr/>
        </p:nvPicPr>
        <p:blipFill>
          <a:blip r:embed="rId2"/>
          <a:stretch/>
        </p:blipFill>
        <p:spPr>
          <a:xfrm>
            <a:off x="1009800" y="1352520"/>
            <a:ext cx="10343520" cy="5180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39"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With the help of eigenvalues and eigenvectors of a Laplacian matrix of the given graph, we can get a good idea on best way of partition of a given graph.</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When dealing with the Laplacian matrix, however, it turns out that the smallest eigenvalues and their eigenvectors reveal the information we desire.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The smallest eigenvalue for every Laplacian matrix is 0, and its corresponding eigenvector is [1, 1, . . . , 1].</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Second smallest eigenvalue of the Laplacian symmetric matrix give the best partition of the given graph.</a:t>
            </a:r>
            <a:r>
              <a:t/>
            </a:r>
            <a:br/>
            <a:r>
              <a:rPr lang="en-IN" sz="2800" b="0" strike="noStrike" spc="-1">
                <a:solidFill>
                  <a:srgbClr val="000000"/>
                </a:solidFill>
                <a:latin typeface="Calibri"/>
                <a:ea typeface="DejaVu Sans"/>
              </a:rPr>
              <a:t> </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41"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90000"/>
              </a:lnSpc>
              <a:spcBef>
                <a:spcPts val="499"/>
              </a:spcBef>
            </a:pPr>
            <a:r>
              <a:t/>
            </a:r>
            <a:br/>
            <a:r>
              <a:t/>
            </a:r>
            <a:br/>
            <a:endParaRPr lang="en-IN" sz="1800" b="0" strike="noStrike" spc="-1">
              <a:latin typeface="Arial"/>
            </a:endParaRPr>
          </a:p>
          <a:p>
            <a:pPr>
              <a:lnSpc>
                <a:spcPct val="90000"/>
              </a:lnSpc>
              <a:spcBef>
                <a:spcPts val="1001"/>
              </a:spcBef>
            </a:pPr>
            <a:endParaRPr lang="en-IN" sz="1800" b="0" strike="noStrike" spc="-1">
              <a:latin typeface="Arial"/>
            </a:endParaRPr>
          </a:p>
        </p:txBody>
      </p:sp>
      <p:pic>
        <p:nvPicPr>
          <p:cNvPr id="142" name="Picture 3"/>
          <p:cNvPicPr/>
          <p:nvPr/>
        </p:nvPicPr>
        <p:blipFill>
          <a:blip r:embed="rId2"/>
          <a:stretch/>
        </p:blipFill>
        <p:spPr>
          <a:xfrm>
            <a:off x="1257480" y="1814400"/>
            <a:ext cx="8800560" cy="4318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144"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a:lnSpc>
                <a:spcPct val="90000"/>
              </a:lnSpc>
              <a:spcBef>
                <a:spcPts val="499"/>
              </a:spcBef>
            </a:pPr>
            <a:r>
              <a:t/>
            </a:r>
            <a:br/>
            <a:r>
              <a:t/>
            </a:r>
            <a:br/>
            <a:endParaRPr lang="en-IN" sz="1800" b="0" strike="noStrike" spc="-1">
              <a:latin typeface="Arial"/>
            </a:endParaRPr>
          </a:p>
          <a:p>
            <a:pPr>
              <a:lnSpc>
                <a:spcPct val="90000"/>
              </a:lnSpc>
              <a:spcBef>
                <a:spcPts val="1001"/>
              </a:spcBef>
            </a:pPr>
            <a:endParaRPr lang="en-IN" sz="1800" b="0" strike="noStrike" spc="-1">
              <a:latin typeface="Arial"/>
            </a:endParaRPr>
          </a:p>
        </p:txBody>
      </p:sp>
      <p:pic>
        <p:nvPicPr>
          <p:cNvPr id="145" name="Picture 4"/>
          <p:cNvPicPr/>
          <p:nvPr/>
        </p:nvPicPr>
        <p:blipFill>
          <a:blip r:embed="rId2"/>
          <a:stretch/>
        </p:blipFill>
        <p:spPr>
          <a:xfrm>
            <a:off x="571680" y="1357200"/>
            <a:ext cx="10933920" cy="5233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47"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Till that, we have focused on clustering a social graph to find communities.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Communities are rarely disjoint in nature </a:t>
            </a:r>
            <a:r>
              <a:rPr lang="en-IN" sz="2800" b="0" strike="noStrike" spc="-1">
                <a:solidFill>
                  <a:srgbClr val="000000"/>
                </a:solidFill>
                <a:latin typeface="Wingdings"/>
                <a:ea typeface="DejaVu Sans"/>
              </a:rPr>
              <a:t></a:t>
            </a:r>
            <a:r>
              <a:rPr lang="en-IN" sz="2800" b="0" strike="noStrike" spc="-1">
                <a:solidFill>
                  <a:srgbClr val="000000"/>
                </a:solidFill>
                <a:latin typeface="Times New Roman"/>
                <a:ea typeface="DejaVu Sans"/>
              </a:rPr>
              <a:t> overlapping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In this session, we are using a method to take social graph and fitting a model to it.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This model should explains how it could have been generated by a mechanism that assumes the probability that two individuals are connected by an edge (are “friends”) increases as they become members of more communities in common.</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maximum-likelihood estimation is used in this approach to find the overlapping of communities</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49"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The Nature of Communities with example: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Scenario: </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Our data is a social graph, where nodes are people and an edge between two nodes represents “friends.”</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Assume this social graph relates to the students at school. </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The school have two clubs: </a:t>
            </a:r>
            <a:endParaRPr lang="en-IN" sz="2800" b="0" strike="noStrike" spc="-1">
              <a:latin typeface="Arial"/>
            </a:endParaRPr>
          </a:p>
          <a:p>
            <a:pPr marL="1143000" lvl="2"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Chess Club</a:t>
            </a:r>
            <a:endParaRPr lang="en-IN" sz="2800" b="0" strike="noStrike" spc="-1">
              <a:latin typeface="Arial"/>
            </a:endParaRPr>
          </a:p>
          <a:p>
            <a:pPr marL="1143000" lvl="2"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Spanish Club</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 Possibility: Each of these club can form a community.</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838080" y="365040"/>
            <a:ext cx="10514880" cy="93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a:solidFill>
                  <a:srgbClr val="000000"/>
                </a:solidFill>
                <a:latin typeface="Calibri Light"/>
                <a:ea typeface="DejaVu Sans"/>
              </a:rPr>
              <a:t>Finding Overlapping Communities</a:t>
            </a:r>
            <a:endParaRPr lang="en-IN" sz="4400" b="0" strike="noStrike" spc="-1" dirty="0">
              <a:latin typeface="Arial"/>
            </a:endParaRPr>
          </a:p>
        </p:txBody>
      </p:sp>
      <p:sp>
        <p:nvSpPr>
          <p:cNvPr id="151"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The Nature of Communities with 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Scenario: </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Two people in their respective club are more likely to be friends in the graph </a:t>
            </a:r>
            <a:r>
              <a:rPr lang="en-IN" sz="2800" b="0" strike="noStrike" spc="-1" dirty="0">
                <a:solidFill>
                  <a:srgbClr val="000000"/>
                </a:solidFill>
                <a:latin typeface="Wingdings"/>
                <a:ea typeface="DejaVu Sans"/>
              </a:rPr>
              <a:t></a:t>
            </a:r>
            <a:r>
              <a:rPr lang="en-IN" sz="2800" b="0" strike="noStrike" spc="-1" dirty="0">
                <a:solidFill>
                  <a:srgbClr val="000000"/>
                </a:solidFill>
                <a:latin typeface="Times New Roman"/>
                <a:ea typeface="DejaVu Sans"/>
              </a:rPr>
              <a:t> they know each other from the club.</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What if two people are in both clubs? </a:t>
            </a:r>
            <a:endParaRPr lang="en-IN" sz="2800" b="0" strike="noStrike" spc="-1" dirty="0">
              <a:latin typeface="Arial"/>
            </a:endParaRPr>
          </a:p>
          <a:p>
            <a:pPr marL="1143000" lvl="2"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They now have two reasons why they might know each other, and so we would expect an even greater probability that they will be friends in the social graph.</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Conclusion:</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The edges are dense within any community</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The edges in the intersection of communities are even dense. This is even denser than the edges in the intersection of three communities. </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Direct Discovery of Communities</a:t>
            </a:r>
            <a:endParaRPr lang="en-IN" sz="4400" b="0" strike="noStrike" spc="-1">
              <a:latin typeface="Arial"/>
            </a:endParaRPr>
          </a:p>
        </p:txBody>
      </p:sp>
      <p:sp>
        <p:nvSpPr>
          <p:cNvPr id="81" name="CustomShape 2"/>
          <p:cNvSpPr/>
          <p:nvPr/>
        </p:nvSpPr>
        <p:spPr>
          <a:xfrm>
            <a:off x="838080" y="1825560"/>
            <a:ext cx="11010240" cy="455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How we could find sets of nodes with many edges between them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Idea : Finding the </a:t>
            </a:r>
            <a:r>
              <a:rPr lang="en-IN" sz="2800" b="1" strike="noStrike" spc="-1">
                <a:solidFill>
                  <a:srgbClr val="000000"/>
                </a:solidFill>
                <a:latin typeface="Calibri"/>
                <a:ea typeface="DejaVu Sans"/>
              </a:rPr>
              <a:t>large clique</a:t>
            </a:r>
            <a:r>
              <a:rPr lang="en-IN" sz="2800" b="0" strike="noStrike" spc="-1">
                <a:solidFill>
                  <a:srgbClr val="000000"/>
                </a:solidFill>
                <a:latin typeface="Calibri"/>
                <a:ea typeface="DejaVu Sans"/>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i="1" strike="noStrike" spc="-1">
                <a:solidFill>
                  <a:srgbClr val="000000"/>
                </a:solidFill>
                <a:latin typeface="Calibri"/>
                <a:ea typeface="DejaVu Sans"/>
              </a:rPr>
              <a:t>Clique definition</a:t>
            </a:r>
            <a:r>
              <a:rPr lang="en-IN" sz="2800" b="0" i="1" strike="noStrike" spc="-1">
                <a:solidFill>
                  <a:srgbClr val="000000"/>
                </a:solidFill>
                <a:latin typeface="Calibri"/>
                <a:ea typeface="DejaVu Sans"/>
              </a:rPr>
              <a:t>:  In the mathematical area of graph theory, a clique is a subset of vertices of an undirected graph such that every two distinct vertices in the clique are adjacent; that is, its induced subgraph is complete</a:t>
            </a:r>
            <a:r>
              <a:rPr lang="en-IN" sz="2800" b="0" strike="noStrike" spc="-1">
                <a:solidFill>
                  <a:srgbClr val="000000"/>
                </a:solidFill>
                <a:latin typeface="Calibri"/>
                <a:ea typeface="DejaVu Sans"/>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Finding Maximum clique in a graph is NP-Complete problem.</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even approximating the maximal clique is hard.</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it is possible to have a set of nodes with almost all edges between them, yet with relatively small cliques.</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53"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The Nature of Communities with example: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Scenario:  </a:t>
            </a:r>
            <a:r>
              <a:rPr lang="en-IN" sz="2400" b="0" strike="noStrike" spc="-1">
                <a:solidFill>
                  <a:srgbClr val="000000"/>
                </a:solidFill>
                <a:latin typeface="Times New Roman"/>
                <a:ea typeface="DejaVu Sans"/>
              </a:rPr>
              <a:t>The overlap of two communities is denser than the non-overlapping parts of these communities</a:t>
            </a:r>
            <a:endParaRPr lang="en-IN" sz="2400" b="0" strike="noStrike" spc="-1">
              <a:latin typeface="Arial"/>
            </a:endParaRPr>
          </a:p>
          <a:p>
            <a:pPr>
              <a:lnSpc>
                <a:spcPct val="90000"/>
              </a:lnSpc>
              <a:spcBef>
                <a:spcPts val="1001"/>
              </a:spcBef>
            </a:pPr>
            <a:endParaRPr lang="en-IN" sz="2400" b="0" strike="noStrike" spc="-1">
              <a:latin typeface="Arial"/>
            </a:endParaRPr>
          </a:p>
          <a:p>
            <a:pPr>
              <a:lnSpc>
                <a:spcPct val="90000"/>
              </a:lnSpc>
              <a:spcBef>
                <a:spcPts val="1001"/>
              </a:spcBef>
            </a:pPr>
            <a:endParaRPr lang="en-IN" sz="2400" b="0" strike="noStrike" spc="-1">
              <a:latin typeface="Arial"/>
            </a:endParaRPr>
          </a:p>
        </p:txBody>
      </p:sp>
      <p:pic>
        <p:nvPicPr>
          <p:cNvPr id="154" name="Picture 2"/>
          <p:cNvPicPr/>
          <p:nvPr/>
        </p:nvPicPr>
        <p:blipFill>
          <a:blip r:embed="rId2"/>
          <a:stretch/>
        </p:blipFill>
        <p:spPr>
          <a:xfrm>
            <a:off x="2000160" y="2743200"/>
            <a:ext cx="8686440" cy="4019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56"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Maximum-Likelihood Estimation (MLE):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Idea: an assumption about the generative process (i.e model ) which creates instances of some artifact. example, “friends graphs.”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Times New Roman"/>
                <a:ea typeface="DejaVu Sans"/>
              </a:rPr>
              <a:t>The model has parameters that determine the probability of generating any particular instance of the artifact </a:t>
            </a:r>
            <a:r>
              <a:rPr lang="en-IN" sz="2800" b="1" strike="noStrike" spc="-1">
                <a:solidFill>
                  <a:srgbClr val="000000"/>
                </a:solidFill>
                <a:latin typeface="Wingdings"/>
                <a:ea typeface="DejaVu Sans"/>
              </a:rPr>
              <a:t></a:t>
            </a:r>
            <a:r>
              <a:rPr lang="en-IN" sz="2800" b="1" strike="noStrike" spc="-1">
                <a:solidFill>
                  <a:srgbClr val="000000"/>
                </a:solidFill>
                <a:latin typeface="Times New Roman"/>
                <a:ea typeface="DejaVu Sans"/>
              </a:rPr>
              <a:t> this probability is called the likelihood of those parameter values.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Times New Roman"/>
                <a:ea typeface="DejaVu Sans"/>
              </a:rPr>
              <a:t>We assume that the value of the parameters that gives the largest value of the likelihood is the correct model for the observed artifact.</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58"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Maximum-Likelihood Estimation (MLE): Example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Assume, we want to generate a random graph.</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Assume that, each edge is present with probability (p) and not present with probability as (1-p).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Assume each  edge is chosen independently.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The only parameter that can be adjusted is p.</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For each value of p can generate a graph, even through it is a small value.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Times New Roman"/>
                <a:ea typeface="DejaVu Sans"/>
              </a:rPr>
              <a:t>Following the MLE principle, we shall declare that the true value of </a:t>
            </a:r>
            <a:r>
              <a:rPr lang="en-IN" sz="2800" b="1" strike="noStrike" spc="-1">
                <a:solidFill>
                  <a:srgbClr val="FF0000"/>
                </a:solidFill>
                <a:latin typeface="Times New Roman"/>
                <a:ea typeface="DejaVu Sans"/>
              </a:rPr>
              <a:t>p</a:t>
            </a:r>
            <a:r>
              <a:rPr lang="en-IN" sz="2800" b="1" strike="noStrike" spc="-1">
                <a:solidFill>
                  <a:srgbClr val="000000"/>
                </a:solidFill>
                <a:latin typeface="Times New Roman"/>
                <a:ea typeface="DejaVu Sans"/>
              </a:rPr>
              <a:t> is the one for which the probability of generating the observed graph is the highest.</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60"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Maximum-Likelihood Estimation (MLE): 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Graph which is shown in the top-right corner is used to digger the MLE concept.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This graph consists of 15 nodes and 23 edges.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Total number of pairs (105 pairs) with 15 nodes.  </a:t>
            </a:r>
            <a:r>
              <a:rPr lang="en-IN" sz="2800" b="0" strike="noStrike" spc="-1" dirty="0" smtClean="0">
                <a:solidFill>
                  <a:srgbClr val="000000"/>
                </a:solidFill>
                <a:latin typeface="Times New Roman"/>
                <a:ea typeface="DejaVu Sans"/>
              </a:rPr>
              <a:t>23C</a:t>
            </a:r>
            <a:r>
              <a:rPr lang="en-IN" sz="2800" b="0" strike="noStrike" spc="-1" baseline="-25000" dirty="0" smtClean="0">
                <a:solidFill>
                  <a:srgbClr val="000000"/>
                </a:solidFill>
                <a:latin typeface="Times New Roman"/>
                <a:ea typeface="DejaVu Sans"/>
              </a:rPr>
              <a:t>15</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Each edge is chosen with a probability – p, so the likelihood to generating the exact graph which is there in the image is </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 p</a:t>
            </a:r>
            <a:r>
              <a:rPr lang="en-IN" sz="2800" b="0" strike="noStrike" spc="-1" baseline="30000" dirty="0">
                <a:solidFill>
                  <a:srgbClr val="000000"/>
                </a:solidFill>
                <a:latin typeface="Times New Roman"/>
                <a:ea typeface="DejaVu Sans"/>
              </a:rPr>
              <a:t>23</a:t>
            </a:r>
            <a:r>
              <a:rPr lang="en-IN" sz="2800" b="0" strike="noStrike" spc="-1" dirty="0">
                <a:solidFill>
                  <a:srgbClr val="000000"/>
                </a:solidFill>
                <a:latin typeface="Times New Roman"/>
                <a:ea typeface="DejaVu Sans"/>
              </a:rPr>
              <a:t>(1-p)</a:t>
            </a:r>
            <a:r>
              <a:rPr lang="en-IN" sz="2800" b="0" strike="noStrike" spc="-1" baseline="30000" dirty="0">
                <a:solidFill>
                  <a:srgbClr val="000000"/>
                </a:solidFill>
                <a:latin typeface="Times New Roman"/>
                <a:ea typeface="DejaVu Sans"/>
              </a:rPr>
              <a:t>82</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This function does have maximum by applying derivative on that function and equating with zero.</a:t>
            </a:r>
            <a:endParaRPr lang="en-IN" sz="2800" b="0" strike="noStrike" spc="-1" dirty="0">
              <a:latin typeface="Arial"/>
            </a:endParaRPr>
          </a:p>
        </p:txBody>
      </p:sp>
      <p:pic>
        <p:nvPicPr>
          <p:cNvPr id="161" name="Picture 2"/>
          <p:cNvPicPr/>
          <p:nvPr/>
        </p:nvPicPr>
        <p:blipFill>
          <a:blip r:embed="rId2"/>
          <a:stretch/>
        </p:blipFill>
        <p:spPr>
          <a:xfrm>
            <a:off x="9360000" y="216000"/>
            <a:ext cx="2742840" cy="1385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63"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Maximum-Likelihood Estimation (MLE): Example</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23p</a:t>
            </a:r>
            <a:r>
              <a:rPr lang="en-IN" sz="2800" b="0" strike="noStrike" spc="-1" baseline="30000">
                <a:solidFill>
                  <a:srgbClr val="000000"/>
                </a:solidFill>
                <a:latin typeface="Times New Roman"/>
                <a:ea typeface="DejaVu Sans"/>
              </a:rPr>
              <a:t>22</a:t>
            </a:r>
            <a:r>
              <a:rPr lang="en-IN" sz="2800" b="0" strike="noStrike" spc="-1">
                <a:solidFill>
                  <a:srgbClr val="000000"/>
                </a:solidFill>
                <a:latin typeface="Times New Roman"/>
                <a:ea typeface="DejaVu Sans"/>
              </a:rPr>
              <a:t>(1-p)</a:t>
            </a:r>
            <a:r>
              <a:rPr lang="en-IN" sz="2800" b="0" strike="noStrike" spc="-1" baseline="30000">
                <a:solidFill>
                  <a:srgbClr val="000000"/>
                </a:solidFill>
                <a:latin typeface="Times New Roman"/>
                <a:ea typeface="DejaVu Sans"/>
              </a:rPr>
              <a:t>82</a:t>
            </a:r>
            <a:r>
              <a:rPr lang="en-IN" sz="2800" b="0" strike="noStrike" spc="-1">
                <a:solidFill>
                  <a:srgbClr val="000000"/>
                </a:solidFill>
                <a:latin typeface="Times New Roman"/>
                <a:ea typeface="DejaVu Sans"/>
              </a:rPr>
              <a:t>-82p</a:t>
            </a:r>
            <a:r>
              <a:rPr lang="en-IN" sz="2800" b="0" strike="noStrike" spc="-1" baseline="30000">
                <a:solidFill>
                  <a:srgbClr val="000000"/>
                </a:solidFill>
                <a:latin typeface="Times New Roman"/>
                <a:ea typeface="DejaVu Sans"/>
              </a:rPr>
              <a:t>23</a:t>
            </a:r>
            <a:r>
              <a:rPr lang="en-IN" sz="2800" b="0" strike="noStrike" spc="-1">
                <a:solidFill>
                  <a:srgbClr val="000000"/>
                </a:solidFill>
                <a:latin typeface="Times New Roman"/>
                <a:ea typeface="DejaVu Sans"/>
              </a:rPr>
              <a:t>(1-p)</a:t>
            </a:r>
            <a:r>
              <a:rPr lang="en-IN" sz="2800" b="0" strike="noStrike" spc="-1" baseline="30000">
                <a:solidFill>
                  <a:srgbClr val="000000"/>
                </a:solidFill>
                <a:latin typeface="Times New Roman"/>
                <a:ea typeface="DejaVu Sans"/>
              </a:rPr>
              <a:t>81</a:t>
            </a:r>
            <a:r>
              <a:rPr lang="en-IN" sz="2800" b="0" strike="noStrike" spc="-1">
                <a:solidFill>
                  <a:srgbClr val="000000"/>
                </a:solidFill>
                <a:latin typeface="Times New Roman"/>
                <a:ea typeface="DejaVu Sans"/>
              </a:rPr>
              <a:t> = 0</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After simplification </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p</a:t>
            </a:r>
            <a:r>
              <a:rPr lang="en-IN" sz="2800" b="0" strike="noStrike" spc="-1" baseline="30000">
                <a:solidFill>
                  <a:srgbClr val="000000"/>
                </a:solidFill>
                <a:latin typeface="Times New Roman"/>
                <a:ea typeface="DejaVu Sans"/>
              </a:rPr>
              <a:t>22</a:t>
            </a:r>
            <a:r>
              <a:rPr lang="en-IN" sz="2800" b="0" strike="noStrike" spc="-1">
                <a:solidFill>
                  <a:srgbClr val="000000"/>
                </a:solidFill>
                <a:latin typeface="Times New Roman"/>
                <a:ea typeface="DejaVu Sans"/>
              </a:rPr>
              <a:t>(1-p)</a:t>
            </a:r>
            <a:r>
              <a:rPr lang="en-IN" sz="2800" b="0" strike="noStrike" spc="-1" baseline="30000">
                <a:solidFill>
                  <a:srgbClr val="000000"/>
                </a:solidFill>
                <a:latin typeface="Times New Roman"/>
                <a:ea typeface="DejaVu Sans"/>
              </a:rPr>
              <a:t>81</a:t>
            </a:r>
            <a:r>
              <a:rPr lang="en-IN" sz="2800" b="0" strike="noStrike" spc="-1">
                <a:solidFill>
                  <a:srgbClr val="000000"/>
                </a:solidFill>
                <a:latin typeface="Times New Roman"/>
                <a:ea typeface="DejaVu Sans"/>
              </a:rPr>
              <a:t>- (23(1-p)-82p) = 0</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The R.H.S value is zero for p = 0, 1 or last factor i.e (23(1-p)-82p) is zero.</a:t>
            </a:r>
            <a:endParaRPr lang="en-IN" sz="2800" b="0" strike="noStrike" spc="-1">
              <a:latin typeface="Arial"/>
            </a:endParaRPr>
          </a:p>
          <a:p>
            <a:pPr marL="2286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 When p is 0 or 1, the value of the likelihood function p</a:t>
            </a:r>
            <a:r>
              <a:rPr lang="en-IN" sz="2800" b="0" strike="noStrike" spc="-1" baseline="30000">
                <a:solidFill>
                  <a:srgbClr val="000000"/>
                </a:solidFill>
                <a:latin typeface="Times New Roman"/>
                <a:ea typeface="DejaVu Sans"/>
              </a:rPr>
              <a:t>23</a:t>
            </a:r>
            <a:r>
              <a:rPr lang="en-IN" sz="2800" b="0" strike="noStrike" spc="-1">
                <a:solidFill>
                  <a:srgbClr val="000000"/>
                </a:solidFill>
                <a:latin typeface="Times New Roman"/>
                <a:ea typeface="DejaVu Sans"/>
              </a:rPr>
              <a:t>(1-p)</a:t>
            </a:r>
            <a:r>
              <a:rPr lang="en-IN" sz="2800" b="0" strike="noStrike" spc="-1" baseline="30000">
                <a:solidFill>
                  <a:srgbClr val="000000"/>
                </a:solidFill>
                <a:latin typeface="Times New Roman"/>
                <a:ea typeface="DejaVu Sans"/>
              </a:rPr>
              <a:t>82 </a:t>
            </a:r>
            <a:r>
              <a:rPr lang="en-IN" sz="2800" b="0" strike="noStrike" spc="-1">
                <a:solidFill>
                  <a:srgbClr val="000000"/>
                </a:solidFill>
                <a:latin typeface="Times New Roman"/>
                <a:ea typeface="DejaVu Sans"/>
              </a:rPr>
              <a:t> is minimized. </a:t>
            </a:r>
            <a:r>
              <a:rPr lang="en-IN" sz="2800" b="0" strike="noStrike" spc="-1">
                <a:solidFill>
                  <a:srgbClr val="000000"/>
                </a:solidFill>
                <a:latin typeface="Wingdings"/>
                <a:ea typeface="DejaVu Sans"/>
              </a:rPr>
              <a:t></a:t>
            </a:r>
            <a:r>
              <a:rPr lang="en-IN" sz="2800" b="0" strike="noStrike" spc="-1">
                <a:solidFill>
                  <a:srgbClr val="000000"/>
                </a:solidFill>
                <a:latin typeface="Times New Roman"/>
                <a:ea typeface="DejaVu Sans"/>
              </a:rPr>
              <a:t> for maximum value the last factor should be zero.</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 So the likelihood of generating a graph which is same as shown in the image is maximized  when </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23 – 23p – 82p = 0 </a:t>
            </a:r>
            <a:r>
              <a:rPr lang="en-IN" sz="2800" b="0" strike="noStrike" spc="-1">
                <a:solidFill>
                  <a:srgbClr val="000000"/>
                </a:solidFill>
                <a:latin typeface="Wingdings"/>
                <a:ea typeface="DejaVu Sans"/>
              </a:rPr>
              <a:t></a:t>
            </a:r>
            <a:r>
              <a:rPr lang="en-IN" sz="2800" b="0" strike="noStrike" spc="-1">
                <a:solidFill>
                  <a:srgbClr val="000000"/>
                </a:solidFill>
                <a:latin typeface="Times New Roman"/>
                <a:ea typeface="DejaVu Sans"/>
              </a:rPr>
              <a:t> p = 23/105.</a:t>
            </a:r>
            <a:endParaRPr lang="en-IN" sz="2800" b="0" strike="noStrike" spc="-1">
              <a:latin typeface="Arial"/>
            </a:endParaRPr>
          </a:p>
        </p:txBody>
      </p:sp>
      <p:pic>
        <p:nvPicPr>
          <p:cNvPr id="164" name="Picture 2"/>
          <p:cNvPicPr/>
          <p:nvPr/>
        </p:nvPicPr>
        <p:blipFill>
          <a:blip r:embed="rId2"/>
          <a:stretch/>
        </p:blipFill>
        <p:spPr>
          <a:xfrm>
            <a:off x="9296280" y="61920"/>
            <a:ext cx="2742840" cy="1385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66"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FF0000"/>
                </a:solidFill>
                <a:latin typeface="Times New Roman"/>
                <a:ea typeface="DejaVu Sans"/>
              </a:rPr>
              <a:t>The Affiliation-Graph Model (AGM)</a:t>
            </a:r>
            <a:r>
              <a:rPr lang="en-IN" sz="2800" b="0" strike="noStrike" spc="-1">
                <a:solidFill>
                  <a:srgbClr val="000000"/>
                </a:solidFill>
                <a:latin typeface="Times New Roman"/>
                <a:ea typeface="DejaVu Sans"/>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Affiliation-Graph Model is used to generate social graph from communities.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 It is a probabilistic graphical model of overlapping community structures in networks.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 It proposes a likelihood that exhibits the pluralistic homophily property, meaning that the probability of a link between nodes increases with increasing number of shared communities.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The mechanism of finding the values of the parameters that give the maximum likelihood is called </a:t>
            </a:r>
            <a:r>
              <a:rPr lang="en-IN" sz="2800" b="1" strike="noStrike" spc="-1">
                <a:solidFill>
                  <a:srgbClr val="000000"/>
                </a:solidFill>
                <a:latin typeface="Times New Roman"/>
                <a:ea typeface="DejaVu Sans"/>
              </a:rPr>
              <a:t>community-affiliation graphs.</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68"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0" strike="noStrike" spc="-1">
                <a:solidFill>
                  <a:srgbClr val="FF0000"/>
                </a:solidFill>
                <a:latin typeface="Times New Roman"/>
                <a:ea typeface="DejaVu Sans"/>
              </a:rPr>
              <a:t>The Affiliation-Graph Model</a:t>
            </a:r>
            <a:r>
              <a:rPr lang="en-IN" sz="2800" b="0" strike="noStrike" spc="-1">
                <a:solidFill>
                  <a:srgbClr val="000000"/>
                </a:solidFill>
                <a:latin typeface="Times New Roman"/>
                <a:ea typeface="DejaVu Sans"/>
              </a:rPr>
              <a:t>: Procedure rules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Times New Roman"/>
                <a:ea typeface="DejaVu Sans"/>
              </a:rPr>
              <a:t>Rule – 1:</a:t>
            </a:r>
            <a:r>
              <a:rPr lang="en-IN" sz="2800" b="0" strike="noStrike" spc="-1">
                <a:solidFill>
                  <a:srgbClr val="000000"/>
                </a:solidFill>
                <a:latin typeface="Times New Roman"/>
                <a:ea typeface="DejaVu Sans"/>
              </a:rPr>
              <a:t> There is a given number of communities, and there is a given number of individuals (nodes of the graph).</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Times New Roman"/>
                <a:ea typeface="DejaVu Sans"/>
              </a:rPr>
              <a:t>Rule – 2:</a:t>
            </a:r>
            <a:r>
              <a:rPr lang="en-IN" sz="2800" b="0" strike="noStrike" spc="-1">
                <a:solidFill>
                  <a:srgbClr val="000000"/>
                </a:solidFill>
                <a:latin typeface="Times New Roman"/>
                <a:ea typeface="DejaVu Sans"/>
              </a:rPr>
              <a:t> Each community can have any set of individuals as members. That is, the memberships in the communities are parameters of the model.</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Times New Roman"/>
                <a:ea typeface="DejaVu Sans"/>
              </a:rPr>
              <a:t>Rule – 3:</a:t>
            </a:r>
            <a:r>
              <a:rPr lang="en-IN" sz="2800" b="0" strike="noStrike" spc="-1">
                <a:solidFill>
                  <a:srgbClr val="000000"/>
                </a:solidFill>
                <a:latin typeface="Times New Roman"/>
                <a:ea typeface="DejaVu Sans"/>
              </a:rPr>
              <a:t> Each community </a:t>
            </a:r>
            <a:r>
              <a:rPr lang="en-IN" sz="2800" b="1" strike="noStrike" spc="-1">
                <a:solidFill>
                  <a:srgbClr val="000000"/>
                </a:solidFill>
                <a:latin typeface="Times New Roman"/>
                <a:ea typeface="DejaVu Sans"/>
              </a:rPr>
              <a:t>C</a:t>
            </a:r>
            <a:r>
              <a:rPr lang="en-IN" sz="2800" b="0" strike="noStrike" spc="-1">
                <a:solidFill>
                  <a:srgbClr val="000000"/>
                </a:solidFill>
                <a:latin typeface="Times New Roman"/>
                <a:ea typeface="DejaVu Sans"/>
              </a:rPr>
              <a:t> has a probability </a:t>
            </a:r>
            <a:r>
              <a:rPr lang="en-IN" sz="2800" b="1" strike="noStrike" spc="-1">
                <a:solidFill>
                  <a:srgbClr val="000000"/>
                </a:solidFill>
                <a:latin typeface="Times New Roman"/>
                <a:ea typeface="DejaVu Sans"/>
              </a:rPr>
              <a:t>pC</a:t>
            </a:r>
            <a:r>
              <a:rPr lang="en-IN" sz="2800" b="0" strike="noStrike" spc="-1">
                <a:solidFill>
                  <a:srgbClr val="000000"/>
                </a:solidFill>
                <a:latin typeface="Times New Roman"/>
                <a:ea typeface="DejaVu Sans"/>
              </a:rPr>
              <a:t> associated with it, the  probability that two members of community C are connected by an edge because they are both members of C. These probabilities are also parameters of the model.</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Times New Roman"/>
                <a:ea typeface="DejaVu Sans"/>
              </a:rPr>
              <a:t>Rule – 4:</a:t>
            </a:r>
            <a:r>
              <a:rPr lang="en-IN" sz="2800" b="0" strike="noStrike" spc="-1">
                <a:solidFill>
                  <a:srgbClr val="000000"/>
                </a:solidFill>
                <a:latin typeface="Times New Roman"/>
                <a:ea typeface="DejaVu Sans"/>
              </a:rPr>
              <a:t> If a pair of nodes is in two or more communities, then there is an edge between them if any of the communities of which both are members justifies that edge according to Rule – 3.</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838080" y="365040"/>
            <a:ext cx="10514880" cy="77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a:solidFill>
                  <a:srgbClr val="000000"/>
                </a:solidFill>
                <a:latin typeface="Calibri Light"/>
                <a:ea typeface="DejaVu Sans"/>
              </a:rPr>
              <a:t>Finding Overlapping Communities</a:t>
            </a:r>
            <a:endParaRPr lang="en-IN" sz="4400" b="0" strike="noStrike" spc="-1" dirty="0">
              <a:latin typeface="Arial"/>
            </a:endParaRPr>
          </a:p>
        </p:txBody>
      </p:sp>
      <p:sp>
        <p:nvSpPr>
          <p:cNvPr id="170"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FF0000"/>
                </a:solidFill>
                <a:latin typeface="Times New Roman"/>
                <a:ea typeface="DejaVu Sans"/>
              </a:rPr>
              <a:t>The Affiliation-Graph Model</a:t>
            </a:r>
            <a:r>
              <a:rPr lang="en-IN" sz="2800" b="0" strike="noStrike" spc="-1" dirty="0">
                <a:solidFill>
                  <a:srgbClr val="000000"/>
                </a:solidFill>
                <a:latin typeface="Times New Roman"/>
                <a:ea typeface="DejaVu Sans"/>
              </a:rPr>
              <a:t>: Procedure rules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We must </a:t>
            </a:r>
            <a:r>
              <a:rPr lang="en-IN" sz="2800" b="1" strike="noStrike" spc="-1" dirty="0">
                <a:solidFill>
                  <a:srgbClr val="000000"/>
                </a:solidFill>
                <a:latin typeface="Times New Roman"/>
                <a:ea typeface="DejaVu Sans"/>
              </a:rPr>
              <a:t>compute the likelihood </a:t>
            </a:r>
            <a:r>
              <a:rPr lang="en-IN" sz="2800" b="0" strike="noStrike" spc="-1" dirty="0">
                <a:solidFill>
                  <a:srgbClr val="000000"/>
                </a:solidFill>
                <a:latin typeface="Times New Roman"/>
                <a:ea typeface="DejaVu Sans"/>
              </a:rPr>
              <a:t>that a given graph with the </a:t>
            </a:r>
            <a:r>
              <a:rPr lang="en-IN" sz="2800" b="1" strike="noStrike" spc="-1" dirty="0">
                <a:solidFill>
                  <a:srgbClr val="000000"/>
                </a:solidFill>
                <a:latin typeface="Times New Roman"/>
                <a:ea typeface="DejaVu Sans"/>
              </a:rPr>
              <a:t>proper number of nodes is generated</a:t>
            </a:r>
            <a:r>
              <a:rPr lang="en-IN" sz="2800" b="0" strike="noStrike" spc="-1" dirty="0">
                <a:solidFill>
                  <a:srgbClr val="000000"/>
                </a:solidFill>
                <a:latin typeface="Times New Roman"/>
                <a:ea typeface="DejaVu Sans"/>
              </a:rPr>
              <a:t> by this mechanism.</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Key Observation:	</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how the edge probabilities are computed, given an assignment of individuals to communities and values of the </a:t>
            </a:r>
            <a:r>
              <a:rPr lang="en-IN" sz="2800" b="1" strike="noStrike" spc="-1" dirty="0">
                <a:solidFill>
                  <a:srgbClr val="000000"/>
                </a:solidFill>
                <a:latin typeface="Times New Roman"/>
                <a:ea typeface="DejaVu Sans"/>
              </a:rPr>
              <a:t>pc</a:t>
            </a:r>
            <a:r>
              <a:rPr lang="en-IN" sz="2800" b="0" strike="noStrike" spc="-1" dirty="0">
                <a:solidFill>
                  <a:srgbClr val="000000"/>
                </a:solidFill>
                <a:latin typeface="Times New Roman"/>
                <a:ea typeface="DejaVu Sans"/>
              </a:rPr>
              <a:t>’s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Example:</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Consider an edge </a:t>
            </a:r>
            <a:r>
              <a:rPr lang="en-IN" sz="2800" b="1" strike="noStrike" spc="-1" dirty="0">
                <a:solidFill>
                  <a:srgbClr val="000000"/>
                </a:solidFill>
                <a:latin typeface="Times New Roman"/>
                <a:ea typeface="DejaVu Sans"/>
              </a:rPr>
              <a:t>(u, v)</a:t>
            </a:r>
            <a:r>
              <a:rPr lang="en-IN" sz="2800" b="0" strike="noStrike" spc="-1" dirty="0">
                <a:solidFill>
                  <a:srgbClr val="000000"/>
                </a:solidFill>
                <a:latin typeface="Times New Roman"/>
                <a:ea typeface="DejaVu Sans"/>
              </a:rPr>
              <a:t> between nodes </a:t>
            </a:r>
            <a:r>
              <a:rPr lang="en-IN" sz="2800" b="1" strike="noStrike" spc="-1" dirty="0">
                <a:solidFill>
                  <a:srgbClr val="000000"/>
                </a:solidFill>
                <a:latin typeface="Times New Roman"/>
                <a:ea typeface="DejaVu Sans"/>
              </a:rPr>
              <a:t>u</a:t>
            </a:r>
            <a:r>
              <a:rPr lang="en-IN" sz="2800" b="0" strike="noStrike" spc="-1" dirty="0">
                <a:solidFill>
                  <a:srgbClr val="000000"/>
                </a:solidFill>
                <a:latin typeface="Times New Roman"/>
                <a:ea typeface="DejaVu Sans"/>
              </a:rPr>
              <a:t> and </a:t>
            </a:r>
            <a:r>
              <a:rPr lang="en-IN" sz="2800" b="1" strike="noStrike" spc="-1" dirty="0">
                <a:solidFill>
                  <a:srgbClr val="000000"/>
                </a:solidFill>
                <a:latin typeface="Times New Roman"/>
                <a:ea typeface="DejaVu Sans"/>
              </a:rPr>
              <a:t>v</a:t>
            </a:r>
            <a:r>
              <a:rPr lang="en-IN" sz="2800" b="0" strike="noStrike" spc="-1" dirty="0">
                <a:solidFill>
                  <a:srgbClr val="000000"/>
                </a:solidFill>
                <a:latin typeface="Times New Roman"/>
                <a:ea typeface="DejaVu Sans"/>
              </a:rPr>
              <a:t>.</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Suppose </a:t>
            </a:r>
            <a:r>
              <a:rPr lang="en-IN" sz="2800" b="1" strike="noStrike" spc="-1" dirty="0">
                <a:solidFill>
                  <a:srgbClr val="000000"/>
                </a:solidFill>
                <a:latin typeface="Times New Roman"/>
                <a:ea typeface="DejaVu Sans"/>
              </a:rPr>
              <a:t>u</a:t>
            </a:r>
            <a:r>
              <a:rPr lang="en-IN" sz="2800" b="0" strike="noStrike" spc="-1" dirty="0">
                <a:solidFill>
                  <a:srgbClr val="000000"/>
                </a:solidFill>
                <a:latin typeface="Times New Roman"/>
                <a:ea typeface="DejaVu Sans"/>
              </a:rPr>
              <a:t> and </a:t>
            </a:r>
            <a:r>
              <a:rPr lang="en-IN" sz="2800" b="1" strike="noStrike" spc="-1" dirty="0">
                <a:solidFill>
                  <a:srgbClr val="000000"/>
                </a:solidFill>
                <a:latin typeface="Times New Roman"/>
                <a:ea typeface="DejaVu Sans"/>
              </a:rPr>
              <a:t>v</a:t>
            </a:r>
            <a:r>
              <a:rPr lang="en-IN" sz="2800" b="0" strike="noStrike" spc="-1" dirty="0">
                <a:solidFill>
                  <a:srgbClr val="000000"/>
                </a:solidFill>
                <a:latin typeface="Times New Roman"/>
                <a:ea typeface="DejaVu Sans"/>
              </a:rPr>
              <a:t> are members of communities – C  and D, but not any other communities.</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The probability that there is </a:t>
            </a:r>
            <a:r>
              <a:rPr lang="en-IN" sz="2800" b="1" strike="noStrike" spc="-1" dirty="0">
                <a:solidFill>
                  <a:srgbClr val="000000"/>
                </a:solidFill>
                <a:latin typeface="Times New Roman"/>
                <a:ea typeface="DejaVu Sans"/>
              </a:rPr>
              <a:t>no edge</a:t>
            </a:r>
            <a:r>
              <a:rPr lang="en-IN" sz="2800" b="0" strike="noStrike" spc="-1" dirty="0">
                <a:solidFill>
                  <a:srgbClr val="000000"/>
                </a:solidFill>
                <a:latin typeface="Times New Roman"/>
                <a:ea typeface="DejaVu Sans"/>
              </a:rPr>
              <a:t> between </a:t>
            </a:r>
            <a:r>
              <a:rPr lang="en-IN" sz="2800" b="1" strike="noStrike" spc="-1" dirty="0">
                <a:solidFill>
                  <a:srgbClr val="000000"/>
                </a:solidFill>
                <a:latin typeface="Times New Roman"/>
                <a:ea typeface="DejaVu Sans"/>
              </a:rPr>
              <a:t>u</a:t>
            </a:r>
            <a:r>
              <a:rPr lang="en-IN" sz="2800" b="0" strike="noStrike" spc="-1" dirty="0">
                <a:solidFill>
                  <a:srgbClr val="000000"/>
                </a:solidFill>
                <a:latin typeface="Times New Roman"/>
                <a:ea typeface="DejaVu Sans"/>
              </a:rPr>
              <a:t> and </a:t>
            </a:r>
            <a:r>
              <a:rPr lang="en-IN" sz="2800" b="1" strike="noStrike" spc="-1" dirty="0">
                <a:solidFill>
                  <a:srgbClr val="000000"/>
                </a:solidFill>
                <a:latin typeface="Times New Roman"/>
                <a:ea typeface="DejaVu Sans"/>
              </a:rPr>
              <a:t>v</a:t>
            </a:r>
            <a:r>
              <a:rPr lang="en-IN" sz="2800" b="0" strike="noStrike" spc="-1" dirty="0">
                <a:solidFill>
                  <a:srgbClr val="000000"/>
                </a:solidFill>
                <a:latin typeface="Times New Roman"/>
                <a:ea typeface="DejaVu Sans"/>
              </a:rPr>
              <a:t> is the </a:t>
            </a:r>
            <a:r>
              <a:rPr lang="en-IN" sz="2800" b="1" strike="noStrike" spc="-1" dirty="0">
                <a:solidFill>
                  <a:srgbClr val="000000"/>
                </a:solidFill>
                <a:latin typeface="Times New Roman"/>
                <a:ea typeface="DejaVu Sans"/>
              </a:rPr>
              <a:t>product of the probabilities</a:t>
            </a:r>
            <a:r>
              <a:rPr lang="en-IN" sz="2800" b="0" strike="noStrike" spc="-1" dirty="0">
                <a:solidFill>
                  <a:srgbClr val="000000"/>
                </a:solidFill>
                <a:latin typeface="Times New Roman"/>
                <a:ea typeface="DejaVu Sans"/>
              </a:rPr>
              <a:t> that there is </a:t>
            </a:r>
            <a:r>
              <a:rPr lang="en-IN" sz="2800" b="1" strike="noStrike" spc="-1" dirty="0">
                <a:solidFill>
                  <a:srgbClr val="000000"/>
                </a:solidFill>
                <a:latin typeface="Times New Roman"/>
                <a:ea typeface="DejaVu Sans"/>
              </a:rPr>
              <a:t>no edge </a:t>
            </a:r>
            <a:r>
              <a:rPr lang="en-IN" sz="2800" b="0" strike="noStrike" spc="-1" dirty="0">
                <a:solidFill>
                  <a:srgbClr val="000000"/>
                </a:solidFill>
                <a:latin typeface="Times New Roman"/>
                <a:ea typeface="DejaVu Sans"/>
              </a:rPr>
              <a:t>due to community – C  and no edge due to community – D.</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No edge between node – u and v with probability : (1-pc) (1-pd)</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Edge between the node – u and v with probability: 1 – ((1-pc) (1-pd))</a:t>
            </a: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72"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FF0000"/>
                </a:solidFill>
                <a:latin typeface="Times New Roman"/>
                <a:ea typeface="DejaVu Sans"/>
              </a:rPr>
              <a:t>The Affiliation-Graph Model</a:t>
            </a:r>
            <a:r>
              <a:rPr lang="en-IN" sz="2800" b="0" strike="noStrike" spc="-1">
                <a:solidFill>
                  <a:srgbClr val="000000"/>
                </a:solidFill>
                <a:latin typeface="Times New Roman"/>
                <a:ea typeface="DejaVu Sans"/>
              </a:rPr>
              <a:t>: Procedure rules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More generally, if </a:t>
            </a:r>
            <a:r>
              <a:rPr lang="en-IN" sz="2800" b="1" strike="noStrike" spc="-1">
                <a:solidFill>
                  <a:srgbClr val="000000"/>
                </a:solidFill>
                <a:latin typeface="Times New Roman"/>
                <a:ea typeface="DejaVu Sans"/>
              </a:rPr>
              <a:t>u</a:t>
            </a:r>
            <a:r>
              <a:rPr lang="en-IN" sz="2800" b="0" strike="noStrike" spc="-1">
                <a:solidFill>
                  <a:srgbClr val="000000"/>
                </a:solidFill>
                <a:latin typeface="Times New Roman"/>
                <a:ea typeface="DejaVu Sans"/>
              </a:rPr>
              <a:t> and </a:t>
            </a:r>
            <a:r>
              <a:rPr lang="en-IN" sz="2800" b="1" strike="noStrike" spc="-1">
                <a:solidFill>
                  <a:srgbClr val="000000"/>
                </a:solidFill>
                <a:latin typeface="Times New Roman"/>
                <a:ea typeface="DejaVu Sans"/>
              </a:rPr>
              <a:t>v</a:t>
            </a:r>
            <a:r>
              <a:rPr lang="en-IN" sz="2800" b="0" strike="noStrike" spc="-1">
                <a:solidFill>
                  <a:srgbClr val="000000"/>
                </a:solidFill>
                <a:latin typeface="Times New Roman"/>
                <a:ea typeface="DejaVu Sans"/>
              </a:rPr>
              <a:t> are members of a nonempty set of communities </a:t>
            </a:r>
            <a:r>
              <a:rPr lang="en-IN" sz="2800" b="1" strike="noStrike" spc="-1">
                <a:solidFill>
                  <a:srgbClr val="000000"/>
                </a:solidFill>
                <a:latin typeface="Times New Roman"/>
                <a:ea typeface="DejaVu Sans"/>
              </a:rPr>
              <a:t>M</a:t>
            </a:r>
            <a:r>
              <a:rPr lang="en-IN" sz="2800" b="0" strike="noStrike" spc="-1">
                <a:solidFill>
                  <a:srgbClr val="000000"/>
                </a:solidFill>
                <a:latin typeface="Times New Roman"/>
                <a:ea typeface="DejaVu Sans"/>
              </a:rPr>
              <a:t> and not any others,  then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uv</a:t>
            </a:r>
            <a:r>
              <a:rPr lang="en-IN" sz="2800" b="0" strike="noStrike" spc="-1">
                <a:solidFill>
                  <a:srgbClr val="000000"/>
                </a:solidFill>
                <a:latin typeface="Times New Roman"/>
                <a:ea typeface="DejaVu Sans"/>
              </a:rPr>
              <a:t>, the probability of an edge between </a:t>
            </a:r>
            <a:r>
              <a:rPr lang="en-IN" sz="2800" b="1" strike="noStrike" spc="-1">
                <a:solidFill>
                  <a:srgbClr val="000000"/>
                </a:solidFill>
                <a:latin typeface="Times New Roman"/>
                <a:ea typeface="DejaVu Sans"/>
              </a:rPr>
              <a:t>u</a:t>
            </a:r>
            <a:r>
              <a:rPr lang="en-IN" sz="2800" b="0" strike="noStrike" spc="-1">
                <a:solidFill>
                  <a:srgbClr val="000000"/>
                </a:solidFill>
                <a:latin typeface="Times New Roman"/>
                <a:ea typeface="DejaVu Sans"/>
              </a:rPr>
              <a:t> and </a:t>
            </a:r>
            <a:r>
              <a:rPr lang="en-IN" sz="2800" b="1" strike="noStrike" spc="-1">
                <a:solidFill>
                  <a:srgbClr val="000000"/>
                </a:solidFill>
                <a:latin typeface="Times New Roman"/>
                <a:ea typeface="DejaVu Sans"/>
              </a:rPr>
              <a:t>v</a:t>
            </a:r>
            <a:r>
              <a:rPr lang="en-IN" sz="2800" b="0" strike="noStrike" spc="-1">
                <a:solidFill>
                  <a:srgbClr val="000000"/>
                </a:solidFill>
                <a:latin typeface="Times New Roman"/>
                <a:ea typeface="DejaVu Sans"/>
              </a:rPr>
              <a:t> is given by:</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Special case, if </a:t>
            </a:r>
            <a:r>
              <a:rPr lang="en-IN" sz="2800" b="1" strike="noStrike" spc="-1">
                <a:solidFill>
                  <a:srgbClr val="000000"/>
                </a:solidFill>
                <a:latin typeface="Times New Roman"/>
                <a:ea typeface="DejaVu Sans"/>
              </a:rPr>
              <a:t>u</a:t>
            </a:r>
            <a:r>
              <a:rPr lang="en-IN" sz="2800" b="0" strike="noStrike" spc="-1">
                <a:solidFill>
                  <a:srgbClr val="000000"/>
                </a:solidFill>
                <a:latin typeface="Times New Roman"/>
                <a:ea typeface="DejaVu Sans"/>
              </a:rPr>
              <a:t> and </a:t>
            </a:r>
            <a:r>
              <a:rPr lang="en-IN" sz="2800" b="1" strike="noStrike" spc="-1">
                <a:solidFill>
                  <a:srgbClr val="000000"/>
                </a:solidFill>
                <a:latin typeface="Times New Roman"/>
                <a:ea typeface="DejaVu Sans"/>
              </a:rPr>
              <a:t>v</a:t>
            </a:r>
            <a:r>
              <a:rPr lang="en-IN" sz="2800" b="0" strike="noStrike" spc="-1">
                <a:solidFill>
                  <a:srgbClr val="000000"/>
                </a:solidFill>
                <a:latin typeface="Times New Roman"/>
                <a:ea typeface="DejaVu Sans"/>
              </a:rPr>
              <a:t> are not belongs to any community, then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uv</a:t>
            </a:r>
            <a:r>
              <a:rPr lang="en-IN" sz="2800" b="0" strike="noStrike" spc="-1">
                <a:solidFill>
                  <a:srgbClr val="000000"/>
                </a:solidFill>
                <a:latin typeface="Times New Roman"/>
                <a:ea typeface="DejaVu Sans"/>
              </a:rPr>
              <a:t> is </a:t>
            </a:r>
            <a:r>
              <a:rPr lang="en-IN" sz="2800" b="0" strike="noStrike" spc="-1">
                <a:solidFill>
                  <a:srgbClr val="000000"/>
                </a:solidFill>
                <a:latin typeface="Bahnschrift Light"/>
                <a:ea typeface="DejaVu Sans"/>
              </a:rPr>
              <a:t>ϵ,  </a:t>
            </a:r>
            <a:r>
              <a:rPr lang="en-IN" sz="2800" b="0" strike="noStrike" spc="-1">
                <a:solidFill>
                  <a:srgbClr val="000000"/>
                </a:solidFill>
                <a:latin typeface="Times New Roman"/>
                <a:ea typeface="DejaVu Sans"/>
              </a:rPr>
              <a:t>which is a very tiny number.</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But by taking the probability to be very small, we bias our computation to favor solutions such that every observed edge is explained by joint membership in some community.</a:t>
            </a:r>
            <a:endParaRPr lang="en-IN" sz="2800" b="0" strike="noStrike" spc="-1">
              <a:latin typeface="Arial"/>
            </a:endParaRPr>
          </a:p>
        </p:txBody>
      </p:sp>
      <p:pic>
        <p:nvPicPr>
          <p:cNvPr id="173" name="Picture 2"/>
          <p:cNvPicPr/>
          <p:nvPr/>
        </p:nvPicPr>
        <p:blipFill>
          <a:blip r:embed="rId2"/>
          <a:stretch/>
        </p:blipFill>
        <p:spPr>
          <a:xfrm>
            <a:off x="3930120" y="2971800"/>
            <a:ext cx="3003840" cy="872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75"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FF0000"/>
                </a:solidFill>
                <a:latin typeface="Times New Roman"/>
                <a:ea typeface="DejaVu Sans"/>
              </a:rPr>
              <a:t>The Affiliation-Graph Model</a:t>
            </a:r>
            <a:r>
              <a:rPr lang="en-IN" sz="2800" b="0" strike="noStrike" spc="-1">
                <a:solidFill>
                  <a:srgbClr val="000000"/>
                </a:solidFill>
                <a:latin typeface="Times New Roman"/>
                <a:ea typeface="DejaVu Sans"/>
              </a:rPr>
              <a:t>: Procedure rules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If we know the nodes and their corresponding communities then we can compute the likelihood of the of the given graph for these edge probabilities using a simple generalization discussed earlier.</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Let </a:t>
            </a:r>
            <a:r>
              <a:rPr lang="en-IN" sz="2800" b="1" strike="noStrike" spc="-1">
                <a:solidFill>
                  <a:srgbClr val="000000"/>
                </a:solidFill>
                <a:latin typeface="Times New Roman"/>
                <a:ea typeface="DejaVu Sans"/>
              </a:rPr>
              <a:t>M</a:t>
            </a:r>
            <a:r>
              <a:rPr lang="en-IN" sz="2800" b="1" strike="noStrike" spc="-1" baseline="-25000">
                <a:solidFill>
                  <a:srgbClr val="000000"/>
                </a:solidFill>
                <a:latin typeface="Times New Roman"/>
                <a:ea typeface="DejaVu Sans"/>
              </a:rPr>
              <a:t>uv</a:t>
            </a:r>
            <a:r>
              <a:rPr lang="en-IN" sz="2800" b="0" strike="noStrike" spc="-1">
                <a:solidFill>
                  <a:srgbClr val="000000"/>
                </a:solidFill>
                <a:latin typeface="Times New Roman"/>
                <a:ea typeface="DejaVu Sans"/>
              </a:rPr>
              <a:t> be the set of communities to which both </a:t>
            </a:r>
            <a:r>
              <a:rPr lang="en-IN" sz="2800" b="1" strike="noStrike" spc="-1">
                <a:solidFill>
                  <a:srgbClr val="000000"/>
                </a:solidFill>
                <a:latin typeface="Times New Roman"/>
                <a:ea typeface="DejaVu Sans"/>
              </a:rPr>
              <a:t>u</a:t>
            </a:r>
            <a:r>
              <a:rPr lang="en-IN" sz="2800" b="0" strike="noStrike" spc="-1">
                <a:solidFill>
                  <a:srgbClr val="000000"/>
                </a:solidFill>
                <a:latin typeface="Times New Roman"/>
                <a:ea typeface="DejaVu Sans"/>
              </a:rPr>
              <a:t> and </a:t>
            </a:r>
            <a:r>
              <a:rPr lang="en-IN" sz="2800" b="1" strike="noStrike" spc="-1">
                <a:solidFill>
                  <a:srgbClr val="000000"/>
                </a:solidFill>
                <a:latin typeface="Times New Roman"/>
                <a:ea typeface="DejaVu Sans"/>
              </a:rPr>
              <a:t>v</a:t>
            </a:r>
            <a:r>
              <a:rPr lang="en-IN" sz="2800" b="0" strike="noStrike" spc="-1">
                <a:solidFill>
                  <a:srgbClr val="000000"/>
                </a:solidFill>
                <a:latin typeface="Times New Roman"/>
                <a:ea typeface="DejaVu Sans"/>
              </a:rPr>
              <a:t> are assigned.</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Then the likelihood of </a:t>
            </a:r>
            <a:r>
              <a:rPr lang="en-IN" sz="2800" b="1" strike="noStrike" spc="-1">
                <a:solidFill>
                  <a:srgbClr val="000000"/>
                </a:solidFill>
                <a:latin typeface="Times New Roman"/>
                <a:ea typeface="DejaVu Sans"/>
              </a:rPr>
              <a:t>E</a:t>
            </a:r>
            <a:r>
              <a:rPr lang="en-IN" sz="2800" b="0" strike="noStrike" spc="-1">
                <a:solidFill>
                  <a:srgbClr val="000000"/>
                </a:solidFill>
                <a:latin typeface="Times New Roman"/>
                <a:ea typeface="DejaVu Sans"/>
              </a:rPr>
              <a:t> being exactly the set of edges in the observed graph is</a:t>
            </a:r>
            <a:endParaRPr lang="en-IN" sz="2800" b="0" strike="noStrike" spc="-1">
              <a:latin typeface="Arial"/>
            </a:endParaRPr>
          </a:p>
        </p:txBody>
      </p:sp>
      <p:pic>
        <p:nvPicPr>
          <p:cNvPr id="176" name="Picture 2"/>
          <p:cNvPicPr/>
          <p:nvPr/>
        </p:nvPicPr>
        <p:blipFill>
          <a:blip r:embed="rId2"/>
          <a:stretch/>
        </p:blipFill>
        <p:spPr>
          <a:xfrm>
            <a:off x="3657600" y="4572000"/>
            <a:ext cx="3762000" cy="1294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Direct Discovery of Communities</a:t>
            </a:r>
            <a:endParaRPr lang="en-IN" sz="4400" b="0" strike="noStrike" spc="-1">
              <a:latin typeface="Arial"/>
            </a:endParaRPr>
          </a:p>
        </p:txBody>
      </p:sp>
      <p:sp>
        <p:nvSpPr>
          <p:cNvPr id="83" name="CustomShape 2"/>
          <p:cNvSpPr/>
          <p:nvPr/>
        </p:nvSpPr>
        <p:spPr>
          <a:xfrm>
            <a:off x="838080" y="1825560"/>
            <a:ext cx="11010240" cy="455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How we could find sets of nodes with many edges between them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Idea : Finding the </a:t>
            </a:r>
            <a:r>
              <a:rPr lang="en-IN" sz="2800" b="1" strike="noStrike" spc="-1">
                <a:solidFill>
                  <a:srgbClr val="000000"/>
                </a:solidFill>
                <a:latin typeface="Calibri"/>
                <a:ea typeface="DejaVu Sans"/>
              </a:rPr>
              <a:t>large clique</a:t>
            </a:r>
            <a:r>
              <a:rPr lang="en-IN" sz="2800" b="0" strike="noStrike" spc="-1">
                <a:solidFill>
                  <a:srgbClr val="000000"/>
                </a:solidFill>
                <a:latin typeface="Calibri"/>
                <a:ea typeface="DejaVu Sans"/>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i="1" strike="noStrike" spc="-1">
                <a:solidFill>
                  <a:srgbClr val="000000"/>
                </a:solidFill>
                <a:latin typeface="Calibri"/>
                <a:ea typeface="DejaVu Sans"/>
              </a:rPr>
              <a:t>Clique definition</a:t>
            </a:r>
            <a:r>
              <a:rPr lang="en-IN" sz="2800" b="0" i="1" strike="noStrike" spc="-1">
                <a:solidFill>
                  <a:srgbClr val="000000"/>
                </a:solidFill>
                <a:latin typeface="Calibri"/>
                <a:ea typeface="DejaVu Sans"/>
              </a:rPr>
              <a:t>:  In the mathematical area of graph theory, a clique is a subset of vertices of an undirected graph such that every two distinct vertices in the clique are adjacent; that is, its induced subgraph is complete</a:t>
            </a:r>
            <a:r>
              <a:rPr lang="en-IN" sz="2800" b="0" strike="noStrike" spc="-1">
                <a:solidFill>
                  <a:srgbClr val="000000"/>
                </a:solidFill>
                <a:latin typeface="Calibri"/>
                <a:ea typeface="DejaVu Sans"/>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Finding Maximum clique in a graph is NP-Complete problem.</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even approximating the maximal clique is hard.</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it is possible to have a set of nodes with almost all edges between them, yet with relatively small cliques.</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78"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FF0000"/>
                </a:solidFill>
                <a:latin typeface="Times New Roman"/>
                <a:ea typeface="DejaVu Sans"/>
              </a:rPr>
              <a:t>The Affiliation-Graph Model</a:t>
            </a:r>
            <a:r>
              <a:rPr lang="en-IN" sz="2800" b="0" strike="noStrike" spc="-1">
                <a:solidFill>
                  <a:srgbClr val="000000"/>
                </a:solidFill>
                <a:latin typeface="Times New Roman"/>
                <a:ea typeface="DejaVu Sans"/>
              </a:rPr>
              <a:t>: Example</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Assume the above social graph have two communities  C and D with associate probabilities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0" strike="noStrike" spc="-1">
                <a:solidFill>
                  <a:srgbClr val="000000"/>
                </a:solidFill>
                <a:latin typeface="Times New Roman"/>
                <a:ea typeface="DejaVu Sans"/>
              </a:rPr>
              <a:t> and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a:t>
            </a:r>
            <a:r>
              <a:rPr lang="en-IN" sz="2800" b="0" strike="noStrike" spc="-1">
                <a:solidFill>
                  <a:srgbClr val="000000"/>
                </a:solidFill>
                <a:latin typeface="Times New Roman"/>
                <a:ea typeface="DejaVu Sans"/>
              </a:rPr>
              <a:t> respectively.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Suppose we have determined (using partitions of the graph) that C = {w,x,y} and D = {w,y,z}.</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p:txBody>
      </p:sp>
      <p:pic>
        <p:nvPicPr>
          <p:cNvPr id="179" name="Picture 2"/>
          <p:cNvPicPr/>
          <p:nvPr/>
        </p:nvPicPr>
        <p:blipFill>
          <a:blip r:embed="rId2"/>
          <a:stretch/>
        </p:blipFill>
        <p:spPr>
          <a:xfrm>
            <a:off x="4114800" y="2133720"/>
            <a:ext cx="3123720" cy="1904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81"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0" strike="noStrike" spc="-1">
                <a:solidFill>
                  <a:srgbClr val="FF0000"/>
                </a:solidFill>
                <a:latin typeface="Times New Roman"/>
                <a:ea typeface="DejaVu Sans"/>
              </a:rPr>
              <a:t>The Affiliation-Graph Model</a:t>
            </a:r>
            <a:r>
              <a:rPr lang="en-IN" sz="2800" b="0" strike="noStrike" spc="-1">
                <a:solidFill>
                  <a:srgbClr val="000000"/>
                </a:solidFill>
                <a:latin typeface="Times New Roman"/>
                <a:ea typeface="DejaVu Sans"/>
              </a:rPr>
              <a:t>: Example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Step – 1:</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For pair of nodes  </a:t>
            </a:r>
            <a:r>
              <a:rPr lang="en-IN" sz="2800" b="1" strike="noStrike" spc="-1">
                <a:solidFill>
                  <a:srgbClr val="000000"/>
                </a:solidFill>
                <a:latin typeface="Times New Roman"/>
                <a:ea typeface="DejaVu Sans"/>
              </a:rPr>
              <a:t>w</a:t>
            </a:r>
            <a:r>
              <a:rPr lang="en-IN" sz="2800" b="0" strike="noStrike" spc="-1">
                <a:solidFill>
                  <a:srgbClr val="000000"/>
                </a:solidFill>
                <a:latin typeface="Times New Roman"/>
                <a:ea typeface="DejaVu Sans"/>
              </a:rPr>
              <a:t> and </a:t>
            </a:r>
            <a:r>
              <a:rPr lang="en-IN" sz="2800" b="1" strike="noStrike" spc="-1">
                <a:solidFill>
                  <a:srgbClr val="000000"/>
                </a:solidFill>
                <a:latin typeface="Times New Roman"/>
                <a:ea typeface="DejaVu Sans"/>
              </a:rPr>
              <a:t>x</a:t>
            </a:r>
            <a:r>
              <a:rPr lang="en-IN" sz="2800" b="0" strike="noStrike" spc="-1">
                <a:solidFill>
                  <a:srgbClr val="000000"/>
                </a:solidFill>
                <a:latin typeface="Times New Roman"/>
                <a:ea typeface="DejaVu Sans"/>
              </a:rPr>
              <a:t>, M</a:t>
            </a:r>
            <a:r>
              <a:rPr lang="en-IN" sz="2800" b="0" strike="noStrike" spc="-1" baseline="-25000">
                <a:solidFill>
                  <a:srgbClr val="000000"/>
                </a:solidFill>
                <a:latin typeface="Times New Roman"/>
                <a:ea typeface="DejaVu Sans"/>
              </a:rPr>
              <a:t>wx</a:t>
            </a:r>
            <a:r>
              <a:rPr lang="en-IN" sz="2800" b="0" strike="noStrike" spc="-1">
                <a:solidFill>
                  <a:srgbClr val="000000"/>
                </a:solidFill>
                <a:latin typeface="Times New Roman"/>
                <a:ea typeface="DejaVu Sans"/>
              </a:rPr>
              <a:t> = {C} i.e this pair is in community C but not in community D. Then,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wx</a:t>
            </a:r>
            <a:r>
              <a:rPr lang="en-IN" sz="2800" b="0" strike="noStrike" spc="-1">
                <a:solidFill>
                  <a:srgbClr val="000000"/>
                </a:solidFill>
                <a:latin typeface="Times New Roman"/>
                <a:ea typeface="DejaVu Sans"/>
              </a:rPr>
              <a:t> = 1 – (1-</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0" strike="noStrike" spc="-1">
                <a:solidFill>
                  <a:srgbClr val="000000"/>
                </a:solidFill>
                <a:latin typeface="Times New Roman"/>
                <a:ea typeface="DejaVu Sans"/>
              </a:rPr>
              <a:t>) =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0" strike="noStrike" spc="-1">
                <a:solidFill>
                  <a:srgbClr val="000000"/>
                </a:solidFill>
                <a:latin typeface="Times New Roman"/>
                <a:ea typeface="DejaVu Sans"/>
              </a:rPr>
              <a:t> </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For pair of nodes </a:t>
            </a:r>
            <a:r>
              <a:rPr lang="en-IN" sz="2800" b="1" strike="noStrike" spc="-1">
                <a:solidFill>
                  <a:srgbClr val="000000"/>
                </a:solidFill>
                <a:latin typeface="Times New Roman"/>
                <a:ea typeface="DejaVu Sans"/>
              </a:rPr>
              <a:t>x </a:t>
            </a:r>
            <a:r>
              <a:rPr lang="en-IN" sz="2800" b="0" strike="noStrike" spc="-1">
                <a:solidFill>
                  <a:srgbClr val="000000"/>
                </a:solidFill>
                <a:latin typeface="Times New Roman"/>
                <a:ea typeface="DejaVu Sans"/>
              </a:rPr>
              <a:t>and </a:t>
            </a:r>
            <a:r>
              <a:rPr lang="en-IN" sz="2800" b="1" strike="noStrike" spc="-1">
                <a:solidFill>
                  <a:srgbClr val="000000"/>
                </a:solidFill>
                <a:latin typeface="Times New Roman"/>
                <a:ea typeface="DejaVu Sans"/>
              </a:rPr>
              <a:t>y</a:t>
            </a:r>
            <a:r>
              <a:rPr lang="en-IN" sz="2800" b="0" strike="noStrike" spc="-1">
                <a:solidFill>
                  <a:srgbClr val="000000"/>
                </a:solidFill>
                <a:latin typeface="Times New Roman"/>
                <a:ea typeface="DejaVu Sans"/>
              </a:rPr>
              <a:t>, </a:t>
            </a:r>
            <a:r>
              <a:rPr lang="en-IN" sz="2800" b="1" strike="noStrike" spc="-1">
                <a:solidFill>
                  <a:srgbClr val="000000"/>
                </a:solidFill>
                <a:latin typeface="Times New Roman"/>
                <a:ea typeface="DejaVu Sans"/>
              </a:rPr>
              <a:t>M</a:t>
            </a:r>
            <a:r>
              <a:rPr lang="en-IN" sz="2800" b="1" strike="noStrike" spc="-1" baseline="-25000">
                <a:solidFill>
                  <a:srgbClr val="000000"/>
                </a:solidFill>
                <a:latin typeface="Times New Roman"/>
                <a:ea typeface="DejaVu Sans"/>
              </a:rPr>
              <a:t>xy</a:t>
            </a:r>
            <a:r>
              <a:rPr lang="en-IN" sz="2800" b="0" strike="noStrike" spc="-1">
                <a:solidFill>
                  <a:srgbClr val="000000"/>
                </a:solidFill>
                <a:latin typeface="Times New Roman"/>
                <a:ea typeface="DejaVu Sans"/>
              </a:rPr>
              <a:t>={C}. Then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xy</a:t>
            </a:r>
            <a:r>
              <a:rPr lang="en-IN" sz="2800" b="0" strike="noStrike" spc="-1">
                <a:solidFill>
                  <a:srgbClr val="000000"/>
                </a:solidFill>
                <a:latin typeface="Times New Roman"/>
                <a:ea typeface="DejaVu Sans"/>
              </a:rPr>
              <a:t> =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For pair of node y and z, Myz = {D}, then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yz</a:t>
            </a:r>
            <a:r>
              <a:rPr lang="en-IN" sz="2800" b="0" strike="noStrike" spc="-1">
                <a:solidFill>
                  <a:srgbClr val="000000"/>
                </a:solidFill>
                <a:latin typeface="Times New Roman"/>
                <a:ea typeface="DejaVu Sans"/>
              </a:rPr>
              <a:t> =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 </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For pair of nodes w and z, </a:t>
            </a:r>
            <a:r>
              <a:rPr lang="en-IN" sz="2800" b="1" strike="noStrike" spc="-1">
                <a:solidFill>
                  <a:srgbClr val="000000"/>
                </a:solidFill>
                <a:latin typeface="Times New Roman"/>
                <a:ea typeface="DejaVu Sans"/>
              </a:rPr>
              <a:t>M</a:t>
            </a:r>
            <a:r>
              <a:rPr lang="en-IN" sz="2800" b="1" strike="noStrike" spc="-1" baseline="-25000">
                <a:solidFill>
                  <a:srgbClr val="000000"/>
                </a:solidFill>
                <a:latin typeface="Times New Roman"/>
                <a:ea typeface="DejaVu Sans"/>
              </a:rPr>
              <a:t>wz</a:t>
            </a:r>
            <a:r>
              <a:rPr lang="en-IN" sz="2800" b="0" strike="noStrike" spc="-1">
                <a:solidFill>
                  <a:srgbClr val="000000"/>
                </a:solidFill>
                <a:latin typeface="Times New Roman"/>
                <a:ea typeface="DejaVu Sans"/>
              </a:rPr>
              <a:t> = {D}, then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wz</a:t>
            </a:r>
            <a:r>
              <a:rPr lang="en-IN" sz="2800" b="0" strike="noStrike" spc="-1">
                <a:solidFill>
                  <a:srgbClr val="000000"/>
                </a:solidFill>
                <a:latin typeface="Times New Roman"/>
                <a:ea typeface="DejaVu Sans"/>
              </a:rPr>
              <a:t> =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 </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Now the pair </a:t>
            </a:r>
            <a:r>
              <a:rPr lang="en-IN" sz="2800" b="1" strike="noStrike" spc="-1">
                <a:solidFill>
                  <a:srgbClr val="000000"/>
                </a:solidFill>
                <a:latin typeface="Times New Roman"/>
                <a:ea typeface="DejaVu Sans"/>
              </a:rPr>
              <a:t>w</a:t>
            </a:r>
            <a:r>
              <a:rPr lang="en-IN" sz="2800" b="0" strike="noStrike" spc="-1">
                <a:solidFill>
                  <a:srgbClr val="000000"/>
                </a:solidFill>
                <a:latin typeface="Times New Roman"/>
                <a:ea typeface="DejaVu Sans"/>
              </a:rPr>
              <a:t> and </a:t>
            </a:r>
            <a:r>
              <a:rPr lang="en-IN" sz="2800" b="1" strike="noStrike" spc="-1">
                <a:solidFill>
                  <a:srgbClr val="000000"/>
                </a:solidFill>
                <a:latin typeface="Times New Roman"/>
                <a:ea typeface="DejaVu Sans"/>
              </a:rPr>
              <a:t>y</a:t>
            </a:r>
            <a:r>
              <a:rPr lang="en-IN" sz="2800" b="0" strike="noStrike" spc="-1">
                <a:solidFill>
                  <a:srgbClr val="000000"/>
                </a:solidFill>
                <a:latin typeface="Times New Roman"/>
                <a:ea typeface="DejaVu Sans"/>
              </a:rPr>
              <a:t> are together in both communities, </a:t>
            </a:r>
            <a:r>
              <a:rPr lang="en-IN" sz="2800" b="1" strike="noStrike" spc="-1">
                <a:solidFill>
                  <a:srgbClr val="000000"/>
                </a:solidFill>
                <a:latin typeface="Times New Roman"/>
                <a:ea typeface="DejaVu Sans"/>
              </a:rPr>
              <a:t>M</a:t>
            </a:r>
            <a:r>
              <a:rPr lang="en-IN" sz="2800" b="1" strike="noStrike" spc="-1" baseline="-25000">
                <a:solidFill>
                  <a:srgbClr val="000000"/>
                </a:solidFill>
                <a:latin typeface="Times New Roman"/>
                <a:ea typeface="DejaVu Sans"/>
              </a:rPr>
              <a:t>wy</a:t>
            </a:r>
            <a:r>
              <a:rPr lang="en-IN" sz="2800" b="0" strike="noStrike" spc="-1">
                <a:solidFill>
                  <a:srgbClr val="000000"/>
                </a:solidFill>
                <a:latin typeface="Times New Roman"/>
                <a:ea typeface="DejaVu Sans"/>
              </a:rPr>
              <a:t>= {C, D}, then pwy = 1 – (1 –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0" strike="noStrike" spc="-1">
                <a:solidFill>
                  <a:srgbClr val="000000"/>
                </a:solidFill>
                <a:latin typeface="Times New Roman"/>
                <a:ea typeface="DejaVu Sans"/>
              </a:rPr>
              <a:t>) (1 –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a:t>
            </a:r>
            <a:r>
              <a:rPr lang="en-IN" sz="2800" b="0" strike="noStrike" spc="-1">
                <a:solidFill>
                  <a:srgbClr val="000000"/>
                </a:solidFill>
                <a:latin typeface="Times New Roman"/>
                <a:ea typeface="DejaVu Sans"/>
              </a:rPr>
              <a:t>) =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0" strike="noStrike" spc="-1">
                <a:solidFill>
                  <a:srgbClr val="000000"/>
                </a:solidFill>
                <a:latin typeface="Times New Roman"/>
                <a:ea typeface="DejaVu Sans"/>
              </a:rPr>
              <a:t> +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a:t>
            </a:r>
            <a:r>
              <a:rPr lang="en-IN" sz="2800" b="0" strike="noStrike" spc="-1">
                <a:solidFill>
                  <a:srgbClr val="000000"/>
                </a:solidFill>
                <a:latin typeface="Times New Roman"/>
                <a:ea typeface="DejaVu Sans"/>
              </a:rPr>
              <a:t> +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a:t>
            </a:r>
            <a:r>
              <a:rPr lang="en-IN" sz="2800" b="0" strike="noStrike" spc="-1">
                <a:solidFill>
                  <a:srgbClr val="000000"/>
                </a:solidFill>
                <a:latin typeface="Times New Roman"/>
                <a:ea typeface="DejaVu Sans"/>
              </a:rPr>
              <a:t> </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For the pair of node </a:t>
            </a:r>
            <a:r>
              <a:rPr lang="en-IN" sz="2800" b="1" strike="noStrike" spc="-1">
                <a:solidFill>
                  <a:srgbClr val="000000"/>
                </a:solidFill>
                <a:latin typeface="Times New Roman"/>
                <a:ea typeface="DejaVu Sans"/>
              </a:rPr>
              <a:t>x</a:t>
            </a:r>
            <a:r>
              <a:rPr lang="en-IN" sz="2800" b="0" strike="noStrike" spc="-1">
                <a:solidFill>
                  <a:srgbClr val="000000"/>
                </a:solidFill>
                <a:latin typeface="Times New Roman"/>
                <a:ea typeface="DejaVu Sans"/>
              </a:rPr>
              <a:t> and </a:t>
            </a:r>
            <a:r>
              <a:rPr lang="en-IN" sz="2800" b="1" strike="noStrike" spc="-1">
                <a:solidFill>
                  <a:srgbClr val="000000"/>
                </a:solidFill>
                <a:latin typeface="Times New Roman"/>
                <a:ea typeface="DejaVu Sans"/>
              </a:rPr>
              <a:t>z</a:t>
            </a:r>
            <a:r>
              <a:rPr lang="en-IN" sz="2800" b="0" strike="noStrike" spc="-1">
                <a:solidFill>
                  <a:srgbClr val="000000"/>
                </a:solidFill>
                <a:latin typeface="Times New Roman"/>
                <a:ea typeface="DejaVu Sans"/>
              </a:rPr>
              <a:t> are not together in either community, so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xz</a:t>
            </a:r>
            <a:r>
              <a:rPr lang="en-IN" sz="2800" b="0" strike="noStrike" spc="-1">
                <a:solidFill>
                  <a:srgbClr val="000000"/>
                </a:solidFill>
                <a:latin typeface="Times New Roman"/>
                <a:ea typeface="DejaVu Sans"/>
              </a:rPr>
              <a:t> = </a:t>
            </a:r>
            <a:r>
              <a:rPr lang="en-IN" sz="2800" b="0" strike="noStrike" spc="-1">
                <a:solidFill>
                  <a:srgbClr val="000000"/>
                </a:solidFill>
                <a:latin typeface="Bahnschrift Light"/>
                <a:ea typeface="DejaVu Sans"/>
              </a:rPr>
              <a:t>ϵ</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83"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228600" indent="-227880">
              <a:lnSpc>
                <a:spcPct val="90000"/>
              </a:lnSpc>
              <a:spcBef>
                <a:spcPts val="1001"/>
              </a:spcBef>
              <a:buClr>
                <a:srgbClr val="000000"/>
              </a:buClr>
              <a:buFont typeface="Arial"/>
              <a:buChar char="•"/>
            </a:pPr>
            <a:r>
              <a:rPr lang="en-IN" sz="2800" b="0" strike="noStrike" spc="-1">
                <a:solidFill>
                  <a:srgbClr val="FF0000"/>
                </a:solidFill>
                <a:latin typeface="Times New Roman"/>
                <a:ea typeface="DejaVu Sans"/>
              </a:rPr>
              <a:t>The Affiliation-Graph Model</a:t>
            </a:r>
            <a:r>
              <a:rPr lang="en-IN" sz="2800" b="0" strike="noStrike" spc="-1">
                <a:solidFill>
                  <a:srgbClr val="000000"/>
                </a:solidFill>
                <a:latin typeface="Times New Roman"/>
                <a:ea typeface="DejaVu Sans"/>
              </a:rPr>
              <a:t>: Example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Step – 2: Now we can compute the likelihood of the given graph.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This likelihood is the </a:t>
            </a:r>
            <a:r>
              <a:rPr lang="en-IN" sz="2800" b="1" strike="noStrike" spc="-1">
                <a:solidFill>
                  <a:srgbClr val="000000"/>
                </a:solidFill>
                <a:latin typeface="Times New Roman"/>
                <a:ea typeface="DejaVu Sans"/>
              </a:rPr>
              <a:t>product of the probabilities associated with each of the four pairs of nodes </a:t>
            </a:r>
            <a:r>
              <a:rPr lang="en-IN" sz="2800" b="0" strike="noStrike" spc="-1">
                <a:solidFill>
                  <a:srgbClr val="000000"/>
                </a:solidFill>
                <a:latin typeface="Times New Roman"/>
                <a:ea typeface="DejaVu Sans"/>
              </a:rPr>
              <a:t>whose edges appear in the graph, </a:t>
            </a:r>
            <a:r>
              <a:rPr lang="en-IN" sz="2800" b="1" strike="noStrike" spc="-1">
                <a:solidFill>
                  <a:srgbClr val="000000"/>
                </a:solidFill>
                <a:latin typeface="Times New Roman"/>
                <a:ea typeface="DejaVu Sans"/>
              </a:rPr>
              <a:t>times one minus the probability</a:t>
            </a:r>
            <a:r>
              <a:rPr lang="en-IN" sz="2800" b="0" strike="noStrike" spc="-1">
                <a:solidFill>
                  <a:srgbClr val="000000"/>
                </a:solidFill>
                <a:latin typeface="Times New Roman"/>
                <a:ea typeface="DejaVu Sans"/>
              </a:rPr>
              <a:t> for each of the two pairs whose edges are not there.</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wx</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wy</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xy</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yz</a:t>
            </a:r>
            <a:r>
              <a:rPr lang="en-IN" sz="2800" b="1" strike="noStrike" spc="-1">
                <a:solidFill>
                  <a:srgbClr val="000000"/>
                </a:solidFill>
                <a:latin typeface="Times New Roman"/>
                <a:ea typeface="DejaVu Sans"/>
              </a:rPr>
              <a:t> (1 – p</a:t>
            </a:r>
            <a:r>
              <a:rPr lang="en-IN" sz="2800" b="1" strike="noStrike" spc="-1" baseline="-25000">
                <a:solidFill>
                  <a:srgbClr val="000000"/>
                </a:solidFill>
                <a:latin typeface="Times New Roman"/>
                <a:ea typeface="DejaVu Sans"/>
              </a:rPr>
              <a:t>wz</a:t>
            </a:r>
            <a:r>
              <a:rPr lang="en-IN" sz="2800" b="1" strike="noStrike" spc="-1">
                <a:solidFill>
                  <a:srgbClr val="000000"/>
                </a:solidFill>
                <a:latin typeface="Times New Roman"/>
                <a:ea typeface="DejaVu Sans"/>
              </a:rPr>
              <a:t>)(1 – p</a:t>
            </a:r>
            <a:r>
              <a:rPr lang="en-IN" sz="2800" b="1" strike="noStrike" spc="-1" baseline="-25000">
                <a:solidFill>
                  <a:srgbClr val="000000"/>
                </a:solidFill>
                <a:latin typeface="Times New Roman"/>
                <a:ea typeface="DejaVu Sans"/>
              </a:rPr>
              <a:t>xz</a:t>
            </a:r>
            <a:r>
              <a:rPr lang="en-IN" sz="2800" b="1" strike="noStrike" spc="-1">
                <a:solidFill>
                  <a:srgbClr val="000000"/>
                </a:solidFill>
                <a:latin typeface="Times New Roman"/>
                <a:ea typeface="DejaVu Sans"/>
              </a:rPr>
              <a:t>)   </a:t>
            </a:r>
            <a:r>
              <a:rPr lang="en-IN" sz="2800" b="1" strike="noStrike" spc="-1">
                <a:solidFill>
                  <a:srgbClr val="000000"/>
                </a:solidFill>
                <a:latin typeface="Wingdings"/>
                <a:ea typeface="DejaVu Sans"/>
              </a:rPr>
              <a:t></a:t>
            </a:r>
            <a:r>
              <a:rPr lang="en-IN" sz="2800" b="1" strike="noStrike" spc="-1">
                <a:solidFill>
                  <a:srgbClr val="000000"/>
                </a:solidFill>
                <a:latin typeface="Times New Roman"/>
                <a:ea typeface="DejaVu Sans"/>
              </a:rPr>
              <a:t> based on the given grpah</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Substituting the expressions we developed above for each of these probabilities, then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1" strike="noStrike" spc="-1">
                <a:solidFill>
                  <a:srgbClr val="000000"/>
                </a:solidFill>
                <a:latin typeface="Times New Roman"/>
                <a:ea typeface="DejaVu Sans"/>
              </a:rPr>
              <a:t>)</a:t>
            </a:r>
            <a:r>
              <a:rPr lang="en-IN" sz="2800" b="1" strike="noStrike" spc="-1" baseline="30000">
                <a:solidFill>
                  <a:srgbClr val="000000"/>
                </a:solidFill>
                <a:latin typeface="Times New Roman"/>
                <a:ea typeface="DejaVu Sans"/>
              </a:rPr>
              <a:t>2</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a:t>
            </a:r>
            <a:r>
              <a:rPr lang="en-IN" sz="2800" b="1" strike="noStrike" spc="-1">
                <a:solidFill>
                  <a:srgbClr val="000000"/>
                </a:solidFill>
                <a:latin typeface="Times New Roman"/>
                <a:ea typeface="DejaVu Sans"/>
              </a:rPr>
              <a:t>)(1-p</a:t>
            </a:r>
            <a:r>
              <a:rPr lang="en-IN" sz="2800" b="1" strike="noStrike" spc="-1" baseline="-25000">
                <a:solidFill>
                  <a:srgbClr val="000000"/>
                </a:solidFill>
                <a:latin typeface="Times New Roman"/>
                <a:ea typeface="DejaVu Sans"/>
              </a:rPr>
              <a:t>D</a:t>
            </a:r>
            <a:r>
              <a:rPr lang="en-IN" sz="2800" b="1" strike="noStrike" spc="-1">
                <a:solidFill>
                  <a:srgbClr val="000000"/>
                </a:solidFill>
                <a:latin typeface="Times New Roman"/>
                <a:ea typeface="DejaVu Sans"/>
              </a:rPr>
              <a:t>)(1-</a:t>
            </a:r>
            <a:r>
              <a:rPr lang="en-IN" sz="2800" b="1" strike="noStrike" spc="-1">
                <a:solidFill>
                  <a:srgbClr val="000000"/>
                </a:solidFill>
                <a:latin typeface="Bahnschrift Light"/>
                <a:ea typeface="DejaVu Sans"/>
              </a:rPr>
              <a:t>ϵ</a:t>
            </a:r>
            <a:r>
              <a:rPr lang="en-IN" sz="2800" b="1" strike="noStrike" spc="-1">
                <a:solidFill>
                  <a:srgbClr val="000000"/>
                </a:solidFill>
                <a:latin typeface="Times New Roman"/>
                <a:ea typeface="DejaVu Sans"/>
              </a:rPr>
              <a:t>)</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Note that </a:t>
            </a:r>
            <a:r>
              <a:rPr lang="en-IN" sz="2800" b="1" strike="noStrike" spc="-1">
                <a:solidFill>
                  <a:srgbClr val="000000"/>
                </a:solidFill>
                <a:latin typeface="Bahnschrift Light"/>
                <a:ea typeface="DejaVu Sans"/>
              </a:rPr>
              <a:t>ϵ</a:t>
            </a:r>
            <a:r>
              <a:rPr lang="en-IN" sz="2800" b="0" strike="noStrike" spc="-1">
                <a:solidFill>
                  <a:srgbClr val="000000"/>
                </a:solidFill>
                <a:latin typeface="Times New Roman"/>
                <a:ea typeface="DejaVu Sans"/>
              </a:rPr>
              <a:t> is very small, so the last factor is essentially 1 and can be dropped.</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We must find the values of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C</a:t>
            </a:r>
            <a:r>
              <a:rPr lang="en-IN" sz="2800" b="0" strike="noStrike" spc="-1">
                <a:solidFill>
                  <a:srgbClr val="000000"/>
                </a:solidFill>
                <a:latin typeface="Times New Roman"/>
                <a:ea typeface="DejaVu Sans"/>
              </a:rPr>
              <a:t> and </a:t>
            </a:r>
            <a:r>
              <a:rPr lang="en-IN" sz="2800" b="1" strike="noStrike" spc="-1">
                <a:solidFill>
                  <a:srgbClr val="000000"/>
                </a:solidFill>
                <a:latin typeface="Times New Roman"/>
                <a:ea typeface="DejaVu Sans"/>
              </a:rPr>
              <a:t>p</a:t>
            </a:r>
            <a:r>
              <a:rPr lang="en-IN" sz="2800" b="1" strike="noStrike" spc="-1" baseline="-25000">
                <a:solidFill>
                  <a:srgbClr val="000000"/>
                </a:solidFill>
                <a:latin typeface="Times New Roman"/>
                <a:ea typeface="DejaVu Sans"/>
              </a:rPr>
              <a:t>D</a:t>
            </a:r>
            <a:r>
              <a:rPr lang="en-IN" sz="2800" b="0" strike="noStrike" spc="-1">
                <a:solidFill>
                  <a:srgbClr val="000000"/>
                </a:solidFill>
                <a:latin typeface="Times New Roman"/>
                <a:ea typeface="DejaVu Sans"/>
              </a:rPr>
              <a:t> that maximize the above expression.</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Finding Overlapping Communities</a:t>
            </a:r>
            <a:endParaRPr lang="en-IN" sz="4400" b="0" strike="noStrike" spc="-1">
              <a:latin typeface="Arial"/>
            </a:endParaRPr>
          </a:p>
        </p:txBody>
      </p:sp>
      <p:sp>
        <p:nvSpPr>
          <p:cNvPr id="185"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0" strike="noStrike" spc="-1">
                <a:solidFill>
                  <a:srgbClr val="FF0000"/>
                </a:solidFill>
                <a:latin typeface="Times New Roman"/>
                <a:ea typeface="DejaVu Sans"/>
              </a:rPr>
              <a:t>The Affiliation-Graph Model</a:t>
            </a:r>
            <a:r>
              <a:rPr lang="en-IN" sz="2800" b="0" strike="noStrike" spc="-1">
                <a:solidFill>
                  <a:srgbClr val="000000"/>
                </a:solidFill>
                <a:latin typeface="Times New Roman"/>
                <a:ea typeface="DejaVu Sans"/>
              </a:rPr>
              <a:t>: Example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Step – 3:</a:t>
            </a:r>
            <a:endParaRPr lang="en-IN" sz="2800" b="0" strike="noStrike" spc="-1">
              <a:latin typeface="Arial"/>
            </a:endParaRPr>
          </a:p>
          <a:p>
            <a:pPr marL="685800" lvl="1" indent="-227880">
              <a:lnSpc>
                <a:spcPct val="90000"/>
              </a:lnSpc>
              <a:spcBef>
                <a:spcPts val="1001"/>
              </a:spcBef>
              <a:buClr>
                <a:srgbClr val="000000"/>
              </a:buClr>
              <a:buFont typeface="Arial"/>
              <a:buChar char="•"/>
            </a:pPr>
            <a:r>
              <a:rPr lang="en-IN" sz="2400" b="0" strike="noStrike" spc="-1">
                <a:solidFill>
                  <a:srgbClr val="000000"/>
                </a:solidFill>
                <a:latin typeface="Times New Roman"/>
                <a:ea typeface="DejaVu Sans"/>
              </a:rPr>
              <a:t>First, notice that all factors are either independent of </a:t>
            </a:r>
            <a:r>
              <a:rPr lang="en-IN" sz="2400" b="1" strike="noStrike" spc="-1">
                <a:solidFill>
                  <a:srgbClr val="000000"/>
                </a:solidFill>
                <a:latin typeface="Times New Roman"/>
                <a:ea typeface="DejaVu Sans"/>
              </a:rPr>
              <a:t>p</a:t>
            </a:r>
            <a:r>
              <a:rPr lang="en-IN" sz="2400" b="1" strike="noStrike" spc="-1" baseline="-25000">
                <a:solidFill>
                  <a:srgbClr val="000000"/>
                </a:solidFill>
                <a:latin typeface="Times New Roman"/>
                <a:ea typeface="DejaVu Sans"/>
              </a:rPr>
              <a:t>C</a:t>
            </a:r>
            <a:r>
              <a:rPr lang="en-IN" sz="2400" b="0" strike="noStrike" spc="-1">
                <a:solidFill>
                  <a:srgbClr val="000000"/>
                </a:solidFill>
                <a:latin typeface="Times New Roman"/>
                <a:ea typeface="DejaVu Sans"/>
              </a:rPr>
              <a:t> or grow with </a:t>
            </a:r>
            <a:r>
              <a:rPr lang="en-IN" sz="2400" b="1" strike="noStrike" spc="-1">
                <a:solidFill>
                  <a:srgbClr val="000000"/>
                </a:solidFill>
                <a:latin typeface="Times New Roman"/>
                <a:ea typeface="DejaVu Sans"/>
              </a:rPr>
              <a:t>p</a:t>
            </a:r>
            <a:r>
              <a:rPr lang="en-IN" sz="2400" b="1" strike="noStrike" spc="-1" baseline="-25000">
                <a:solidFill>
                  <a:srgbClr val="000000"/>
                </a:solidFill>
                <a:latin typeface="Times New Roman"/>
                <a:ea typeface="DejaVu Sans"/>
              </a:rPr>
              <a:t>C</a:t>
            </a:r>
            <a:r>
              <a:rPr lang="en-IN" sz="2400" b="0" strike="noStrike" spc="-1">
                <a:solidFill>
                  <a:srgbClr val="000000"/>
                </a:solidFill>
                <a:latin typeface="Times New Roman"/>
                <a:ea typeface="DejaVu Sans"/>
              </a:rPr>
              <a:t>.</a:t>
            </a:r>
            <a:endParaRPr lang="en-IN" sz="2400" b="0" strike="noStrike" spc="-1">
              <a:latin typeface="Arial"/>
            </a:endParaRPr>
          </a:p>
          <a:p>
            <a:pPr marL="685800" lvl="1" indent="-227880">
              <a:lnSpc>
                <a:spcPct val="90000"/>
              </a:lnSpc>
              <a:spcBef>
                <a:spcPts val="1001"/>
              </a:spcBef>
              <a:buClr>
                <a:srgbClr val="000000"/>
              </a:buClr>
              <a:buFont typeface="Arial"/>
              <a:buChar char="•"/>
            </a:pPr>
            <a:r>
              <a:rPr lang="en-IN" sz="2400" b="0" strike="noStrike" spc="-1">
                <a:solidFill>
                  <a:srgbClr val="000000"/>
                </a:solidFill>
                <a:latin typeface="Times New Roman"/>
                <a:ea typeface="DejaVu Sans"/>
              </a:rPr>
              <a:t>The only hard step in this argument is to remember that </a:t>
            </a:r>
            <a:r>
              <a:rPr lang="en-IN" sz="2400" b="1" strike="noStrike" spc="-1">
                <a:solidFill>
                  <a:srgbClr val="000000"/>
                </a:solidFill>
                <a:latin typeface="Times New Roman"/>
                <a:ea typeface="DejaVu Sans"/>
              </a:rPr>
              <a:t>p</a:t>
            </a:r>
            <a:r>
              <a:rPr lang="en-IN" sz="2400" b="1" strike="noStrike" spc="-1" baseline="-25000">
                <a:solidFill>
                  <a:srgbClr val="000000"/>
                </a:solidFill>
                <a:latin typeface="Times New Roman"/>
                <a:ea typeface="DejaVu Sans"/>
              </a:rPr>
              <a:t>D</a:t>
            </a:r>
            <a:r>
              <a:rPr lang="en-IN" sz="2400" b="0" strike="noStrike" spc="-1">
                <a:solidFill>
                  <a:srgbClr val="000000"/>
                </a:solidFill>
                <a:latin typeface="Times New Roman"/>
                <a:ea typeface="DejaVu Sans"/>
              </a:rPr>
              <a:t> ≤ 1, so </a:t>
            </a:r>
            <a:r>
              <a:rPr lang="en-IN" sz="2400" b="1" strike="noStrike" spc="-1">
                <a:solidFill>
                  <a:srgbClr val="000000"/>
                </a:solidFill>
                <a:latin typeface="Times New Roman"/>
                <a:ea typeface="DejaVu Sans"/>
              </a:rPr>
              <a:t>p</a:t>
            </a:r>
            <a:r>
              <a:rPr lang="en-IN" sz="2400" b="1" strike="noStrike" spc="-1" baseline="-25000">
                <a:solidFill>
                  <a:srgbClr val="000000"/>
                </a:solidFill>
                <a:latin typeface="Times New Roman"/>
                <a:ea typeface="DejaVu Sans"/>
              </a:rPr>
              <a:t>C</a:t>
            </a:r>
            <a:r>
              <a:rPr lang="en-IN" sz="2400" b="1" strike="noStrike" spc="-1">
                <a:solidFill>
                  <a:srgbClr val="000000"/>
                </a:solidFill>
                <a:latin typeface="Times New Roman"/>
                <a:ea typeface="DejaVu Sans"/>
              </a:rPr>
              <a:t>+p</a:t>
            </a:r>
            <a:r>
              <a:rPr lang="en-IN" sz="2400" b="1" strike="noStrike" spc="-1" baseline="-25000">
                <a:solidFill>
                  <a:srgbClr val="000000"/>
                </a:solidFill>
                <a:latin typeface="Times New Roman"/>
                <a:ea typeface="DejaVu Sans"/>
              </a:rPr>
              <a:t>D </a:t>
            </a:r>
            <a:r>
              <a:rPr lang="en-IN" sz="2400" b="1" strike="noStrike" spc="-1">
                <a:solidFill>
                  <a:srgbClr val="000000"/>
                </a:solidFill>
                <a:latin typeface="Times New Roman"/>
                <a:ea typeface="DejaVu Sans"/>
              </a:rPr>
              <a:t>– p</a:t>
            </a:r>
            <a:r>
              <a:rPr lang="en-IN" sz="2400" b="1" strike="noStrike" spc="-1" baseline="-25000">
                <a:solidFill>
                  <a:srgbClr val="000000"/>
                </a:solidFill>
                <a:latin typeface="Times New Roman"/>
                <a:ea typeface="DejaVu Sans"/>
              </a:rPr>
              <a:t>C</a:t>
            </a:r>
            <a:r>
              <a:rPr lang="en-IN" sz="2400" b="1" strike="noStrike" spc="-1">
                <a:solidFill>
                  <a:srgbClr val="000000"/>
                </a:solidFill>
                <a:latin typeface="Times New Roman"/>
                <a:ea typeface="DejaVu Sans"/>
              </a:rPr>
              <a:t>p</a:t>
            </a:r>
            <a:r>
              <a:rPr lang="en-IN" sz="2400" b="1" strike="noStrike" spc="-1" baseline="-25000">
                <a:solidFill>
                  <a:srgbClr val="000000"/>
                </a:solidFill>
                <a:latin typeface="Times New Roman"/>
                <a:ea typeface="DejaVu Sans"/>
              </a:rPr>
              <a:t>D  </a:t>
            </a:r>
            <a:r>
              <a:rPr lang="en-IN" sz="2400" b="1" strike="noStrike" spc="-1">
                <a:solidFill>
                  <a:srgbClr val="000000"/>
                </a:solidFill>
                <a:latin typeface="Times New Roman"/>
                <a:ea typeface="DejaVu Sans"/>
              </a:rPr>
              <a:t> </a:t>
            </a:r>
            <a:r>
              <a:rPr lang="en-IN" sz="2400" b="0" strike="noStrike" spc="-1">
                <a:solidFill>
                  <a:srgbClr val="000000"/>
                </a:solidFill>
                <a:latin typeface="Times New Roman"/>
                <a:ea typeface="DejaVu Sans"/>
              </a:rPr>
              <a:t>grow positively with </a:t>
            </a:r>
            <a:r>
              <a:rPr lang="en-IN" sz="2400" b="1" strike="noStrike" spc="-1">
                <a:solidFill>
                  <a:srgbClr val="000000"/>
                </a:solidFill>
                <a:latin typeface="Times New Roman"/>
                <a:ea typeface="DejaVu Sans"/>
              </a:rPr>
              <a:t>p</a:t>
            </a:r>
            <a:r>
              <a:rPr lang="en-IN" sz="2400" b="1" strike="noStrike" spc="-1" baseline="-25000">
                <a:solidFill>
                  <a:srgbClr val="000000"/>
                </a:solidFill>
                <a:latin typeface="Times New Roman"/>
                <a:ea typeface="DejaVu Sans"/>
              </a:rPr>
              <a:t>C</a:t>
            </a:r>
            <a:r>
              <a:rPr lang="en-IN" sz="2400" b="0" strike="noStrike" spc="-1">
                <a:solidFill>
                  <a:srgbClr val="000000"/>
                </a:solidFill>
                <a:latin typeface="Times New Roman"/>
                <a:ea typeface="DejaVu Sans"/>
              </a:rPr>
              <a:t>.</a:t>
            </a:r>
            <a:endParaRPr lang="en-IN" sz="2400" b="0" strike="noStrike" spc="-1">
              <a:latin typeface="Arial"/>
            </a:endParaRPr>
          </a:p>
          <a:p>
            <a:pPr marL="685800" lvl="1" indent="-227880">
              <a:lnSpc>
                <a:spcPct val="90000"/>
              </a:lnSpc>
              <a:spcBef>
                <a:spcPts val="1001"/>
              </a:spcBef>
              <a:buClr>
                <a:srgbClr val="000000"/>
              </a:buClr>
              <a:buFont typeface="Arial"/>
              <a:buChar char="•"/>
            </a:pPr>
            <a:r>
              <a:rPr lang="en-IN" sz="2400" b="0" strike="noStrike" spc="-1">
                <a:solidFill>
                  <a:srgbClr val="000000"/>
                </a:solidFill>
                <a:latin typeface="Times New Roman"/>
                <a:ea typeface="DejaVu Sans"/>
              </a:rPr>
              <a:t>It follows that the likelihood is maximized when pC is as large as possible; i.e </a:t>
            </a:r>
            <a:r>
              <a:rPr lang="en-IN" sz="2400" b="1" strike="noStrike" spc="-1">
                <a:solidFill>
                  <a:srgbClr val="000000"/>
                </a:solidFill>
                <a:latin typeface="Times New Roman"/>
                <a:ea typeface="DejaVu Sans"/>
              </a:rPr>
              <a:t>pC</a:t>
            </a:r>
            <a:r>
              <a:rPr lang="en-IN" sz="2400" b="0" strike="noStrike" spc="-1">
                <a:solidFill>
                  <a:srgbClr val="000000"/>
                </a:solidFill>
                <a:latin typeface="Times New Roman"/>
                <a:ea typeface="DejaVu Sans"/>
              </a:rPr>
              <a:t> = 1.</a:t>
            </a:r>
            <a:endParaRPr lang="en-IN" sz="2400" b="0" strike="noStrike" spc="-1">
              <a:latin typeface="Arial"/>
            </a:endParaRPr>
          </a:p>
          <a:p>
            <a:pPr marL="685800" lvl="1" indent="-227880">
              <a:lnSpc>
                <a:spcPct val="90000"/>
              </a:lnSpc>
              <a:spcBef>
                <a:spcPts val="1001"/>
              </a:spcBef>
              <a:buClr>
                <a:srgbClr val="000000"/>
              </a:buClr>
              <a:buFont typeface="Arial"/>
              <a:buChar char="•"/>
            </a:pPr>
            <a:r>
              <a:rPr lang="en-IN" sz="2400" b="0" strike="noStrike" spc="-1">
                <a:solidFill>
                  <a:srgbClr val="000000"/>
                </a:solidFill>
                <a:latin typeface="Times New Roman"/>
                <a:ea typeface="DejaVu Sans"/>
              </a:rPr>
              <a:t>After substitution of </a:t>
            </a:r>
            <a:r>
              <a:rPr lang="en-IN" sz="2400" b="1" strike="noStrike" spc="-1">
                <a:solidFill>
                  <a:srgbClr val="000000"/>
                </a:solidFill>
                <a:latin typeface="Times New Roman"/>
                <a:ea typeface="DejaVu Sans"/>
              </a:rPr>
              <a:t>p</a:t>
            </a:r>
            <a:r>
              <a:rPr lang="en-IN" sz="2400" b="1" strike="noStrike" spc="-1" baseline="-25000">
                <a:solidFill>
                  <a:srgbClr val="000000"/>
                </a:solidFill>
                <a:latin typeface="Times New Roman"/>
                <a:ea typeface="DejaVu Sans"/>
              </a:rPr>
              <a:t>C</a:t>
            </a:r>
            <a:r>
              <a:rPr lang="en-IN" sz="2400" b="0" strike="noStrike" spc="-1">
                <a:solidFill>
                  <a:srgbClr val="000000"/>
                </a:solidFill>
                <a:latin typeface="Times New Roman"/>
                <a:ea typeface="DejaVu Sans"/>
              </a:rPr>
              <a:t> in the expression , we get </a:t>
            </a:r>
            <a:r>
              <a:rPr lang="en-IN" sz="2400" b="1" strike="noStrike" spc="-1">
                <a:solidFill>
                  <a:srgbClr val="000000"/>
                </a:solidFill>
                <a:latin typeface="Times New Roman"/>
                <a:ea typeface="DejaVu Sans"/>
              </a:rPr>
              <a:t>p</a:t>
            </a:r>
            <a:r>
              <a:rPr lang="en-IN" sz="2400" b="1" strike="noStrike" spc="-1" baseline="-25000">
                <a:solidFill>
                  <a:srgbClr val="000000"/>
                </a:solidFill>
                <a:latin typeface="Times New Roman"/>
                <a:ea typeface="DejaVu Sans"/>
              </a:rPr>
              <a:t>D</a:t>
            </a:r>
            <a:r>
              <a:rPr lang="en-IN" sz="2400" b="0" strike="noStrike" spc="-1">
                <a:solidFill>
                  <a:srgbClr val="000000"/>
                </a:solidFill>
                <a:latin typeface="Times New Roman"/>
                <a:ea typeface="DejaVu Sans"/>
              </a:rPr>
              <a:t> as 0.5. </a:t>
            </a:r>
            <a:endParaRPr lang="en-IN" sz="2400" b="0" strike="noStrike" spc="-1">
              <a:latin typeface="Arial"/>
            </a:endParaRPr>
          </a:p>
          <a:p>
            <a:pPr marL="228600" indent="-227880">
              <a:lnSpc>
                <a:spcPct val="90000"/>
              </a:lnSpc>
              <a:spcBef>
                <a:spcPts val="1001"/>
              </a:spcBef>
              <a:buClr>
                <a:srgbClr val="000000"/>
              </a:buClr>
              <a:buFont typeface="Arial"/>
              <a:buChar char="•"/>
            </a:pPr>
            <a:r>
              <a:rPr lang="en-IN" sz="2400" b="1" strike="noStrike" spc="-1">
                <a:solidFill>
                  <a:srgbClr val="000000"/>
                </a:solidFill>
                <a:latin typeface="Times New Roman"/>
                <a:ea typeface="DejaVu Sans"/>
              </a:rPr>
              <a:t>Conclusion</a:t>
            </a:r>
            <a:r>
              <a:rPr lang="en-IN" sz="2400" b="0" strike="noStrike" spc="-1">
                <a:solidFill>
                  <a:srgbClr val="000000"/>
                </a:solidFill>
                <a:latin typeface="Times New Roman"/>
                <a:ea typeface="DejaVu Sans"/>
              </a:rPr>
              <a:t>:</a:t>
            </a:r>
            <a:endParaRPr lang="en-IN" sz="2400" b="0" strike="noStrike" spc="-1">
              <a:latin typeface="Arial"/>
            </a:endParaRPr>
          </a:p>
          <a:p>
            <a:pPr marL="685800" lvl="1" indent="-227880">
              <a:lnSpc>
                <a:spcPct val="90000"/>
              </a:lnSpc>
              <a:spcBef>
                <a:spcPts val="1001"/>
              </a:spcBef>
              <a:buClr>
                <a:srgbClr val="000000"/>
              </a:buClr>
              <a:buFont typeface="Arial"/>
              <a:buChar char="•"/>
            </a:pPr>
            <a:r>
              <a:rPr lang="en-IN" sz="2400" b="0" strike="noStrike" spc="-1">
                <a:solidFill>
                  <a:srgbClr val="000000"/>
                </a:solidFill>
                <a:latin typeface="Times New Roman"/>
                <a:ea typeface="DejaVu Sans"/>
              </a:rPr>
              <a:t>For a given C and D communities the maximum likelihood for the graph shown in the image occurs when members of C are certain to have an edge between them and there is a </a:t>
            </a:r>
            <a:r>
              <a:rPr lang="en-IN" sz="2400" b="1" strike="noStrike" spc="-1">
                <a:solidFill>
                  <a:srgbClr val="000000"/>
                </a:solidFill>
                <a:latin typeface="Times New Roman"/>
                <a:ea typeface="DejaVu Sans"/>
              </a:rPr>
              <a:t>50% </a:t>
            </a:r>
            <a:r>
              <a:rPr lang="en-IN" sz="2400" b="0" strike="noStrike" spc="-1">
                <a:solidFill>
                  <a:srgbClr val="000000"/>
                </a:solidFill>
                <a:latin typeface="Times New Roman"/>
                <a:ea typeface="DejaVu Sans"/>
              </a:rPr>
              <a:t>chance that joint membership in D will cause an edge between the members.</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838080" y="365040"/>
            <a:ext cx="10514880" cy="93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a:solidFill>
                  <a:srgbClr val="000000"/>
                </a:solidFill>
                <a:latin typeface="Calibri Light"/>
                <a:ea typeface="DejaVu Sans"/>
              </a:rPr>
              <a:t>Finding Overlapping Communities</a:t>
            </a:r>
            <a:endParaRPr lang="en-IN" sz="4400" b="0" strike="noStrike" spc="-1" dirty="0">
              <a:latin typeface="Arial"/>
            </a:endParaRPr>
          </a:p>
        </p:txBody>
      </p:sp>
      <p:sp>
        <p:nvSpPr>
          <p:cNvPr id="189"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dirty="0">
                <a:solidFill>
                  <a:srgbClr val="FF0000"/>
                </a:solidFill>
                <a:latin typeface="Times New Roman"/>
                <a:ea typeface="DejaVu Sans"/>
              </a:rPr>
              <a:t>The Affiliation-Graph Model</a:t>
            </a:r>
            <a:r>
              <a:rPr lang="en-IN" sz="2800" b="0" strike="noStrike" spc="-1" dirty="0">
                <a:solidFill>
                  <a:srgbClr val="000000"/>
                </a:solidFill>
                <a:latin typeface="Times New Roman"/>
                <a:ea typeface="DejaVu Sans"/>
              </a:rPr>
              <a:t>: </a:t>
            </a:r>
            <a:endParaRPr lang="en-IN" sz="2800" b="0" strike="noStrike" spc="-1" dirty="0" smtClean="0">
              <a:solidFill>
                <a:srgbClr val="000000"/>
              </a:solidFill>
              <a:latin typeface="Times New Roman"/>
              <a:ea typeface="DejaVu Sans"/>
            </a:endParaRPr>
          </a:p>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The </a:t>
            </a:r>
            <a:r>
              <a:rPr lang="en-IN" sz="2800" b="0" strike="noStrike" spc="-1" dirty="0">
                <a:solidFill>
                  <a:srgbClr val="000000"/>
                </a:solidFill>
                <a:latin typeface="Times New Roman"/>
                <a:ea typeface="DejaVu Sans"/>
              </a:rPr>
              <a:t>entire computation is a part of the solution only.</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 We also need to </a:t>
            </a:r>
            <a:r>
              <a:rPr lang="en-IN" sz="2800" b="1" strike="noStrike" spc="-1" dirty="0">
                <a:solidFill>
                  <a:srgbClr val="000000"/>
                </a:solidFill>
                <a:latin typeface="Times New Roman"/>
                <a:ea typeface="DejaVu Sans"/>
              </a:rPr>
              <a:t>find an assignment of members to communities such that the maximum likelihood solution for that assignment is the largest solution for any assignment</a:t>
            </a:r>
            <a:r>
              <a:rPr lang="en-IN" sz="2800" b="0" strike="noStrike" spc="-1" dirty="0">
                <a:solidFill>
                  <a:srgbClr val="000000"/>
                </a:solidFill>
                <a:latin typeface="Times New Roman"/>
                <a:ea typeface="DejaVu Sans"/>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Once we fix on an assignment, we can find the probabilities, </a:t>
            </a:r>
            <a:r>
              <a:rPr lang="en-IN" sz="2800" b="1" strike="noStrike" spc="-1" dirty="0" err="1">
                <a:solidFill>
                  <a:srgbClr val="000000"/>
                </a:solidFill>
                <a:latin typeface="Times New Roman"/>
                <a:ea typeface="DejaVu Sans"/>
              </a:rPr>
              <a:t>p</a:t>
            </a:r>
            <a:r>
              <a:rPr lang="en-IN" sz="2800" b="1" strike="noStrike" spc="-1" baseline="-25000" dirty="0" err="1">
                <a:solidFill>
                  <a:srgbClr val="000000"/>
                </a:solidFill>
                <a:latin typeface="Times New Roman"/>
                <a:ea typeface="DejaVu Sans"/>
              </a:rPr>
              <a:t>C</a:t>
            </a:r>
            <a:r>
              <a:rPr lang="en-IN" sz="2800" b="0" strike="noStrike" spc="-1" dirty="0">
                <a:solidFill>
                  <a:srgbClr val="000000"/>
                </a:solidFill>
                <a:latin typeface="Times New Roman"/>
                <a:ea typeface="DejaVu Sans"/>
              </a:rPr>
              <a:t>, associated with each community, even for very large graphs with large numbers of communities.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1" strike="noStrike" spc="-1" dirty="0">
                <a:solidFill>
                  <a:srgbClr val="000000"/>
                </a:solidFill>
                <a:latin typeface="Times New Roman"/>
                <a:ea typeface="DejaVu Sans"/>
              </a:rPr>
              <a:t>gradient descent  </a:t>
            </a:r>
            <a:r>
              <a:rPr lang="en-IN" sz="2800" b="0" strike="noStrike" spc="-1" dirty="0">
                <a:solidFill>
                  <a:srgbClr val="000000"/>
                </a:solidFill>
                <a:latin typeface="Times New Roman"/>
                <a:ea typeface="DejaVu Sans"/>
              </a:rPr>
              <a:t>technique is used to do this.</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a:solidFill>
                  <a:srgbClr val="000000"/>
                </a:solidFill>
                <a:latin typeface="Times New Roman"/>
                <a:ea typeface="DejaVu Sans"/>
              </a:rPr>
              <a:t>Counting  Triangles</a:t>
            </a:r>
            <a:endParaRPr lang="en-IN" sz="4400" b="0" strike="noStrike" spc="-1" dirty="0">
              <a:latin typeface="Arial"/>
            </a:endParaRPr>
          </a:p>
        </p:txBody>
      </p:sp>
      <p:sp>
        <p:nvSpPr>
          <p:cNvPr id="191"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800" spc="-1" dirty="0" smtClean="0">
                <a:solidFill>
                  <a:srgbClr val="000000"/>
                </a:solidFill>
                <a:latin typeface="Times New Roman"/>
              </a:rPr>
              <a:t>One of the most useful properties of social-graph is the counting of the triangles and  other simple subgraphs.</a:t>
            </a:r>
          </a:p>
          <a:p>
            <a:pPr marL="228600" indent="-227880">
              <a:lnSpc>
                <a:spcPct val="90000"/>
              </a:lnSpc>
              <a:spcBef>
                <a:spcPts val="1001"/>
              </a:spcBef>
              <a:buClr>
                <a:srgbClr val="000000"/>
              </a:buClr>
              <a:buFont typeface="Arial"/>
              <a:buChar char="•"/>
            </a:pPr>
            <a:r>
              <a:rPr lang="en-US" sz="2800" spc="-1" dirty="0" smtClean="0">
                <a:solidFill>
                  <a:srgbClr val="000000"/>
                </a:solidFill>
                <a:latin typeface="Times New Roman"/>
              </a:rPr>
              <a:t>In this session, we are digress the methods for estimating or getting exact count of triangles in a very large graph.</a:t>
            </a:r>
          </a:p>
          <a:p>
            <a:pPr marL="228600" indent="-227880">
              <a:lnSpc>
                <a:spcPct val="90000"/>
              </a:lnSpc>
              <a:spcBef>
                <a:spcPts val="1001"/>
              </a:spcBef>
              <a:buClr>
                <a:srgbClr val="000000"/>
              </a:buClr>
              <a:buFont typeface="Arial"/>
              <a:buChar char="•"/>
            </a:pPr>
            <a:r>
              <a:rPr lang="en-US" sz="2800" spc="-1" dirty="0" smtClean="0">
                <a:solidFill>
                  <a:srgbClr val="000000"/>
                </a:solidFill>
                <a:latin typeface="Times New Roman"/>
              </a:rPr>
              <a:t>A </a:t>
            </a:r>
            <a:r>
              <a:rPr lang="en-US" sz="2800" spc="-1" dirty="0">
                <a:solidFill>
                  <a:srgbClr val="000000"/>
                </a:solidFill>
                <a:latin typeface="Times New Roman"/>
              </a:rPr>
              <a:t>triangle means three vertices forming a triangle with edges interconnecting them</a:t>
            </a:r>
            <a:r>
              <a:rPr lang="en-US" sz="2800" spc="-1" dirty="0" smtClean="0">
                <a:solidFill>
                  <a:srgbClr val="000000"/>
                </a:solidFill>
                <a:latin typeface="Times New Roman"/>
              </a:rPr>
              <a:t>.</a:t>
            </a:r>
          </a:p>
          <a:p>
            <a:pPr marL="228600" indent="-227880">
              <a:lnSpc>
                <a:spcPct val="90000"/>
              </a:lnSpc>
              <a:spcBef>
                <a:spcPts val="1001"/>
              </a:spcBef>
              <a:buClr>
                <a:srgbClr val="000000"/>
              </a:buClr>
              <a:buFont typeface="Arial"/>
              <a:buChar char="•"/>
            </a:pPr>
            <a:r>
              <a:rPr lang="en-US" sz="2800" b="1" spc="-1" dirty="0">
                <a:solidFill>
                  <a:srgbClr val="000000"/>
                </a:solidFill>
                <a:latin typeface="Times New Roman"/>
              </a:rPr>
              <a:t>Triangle count </a:t>
            </a:r>
            <a:r>
              <a:rPr lang="en-US" sz="2800" spc="-1" dirty="0">
                <a:solidFill>
                  <a:srgbClr val="000000"/>
                </a:solidFill>
                <a:latin typeface="Times New Roman"/>
              </a:rPr>
              <a:t>refers to </a:t>
            </a:r>
            <a:r>
              <a:rPr lang="en-US" sz="2800" b="1" spc="-1" dirty="0">
                <a:solidFill>
                  <a:srgbClr val="000000"/>
                </a:solidFill>
                <a:latin typeface="Times New Roman"/>
              </a:rPr>
              <a:t>the number of triangles passing through each vertex. </a:t>
            </a:r>
            <a:r>
              <a:rPr lang="en-US" sz="2800" b="1" spc="-1" dirty="0" smtClean="0">
                <a:solidFill>
                  <a:srgbClr val="000000"/>
                </a:solidFill>
                <a:latin typeface="Times New Roman"/>
              </a:rPr>
              <a:t> </a:t>
            </a:r>
            <a:r>
              <a:rPr lang="en-US" sz="2800" b="1" spc="-1" dirty="0" smtClean="0">
                <a:solidFill>
                  <a:srgbClr val="000000"/>
                </a:solidFill>
                <a:latin typeface="Times New Roman"/>
                <a:sym typeface="Wingdings" panose="05000000000000000000" pitchFamily="2" charset="2"/>
              </a:rPr>
              <a:t> </a:t>
            </a:r>
            <a:r>
              <a:rPr lang="en-US" sz="2800" spc="-1" dirty="0" smtClean="0">
                <a:solidFill>
                  <a:srgbClr val="000000"/>
                </a:solidFill>
                <a:latin typeface="Times New Roman"/>
              </a:rPr>
              <a:t>The </a:t>
            </a:r>
            <a:r>
              <a:rPr lang="en-US" sz="2800" spc="-1" dirty="0">
                <a:solidFill>
                  <a:srgbClr val="000000"/>
                </a:solidFill>
                <a:latin typeface="Times New Roman"/>
              </a:rPr>
              <a:t>count is a measure of clustering.</a:t>
            </a:r>
            <a:endParaRPr lang="en-IN" sz="2800" b="0" strike="noStrike" spc="-1" dirty="0" smtClean="0">
              <a:solidFill>
                <a:srgbClr val="000000"/>
              </a:solidFill>
              <a:latin typeface="Times New Roman"/>
              <a:ea typeface="DejaVu Sans"/>
            </a:endParaRPr>
          </a:p>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Number </a:t>
            </a:r>
            <a:r>
              <a:rPr lang="en-IN" sz="2800" b="0" strike="noStrike" spc="-1" dirty="0">
                <a:solidFill>
                  <a:srgbClr val="000000"/>
                </a:solidFill>
                <a:latin typeface="Times New Roman"/>
                <a:ea typeface="DejaVu Sans"/>
              </a:rPr>
              <a:t>of triangles in a social network graph is expected to be much larger than a random graph with the same size.</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The locality </a:t>
            </a:r>
            <a:r>
              <a:rPr lang="en-IN" sz="2800" b="0" strike="noStrike" spc="-1" dirty="0" smtClean="0">
                <a:solidFill>
                  <a:srgbClr val="000000"/>
                </a:solidFill>
                <a:latin typeface="Times New Roman"/>
                <a:ea typeface="DejaVu Sans"/>
              </a:rPr>
              <a:t>property</a:t>
            </a:r>
            <a:endParaRPr lang="en-IN" sz="2800" b="0" strike="noStrike" spc="-1" dirty="0">
              <a:latin typeface="Arial"/>
            </a:endParaRPr>
          </a:p>
        </p:txBody>
      </p:sp>
    </p:spTree>
    <p:extLst>
      <p:ext uri="{BB962C8B-B14F-4D97-AF65-F5344CB8AC3E}">
        <p14:creationId xmlns:p14="http://schemas.microsoft.com/office/powerpoint/2010/main" val="18824192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Times New Roman"/>
                <a:ea typeface="DejaVu Sans"/>
              </a:rPr>
              <a:t>Counting  Triangles</a:t>
            </a:r>
            <a:endParaRPr lang="en-IN" sz="4400" b="0" strike="noStrike" spc="-1">
              <a:latin typeface="Arial"/>
            </a:endParaRPr>
          </a:p>
        </p:txBody>
      </p:sp>
      <p:sp>
        <p:nvSpPr>
          <p:cNvPr id="191"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G=(V,E), |V| = n and |E| = m, a random graph, there will be an expected number of triangles in the graph.</a:t>
            </a:r>
          </a:p>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ea typeface="DejaVu Sans"/>
              </a:rPr>
              <a:t>It is not difficult to calculate the count of triangles in the random graph.</a:t>
            </a:r>
          </a:p>
          <a:p>
            <a:pPr marL="228600" indent="-227880">
              <a:lnSpc>
                <a:spcPct val="90000"/>
              </a:lnSpc>
              <a:spcBef>
                <a:spcPts val="1001"/>
              </a:spcBef>
              <a:buClr>
                <a:srgbClr val="000000"/>
              </a:buClr>
              <a:buFont typeface="Arial"/>
              <a:buChar char="•"/>
            </a:pPr>
            <a:r>
              <a:rPr lang="en-US" sz="2800" spc="-1" dirty="0">
                <a:solidFill>
                  <a:srgbClr val="000000"/>
                </a:solidFill>
                <a:latin typeface="Times New Roman"/>
              </a:rPr>
              <a:t>There are </a:t>
            </a:r>
            <a:r>
              <a:rPr lang="en-US" sz="2800" spc="-1" dirty="0" smtClean="0">
                <a:solidFill>
                  <a:srgbClr val="000000"/>
                </a:solidFill>
                <a:latin typeface="Times New Roman"/>
              </a:rPr>
              <a:t>nc</a:t>
            </a:r>
            <a:r>
              <a:rPr lang="en-US" sz="2800" spc="-1" baseline="-25000" dirty="0" smtClean="0">
                <a:solidFill>
                  <a:srgbClr val="000000"/>
                </a:solidFill>
                <a:latin typeface="Times New Roman"/>
              </a:rPr>
              <a:t>3</a:t>
            </a:r>
            <a:r>
              <a:rPr lang="en-US" sz="2800" spc="-1" dirty="0" smtClean="0">
                <a:solidFill>
                  <a:srgbClr val="000000"/>
                </a:solidFill>
                <a:latin typeface="Times New Roman"/>
              </a:rPr>
              <a:t> sets </a:t>
            </a:r>
            <a:r>
              <a:rPr lang="en-US" sz="2800" spc="-1" dirty="0">
                <a:solidFill>
                  <a:srgbClr val="000000"/>
                </a:solidFill>
                <a:latin typeface="Times New Roman"/>
              </a:rPr>
              <a:t>of three nodes, or </a:t>
            </a:r>
            <a:r>
              <a:rPr lang="en-US" sz="2800" spc="-1" dirty="0" smtClean="0">
                <a:solidFill>
                  <a:srgbClr val="000000"/>
                </a:solidFill>
                <a:latin typeface="Times New Roman"/>
              </a:rPr>
              <a:t>approximately n</a:t>
            </a:r>
            <a:r>
              <a:rPr lang="en-US" sz="2800" spc="-1" baseline="30000" dirty="0" smtClean="0">
                <a:solidFill>
                  <a:srgbClr val="000000"/>
                </a:solidFill>
                <a:latin typeface="Times New Roman"/>
              </a:rPr>
              <a:t>3</a:t>
            </a:r>
            <a:r>
              <a:rPr lang="en-US" sz="2800" spc="-1" dirty="0" smtClean="0">
                <a:solidFill>
                  <a:srgbClr val="000000"/>
                </a:solidFill>
                <a:latin typeface="Times New Roman"/>
              </a:rPr>
              <a:t>/6 </a:t>
            </a:r>
            <a:r>
              <a:rPr lang="en-US" sz="2800" spc="-1" dirty="0">
                <a:solidFill>
                  <a:srgbClr val="000000"/>
                </a:solidFill>
                <a:latin typeface="Times New Roman"/>
              </a:rPr>
              <a:t>sets of three nodes that might be a </a:t>
            </a:r>
            <a:r>
              <a:rPr lang="en-US" sz="2800" spc="-1" dirty="0" smtClean="0">
                <a:solidFill>
                  <a:srgbClr val="000000"/>
                </a:solidFill>
                <a:latin typeface="Times New Roman"/>
              </a:rPr>
              <a:t>triangle.</a:t>
            </a:r>
          </a:p>
          <a:p>
            <a:pPr marL="228600" indent="-227880">
              <a:lnSpc>
                <a:spcPct val="90000"/>
              </a:lnSpc>
              <a:spcBef>
                <a:spcPts val="1001"/>
              </a:spcBef>
              <a:buClr>
                <a:srgbClr val="000000"/>
              </a:buClr>
              <a:buFont typeface="Arial"/>
              <a:buChar char="•"/>
            </a:pPr>
            <a:r>
              <a:rPr lang="en-US" sz="2800" spc="-1" dirty="0">
                <a:solidFill>
                  <a:srgbClr val="000000"/>
                </a:solidFill>
                <a:latin typeface="Times New Roman"/>
              </a:rPr>
              <a:t>The probability of an </a:t>
            </a:r>
            <a:r>
              <a:rPr lang="en-US" sz="2800" spc="-1" dirty="0" smtClean="0">
                <a:solidFill>
                  <a:srgbClr val="000000"/>
                </a:solidFill>
                <a:latin typeface="Times New Roman"/>
              </a:rPr>
              <a:t>edge between </a:t>
            </a:r>
            <a:r>
              <a:rPr lang="en-US" sz="2800" spc="-1" dirty="0">
                <a:solidFill>
                  <a:srgbClr val="000000"/>
                </a:solidFill>
                <a:latin typeface="Times New Roman"/>
              </a:rPr>
              <a:t>any two given nodes being added is </a:t>
            </a:r>
            <a:r>
              <a:rPr lang="en-US" sz="2800" spc="-1" dirty="0" smtClean="0">
                <a:solidFill>
                  <a:srgbClr val="000000"/>
                </a:solidFill>
                <a:latin typeface="Times New Roman"/>
              </a:rPr>
              <a:t>m/nc</a:t>
            </a:r>
            <a:r>
              <a:rPr lang="en-US" sz="2800" spc="-1" baseline="-25000" dirty="0" smtClean="0">
                <a:solidFill>
                  <a:srgbClr val="000000"/>
                </a:solidFill>
                <a:latin typeface="Times New Roman"/>
              </a:rPr>
              <a:t>2</a:t>
            </a:r>
            <a:r>
              <a:rPr lang="en-US" sz="2800" spc="-1" dirty="0" smtClean="0">
                <a:solidFill>
                  <a:srgbClr val="000000"/>
                </a:solidFill>
                <a:latin typeface="Times New Roman"/>
              </a:rPr>
              <a:t>, or </a:t>
            </a:r>
            <a:r>
              <a:rPr lang="en-US" sz="2800" spc="-1" dirty="0">
                <a:solidFill>
                  <a:srgbClr val="000000"/>
                </a:solidFill>
                <a:latin typeface="Times New Roman"/>
              </a:rPr>
              <a:t>approximately 2m/n</a:t>
            </a:r>
            <a:r>
              <a:rPr lang="en-US" sz="2800" spc="-1" baseline="30000" dirty="0">
                <a:solidFill>
                  <a:srgbClr val="000000"/>
                </a:solidFill>
                <a:latin typeface="Times New Roman"/>
              </a:rPr>
              <a:t>2</a:t>
            </a:r>
            <a:r>
              <a:rPr lang="en-US" sz="2800" spc="-1" dirty="0">
                <a:solidFill>
                  <a:srgbClr val="000000"/>
                </a:solidFill>
                <a:latin typeface="Times New Roman"/>
              </a:rPr>
              <a:t>.</a:t>
            </a:r>
          </a:p>
          <a:p>
            <a:pPr marL="228600" indent="-227880">
              <a:lnSpc>
                <a:spcPct val="90000"/>
              </a:lnSpc>
              <a:spcBef>
                <a:spcPts val="1001"/>
              </a:spcBef>
              <a:buClr>
                <a:srgbClr val="000000"/>
              </a:buClr>
              <a:buFont typeface="Arial"/>
              <a:buChar char="•"/>
            </a:pPr>
            <a:r>
              <a:rPr lang="en-US" sz="2800" spc="-1" dirty="0">
                <a:solidFill>
                  <a:srgbClr val="000000"/>
                </a:solidFill>
                <a:latin typeface="Times New Roman"/>
              </a:rPr>
              <a:t>The probability that any set of three nodes has edges between each pair, </a:t>
            </a:r>
            <a:r>
              <a:rPr lang="en-US" sz="2800" spc="-1" dirty="0" smtClean="0">
                <a:solidFill>
                  <a:srgbClr val="000000"/>
                </a:solidFill>
                <a:latin typeface="Times New Roman"/>
              </a:rPr>
              <a:t>if those </a:t>
            </a:r>
            <a:r>
              <a:rPr lang="en-US" sz="2800" spc="-1" dirty="0">
                <a:solidFill>
                  <a:srgbClr val="000000"/>
                </a:solidFill>
                <a:latin typeface="Times New Roman"/>
              </a:rPr>
              <a:t>edges are independently chosen to be present or absent is </a:t>
            </a:r>
            <a:r>
              <a:rPr lang="en-US" sz="2800" spc="-1" dirty="0" smtClean="0">
                <a:solidFill>
                  <a:srgbClr val="000000"/>
                </a:solidFill>
                <a:latin typeface="Times New Roman"/>
              </a:rPr>
              <a:t>approximately, </a:t>
            </a:r>
            <a:r>
              <a:rPr lang="en-US" sz="2800" spc="-1" dirty="0">
                <a:solidFill>
                  <a:srgbClr val="000000"/>
                </a:solidFill>
                <a:latin typeface="Times New Roman"/>
              </a:rPr>
              <a:t>(2m/n</a:t>
            </a:r>
            <a:r>
              <a:rPr lang="en-US" sz="2800" spc="-1" baseline="30000" dirty="0">
                <a:solidFill>
                  <a:srgbClr val="000000"/>
                </a:solidFill>
                <a:latin typeface="Times New Roman"/>
              </a:rPr>
              <a:t>2</a:t>
            </a:r>
            <a:r>
              <a:rPr lang="en-US" sz="2800" spc="-1" dirty="0">
                <a:solidFill>
                  <a:srgbClr val="000000"/>
                </a:solidFill>
                <a:latin typeface="Times New Roman"/>
              </a:rPr>
              <a:t>)</a:t>
            </a:r>
            <a:r>
              <a:rPr lang="en-US" sz="2800" spc="-1" baseline="30000" dirty="0">
                <a:solidFill>
                  <a:srgbClr val="000000"/>
                </a:solidFill>
                <a:latin typeface="Times New Roman"/>
              </a:rPr>
              <a:t>3</a:t>
            </a:r>
            <a:r>
              <a:rPr lang="en-US" sz="2800" spc="-1" dirty="0">
                <a:solidFill>
                  <a:srgbClr val="000000"/>
                </a:solidFill>
                <a:latin typeface="Times New Roman"/>
              </a:rPr>
              <a:t> = </a:t>
            </a:r>
            <a:r>
              <a:rPr lang="en-US" sz="2800" spc="-1" dirty="0" smtClean="0">
                <a:solidFill>
                  <a:srgbClr val="000000"/>
                </a:solidFill>
                <a:latin typeface="Times New Roman"/>
              </a:rPr>
              <a:t>8m</a:t>
            </a:r>
            <a:r>
              <a:rPr lang="en-US" sz="2800" spc="-1" baseline="30000" dirty="0" smtClean="0">
                <a:solidFill>
                  <a:srgbClr val="000000"/>
                </a:solidFill>
                <a:latin typeface="Times New Roman"/>
              </a:rPr>
              <a:t>3</a:t>
            </a:r>
            <a:r>
              <a:rPr lang="en-US" sz="2800" spc="-1" dirty="0" smtClean="0">
                <a:solidFill>
                  <a:srgbClr val="000000"/>
                </a:solidFill>
                <a:latin typeface="Times New Roman"/>
              </a:rPr>
              <a:t>/n</a:t>
            </a:r>
            <a:r>
              <a:rPr lang="en-US" sz="2800" spc="-1" baseline="30000" dirty="0" smtClean="0">
                <a:solidFill>
                  <a:srgbClr val="000000"/>
                </a:solidFill>
                <a:latin typeface="Times New Roman"/>
              </a:rPr>
              <a:t>6</a:t>
            </a:r>
          </a:p>
          <a:p>
            <a:pPr marL="228600" indent="-227880">
              <a:lnSpc>
                <a:spcPct val="90000"/>
              </a:lnSpc>
              <a:spcBef>
                <a:spcPts val="1001"/>
              </a:spcBef>
              <a:buClr>
                <a:srgbClr val="000000"/>
              </a:buClr>
              <a:buFont typeface="Arial"/>
              <a:buChar char="•"/>
            </a:pPr>
            <a:r>
              <a:rPr lang="en-US" sz="2800" spc="-1" dirty="0">
                <a:solidFill>
                  <a:srgbClr val="000000"/>
                </a:solidFill>
                <a:latin typeface="Times New Roman"/>
              </a:rPr>
              <a:t>Thus, the expected number of triangles in a graph of n nodes and m randomly selected edges is </a:t>
            </a:r>
            <a:r>
              <a:rPr lang="en-US" sz="2800" spc="-1" dirty="0" smtClean="0">
                <a:solidFill>
                  <a:srgbClr val="000000"/>
                </a:solidFill>
                <a:latin typeface="Times New Roman"/>
              </a:rPr>
              <a:t>approximately, </a:t>
            </a:r>
            <a:r>
              <a:rPr lang="pt-BR" sz="2800" spc="-1" dirty="0" smtClean="0">
                <a:solidFill>
                  <a:srgbClr val="000000"/>
                </a:solidFill>
                <a:latin typeface="Times New Roman"/>
              </a:rPr>
              <a:t>(8m</a:t>
            </a:r>
            <a:r>
              <a:rPr lang="pt-BR" sz="2800" spc="-1" baseline="30000" dirty="0" smtClean="0">
                <a:solidFill>
                  <a:srgbClr val="000000"/>
                </a:solidFill>
                <a:latin typeface="Times New Roman"/>
              </a:rPr>
              <a:t>3</a:t>
            </a:r>
            <a:r>
              <a:rPr lang="pt-BR" sz="2800" spc="-1" dirty="0" smtClean="0">
                <a:solidFill>
                  <a:srgbClr val="000000"/>
                </a:solidFill>
                <a:latin typeface="Times New Roman"/>
              </a:rPr>
              <a:t>/n</a:t>
            </a:r>
            <a:r>
              <a:rPr lang="pt-BR" sz="2800" spc="-1" baseline="30000" dirty="0" smtClean="0">
                <a:solidFill>
                  <a:srgbClr val="000000"/>
                </a:solidFill>
                <a:latin typeface="Times New Roman"/>
              </a:rPr>
              <a:t>6</a:t>
            </a:r>
            <a:r>
              <a:rPr lang="pt-BR" sz="2800" spc="-1" dirty="0" smtClean="0">
                <a:solidFill>
                  <a:srgbClr val="000000"/>
                </a:solidFill>
                <a:latin typeface="Times New Roman"/>
              </a:rPr>
              <a:t>)(n</a:t>
            </a:r>
            <a:r>
              <a:rPr lang="pt-BR" sz="2800" spc="-1" baseline="30000" dirty="0" smtClean="0">
                <a:solidFill>
                  <a:srgbClr val="000000"/>
                </a:solidFill>
                <a:latin typeface="Times New Roman"/>
              </a:rPr>
              <a:t>3</a:t>
            </a:r>
            <a:r>
              <a:rPr lang="pt-BR" sz="2800" spc="-1" dirty="0" smtClean="0">
                <a:solidFill>
                  <a:srgbClr val="000000"/>
                </a:solidFill>
                <a:latin typeface="Times New Roman"/>
              </a:rPr>
              <a:t>/6) </a:t>
            </a:r>
            <a:r>
              <a:rPr lang="pt-BR" sz="2800" b="1" spc="-1" dirty="0" smtClean="0">
                <a:solidFill>
                  <a:srgbClr val="000000"/>
                </a:solidFill>
                <a:latin typeface="Times New Roman"/>
              </a:rPr>
              <a:t>= 4/3 (m/n)</a:t>
            </a:r>
            <a:r>
              <a:rPr lang="pt-BR" sz="2800" b="1" spc="-1" baseline="30000" dirty="0" smtClean="0">
                <a:solidFill>
                  <a:srgbClr val="000000"/>
                </a:solidFill>
                <a:latin typeface="Times New Roman"/>
              </a:rPr>
              <a:t>3</a:t>
            </a:r>
            <a:endParaRPr lang="en-IN" sz="2800" b="1" spc="-1" baseline="30000" dirty="0">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a:solidFill>
                  <a:srgbClr val="000000"/>
                </a:solidFill>
                <a:latin typeface="Times New Roman"/>
                <a:ea typeface="DejaVu Sans"/>
              </a:rPr>
              <a:t>Counting </a:t>
            </a:r>
            <a:r>
              <a:rPr lang="en-IN" sz="4400" b="1" strike="noStrike" spc="-1" dirty="0" smtClean="0">
                <a:solidFill>
                  <a:srgbClr val="000000"/>
                </a:solidFill>
                <a:latin typeface="Times New Roman"/>
                <a:ea typeface="DejaVu Sans"/>
              </a:rPr>
              <a:t>Triangles</a:t>
            </a:r>
            <a:endParaRPr lang="en-IN" sz="4400" b="0" strike="noStrike" spc="-1" dirty="0">
              <a:latin typeface="Arial"/>
            </a:endParaRPr>
          </a:p>
        </p:txBody>
      </p:sp>
      <p:sp>
        <p:nvSpPr>
          <p:cNvPr id="191"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The number of triangles in the social-graph is much more than the number of triangles in the random graph.</a:t>
            </a:r>
          </a:p>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ea typeface="DejaVu Sans"/>
              </a:rPr>
              <a:t>Reason:</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rPr>
              <a:t>if A and B are friends, and A is also </a:t>
            </a:r>
            <a:r>
              <a:rPr lang="en-US" sz="2800" spc="-1" dirty="0" smtClean="0">
                <a:solidFill>
                  <a:srgbClr val="000000"/>
                </a:solidFill>
                <a:latin typeface="Times New Roman"/>
              </a:rPr>
              <a:t>a friend </a:t>
            </a:r>
            <a:r>
              <a:rPr lang="en-US" sz="2800" spc="-1" dirty="0">
                <a:solidFill>
                  <a:srgbClr val="000000"/>
                </a:solidFill>
                <a:latin typeface="Times New Roman"/>
              </a:rPr>
              <a:t>of C, there should be a much greater chance than average that B </a:t>
            </a:r>
            <a:r>
              <a:rPr lang="en-US" sz="2800" spc="-1" dirty="0" smtClean="0">
                <a:solidFill>
                  <a:srgbClr val="000000"/>
                </a:solidFill>
                <a:latin typeface="Times New Roman"/>
              </a:rPr>
              <a:t>and C are also friends.</a:t>
            </a:r>
          </a:p>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Uses ::</a:t>
            </a:r>
          </a:p>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Counting </a:t>
            </a:r>
            <a:r>
              <a:rPr lang="en-IN" sz="2800" b="0" strike="noStrike" spc="-1" dirty="0">
                <a:solidFill>
                  <a:srgbClr val="000000"/>
                </a:solidFill>
                <a:latin typeface="Times New Roman"/>
                <a:ea typeface="DejaVu Sans"/>
              </a:rPr>
              <a:t>the number of triangles</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How much the graph looks like a social network</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Age of </a:t>
            </a:r>
            <a:r>
              <a:rPr lang="en-IN" sz="2800" b="0" strike="noStrike" spc="-1" dirty="0" smtClean="0">
                <a:solidFill>
                  <a:srgbClr val="000000"/>
                </a:solidFill>
                <a:latin typeface="Times New Roman"/>
                <a:ea typeface="DejaVu Sans"/>
              </a:rPr>
              <a:t>community is related to the density of triangles</a:t>
            </a:r>
            <a:endParaRPr lang="en-IN" sz="2800" b="0" strike="noStrike" spc="-1" dirty="0">
              <a:latin typeface="Arial"/>
            </a:endParaRPr>
          </a:p>
          <a:p>
            <a:pPr marL="1143000" lvl="2"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A new community </a:t>
            </a:r>
            <a:r>
              <a:rPr lang="en-IN" sz="2800" b="0" strike="noStrike" spc="-1" dirty="0" smtClean="0">
                <a:solidFill>
                  <a:srgbClr val="000000"/>
                </a:solidFill>
                <a:latin typeface="Times New Roman"/>
                <a:ea typeface="DejaVu Sans"/>
              </a:rPr>
              <a:t>forms</a:t>
            </a:r>
            <a:endParaRPr lang="en-IN" sz="2800" b="0" strike="noStrike" spc="-1" dirty="0" smtClean="0">
              <a:latin typeface="Arial"/>
            </a:endParaRPr>
          </a:p>
          <a:p>
            <a:pPr marL="1143000" lvl="2"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Members bring in their like minded friends</a:t>
            </a:r>
            <a:endParaRPr lang="en-IN" sz="2800" b="0" strike="noStrike" spc="-1" dirty="0" smtClean="0">
              <a:latin typeface="Arial"/>
            </a:endParaRPr>
          </a:p>
          <a:p>
            <a:pPr marL="1143000" lvl="2"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Such </a:t>
            </a:r>
            <a:r>
              <a:rPr lang="en-IN" sz="2800" b="0" strike="noStrike" spc="-1" dirty="0">
                <a:solidFill>
                  <a:srgbClr val="000000"/>
                </a:solidFill>
                <a:latin typeface="Times New Roman"/>
                <a:ea typeface="DejaVu Sans"/>
              </a:rPr>
              <a:t>new members are expected to eventually connect to</a:t>
            </a:r>
            <a:endParaRPr lang="en-IN" sz="2800" b="0" strike="noStrike" spc="-1" dirty="0">
              <a:latin typeface="Arial"/>
            </a:endParaRPr>
          </a:p>
          <a:p>
            <a:pPr marL="1143000" lvl="2"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other members directly</a:t>
            </a:r>
            <a:endParaRPr lang="en-IN" sz="2800" b="0" strike="noStrike" spc="-1" dirty="0">
              <a:latin typeface="Arial"/>
            </a:endParaRPr>
          </a:p>
        </p:txBody>
      </p:sp>
    </p:spTree>
    <p:extLst>
      <p:ext uri="{BB962C8B-B14F-4D97-AF65-F5344CB8AC3E}">
        <p14:creationId xmlns:p14="http://schemas.microsoft.com/office/powerpoint/2010/main" val="15328715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Times New Roman"/>
                <a:ea typeface="DejaVu Sans"/>
              </a:rPr>
              <a:t>Counting  Triangles</a:t>
            </a:r>
            <a:endParaRPr lang="en-IN" sz="4400" b="0" strike="noStrike" spc="-1">
              <a:latin typeface="Arial"/>
            </a:endParaRPr>
          </a:p>
        </p:txBody>
      </p:sp>
      <p:sp>
        <p:nvSpPr>
          <p:cNvPr id="191"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endParaRPr lang="en-IN" sz="2800" b="0" strike="noStrike" spc="-1" dirty="0">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0721"/>
            <a:ext cx="9067800" cy="5486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3448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a:solidFill>
                  <a:srgbClr val="000000"/>
                </a:solidFill>
                <a:latin typeface="Times New Roman"/>
                <a:ea typeface="DejaVu Sans"/>
              </a:rPr>
              <a:t>Counting  Triangles</a:t>
            </a:r>
            <a:endParaRPr lang="en-IN" sz="4400" b="0" strike="noStrike" spc="-1" dirty="0">
              <a:latin typeface="Arial"/>
            </a:endParaRPr>
          </a:p>
        </p:txBody>
      </p:sp>
      <p:sp>
        <p:nvSpPr>
          <p:cNvPr id="191"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Counting </a:t>
            </a:r>
            <a:r>
              <a:rPr lang="en-IN" sz="2800" b="0" strike="noStrike" spc="-1" dirty="0">
                <a:solidFill>
                  <a:srgbClr val="000000"/>
                </a:solidFill>
                <a:latin typeface="Times New Roman"/>
                <a:ea typeface="DejaVu Sans"/>
              </a:rPr>
              <a:t>the number of triangles</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How much the graph looks like a social network</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Age of community</a:t>
            </a:r>
            <a:endParaRPr lang="en-IN" sz="2800" b="0" strike="noStrike" spc="-1" dirty="0">
              <a:latin typeface="Arial"/>
            </a:endParaRPr>
          </a:p>
          <a:p>
            <a:pPr marL="1143000" lvl="2"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A new community forms</a:t>
            </a:r>
            <a:endParaRPr lang="en-IN" sz="2800" b="0" strike="noStrike" spc="-1" dirty="0">
              <a:latin typeface="Arial"/>
            </a:endParaRPr>
          </a:p>
          <a:p>
            <a:pPr marL="1143000" lvl="2"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Members bring in their like minded friends</a:t>
            </a:r>
            <a:endParaRPr lang="en-IN" sz="2800" b="0" strike="noStrike" spc="-1" dirty="0">
              <a:latin typeface="Arial"/>
            </a:endParaRPr>
          </a:p>
          <a:p>
            <a:pPr marL="1143000" lvl="2"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Such new members are expected to eventually connect to</a:t>
            </a:r>
            <a:endParaRPr lang="en-IN" sz="2800" b="0" strike="noStrike" spc="-1" dirty="0">
              <a:latin typeface="Arial"/>
            </a:endParaRPr>
          </a:p>
          <a:p>
            <a:pPr marL="1143000" lvl="2"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other members directly</a:t>
            </a:r>
            <a:endParaRPr lang="en-IN" sz="2800" b="0" strike="noStrike" spc="-1" dirty="0">
              <a:latin typeface="Arial"/>
            </a:endParaRPr>
          </a:p>
        </p:txBody>
      </p:sp>
    </p:spTree>
    <p:extLst>
      <p:ext uri="{BB962C8B-B14F-4D97-AF65-F5344CB8AC3E}">
        <p14:creationId xmlns:p14="http://schemas.microsoft.com/office/powerpoint/2010/main" val="2044637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Direct Discovery of Communities</a:t>
            </a:r>
            <a:endParaRPr lang="en-IN" sz="4400" b="0" strike="noStrike" spc="-1">
              <a:latin typeface="Arial"/>
            </a:endParaRPr>
          </a:p>
        </p:txBody>
      </p:sp>
      <p:sp>
        <p:nvSpPr>
          <p:cNvPr id="85" name="CustomShape 2"/>
          <p:cNvSpPr/>
          <p:nvPr/>
        </p:nvSpPr>
        <p:spPr>
          <a:xfrm>
            <a:off x="838080" y="1825560"/>
            <a:ext cx="11010240" cy="455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Another Idea : Bipartite Graphs.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i="1" strike="noStrike" spc="-1">
                <a:solidFill>
                  <a:srgbClr val="000000"/>
                </a:solidFill>
                <a:latin typeface="Calibri"/>
                <a:ea typeface="DejaVu Sans"/>
              </a:rPr>
              <a:t>A complete bipartite graph consists of </a:t>
            </a:r>
            <a:r>
              <a:rPr lang="en-IN" sz="2800" b="1" i="1" strike="noStrike" spc="-1">
                <a:solidFill>
                  <a:srgbClr val="FF0000"/>
                </a:solidFill>
                <a:latin typeface="Calibri"/>
                <a:ea typeface="DejaVu Sans"/>
              </a:rPr>
              <a:t>s</a:t>
            </a:r>
            <a:r>
              <a:rPr lang="en-IN" sz="2800" b="1" i="1" strike="noStrike" spc="-1">
                <a:solidFill>
                  <a:srgbClr val="000000"/>
                </a:solidFill>
                <a:latin typeface="Calibri"/>
                <a:ea typeface="DejaVu Sans"/>
              </a:rPr>
              <a:t> nodes on one side and </a:t>
            </a:r>
            <a:r>
              <a:rPr lang="en-IN" sz="2800" b="1" i="1" strike="noStrike" spc="-1">
                <a:solidFill>
                  <a:srgbClr val="FF0000"/>
                </a:solidFill>
                <a:latin typeface="Calibri"/>
                <a:ea typeface="DejaVu Sans"/>
              </a:rPr>
              <a:t>t</a:t>
            </a:r>
            <a:r>
              <a:rPr lang="en-IN" sz="2800" b="1" i="1" strike="noStrike" spc="-1">
                <a:solidFill>
                  <a:srgbClr val="000000"/>
                </a:solidFill>
                <a:latin typeface="Calibri"/>
                <a:ea typeface="DejaVu Sans"/>
              </a:rPr>
              <a:t> nodes on the other side, with all </a:t>
            </a:r>
            <a:r>
              <a:rPr lang="en-IN" sz="2800" b="1" i="1" strike="noStrike" spc="-1">
                <a:solidFill>
                  <a:srgbClr val="FF0000"/>
                </a:solidFill>
                <a:latin typeface="Calibri"/>
                <a:ea typeface="DejaVu Sans"/>
              </a:rPr>
              <a:t>st </a:t>
            </a:r>
            <a:r>
              <a:rPr lang="en-IN" sz="2800" b="1" i="1" strike="noStrike" spc="-1">
                <a:solidFill>
                  <a:srgbClr val="000000"/>
                </a:solidFill>
                <a:latin typeface="Calibri"/>
                <a:ea typeface="DejaVu Sans"/>
              </a:rPr>
              <a:t>possible edges between the nodes of one side and the other present.</a:t>
            </a:r>
            <a:r>
              <a:rPr lang="en-IN" sz="2800" b="0" strike="noStrike" spc="-1">
                <a:solidFill>
                  <a:srgbClr val="000000"/>
                </a:solidFill>
                <a:latin typeface="Calibri"/>
                <a:ea typeface="DejaVu Sans"/>
              </a:rPr>
              <a:t> Denote this graph as </a:t>
            </a:r>
            <a:r>
              <a:rPr lang="en-IN" sz="2800" b="1" strike="noStrike" spc="-1">
                <a:solidFill>
                  <a:srgbClr val="000000"/>
                </a:solidFill>
                <a:latin typeface="Calibri"/>
                <a:ea typeface="DejaVu Sans"/>
              </a:rPr>
              <a:t>K</a:t>
            </a:r>
            <a:r>
              <a:rPr lang="en-IN" sz="2800" b="1" strike="noStrike" spc="-1" baseline="-25000">
                <a:solidFill>
                  <a:srgbClr val="000000"/>
                </a:solidFill>
                <a:latin typeface="Calibri"/>
                <a:ea typeface="DejaVu Sans"/>
              </a:rPr>
              <a:t>s,t</a:t>
            </a:r>
            <a:r>
              <a:rPr lang="en-IN" sz="2800" b="0" strike="noStrike" spc="-1">
                <a:solidFill>
                  <a:srgbClr val="000000"/>
                </a:solidFill>
                <a:latin typeface="Calibri"/>
                <a:ea typeface="DejaVu Sans"/>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it is possible to guarantee that a bipartite graph with</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ea typeface="DejaVu Sans"/>
              </a:rPr>
              <a:t> many edges has a large complete </a:t>
            </a:r>
            <a:r>
              <a:rPr lang="en-IN" sz="2800" b="1" strike="noStrike" spc="-1">
                <a:solidFill>
                  <a:srgbClr val="000000"/>
                </a:solidFill>
                <a:latin typeface="Calibri"/>
                <a:ea typeface="DejaVu Sans"/>
              </a:rPr>
              <a:t>bipartite subgraph</a:t>
            </a:r>
            <a:endParaRPr lang="en-IN" sz="2800" b="0" strike="noStrike" spc="-1">
              <a:latin typeface="Arial"/>
            </a:endParaRPr>
          </a:p>
          <a:p>
            <a:pPr>
              <a:lnSpc>
                <a:spcPct val="90000"/>
              </a:lnSpc>
              <a:spcBef>
                <a:spcPts val="1001"/>
              </a:spcBef>
            </a:pPr>
            <a:r>
              <a:rPr lang="en-IN" sz="2800" b="1" strike="noStrike" spc="-1">
                <a:solidFill>
                  <a:srgbClr val="000000"/>
                </a:solidFill>
                <a:latin typeface="Calibri"/>
                <a:ea typeface="DejaVu Sans"/>
              </a:rPr>
              <a:t> </a:t>
            </a:r>
            <a:r>
              <a:rPr lang="en-IN" sz="2800" b="0" strike="noStrike" spc="-1">
                <a:solidFill>
                  <a:srgbClr val="000000"/>
                </a:solidFill>
                <a:latin typeface="Calibri"/>
                <a:ea typeface="DejaVu Sans"/>
              </a:rPr>
              <a:t>(unlike cliques). Bipartite subgraph </a:t>
            </a:r>
            <a:r>
              <a:rPr lang="en-IN" sz="2800" b="0" strike="noStrike" spc="-1">
                <a:solidFill>
                  <a:srgbClr val="000000"/>
                </a:solidFill>
                <a:latin typeface="Wingdings"/>
                <a:ea typeface="DejaVu Sans"/>
              </a:rPr>
              <a:t></a:t>
            </a:r>
            <a:r>
              <a:rPr lang="en-IN" sz="2800" b="0" strike="noStrike" spc="-1">
                <a:solidFill>
                  <a:srgbClr val="000000"/>
                </a:solidFill>
                <a:latin typeface="Calibri"/>
                <a:ea typeface="DejaVu Sans"/>
              </a:rPr>
              <a:t> bi-clique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might be regarded as the nucleus of community </a:t>
            </a:r>
            <a:r>
              <a:t/>
            </a:r>
            <a:br/>
            <a:r>
              <a:rPr lang="en-IN" sz="2800" b="0" strike="noStrike" spc="-1">
                <a:solidFill>
                  <a:srgbClr val="000000"/>
                </a:solidFill>
                <a:latin typeface="Calibri"/>
                <a:ea typeface="DejaVu Sans"/>
              </a:rPr>
              <a:t> </a:t>
            </a:r>
            <a:endParaRPr lang="en-IN" sz="2800" b="0" strike="noStrike" spc="-1">
              <a:latin typeface="Arial"/>
            </a:endParaRPr>
          </a:p>
        </p:txBody>
      </p:sp>
      <p:pic>
        <p:nvPicPr>
          <p:cNvPr id="86" name="Picture 3"/>
          <p:cNvPicPr/>
          <p:nvPr/>
        </p:nvPicPr>
        <p:blipFill>
          <a:blip r:embed="rId2"/>
          <a:stretch/>
        </p:blipFill>
        <p:spPr>
          <a:xfrm>
            <a:off x="9153360" y="3392640"/>
            <a:ext cx="2694960" cy="3123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smtClean="0">
                <a:solidFill>
                  <a:srgbClr val="000000"/>
                </a:solidFill>
                <a:latin typeface="Times New Roman"/>
                <a:ea typeface="DejaVu Sans"/>
              </a:rPr>
              <a:t>Algorithm </a:t>
            </a:r>
            <a:r>
              <a:rPr lang="en-IN" sz="4400" b="1" strike="noStrike" spc="-1" smtClean="0">
                <a:solidFill>
                  <a:srgbClr val="000000"/>
                </a:solidFill>
                <a:latin typeface="Times New Roman"/>
                <a:ea typeface="DejaVu Sans"/>
              </a:rPr>
              <a:t>fo</a:t>
            </a:r>
            <a:r>
              <a:rPr lang="en-IN" sz="4400" b="1" spc="-1" smtClean="0">
                <a:solidFill>
                  <a:srgbClr val="000000"/>
                </a:solidFill>
                <a:latin typeface="Times New Roman"/>
                <a:ea typeface="DejaVu Sans"/>
              </a:rPr>
              <a:t>r Finding-</a:t>
            </a:r>
            <a:r>
              <a:rPr lang="en-IN" sz="4400" b="1" strike="noStrike" spc="-1" smtClean="0">
                <a:solidFill>
                  <a:srgbClr val="000000"/>
                </a:solidFill>
                <a:latin typeface="Times New Roman"/>
                <a:ea typeface="DejaVu Sans"/>
              </a:rPr>
              <a:t>Counting Triangles</a:t>
            </a:r>
            <a:endParaRPr lang="en-IN" sz="4400" b="0" strike="noStrike" spc="-1" dirty="0">
              <a:latin typeface="Arial"/>
            </a:endParaRPr>
          </a:p>
        </p:txBody>
      </p:sp>
      <mc:AlternateContent xmlns:mc="http://schemas.openxmlformats.org/markup-compatibility/2006" xmlns:a14="http://schemas.microsoft.com/office/drawing/2010/main">
        <mc:Choice Requires="a14">
          <p:sp>
            <p:nvSpPr>
              <p:cNvPr id="191"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G = (V,E), </a:t>
                </a:r>
                <a:r>
                  <a:rPr lang="en-IN" sz="2800" spc="-1" dirty="0" smtClean="0">
                    <a:solidFill>
                      <a:srgbClr val="000000"/>
                    </a:solidFill>
                    <a:latin typeface="Times New Roman"/>
                    <a:ea typeface="DejaVu Sans"/>
                  </a:rPr>
                  <a:t>|V|=n, |E|=m </a:t>
                </a:r>
                <a:r>
                  <a:rPr lang="en-IN" sz="2800" spc="-1" dirty="0">
                    <a:solidFill>
                      <a:srgbClr val="000000"/>
                    </a:solidFill>
                    <a:latin typeface="Times New Roman"/>
                    <a:ea typeface="DejaVu Sans"/>
                  </a:rPr>
                  <a:t>and m ≥ n</a:t>
                </a:r>
                <a:r>
                  <a:rPr lang="en-IN" sz="2800" spc="-1" dirty="0" smtClean="0">
                    <a:solidFill>
                      <a:srgbClr val="000000"/>
                    </a:solidFill>
                    <a:latin typeface="Times New Roman"/>
                    <a:ea typeface="DejaVu Sans"/>
                  </a:rPr>
                  <a:t>. </a:t>
                </a:r>
              </a:p>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ea typeface="DejaVu Sans"/>
                  </a:rPr>
                  <a:t>Assume the nodes are integers 1, 2, … , n</a:t>
                </a:r>
              </a:p>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ea typeface="DejaVu Sans"/>
                  </a:rPr>
                  <a:t>Heavy Hitter: A node that has at least </a:t>
                </a:r>
                <a14:m>
                  <m:oMath xmlns:m="http://schemas.openxmlformats.org/officeDocument/2006/math">
                    <m:r>
                      <a:rPr lang="en-IN" sz="2800" i="1" spc="-1" smtClean="0">
                        <a:solidFill>
                          <a:srgbClr val="000000"/>
                        </a:solidFill>
                        <a:latin typeface="Cambria Math"/>
                        <a:ea typeface="Cambria Math"/>
                      </a:rPr>
                      <m:t>√</m:t>
                    </m:r>
                    <m:r>
                      <a:rPr lang="en-US" sz="2800" b="0" i="1" spc="-1" smtClean="0">
                        <a:solidFill>
                          <a:srgbClr val="000000"/>
                        </a:solidFill>
                        <a:latin typeface="Cambria Math"/>
                        <a:ea typeface="Cambria Math"/>
                      </a:rPr>
                      <m:t>𝑚</m:t>
                    </m:r>
                  </m:oMath>
                </a14:m>
                <a:endParaRPr lang="en-IN" sz="2800" spc="-1" dirty="0" smtClean="0">
                  <a:solidFill>
                    <a:srgbClr val="000000"/>
                  </a:solidFill>
                  <a:latin typeface="Times New Roman"/>
                  <a:ea typeface="DejaVu Sans"/>
                </a:endParaRPr>
              </a:p>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rPr>
                  <a:t>Heavy-Hitter triangle: </a:t>
                </a:r>
                <a:r>
                  <a:rPr lang="en-US" sz="2800" spc="-1" dirty="0" smtClean="0">
                    <a:solidFill>
                      <a:srgbClr val="000000"/>
                    </a:solidFill>
                    <a:latin typeface="Times New Roman"/>
                  </a:rPr>
                  <a:t>it is a </a:t>
                </a:r>
                <a:r>
                  <a:rPr lang="en-US" sz="2800" spc="-1" dirty="0">
                    <a:solidFill>
                      <a:srgbClr val="000000"/>
                    </a:solidFill>
                    <a:latin typeface="Times New Roman"/>
                  </a:rPr>
                  <a:t>triangle all three of whose nodes are heavy hitters</a:t>
                </a:r>
                <a:r>
                  <a:rPr lang="en-US" sz="2800" spc="-1" dirty="0" smtClean="0">
                    <a:solidFill>
                      <a:srgbClr val="000000"/>
                    </a:solidFill>
                    <a:latin typeface="Times New Roman"/>
                  </a:rPr>
                  <a:t>.</a:t>
                </a:r>
              </a:p>
              <a:p>
                <a:pPr marL="228600" indent="-227880">
                  <a:lnSpc>
                    <a:spcPct val="90000"/>
                  </a:lnSpc>
                  <a:spcBef>
                    <a:spcPts val="1001"/>
                  </a:spcBef>
                  <a:buClr>
                    <a:srgbClr val="000000"/>
                  </a:buClr>
                  <a:buFont typeface="Arial"/>
                  <a:buChar char="•"/>
                </a:pPr>
                <a:r>
                  <a:rPr lang="en-US" sz="2800" spc="-1" dirty="0" smtClean="0">
                    <a:solidFill>
                      <a:srgbClr val="000000"/>
                    </a:solidFill>
                    <a:latin typeface="Times New Roman"/>
                  </a:rPr>
                  <a:t>Note: The </a:t>
                </a:r>
                <a:r>
                  <a:rPr lang="en-US" sz="2800" spc="-1" dirty="0">
                    <a:solidFill>
                      <a:srgbClr val="000000"/>
                    </a:solidFill>
                    <a:latin typeface="Times New Roman"/>
                  </a:rPr>
                  <a:t>number of heavy-hitter nodes is no more than 2√m, since otherwise the </a:t>
                </a:r>
                <a:r>
                  <a:rPr lang="en-US" sz="2800" spc="-1" dirty="0" smtClean="0">
                    <a:solidFill>
                      <a:srgbClr val="000000"/>
                    </a:solidFill>
                    <a:latin typeface="Times New Roman"/>
                  </a:rPr>
                  <a:t>sum of </a:t>
                </a:r>
                <a:r>
                  <a:rPr lang="en-US" sz="2800" spc="-1" dirty="0">
                    <a:solidFill>
                      <a:srgbClr val="000000"/>
                    </a:solidFill>
                    <a:latin typeface="Times New Roman"/>
                  </a:rPr>
                  <a:t>the degrees of the heavy hitter nodes would be more than 2m</a:t>
                </a:r>
                <a:r>
                  <a:rPr lang="en-US" sz="2800" spc="-1" dirty="0" smtClean="0">
                    <a:solidFill>
                      <a:srgbClr val="000000"/>
                    </a:solidFill>
                    <a:latin typeface="Times New Roman"/>
                  </a:rPr>
                  <a:t>.</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rPr>
                  <a:t>Since </a:t>
                </a:r>
                <a:r>
                  <a:rPr lang="en-US" sz="2800" spc="-1" dirty="0" smtClean="0">
                    <a:solidFill>
                      <a:srgbClr val="000000"/>
                    </a:solidFill>
                    <a:latin typeface="Times New Roman"/>
                  </a:rPr>
                  <a:t>each edge </a:t>
                </a:r>
                <a:r>
                  <a:rPr lang="en-US" sz="2800" spc="-1" dirty="0">
                    <a:solidFill>
                      <a:srgbClr val="000000"/>
                    </a:solidFill>
                    <a:latin typeface="Times New Roman"/>
                  </a:rPr>
                  <a:t>contributes to the degree of only two nodes, there would then have to </a:t>
                </a:r>
                <a:r>
                  <a:rPr lang="en-US" sz="2800" spc="-1" dirty="0" smtClean="0">
                    <a:solidFill>
                      <a:srgbClr val="000000"/>
                    </a:solidFill>
                    <a:latin typeface="Times New Roman"/>
                  </a:rPr>
                  <a:t>be more </a:t>
                </a:r>
                <a:r>
                  <a:rPr lang="en-US" sz="2800" spc="-1" dirty="0">
                    <a:solidFill>
                      <a:srgbClr val="000000"/>
                    </a:solidFill>
                    <a:latin typeface="Times New Roman"/>
                  </a:rPr>
                  <a:t>than m edges</a:t>
                </a:r>
                <a:r>
                  <a:rPr lang="en-US" sz="2800" spc="-1" dirty="0" smtClean="0">
                    <a:solidFill>
                      <a:srgbClr val="000000"/>
                    </a:solidFill>
                    <a:latin typeface="Times New Roman"/>
                  </a:rPr>
                  <a:t>.</a:t>
                </a:r>
              </a:p>
              <a:p>
                <a:pPr marL="685800" lvl="1" indent="-227880">
                  <a:lnSpc>
                    <a:spcPct val="90000"/>
                  </a:lnSpc>
                  <a:spcBef>
                    <a:spcPts val="1001"/>
                  </a:spcBef>
                  <a:buClr>
                    <a:srgbClr val="000000"/>
                  </a:buClr>
                  <a:buFont typeface="Arial"/>
                  <a:buChar char="•"/>
                </a:pPr>
                <a:endParaRPr lang="en-IN" sz="2800" spc="-1" dirty="0">
                  <a:solidFill>
                    <a:srgbClr val="000000"/>
                  </a:solidFill>
                  <a:latin typeface="Times New Roman"/>
                  <a:ea typeface="DejaVu Sans"/>
                </a:endParaRPr>
              </a:p>
            </p:txBody>
          </p:sp>
        </mc:Choice>
        <mc:Fallback xmlns="">
          <p:sp>
            <p:nvSpPr>
              <p:cNvPr id="191" name="CustomShape 2"/>
              <p:cNvSpPr>
                <a:spLocks noRot="1" noChangeAspect="1" noMove="1" noResize="1" noEditPoints="1" noAdjustHandles="1" noChangeArrowheads="1" noChangeShapeType="1" noTextEdit="1"/>
              </p:cNvSpPr>
              <p:nvPr/>
            </p:nvSpPr>
            <p:spPr>
              <a:xfrm>
                <a:off x="838080" y="990720"/>
                <a:ext cx="11010240" cy="5390640"/>
              </a:xfrm>
              <a:prstGeom prst="rect">
                <a:avLst/>
              </a:prstGeom>
              <a:blipFill rotWithShape="1">
                <a:blip r:embed="rId2"/>
                <a:stretch>
                  <a:fillRect l="-941" t="-2036" r="-8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782195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smtClean="0">
                <a:solidFill>
                  <a:srgbClr val="000000"/>
                </a:solidFill>
                <a:latin typeface="Times New Roman"/>
                <a:ea typeface="DejaVu Sans"/>
              </a:rPr>
              <a:t>Algorithm fo</a:t>
            </a:r>
            <a:r>
              <a:rPr lang="en-IN" sz="4400" b="1" spc="-1" dirty="0" smtClean="0">
                <a:solidFill>
                  <a:srgbClr val="000000"/>
                </a:solidFill>
                <a:latin typeface="Times New Roman"/>
                <a:ea typeface="DejaVu Sans"/>
              </a:rPr>
              <a:t>r finding </a:t>
            </a:r>
            <a:r>
              <a:rPr lang="en-IN" sz="4400" b="1" strike="noStrike" spc="-1" dirty="0" smtClean="0">
                <a:solidFill>
                  <a:srgbClr val="000000"/>
                </a:solidFill>
                <a:latin typeface="Times New Roman"/>
                <a:ea typeface="DejaVu Sans"/>
              </a:rPr>
              <a:t>Counting Triangles</a:t>
            </a:r>
            <a:endParaRPr lang="en-IN" sz="4400" b="0" strike="noStrike" spc="-1" dirty="0">
              <a:latin typeface="Arial"/>
            </a:endParaRPr>
          </a:p>
        </p:txBody>
      </p:sp>
      <p:sp>
        <p:nvSpPr>
          <p:cNvPr id="191"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G = (V,E), </a:t>
            </a:r>
            <a:r>
              <a:rPr lang="en-IN" sz="2800" spc="-1" dirty="0" smtClean="0">
                <a:solidFill>
                  <a:srgbClr val="000000"/>
                </a:solidFill>
                <a:latin typeface="Times New Roman"/>
                <a:ea typeface="DejaVu Sans"/>
              </a:rPr>
              <a:t>|V|=n, |E|=m </a:t>
            </a:r>
            <a:r>
              <a:rPr lang="en-IN" sz="2800" spc="-1" dirty="0">
                <a:solidFill>
                  <a:srgbClr val="000000"/>
                </a:solidFill>
                <a:latin typeface="Times New Roman"/>
                <a:ea typeface="DejaVu Sans"/>
              </a:rPr>
              <a:t>and m ≥ n</a:t>
            </a:r>
            <a:r>
              <a:rPr lang="en-IN" sz="2800" spc="-1" dirty="0" smtClean="0">
                <a:solidFill>
                  <a:srgbClr val="000000"/>
                </a:solidFill>
                <a:latin typeface="Times New Roman"/>
                <a:ea typeface="DejaVu Sans"/>
              </a:rPr>
              <a:t>. </a:t>
            </a:r>
          </a:p>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ea typeface="DejaVu Sans"/>
              </a:rPr>
              <a:t>Assume the graph is represented by its edges , we pre-process the  graph as follows:</a:t>
            </a:r>
          </a:p>
          <a:p>
            <a:pPr marL="685800" lvl="1" indent="-227880">
              <a:lnSpc>
                <a:spcPct val="90000"/>
              </a:lnSpc>
              <a:spcBef>
                <a:spcPts val="1001"/>
              </a:spcBef>
              <a:buClr>
                <a:srgbClr val="000000"/>
              </a:buClr>
              <a:buFont typeface="Arial"/>
              <a:buChar char="•"/>
            </a:pPr>
            <a:r>
              <a:rPr lang="en-IN" sz="2800" spc="-1" dirty="0" smtClean="0">
                <a:solidFill>
                  <a:srgbClr val="000000"/>
                </a:solidFill>
                <a:latin typeface="Times New Roman"/>
                <a:ea typeface="DejaVu Sans"/>
              </a:rPr>
              <a:t> </a:t>
            </a:r>
            <a:r>
              <a:rPr lang="en-US" sz="2800" spc="-1" dirty="0">
                <a:solidFill>
                  <a:srgbClr val="000000"/>
                </a:solidFill>
                <a:latin typeface="Times New Roman"/>
              </a:rPr>
              <a:t>Compute the degree of each node. This part requires only that we </a:t>
            </a:r>
            <a:r>
              <a:rPr lang="en-US" sz="2800" spc="-1" dirty="0" smtClean="0">
                <a:solidFill>
                  <a:srgbClr val="000000"/>
                </a:solidFill>
                <a:latin typeface="Times New Roman"/>
              </a:rPr>
              <a:t>examine each </a:t>
            </a:r>
            <a:r>
              <a:rPr lang="en-US" sz="2800" spc="-1" dirty="0">
                <a:solidFill>
                  <a:srgbClr val="000000"/>
                </a:solidFill>
                <a:latin typeface="Times New Roman"/>
              </a:rPr>
              <a:t>edge and add 1 to the count of each of its two nodes. The total </a:t>
            </a:r>
            <a:r>
              <a:rPr lang="en-US" sz="2800" spc="-1" dirty="0" smtClean="0">
                <a:solidFill>
                  <a:srgbClr val="000000"/>
                </a:solidFill>
                <a:latin typeface="Times New Roman"/>
              </a:rPr>
              <a:t>time required </a:t>
            </a:r>
            <a:r>
              <a:rPr lang="en-US" sz="2800" spc="-1" dirty="0">
                <a:solidFill>
                  <a:srgbClr val="000000"/>
                </a:solidFill>
                <a:latin typeface="Times New Roman"/>
              </a:rPr>
              <a:t>is O(m</a:t>
            </a:r>
            <a:r>
              <a:rPr lang="en-US" sz="2800" spc="-1" dirty="0" smtClean="0">
                <a:solidFill>
                  <a:srgbClr val="000000"/>
                </a:solidFill>
                <a:latin typeface="Times New Roman"/>
              </a:rPr>
              <a:t>).</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rPr>
              <a:t>Create an index on edges, with the pair of nodes at its ends as the key</a:t>
            </a:r>
            <a:r>
              <a:rPr lang="en-US" sz="2800" spc="-1" dirty="0" smtClean="0">
                <a:solidFill>
                  <a:srgbClr val="000000"/>
                </a:solidFill>
                <a:latin typeface="Times New Roman"/>
              </a:rPr>
              <a:t>. That </a:t>
            </a:r>
            <a:r>
              <a:rPr lang="en-US" sz="2800" spc="-1" dirty="0">
                <a:solidFill>
                  <a:srgbClr val="000000"/>
                </a:solidFill>
                <a:latin typeface="Times New Roman"/>
              </a:rPr>
              <a:t>is, the index allows us to determine, given two nodes, whether </a:t>
            </a:r>
            <a:r>
              <a:rPr lang="en-US" sz="2800" spc="-1" dirty="0" smtClean="0">
                <a:solidFill>
                  <a:srgbClr val="000000"/>
                </a:solidFill>
                <a:latin typeface="Times New Roman"/>
              </a:rPr>
              <a:t>the edge </a:t>
            </a:r>
            <a:r>
              <a:rPr lang="en-US" sz="2800" spc="-1" dirty="0">
                <a:solidFill>
                  <a:srgbClr val="000000"/>
                </a:solidFill>
                <a:latin typeface="Times New Roman"/>
              </a:rPr>
              <a:t>between them exists</a:t>
            </a:r>
            <a:r>
              <a:rPr lang="en-US" sz="2800" spc="-1" dirty="0" smtClean="0">
                <a:solidFill>
                  <a:srgbClr val="000000"/>
                </a:solidFill>
                <a:latin typeface="Times New Roman"/>
              </a:rPr>
              <a:t>. </a:t>
            </a:r>
            <a:r>
              <a:rPr lang="en-US" sz="2800" spc="-1" dirty="0">
                <a:solidFill>
                  <a:srgbClr val="000000"/>
                </a:solidFill>
                <a:latin typeface="Times New Roman"/>
                <a:sym typeface="Wingdings" panose="05000000000000000000" pitchFamily="2" charset="2"/>
              </a:rPr>
              <a:t> A hash table suffices</a:t>
            </a:r>
            <a:r>
              <a:rPr lang="en-US" sz="2800" spc="-1" dirty="0" smtClean="0">
                <a:solidFill>
                  <a:srgbClr val="000000"/>
                </a:solidFill>
                <a:latin typeface="Times New Roman"/>
                <a:sym typeface="Wingdings" panose="05000000000000000000" pitchFamily="2" charset="2"/>
              </a:rPr>
              <a:t>. </a:t>
            </a:r>
            <a:r>
              <a:rPr lang="en-US" sz="2800" spc="-1" dirty="0">
                <a:solidFill>
                  <a:srgbClr val="000000"/>
                </a:solidFill>
                <a:latin typeface="Times New Roman"/>
                <a:sym typeface="Wingdings" panose="05000000000000000000" pitchFamily="2" charset="2"/>
              </a:rPr>
              <a:t> It can be constructed </a:t>
            </a:r>
            <a:r>
              <a:rPr lang="en-US" sz="2800" spc="-1" dirty="0" smtClean="0">
                <a:solidFill>
                  <a:srgbClr val="000000"/>
                </a:solidFill>
                <a:latin typeface="Times New Roman"/>
                <a:sym typeface="Wingdings" panose="05000000000000000000" pitchFamily="2" charset="2"/>
              </a:rPr>
              <a:t>in O(m</a:t>
            </a:r>
            <a:r>
              <a:rPr lang="en-US" sz="2800" spc="-1" dirty="0">
                <a:solidFill>
                  <a:srgbClr val="000000"/>
                </a:solidFill>
                <a:latin typeface="Times New Roman"/>
                <a:sym typeface="Wingdings" panose="05000000000000000000" pitchFamily="2" charset="2"/>
              </a:rPr>
              <a:t>) </a:t>
            </a:r>
            <a:r>
              <a:rPr lang="en-US" sz="2800" spc="-1" dirty="0" smtClean="0">
                <a:solidFill>
                  <a:srgbClr val="000000"/>
                </a:solidFill>
                <a:latin typeface="Times New Roman"/>
                <a:sym typeface="Wingdings" panose="05000000000000000000" pitchFamily="2" charset="2"/>
              </a:rPr>
              <a:t>time</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rPr>
              <a:t>Create another index of edges, this one with key equal to a single node</a:t>
            </a:r>
            <a:r>
              <a:rPr lang="en-US" sz="2800" spc="-1" dirty="0" smtClean="0">
                <a:solidFill>
                  <a:srgbClr val="000000"/>
                </a:solidFill>
                <a:latin typeface="Times New Roman"/>
              </a:rPr>
              <a:t>. Given </a:t>
            </a:r>
            <a:r>
              <a:rPr lang="en-US" sz="2800" spc="-1" dirty="0">
                <a:solidFill>
                  <a:srgbClr val="000000"/>
                </a:solidFill>
                <a:latin typeface="Times New Roman"/>
              </a:rPr>
              <a:t>a node v, we can retrieve the nodes adjacent to v in time </a:t>
            </a:r>
            <a:r>
              <a:rPr lang="en-US" sz="2800" spc="-1" dirty="0" smtClean="0">
                <a:solidFill>
                  <a:srgbClr val="000000"/>
                </a:solidFill>
                <a:latin typeface="Times New Roman"/>
              </a:rPr>
              <a:t>proportional </a:t>
            </a:r>
            <a:r>
              <a:rPr lang="en-US" sz="2800" spc="-1" dirty="0">
                <a:solidFill>
                  <a:srgbClr val="000000"/>
                </a:solidFill>
                <a:latin typeface="Times New Roman"/>
              </a:rPr>
              <a:t>to the number of those nodes. Again, a hash table, this time </a:t>
            </a:r>
            <a:r>
              <a:rPr lang="en-US" sz="2800" spc="-1" dirty="0" smtClean="0">
                <a:solidFill>
                  <a:srgbClr val="000000"/>
                </a:solidFill>
                <a:latin typeface="Times New Roman"/>
              </a:rPr>
              <a:t>with single </a:t>
            </a:r>
            <a:r>
              <a:rPr lang="en-US" sz="2800" spc="-1" dirty="0">
                <a:solidFill>
                  <a:srgbClr val="000000"/>
                </a:solidFill>
                <a:latin typeface="Times New Roman"/>
              </a:rPr>
              <a:t>nodes as the key, suffices in the expected sense.</a:t>
            </a:r>
            <a:endParaRPr lang="en-IN" sz="2800" spc="-1" dirty="0">
              <a:solidFill>
                <a:srgbClr val="000000"/>
              </a:solidFill>
              <a:latin typeface="Times New Roman"/>
              <a:ea typeface="DejaVu Sans"/>
            </a:endParaRPr>
          </a:p>
        </p:txBody>
      </p:sp>
    </p:spTree>
    <p:extLst>
      <p:ext uri="{BB962C8B-B14F-4D97-AF65-F5344CB8AC3E}">
        <p14:creationId xmlns:p14="http://schemas.microsoft.com/office/powerpoint/2010/main" val="1220740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smtClean="0">
                <a:solidFill>
                  <a:srgbClr val="000000"/>
                </a:solidFill>
                <a:latin typeface="Times New Roman"/>
                <a:ea typeface="DejaVu Sans"/>
              </a:rPr>
              <a:t>Algorithm fo</a:t>
            </a:r>
            <a:r>
              <a:rPr lang="en-IN" sz="4400" b="1" spc="-1" dirty="0" smtClean="0">
                <a:solidFill>
                  <a:srgbClr val="000000"/>
                </a:solidFill>
                <a:latin typeface="Times New Roman"/>
                <a:ea typeface="DejaVu Sans"/>
              </a:rPr>
              <a:t>r finding </a:t>
            </a:r>
            <a:r>
              <a:rPr lang="en-IN" sz="4400" b="1" strike="noStrike" spc="-1" dirty="0" smtClean="0">
                <a:solidFill>
                  <a:srgbClr val="000000"/>
                </a:solidFill>
                <a:latin typeface="Times New Roman"/>
                <a:ea typeface="DejaVu Sans"/>
              </a:rPr>
              <a:t>Counting Triangles</a:t>
            </a:r>
            <a:endParaRPr lang="en-IN" sz="4400" b="0" strike="noStrike" spc="-1" dirty="0">
              <a:latin typeface="Arial"/>
            </a:endParaRPr>
          </a:p>
        </p:txBody>
      </p:sp>
      <p:sp>
        <p:nvSpPr>
          <p:cNvPr id="191"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ea typeface="DejaVu Sans"/>
              </a:rPr>
              <a:t>Order the nodes as follows:</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rPr>
              <a:t>First, order nodes by degree</a:t>
            </a:r>
            <a:r>
              <a:rPr lang="en-US" sz="2800" spc="-1" dirty="0" smtClean="0">
                <a:solidFill>
                  <a:srgbClr val="000000"/>
                </a:solidFill>
                <a:latin typeface="Times New Roman"/>
              </a:rPr>
              <a:t>.</a:t>
            </a:r>
          </a:p>
          <a:p>
            <a:pPr marL="685800" lvl="1" indent="-227880">
              <a:lnSpc>
                <a:spcPct val="90000"/>
              </a:lnSpc>
              <a:spcBef>
                <a:spcPts val="1001"/>
              </a:spcBef>
              <a:buClr>
                <a:srgbClr val="000000"/>
              </a:buClr>
              <a:buFont typeface="Arial"/>
              <a:buChar char="•"/>
            </a:pPr>
            <a:r>
              <a:rPr lang="en-US" sz="2800" spc="-1" dirty="0" smtClean="0">
                <a:solidFill>
                  <a:srgbClr val="000000"/>
                </a:solidFill>
                <a:latin typeface="Times New Roman"/>
              </a:rPr>
              <a:t>If v </a:t>
            </a:r>
            <a:r>
              <a:rPr lang="en-US" sz="2800" spc="-1" dirty="0">
                <a:solidFill>
                  <a:srgbClr val="000000"/>
                </a:solidFill>
                <a:latin typeface="Times New Roman"/>
              </a:rPr>
              <a:t>and u have the same </a:t>
            </a:r>
            <a:r>
              <a:rPr lang="en-US" sz="2800" spc="-1" dirty="0" smtClean="0">
                <a:solidFill>
                  <a:srgbClr val="000000"/>
                </a:solidFill>
                <a:latin typeface="Times New Roman"/>
              </a:rPr>
              <a:t>degree.</a:t>
            </a:r>
          </a:p>
          <a:p>
            <a:pPr marL="1143000" lvl="2" indent="-227880">
              <a:lnSpc>
                <a:spcPct val="90000"/>
              </a:lnSpc>
              <a:spcBef>
                <a:spcPts val="1001"/>
              </a:spcBef>
              <a:buClr>
                <a:srgbClr val="000000"/>
              </a:buClr>
              <a:buFont typeface="Arial"/>
              <a:buChar char="•"/>
            </a:pPr>
            <a:r>
              <a:rPr lang="en-IN" sz="2800" spc="-1" dirty="0" smtClean="0">
                <a:solidFill>
                  <a:srgbClr val="000000"/>
                </a:solidFill>
                <a:latin typeface="Times New Roman"/>
              </a:rPr>
              <a:t>Order them numerically, because </a:t>
            </a:r>
            <a:r>
              <a:rPr lang="en-US" sz="2800" spc="-1" dirty="0">
                <a:solidFill>
                  <a:srgbClr val="000000"/>
                </a:solidFill>
                <a:latin typeface="Times New Roman"/>
              </a:rPr>
              <a:t>both v and u are </a:t>
            </a:r>
            <a:r>
              <a:rPr lang="en-US" sz="2800" spc="-1" dirty="0" smtClean="0">
                <a:solidFill>
                  <a:srgbClr val="000000"/>
                </a:solidFill>
                <a:latin typeface="Times New Roman"/>
              </a:rPr>
              <a:t>integers.</a:t>
            </a:r>
          </a:p>
          <a:p>
            <a:pPr marL="685800" lvl="1" indent="-227880">
              <a:lnSpc>
                <a:spcPct val="90000"/>
              </a:lnSpc>
              <a:spcBef>
                <a:spcPts val="1001"/>
              </a:spcBef>
              <a:buClr>
                <a:srgbClr val="000000"/>
              </a:buClr>
              <a:buFont typeface="Arial"/>
              <a:buChar char="•"/>
            </a:pPr>
            <a:r>
              <a:rPr lang="en-IN" sz="2800" spc="-1" dirty="0" smtClean="0">
                <a:solidFill>
                  <a:srgbClr val="000000"/>
                </a:solidFill>
                <a:latin typeface="Times New Roman"/>
              </a:rPr>
              <a:t> Simply:</a:t>
            </a:r>
          </a:p>
          <a:p>
            <a:pPr marL="1143000" lvl="2" indent="-227880">
              <a:lnSpc>
                <a:spcPct val="90000"/>
              </a:lnSpc>
              <a:spcBef>
                <a:spcPts val="1001"/>
              </a:spcBef>
              <a:buClr>
                <a:srgbClr val="000000"/>
              </a:buClr>
              <a:buFont typeface="Arial"/>
              <a:buChar char="•"/>
            </a:pPr>
            <a:r>
              <a:rPr lang="en-US" sz="2800" spc="-1" dirty="0">
                <a:solidFill>
                  <a:srgbClr val="000000"/>
                </a:solidFill>
                <a:latin typeface="Times New Roman"/>
              </a:rPr>
              <a:t>we say v ≺ u if and only if </a:t>
            </a:r>
            <a:r>
              <a:rPr lang="en-US" sz="2800" spc="-1" dirty="0" smtClean="0">
                <a:solidFill>
                  <a:srgbClr val="000000"/>
                </a:solidFill>
                <a:latin typeface="Times New Roman"/>
              </a:rPr>
              <a:t>either</a:t>
            </a:r>
          </a:p>
          <a:p>
            <a:pPr marL="1600200" lvl="3" indent="-227880">
              <a:lnSpc>
                <a:spcPct val="90000"/>
              </a:lnSpc>
              <a:spcBef>
                <a:spcPts val="1001"/>
              </a:spcBef>
              <a:buClr>
                <a:srgbClr val="000000"/>
              </a:buClr>
              <a:buFont typeface="Arial"/>
              <a:buChar char="•"/>
            </a:pPr>
            <a:r>
              <a:rPr lang="en-US" sz="2800" spc="-1" dirty="0">
                <a:solidFill>
                  <a:srgbClr val="000000"/>
                </a:solidFill>
                <a:latin typeface="Times New Roman"/>
              </a:rPr>
              <a:t>The degree of v is less than the degree of u, </a:t>
            </a:r>
            <a:r>
              <a:rPr lang="en-US" sz="2800" spc="-1" dirty="0" smtClean="0">
                <a:solidFill>
                  <a:srgbClr val="000000"/>
                </a:solidFill>
                <a:latin typeface="Times New Roman"/>
              </a:rPr>
              <a:t>or</a:t>
            </a:r>
          </a:p>
          <a:p>
            <a:pPr marL="1600200" lvl="3" indent="-227880">
              <a:lnSpc>
                <a:spcPct val="90000"/>
              </a:lnSpc>
              <a:spcBef>
                <a:spcPts val="1001"/>
              </a:spcBef>
              <a:buClr>
                <a:srgbClr val="000000"/>
              </a:buClr>
              <a:buFont typeface="Arial"/>
              <a:buChar char="•"/>
            </a:pPr>
            <a:r>
              <a:rPr lang="en-US" sz="2800" spc="-1" dirty="0">
                <a:solidFill>
                  <a:srgbClr val="000000"/>
                </a:solidFill>
                <a:latin typeface="Times New Roman"/>
              </a:rPr>
              <a:t>The degrees of u and v are the same, and v &lt; u.</a:t>
            </a:r>
            <a:endParaRPr lang="en-IN" sz="2800" spc="-1" dirty="0" smtClean="0">
              <a:solidFill>
                <a:srgbClr val="000000"/>
              </a:solidFill>
              <a:latin typeface="Times New Roman"/>
              <a:ea typeface="DejaVu Sans"/>
            </a:endParaRPr>
          </a:p>
        </p:txBody>
      </p:sp>
    </p:spTree>
    <p:extLst>
      <p:ext uri="{BB962C8B-B14F-4D97-AF65-F5344CB8AC3E}">
        <p14:creationId xmlns:p14="http://schemas.microsoft.com/office/powerpoint/2010/main" val="354091298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a:solidFill>
                  <a:srgbClr val="000000"/>
                </a:solidFill>
                <a:latin typeface="Times New Roman"/>
                <a:ea typeface="DejaVu Sans"/>
              </a:rPr>
              <a:t>Triangle Counting Algorithm</a:t>
            </a:r>
            <a:endParaRPr lang="en-IN" sz="4400" b="0" strike="noStrike" spc="-1" dirty="0">
              <a:latin typeface="Arial"/>
            </a:endParaRPr>
          </a:p>
        </p:txBody>
      </p:sp>
      <p:sp>
        <p:nvSpPr>
          <p:cNvPr id="193"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Graph </a:t>
            </a:r>
            <a:r>
              <a:rPr lang="en-IN" sz="2800" b="0" strike="noStrike" spc="-1" dirty="0">
                <a:solidFill>
                  <a:srgbClr val="000000"/>
                </a:solidFill>
                <a:latin typeface="Times New Roman"/>
                <a:ea typeface="DejaVu Sans"/>
              </a:rPr>
              <a:t>G = (V,E); |V| = n, |E|=</a:t>
            </a:r>
            <a:r>
              <a:rPr lang="en-IN" sz="2800" b="0" strike="noStrike" spc="-1" dirty="0" smtClean="0">
                <a:solidFill>
                  <a:srgbClr val="000000"/>
                </a:solidFill>
                <a:latin typeface="Times New Roman"/>
                <a:ea typeface="DejaVu Sans"/>
              </a:rPr>
              <a:t>m ::: Mathematical foundation of the algorithm</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Step – 1: Compute degree of each node</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Examine each edge</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Add degree 1 to each of the two nodes</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Takes O(m) time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Step – 2: A hash table (</a:t>
            </a:r>
            <a:r>
              <a:rPr lang="en-IN" sz="2800" b="0" strike="noStrike" spc="-1" dirty="0" err="1">
                <a:solidFill>
                  <a:srgbClr val="000000"/>
                </a:solidFill>
                <a:latin typeface="Times New Roman"/>
                <a:ea typeface="DejaVu Sans"/>
              </a:rPr>
              <a:t>v</a:t>
            </a:r>
            <a:r>
              <a:rPr lang="en-IN" sz="2800" b="0" strike="noStrike" spc="-1" baseline="-25000" dirty="0" err="1">
                <a:solidFill>
                  <a:srgbClr val="000000"/>
                </a:solidFill>
                <a:latin typeface="Times New Roman"/>
                <a:ea typeface="DejaVu Sans"/>
              </a:rPr>
              <a:t>i</a:t>
            </a:r>
            <a:r>
              <a:rPr lang="en-IN" sz="2800" b="0" strike="noStrike" spc="-1" dirty="0" err="1">
                <a:solidFill>
                  <a:srgbClr val="000000"/>
                </a:solidFill>
                <a:latin typeface="Times New Roman"/>
                <a:ea typeface="DejaVu Sans"/>
              </a:rPr>
              <a:t>,v</a:t>
            </a:r>
            <a:r>
              <a:rPr lang="en-IN" sz="2800" b="0" strike="noStrike" spc="-1" baseline="-25000" dirty="0" err="1">
                <a:solidFill>
                  <a:srgbClr val="000000"/>
                </a:solidFill>
                <a:latin typeface="Times New Roman"/>
                <a:ea typeface="DejaVu Sans"/>
              </a:rPr>
              <a:t>j</a:t>
            </a:r>
            <a:r>
              <a:rPr lang="en-IN" sz="2800" b="0" strike="noStrike" spc="-1" dirty="0">
                <a:solidFill>
                  <a:srgbClr val="000000"/>
                </a:solidFill>
                <a:latin typeface="Times New Roman"/>
                <a:ea typeface="DejaVu Sans"/>
              </a:rPr>
              <a:t>) </a:t>
            </a:r>
            <a:r>
              <a:rPr lang="en-IN" sz="2800" b="0" strike="noStrike" spc="-1" dirty="0">
                <a:solidFill>
                  <a:srgbClr val="000000"/>
                </a:solidFill>
                <a:latin typeface="Wingdings"/>
                <a:ea typeface="DejaVu Sans"/>
              </a:rPr>
              <a:t></a:t>
            </a:r>
            <a:r>
              <a:rPr lang="en-IN" sz="2800" b="0" strike="noStrike" spc="-1" dirty="0">
                <a:solidFill>
                  <a:srgbClr val="000000"/>
                </a:solidFill>
                <a:latin typeface="Times New Roman"/>
                <a:ea typeface="DejaVu Sans"/>
              </a:rPr>
              <a:t> 1</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So that, given two nodes, we can determine if they have an edge between them</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Construction takes O(m) time</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Each query ~expected O(1) time, with a proper hash function</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Step – 3: An index v </a:t>
            </a:r>
            <a:r>
              <a:rPr lang="en-IN" sz="2800" b="0" strike="noStrike" spc="-1" dirty="0">
                <a:solidFill>
                  <a:srgbClr val="000000"/>
                </a:solidFill>
                <a:latin typeface="Wingdings"/>
                <a:ea typeface="DejaVu Sans"/>
              </a:rPr>
              <a:t></a:t>
            </a:r>
            <a:r>
              <a:rPr lang="en-IN" sz="2800" b="0" strike="noStrike" spc="-1" dirty="0">
                <a:solidFill>
                  <a:srgbClr val="000000"/>
                </a:solidFill>
                <a:latin typeface="Times New Roman"/>
                <a:ea typeface="DejaVu Sans"/>
              </a:rPr>
              <a:t> list of nodes adjacent to v</a:t>
            </a:r>
            <a:endParaRPr lang="en-IN" sz="2800" b="0" strike="noStrike" spc="-1" dirty="0">
              <a:latin typeface="Arial"/>
            </a:endParaRPr>
          </a:p>
          <a:p>
            <a:pPr marL="685800" lvl="1" indent="-227880">
              <a:lnSpc>
                <a:spcPct val="90000"/>
              </a:lnSpc>
              <a:spcBef>
                <a:spcPts val="1001"/>
              </a:spcBef>
              <a:buClr>
                <a:srgbClr val="000000"/>
              </a:buClr>
              <a:buFont typeface="Arial"/>
              <a:buChar char="•"/>
            </a:pPr>
            <a:r>
              <a:rPr lang="en-IN" sz="2800" b="0" strike="noStrike" spc="-1" dirty="0">
                <a:solidFill>
                  <a:srgbClr val="000000"/>
                </a:solidFill>
                <a:latin typeface="Times New Roman"/>
                <a:ea typeface="DejaVu Sans"/>
              </a:rPr>
              <a:t>Construction takes O(m) time, querying takes O(1) time</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a:solidFill>
                  <a:srgbClr val="000000"/>
                </a:solidFill>
                <a:latin typeface="Times New Roman"/>
                <a:ea typeface="DejaVu Sans"/>
              </a:rPr>
              <a:t>Counting Heavy Hitter </a:t>
            </a:r>
            <a:r>
              <a:rPr lang="en-IN" sz="4400" b="1" strike="noStrike" spc="-1" dirty="0" smtClean="0">
                <a:solidFill>
                  <a:srgbClr val="000000"/>
                </a:solidFill>
                <a:latin typeface="Times New Roman"/>
                <a:ea typeface="DejaVu Sans"/>
              </a:rPr>
              <a:t>Triangles</a:t>
            </a:r>
            <a:endParaRPr lang="en-IN" sz="4400" b="0" strike="noStrike" spc="-1" dirty="0">
              <a:latin typeface="Arial"/>
            </a:endParaRPr>
          </a:p>
        </p:txBody>
      </p:sp>
      <mc:AlternateContent xmlns:mc="http://schemas.openxmlformats.org/markup-compatibility/2006" xmlns:a14="http://schemas.microsoft.com/office/drawing/2010/main">
        <mc:Choice Requires="a14">
          <p:sp>
            <p:nvSpPr>
              <p:cNvPr id="195"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Times New Roman"/>
                    <a:ea typeface="DejaVu Sans"/>
                  </a:rPr>
                  <a:t>Graph </a:t>
                </a:r>
                <a:r>
                  <a:rPr lang="en-IN" sz="2800" b="0" strike="noStrike" spc="-1" dirty="0">
                    <a:solidFill>
                      <a:srgbClr val="000000"/>
                    </a:solidFill>
                    <a:latin typeface="Times New Roman"/>
                    <a:ea typeface="DejaVu Sans"/>
                  </a:rPr>
                  <a:t>G = (V,E); |V| = n, |E|=</a:t>
                </a:r>
                <a:r>
                  <a:rPr lang="en-IN" sz="2800" b="0" strike="noStrike" spc="-1" dirty="0" smtClean="0">
                    <a:solidFill>
                      <a:srgbClr val="000000"/>
                    </a:solidFill>
                    <a:latin typeface="Times New Roman"/>
                    <a:ea typeface="DejaVu Sans"/>
                  </a:rPr>
                  <a:t>m</a:t>
                </a:r>
              </a:p>
              <a:p>
                <a:pPr marL="228600" indent="-227880">
                  <a:lnSpc>
                    <a:spcPct val="90000"/>
                  </a:lnSpc>
                  <a:spcBef>
                    <a:spcPts val="1001"/>
                  </a:spcBef>
                  <a:buClr>
                    <a:srgbClr val="000000"/>
                  </a:buClr>
                  <a:buFont typeface="Arial"/>
                  <a:buChar char="•"/>
                </a:pPr>
                <a:r>
                  <a:rPr lang="en-IN" sz="2800" b="1" spc="-1" dirty="0">
                    <a:solidFill>
                      <a:srgbClr val="000000"/>
                    </a:solidFill>
                    <a:latin typeface="Times New Roman"/>
                  </a:rPr>
                  <a:t>Heavy hitter </a:t>
                </a:r>
                <a:r>
                  <a:rPr lang="en-IN" sz="2800" b="1" spc="-1" dirty="0" smtClean="0">
                    <a:solidFill>
                      <a:srgbClr val="000000"/>
                    </a:solidFill>
                    <a:latin typeface="Times New Roman"/>
                  </a:rPr>
                  <a:t>node</a:t>
                </a:r>
                <a:r>
                  <a:rPr lang="en-IN" sz="2800" spc="-1" dirty="0" smtClean="0">
                    <a:solidFill>
                      <a:srgbClr val="000000"/>
                    </a:solidFill>
                    <a:latin typeface="Times New Roman"/>
                  </a:rPr>
                  <a:t>: a node with degree greater than or equal to </a:t>
                </a:r>
                <a14:m>
                  <m:oMath xmlns:m="http://schemas.openxmlformats.org/officeDocument/2006/math">
                    <m:r>
                      <a:rPr lang="en-IN" sz="2800" i="1" spc="-1" smtClean="0">
                        <a:solidFill>
                          <a:srgbClr val="000000"/>
                        </a:solidFill>
                        <a:latin typeface="Cambria Math"/>
                        <a:ea typeface="Cambria Math"/>
                      </a:rPr>
                      <m:t>√</m:t>
                    </m:r>
                    <m:r>
                      <a:rPr lang="en-US" sz="2800" b="0" i="1" spc="-1" smtClean="0">
                        <a:solidFill>
                          <a:srgbClr val="000000"/>
                        </a:solidFill>
                        <a:latin typeface="Cambria Math"/>
                        <a:ea typeface="Cambria Math"/>
                      </a:rPr>
                      <m:t>𝑚</m:t>
                    </m:r>
                  </m:oMath>
                </a14:m>
                <a:endParaRPr lang="en-IN" sz="2800" b="0" strike="noStrike" spc="-1" dirty="0" smtClean="0">
                  <a:solidFill>
                    <a:srgbClr val="000000"/>
                  </a:solidFill>
                  <a:latin typeface="Times New Roman"/>
                  <a:ea typeface="DejaVu Sans"/>
                </a:endParaRPr>
              </a:p>
              <a:p>
                <a:pPr marL="228600" indent="-227880">
                  <a:lnSpc>
                    <a:spcPct val="90000"/>
                  </a:lnSpc>
                  <a:spcBef>
                    <a:spcPts val="1001"/>
                  </a:spcBef>
                  <a:buClr>
                    <a:srgbClr val="000000"/>
                  </a:buClr>
                  <a:buFont typeface="Arial"/>
                  <a:buChar char="•"/>
                </a:pPr>
                <a:r>
                  <a:rPr lang="en-US" sz="2800" spc="-1" dirty="0">
                    <a:solidFill>
                      <a:srgbClr val="000000"/>
                    </a:solidFill>
                    <a:latin typeface="Times New Roman"/>
                  </a:rPr>
                  <a:t>Note: there are at most 2√m heavy hitter </a:t>
                </a:r>
                <a:r>
                  <a:rPr lang="en-US" sz="2800" spc="-1" dirty="0" smtClean="0">
                    <a:solidFill>
                      <a:srgbClr val="000000"/>
                    </a:solidFill>
                    <a:latin typeface="Times New Roman"/>
                  </a:rPr>
                  <a:t>nodes</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rPr>
                  <a:t>More than 2√m </a:t>
                </a:r>
                <a:r>
                  <a:rPr lang="en-US" sz="2800" spc="-1" dirty="0" smtClean="0">
                    <a:solidFill>
                      <a:srgbClr val="000000"/>
                    </a:solidFill>
                    <a:latin typeface="Times New Roman"/>
                  </a:rPr>
                  <a:t>nodes </a:t>
                </a:r>
                <a:r>
                  <a:rPr lang="en-US" sz="2800" spc="-1" dirty="0" smtClean="0">
                    <a:solidFill>
                      <a:srgbClr val="000000"/>
                    </a:solidFill>
                    <a:latin typeface="Times New Roman"/>
                    <a:sym typeface="Wingdings" panose="05000000000000000000" pitchFamily="2" charset="2"/>
                  </a:rPr>
                  <a:t> total degree &gt; 2m (but |E| = m)</a:t>
                </a:r>
              </a:p>
              <a:p>
                <a:pPr marL="228600" indent="-227880">
                  <a:lnSpc>
                    <a:spcPct val="90000"/>
                  </a:lnSpc>
                  <a:spcBef>
                    <a:spcPts val="1001"/>
                  </a:spcBef>
                  <a:buClr>
                    <a:srgbClr val="000000"/>
                  </a:buClr>
                  <a:buFont typeface="Arial"/>
                  <a:buChar char="•"/>
                </a:pPr>
                <a:r>
                  <a:rPr lang="en-US" sz="2800" b="1" spc="-1" dirty="0">
                    <a:solidFill>
                      <a:srgbClr val="000000"/>
                    </a:solidFill>
                    <a:latin typeface="Times New Roman"/>
                  </a:rPr>
                  <a:t>Heavy hitter triangle</a:t>
                </a:r>
                <a:r>
                  <a:rPr lang="en-US" sz="2800" spc="-1" dirty="0">
                    <a:solidFill>
                      <a:srgbClr val="000000"/>
                    </a:solidFill>
                    <a:latin typeface="Times New Roman"/>
                  </a:rPr>
                  <a:t>: triangle with all 3 heavy hitter </a:t>
                </a:r>
                <a:r>
                  <a:rPr lang="en-US" sz="2800" spc="-1" dirty="0" smtClean="0">
                    <a:solidFill>
                      <a:srgbClr val="000000"/>
                    </a:solidFill>
                    <a:latin typeface="Times New Roman"/>
                  </a:rPr>
                  <a:t>nodes</a:t>
                </a:r>
              </a:p>
              <a:p>
                <a:pPr marL="228600" indent="-227880">
                  <a:lnSpc>
                    <a:spcPct val="90000"/>
                  </a:lnSpc>
                  <a:spcBef>
                    <a:spcPts val="1001"/>
                  </a:spcBef>
                  <a:buClr>
                    <a:srgbClr val="000000"/>
                  </a:buClr>
                  <a:buFont typeface="Arial"/>
                  <a:buChar char="•"/>
                </a:pPr>
                <a:r>
                  <a:rPr lang="en-US" sz="2800" spc="-1" dirty="0">
                    <a:solidFill>
                      <a:srgbClr val="000000"/>
                    </a:solidFill>
                    <a:latin typeface="Times New Roman"/>
                  </a:rPr>
                  <a:t>Number of possible heavy hitter triangles: at most </a:t>
                </a:r>
                <a:r>
                  <a:rPr lang="en-US" sz="2800" spc="-1" dirty="0" smtClean="0">
                    <a:solidFill>
                      <a:srgbClr val="000000"/>
                    </a:solidFill>
                    <a:latin typeface="Times New Roman"/>
                  </a:rPr>
                  <a:t> O(m</a:t>
                </a:r>
                <a:r>
                  <a:rPr lang="en-US" sz="2800" spc="-1" baseline="30000" dirty="0" smtClean="0">
                    <a:solidFill>
                      <a:srgbClr val="000000"/>
                    </a:solidFill>
                    <a:latin typeface="Times New Roman"/>
                  </a:rPr>
                  <a:t>3/2</a:t>
                </a:r>
                <a:r>
                  <a:rPr lang="en-US" sz="2800" spc="-1" dirty="0">
                    <a:solidFill>
                      <a:srgbClr val="000000"/>
                    </a:solidFill>
                    <a:latin typeface="Times New Roman"/>
                  </a:rPr>
                  <a:t>)</a:t>
                </a:r>
                <a:endParaRPr lang="en-IN" sz="2800" b="0" strike="noStrike" spc="-1" dirty="0" smtClean="0">
                  <a:solidFill>
                    <a:srgbClr val="000000"/>
                  </a:solidFill>
                  <a:latin typeface="Times New Roman"/>
                  <a:ea typeface="DejaVu Sans"/>
                </a:endParaRPr>
              </a:p>
              <a:p>
                <a:pPr marL="228600" indent="-227880">
                  <a:lnSpc>
                    <a:spcPct val="90000"/>
                  </a:lnSpc>
                  <a:spcBef>
                    <a:spcPts val="1001"/>
                  </a:spcBef>
                  <a:buClr>
                    <a:srgbClr val="000000"/>
                  </a:buClr>
                  <a:buFont typeface="Arial"/>
                  <a:buChar char="•"/>
                </a:pPr>
                <a:r>
                  <a:rPr lang="en-US" sz="2800" b="1" spc="-1" dirty="0">
                    <a:solidFill>
                      <a:srgbClr val="000000"/>
                    </a:solidFill>
                    <a:latin typeface="Times New Roman"/>
                  </a:rPr>
                  <a:t>For each possible triangle, use hash table (step 2) to check if all three edges </a:t>
                </a:r>
                <a:r>
                  <a:rPr lang="en-US" sz="2800" b="1" spc="-1" dirty="0" smtClean="0">
                    <a:solidFill>
                      <a:srgbClr val="000000"/>
                    </a:solidFill>
                    <a:latin typeface="Times New Roman"/>
                  </a:rPr>
                  <a:t>exist</a:t>
                </a:r>
              </a:p>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rPr>
                  <a:t>Takes O(m</a:t>
                </a:r>
                <a:r>
                  <a:rPr lang="en-IN" sz="2800" spc="-1" baseline="30000" dirty="0" smtClean="0">
                    <a:solidFill>
                      <a:srgbClr val="000000"/>
                    </a:solidFill>
                    <a:latin typeface="Times New Roman"/>
                  </a:rPr>
                  <a:t>3/2</a:t>
                </a:r>
                <a:r>
                  <a:rPr lang="en-IN" sz="2800" spc="-1" dirty="0" smtClean="0">
                    <a:solidFill>
                      <a:srgbClr val="000000"/>
                    </a:solidFill>
                    <a:latin typeface="Times New Roman"/>
                  </a:rPr>
                  <a:t>) time</a:t>
                </a:r>
                <a:endParaRPr lang="en-IN" sz="2800" spc="-1" dirty="0">
                  <a:solidFill>
                    <a:srgbClr val="000000"/>
                  </a:solidFill>
                  <a:latin typeface="Times New Roman"/>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p:txBody>
          </p:sp>
        </mc:Choice>
        <mc:Fallback xmlns="">
          <p:sp>
            <p:nvSpPr>
              <p:cNvPr id="195" name="CustomShape 2"/>
              <p:cNvSpPr>
                <a:spLocks noRot="1" noChangeAspect="1" noMove="1" noResize="1" noEditPoints="1" noAdjustHandles="1" noChangeArrowheads="1" noChangeShapeType="1" noTextEdit="1"/>
              </p:cNvSpPr>
              <p:nvPr/>
            </p:nvSpPr>
            <p:spPr>
              <a:xfrm>
                <a:off x="838080" y="990720"/>
                <a:ext cx="11010240" cy="5390640"/>
              </a:xfrm>
              <a:prstGeom prst="rect">
                <a:avLst/>
              </a:prstGeom>
              <a:blipFill rotWithShape="1">
                <a:blip r:embed="rId2"/>
                <a:stretch>
                  <a:fillRect l="-941" t="-2036"/>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dirty="0">
                <a:solidFill>
                  <a:srgbClr val="000000"/>
                </a:solidFill>
                <a:latin typeface="Times New Roman"/>
                <a:ea typeface="DejaVu Sans"/>
              </a:rPr>
              <a:t>Counting </a:t>
            </a:r>
            <a:r>
              <a:rPr lang="en-IN" sz="4400" b="1" spc="-1" dirty="0">
                <a:solidFill>
                  <a:srgbClr val="000000"/>
                </a:solidFill>
                <a:latin typeface="Times New Roman"/>
                <a:ea typeface="DejaVu Sans"/>
              </a:rPr>
              <a:t>O</a:t>
            </a:r>
            <a:r>
              <a:rPr lang="en-IN" sz="4400" b="1" strike="noStrike" spc="-1" dirty="0" smtClean="0">
                <a:solidFill>
                  <a:srgbClr val="000000"/>
                </a:solidFill>
                <a:latin typeface="Times New Roman"/>
                <a:ea typeface="DejaVu Sans"/>
              </a:rPr>
              <a:t>ther Triangles</a:t>
            </a:r>
            <a:endParaRPr lang="en-IN" sz="4400" b="0" strike="noStrike" spc="-1" dirty="0">
              <a:latin typeface="Arial"/>
            </a:endParaRPr>
          </a:p>
        </p:txBody>
      </p:sp>
      <p:sp>
        <p:nvSpPr>
          <p:cNvPr id="195"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14424"/>
            <a:ext cx="9677400" cy="5266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6035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838080" y="365040"/>
            <a:ext cx="10514880" cy="5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000" b="1" spc="-1" dirty="0">
                <a:solidFill>
                  <a:srgbClr val="000000"/>
                </a:solidFill>
                <a:latin typeface="Times New Roman"/>
              </a:rPr>
              <a:t>Optimality of the Triangle-Finding </a:t>
            </a:r>
            <a:r>
              <a:rPr lang="en-US" sz="4000" b="1" spc="-1" dirty="0" smtClean="0">
                <a:solidFill>
                  <a:srgbClr val="000000"/>
                </a:solidFill>
                <a:latin typeface="Times New Roman"/>
              </a:rPr>
              <a:t>Algorithm</a:t>
            </a:r>
            <a:endParaRPr lang="en-IN" sz="4000" spc="-1" dirty="0"/>
          </a:p>
        </p:txBody>
      </p:sp>
      <p:sp>
        <p:nvSpPr>
          <p:cNvPr id="195" name="CustomShape 2"/>
          <p:cNvSpPr/>
          <p:nvPr/>
        </p:nvSpPr>
        <p:spPr>
          <a:xfrm>
            <a:off x="838080" y="990720"/>
            <a:ext cx="11010240" cy="539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880">
              <a:lnSpc>
                <a:spcPct val="90000"/>
              </a:lnSpc>
              <a:spcBef>
                <a:spcPts val="1001"/>
              </a:spcBef>
              <a:buClr>
                <a:srgbClr val="000000"/>
              </a:buClr>
              <a:buFont typeface="Arial"/>
              <a:buChar char="•"/>
            </a:pPr>
            <a:r>
              <a:rPr lang="en-IN" sz="2800" b="0" spc="-1" dirty="0" smtClean="0">
                <a:solidFill>
                  <a:srgbClr val="000000"/>
                </a:solidFill>
                <a:latin typeface="Times New Roman"/>
                <a:ea typeface="Cambria Math"/>
              </a:rPr>
              <a:t>In tha</a:t>
            </a:r>
            <a:r>
              <a:rPr lang="en-IN" sz="2800" spc="-1" dirty="0" smtClean="0">
                <a:solidFill>
                  <a:srgbClr val="000000"/>
                </a:solidFill>
                <a:latin typeface="Times New Roman"/>
                <a:ea typeface="Cambria Math"/>
              </a:rPr>
              <a:t>t algorithm, complete graph is used </a:t>
            </a:r>
            <a:r>
              <a:rPr lang="en-IN" sz="2800" spc="-1" dirty="0" smtClean="0">
                <a:solidFill>
                  <a:srgbClr val="000000"/>
                </a:solidFill>
                <a:latin typeface="Times New Roman"/>
                <a:ea typeface="Cambria Math"/>
                <a:sym typeface="Wingdings" panose="05000000000000000000" pitchFamily="2" charset="2"/>
              </a:rPr>
              <a:t> graph with n – nodes and m-edges</a:t>
            </a:r>
          </a:p>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ea typeface="Cambria Math"/>
                <a:sym typeface="Wingdings" panose="05000000000000000000" pitchFamily="2" charset="2"/>
              </a:rPr>
              <a:t>Total number of edges = nC</a:t>
            </a:r>
            <a:r>
              <a:rPr lang="en-IN" sz="2800" spc="-1" baseline="-25000" dirty="0" smtClean="0">
                <a:solidFill>
                  <a:srgbClr val="000000"/>
                </a:solidFill>
                <a:latin typeface="Times New Roman"/>
                <a:ea typeface="Cambria Math"/>
                <a:sym typeface="Wingdings" panose="05000000000000000000" pitchFamily="2" charset="2"/>
              </a:rPr>
              <a:t>2</a:t>
            </a:r>
            <a:r>
              <a:rPr lang="en-IN" sz="2800" spc="-1" dirty="0" smtClean="0">
                <a:solidFill>
                  <a:srgbClr val="000000"/>
                </a:solidFill>
                <a:latin typeface="Times New Roman"/>
                <a:ea typeface="Cambria Math"/>
                <a:sym typeface="Wingdings" panose="05000000000000000000" pitchFamily="2" charset="2"/>
              </a:rPr>
              <a:t>, total number of triangles = nC</a:t>
            </a:r>
            <a:r>
              <a:rPr lang="en-IN" sz="2800" spc="-1" baseline="-25000" dirty="0" smtClean="0">
                <a:solidFill>
                  <a:srgbClr val="000000"/>
                </a:solidFill>
                <a:latin typeface="Times New Roman"/>
                <a:ea typeface="Cambria Math"/>
                <a:sym typeface="Wingdings" panose="05000000000000000000" pitchFamily="2" charset="2"/>
              </a:rPr>
              <a:t>3</a:t>
            </a:r>
            <a:r>
              <a:rPr lang="en-IN" sz="2800" spc="-1" dirty="0" smtClean="0">
                <a:solidFill>
                  <a:srgbClr val="000000"/>
                </a:solidFill>
                <a:latin typeface="Times New Roman"/>
                <a:ea typeface="Cambria Math"/>
                <a:sym typeface="Wingdings" panose="05000000000000000000" pitchFamily="2" charset="2"/>
              </a:rPr>
              <a:t>. </a:t>
            </a:r>
          </a:p>
          <a:p>
            <a:pPr marL="228600" indent="-227880">
              <a:lnSpc>
                <a:spcPct val="90000"/>
              </a:lnSpc>
              <a:spcBef>
                <a:spcPts val="1001"/>
              </a:spcBef>
              <a:buClr>
                <a:srgbClr val="000000"/>
              </a:buClr>
              <a:buFont typeface="Arial"/>
              <a:buChar char="•"/>
            </a:pPr>
            <a:r>
              <a:rPr lang="en-IN" sz="2800" spc="-1" dirty="0" smtClean="0">
                <a:solidFill>
                  <a:srgbClr val="000000"/>
                </a:solidFill>
                <a:latin typeface="Times New Roman"/>
                <a:ea typeface="Cambria Math"/>
                <a:sym typeface="Wingdings" panose="05000000000000000000" pitchFamily="2" charset="2"/>
              </a:rPr>
              <a:t> </a:t>
            </a:r>
            <a:r>
              <a:rPr lang="en-US" sz="2800" spc="-1" dirty="0">
                <a:solidFill>
                  <a:srgbClr val="000000"/>
                </a:solidFill>
                <a:latin typeface="Times New Roman"/>
                <a:ea typeface="Cambria Math"/>
                <a:sym typeface="Wingdings" panose="05000000000000000000" pitchFamily="2" charset="2"/>
              </a:rPr>
              <a:t>Since we cannot enumerate triangles in less time than the number of </a:t>
            </a:r>
            <a:r>
              <a:rPr lang="en-US" sz="2800" spc="-1" dirty="0" smtClean="0">
                <a:solidFill>
                  <a:srgbClr val="000000"/>
                </a:solidFill>
                <a:latin typeface="Times New Roman"/>
                <a:ea typeface="Cambria Math"/>
                <a:sym typeface="Wingdings" panose="05000000000000000000" pitchFamily="2" charset="2"/>
              </a:rPr>
              <a:t>those triangles</a:t>
            </a:r>
            <a:r>
              <a:rPr lang="en-US" sz="2800" spc="-1" dirty="0">
                <a:solidFill>
                  <a:srgbClr val="000000"/>
                </a:solidFill>
                <a:latin typeface="Times New Roman"/>
                <a:ea typeface="Cambria Math"/>
                <a:sym typeface="Wingdings" panose="05000000000000000000" pitchFamily="2" charset="2"/>
              </a:rPr>
              <a:t>, we know any algorithm will take </a:t>
            </a:r>
            <a:r>
              <a:rPr lang="en-US" sz="2800" spc="-1" dirty="0" smtClean="0">
                <a:solidFill>
                  <a:srgbClr val="000000"/>
                </a:solidFill>
                <a:latin typeface="Times New Roman"/>
                <a:ea typeface="Cambria Math"/>
                <a:sym typeface="Wingdings" panose="05000000000000000000" pitchFamily="2" charset="2"/>
              </a:rPr>
              <a:t> </a:t>
            </a:r>
            <a:r>
              <a:rPr lang="el-GR" sz="2800" spc="-1" dirty="0" smtClean="0">
                <a:solidFill>
                  <a:srgbClr val="000000"/>
                </a:solidFill>
                <a:latin typeface="Arial Narrow"/>
                <a:ea typeface="Cambria Math"/>
                <a:sym typeface="Wingdings" panose="05000000000000000000" pitchFamily="2" charset="2"/>
              </a:rPr>
              <a:t>Ω</a:t>
            </a:r>
            <a:r>
              <a:rPr lang="en-US" sz="2800" spc="-1" dirty="0" smtClean="0">
                <a:solidFill>
                  <a:srgbClr val="000000"/>
                </a:solidFill>
                <a:latin typeface="Times New Roman"/>
                <a:ea typeface="Cambria Math"/>
                <a:sym typeface="Wingdings" panose="05000000000000000000" pitchFamily="2" charset="2"/>
              </a:rPr>
              <a:t>(n</a:t>
            </a:r>
            <a:r>
              <a:rPr lang="en-US" sz="2800" spc="-1" baseline="30000" dirty="0" smtClean="0">
                <a:solidFill>
                  <a:srgbClr val="000000"/>
                </a:solidFill>
                <a:latin typeface="Times New Roman"/>
                <a:ea typeface="Cambria Math"/>
                <a:sym typeface="Wingdings" panose="05000000000000000000" pitchFamily="2" charset="2"/>
              </a:rPr>
              <a:t>3</a:t>
            </a:r>
            <a:r>
              <a:rPr lang="en-US" sz="2800" spc="-1" dirty="0">
                <a:solidFill>
                  <a:srgbClr val="000000"/>
                </a:solidFill>
                <a:latin typeface="Times New Roman"/>
                <a:ea typeface="Cambria Math"/>
                <a:sym typeface="Wingdings" panose="05000000000000000000" pitchFamily="2" charset="2"/>
              </a:rPr>
              <a:t>) time on this graph</a:t>
            </a:r>
            <a:r>
              <a:rPr lang="en-US" sz="2800" spc="-1" dirty="0" smtClean="0">
                <a:solidFill>
                  <a:srgbClr val="000000"/>
                </a:solidFill>
                <a:latin typeface="Times New Roman"/>
                <a:ea typeface="Cambria Math"/>
                <a:sym typeface="Wingdings" panose="05000000000000000000" pitchFamily="2" charset="2"/>
              </a:rPr>
              <a:t>.</a:t>
            </a:r>
          </a:p>
          <a:p>
            <a:pPr marL="228600" indent="-227880">
              <a:lnSpc>
                <a:spcPct val="90000"/>
              </a:lnSpc>
              <a:spcBef>
                <a:spcPts val="1001"/>
              </a:spcBef>
              <a:buClr>
                <a:srgbClr val="000000"/>
              </a:buClr>
              <a:buFont typeface="Arial"/>
              <a:buChar char="•"/>
            </a:pPr>
            <a:r>
              <a:rPr lang="en-US" sz="2800" spc="-1" dirty="0" smtClean="0">
                <a:solidFill>
                  <a:srgbClr val="000000"/>
                </a:solidFill>
                <a:latin typeface="Times New Roman"/>
                <a:ea typeface="Cambria Math"/>
                <a:sym typeface="Wingdings" panose="05000000000000000000" pitchFamily="2" charset="2"/>
              </a:rPr>
              <a:t>However, m </a:t>
            </a:r>
            <a:r>
              <a:rPr lang="en-US" sz="2800" spc="-1" dirty="0">
                <a:solidFill>
                  <a:srgbClr val="000000"/>
                </a:solidFill>
                <a:latin typeface="Times New Roman"/>
                <a:ea typeface="Cambria Math"/>
                <a:sym typeface="Wingdings" panose="05000000000000000000" pitchFamily="2" charset="2"/>
              </a:rPr>
              <a:t>= O(n</a:t>
            </a:r>
            <a:r>
              <a:rPr lang="en-US" sz="2800" spc="-1" baseline="30000" dirty="0">
                <a:solidFill>
                  <a:srgbClr val="000000"/>
                </a:solidFill>
                <a:latin typeface="Times New Roman"/>
                <a:ea typeface="Cambria Math"/>
                <a:sym typeface="Wingdings" panose="05000000000000000000" pitchFamily="2" charset="2"/>
              </a:rPr>
              <a:t>2</a:t>
            </a:r>
            <a:r>
              <a:rPr lang="en-US" sz="2800" spc="-1" dirty="0">
                <a:solidFill>
                  <a:srgbClr val="000000"/>
                </a:solidFill>
                <a:latin typeface="Times New Roman"/>
                <a:ea typeface="Cambria Math"/>
                <a:sym typeface="Wingdings" panose="05000000000000000000" pitchFamily="2" charset="2"/>
              </a:rPr>
              <a:t>), so any algorithm </a:t>
            </a:r>
            <a:r>
              <a:rPr lang="en-US" sz="2800" spc="-1" dirty="0" smtClean="0">
                <a:solidFill>
                  <a:srgbClr val="000000"/>
                </a:solidFill>
                <a:latin typeface="Times New Roman"/>
                <a:ea typeface="Cambria Math"/>
                <a:sym typeface="Wingdings" panose="05000000000000000000" pitchFamily="2" charset="2"/>
              </a:rPr>
              <a:t>takes </a:t>
            </a:r>
            <a:r>
              <a:rPr lang="el-GR" sz="2800" spc="-1" dirty="0">
                <a:solidFill>
                  <a:srgbClr val="000000"/>
                </a:solidFill>
                <a:latin typeface="Arial Narrow"/>
                <a:ea typeface="Cambria Math"/>
                <a:sym typeface="Wingdings" panose="05000000000000000000" pitchFamily="2" charset="2"/>
              </a:rPr>
              <a:t>Ω</a:t>
            </a:r>
            <a:r>
              <a:rPr lang="en-US" sz="2800" spc="-1" dirty="0" smtClean="0">
                <a:solidFill>
                  <a:srgbClr val="000000"/>
                </a:solidFill>
                <a:latin typeface="Times New Roman"/>
                <a:ea typeface="Cambria Math"/>
                <a:sym typeface="Wingdings" panose="05000000000000000000" pitchFamily="2" charset="2"/>
              </a:rPr>
              <a:t>(m</a:t>
            </a:r>
            <a:r>
              <a:rPr lang="en-US" sz="2800" spc="-1" baseline="30000" dirty="0" smtClean="0">
                <a:solidFill>
                  <a:srgbClr val="000000"/>
                </a:solidFill>
                <a:latin typeface="Times New Roman"/>
                <a:ea typeface="Cambria Math"/>
                <a:sym typeface="Wingdings" panose="05000000000000000000" pitchFamily="2" charset="2"/>
              </a:rPr>
              <a:t>3/2</a:t>
            </a:r>
            <a:r>
              <a:rPr lang="en-US" sz="2800" spc="-1" dirty="0">
                <a:solidFill>
                  <a:srgbClr val="000000"/>
                </a:solidFill>
                <a:latin typeface="Times New Roman"/>
                <a:ea typeface="Cambria Math"/>
                <a:sym typeface="Wingdings" panose="05000000000000000000" pitchFamily="2" charset="2"/>
              </a:rPr>
              <a:t>) time on this graph</a:t>
            </a:r>
            <a:r>
              <a:rPr lang="en-US" sz="2800" spc="-1" dirty="0" smtClean="0">
                <a:solidFill>
                  <a:srgbClr val="000000"/>
                </a:solidFill>
                <a:latin typeface="Times New Roman"/>
                <a:ea typeface="Cambria Math"/>
                <a:sym typeface="Wingdings" panose="05000000000000000000" pitchFamily="2" charset="2"/>
              </a:rPr>
              <a:t>.</a:t>
            </a:r>
          </a:p>
          <a:p>
            <a:pPr marL="228600" indent="-227880">
              <a:lnSpc>
                <a:spcPct val="90000"/>
              </a:lnSpc>
              <a:spcBef>
                <a:spcPts val="1001"/>
              </a:spcBef>
              <a:buClr>
                <a:srgbClr val="000000"/>
              </a:buClr>
              <a:buFont typeface="Arial"/>
              <a:buChar char="•"/>
            </a:pPr>
            <a:r>
              <a:rPr lang="en-US" sz="2800" spc="-1" dirty="0">
                <a:solidFill>
                  <a:srgbClr val="000000"/>
                </a:solidFill>
                <a:latin typeface="Times New Roman"/>
                <a:ea typeface="Cambria Math"/>
                <a:sym typeface="Wingdings" panose="05000000000000000000" pitchFamily="2" charset="2"/>
              </a:rPr>
              <a:t>Hence it is the lower bound for computing all </a:t>
            </a:r>
            <a:r>
              <a:rPr lang="en-US" sz="2800" spc="-1" dirty="0" smtClean="0">
                <a:solidFill>
                  <a:srgbClr val="000000"/>
                </a:solidFill>
                <a:latin typeface="Times New Roman"/>
                <a:ea typeface="Cambria Math"/>
                <a:sym typeface="Wingdings" panose="05000000000000000000" pitchFamily="2" charset="2"/>
              </a:rPr>
              <a:t>triangles</a:t>
            </a:r>
          </a:p>
          <a:p>
            <a:pPr marL="228600" indent="-227880">
              <a:lnSpc>
                <a:spcPct val="90000"/>
              </a:lnSpc>
              <a:spcBef>
                <a:spcPts val="1001"/>
              </a:spcBef>
              <a:buClr>
                <a:srgbClr val="000000"/>
              </a:buClr>
              <a:buFont typeface="Arial"/>
              <a:buChar char="•"/>
            </a:pPr>
            <a:r>
              <a:rPr lang="en-US" sz="2800" spc="-1" dirty="0" smtClean="0">
                <a:solidFill>
                  <a:srgbClr val="000000"/>
                </a:solidFill>
                <a:latin typeface="Times New Roman"/>
                <a:ea typeface="Cambria Math"/>
                <a:sym typeface="Wingdings" panose="05000000000000000000" pitchFamily="2" charset="2"/>
              </a:rPr>
              <a:t>Assume: The graph G’ is sparse </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ea typeface="Cambria Math"/>
                <a:sym typeface="Wingdings" panose="05000000000000000000" pitchFamily="2" charset="2"/>
              </a:rPr>
              <a:t>Consider a complete graph G’ with n nodes, m </a:t>
            </a:r>
            <a:r>
              <a:rPr lang="en-US" sz="2800" spc="-1" dirty="0" smtClean="0">
                <a:solidFill>
                  <a:srgbClr val="000000"/>
                </a:solidFill>
                <a:latin typeface="Times New Roman"/>
                <a:ea typeface="Cambria Math"/>
                <a:sym typeface="Wingdings" panose="05000000000000000000" pitchFamily="2" charset="2"/>
              </a:rPr>
              <a:t>edges</a:t>
            </a:r>
          </a:p>
          <a:p>
            <a:pPr marL="685800" lvl="1" indent="-227880">
              <a:lnSpc>
                <a:spcPct val="90000"/>
              </a:lnSpc>
              <a:spcBef>
                <a:spcPts val="1001"/>
              </a:spcBef>
              <a:buClr>
                <a:srgbClr val="000000"/>
              </a:buClr>
              <a:buFont typeface="Arial"/>
              <a:buChar char="•"/>
            </a:pPr>
            <a:r>
              <a:rPr lang="pt-BR" sz="2800" spc="-1" dirty="0">
                <a:solidFill>
                  <a:srgbClr val="000000"/>
                </a:solidFill>
                <a:latin typeface="Times New Roman"/>
                <a:ea typeface="Cambria Math"/>
                <a:sym typeface="Wingdings" panose="05000000000000000000" pitchFamily="2" charset="2"/>
              </a:rPr>
              <a:t>Note that m = nC</a:t>
            </a:r>
            <a:r>
              <a:rPr lang="pt-BR" sz="2800" spc="-1" baseline="-25000" dirty="0">
                <a:solidFill>
                  <a:srgbClr val="000000"/>
                </a:solidFill>
                <a:latin typeface="Times New Roman"/>
                <a:ea typeface="Cambria Math"/>
                <a:sym typeface="Wingdings" panose="05000000000000000000" pitchFamily="2" charset="2"/>
              </a:rPr>
              <a:t>2</a:t>
            </a:r>
            <a:r>
              <a:rPr lang="pt-BR" sz="2800" spc="-1" dirty="0">
                <a:solidFill>
                  <a:srgbClr val="000000"/>
                </a:solidFill>
                <a:latin typeface="Times New Roman"/>
                <a:ea typeface="Cambria Math"/>
                <a:sym typeface="Wingdings" panose="05000000000000000000" pitchFamily="2" charset="2"/>
              </a:rPr>
              <a:t> = O(n</a:t>
            </a:r>
            <a:r>
              <a:rPr lang="pt-BR" sz="2800" spc="-1" baseline="30000" dirty="0">
                <a:solidFill>
                  <a:srgbClr val="000000"/>
                </a:solidFill>
                <a:latin typeface="Times New Roman"/>
                <a:ea typeface="Cambria Math"/>
                <a:sym typeface="Wingdings" panose="05000000000000000000" pitchFamily="2" charset="2"/>
              </a:rPr>
              <a:t>2</a:t>
            </a:r>
            <a:r>
              <a:rPr lang="pt-BR" sz="2800" spc="-1" dirty="0" smtClean="0">
                <a:solidFill>
                  <a:srgbClr val="000000"/>
                </a:solidFill>
                <a:latin typeface="Times New Roman"/>
                <a:ea typeface="Cambria Math"/>
                <a:sym typeface="Wingdings" panose="05000000000000000000" pitchFamily="2" charset="2"/>
              </a:rPr>
              <a:t>)</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ea typeface="Cambria Math"/>
              </a:rPr>
              <a:t>Construct G from G’ by adding a chain of length n</a:t>
            </a:r>
            <a:r>
              <a:rPr lang="en-US" sz="2800" spc="-1" baseline="30000" dirty="0">
                <a:solidFill>
                  <a:srgbClr val="000000"/>
                </a:solidFill>
                <a:latin typeface="Times New Roman"/>
                <a:ea typeface="Cambria Math"/>
              </a:rPr>
              <a:t>2</a:t>
            </a:r>
            <a:endParaRPr lang="en-US" sz="2800" spc="-1" baseline="30000" dirty="0">
              <a:solidFill>
                <a:srgbClr val="000000"/>
              </a:solidFill>
              <a:latin typeface="Times New Roman"/>
              <a:ea typeface="Cambria Math"/>
              <a:sym typeface="Wingdings" panose="05000000000000000000" pitchFamily="2" charset="2"/>
            </a:endParaRP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ea typeface="Cambria Math"/>
              </a:rPr>
              <a:t>The number of triangles remain the same, O(m</a:t>
            </a:r>
            <a:r>
              <a:rPr lang="en-US" sz="2800" spc="-1" baseline="30000" dirty="0">
                <a:solidFill>
                  <a:srgbClr val="000000"/>
                </a:solidFill>
                <a:latin typeface="Times New Roman"/>
                <a:ea typeface="Cambria Math"/>
              </a:rPr>
              <a:t>3/2</a:t>
            </a:r>
            <a:r>
              <a:rPr lang="en-US" sz="2800" spc="-1" dirty="0">
                <a:solidFill>
                  <a:srgbClr val="000000"/>
                </a:solidFill>
                <a:latin typeface="Times New Roman"/>
                <a:ea typeface="Cambria Math"/>
              </a:rPr>
              <a:t>)</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ea typeface="Cambria Math"/>
              </a:rPr>
              <a:t>The number of edges remain of the same order O(m)</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ea typeface="Cambria Math"/>
              </a:rPr>
              <a:t>G is quite sparse, lowering edge to node ratio </a:t>
            </a:r>
            <a:r>
              <a:rPr lang="en-US" sz="2800" spc="-1" dirty="0" err="1">
                <a:solidFill>
                  <a:srgbClr val="000000"/>
                </a:solidFill>
                <a:latin typeface="Times New Roman"/>
                <a:ea typeface="Cambria Math"/>
              </a:rPr>
              <a:t>i.e</a:t>
            </a:r>
            <a:r>
              <a:rPr lang="en-US" sz="2800" spc="-1" dirty="0">
                <a:solidFill>
                  <a:srgbClr val="000000"/>
                </a:solidFill>
                <a:latin typeface="Times New Roman"/>
                <a:ea typeface="Cambria Math"/>
              </a:rPr>
              <a:t> m/n</a:t>
            </a:r>
          </a:p>
          <a:p>
            <a:pPr marL="685800" lvl="1" indent="-227880">
              <a:lnSpc>
                <a:spcPct val="90000"/>
              </a:lnSpc>
              <a:spcBef>
                <a:spcPts val="1001"/>
              </a:spcBef>
              <a:buClr>
                <a:srgbClr val="000000"/>
              </a:buClr>
              <a:buFont typeface="Arial"/>
              <a:buChar char="•"/>
            </a:pPr>
            <a:r>
              <a:rPr lang="en-US" sz="2800" spc="-1" dirty="0">
                <a:solidFill>
                  <a:srgbClr val="000000"/>
                </a:solidFill>
                <a:latin typeface="Times New Roman"/>
                <a:ea typeface="Cambria Math"/>
              </a:rPr>
              <a:t>Still cannot compute the triangles in less than O(m</a:t>
            </a:r>
            <a:r>
              <a:rPr lang="en-US" sz="2800" spc="-1" baseline="30000" dirty="0">
                <a:solidFill>
                  <a:srgbClr val="000000"/>
                </a:solidFill>
                <a:latin typeface="Times New Roman"/>
                <a:ea typeface="Cambria Math"/>
              </a:rPr>
              <a:t>3/2</a:t>
            </a:r>
            <a:r>
              <a:rPr lang="en-US" sz="2800" spc="-1" dirty="0">
                <a:solidFill>
                  <a:srgbClr val="000000"/>
                </a:solidFill>
                <a:latin typeface="Times New Roman"/>
                <a:ea typeface="Cambria Math"/>
              </a:rPr>
              <a:t>) time</a:t>
            </a:r>
            <a:endParaRPr lang="en-IN" sz="2800" spc="-1" dirty="0">
              <a:solidFill>
                <a:srgbClr val="000000"/>
              </a:solidFill>
              <a:latin typeface="Times New Roman"/>
              <a:ea typeface="Cambria Math"/>
              <a:sym typeface="Wingdings" panose="05000000000000000000" pitchFamily="2" charset="2"/>
            </a:endParaRPr>
          </a:p>
          <a:p>
            <a:pPr marL="228600" indent="-227880">
              <a:lnSpc>
                <a:spcPct val="90000"/>
              </a:lnSpc>
              <a:spcBef>
                <a:spcPts val="1001"/>
              </a:spcBef>
              <a:buClr>
                <a:srgbClr val="000000"/>
              </a:buClr>
              <a:buFont typeface="Arial"/>
              <a:buChar char="•"/>
            </a:pPr>
            <a:endParaRPr lang="en-US" sz="2800" b="0" spc="-1" dirty="0" smtClean="0">
              <a:solidFill>
                <a:srgbClr val="000000"/>
              </a:solidFill>
              <a:latin typeface="Times New Roman"/>
              <a:ea typeface="Cambria Math"/>
            </a:endParaRPr>
          </a:p>
          <a:p>
            <a:pPr marL="228600" indent="-227880">
              <a:lnSpc>
                <a:spcPct val="90000"/>
              </a:lnSpc>
              <a:spcBef>
                <a:spcPts val="1001"/>
              </a:spcBef>
              <a:buClr>
                <a:srgbClr val="000000"/>
              </a:buClr>
              <a:buFont typeface="Arial"/>
              <a:buChar char="•"/>
            </a:pPr>
            <a:endParaRPr lang="en-IN" sz="2800" b="0" strike="noStrike" spc="-1" dirty="0" smtClean="0">
              <a:solidFill>
                <a:srgbClr val="000000"/>
              </a:solidFill>
              <a:latin typeface="Times New Roman"/>
              <a:ea typeface="DejaVu Sans"/>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extLst>
      <p:ext uri="{BB962C8B-B14F-4D97-AF65-F5344CB8AC3E}">
        <p14:creationId xmlns:p14="http://schemas.microsoft.com/office/powerpoint/2010/main" val="2297277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Direct Discovery of Communities</a:t>
            </a:r>
            <a:endParaRPr lang="en-IN" sz="4400" b="0" strike="noStrike" spc="-1">
              <a:latin typeface="Arial"/>
            </a:endParaRPr>
          </a:p>
        </p:txBody>
      </p:sp>
      <p:sp>
        <p:nvSpPr>
          <p:cNvPr id="88"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If the graph itself is k-partite then then we can take nodes of two types and the edges between them to form a bipartite graph.</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In this bipartite graph, we can search for complete bipartite subgraphs as the nuclei of communities.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complete bipartite subgraphs also used to find community in ordinary graphs where nodes all have the same type.</a:t>
            </a:r>
            <a:endParaRPr lang="en-IN" sz="28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Divide the nodes into two equal groups at random.</a:t>
            </a:r>
            <a:endParaRPr lang="en-IN" sz="24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If a community exists, then we would expect about half its nodes to fall into each group, and we would expect that about half its edges would go between groups.</a:t>
            </a:r>
            <a:endParaRPr lang="en-IN" sz="24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Thus, we still have a reasonable chance of identifying a large complete bipartite subgraph in the community.</a:t>
            </a:r>
            <a:endParaRPr lang="en-IN" sz="2400" b="0" strike="noStrike" spc="-1">
              <a:latin typeface="Arial"/>
            </a:endParaRPr>
          </a:p>
          <a:p>
            <a:pPr marL="685800" lvl="1" indent="-227880">
              <a:lnSpc>
                <a:spcPct val="90000"/>
              </a:lnSpc>
              <a:spcBef>
                <a:spcPts val="499"/>
              </a:spcBef>
              <a:buClr>
                <a:srgbClr val="000000"/>
              </a:buClr>
              <a:buFont typeface="Arial"/>
              <a:buChar char="•"/>
            </a:pPr>
            <a:r>
              <a:rPr lang="en-IN" sz="2400" b="0" strike="noStrike" spc="-1">
                <a:solidFill>
                  <a:srgbClr val="000000"/>
                </a:solidFill>
                <a:latin typeface="Calibri"/>
                <a:ea typeface="DejaVu Sans"/>
              </a:rPr>
              <a:t>To this nucleus we can add nodes from either of the two groups, if they have edges to many of the nodes already identified as belonging to the community.</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Direct Discovery of Communities</a:t>
            </a:r>
            <a:endParaRPr lang="en-IN" sz="4400" b="0" strike="noStrike" spc="-1">
              <a:latin typeface="Arial"/>
            </a:endParaRPr>
          </a:p>
        </p:txBody>
      </p:sp>
      <p:sp>
        <p:nvSpPr>
          <p:cNvPr id="90"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If the graph itself is k-partite then then we can take nodes of two types and the edges between them to form a bipartite graph.</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92"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It is an another approach to organizing social-network graphs.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Problem: </a:t>
            </a:r>
            <a:endParaRPr lang="en-IN" sz="2800" b="0" strike="noStrike" spc="-1">
              <a:latin typeface="Arial"/>
            </a:endParaRPr>
          </a:p>
          <a:p>
            <a:pPr marL="685800" lvl="1" indent="-227880">
              <a:lnSpc>
                <a:spcPct val="90000"/>
              </a:lnSpc>
              <a:spcBef>
                <a:spcPts val="499"/>
              </a:spcBef>
              <a:buClr>
                <a:srgbClr val="000000"/>
              </a:buClr>
              <a:buFont typeface="Arial"/>
              <a:buChar char="•"/>
            </a:pPr>
            <a:r>
              <a:rPr lang="en-IN" sz="2400" b="1" strike="noStrike" spc="-1">
                <a:solidFill>
                  <a:srgbClr val="000000"/>
                </a:solidFill>
                <a:latin typeface="Calibri"/>
                <a:ea typeface="DejaVu Sans"/>
              </a:rPr>
              <a:t>partitioning a graph to minimize the number of edges that connect different components (communities)</a:t>
            </a:r>
            <a:endParaRPr lang="en-IN" sz="2400" b="0" strike="noStrike" spc="-1">
              <a:latin typeface="Arial"/>
            </a:endParaRPr>
          </a:p>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ea typeface="DejaVu Sans"/>
              </a:rPr>
              <a:t>Goal:</a:t>
            </a:r>
            <a:endParaRPr lang="en-IN" sz="2800" b="0" strike="noStrike" spc="-1">
              <a:latin typeface="Arial"/>
            </a:endParaRPr>
          </a:p>
          <a:p>
            <a:pPr marL="685800" lvl="1" indent="-227880">
              <a:lnSpc>
                <a:spcPct val="90000"/>
              </a:lnSpc>
              <a:spcBef>
                <a:spcPts val="499"/>
              </a:spcBef>
              <a:buClr>
                <a:srgbClr val="000000"/>
              </a:buClr>
              <a:buFont typeface="Arial"/>
              <a:buChar char="•"/>
            </a:pPr>
            <a:r>
              <a:rPr lang="en-IN" sz="2400" b="1" strike="noStrike" spc="-1">
                <a:solidFill>
                  <a:srgbClr val="000000"/>
                </a:solidFill>
                <a:latin typeface="Calibri"/>
                <a:ea typeface="DejaVu Sans"/>
              </a:rPr>
              <a:t>Minimizing the cut size.</a:t>
            </a:r>
            <a:endParaRPr lang="en-IN" sz="24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DejaVu Sans"/>
              </a:rPr>
              <a:t>It uses important concepts from Matrix theory such as spectral methods.</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a:rPr>
              <a:t>Partition of Graphs</a:t>
            </a:r>
            <a:endParaRPr lang="en-IN" sz="4400" b="0" strike="noStrike" spc="-1">
              <a:latin typeface="Arial"/>
            </a:endParaRPr>
          </a:p>
        </p:txBody>
      </p:sp>
      <p:sp>
        <p:nvSpPr>
          <p:cNvPr id="94" name="CustomShape 2"/>
          <p:cNvSpPr/>
          <p:nvPr/>
        </p:nvSpPr>
        <p:spPr>
          <a:xfrm>
            <a:off x="838080" y="1486080"/>
            <a:ext cx="11010240" cy="48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endParaRPr lang="en-IN" sz="1800" b="0" strike="noStrike" spc="-1">
              <a:latin typeface="Arial"/>
            </a:endParaRPr>
          </a:p>
          <a:p>
            <a:pPr>
              <a:lnSpc>
                <a:spcPct val="90000"/>
              </a:lnSpc>
              <a:spcBef>
                <a:spcPts val="1001"/>
              </a:spcBef>
            </a:pPr>
            <a:endParaRPr lang="en-IN" sz="1800" b="0" strike="noStrike" spc="-1">
              <a:latin typeface="Arial"/>
            </a:endParaRPr>
          </a:p>
        </p:txBody>
      </p:sp>
      <p:pic>
        <p:nvPicPr>
          <p:cNvPr id="95" name="Picture 3"/>
          <p:cNvPicPr/>
          <p:nvPr/>
        </p:nvPicPr>
        <p:blipFill>
          <a:blip r:embed="rId2"/>
          <a:stretch/>
        </p:blipFill>
        <p:spPr>
          <a:xfrm>
            <a:off x="838080" y="1486080"/>
            <a:ext cx="10686240" cy="5028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1041</TotalTime>
  <Words>4093</Words>
  <Application>Microsoft Office PowerPoint</Application>
  <PresentationFormat>Custom</PresentationFormat>
  <Paragraphs>353</Paragraphs>
  <Slides>56</Slides>
  <Notes>0</Notes>
  <HiddenSlides>0</HiddenSlides>
  <MMClips>0</MMClips>
  <ScaleCrop>false</ScaleCrop>
  <HeadingPairs>
    <vt:vector size="4" baseType="variant">
      <vt:variant>
        <vt:lpstr>Theme</vt:lpstr>
      </vt:variant>
      <vt:variant>
        <vt:i4>2</vt:i4>
      </vt:variant>
      <vt:variant>
        <vt:lpstr>Slide Titles</vt:lpstr>
      </vt:variant>
      <vt:variant>
        <vt:i4>56</vt:i4>
      </vt:variant>
    </vt:vector>
  </HeadingPairs>
  <TitlesOfParts>
    <vt:vector size="5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Social-Network Graphs</dc:title>
  <dc:creator>Windows User</dc:creator>
  <cp:lastModifiedBy>Windows User</cp:lastModifiedBy>
  <cp:revision>209</cp:revision>
  <dcterms:created xsi:type="dcterms:W3CDTF">2020-02-26T12:39:53Z</dcterms:created>
  <dcterms:modified xsi:type="dcterms:W3CDTF">2020-04-27T23:59:19Z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50</vt:i4>
  </property>
</Properties>
</file>