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  <a:srgbClr val="7DA3AF"/>
    <a:srgbClr val="EA752B"/>
    <a:srgbClr val="9F9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74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F64F-0D92-4E09-B675-9B149A7C5B5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1484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 to Tableau and 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282" y="1423016"/>
            <a:ext cx="10501162" cy="23361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are the benefits of using Tableau and R integration?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61" y="3268384"/>
            <a:ext cx="2411226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2" y="3686245"/>
            <a:ext cx="4105592" cy="1080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5174" y="2451076"/>
            <a:ext cx="92364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Access </a:t>
            </a:r>
            <a:r>
              <a:rPr lang="en-US" sz="2800" dirty="0"/>
              <a:t>R packages or functions for quantitative analysis</a:t>
            </a:r>
          </a:p>
          <a:p>
            <a:pPr lvl="1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174282" y="5199457"/>
            <a:ext cx="9612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Take advantages of Tableau's data visualization capacities</a:t>
            </a:r>
          </a:p>
        </p:txBody>
      </p:sp>
      <p:sp>
        <p:nvSpPr>
          <p:cNvPr id="7" name="Left Arrow 6"/>
          <p:cNvSpPr/>
          <p:nvPr/>
        </p:nvSpPr>
        <p:spPr>
          <a:xfrm>
            <a:off x="3603009" y="3686245"/>
            <a:ext cx="3354383" cy="28525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603009" y="4177061"/>
            <a:ext cx="3354383" cy="294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rved Up Arrow 17"/>
          <p:cNvSpPr/>
          <p:nvPr/>
        </p:nvSpPr>
        <p:spPr>
          <a:xfrm rot="10800000">
            <a:off x="6461712" y="1835750"/>
            <a:ext cx="3334469" cy="740155"/>
          </a:xfrm>
          <a:prstGeom prst="curvedUp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6614552" y="4317135"/>
            <a:ext cx="3181629" cy="602330"/>
          </a:xfrm>
          <a:prstGeom prst="curvedUp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341" y="3731656"/>
            <a:ext cx="2439475" cy="64196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220" y="2632391"/>
            <a:ext cx="1085905" cy="1124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28" y="23028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 to Tableau and R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029" y="2280899"/>
            <a:ext cx="4156560" cy="1021853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10263113" y="1528546"/>
            <a:ext cx="1751463" cy="86074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Data</a:t>
            </a:r>
            <a:endParaRPr lang="en-US" sz="24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575102" y="4933680"/>
            <a:ext cx="2393444" cy="1038563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Data Visualization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11136570" y="2410080"/>
            <a:ext cx="167504" cy="13353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10849965" y="4305531"/>
            <a:ext cx="167504" cy="5508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499545" y="3663414"/>
            <a:ext cx="1787857" cy="6596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Rserve</a:t>
            </a:r>
            <a:endParaRPr lang="en-US" sz="28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7250717" y="4495522"/>
            <a:ext cx="2019869" cy="66292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370" y="2745193"/>
            <a:ext cx="1655956" cy="111859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7287402" y="1694707"/>
            <a:ext cx="1924334" cy="66874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 R Script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into 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660" y="1528546"/>
            <a:ext cx="5698697" cy="5008732"/>
          </a:xfrm>
        </p:spPr>
        <p:txBody>
          <a:bodyPr>
            <a:normAutofit fontScale="47500" lnSpcReduction="20000"/>
          </a:bodyPr>
          <a:lstStyle/>
          <a:p>
            <a:r>
              <a:rPr lang="en-US" sz="4600" dirty="0" smtClean="0"/>
              <a:t>How is Tableau integrating with R?</a:t>
            </a:r>
          </a:p>
          <a:p>
            <a:pPr marL="0" indent="0">
              <a:buNone/>
            </a:pPr>
            <a:endParaRPr lang="en-US" sz="3500" dirty="0" smtClean="0"/>
          </a:p>
          <a:p>
            <a:pPr lvl="1"/>
            <a:r>
              <a:rPr lang="en-US" sz="4000" dirty="0" smtClean="0"/>
              <a:t>Install </a:t>
            </a:r>
            <a:r>
              <a:rPr lang="en-US" sz="4000" dirty="0" err="1" smtClean="0"/>
              <a:t>Rserve</a:t>
            </a:r>
            <a:r>
              <a:rPr lang="en-US" sz="4000" dirty="0" smtClean="0"/>
              <a:t> Package</a:t>
            </a:r>
          </a:p>
          <a:p>
            <a:pPr lvl="1"/>
            <a:endParaRPr lang="en-US" sz="4000" dirty="0"/>
          </a:p>
          <a:p>
            <a:pPr lvl="1"/>
            <a:endParaRPr lang="en-US" sz="4000" dirty="0" smtClean="0"/>
          </a:p>
          <a:p>
            <a:pPr lvl="1"/>
            <a:endParaRPr lang="en-US" sz="29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4200" b="1" dirty="0" smtClean="0"/>
              <a:t>Tableau</a:t>
            </a:r>
            <a:r>
              <a:rPr lang="en-US" sz="4200" b="1" dirty="0" smtClean="0">
                <a:solidFill>
                  <a:srgbClr val="FF0000"/>
                </a:solidFill>
              </a:rPr>
              <a:t> </a:t>
            </a:r>
            <a:r>
              <a:rPr lang="en-US" sz="4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4200" b="1" dirty="0" smtClean="0">
                <a:sym typeface="Wingdings" panose="05000000000000000000" pitchFamily="2" charset="2"/>
              </a:rPr>
              <a:t>Help </a:t>
            </a:r>
            <a:r>
              <a:rPr lang="en-US" sz="4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4200" b="1" dirty="0" err="1" smtClean="0">
                <a:sym typeface="Wingdings" panose="05000000000000000000" pitchFamily="2" charset="2"/>
              </a:rPr>
              <a:t>manageR</a:t>
            </a:r>
            <a:r>
              <a:rPr lang="en-US" sz="4200" b="1" dirty="0" smtClean="0">
                <a:sym typeface="Wingdings" panose="05000000000000000000" pitchFamily="2" charset="2"/>
              </a:rPr>
              <a:t> Connection </a:t>
            </a:r>
            <a:r>
              <a:rPr lang="en-US" sz="4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4200" b="1" dirty="0" smtClean="0">
                <a:sym typeface="Wingdings" panose="05000000000000000000" pitchFamily="2" charset="2"/>
              </a:rPr>
              <a:t> Give 127.0.0.1 and Port.No:6311 and </a:t>
            </a:r>
            <a:r>
              <a:rPr lang="en-US" sz="4200" b="1" dirty="0" err="1" smtClean="0">
                <a:sym typeface="Wingdings" panose="05000000000000000000" pitchFamily="2" charset="2"/>
              </a:rPr>
              <a:t>testconnection</a:t>
            </a:r>
            <a:r>
              <a:rPr lang="en-US" sz="4200" b="1" dirty="0" smtClean="0">
                <a:sym typeface="Wingdings" panose="05000000000000000000" pitchFamily="2" charset="2"/>
              </a:rPr>
              <a:t> </a:t>
            </a:r>
            <a:r>
              <a:rPr lang="en-US" sz="4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4200" b="1" dirty="0" smtClean="0">
                <a:sym typeface="Wingdings" panose="05000000000000000000" pitchFamily="2" charset="2"/>
              </a:rPr>
              <a:t> it  will gives success connection</a:t>
            </a:r>
            <a:endParaRPr lang="en-US" sz="4200" b="1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4000" dirty="0" smtClean="0"/>
              <a:t>Create Calculation Field in Tableau</a:t>
            </a:r>
          </a:p>
          <a:p>
            <a:pPr marL="457200" lvl="1" indent="0">
              <a:buNone/>
            </a:pPr>
            <a:endParaRPr lang="en-US" sz="4000" dirty="0" smtClean="0"/>
          </a:p>
          <a:p>
            <a:pPr lvl="1"/>
            <a:r>
              <a:rPr lang="en-US" sz="4000" dirty="0" smtClean="0"/>
              <a:t>Use one of the four functions: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900" b="1" dirty="0" smtClean="0"/>
              <a:t>SCRIPT_BOOL</a:t>
            </a:r>
            <a:r>
              <a:rPr lang="en-US" sz="2900" dirty="0" smtClean="0"/>
              <a:t>: Return a </a:t>
            </a:r>
            <a:r>
              <a:rPr lang="en-US" sz="2900" b="1" dirty="0"/>
              <a:t>B</a:t>
            </a:r>
            <a:r>
              <a:rPr lang="en-US" sz="2900" b="1" dirty="0" smtClean="0"/>
              <a:t>oolean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SCRIPT_INT</a:t>
            </a:r>
            <a:r>
              <a:rPr lang="en-US" sz="2900" dirty="0" smtClean="0"/>
              <a:t>: Return an </a:t>
            </a:r>
            <a:r>
              <a:rPr lang="en-US" sz="2900" b="1" dirty="0" smtClean="0"/>
              <a:t>Integer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SCRIPT_REAL</a:t>
            </a:r>
            <a:r>
              <a:rPr lang="en-US" sz="2900" dirty="0" smtClean="0"/>
              <a:t>: Return a </a:t>
            </a:r>
            <a:r>
              <a:rPr lang="en-US" sz="2900" b="1" dirty="0" smtClean="0"/>
              <a:t>Real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SCRIPT_STR</a:t>
            </a:r>
            <a:r>
              <a:rPr lang="en-US" sz="2900" dirty="0" smtClean="0"/>
              <a:t>: Return a </a:t>
            </a:r>
            <a:r>
              <a:rPr lang="en-US" sz="2900" b="1" dirty="0" smtClean="0"/>
              <a:t>String</a:t>
            </a: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9" grpId="0" animBg="1"/>
      <p:bldP spid="47" grpId="0" animBg="1"/>
      <p:bldP spid="36" grpId="0" animBg="1"/>
      <p:bldP spid="34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1484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 to Tableau and 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282" y="1423016"/>
            <a:ext cx="10501162" cy="51006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Tableau sends Data to R:</a:t>
            </a:r>
          </a:p>
          <a:p>
            <a:pPr lvl="1"/>
            <a:r>
              <a:rPr lang="en-US" dirty="0" smtClean="0"/>
              <a:t>Uses SCRIPT_*() </a:t>
            </a:r>
            <a:r>
              <a:rPr lang="en-US" dirty="0" smtClean="0">
                <a:sym typeface="Wingdings" panose="05000000000000000000" pitchFamily="2" charset="2"/>
              </a:rPr>
              <a:t> work as a table calculation. It requires aggregate functions.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the data is not in aggregate manner   wrap it up.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5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10664</TotalTime>
  <Words>135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Tableau and R Integration</vt:lpstr>
      <vt:lpstr>Introduction to Tableau and R Integration</vt:lpstr>
      <vt:lpstr>Introduction to Tableau and R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Yujia Liu</dc:creator>
  <cp:lastModifiedBy>Windows User</cp:lastModifiedBy>
  <cp:revision>93</cp:revision>
  <dcterms:created xsi:type="dcterms:W3CDTF">2015-05-22T02:34:31Z</dcterms:created>
  <dcterms:modified xsi:type="dcterms:W3CDTF">2017-07-11T07:11:06Z</dcterms:modified>
</cp:coreProperties>
</file>