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IPv6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Version field </a:t>
            </a:r>
            <a:r>
              <a:rPr lang="en-US" dirty="0" smtClean="0">
                <a:sym typeface="Wingdings" pitchFamily="2" charset="2"/>
              </a:rPr>
              <a:t> 6 for IPv6</a:t>
            </a:r>
          </a:p>
          <a:p>
            <a:r>
              <a:rPr lang="en-US" dirty="0" smtClean="0">
                <a:sym typeface="Wingdings" pitchFamily="2" charset="2"/>
              </a:rPr>
              <a:t>Traffic Class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Used distinguish between the packets with different real time delivery requirements.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Experiments  going on how effectively use this field for multimedia data.</a:t>
            </a:r>
          </a:p>
          <a:p>
            <a:r>
              <a:rPr lang="en-US" dirty="0" smtClean="0">
                <a:sym typeface="Wingdings" pitchFamily="2" charset="2"/>
              </a:rPr>
              <a:t>Flow label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it is also still experimental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allows a source and destination to set up a pseudo connection with particular properties and requirements.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Each flow is designed by source address, destination address and flow number.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 Payload Length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tells how many bytes follow the 48 byte header.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is like Total Length filed in IPv4.</a:t>
            </a:r>
          </a:p>
          <a:p>
            <a:r>
              <a:rPr lang="en-US" dirty="0" smtClean="0">
                <a:sym typeface="Wingdings" pitchFamily="2" charset="2"/>
              </a:rPr>
              <a:t>Next Header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tells the additional (optional) extension headers.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simplifies the IPv6 Header.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supports up to six extension headers.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If this header is last, this filed tells that , which transport protocol handler to pass the packet to. </a:t>
            </a:r>
          </a:p>
          <a:p>
            <a:r>
              <a:rPr lang="en-US" dirty="0" smtClean="0"/>
              <a:t>Hop Limit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Used to keep packets from living forever.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Works like TTL field in IPv4. 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 SIP suggest to used 8 byte addresses. But it will ran out in few decades. So they uses 16 byte address </a:t>
            </a:r>
          </a:p>
          <a:p>
            <a:r>
              <a:rPr lang="en-US" dirty="0" smtClean="0">
                <a:sym typeface="Wingdings" pitchFamily="2" charset="2"/>
              </a:rPr>
              <a:t>Source Address &amp; Destination Address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uses 16 byte to represent address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is written as eight groups of four hexadecimal digits with colons between the groups.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Example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3ffe:6a88:85a3:08d3:1319:8a2e:0370:7344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2001:0db8:85a3:08d3:1319:8a2e:0370:7334 </a:t>
            </a:r>
            <a:r>
              <a:rPr lang="en-US" dirty="0" smtClean="0"/>
              <a:t> </a:t>
            </a:r>
          </a:p>
          <a:p>
            <a:r>
              <a:rPr lang="en-US" dirty="0" smtClean="0">
                <a:sym typeface="Wingdings" pitchFamily="2" charset="2"/>
              </a:rPr>
              <a:t>IPv4 Address can be written as ::192.16.12.49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Address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 IPv4  32 bits    2</a:t>
            </a:r>
            <a:r>
              <a:rPr lang="en-US" baseline="30000" dirty="0" smtClean="0">
                <a:sym typeface="Wingdings" pitchFamily="2" charset="2"/>
              </a:rPr>
              <a:t>32</a:t>
            </a:r>
          </a:p>
          <a:p>
            <a:r>
              <a:rPr lang="en-US" dirty="0" smtClean="0"/>
              <a:t> IPv6 </a:t>
            </a:r>
            <a:r>
              <a:rPr lang="en-US" dirty="0" smtClean="0">
                <a:sym typeface="Wingdings" pitchFamily="2" charset="2"/>
              </a:rPr>
              <a:t> 128 bits   2</a:t>
            </a:r>
            <a:r>
              <a:rPr lang="en-US" baseline="30000" dirty="0" smtClean="0">
                <a:sym typeface="Wingdings" pitchFamily="2" charset="2"/>
              </a:rPr>
              <a:t>128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5438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Extension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 Some time we need the field which we used in IPv4 , those can be introduced in IPv6 in the form of </a:t>
            </a:r>
            <a:r>
              <a:rPr lang="en-US" b="1" dirty="0" smtClean="0">
                <a:sym typeface="Wingdings" pitchFamily="2" charset="2"/>
              </a:rPr>
              <a:t>Extension header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These headers provides extra information and accessed in efficient way.</a:t>
            </a:r>
          </a:p>
          <a:p>
            <a:r>
              <a:rPr lang="en-US" dirty="0" smtClean="0">
                <a:sym typeface="Wingdings" pitchFamily="2" charset="2"/>
              </a:rPr>
              <a:t>There are six different types of Extension headers.</a:t>
            </a:r>
          </a:p>
          <a:p>
            <a:r>
              <a:rPr lang="en-US" dirty="0" smtClean="0">
                <a:sym typeface="Wingdings" pitchFamily="2" charset="2"/>
              </a:rPr>
              <a:t>These are optional, if there are more than one present, then they have to be followed fixed header in order.</a:t>
            </a:r>
          </a:p>
          <a:p>
            <a:r>
              <a:rPr lang="en-US" dirty="0" smtClean="0">
                <a:sym typeface="Wingdings" pitchFamily="2" charset="2"/>
              </a:rPr>
              <a:t>Some header are fixed format :: other headers contains variable length fields  each item is encoded as (Type, Length, Value)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Extension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 Type is a 1 byte flag telling which option is used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First 2 bits in Type is used to the router what to do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The choices are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1. skip the option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2.discard the packet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 3.discard the packet and send back the ICMP packet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 4.discard the packet don’t send ICMP packet to multicast address</a:t>
            </a:r>
          </a:p>
          <a:p>
            <a:r>
              <a:rPr lang="en-US" dirty="0" smtClean="0">
                <a:sym typeface="Wingdings" pitchFamily="2" charset="2"/>
              </a:rPr>
              <a:t>Length field is also a 1 byte long.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It tells how long the value is (0 to 255 bytes)</a:t>
            </a:r>
          </a:p>
          <a:p>
            <a:r>
              <a:rPr lang="en-US" dirty="0" smtClean="0">
                <a:sym typeface="Wingdings" pitchFamily="2" charset="2"/>
              </a:rPr>
              <a:t>Value field contains any information which is needed (up to 255 bytes)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Extension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pic>
        <p:nvPicPr>
          <p:cNvPr id="4" name="Picture 4" descr="5-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3914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Need for IPv6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IP shortage problem with IPv4 addressing </a:t>
            </a:r>
          </a:p>
          <a:p>
            <a:r>
              <a:rPr lang="en-US" dirty="0" smtClean="0"/>
              <a:t> IPv4 uses 32 bits only </a:t>
            </a:r>
            <a:r>
              <a:rPr lang="en-US" dirty="0" smtClean="0">
                <a:sym typeface="Wingdings" pitchFamily="2" charset="2"/>
              </a:rPr>
              <a:t> 2</a:t>
            </a:r>
            <a:r>
              <a:rPr lang="en-US" baseline="30000" dirty="0" smtClean="0">
                <a:sym typeface="Wingdings" pitchFamily="2" charset="2"/>
              </a:rPr>
              <a:t>32</a:t>
            </a:r>
            <a:r>
              <a:rPr lang="en-US" dirty="0" smtClean="0">
                <a:sym typeface="Wingdings" pitchFamily="2" charset="2"/>
              </a:rPr>
              <a:t> addresses only  4 billions</a:t>
            </a:r>
          </a:p>
          <a:p>
            <a:r>
              <a:rPr lang="en-US" dirty="0" smtClean="0">
                <a:sym typeface="Wingdings" pitchFamily="2" charset="2"/>
              </a:rPr>
              <a:t>Temporary solutions  CIDR, NAT</a:t>
            </a:r>
          </a:p>
          <a:p>
            <a:r>
              <a:rPr lang="en-US" dirty="0" smtClean="0">
                <a:sym typeface="Wingdings" pitchFamily="2" charset="2"/>
              </a:rPr>
              <a:t> IP is used everywhere.  so need of more IP addresses</a:t>
            </a:r>
          </a:p>
          <a:p>
            <a:r>
              <a:rPr lang="en-US" dirty="0" smtClean="0">
                <a:sym typeface="Wingdings" pitchFamily="2" charset="2"/>
              </a:rPr>
              <a:t>Problem with NAT: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It breaks the end to end model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Slow down the process, while growing NAT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No easy way of maintain states of NAT, in case of node Failure 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 to IPv6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IETF started work on new version of IP , in 1990</a:t>
            </a:r>
          </a:p>
          <a:p>
            <a:r>
              <a:rPr lang="en-US" dirty="0" smtClean="0">
                <a:sym typeface="Wingdings" pitchFamily="2" charset="2"/>
              </a:rPr>
              <a:t>Its major goals are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Support billions of hosts, even with inefficient address space allocation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Reduce the size of routing tables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Simplify the protocol, to allow router to process packets faster.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Provide better security than current IP.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Pay more attention to type of service (real time data)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Aid multicasting by allowing scopes to be specified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Make it possible for host to roam with out changing its address.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Allow the protocol to evolve in the future.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Permit the old and new protocols to coexist for years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 to IPv6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IETF opened a discussion and suggestion on above goals and IP shortage problem through RFC 1550.</a:t>
            </a:r>
          </a:p>
          <a:p>
            <a:r>
              <a:rPr lang="en-US" dirty="0" smtClean="0"/>
              <a:t>One proposal was, run TCP on CLNP with 160 bits addresses.  </a:t>
            </a:r>
            <a:r>
              <a:rPr lang="en-US" dirty="0" smtClean="0">
                <a:sym typeface="Wingdings" pitchFamily="2" charset="2"/>
              </a:rPr>
              <a:t> but CLNP and IP are some what similar</a:t>
            </a:r>
          </a:p>
          <a:p>
            <a:r>
              <a:rPr lang="en-US" dirty="0" smtClean="0">
                <a:sym typeface="Wingdings" pitchFamily="2" charset="2"/>
              </a:rPr>
              <a:t>Another proposed protocol is SIPP (simple Internet Protocol Plus)  selected  called as IPv6</a:t>
            </a:r>
          </a:p>
          <a:p>
            <a:r>
              <a:rPr lang="en-US" dirty="0" smtClean="0">
                <a:sym typeface="Wingdings" pitchFamily="2" charset="2"/>
              </a:rPr>
              <a:t>IPv6 meets the above goals fairly well.</a:t>
            </a:r>
          </a:p>
          <a:p>
            <a:r>
              <a:rPr lang="en-US" dirty="0" smtClean="0">
                <a:sym typeface="Wingdings" pitchFamily="2" charset="2"/>
              </a:rPr>
              <a:t>It is compatible with like TCP,UDP,ICMP,IGMP,OSPF,BGP and DNS. Not with IP.</a:t>
            </a:r>
          </a:p>
          <a:p>
            <a:r>
              <a:rPr lang="en-US" dirty="0" smtClean="0">
                <a:sym typeface="Wingdings" pitchFamily="2" charset="2"/>
              </a:rPr>
              <a:t>Information about IPv6 available in RFC’s 2460 to 2466.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 to IPv6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IETF opened a discussion and suggestion on above goals and IP shortage problem through RFC 1550.</a:t>
            </a:r>
          </a:p>
          <a:p>
            <a:r>
              <a:rPr lang="en-US" dirty="0" smtClean="0"/>
              <a:t>One proposal was, run TCP on CLNP with 160 bits addresses.  </a:t>
            </a:r>
            <a:r>
              <a:rPr lang="en-US" dirty="0" smtClean="0">
                <a:sym typeface="Wingdings" pitchFamily="2" charset="2"/>
              </a:rPr>
              <a:t> but CLNP and IP are some what similar</a:t>
            </a:r>
          </a:p>
          <a:p>
            <a:r>
              <a:rPr lang="en-US" dirty="0" smtClean="0">
                <a:sym typeface="Wingdings" pitchFamily="2" charset="2"/>
              </a:rPr>
              <a:t>Another proposed protocol is SIPP (simple Internet Protocol Plus)  selected  called as IPv6</a:t>
            </a:r>
          </a:p>
          <a:p>
            <a:r>
              <a:rPr lang="en-US" dirty="0" smtClean="0">
                <a:sym typeface="Wingdings" pitchFamily="2" charset="2"/>
              </a:rPr>
              <a:t>IPv6 meets the above goals fairly well.</a:t>
            </a:r>
          </a:p>
          <a:p>
            <a:r>
              <a:rPr lang="en-US" dirty="0" smtClean="0">
                <a:sym typeface="Wingdings" pitchFamily="2" charset="2"/>
              </a:rPr>
              <a:t>It is compatible with like TCP,UDP,ICMP,IGMP,OSPF,BGP and DNS. Not with IP.</a:t>
            </a:r>
          </a:p>
          <a:p>
            <a:r>
              <a:rPr lang="en-US" dirty="0" smtClean="0">
                <a:sym typeface="Wingdings" pitchFamily="2" charset="2"/>
              </a:rPr>
              <a:t>Information about IPv6 available in RFC’s 2460 to 2466.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 to IPv6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800" dirty="0" smtClean="0"/>
              <a:t>IPv6 has longer addresses than IPv4, 16 bytes long.</a:t>
            </a:r>
          </a:p>
          <a:p>
            <a:r>
              <a:rPr lang="en-US" sz="2800" dirty="0" smtClean="0"/>
              <a:t>IPv6 has simplification of  header. </a:t>
            </a:r>
            <a:r>
              <a:rPr lang="en-US" sz="2800" dirty="0" smtClean="0">
                <a:sym typeface="Wingdings" pitchFamily="2" charset="2"/>
              </a:rPr>
              <a:t> has 7 fields only</a:t>
            </a:r>
          </a:p>
          <a:p>
            <a:r>
              <a:rPr lang="en-US" sz="2800" dirty="0" smtClean="0">
                <a:sym typeface="Wingdings" pitchFamily="2" charset="2"/>
              </a:rPr>
              <a:t>IPv6 supports for options.</a:t>
            </a:r>
          </a:p>
          <a:p>
            <a:r>
              <a:rPr lang="en-US" sz="2800" dirty="0" smtClean="0">
                <a:sym typeface="Wingdings" pitchFamily="2" charset="2"/>
              </a:rPr>
              <a:t>IPv6 supports big support in security.</a:t>
            </a:r>
          </a:p>
          <a:p>
            <a:r>
              <a:rPr lang="en-US" sz="2800" dirty="0" smtClean="0">
                <a:sym typeface="Wingdings" pitchFamily="2" charset="2"/>
              </a:rPr>
              <a:t>IPv6 has more attention paid on Quality of Service.</a:t>
            </a:r>
          </a:p>
          <a:p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Header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52574"/>
            <a:ext cx="7239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IPv6 (cont’d)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IPv6 fixed header</a:t>
            </a:r>
          </a:p>
        </p:txBody>
      </p:sp>
      <p:pic>
        <p:nvPicPr>
          <p:cNvPr id="96260" name="Picture 4" descr="5-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81200"/>
            <a:ext cx="7253287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771525" y="3962400"/>
            <a:ext cx="3657600" cy="8382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IP Options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IPv4 and IPv6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71525" y="1676400"/>
            <a:ext cx="3656013" cy="2286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33925" y="1676400"/>
            <a:ext cx="3656013" cy="457041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71525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71525" y="2590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771525" y="3048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771525" y="3505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733925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733925" y="2590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4733925" y="4343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600325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685925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685925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28725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762000" y="17018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Vers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212850" y="17637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IHL</a:t>
            </a:r>
            <a:endParaRPr 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1782763" y="167640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/>
              <a:t>Type of</a:t>
            </a:r>
          </a:p>
          <a:p>
            <a:pPr algn="ctr"/>
            <a:r>
              <a:rPr lang="en-US" sz="1200"/>
              <a:t>Service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905125" y="1763713"/>
            <a:ext cx="1106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Total Length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3057525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076325" y="2209800"/>
            <a:ext cx="1141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Identification</a:t>
            </a:r>
            <a:endParaRPr 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524125" y="2209800"/>
            <a:ext cx="56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Flags</a:t>
            </a:r>
            <a:endParaRPr lang="en-US"/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3201988" y="2220913"/>
            <a:ext cx="998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Frag Offset</a:t>
            </a:r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923925" y="25908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Time to</a:t>
            </a:r>
          </a:p>
          <a:p>
            <a:pPr algn="ctr"/>
            <a:r>
              <a:rPr lang="en-US" sz="1200"/>
              <a:t>Live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1746250" y="2678113"/>
            <a:ext cx="785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Protocol</a:t>
            </a:r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781300" y="2678113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Header Checksum</a:t>
            </a:r>
            <a:endParaRPr 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914525" y="3135313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Source Address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746250" y="3581400"/>
            <a:ext cx="1633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Destination Address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876925" y="3200400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Source Address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5691188" y="5040313"/>
            <a:ext cx="1633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Destination Address</a:t>
            </a:r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6486525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7477125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4953000" y="2220913"/>
            <a:ext cx="1304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Payload Length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7461250" y="2220913"/>
            <a:ext cx="928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546850" y="2220913"/>
            <a:ext cx="850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Next Hdr</a:t>
            </a:r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5191125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6029325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6630988" y="1763713"/>
            <a:ext cx="998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Flow Label</a:t>
            </a:r>
            <a:endParaRPr lang="en-US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5267325" y="167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Traffic</a:t>
            </a:r>
          </a:p>
          <a:p>
            <a:pPr algn="ctr"/>
            <a:r>
              <a:rPr lang="en-US" sz="1200"/>
              <a:t>Class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4733925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Vers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822325" y="5067300"/>
            <a:ext cx="320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v4 Header  = 20 Bytes + Options</a:t>
            </a:r>
          </a:p>
          <a:p>
            <a:r>
              <a:rPr lang="en-US" sz="1800"/>
              <a:t>v6 Header  = 40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425</TotalTime>
  <Words>925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IPv6</vt:lpstr>
      <vt:lpstr>Need for IPv6</vt:lpstr>
      <vt:lpstr>Introduction to IPv6</vt:lpstr>
      <vt:lpstr>Introduction to IPv6</vt:lpstr>
      <vt:lpstr>Introduction to IPv6</vt:lpstr>
      <vt:lpstr>Introduction to IPv6</vt:lpstr>
      <vt:lpstr>IPv6 Header</vt:lpstr>
      <vt:lpstr>IPv6 (cont’d)</vt:lpstr>
      <vt:lpstr>IPv4 and IPv6</vt:lpstr>
      <vt:lpstr>IPv6 Header</vt:lpstr>
      <vt:lpstr>IPv6 Header</vt:lpstr>
      <vt:lpstr>IPv6 Header</vt:lpstr>
      <vt:lpstr>IPv6 Address</vt:lpstr>
      <vt:lpstr>IPv6 Extension Header</vt:lpstr>
      <vt:lpstr>IPv6 Extension Header</vt:lpstr>
      <vt:lpstr>IPv6 Extension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Windows User</cp:lastModifiedBy>
  <cp:revision>60</cp:revision>
  <dcterms:created xsi:type="dcterms:W3CDTF">2006-08-16T00:00:00Z</dcterms:created>
  <dcterms:modified xsi:type="dcterms:W3CDTF">2018-03-28T11:33:48Z</dcterms:modified>
</cp:coreProperties>
</file>