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70" r:id="rId6"/>
    <p:sldId id="271" r:id="rId7"/>
    <p:sldId id="260" r:id="rId8"/>
    <p:sldId id="272" r:id="rId9"/>
    <p:sldId id="273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BB9A0-3EF5-4F03-B1CC-C43CAFA2C973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33DB2-1629-499E-BA17-FB45D68D2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Ramesh</a:t>
            </a:r>
            <a:r>
              <a:rPr lang="en-US" dirty="0" smtClean="0"/>
              <a:t> </a:t>
            </a:r>
            <a:r>
              <a:rPr lang="en-US" dirty="0" err="1" smtClean="0"/>
              <a:t>Ragala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Quality of Services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0" y="-41275"/>
            <a:ext cx="9144000" cy="67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FF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1" dirty="0" smtClean="0">
                <a:solidFill>
                  <a:srgbClr val="00B050"/>
                </a:solidFill>
                <a:latin typeface="Calibri" pitchFamily="34" charset="0"/>
                <a:ea typeface="+mj-ea"/>
                <a:cs typeface="Calibri" pitchFamily="34" charset="0"/>
              </a:rPr>
              <a:t>The Leaky Bucket Algorithm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47675" y="5848350"/>
            <a:ext cx="88566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608013" indent="-608013" eaLnBrk="1" hangingPunct="1">
              <a:lnSpc>
                <a:spcPct val="93000"/>
              </a:lnSpc>
              <a:spcBef>
                <a:spcPts val="600"/>
              </a:spcBef>
              <a:buClr>
                <a:srgbClr val="3333CC"/>
              </a:buClr>
              <a:buSzPct val="100000"/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3333CC"/>
                </a:solidFill>
              </a:rPr>
              <a:t>(a)</a:t>
            </a:r>
            <a:r>
              <a:rPr lang="en-GB" sz="2400">
                <a:solidFill>
                  <a:schemeClr val="tx1"/>
                </a:solidFill>
              </a:rPr>
              <a:t> A leaky bucket with water.  </a:t>
            </a:r>
            <a:r>
              <a:rPr lang="en-GB" sz="2400">
                <a:solidFill>
                  <a:srgbClr val="3333CC"/>
                </a:solidFill>
              </a:rPr>
              <a:t>(b)</a:t>
            </a:r>
            <a:r>
              <a:rPr lang="en-GB" sz="2400">
                <a:solidFill>
                  <a:schemeClr val="tx1"/>
                </a:solidFill>
              </a:rPr>
              <a:t> a leaky bucket with packets.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90600"/>
            <a:ext cx="6492875" cy="47053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FF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FF0000"/>
                </a:solidFill>
              </a:rPr>
              <a:t>The Token Bucket Algorithm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4800600"/>
            <a:ext cx="91440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608013" indent="-608013" algn="ctr" eaLnBrk="1" hangingPunct="1">
              <a:lnSpc>
                <a:spcPct val="93000"/>
              </a:lnSpc>
              <a:spcBef>
                <a:spcPts val="600"/>
              </a:spcBef>
              <a:buClr>
                <a:srgbClr val="3333CC"/>
              </a:buClr>
              <a:buSzPct val="100000"/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3333CC"/>
                </a:solidFill>
              </a:rPr>
              <a:t>(a)</a:t>
            </a:r>
            <a:r>
              <a:rPr lang="en-GB" sz="2400">
                <a:solidFill>
                  <a:schemeClr val="tx1"/>
                </a:solidFill>
              </a:rPr>
              <a:t> Before.      </a:t>
            </a:r>
            <a:r>
              <a:rPr lang="en-GB" sz="2400">
                <a:solidFill>
                  <a:srgbClr val="3333CC"/>
                </a:solidFill>
              </a:rPr>
              <a:t>(b)</a:t>
            </a:r>
            <a:r>
              <a:rPr lang="en-GB" sz="2400">
                <a:solidFill>
                  <a:schemeClr val="tx1"/>
                </a:solidFill>
              </a:rPr>
              <a:t>   After.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595688" y="2755900"/>
            <a:ext cx="13017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5-34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463" y="987425"/>
            <a:ext cx="5118100" cy="3819525"/>
          </a:xfrm>
          <a:prstGeom prst="rect">
            <a:avLst/>
          </a:prstGeom>
          <a:noFill/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28600" y="5715000"/>
            <a:ext cx="849947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Token bucket allows some burstiness (up to the number of token the bucket can hold)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886200" cy="2286000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The Leaky and Token Bucket </a:t>
            </a:r>
            <a:r>
              <a:rPr lang="en-US" sz="3600" dirty="0"/>
              <a:t>Example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3706813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(a)</a:t>
            </a:r>
            <a:r>
              <a:rPr lang="en-US" sz="2400">
                <a:solidFill>
                  <a:schemeClr val="tx1"/>
                </a:solidFill>
              </a:rPr>
              <a:t>  Input to a bucket. 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(b)</a:t>
            </a:r>
            <a:r>
              <a:rPr lang="en-US" sz="2400">
                <a:solidFill>
                  <a:schemeClr val="tx1"/>
                </a:solidFill>
              </a:rPr>
              <a:t> Output from a leaky bucket. 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Output from a token bucket with capacities of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(c)</a:t>
            </a:r>
            <a:r>
              <a:rPr lang="en-US" sz="2400">
                <a:solidFill>
                  <a:schemeClr val="tx1"/>
                </a:solidFill>
              </a:rPr>
              <a:t> 250 KB,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(d)</a:t>
            </a:r>
            <a:r>
              <a:rPr lang="en-US" sz="2400">
                <a:solidFill>
                  <a:schemeClr val="tx1"/>
                </a:solidFill>
              </a:rPr>
              <a:t> 500 KB, 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(e)</a:t>
            </a:r>
            <a:r>
              <a:rPr lang="en-US" sz="2400">
                <a:solidFill>
                  <a:schemeClr val="tx1"/>
                </a:solidFill>
              </a:rPr>
              <a:t> 750 KB,  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(f)</a:t>
            </a:r>
            <a:r>
              <a:rPr lang="en-US" sz="2400">
                <a:solidFill>
                  <a:schemeClr val="tx1"/>
                </a:solidFill>
              </a:rPr>
              <a:t> Output from a 500KB token bucket feeding a 10-MB/sec leaky bucket.</a:t>
            </a:r>
          </a:p>
        </p:txBody>
      </p:sp>
      <p:pic>
        <p:nvPicPr>
          <p:cNvPr id="83972" name="Picture 4" descr="5-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0225" y="590550"/>
            <a:ext cx="4556125" cy="5324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FF0000"/>
                </a:solidFill>
              </a:rPr>
              <a:t>Resource Reservation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08050" y="1363663"/>
            <a:ext cx="7958138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Traffic shaping is more effective when all packets follow the same route.</a:t>
            </a: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>
              <a:solidFill>
                <a:schemeClr val="tx1"/>
              </a:solidFill>
            </a:endParaRP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We can, similar to virtual circuits, assign a specific route to a flow and then </a:t>
            </a:r>
            <a:r>
              <a:rPr lang="en-GB" sz="2400" b="1" i="1">
                <a:solidFill>
                  <a:schemeClr val="tx1"/>
                </a:solidFill>
              </a:rPr>
              <a:t>reserve resources</a:t>
            </a:r>
            <a:r>
              <a:rPr lang="en-GB" sz="2400">
                <a:solidFill>
                  <a:schemeClr val="tx1"/>
                </a:solidFill>
              </a:rPr>
              <a:t> along that route.</a:t>
            </a: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>
              <a:solidFill>
                <a:schemeClr val="tx1"/>
              </a:solidFill>
            </a:endParaRP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Three kinds of resources can be reserved:</a:t>
            </a: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>
              <a:solidFill>
                <a:schemeClr val="tx1"/>
              </a:solidFill>
            </a:endParaRP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 Bitrate</a:t>
            </a: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 Buffer space</a:t>
            </a: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 CPU cycles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FF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FF0000"/>
                </a:solidFill>
              </a:rPr>
              <a:t>Admission Control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608013" indent="-608013" algn="ctr" eaLnBrk="1" hangingPunct="1">
              <a:lnSpc>
                <a:spcPct val="93000"/>
              </a:lnSpc>
              <a:spcBef>
                <a:spcPts val="600"/>
              </a:spcBef>
              <a:buClr>
                <a:srgbClr val="3333CC"/>
              </a:buClr>
              <a:buSzPct val="100000"/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chemeClr val="tx1"/>
                </a:solidFill>
              </a:rPr>
              <a:t>An example of flow specification.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5250" y="3460750"/>
            <a:ext cx="3684588" cy="2152650"/>
          </a:xfrm>
          <a:prstGeom prst="rect">
            <a:avLst/>
          </a:prstGeom>
          <a:noFill/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58813" y="1143000"/>
            <a:ext cx="7854950" cy="233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We saw, resource reservation but how can the sender specify required resources ? Also, some applications are tolerant of occasional lapses is QoS. Also, apps might not know what its CPU requirements are.</a:t>
            </a: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Hence routers must convert a set of specifications to resource requirements  and then decide whether to accept or reject the flow.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F0000"/>
                </a:solidFill>
              </a:rPr>
              <a:t>Proportional Routing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93763" y="1552575"/>
            <a:ext cx="7650162" cy="233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The idea here very different from what we have seen earlier.  Here multiple paths are assigned to each flow and a appropriate fraction of the flow is sent simultaneously over each path.</a:t>
            </a: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>
              <a:solidFill>
                <a:schemeClr val="tx1"/>
              </a:solidFill>
            </a:endParaRP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>
              <a:solidFill>
                <a:schemeClr val="tx1"/>
              </a:solidFill>
            </a:endParaRP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This technique is also called </a:t>
            </a:r>
            <a:r>
              <a:rPr lang="en-GB" sz="2400" b="1">
                <a:solidFill>
                  <a:schemeClr val="tx1"/>
                </a:solidFill>
              </a:rPr>
              <a:t>Multipath</a:t>
            </a:r>
            <a:r>
              <a:rPr lang="en-GB" sz="2400">
                <a:solidFill>
                  <a:schemeClr val="tx1"/>
                </a:solidFill>
              </a:rPr>
              <a:t> routing.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FF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FF0000"/>
                </a:solidFill>
              </a:rPr>
              <a:t>Packet Scheduling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30288" y="5719763"/>
            <a:ext cx="75422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608013" indent="-608013" eaLnBrk="1" hangingPunct="1">
              <a:lnSpc>
                <a:spcPct val="81000"/>
              </a:lnSpc>
              <a:spcBef>
                <a:spcPts val="600"/>
              </a:spcBef>
              <a:buClr>
                <a:srgbClr val="3333CC"/>
              </a:buClr>
              <a:buSzPct val="100000"/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3333CC"/>
                </a:solidFill>
              </a:rPr>
              <a:t>(a)</a:t>
            </a:r>
            <a:r>
              <a:rPr lang="en-GB" sz="2400">
                <a:solidFill>
                  <a:schemeClr val="tx1"/>
                </a:solidFill>
              </a:rPr>
              <a:t> A router with five packets queued for line O.</a:t>
            </a:r>
          </a:p>
          <a:p>
            <a:pPr marL="608013" indent="-608013" eaLnBrk="1" hangingPunct="1">
              <a:lnSpc>
                <a:spcPct val="81000"/>
              </a:lnSpc>
              <a:spcBef>
                <a:spcPts val="600"/>
              </a:spcBef>
              <a:buClr>
                <a:srgbClr val="3333CC"/>
              </a:buClr>
              <a:buSzPct val="100000"/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3333CC"/>
                </a:solidFill>
              </a:rPr>
              <a:t>(b)</a:t>
            </a:r>
            <a:r>
              <a:rPr lang="en-GB" sz="2400">
                <a:solidFill>
                  <a:schemeClr val="tx1"/>
                </a:solidFill>
              </a:rPr>
              <a:t> Finishing times for the five packets.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863" y="2933700"/>
            <a:ext cx="8243887" cy="2509838"/>
          </a:xfrm>
          <a:prstGeom prst="rect">
            <a:avLst/>
          </a:prstGeom>
          <a:noFill/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28600" y="1084263"/>
            <a:ext cx="8593138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If a router handling multiple flows uses first-come first-served method to process packets,  there is possibility of some flows being starved.</a:t>
            </a: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>
              <a:solidFill>
                <a:schemeClr val="tx1"/>
              </a:solidFill>
            </a:endParaRP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 Fair queuing</a:t>
            </a:r>
          </a:p>
          <a:p>
            <a:pPr eaLnBrk="1" hangingPunct="1">
              <a:lnSpc>
                <a:spcPct val="89000"/>
              </a:lnSpc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 Weighted fair queuing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Quality of Services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Techniques are available to reduce the congestion and increase the performance of network.</a:t>
            </a:r>
          </a:p>
          <a:p>
            <a:r>
              <a:rPr lang="en-US" dirty="0" smtClean="0">
                <a:sym typeface="Wingdings" pitchFamily="2" charset="2"/>
              </a:rPr>
              <a:t>With increase in multimedia applications in networks, these measure are not enough to provide guarantee the quality of service in network</a:t>
            </a:r>
          </a:p>
          <a:p>
            <a:r>
              <a:rPr lang="en-US" dirty="0" smtClean="0">
                <a:sym typeface="Wingdings" pitchFamily="2" charset="2"/>
              </a:rPr>
              <a:t>It need different protocol design.</a:t>
            </a:r>
          </a:p>
          <a:p>
            <a:r>
              <a:rPr lang="en-US" dirty="0" smtClean="0">
                <a:sym typeface="Wingdings" pitchFamily="2" charset="2"/>
              </a:rPr>
              <a:t>A Stream of packets from source to destination is called flow. </a:t>
            </a:r>
          </a:p>
          <a:p>
            <a:r>
              <a:rPr lang="en-US" dirty="0" smtClean="0">
                <a:sym typeface="Wingdings" pitchFamily="2" charset="2"/>
              </a:rPr>
              <a:t>In connection oriented n/w all packets follows the same flow</a:t>
            </a:r>
          </a:p>
          <a:p>
            <a:r>
              <a:rPr lang="en-US" dirty="0" smtClean="0">
                <a:sym typeface="Wingdings" pitchFamily="2" charset="2"/>
              </a:rPr>
              <a:t>In connection less n/w, packets follow different routes.</a:t>
            </a:r>
          </a:p>
          <a:p>
            <a:r>
              <a:rPr lang="en-US" dirty="0" smtClean="0">
                <a:sym typeface="Wingdings" pitchFamily="2" charset="2"/>
              </a:rPr>
              <a:t>So each flow characterized by four parameters 1. Reliability 2. Delay  3. Jitter  4. Bandwidth.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0" y="381000"/>
            <a:ext cx="9144000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FF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1" dirty="0" smtClean="0">
                <a:solidFill>
                  <a:srgbClr val="00B050"/>
                </a:solidFill>
                <a:latin typeface="Calibri" pitchFamily="34" charset="0"/>
                <a:ea typeface="+mj-ea"/>
                <a:cs typeface="Calibri" pitchFamily="34" charset="0"/>
              </a:rPr>
              <a:t>Requirements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608013" indent="-608013" algn="ctr" eaLnBrk="1" hangingPunct="1">
              <a:lnSpc>
                <a:spcPct val="93000"/>
              </a:lnSpc>
              <a:spcBef>
                <a:spcPts val="600"/>
              </a:spcBef>
              <a:buClr>
                <a:srgbClr val="3333CC"/>
              </a:buClr>
              <a:buSzPct val="100000"/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chemeClr val="tx1"/>
                </a:solidFill>
              </a:rPr>
              <a:t>How stringent the quality-of-service requirements are.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457575" y="2479675"/>
            <a:ext cx="14779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5-30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524000"/>
            <a:ext cx="7654925" cy="381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Classes of Traffic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en-US" sz="2800" dirty="0" smtClean="0"/>
              <a:t>ATM networks classify flows in four broad categories </a:t>
            </a:r>
            <a:r>
              <a:rPr lang="en-US" sz="2800" dirty="0" err="1" smtClean="0"/>
              <a:t>w.r.t</a:t>
            </a:r>
            <a:r>
              <a:rPr lang="en-US" sz="2800" dirty="0" smtClean="0"/>
              <a:t> their </a:t>
            </a:r>
            <a:r>
              <a:rPr lang="en-US" sz="2800" dirty="0" err="1" smtClean="0"/>
              <a:t>QoS</a:t>
            </a:r>
            <a:r>
              <a:rPr lang="en-US" sz="2800" dirty="0" smtClean="0"/>
              <a:t> demand:</a:t>
            </a:r>
          </a:p>
          <a:p>
            <a:pPr marL="457200" indent="-457200"/>
            <a:endParaRPr lang="en-US" sz="2800" dirty="0" smtClean="0"/>
          </a:p>
          <a:p>
            <a:pPr marL="457200" indent="-457200">
              <a:buFontTx/>
              <a:buAutoNum type="arabicPeriod"/>
            </a:pPr>
            <a:r>
              <a:rPr lang="en-US" sz="2800" dirty="0" smtClean="0"/>
              <a:t>Constant bit rate (e.g., telephony)</a:t>
            </a:r>
          </a:p>
          <a:p>
            <a:pPr marL="457200" indent="-457200">
              <a:buFontTx/>
              <a:buAutoNum type="arabicPeriod"/>
            </a:pPr>
            <a:r>
              <a:rPr lang="en-US" sz="2800" dirty="0" smtClean="0"/>
              <a:t>Real-time variable bit rate (e.g., video conferencing)</a:t>
            </a:r>
          </a:p>
          <a:p>
            <a:pPr marL="457200" indent="-457200">
              <a:buFontTx/>
              <a:buAutoNum type="arabicPeriod"/>
            </a:pPr>
            <a:r>
              <a:rPr lang="en-US" sz="2800" dirty="0" smtClean="0"/>
              <a:t>Non-real-time variable bit rate (e.g., video streaming)</a:t>
            </a:r>
          </a:p>
          <a:p>
            <a:pPr marL="457200" indent="-457200">
              <a:buFontTx/>
              <a:buAutoNum type="arabicPeriod"/>
            </a:pPr>
            <a:r>
              <a:rPr lang="en-US" sz="2800" dirty="0" smtClean="0"/>
              <a:t>Available bit rate (e.g., file transfer)</a:t>
            </a:r>
          </a:p>
          <a:p>
            <a:pPr marL="457200" indent="-457200">
              <a:buNone/>
            </a:pPr>
            <a:r>
              <a:rPr lang="en-US" sz="2800" dirty="0" smtClean="0"/>
              <a:t>No single technique will not provide good </a:t>
            </a:r>
            <a:r>
              <a:rPr lang="en-US" sz="2800" dirty="0" err="1" smtClean="0"/>
              <a:t>QoS</a:t>
            </a:r>
            <a:r>
              <a:rPr lang="en-US" sz="2800" dirty="0" smtClean="0"/>
              <a:t>.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Over provisioning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Provide much router capacity, buffer space and bandwidth</a:t>
            </a:r>
          </a:p>
          <a:p>
            <a:r>
              <a:rPr lang="en-US" dirty="0" smtClean="0">
                <a:sym typeface="Wingdings" pitchFamily="2" charset="2"/>
              </a:rPr>
              <a:t>It is expensive. </a:t>
            </a:r>
          </a:p>
          <a:p>
            <a:r>
              <a:rPr lang="en-US" dirty="0" smtClean="0">
                <a:sym typeface="Wingdings" pitchFamily="2" charset="2"/>
              </a:rPr>
              <a:t>Now a days it is become practical.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Buffering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Flows can be buffered @ receiver side before delivering.</a:t>
            </a:r>
          </a:p>
          <a:p>
            <a:r>
              <a:rPr lang="en-US" dirty="0" smtClean="0">
                <a:sym typeface="Wingdings" pitchFamily="2" charset="2"/>
              </a:rPr>
              <a:t>It does not effect the reliability or bandwidth.</a:t>
            </a:r>
          </a:p>
          <a:p>
            <a:r>
              <a:rPr lang="en-US" dirty="0" smtClean="0">
                <a:sym typeface="Wingdings" pitchFamily="2" charset="2"/>
              </a:rPr>
              <a:t>It affects the delay only.</a:t>
            </a:r>
          </a:p>
          <a:p>
            <a:r>
              <a:rPr lang="en-US" dirty="0" smtClean="0">
                <a:sym typeface="Wingdings" pitchFamily="2" charset="2"/>
              </a:rPr>
              <a:t>It smoothes out the jitter.</a:t>
            </a:r>
          </a:p>
          <a:p>
            <a:r>
              <a:rPr lang="en-US" dirty="0" smtClean="0">
                <a:sym typeface="Wingdings" pitchFamily="2" charset="2"/>
              </a:rPr>
              <a:t>It used in many audio and video applications.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93000"/>
              </a:lnSpc>
              <a:buClr>
                <a:srgbClr val="FF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1" dirty="0" smtClean="0">
                <a:solidFill>
                  <a:srgbClr val="00B050"/>
                </a:solidFill>
                <a:latin typeface="Calibri" pitchFamily="34" charset="0"/>
                <a:ea typeface="+mj-ea"/>
                <a:cs typeface="Calibri" pitchFamily="34" charset="0"/>
              </a:rPr>
              <a:t>Buffering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608013" indent="-608013" algn="ctr" eaLnBrk="1" hangingPunct="1">
              <a:lnSpc>
                <a:spcPct val="93000"/>
              </a:lnSpc>
              <a:spcBef>
                <a:spcPts val="600"/>
              </a:spcBef>
              <a:buClr>
                <a:srgbClr val="3333CC"/>
              </a:buClr>
              <a:buSzPct val="100000"/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chemeClr val="tx1"/>
                </a:solidFill>
              </a:rPr>
              <a:t>Smoothing the output stream by buffering packets.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24050"/>
            <a:ext cx="8461375" cy="26511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Traffic Shaping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In Buffering technique, the sender sends the packets with uniform spacing.   this is not always for all applications</a:t>
            </a:r>
          </a:p>
          <a:p>
            <a:r>
              <a:rPr lang="en-US" dirty="0" smtClean="0">
                <a:sym typeface="Wingdings" pitchFamily="2" charset="2"/>
              </a:rPr>
              <a:t>It may emit irregularly.  congestion will come in n/w</a:t>
            </a:r>
          </a:p>
          <a:p>
            <a:r>
              <a:rPr lang="en-US" dirty="0" smtClean="0">
                <a:sym typeface="Wingdings" pitchFamily="2" charset="2"/>
              </a:rPr>
              <a:t>This type of non uniform output is common, if the server is handling many stream at once.</a:t>
            </a:r>
          </a:p>
          <a:p>
            <a:r>
              <a:rPr lang="en-US" dirty="0" smtClean="0">
                <a:sym typeface="Wingdings" pitchFamily="2" charset="2"/>
              </a:rPr>
              <a:t>So to reduce this complexity , we use another technique called Traffic Shaping. It is not always possible</a:t>
            </a:r>
          </a:p>
          <a:p>
            <a:r>
              <a:rPr lang="en-US" dirty="0" smtClean="0">
                <a:sym typeface="Wingdings" pitchFamily="2" charset="2"/>
              </a:rPr>
              <a:t>In this technique, we planned to have uniform rating of data @ the server side instead @ client side.</a:t>
            </a:r>
          </a:p>
          <a:p>
            <a:r>
              <a:rPr lang="en-US" dirty="0" smtClean="0">
                <a:sym typeface="Wingdings" pitchFamily="2" charset="2"/>
              </a:rPr>
              <a:t>It just regulating average rate of data transmission. </a:t>
            </a:r>
          </a:p>
          <a:p>
            <a:r>
              <a:rPr lang="en-US" dirty="0" smtClean="0">
                <a:sym typeface="Wingdings" pitchFamily="2" charset="2"/>
              </a:rPr>
              <a:t>It uses service level agreements.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Monitoring traffic flow  traffic policing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Leaky Bucket Algorithm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Imagine a bucket with a small hole in the bottom.</a:t>
            </a:r>
          </a:p>
          <a:p>
            <a:r>
              <a:rPr lang="en-US" dirty="0" smtClean="0">
                <a:sym typeface="Wingdings" pitchFamily="2" charset="2"/>
              </a:rPr>
              <a:t>No matter the rate at which water enters in to the bucket, the out flow is always constant rate (Þ)only.</a:t>
            </a:r>
          </a:p>
          <a:p>
            <a:r>
              <a:rPr lang="en-US" dirty="0" smtClean="0">
                <a:sym typeface="Wingdings" pitchFamily="2" charset="2"/>
              </a:rPr>
              <a:t>If the bucket is full, then water spills over.</a:t>
            </a:r>
          </a:p>
          <a:p>
            <a:r>
              <a:rPr lang="en-US" dirty="0" smtClean="0">
                <a:sym typeface="Wingdings" pitchFamily="2" charset="2"/>
              </a:rPr>
              <a:t>This same concept used in packets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r>
              <a:rPr lang="en-US" dirty="0" smtClean="0"/>
              <a:t>It was first proposed by Turner (1986)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It is nothing but, single server queuing system with constant service time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r>
              <a:rPr lang="en-US" dirty="0" smtClean="0"/>
              <a:t>The host is allowed to put one packet per clock tick onto the network.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Byte counting leaky bucket algorithm.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392</TotalTime>
  <Words>751</Words>
  <Application>Microsoft Office PowerPoint</Application>
  <PresentationFormat>On-screen Show (4:3)</PresentationFormat>
  <Paragraphs>86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Quality of Services</vt:lpstr>
      <vt:lpstr>Quality of Services</vt:lpstr>
      <vt:lpstr>Slide 3</vt:lpstr>
      <vt:lpstr>Classes of Traffic</vt:lpstr>
      <vt:lpstr>Over provisioning</vt:lpstr>
      <vt:lpstr>Buffering</vt:lpstr>
      <vt:lpstr>Slide 7</vt:lpstr>
      <vt:lpstr>Traffic Shaping</vt:lpstr>
      <vt:lpstr>Leaky Bucket Algorithm</vt:lpstr>
      <vt:lpstr>Slide 10</vt:lpstr>
      <vt:lpstr>Slide 11</vt:lpstr>
      <vt:lpstr>The Leaky and Token Bucket Example</vt:lpstr>
      <vt:lpstr>Resource Reservation</vt:lpstr>
      <vt:lpstr>Slide 14</vt:lpstr>
      <vt:lpstr>Proportional Routing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 Protocols</dc:title>
  <dc:creator>VITCC</dc:creator>
  <cp:lastModifiedBy>Administrator</cp:lastModifiedBy>
  <cp:revision>79</cp:revision>
  <dcterms:created xsi:type="dcterms:W3CDTF">2006-08-16T00:00:00Z</dcterms:created>
  <dcterms:modified xsi:type="dcterms:W3CDTF">2013-11-11T10:26:22Z</dcterms:modified>
</cp:coreProperties>
</file>