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9"/>
  </p:notesMasterIdLst>
  <p:sldIdLst>
    <p:sldId id="256" r:id="rId2"/>
    <p:sldId id="259" r:id="rId3"/>
    <p:sldId id="260" r:id="rId4"/>
    <p:sldId id="261" r:id="rId5"/>
    <p:sldId id="346" r:id="rId6"/>
    <p:sldId id="347" r:id="rId7"/>
    <p:sldId id="275" r:id="rId8"/>
    <p:sldId id="276" r:id="rId9"/>
    <p:sldId id="277" r:id="rId10"/>
    <p:sldId id="349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351" r:id="rId21"/>
    <p:sldId id="352" r:id="rId22"/>
    <p:sldId id="353" r:id="rId23"/>
    <p:sldId id="354" r:id="rId24"/>
    <p:sldId id="287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50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3" r:id="rId49"/>
    <p:sldId id="314" r:id="rId50"/>
    <p:sldId id="315" r:id="rId51"/>
    <p:sldId id="317" r:id="rId52"/>
    <p:sldId id="318" r:id="rId53"/>
    <p:sldId id="319" r:id="rId54"/>
    <p:sldId id="321" r:id="rId55"/>
    <p:sldId id="322" r:id="rId56"/>
    <p:sldId id="323" r:id="rId57"/>
    <p:sldId id="34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F7508-52F1-4023-AE22-58AC24EB7F7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A49B-F24A-4424-8A16-EBB1752FD2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0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BB42-BB75-4DED-BD34-B0225F160B77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76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CE56B-D0DC-4184-8036-BAF44487474A}" type="slidenum">
              <a:rPr lang="en-US"/>
              <a:pPr/>
              <a:t>26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256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53F44-EBA4-464A-BDBA-9FEC2B7479D1}" type="slidenum">
              <a:rPr lang="en-US"/>
              <a:pPr/>
              <a:t>27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07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437EB-A7CB-41F5-AF05-FD4D4DAAC033}" type="slidenum">
              <a:rPr lang="en-US"/>
              <a:pPr/>
              <a:t>29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351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61BA6-02D3-426E-9139-268AA98C09CB}" type="slidenum">
              <a:rPr lang="en-US"/>
              <a:pPr/>
              <a:t>32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11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9F94D-3CEE-4F7F-B728-12DC30A5A77D}" type="slidenum">
              <a:rPr lang="en-US"/>
              <a:pPr/>
              <a:t>33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63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4AA25-DD30-415D-9F0C-DB2F64BEAE7B}" type="slidenum">
              <a:rPr lang="en-US"/>
              <a:pPr/>
              <a:t>34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82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F4468-BFF4-42E2-947E-ECDC3DD66D15}" type="slidenum">
              <a:rPr lang="en-US"/>
              <a:pPr/>
              <a:t>35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256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961CF-F57E-4A47-8D97-B13F6A0244E2}" type="slidenum">
              <a:rPr lang="en-US"/>
              <a:pPr/>
              <a:t>36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328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656DB-3BED-45CF-8324-F1B4E1088885}" type="slidenum">
              <a:rPr lang="en-US"/>
              <a:pPr/>
              <a:t>37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590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94AE50-249C-49F2-BC92-D700F8DC215E}" type="slidenum">
              <a:rPr lang="en-US"/>
              <a:pPr/>
              <a:t>39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97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396F0-03E5-41A7-8670-331D91018777}" type="slidenum">
              <a:rPr lang="en-US"/>
              <a:pPr/>
              <a:t>8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011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30844-23A5-46A4-9BA1-429BF39B1226}" type="slidenum">
              <a:rPr lang="en-US"/>
              <a:pPr/>
              <a:t>40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810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5917FF-DC36-4B67-B799-51C85C8BDB4C}" type="slidenum">
              <a:rPr lang="en-US"/>
              <a:pPr/>
              <a:t>41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193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6794C-4C3B-43F1-B7D8-37AEBF7FF189}" type="slidenum">
              <a:rPr lang="en-US"/>
              <a:pPr/>
              <a:t>42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395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51DAC-C0BE-47F1-89E5-ADBC08EC3A95}" type="slidenum">
              <a:rPr lang="en-US"/>
              <a:pPr/>
              <a:t>43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91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B06C1E-9F5E-45D8-8EEF-2886D3CDB07E}" type="slidenum">
              <a:rPr lang="en-US"/>
              <a:pPr/>
              <a:t>44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766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DD61A-532A-4645-96AF-41EB523C5CFD}" type="slidenum">
              <a:rPr lang="en-US"/>
              <a:pPr/>
              <a:t>45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68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6ED91-3A58-463E-AA2F-11FADE3A7B14}" type="slidenum">
              <a:rPr lang="en-US"/>
              <a:pPr/>
              <a:t>46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65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0D66B0-AA30-4C72-A3B5-5EF23CBD9C33}" type="slidenum">
              <a:rPr lang="en-US"/>
              <a:pPr/>
              <a:t>47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28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FCCBD2-F8D5-4BF9-97AC-D6B83243B5A6}" type="slidenum">
              <a:rPr lang="en-US"/>
              <a:pPr/>
              <a:t>9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547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FCCBD2-F8D5-4BF9-97AC-D6B83243B5A6}" type="slidenum">
              <a:rPr lang="en-US"/>
              <a:pPr/>
              <a:t>10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913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4620E-B100-4846-AE48-72916F1D3D29}" type="slidenum">
              <a:rPr lang="en-US"/>
              <a:pPr/>
              <a:t>11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590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4ED970-9740-4838-991C-B47498C54A33}" type="slidenum">
              <a:rPr lang="en-US"/>
              <a:pPr/>
              <a:t>12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224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6A8E5-885B-49D6-9E18-EA47694004BE}" type="slidenum">
              <a:rPr lang="en-US"/>
              <a:pPr/>
              <a:t>13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70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05A3C-C3E9-46DD-AF34-F9B6183828DE}" type="slidenum">
              <a:rPr lang="en-US"/>
              <a:pPr/>
              <a:t>14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785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4. Network Layer - routing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February 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55DAC-12CC-4FFD-BA27-09521FFD6D7A}" type="slidenum">
              <a:rPr lang="en-US"/>
              <a:pPr/>
              <a:t>15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2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57200"/>
            <a:ext cx="61722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solidFill>
                  <a:srgbClr val="002060"/>
                </a:solidFill>
              </a:rPr>
              <a:t>Routing Algorithm</a:t>
            </a:r>
            <a:endParaRPr lang="en-US" sz="3600" u="sng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5003322"/>
            <a:ext cx="2895600" cy="406878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2060"/>
                </a:solidFill>
              </a:rPr>
              <a:t>Prof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rgbClr val="002060"/>
                </a:solidFill>
              </a:rPr>
              <a:t>Ramesh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2060"/>
                </a:solidFill>
              </a:rPr>
              <a:t>Ragala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951A2FD6-0A78-44B8-9DFE-3F21A16AC708}" type="slidenum">
              <a:rPr lang="en-US"/>
              <a:pPr/>
              <a:t>10</a:t>
            </a:fld>
            <a:endParaRPr lang="en-US"/>
          </a:p>
        </p:txBody>
      </p:sp>
      <p:sp>
        <p:nvSpPr>
          <p:cNvPr id="207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Routing algorithms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7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Principle of  Optimality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It is a general statement about optimal route with out regard to network topology or traffic.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It states that, if a router – J is on the optimal path from router – I to router – K, then the optimal path from J to K also falls along the same route.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set of optimal routes from all sources to a given destination form a tree is called sink tree. The root of the sink is a destination node.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6A1EE4D5-BAC0-430C-BF4A-95873F48C66C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038600" y="3962400"/>
            <a:ext cx="3581400" cy="1268413"/>
            <a:chOff x="2544" y="2496"/>
            <a:chExt cx="2256" cy="799"/>
          </a:xfrm>
        </p:grpSpPr>
        <p:sp>
          <p:nvSpPr>
            <p:cNvPr id="209948" name="Line 28"/>
            <p:cNvSpPr>
              <a:spLocks noChangeShapeType="1"/>
            </p:cNvSpPr>
            <p:nvPr/>
          </p:nvSpPr>
          <p:spPr bwMode="auto">
            <a:xfrm>
              <a:off x="2544" y="2496"/>
              <a:ext cx="96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9947" name="Text Box 27"/>
            <p:cNvSpPr txBox="1">
              <a:spLocks noChangeArrowheads="1"/>
            </p:cNvSpPr>
            <p:nvPr/>
          </p:nvSpPr>
          <p:spPr bwMode="auto">
            <a:xfrm>
              <a:off x="3504" y="2544"/>
              <a:ext cx="1296" cy="751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>
                  <a:latin typeface="Times New Roman" charset="0"/>
                </a:rPr>
                <a:t>d</a:t>
              </a:r>
              <a:r>
                <a:rPr lang="en-GB" sz="1800" baseline="-25000">
                  <a:latin typeface="Times New Roman" charset="0"/>
                </a:rPr>
                <a:t>3</a:t>
              </a:r>
              <a:r>
                <a:rPr lang="en-GB" sz="1800">
                  <a:latin typeface="Times New Roman" charset="0"/>
                </a:rPr>
                <a:t>  &gt;   d</a:t>
              </a:r>
              <a:r>
                <a:rPr lang="en-GB" sz="1800" baseline="-25000">
                  <a:latin typeface="Times New Roman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GB" sz="1800">
                  <a:latin typeface="Times New Roman" charset="0"/>
                </a:rPr>
                <a:t>     as</a:t>
              </a:r>
            </a:p>
            <a:p>
              <a:pPr>
                <a:spcBef>
                  <a:spcPct val="50000"/>
                </a:spcBef>
              </a:pPr>
              <a:r>
                <a:rPr lang="en-GB" sz="1800">
                  <a:latin typeface="Times New Roman" charset="0"/>
                </a:rPr>
                <a:t>d</a:t>
              </a:r>
              <a:r>
                <a:rPr lang="en-GB" sz="1800" baseline="-25000">
                  <a:latin typeface="Times New Roman" charset="0"/>
                </a:rPr>
                <a:t>1</a:t>
              </a:r>
              <a:r>
                <a:rPr lang="en-GB" sz="1800">
                  <a:latin typeface="Times New Roman" charset="0"/>
                </a:rPr>
                <a:t> + d</a:t>
              </a:r>
              <a:r>
                <a:rPr lang="en-GB" sz="1800" baseline="-25000">
                  <a:latin typeface="Times New Roman" charset="0"/>
                </a:rPr>
                <a:t>3</a:t>
              </a:r>
              <a:r>
                <a:rPr lang="en-GB" sz="1800">
                  <a:latin typeface="Times New Roman" charset="0"/>
                </a:rPr>
                <a:t>  &gt;  d</a:t>
              </a:r>
              <a:r>
                <a:rPr lang="en-GB" sz="1800" baseline="-25000">
                  <a:latin typeface="Times New Roman" charset="0"/>
                </a:rPr>
                <a:t>1</a:t>
              </a:r>
              <a:r>
                <a:rPr lang="en-GB" sz="1800">
                  <a:latin typeface="Times New Roman" charset="0"/>
                </a:rPr>
                <a:t> + d</a:t>
              </a:r>
              <a:r>
                <a:rPr lang="en-GB" sz="1800" baseline="-25000">
                  <a:latin typeface="Times New Roman" charset="0"/>
                </a:rPr>
                <a:t>2</a:t>
              </a:r>
              <a:endParaRPr lang="en-GB" sz="1800">
                <a:latin typeface="Times New Roman" charset="0"/>
              </a:endParaRPr>
            </a:p>
          </p:txBody>
        </p:sp>
      </p:grp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Routing algorithms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dirty="0"/>
              <a:t>Optimality principle</a:t>
            </a:r>
            <a:endParaRPr lang="en-GB" sz="2000" i="1" dirty="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447800" y="2209800"/>
            <a:ext cx="5105400" cy="1387475"/>
            <a:chOff x="912" y="1392"/>
            <a:chExt cx="3216" cy="874"/>
          </a:xfrm>
        </p:grpSpPr>
        <p:sp>
          <p:nvSpPr>
            <p:cNvPr id="209924" name="Line 4"/>
            <p:cNvSpPr>
              <a:spLocks noChangeShapeType="1"/>
            </p:cNvSpPr>
            <p:nvPr/>
          </p:nvSpPr>
          <p:spPr bwMode="auto">
            <a:xfrm>
              <a:off x="1296" y="1536"/>
              <a:ext cx="105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9925" name="Line 5"/>
            <p:cNvSpPr>
              <a:spLocks noChangeShapeType="1"/>
            </p:cNvSpPr>
            <p:nvPr/>
          </p:nvSpPr>
          <p:spPr bwMode="auto">
            <a:xfrm flipV="1">
              <a:off x="2400" y="1488"/>
              <a:ext cx="129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912" y="1392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charset="0"/>
                  <a:sym typeface="Wingdings" pitchFamily="2" charset="2"/>
                </a:rPr>
                <a:t>  I</a:t>
              </a:r>
              <a:r>
                <a:rPr lang="en-GB" sz="2000">
                  <a:sym typeface="Wingdings" pitchFamily="2" charset="2"/>
                </a:rPr>
                <a:t> </a:t>
              </a:r>
              <a:endParaRPr lang="en-GB" sz="2000"/>
            </a:p>
          </p:txBody>
        </p:sp>
        <p:sp>
          <p:nvSpPr>
            <p:cNvPr id="209928" name="Text Box 8"/>
            <p:cNvSpPr txBox="1">
              <a:spLocks noChangeArrowheads="1"/>
            </p:cNvSpPr>
            <p:nvPr/>
          </p:nvSpPr>
          <p:spPr bwMode="auto">
            <a:xfrm>
              <a:off x="3552" y="1392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sym typeface="Wingdings" pitchFamily="2" charset="2"/>
                </a:rPr>
                <a:t>  </a:t>
              </a:r>
              <a:r>
                <a:rPr lang="en-GB" sz="2000">
                  <a:latin typeface="Times New Roman" charset="0"/>
                  <a:sym typeface="Wingdings" pitchFamily="2" charset="2"/>
                </a:rPr>
                <a:t>K</a:t>
              </a:r>
              <a:endParaRPr lang="en-GB" sz="2000">
                <a:latin typeface="Times New Roman" charset="0"/>
              </a:endParaRPr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2256" y="201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sym typeface="Wingdings" pitchFamily="2" charset="2"/>
                </a:rPr>
                <a:t></a:t>
              </a:r>
              <a:endParaRPr lang="en-GB" sz="2000"/>
            </a:p>
          </p:txBody>
        </p:sp>
        <p:sp>
          <p:nvSpPr>
            <p:cNvPr id="209930" name="Text Box 10"/>
            <p:cNvSpPr txBox="1">
              <a:spLocks noChangeArrowheads="1"/>
            </p:cNvSpPr>
            <p:nvPr/>
          </p:nvSpPr>
          <p:spPr bwMode="auto">
            <a:xfrm>
              <a:off x="2064" y="201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charset="0"/>
                </a:rPr>
                <a:t>J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590800" y="1676400"/>
            <a:ext cx="5410200" cy="1371600"/>
            <a:chOff x="1632" y="1056"/>
            <a:chExt cx="3408" cy="864"/>
          </a:xfrm>
        </p:grpSpPr>
        <p:sp>
          <p:nvSpPr>
            <p:cNvPr id="209932" name="Text Box 12"/>
            <p:cNvSpPr txBox="1">
              <a:spLocks noChangeArrowheads="1"/>
            </p:cNvSpPr>
            <p:nvPr/>
          </p:nvSpPr>
          <p:spPr bwMode="auto">
            <a:xfrm>
              <a:off x="2832" y="1056"/>
              <a:ext cx="2208" cy="250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charset="0"/>
                </a:rPr>
                <a:t>Optimal path from I to K over J</a:t>
              </a:r>
            </a:p>
          </p:txBody>
        </p:sp>
        <p:sp>
          <p:nvSpPr>
            <p:cNvPr id="209933" name="Line 13"/>
            <p:cNvSpPr>
              <a:spLocks noChangeShapeType="1"/>
            </p:cNvSpPr>
            <p:nvPr/>
          </p:nvSpPr>
          <p:spPr bwMode="auto">
            <a:xfrm flipH="1">
              <a:off x="1824" y="1248"/>
              <a:ext cx="105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9934" name="Line 14"/>
            <p:cNvSpPr>
              <a:spLocks noChangeShapeType="1"/>
            </p:cNvSpPr>
            <p:nvPr/>
          </p:nvSpPr>
          <p:spPr bwMode="auto">
            <a:xfrm flipH="1">
              <a:off x="2832" y="1248"/>
              <a:ext cx="14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9935" name="Text Box 15"/>
            <p:cNvSpPr txBox="1">
              <a:spLocks noChangeArrowheads="1"/>
            </p:cNvSpPr>
            <p:nvPr/>
          </p:nvSpPr>
          <p:spPr bwMode="auto">
            <a:xfrm>
              <a:off x="1632" y="148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1</a:t>
              </a:r>
            </a:p>
          </p:txBody>
        </p:sp>
        <p:sp>
          <p:nvSpPr>
            <p:cNvPr id="209936" name="Text Box 16"/>
            <p:cNvSpPr txBox="1">
              <a:spLocks noChangeArrowheads="1"/>
            </p:cNvSpPr>
            <p:nvPr/>
          </p:nvSpPr>
          <p:spPr bwMode="auto">
            <a:xfrm>
              <a:off x="2592" y="1680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2</a:t>
              </a:r>
            </a:p>
          </p:txBody>
        </p:sp>
        <p:sp>
          <p:nvSpPr>
            <p:cNvPr id="209937" name="Text Box 17"/>
            <p:cNvSpPr txBox="1">
              <a:spLocks noChangeArrowheads="1"/>
            </p:cNvSpPr>
            <p:nvPr/>
          </p:nvSpPr>
          <p:spPr bwMode="auto">
            <a:xfrm>
              <a:off x="2208" y="1488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distance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096000" y="2057400"/>
            <a:ext cx="2286000" cy="1311275"/>
            <a:chOff x="3840" y="1296"/>
            <a:chExt cx="1440" cy="826"/>
          </a:xfrm>
        </p:grpSpPr>
        <p:sp>
          <p:nvSpPr>
            <p:cNvPr id="209949" name="Line 29"/>
            <p:cNvSpPr>
              <a:spLocks noChangeShapeType="1"/>
            </p:cNvSpPr>
            <p:nvPr/>
          </p:nvSpPr>
          <p:spPr bwMode="auto">
            <a:xfrm>
              <a:off x="4464" y="1296"/>
              <a:ext cx="9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9938" name="Text Box 18"/>
            <p:cNvSpPr txBox="1">
              <a:spLocks noChangeArrowheads="1"/>
            </p:cNvSpPr>
            <p:nvPr/>
          </p:nvSpPr>
          <p:spPr bwMode="auto">
            <a:xfrm>
              <a:off x="3840" y="1872"/>
              <a:ext cx="1440" cy="250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charset="0"/>
                </a:rPr>
                <a:t>d</a:t>
              </a:r>
              <a:r>
                <a:rPr lang="en-GB" sz="2000" baseline="-25000">
                  <a:latin typeface="Times New Roman" charset="0"/>
                </a:rPr>
                <a:t>1</a:t>
              </a:r>
              <a:r>
                <a:rPr lang="en-GB" sz="2000">
                  <a:latin typeface="Times New Roman" charset="0"/>
                </a:rPr>
                <a:t> + d</a:t>
              </a:r>
              <a:r>
                <a:rPr lang="en-GB" sz="2000" baseline="-25000">
                  <a:latin typeface="Times New Roman" charset="0"/>
                </a:rPr>
                <a:t>2</a:t>
              </a:r>
              <a:r>
                <a:rPr lang="en-GB" sz="2000">
                  <a:latin typeface="Times New Roman" charset="0"/>
                </a:rPr>
                <a:t>   is   minimal</a:t>
              </a:r>
              <a:r>
                <a:rPr lang="en-GB"/>
                <a:t> 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600200" y="2362200"/>
            <a:ext cx="4191000" cy="1768475"/>
            <a:chOff x="1008" y="1488"/>
            <a:chExt cx="2640" cy="1114"/>
          </a:xfrm>
        </p:grpSpPr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2352" y="1488"/>
              <a:ext cx="1296" cy="880"/>
              <a:chOff x="2352" y="1488"/>
              <a:chExt cx="1296" cy="880"/>
            </a:xfrm>
          </p:grpSpPr>
          <p:sp>
            <p:nvSpPr>
              <p:cNvPr id="209943" name="Freeform 23"/>
              <p:cNvSpPr>
                <a:spLocks/>
              </p:cNvSpPr>
              <p:nvPr/>
            </p:nvSpPr>
            <p:spPr bwMode="auto">
              <a:xfrm>
                <a:off x="2352" y="1488"/>
                <a:ext cx="1296" cy="88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672" y="768"/>
                  </a:cxn>
                  <a:cxn ang="0">
                    <a:pos x="1296" y="0"/>
                  </a:cxn>
                </a:cxnLst>
                <a:rect l="0" t="0" r="r" b="b"/>
                <a:pathLst>
                  <a:path w="1296" h="880">
                    <a:moveTo>
                      <a:pt x="0" y="672"/>
                    </a:moveTo>
                    <a:cubicBezTo>
                      <a:pt x="228" y="776"/>
                      <a:pt x="456" y="880"/>
                      <a:pt x="672" y="768"/>
                    </a:cubicBezTo>
                    <a:cubicBezTo>
                      <a:pt x="888" y="656"/>
                      <a:pt x="1092" y="328"/>
                      <a:pt x="1296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944" name="Text Box 24"/>
              <p:cNvSpPr txBox="1">
                <a:spLocks noChangeArrowheads="1"/>
              </p:cNvSpPr>
              <p:nvPr/>
            </p:nvSpPr>
            <p:spPr bwMode="auto">
              <a:xfrm>
                <a:off x="3120" y="211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800"/>
                  <a:t>d</a:t>
                </a:r>
                <a:r>
                  <a:rPr lang="en-GB" sz="1800" baseline="-25000"/>
                  <a:t>3</a:t>
                </a:r>
              </a:p>
            </p:txBody>
          </p:sp>
        </p:grpSp>
        <p:sp>
          <p:nvSpPr>
            <p:cNvPr id="209946" name="Text Box 26"/>
            <p:cNvSpPr txBox="1">
              <a:spLocks noChangeArrowheads="1"/>
            </p:cNvSpPr>
            <p:nvPr/>
          </p:nvSpPr>
          <p:spPr bwMode="auto">
            <a:xfrm>
              <a:off x="1008" y="2352"/>
              <a:ext cx="1584" cy="250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charset="0"/>
                </a:rPr>
                <a:t>Other path from J to K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09600" y="4343400"/>
            <a:ext cx="4953000" cy="1768475"/>
            <a:chOff x="384" y="2736"/>
            <a:chExt cx="3120" cy="1114"/>
          </a:xfrm>
        </p:grpSpPr>
        <p:sp>
          <p:nvSpPr>
            <p:cNvPr id="209952" name="Text Box 32"/>
            <p:cNvSpPr txBox="1">
              <a:spLocks noChangeArrowheads="1"/>
            </p:cNvSpPr>
            <p:nvPr/>
          </p:nvSpPr>
          <p:spPr bwMode="auto">
            <a:xfrm>
              <a:off x="384" y="2736"/>
              <a:ext cx="1824" cy="111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charset="0"/>
                </a:rPr>
                <a:t>Set of all optimal routes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GB" sz="2000">
                  <a:latin typeface="Times New Roman" charset="0"/>
                </a:rPr>
                <a:t>  from all sources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GB" sz="2000">
                  <a:latin typeface="Times New Roman" charset="0"/>
                </a:rPr>
                <a:t>  to a given destination</a:t>
              </a:r>
            </a:p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charset="0"/>
                </a:rPr>
                <a:t>is a tree:  sink tree</a:t>
              </a:r>
            </a:p>
          </p:txBody>
        </p:sp>
        <p:sp>
          <p:nvSpPr>
            <p:cNvPr id="209953" name="Line 33"/>
            <p:cNvSpPr>
              <a:spLocks noChangeShapeType="1"/>
            </p:cNvSpPr>
            <p:nvPr/>
          </p:nvSpPr>
          <p:spPr bwMode="auto">
            <a:xfrm flipH="1">
              <a:off x="2208" y="2976"/>
              <a:ext cx="12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4B845BD2-41BB-4F99-97E3-C716C482AA44}" type="slidenum">
              <a:rPr lang="en-US"/>
              <a:pPr/>
              <a:t>12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Routing algorithms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/>
              <a:t>Optimality principle:  sink tree</a:t>
            </a:r>
            <a:endParaRPr lang="en-GB" sz="2000" i="1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pic>
        <p:nvPicPr>
          <p:cNvPr id="157700" name="Picture 4" descr="S:\ow\cnds\tanenbaum\cn3-jpg\5-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09800"/>
            <a:ext cx="8132763" cy="3335338"/>
          </a:xfrm>
          <a:prstGeom prst="rect">
            <a:avLst/>
          </a:prstGeom>
          <a:noFill/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6172200" y="1905000"/>
            <a:ext cx="1295400" cy="779463"/>
          </a:xfrm>
          <a:prstGeom prst="rect">
            <a:avLst/>
          </a:prstGeom>
          <a:solidFill>
            <a:srgbClr val="FF9933">
              <a:alpha val="50000"/>
            </a:srgbClr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Destination</a:t>
            </a:r>
          </a:p>
          <a:p>
            <a:pPr>
              <a:spcBef>
                <a:spcPct val="50000"/>
              </a:spcBef>
            </a:pPr>
            <a:endParaRPr lang="en-GB" sz="18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EBDF6B12-8C5C-4512-8F59-A615C9BC05E5}" type="slidenum">
              <a:rPr lang="en-US"/>
              <a:pPr/>
              <a:t>13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shortest path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Algorithm of </a:t>
            </a:r>
            <a:r>
              <a:rPr lang="en-GB" dirty="0" err="1"/>
              <a:t>Dijkstra</a:t>
            </a:r>
            <a:r>
              <a:rPr lang="en-GB" dirty="0"/>
              <a:t>: </a:t>
            </a:r>
            <a:r>
              <a:rPr lang="en-GB" sz="2400" dirty="0">
                <a:solidFill>
                  <a:srgbClr val="FF0000"/>
                </a:solidFill>
              </a:rPr>
              <a:t>shortest path in  </a:t>
            </a:r>
            <a:r>
              <a:rPr lang="en-GB" sz="2400" dirty="0" smtClean="0">
                <a:solidFill>
                  <a:srgbClr val="FF0000"/>
                </a:solidFill>
              </a:rPr>
              <a:t>graph </a:t>
            </a:r>
            <a:r>
              <a:rPr lang="en-GB" sz="2400" dirty="0" smtClean="0">
                <a:solidFill>
                  <a:srgbClr val="FF0000"/>
                </a:solidFill>
                <a:sym typeface="Wingdings" pitchFamily="2" charset="2"/>
              </a:rPr>
              <a:t> static </a:t>
            </a:r>
            <a:r>
              <a:rPr lang="en-GB" sz="2400" dirty="0" err="1" smtClean="0">
                <a:solidFill>
                  <a:srgbClr val="FF0000"/>
                </a:solidFill>
                <a:sym typeface="Wingdings" pitchFamily="2" charset="2"/>
              </a:rPr>
              <a:t>algo</a:t>
            </a:r>
            <a:endParaRPr lang="en-GB" sz="24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GB" dirty="0" smtClean="0"/>
              <a:t>Graph for a subnet</a:t>
            </a:r>
            <a:endParaRPr lang="en-GB" dirty="0"/>
          </a:p>
          <a:p>
            <a:pPr lvl="2">
              <a:lnSpc>
                <a:spcPct val="120000"/>
              </a:lnSpc>
            </a:pPr>
            <a:r>
              <a:rPr lang="en-GB" dirty="0"/>
              <a:t>Node = router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Arc = communication line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Metric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Number of hops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Geographic distance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Mean </a:t>
            </a:r>
            <a:r>
              <a:rPr lang="en-GB" dirty="0" smtClean="0"/>
              <a:t>queuing </a:t>
            </a:r>
            <a:r>
              <a:rPr lang="en-GB" dirty="0"/>
              <a:t>and transmission delay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Initially, no paths are known, so all nodes are labelled with infinity. These are temporary labels.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algorithm, proceeds the path found, the label values are changes. </a:t>
            </a:r>
            <a:r>
              <a:rPr lang="en-GB" dirty="0" smtClean="0">
                <a:sym typeface="Wingdings" pitchFamily="2" charset="2"/>
              </a:rPr>
              <a:t> gives the better paths.</a:t>
            </a:r>
          </a:p>
          <a:p>
            <a:pPr>
              <a:lnSpc>
                <a:spcPct val="120000"/>
              </a:lnSpc>
            </a:pPr>
            <a:r>
              <a:rPr lang="en-GB" dirty="0" smtClean="0">
                <a:sym typeface="Wingdings" pitchFamily="2" charset="2"/>
              </a:rPr>
              <a:t>Label may be tentative or permanent. Initially all labels are tentative. After applying algorithm, label are permanent.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615B95A0-D2D8-4F76-A6E9-BC5DC4DECA9F}" type="slidenum">
              <a:rPr lang="en-US"/>
              <a:pPr/>
              <a:t>14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shortest path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pic>
        <p:nvPicPr>
          <p:cNvPr id="211972" name="Picture 4" descr="S:\ow\cnds\tanenbaum\cn3-jpg\5-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143000"/>
            <a:ext cx="6610350" cy="4957763"/>
          </a:xfrm>
          <a:prstGeom prst="rect">
            <a:avLst/>
          </a:prstGeom>
          <a:noFill/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14478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>
                <a:latin typeface="Times New Roman" charset="0"/>
              </a:rPr>
              <a:t>Initial node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29200" y="1295400"/>
            <a:ext cx="838200" cy="1295400"/>
            <a:chOff x="3168" y="816"/>
            <a:chExt cx="528" cy="816"/>
          </a:xfrm>
        </p:grpSpPr>
        <p:sp>
          <p:nvSpPr>
            <p:cNvPr id="211974" name="Rectangle 6"/>
            <p:cNvSpPr>
              <a:spLocks noChangeArrowheads="1"/>
            </p:cNvSpPr>
            <p:nvPr/>
          </p:nvSpPr>
          <p:spPr bwMode="auto">
            <a:xfrm>
              <a:off x="3216" y="816"/>
              <a:ext cx="480" cy="19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975" name="Rectangle 7"/>
            <p:cNvSpPr>
              <a:spLocks noChangeArrowheads="1"/>
            </p:cNvSpPr>
            <p:nvPr/>
          </p:nvSpPr>
          <p:spPr bwMode="auto">
            <a:xfrm>
              <a:off x="3168" y="1392"/>
              <a:ext cx="528" cy="24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1143000" y="2819400"/>
            <a:ext cx="6858000" cy="339248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Elements of algorithm: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Mark all nodes as free: </a:t>
            </a:r>
            <a:r>
              <a:rPr lang="en-GB" sz="1800">
                <a:latin typeface="Times New Roman" charset="0"/>
                <a:sym typeface="Wingdings" pitchFamily="2" charset="2"/>
              </a:rPr>
              <a:t></a:t>
            </a:r>
            <a:endParaRPr lang="en-GB" sz="1800">
              <a:latin typeface="Times New Roman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Mark initial node as selected: </a:t>
            </a:r>
            <a:r>
              <a:rPr lang="en-GB" sz="1800">
                <a:latin typeface="Times New Roman" charset="0"/>
                <a:sym typeface="Wingdings" pitchFamily="2" charset="2"/>
              </a:rPr>
              <a:t></a:t>
            </a:r>
            <a:endParaRPr lang="en-GB" sz="1800">
              <a:latin typeface="Times New Roman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 repeat till destination is selected: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Label all free nodes </a:t>
            </a:r>
            <a:r>
              <a:rPr lang="en-GB" sz="1800">
                <a:latin typeface="Times New Roman" charset="0"/>
                <a:sym typeface="Wingdings" pitchFamily="2" charset="2"/>
              </a:rPr>
              <a:t> </a:t>
            </a:r>
            <a:r>
              <a:rPr lang="en-GB" sz="1800">
                <a:latin typeface="Times New Roman" charset="0"/>
              </a:rPr>
              <a:t>reachable from selected nodes with shortest  distance to a selected node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 Select free node with shortest distance to a selected node and mark it as selected</a:t>
            </a:r>
          </a:p>
          <a:p>
            <a:pPr lvl="1">
              <a:spcBef>
                <a:spcPct val="50000"/>
              </a:spcBef>
              <a:buFontTx/>
              <a:buChar char="•"/>
            </a:pPr>
            <a:endParaRPr lang="en-GB" sz="18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5A8DE3A3-1CFB-4F3B-B359-BFB28E922494}" type="slidenum">
              <a:rPr lang="en-US"/>
              <a:pPr/>
              <a:t>15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Routing: shortest path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pic>
        <p:nvPicPr>
          <p:cNvPr id="214020" name="Picture 4" descr="S:\ow\cnds\tanenbaum\cn3-jpg\5-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43000"/>
            <a:ext cx="6991350" cy="4957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D8D9EDC8-608F-48A9-BE13-FE88B3DE003C}" type="slidenum">
              <a:rPr lang="en-US"/>
              <a:pPr/>
              <a:t>16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flooding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Every packet is sent out on every outgoing line except the one it arrived at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3124200"/>
            <a:ext cx="2781300" cy="1955800"/>
            <a:chOff x="2016" y="2160"/>
            <a:chExt cx="1752" cy="1232"/>
          </a:xfrm>
        </p:grpSpPr>
        <p:sp>
          <p:nvSpPr>
            <p:cNvPr id="216069" name="Line 5"/>
            <p:cNvSpPr>
              <a:spLocks noChangeShapeType="1"/>
            </p:cNvSpPr>
            <p:nvPr/>
          </p:nvSpPr>
          <p:spPr bwMode="auto">
            <a:xfrm flipH="1">
              <a:off x="2544" y="2784"/>
              <a:ext cx="2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6070" name="Line 6"/>
            <p:cNvSpPr>
              <a:spLocks noChangeShapeType="1"/>
            </p:cNvSpPr>
            <p:nvPr/>
          </p:nvSpPr>
          <p:spPr bwMode="auto">
            <a:xfrm>
              <a:off x="2928" y="2832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6071" name="Line 7"/>
            <p:cNvSpPr>
              <a:spLocks noChangeShapeType="1"/>
            </p:cNvSpPr>
            <p:nvPr/>
          </p:nvSpPr>
          <p:spPr bwMode="auto">
            <a:xfrm>
              <a:off x="2592" y="32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6072" name="Line 8"/>
            <p:cNvSpPr>
              <a:spLocks noChangeShapeType="1"/>
            </p:cNvSpPr>
            <p:nvPr/>
          </p:nvSpPr>
          <p:spPr bwMode="auto">
            <a:xfrm flipV="1">
              <a:off x="3312" y="2688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6073" name="Line 9"/>
            <p:cNvSpPr>
              <a:spLocks noChangeShapeType="1"/>
            </p:cNvSpPr>
            <p:nvPr/>
          </p:nvSpPr>
          <p:spPr bwMode="auto">
            <a:xfrm>
              <a:off x="2928" y="2304"/>
              <a:ext cx="62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6074" name="Line 10"/>
            <p:cNvSpPr>
              <a:spLocks noChangeShapeType="1"/>
            </p:cNvSpPr>
            <p:nvPr/>
          </p:nvSpPr>
          <p:spPr bwMode="auto">
            <a:xfrm flipV="1">
              <a:off x="3024" y="2688"/>
              <a:ext cx="48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6075" name="Line 11"/>
            <p:cNvSpPr>
              <a:spLocks noChangeShapeType="1"/>
            </p:cNvSpPr>
            <p:nvPr/>
          </p:nvSpPr>
          <p:spPr bwMode="auto">
            <a:xfrm>
              <a:off x="2208" y="2736"/>
              <a:ext cx="28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6076" name="Line 12"/>
            <p:cNvSpPr>
              <a:spLocks noChangeShapeType="1"/>
            </p:cNvSpPr>
            <p:nvPr/>
          </p:nvSpPr>
          <p:spPr bwMode="auto">
            <a:xfrm>
              <a:off x="2304" y="2688"/>
              <a:ext cx="52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6077" name="Line 13"/>
            <p:cNvSpPr>
              <a:spLocks noChangeShapeType="1"/>
            </p:cNvSpPr>
            <p:nvPr/>
          </p:nvSpPr>
          <p:spPr bwMode="auto">
            <a:xfrm flipV="1">
              <a:off x="2304" y="2304"/>
              <a:ext cx="48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216078" name="Picture 14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20" y="3168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79" name="Picture 1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2" y="3168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80" name="Picture 16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08" y="2592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81" name="Picture 17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88" y="2160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82" name="Picture 18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16" y="2592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83" name="Picture 1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36" y="2688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572000" y="2209800"/>
            <a:ext cx="609600" cy="914400"/>
            <a:chOff x="2880" y="1392"/>
            <a:chExt cx="384" cy="576"/>
          </a:xfrm>
        </p:grpSpPr>
        <p:sp>
          <p:nvSpPr>
            <p:cNvPr id="216084" name="Rectangle 20"/>
            <p:cNvSpPr>
              <a:spLocks noChangeArrowheads="1"/>
            </p:cNvSpPr>
            <p:nvPr/>
          </p:nvSpPr>
          <p:spPr bwMode="auto">
            <a:xfrm>
              <a:off x="2928" y="1392"/>
              <a:ext cx="336" cy="14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6085" name="Line 21"/>
            <p:cNvSpPr>
              <a:spLocks noChangeShapeType="1"/>
            </p:cNvSpPr>
            <p:nvPr/>
          </p:nvSpPr>
          <p:spPr bwMode="auto">
            <a:xfrm>
              <a:off x="2880" y="1440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436938" y="3581400"/>
            <a:ext cx="2201862" cy="228600"/>
            <a:chOff x="2165" y="2256"/>
            <a:chExt cx="1387" cy="144"/>
          </a:xfrm>
        </p:grpSpPr>
        <p:sp>
          <p:nvSpPr>
            <p:cNvPr id="216088" name="Rectangle 24"/>
            <p:cNvSpPr>
              <a:spLocks noChangeArrowheads="1"/>
            </p:cNvSpPr>
            <p:nvPr/>
          </p:nvSpPr>
          <p:spPr bwMode="auto">
            <a:xfrm>
              <a:off x="2165" y="2256"/>
              <a:ext cx="336" cy="14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6089" name="Rectangle 25"/>
            <p:cNvSpPr>
              <a:spLocks noChangeArrowheads="1"/>
            </p:cNvSpPr>
            <p:nvPr/>
          </p:nvSpPr>
          <p:spPr bwMode="auto">
            <a:xfrm>
              <a:off x="3216" y="2256"/>
              <a:ext cx="336" cy="14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DA24F270-A57E-448A-BE8E-B39CFD9BA8D3}" type="slidenum">
              <a:rPr lang="en-US"/>
              <a:pPr/>
              <a:t>17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flooding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packet is sent out on every outgoing line except the one it arrived at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3124200"/>
            <a:ext cx="2781300" cy="1955800"/>
            <a:chOff x="2016" y="2160"/>
            <a:chExt cx="1752" cy="1232"/>
          </a:xfrm>
        </p:grpSpPr>
        <p:sp>
          <p:nvSpPr>
            <p:cNvPr id="217093" name="Line 5"/>
            <p:cNvSpPr>
              <a:spLocks noChangeShapeType="1"/>
            </p:cNvSpPr>
            <p:nvPr/>
          </p:nvSpPr>
          <p:spPr bwMode="auto">
            <a:xfrm flipH="1">
              <a:off x="2544" y="2784"/>
              <a:ext cx="2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7094" name="Line 6"/>
            <p:cNvSpPr>
              <a:spLocks noChangeShapeType="1"/>
            </p:cNvSpPr>
            <p:nvPr/>
          </p:nvSpPr>
          <p:spPr bwMode="auto">
            <a:xfrm>
              <a:off x="2928" y="2832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7095" name="Line 7"/>
            <p:cNvSpPr>
              <a:spLocks noChangeShapeType="1"/>
            </p:cNvSpPr>
            <p:nvPr/>
          </p:nvSpPr>
          <p:spPr bwMode="auto">
            <a:xfrm>
              <a:off x="2592" y="32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7096" name="Line 8"/>
            <p:cNvSpPr>
              <a:spLocks noChangeShapeType="1"/>
            </p:cNvSpPr>
            <p:nvPr/>
          </p:nvSpPr>
          <p:spPr bwMode="auto">
            <a:xfrm flipV="1">
              <a:off x="3312" y="2688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7097" name="Line 9"/>
            <p:cNvSpPr>
              <a:spLocks noChangeShapeType="1"/>
            </p:cNvSpPr>
            <p:nvPr/>
          </p:nvSpPr>
          <p:spPr bwMode="auto">
            <a:xfrm>
              <a:off x="2928" y="2304"/>
              <a:ext cx="62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7098" name="Line 10"/>
            <p:cNvSpPr>
              <a:spLocks noChangeShapeType="1"/>
            </p:cNvSpPr>
            <p:nvPr/>
          </p:nvSpPr>
          <p:spPr bwMode="auto">
            <a:xfrm flipV="1">
              <a:off x="3024" y="2688"/>
              <a:ext cx="48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7099" name="Line 11"/>
            <p:cNvSpPr>
              <a:spLocks noChangeShapeType="1"/>
            </p:cNvSpPr>
            <p:nvPr/>
          </p:nvSpPr>
          <p:spPr bwMode="auto">
            <a:xfrm>
              <a:off x="2208" y="2736"/>
              <a:ext cx="28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7100" name="Line 12"/>
            <p:cNvSpPr>
              <a:spLocks noChangeShapeType="1"/>
            </p:cNvSpPr>
            <p:nvPr/>
          </p:nvSpPr>
          <p:spPr bwMode="auto">
            <a:xfrm>
              <a:off x="2304" y="2688"/>
              <a:ext cx="52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7101" name="Line 13"/>
            <p:cNvSpPr>
              <a:spLocks noChangeShapeType="1"/>
            </p:cNvSpPr>
            <p:nvPr/>
          </p:nvSpPr>
          <p:spPr bwMode="auto">
            <a:xfrm flipV="1">
              <a:off x="2304" y="2304"/>
              <a:ext cx="48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217102" name="Picture 14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20" y="3168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103" name="Picture 1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2" y="3168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104" name="Picture 16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08" y="2592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105" name="Picture 17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88" y="2160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106" name="Picture 18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16" y="2592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107" name="Picture 1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36" y="2688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436938" y="3581400"/>
            <a:ext cx="2201862" cy="228600"/>
            <a:chOff x="2165" y="2256"/>
            <a:chExt cx="1387" cy="144"/>
          </a:xfrm>
        </p:grpSpPr>
        <p:sp>
          <p:nvSpPr>
            <p:cNvPr id="217112" name="Rectangle 24"/>
            <p:cNvSpPr>
              <a:spLocks noChangeArrowheads="1"/>
            </p:cNvSpPr>
            <p:nvPr/>
          </p:nvSpPr>
          <p:spPr bwMode="auto">
            <a:xfrm>
              <a:off x="2165" y="2256"/>
              <a:ext cx="336" cy="14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7113" name="Rectangle 25"/>
            <p:cNvSpPr>
              <a:spLocks noChangeArrowheads="1"/>
            </p:cNvSpPr>
            <p:nvPr/>
          </p:nvSpPr>
          <p:spPr bwMode="auto">
            <a:xfrm>
              <a:off x="3216" y="2256"/>
              <a:ext cx="336" cy="14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429000" y="3962400"/>
            <a:ext cx="2362200" cy="838200"/>
            <a:chOff x="2160" y="2496"/>
            <a:chExt cx="1488" cy="528"/>
          </a:xfrm>
        </p:grpSpPr>
        <p:sp>
          <p:nvSpPr>
            <p:cNvPr id="217116" name="Rectangle 28"/>
            <p:cNvSpPr>
              <a:spLocks noChangeArrowheads="1"/>
            </p:cNvSpPr>
            <p:nvPr/>
          </p:nvSpPr>
          <p:spPr bwMode="auto">
            <a:xfrm>
              <a:off x="3312" y="2880"/>
              <a:ext cx="336" cy="14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7117" name="Rectangle 29"/>
            <p:cNvSpPr>
              <a:spLocks noChangeArrowheads="1"/>
            </p:cNvSpPr>
            <p:nvPr/>
          </p:nvSpPr>
          <p:spPr bwMode="auto">
            <a:xfrm>
              <a:off x="2928" y="2496"/>
              <a:ext cx="336" cy="14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7118" name="Rectangle 30"/>
            <p:cNvSpPr>
              <a:spLocks noChangeArrowheads="1"/>
            </p:cNvSpPr>
            <p:nvPr/>
          </p:nvSpPr>
          <p:spPr bwMode="auto">
            <a:xfrm>
              <a:off x="2496" y="2496"/>
              <a:ext cx="336" cy="14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7119" name="Rectangle 31"/>
            <p:cNvSpPr>
              <a:spLocks noChangeArrowheads="1"/>
            </p:cNvSpPr>
            <p:nvPr/>
          </p:nvSpPr>
          <p:spPr bwMode="auto">
            <a:xfrm>
              <a:off x="2160" y="2880"/>
              <a:ext cx="336" cy="14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BEC45844-0D83-47E5-BD96-4254003770B0}" type="slidenum">
              <a:rPr lang="en-US"/>
              <a:pPr/>
              <a:t>18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flooding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packet is sent out on every outgoing line except the one it arrived at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3124200"/>
            <a:ext cx="2781300" cy="1955800"/>
            <a:chOff x="2016" y="2160"/>
            <a:chExt cx="1752" cy="1232"/>
          </a:xfrm>
        </p:grpSpPr>
        <p:sp>
          <p:nvSpPr>
            <p:cNvPr id="218117" name="Line 5"/>
            <p:cNvSpPr>
              <a:spLocks noChangeShapeType="1"/>
            </p:cNvSpPr>
            <p:nvPr/>
          </p:nvSpPr>
          <p:spPr bwMode="auto">
            <a:xfrm flipH="1">
              <a:off x="2544" y="2784"/>
              <a:ext cx="2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8118" name="Line 6"/>
            <p:cNvSpPr>
              <a:spLocks noChangeShapeType="1"/>
            </p:cNvSpPr>
            <p:nvPr/>
          </p:nvSpPr>
          <p:spPr bwMode="auto">
            <a:xfrm>
              <a:off x="2928" y="2832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8119" name="Line 7"/>
            <p:cNvSpPr>
              <a:spLocks noChangeShapeType="1"/>
            </p:cNvSpPr>
            <p:nvPr/>
          </p:nvSpPr>
          <p:spPr bwMode="auto">
            <a:xfrm>
              <a:off x="2592" y="32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8120" name="Line 8"/>
            <p:cNvSpPr>
              <a:spLocks noChangeShapeType="1"/>
            </p:cNvSpPr>
            <p:nvPr/>
          </p:nvSpPr>
          <p:spPr bwMode="auto">
            <a:xfrm flipV="1">
              <a:off x="3312" y="2688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8121" name="Line 9"/>
            <p:cNvSpPr>
              <a:spLocks noChangeShapeType="1"/>
            </p:cNvSpPr>
            <p:nvPr/>
          </p:nvSpPr>
          <p:spPr bwMode="auto">
            <a:xfrm>
              <a:off x="2928" y="2304"/>
              <a:ext cx="62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8122" name="Line 10"/>
            <p:cNvSpPr>
              <a:spLocks noChangeShapeType="1"/>
            </p:cNvSpPr>
            <p:nvPr/>
          </p:nvSpPr>
          <p:spPr bwMode="auto">
            <a:xfrm flipV="1">
              <a:off x="3024" y="2688"/>
              <a:ext cx="48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8123" name="Line 11"/>
            <p:cNvSpPr>
              <a:spLocks noChangeShapeType="1"/>
            </p:cNvSpPr>
            <p:nvPr/>
          </p:nvSpPr>
          <p:spPr bwMode="auto">
            <a:xfrm>
              <a:off x="2208" y="2736"/>
              <a:ext cx="28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8124" name="Line 12"/>
            <p:cNvSpPr>
              <a:spLocks noChangeShapeType="1"/>
            </p:cNvSpPr>
            <p:nvPr/>
          </p:nvSpPr>
          <p:spPr bwMode="auto">
            <a:xfrm>
              <a:off x="2304" y="2688"/>
              <a:ext cx="52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8125" name="Line 13"/>
            <p:cNvSpPr>
              <a:spLocks noChangeShapeType="1"/>
            </p:cNvSpPr>
            <p:nvPr/>
          </p:nvSpPr>
          <p:spPr bwMode="auto">
            <a:xfrm flipV="1">
              <a:off x="2304" y="2304"/>
              <a:ext cx="48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218126" name="Picture 14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20" y="3168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27" name="Picture 1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2" y="3168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28" name="Picture 16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08" y="2592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29" name="Picture 17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88" y="2160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30" name="Picture 18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16" y="2592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31" name="Picture 1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36" y="2688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18137" name="Rectangle 25"/>
          <p:cNvSpPr>
            <a:spLocks noChangeArrowheads="1"/>
          </p:cNvSpPr>
          <p:nvPr/>
        </p:nvSpPr>
        <p:spPr bwMode="auto">
          <a:xfrm>
            <a:off x="5257800" y="4572000"/>
            <a:ext cx="5334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138" name="Rectangle 26"/>
          <p:cNvSpPr>
            <a:spLocks noChangeArrowheads="1"/>
          </p:cNvSpPr>
          <p:nvPr/>
        </p:nvSpPr>
        <p:spPr bwMode="auto">
          <a:xfrm>
            <a:off x="4648200" y="3962400"/>
            <a:ext cx="533400" cy="228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139" name="Rectangle 27"/>
          <p:cNvSpPr>
            <a:spLocks noChangeArrowheads="1"/>
          </p:cNvSpPr>
          <p:nvPr/>
        </p:nvSpPr>
        <p:spPr bwMode="auto">
          <a:xfrm>
            <a:off x="3962400" y="3962400"/>
            <a:ext cx="5334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140" name="Rectangle 28"/>
          <p:cNvSpPr>
            <a:spLocks noChangeArrowheads="1"/>
          </p:cNvSpPr>
          <p:nvPr/>
        </p:nvSpPr>
        <p:spPr bwMode="auto">
          <a:xfrm>
            <a:off x="3429000" y="4572000"/>
            <a:ext cx="5334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B1026665-38A4-41E6-A727-8969C572203F}" type="slidenum">
              <a:rPr lang="en-US"/>
              <a:pPr/>
              <a:t>19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Routing: flooding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packet is sent out on every outgoing line except the one it arrived at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3124200"/>
            <a:ext cx="2781300" cy="1955800"/>
            <a:chOff x="2016" y="2160"/>
            <a:chExt cx="1752" cy="1232"/>
          </a:xfrm>
        </p:grpSpPr>
        <p:sp>
          <p:nvSpPr>
            <p:cNvPr id="219141" name="Line 5"/>
            <p:cNvSpPr>
              <a:spLocks noChangeShapeType="1"/>
            </p:cNvSpPr>
            <p:nvPr/>
          </p:nvSpPr>
          <p:spPr bwMode="auto">
            <a:xfrm flipH="1">
              <a:off x="2544" y="2784"/>
              <a:ext cx="2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9142" name="Line 6"/>
            <p:cNvSpPr>
              <a:spLocks noChangeShapeType="1"/>
            </p:cNvSpPr>
            <p:nvPr/>
          </p:nvSpPr>
          <p:spPr bwMode="auto">
            <a:xfrm>
              <a:off x="2928" y="2832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9143" name="Line 7"/>
            <p:cNvSpPr>
              <a:spLocks noChangeShapeType="1"/>
            </p:cNvSpPr>
            <p:nvPr/>
          </p:nvSpPr>
          <p:spPr bwMode="auto">
            <a:xfrm>
              <a:off x="2592" y="32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 flipV="1">
              <a:off x="3312" y="2688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9145" name="Line 9"/>
            <p:cNvSpPr>
              <a:spLocks noChangeShapeType="1"/>
            </p:cNvSpPr>
            <p:nvPr/>
          </p:nvSpPr>
          <p:spPr bwMode="auto">
            <a:xfrm>
              <a:off x="2928" y="2304"/>
              <a:ext cx="62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9146" name="Line 10"/>
            <p:cNvSpPr>
              <a:spLocks noChangeShapeType="1"/>
            </p:cNvSpPr>
            <p:nvPr/>
          </p:nvSpPr>
          <p:spPr bwMode="auto">
            <a:xfrm flipV="1">
              <a:off x="3024" y="2688"/>
              <a:ext cx="48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9147" name="Line 11"/>
            <p:cNvSpPr>
              <a:spLocks noChangeShapeType="1"/>
            </p:cNvSpPr>
            <p:nvPr/>
          </p:nvSpPr>
          <p:spPr bwMode="auto">
            <a:xfrm>
              <a:off x="2208" y="2736"/>
              <a:ext cx="28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9148" name="Line 12"/>
            <p:cNvSpPr>
              <a:spLocks noChangeShapeType="1"/>
            </p:cNvSpPr>
            <p:nvPr/>
          </p:nvSpPr>
          <p:spPr bwMode="auto">
            <a:xfrm>
              <a:off x="2304" y="2688"/>
              <a:ext cx="52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9149" name="Line 13"/>
            <p:cNvSpPr>
              <a:spLocks noChangeShapeType="1"/>
            </p:cNvSpPr>
            <p:nvPr/>
          </p:nvSpPr>
          <p:spPr bwMode="auto">
            <a:xfrm flipV="1">
              <a:off x="2304" y="2304"/>
              <a:ext cx="48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219150" name="Picture 14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20" y="3168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51" name="Picture 1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2" y="3168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52" name="Picture 16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08" y="2592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53" name="Picture 17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88" y="2160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54" name="Picture 18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16" y="2592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55" name="Picture 1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36" y="2688"/>
              <a:ext cx="36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581400" y="3810000"/>
            <a:ext cx="1905000" cy="1371600"/>
            <a:chOff x="2256" y="2400"/>
            <a:chExt cx="1200" cy="864"/>
          </a:xfrm>
        </p:grpSpPr>
        <p:sp>
          <p:nvSpPr>
            <p:cNvPr id="219160" name="Rectangle 24"/>
            <p:cNvSpPr>
              <a:spLocks noChangeArrowheads="1"/>
            </p:cNvSpPr>
            <p:nvPr/>
          </p:nvSpPr>
          <p:spPr bwMode="auto">
            <a:xfrm>
              <a:off x="2256" y="2400"/>
              <a:ext cx="336" cy="14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9161" name="Rectangle 25"/>
            <p:cNvSpPr>
              <a:spLocks noChangeArrowheads="1"/>
            </p:cNvSpPr>
            <p:nvPr/>
          </p:nvSpPr>
          <p:spPr bwMode="auto">
            <a:xfrm>
              <a:off x="2544" y="2880"/>
              <a:ext cx="336" cy="14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9162" name="Rectangle 26"/>
            <p:cNvSpPr>
              <a:spLocks noChangeArrowheads="1"/>
            </p:cNvSpPr>
            <p:nvPr/>
          </p:nvSpPr>
          <p:spPr bwMode="auto">
            <a:xfrm>
              <a:off x="2928" y="2880"/>
              <a:ext cx="336" cy="144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9163" name="Rectangle 27"/>
            <p:cNvSpPr>
              <a:spLocks noChangeArrowheads="1"/>
            </p:cNvSpPr>
            <p:nvPr/>
          </p:nvSpPr>
          <p:spPr bwMode="auto">
            <a:xfrm>
              <a:off x="3120" y="2400"/>
              <a:ext cx="336" cy="144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9164" name="Rectangle 28"/>
            <p:cNvSpPr>
              <a:spLocks noChangeArrowheads="1"/>
            </p:cNvSpPr>
            <p:nvPr/>
          </p:nvSpPr>
          <p:spPr bwMode="auto">
            <a:xfrm>
              <a:off x="2928" y="2640"/>
              <a:ext cx="336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9165" name="Rectangle 29"/>
            <p:cNvSpPr>
              <a:spLocks noChangeArrowheads="1"/>
            </p:cNvSpPr>
            <p:nvPr/>
          </p:nvSpPr>
          <p:spPr bwMode="auto">
            <a:xfrm>
              <a:off x="2544" y="3120"/>
              <a:ext cx="336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9166" name="Rectangle 30"/>
            <p:cNvSpPr>
              <a:spLocks noChangeArrowheads="1"/>
            </p:cNvSpPr>
            <p:nvPr/>
          </p:nvSpPr>
          <p:spPr bwMode="auto">
            <a:xfrm>
              <a:off x="2496" y="2640"/>
              <a:ext cx="336" cy="144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9167" name="Rectangle 31"/>
            <p:cNvSpPr>
              <a:spLocks noChangeArrowheads="1"/>
            </p:cNvSpPr>
            <p:nvPr/>
          </p:nvSpPr>
          <p:spPr bwMode="auto">
            <a:xfrm>
              <a:off x="2976" y="3120"/>
              <a:ext cx="336" cy="144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0E7B1226-7F15-405E-AB1E-FA1070E06848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Network Layer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FF0000"/>
                </a:solidFill>
              </a:rPr>
              <a:t>Design issues</a:t>
            </a:r>
          </a:p>
          <a:p>
            <a:pPr>
              <a:lnSpc>
                <a:spcPct val="140000"/>
              </a:lnSpc>
            </a:pPr>
            <a:r>
              <a:rPr lang="en-US" dirty="0"/>
              <a:t>Routing</a:t>
            </a:r>
          </a:p>
          <a:p>
            <a:pPr>
              <a:lnSpc>
                <a:spcPct val="140000"/>
              </a:lnSpc>
            </a:pPr>
            <a:r>
              <a:rPr lang="en-US" dirty="0"/>
              <a:t>Congestion</a:t>
            </a:r>
          </a:p>
          <a:p>
            <a:pPr>
              <a:lnSpc>
                <a:spcPct val="140000"/>
              </a:lnSpc>
            </a:pPr>
            <a:r>
              <a:rPr lang="en-US" dirty="0"/>
              <a:t>Internetworking</a:t>
            </a:r>
          </a:p>
          <a:p>
            <a:pPr>
              <a:lnSpc>
                <a:spcPct val="140000"/>
              </a:lnSpc>
            </a:pPr>
            <a:r>
              <a:rPr lang="en-US" dirty="0"/>
              <a:t>Internet Protocols</a:t>
            </a:r>
          </a:p>
          <a:p>
            <a:pPr>
              <a:lnSpc>
                <a:spcPct val="140000"/>
              </a:lnSpc>
            </a:pPr>
            <a:r>
              <a:rPr lang="en-US" dirty="0"/>
              <a:t>Multimedia or </a:t>
            </a:r>
            <a:r>
              <a:rPr lang="en-US" dirty="0" err="1"/>
              <a:t>QoS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536"/>
            <a:ext cx="8229600" cy="5516563"/>
          </a:xfrm>
        </p:spPr>
        <p:txBody>
          <a:bodyPr>
            <a:normAutofit/>
          </a:bodyPr>
          <a:lstStyle/>
          <a:p>
            <a:r>
              <a:rPr lang="en-US" dirty="0"/>
              <a:t>if node 1 </a:t>
            </a:r>
            <a:r>
              <a:rPr lang="en-US" dirty="0" smtClean="0"/>
              <a:t>has </a:t>
            </a:r>
            <a:r>
              <a:rPr lang="en-US" dirty="0"/>
              <a:t>a packet to send to node 6, it send a copy of </a:t>
            </a:r>
            <a:r>
              <a:rPr lang="en-US" dirty="0" smtClean="0"/>
              <a:t>that packet </a:t>
            </a:r>
            <a:r>
              <a:rPr lang="en-US" dirty="0"/>
              <a:t>(with a destination address of 6), to nodes 2, 3, and 4. </a:t>
            </a:r>
            <a:endParaRPr lang="en-US" dirty="0" smtClean="0"/>
          </a:p>
          <a:p>
            <a:r>
              <a:rPr lang="en-US" dirty="0" smtClean="0"/>
              <a:t>Node </a:t>
            </a:r>
            <a:r>
              <a:rPr lang="en-US" dirty="0"/>
              <a:t>2 will send a </a:t>
            </a:r>
            <a:r>
              <a:rPr lang="en-US" dirty="0" smtClean="0"/>
              <a:t>copy </a:t>
            </a:r>
            <a:r>
              <a:rPr lang="en-US" dirty="0"/>
              <a:t>to nodes 3 and 4. </a:t>
            </a:r>
            <a:endParaRPr lang="en-US" dirty="0" smtClean="0"/>
          </a:p>
          <a:p>
            <a:r>
              <a:rPr lang="en-US" dirty="0" smtClean="0"/>
              <a:t>Node </a:t>
            </a:r>
            <a:r>
              <a:rPr lang="en-US" dirty="0"/>
              <a:t>4 will send a copy to nodes 2, 3, and 5. And so it goes. </a:t>
            </a:r>
            <a:endParaRPr lang="en-US" dirty="0" smtClean="0"/>
          </a:p>
          <a:p>
            <a:r>
              <a:rPr lang="en-US" dirty="0" smtClean="0"/>
              <a:t>Eventually, a </a:t>
            </a:r>
            <a:r>
              <a:rPr lang="en-US" dirty="0"/>
              <a:t>number of copies of the packet will arrive at node 6</a:t>
            </a:r>
            <a:r>
              <a:rPr lang="en-US" dirty="0" smtClean="0"/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427038"/>
            <a:ext cx="7467600" cy="92349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2060"/>
                </a:solidFill>
              </a:rPr>
              <a:t>Routing: flooding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60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3" y="1885950"/>
            <a:ext cx="76485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579438"/>
            <a:ext cx="7467600" cy="92349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2060"/>
                </a:solidFill>
              </a:rPr>
              <a:t>Routing: flooding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1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1914525"/>
            <a:ext cx="78105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579438"/>
            <a:ext cx="7467600" cy="92349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2060"/>
                </a:solidFill>
              </a:rPr>
              <a:t>Routing: flooding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7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1852613"/>
            <a:ext cx="77438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579438"/>
            <a:ext cx="7467600" cy="92349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2060"/>
                </a:solidFill>
              </a:rPr>
              <a:t>Routing: flooding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41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26F734DC-ACF8-4A9C-B18B-F8142E3EA5B0}" type="slidenum">
              <a:rPr lang="en-US"/>
              <a:pPr/>
              <a:t>24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Routing: flooding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Every packet is sent out on every outgoing line except the one it arrived at</a:t>
            </a:r>
          </a:p>
          <a:p>
            <a:r>
              <a:rPr lang="en-GB"/>
              <a:t>Duplicates!! How to limit?</a:t>
            </a:r>
          </a:p>
          <a:p>
            <a:pPr lvl="1"/>
            <a:r>
              <a:rPr lang="en-GB"/>
              <a:t>Hop counter</a:t>
            </a:r>
          </a:p>
          <a:p>
            <a:pPr lvl="2"/>
            <a:r>
              <a:rPr lang="en-GB"/>
              <a:t>Decrement in each router</a:t>
            </a:r>
          </a:p>
          <a:p>
            <a:pPr lvl="2"/>
            <a:r>
              <a:rPr lang="en-GB"/>
              <a:t>Discard packet if counter is 0</a:t>
            </a:r>
          </a:p>
          <a:p>
            <a:pPr lvl="2"/>
            <a:r>
              <a:rPr lang="en-GB"/>
              <a:t>Initialisation?</a:t>
            </a:r>
          </a:p>
          <a:p>
            <a:pPr lvl="1"/>
            <a:r>
              <a:rPr lang="en-GB"/>
              <a:t>Sequence number in packet</a:t>
            </a:r>
          </a:p>
          <a:p>
            <a:pPr lvl="2"/>
            <a:r>
              <a:rPr lang="en-GB"/>
              <a:t>Avoid sending the same packet a second time</a:t>
            </a:r>
          </a:p>
          <a:p>
            <a:pPr lvl="2"/>
            <a:r>
              <a:rPr lang="en-GB"/>
              <a:t>Keep in each router per source a list of packets already seen</a:t>
            </a:r>
          </a:p>
          <a:p>
            <a:r>
              <a:rPr lang="en-GB" i="1"/>
              <a:t>Useful?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DC91F017-49F8-4D43-B968-142D65D1B797}" type="slidenum">
              <a:rPr lang="en-US"/>
              <a:pPr/>
              <a:t>25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Routing: flooding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Every packet is sent out on every outgoing line except the one it arrived at</a:t>
            </a:r>
          </a:p>
          <a:p>
            <a:r>
              <a:rPr lang="en-GB"/>
              <a:t>Sometimes useful</a:t>
            </a:r>
          </a:p>
          <a:p>
            <a:pPr lvl="1"/>
            <a:r>
              <a:rPr lang="en-GB"/>
              <a:t>Robust algorithm: e.g. military applications</a:t>
            </a:r>
          </a:p>
          <a:p>
            <a:pPr lvl="1"/>
            <a:r>
              <a:rPr lang="en-GB"/>
              <a:t>Broadcast</a:t>
            </a:r>
          </a:p>
          <a:p>
            <a:pPr lvl="1"/>
            <a:r>
              <a:rPr lang="en-GB"/>
              <a:t>Comparison purposes: always shortest path</a:t>
            </a:r>
          </a:p>
          <a:p>
            <a:r>
              <a:rPr lang="en-GB"/>
              <a:t>Selective flooding</a:t>
            </a:r>
          </a:p>
          <a:p>
            <a:pPr lvl="1"/>
            <a:r>
              <a:rPr lang="en-GB"/>
              <a:t>Use only those lines that are going approximately in right direction</a:t>
            </a:r>
          </a:p>
          <a:p>
            <a:pPr lvl="1"/>
            <a:r>
              <a:rPr lang="en-GB"/>
              <a:t>Still working?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FD9A82FF-FFAE-44F1-BCF8-B29FE7D3330F}" type="slidenum">
              <a:rPr lang="en-US"/>
              <a:pPr/>
              <a:t>26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Routing: distance </a:t>
            </a:r>
            <a:r>
              <a:rPr lang="en-US" b="1" dirty="0" smtClean="0">
                <a:solidFill>
                  <a:srgbClr val="002060"/>
                </a:solidFill>
              </a:rPr>
              <a:t>vector 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            (Bellman ford algorithm)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Adaptive algorithm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Exchange of info only with neighbours</a:t>
            </a:r>
          </a:p>
          <a:p>
            <a:pPr>
              <a:lnSpc>
                <a:spcPct val="120000"/>
              </a:lnSpc>
            </a:pPr>
            <a:r>
              <a:rPr lang="en-GB" dirty="0"/>
              <a:t>Data to be available </a:t>
            </a:r>
            <a:r>
              <a:rPr lang="en-GB" sz="2000" dirty="0"/>
              <a:t>in each router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Routing table: </a:t>
            </a:r>
            <a:r>
              <a:rPr lang="en-GB" sz="2000" dirty="0"/>
              <a:t>per destination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Distance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Outgoing line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Distance to all neighbours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 another name </a:t>
            </a:r>
            <a:r>
              <a:rPr lang="en-GB" dirty="0" smtClean="0">
                <a:sym typeface="Wingdings" pitchFamily="2" charset="2"/>
              </a:rPr>
              <a:t> Ford Fulkerson algorithm (1962)</a:t>
            </a:r>
          </a:p>
          <a:p>
            <a:pPr>
              <a:lnSpc>
                <a:spcPct val="120000"/>
              </a:lnSpc>
            </a:pPr>
            <a:r>
              <a:rPr lang="en-GB" dirty="0" smtClean="0">
                <a:sym typeface="Wingdings" pitchFamily="2" charset="2"/>
              </a:rPr>
              <a:t>It is developed for ARPANET. Now it is also used in Internet with a name RIP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DAC0DEA5-4D6A-468D-8284-179C2ED7D116}" type="slidenum">
              <a:rPr lang="en-US"/>
              <a:pPr/>
              <a:t>27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distance vector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pic>
        <p:nvPicPr>
          <p:cNvPr id="228356" name="Picture 4" descr="S:\ow\cnds\tanenbaum\cn3-jpg\5-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143000"/>
            <a:ext cx="7169150" cy="5145088"/>
          </a:xfrm>
          <a:prstGeom prst="rect">
            <a:avLst/>
          </a:prstGeom>
          <a:noFill/>
        </p:spPr>
      </p:pic>
      <p:sp>
        <p:nvSpPr>
          <p:cNvPr id="228429" name="Rectangle 77"/>
          <p:cNvSpPr>
            <a:spLocks noChangeArrowheads="1"/>
          </p:cNvSpPr>
          <p:nvPr/>
        </p:nvSpPr>
        <p:spPr bwMode="auto">
          <a:xfrm>
            <a:off x="4267200" y="1143000"/>
            <a:ext cx="4191000" cy="51816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5334000" y="10668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>
                <a:latin typeface="Times New Roman" charset="0"/>
              </a:rPr>
              <a:t>Routing table  for A</a:t>
            </a:r>
          </a:p>
        </p:txBody>
      </p:sp>
      <p:graphicFrame>
        <p:nvGraphicFramePr>
          <p:cNvPr id="228428" name="Group 76"/>
          <p:cNvGraphicFramePr>
            <a:graphicFrameLocks noGrp="1"/>
          </p:cNvGraphicFramePr>
          <p:nvPr/>
        </p:nvGraphicFramePr>
        <p:xfrm>
          <a:off x="5715000" y="1524000"/>
          <a:ext cx="1905000" cy="4754880"/>
        </p:xfrm>
        <a:graphic>
          <a:graphicData uri="http://schemas.openxmlformats.org/drawingml/2006/table">
            <a:tbl>
              <a:tblPr/>
              <a:tblGrid>
                <a:gridCol w="635000"/>
                <a:gridCol w="635000"/>
                <a:gridCol w="6350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4FA1E069-BE16-4CE4-B024-83C779A11D3C}" type="slidenum">
              <a:rPr lang="en-US"/>
              <a:pPr/>
              <a:t>28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distance vector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Algorithm</a:t>
            </a:r>
          </a:p>
          <a:p>
            <a:pPr lvl="1"/>
            <a:r>
              <a:rPr lang="en-GB"/>
              <a:t>At each step within a router:</a:t>
            </a:r>
          </a:p>
          <a:p>
            <a:pPr lvl="2"/>
            <a:r>
              <a:rPr lang="en-GB"/>
              <a:t>Get routing tables from neighbours</a:t>
            </a:r>
          </a:p>
          <a:p>
            <a:pPr lvl="2"/>
            <a:r>
              <a:rPr lang="en-GB"/>
              <a:t>Compute distance to neighbours</a:t>
            </a:r>
          </a:p>
          <a:p>
            <a:pPr lvl="2"/>
            <a:r>
              <a:rPr lang="en-GB"/>
              <a:t>Compute new routing table</a:t>
            </a:r>
          </a:p>
          <a:p>
            <a:pPr lvl="1"/>
            <a:r>
              <a:rPr lang="en-GB"/>
              <a:t>Characteristics:</a:t>
            </a:r>
          </a:p>
          <a:p>
            <a:pPr lvl="2"/>
            <a:r>
              <a:rPr lang="en-GB"/>
              <a:t>Iterative</a:t>
            </a:r>
          </a:p>
          <a:p>
            <a:pPr lvl="2"/>
            <a:r>
              <a:rPr lang="en-GB"/>
              <a:t>Asynchronous</a:t>
            </a:r>
          </a:p>
          <a:p>
            <a:pPr lvl="2"/>
            <a:r>
              <a:rPr lang="en-GB"/>
              <a:t>Distributed</a:t>
            </a:r>
          </a:p>
          <a:p>
            <a:pPr lvl="2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DD4868BF-9B54-4553-A4E1-E8F37B5DE52C}" type="slidenum">
              <a:rPr lang="en-US"/>
              <a:pPr/>
              <a:t>29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distance vector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230404" name="Picture 4" descr="S:\ow\cnds\tanenbaum\cn3-jpg\5-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143000"/>
            <a:ext cx="7169150" cy="5145088"/>
          </a:xfrm>
          <a:prstGeom prst="rect">
            <a:avLst/>
          </a:prstGeom>
          <a:noFill/>
        </p:spPr>
      </p:pic>
      <p:sp>
        <p:nvSpPr>
          <p:cNvPr id="230413" name="Rectangle 13"/>
          <p:cNvSpPr>
            <a:spLocks noChangeArrowheads="1"/>
          </p:cNvSpPr>
          <p:nvPr/>
        </p:nvSpPr>
        <p:spPr bwMode="auto">
          <a:xfrm>
            <a:off x="4495800" y="1676400"/>
            <a:ext cx="304800" cy="2362200"/>
          </a:xfrm>
          <a:prstGeom prst="rect">
            <a:avLst/>
          </a:prstGeom>
          <a:solidFill>
            <a:srgbClr val="FF9933">
              <a:alpha val="50000"/>
            </a:srgbClr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4495800" y="1981200"/>
            <a:ext cx="4038600" cy="1219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4495800" y="3505200"/>
            <a:ext cx="4114800" cy="10668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11" name="Text Box 11"/>
          <p:cNvSpPr txBox="1">
            <a:spLocks noChangeArrowheads="1"/>
          </p:cNvSpPr>
          <p:nvPr/>
        </p:nvSpPr>
        <p:spPr bwMode="auto">
          <a:xfrm>
            <a:off x="4572000" y="1295400"/>
            <a:ext cx="2209800" cy="3667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>
                <a:latin typeface="Times New Roman" charset="0"/>
              </a:rPr>
              <a:t>Routing tables from</a:t>
            </a:r>
          </a:p>
        </p:txBody>
      </p:sp>
      <p:sp>
        <p:nvSpPr>
          <p:cNvPr id="230414" name="Line 14"/>
          <p:cNvSpPr>
            <a:spLocks noChangeShapeType="1"/>
          </p:cNvSpPr>
          <p:nvPr/>
        </p:nvSpPr>
        <p:spPr bwMode="auto">
          <a:xfrm flipH="1">
            <a:off x="1371600" y="3810000"/>
            <a:ext cx="6096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BCEE47CD-0CCE-473B-9AE1-0676B6657547}" type="slidenum">
              <a:rPr lang="en-US"/>
              <a:pPr/>
              <a:t>3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Design issues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Goal of layer: </a:t>
            </a:r>
            <a:r>
              <a:rPr lang="en-GB">
                <a:solidFill>
                  <a:srgbClr val="FF0000"/>
                </a:solidFill>
              </a:rPr>
              <a:t>get packets from source host to destination host</a:t>
            </a:r>
          </a:p>
          <a:p>
            <a:pPr lvl="1"/>
            <a:r>
              <a:rPr lang="en-GB">
                <a:solidFill>
                  <a:srgbClr val="FF0000"/>
                </a:solidFill>
              </a:rPr>
              <a:t>Routing</a:t>
            </a:r>
            <a:r>
              <a:rPr lang="en-GB"/>
              <a:t>: should know about topology of subnet</a:t>
            </a:r>
          </a:p>
          <a:p>
            <a:pPr lvl="1"/>
            <a:r>
              <a:rPr lang="en-GB">
                <a:solidFill>
                  <a:srgbClr val="FF0000"/>
                </a:solidFill>
              </a:rPr>
              <a:t>Congestion</a:t>
            </a:r>
            <a:r>
              <a:rPr lang="en-GB"/>
              <a:t>: should avoid overloading some communication lines and routers</a:t>
            </a:r>
          </a:p>
          <a:p>
            <a:pPr lvl="1"/>
            <a:r>
              <a:rPr lang="en-GB">
                <a:solidFill>
                  <a:srgbClr val="FF0000"/>
                </a:solidFill>
              </a:rPr>
              <a:t>Quality of service</a:t>
            </a:r>
            <a:r>
              <a:rPr lang="en-GB"/>
              <a:t>: offer the appropriate service</a:t>
            </a:r>
          </a:p>
          <a:p>
            <a:pPr lvl="1"/>
            <a:r>
              <a:rPr lang="en-GB">
                <a:solidFill>
                  <a:srgbClr val="FF0000"/>
                </a:solidFill>
              </a:rPr>
              <a:t>Internetworking</a:t>
            </a:r>
            <a:r>
              <a:rPr lang="en-GB"/>
              <a:t>: deal with network differences, if source and destination are connected to different networks</a:t>
            </a:r>
          </a:p>
          <a:p>
            <a:pPr lvl="1"/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E0642A83-26D2-4E3D-A13F-2C3137140AD9}" type="slidenum">
              <a:rPr lang="en-US"/>
              <a:pPr/>
              <a:t>30</a:t>
            </a:fld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  <a:solidFill>
            <a:srgbClr val="99CCFF">
              <a:alpha val="50000"/>
            </a:srgbClr>
          </a:solidFill>
          <a:ln/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Routing: distance vector</a:t>
            </a:r>
            <a:endParaRPr lang="en-GB" b="1" dirty="0">
              <a:solidFill>
                <a:srgbClr val="002060"/>
              </a:solidFill>
            </a:endParaRPr>
          </a:p>
        </p:txBody>
      </p:sp>
      <p:pic>
        <p:nvPicPr>
          <p:cNvPr id="233480" name="Picture 8" descr="S:\ow\cnds\tanenbaum\cn3-jpg\5-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7169150" cy="5145088"/>
          </a:xfrm>
          <a:prstGeom prst="rect">
            <a:avLst/>
          </a:prstGeom>
          <a:noFill/>
        </p:spPr>
      </p:pic>
      <p:sp>
        <p:nvSpPr>
          <p:cNvPr id="233482" name="Line 10"/>
          <p:cNvSpPr>
            <a:spLocks noChangeShapeType="1"/>
          </p:cNvSpPr>
          <p:nvPr/>
        </p:nvSpPr>
        <p:spPr bwMode="auto">
          <a:xfrm flipH="1">
            <a:off x="1371600" y="3810000"/>
            <a:ext cx="6096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" y="4343400"/>
            <a:ext cx="4038600" cy="11922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Better?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 Keep 4 tables (one for each neighbour)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 Use shortest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457D73FD-6357-465D-B8F9-E1ED2A8199AE}" type="slidenum">
              <a:rPr lang="en-US"/>
              <a:pPr/>
              <a:t>31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distance vector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Distributed algorithm</a:t>
            </a:r>
          </a:p>
          <a:p>
            <a:pPr lvl="1"/>
            <a:r>
              <a:rPr lang="en-GB" dirty="0"/>
              <a:t>Triggers: </a:t>
            </a:r>
          </a:p>
          <a:p>
            <a:pPr lvl="2"/>
            <a:r>
              <a:rPr lang="en-GB" sz="1800" dirty="0"/>
              <a:t>Change in delay to neighbour </a:t>
            </a:r>
          </a:p>
          <a:p>
            <a:pPr lvl="2"/>
            <a:r>
              <a:rPr lang="en-GB" sz="1800" dirty="0"/>
              <a:t>Receive new table from neighbour</a:t>
            </a:r>
          </a:p>
          <a:p>
            <a:pPr lvl="1"/>
            <a:r>
              <a:rPr lang="en-GB" dirty="0"/>
              <a:t>Update local tables</a:t>
            </a:r>
          </a:p>
          <a:p>
            <a:pPr lvl="1"/>
            <a:r>
              <a:rPr lang="en-GB" dirty="0"/>
              <a:t>If changed:  forward routing tables to neighbours</a:t>
            </a:r>
          </a:p>
          <a:p>
            <a:r>
              <a:rPr lang="en-GB" dirty="0"/>
              <a:t>Asynchronous</a:t>
            </a:r>
          </a:p>
          <a:p>
            <a:pPr lvl="1"/>
            <a:r>
              <a:rPr lang="en-GB" dirty="0"/>
              <a:t>Execution in lock step not required</a:t>
            </a:r>
          </a:p>
          <a:p>
            <a:r>
              <a:rPr lang="en-GB" dirty="0"/>
              <a:t>Iterative</a:t>
            </a:r>
          </a:p>
          <a:p>
            <a:pPr lvl="1"/>
            <a:r>
              <a:rPr lang="en-GB" dirty="0"/>
              <a:t>Stops?</a:t>
            </a:r>
          </a:p>
          <a:p>
            <a:pPr lvl="1"/>
            <a:endParaRPr lang="en-GB" dirty="0"/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3352800" y="4800600"/>
            <a:ext cx="4953000" cy="1311275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How fast are changes propagated?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2000">
                <a:latin typeface="Times New Roman" charset="0"/>
              </a:rPr>
              <a:t>  Good news?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2000">
                <a:latin typeface="Times New Roman" charset="0"/>
              </a:rPr>
              <a:t>  Bad news?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F94045F8-8A03-41F3-BFDF-40B8F9A869FE}" type="slidenum">
              <a:rPr lang="en-US"/>
              <a:pPr/>
              <a:t>32</a:t>
            </a:fld>
            <a:endParaRPr lang="en-US"/>
          </a:p>
        </p:txBody>
      </p:sp>
      <p:pic>
        <p:nvPicPr>
          <p:cNvPr id="163844" name="Picture 4" descr="S:\ow\cnds\tanenbaum\cn3-jpg\5-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154988" cy="3248025"/>
          </a:xfrm>
          <a:prstGeom prst="rect">
            <a:avLst/>
          </a:prstGeom>
          <a:noFill/>
        </p:spPr>
      </p:pic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4876800" y="1447800"/>
            <a:ext cx="4038600" cy="4572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distance vector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5410200" y="1752600"/>
            <a:ext cx="2743200" cy="8540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Good news: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2000">
                <a:latin typeface="Times New Roman" charset="0"/>
              </a:rPr>
              <a:t>  A comes up again</a:t>
            </a:r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 flipH="1">
            <a:off x="4876800" y="3429000"/>
            <a:ext cx="22860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5334000" y="31242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FF0000"/>
                </a:solidFill>
                <a:latin typeface="Times New Roman" charset="0"/>
              </a:rPr>
              <a:t>Only distances to A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5486400" y="42672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Faster not possible!!!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913250E2-D3CE-4F2C-B66C-DE7D674BC131}" type="slidenum">
              <a:rPr lang="en-US"/>
              <a:pPr/>
              <a:t>33</a:t>
            </a:fld>
            <a:endParaRPr lang="en-US"/>
          </a:p>
        </p:txBody>
      </p:sp>
      <p:pic>
        <p:nvPicPr>
          <p:cNvPr id="235522" name="Picture 1026" descr="S:\ow\cnds\tanenbaum\cn3-jpg\5-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154988" cy="3248025"/>
          </a:xfrm>
          <a:prstGeom prst="rect">
            <a:avLst/>
          </a:prstGeom>
          <a:noFill/>
        </p:spPr>
      </p:pic>
      <p:sp>
        <p:nvSpPr>
          <p:cNvPr id="235523" name="Rectangle 1027"/>
          <p:cNvSpPr>
            <a:spLocks noChangeArrowheads="1"/>
          </p:cNvSpPr>
          <p:nvPr/>
        </p:nvSpPr>
        <p:spPr bwMode="auto">
          <a:xfrm>
            <a:off x="685800" y="1066800"/>
            <a:ext cx="3962400" cy="4572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2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Routing: distance vector</a:t>
            </a:r>
          </a:p>
        </p:txBody>
      </p:sp>
      <p:sp>
        <p:nvSpPr>
          <p:cNvPr id="23552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235526" name="Text Box 1030"/>
          <p:cNvSpPr txBox="1">
            <a:spLocks noChangeArrowheads="1"/>
          </p:cNvSpPr>
          <p:nvPr/>
        </p:nvSpPr>
        <p:spPr bwMode="auto">
          <a:xfrm>
            <a:off x="1143000" y="1447800"/>
            <a:ext cx="2743200" cy="8540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Bad news: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2000">
                <a:latin typeface="Times New Roman" charset="0"/>
              </a:rPr>
              <a:t>  A goes down</a:t>
            </a:r>
          </a:p>
        </p:txBody>
      </p:sp>
      <p:sp>
        <p:nvSpPr>
          <p:cNvPr id="235530" name="Rectangle 1034"/>
          <p:cNvSpPr>
            <a:spLocks noChangeArrowheads="1"/>
          </p:cNvSpPr>
          <p:nvPr/>
        </p:nvSpPr>
        <p:spPr bwMode="auto">
          <a:xfrm>
            <a:off x="4495800" y="2971800"/>
            <a:ext cx="4267200" cy="21336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31" name="Text Box 1035"/>
          <p:cNvSpPr txBox="1">
            <a:spLocks noChangeArrowheads="1"/>
          </p:cNvSpPr>
          <p:nvPr/>
        </p:nvSpPr>
        <p:spPr bwMode="auto">
          <a:xfrm>
            <a:off x="5257800" y="3276600"/>
            <a:ext cx="3429000" cy="20177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B receives: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 Distance </a:t>
            </a:r>
            <a:r>
              <a:rPr lang="en-GB" sz="1800">
                <a:latin typeface="Times New Roman" charset="0"/>
                <a:sym typeface="Symbol" pitchFamily="18" charset="2"/>
              </a:rPr>
              <a:t> from 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  <a:sym typeface="Symbol" pitchFamily="18" charset="2"/>
              </a:rPr>
              <a:t>  Distance 2 from C</a:t>
            </a:r>
          </a:p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New distance from B to A: </a:t>
            </a:r>
            <a:r>
              <a:rPr lang="en-GB" sz="1800">
                <a:solidFill>
                  <a:srgbClr val="FF0000"/>
                </a:solidFill>
                <a:latin typeface="Times New Roman" charset="0"/>
              </a:rPr>
              <a:t>3 via C</a:t>
            </a:r>
          </a:p>
          <a:p>
            <a:pPr>
              <a:spcBef>
                <a:spcPct val="50000"/>
              </a:spcBef>
            </a:pPr>
            <a:endParaRPr lang="en-GB" sz="1800">
              <a:solidFill>
                <a:srgbClr val="FF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2CA0B29A-64F0-4E8E-8D0E-4EEE94426537}" type="slidenum">
              <a:rPr lang="en-US"/>
              <a:pPr/>
              <a:t>34</a:t>
            </a:fld>
            <a:endParaRPr lang="en-US"/>
          </a:p>
        </p:txBody>
      </p:sp>
      <p:pic>
        <p:nvPicPr>
          <p:cNvPr id="237570" name="Picture 2" descr="S:\ow\cnds\tanenbaum\cn3-jpg\5-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154988" cy="3248025"/>
          </a:xfrm>
          <a:prstGeom prst="rect">
            <a:avLst/>
          </a:prstGeom>
          <a:noFill/>
        </p:spPr>
      </p:pic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685800" y="1066800"/>
            <a:ext cx="3962400" cy="4572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Routing: distance vector</a:t>
            </a:r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1143000" y="1447800"/>
            <a:ext cx="2743200" cy="8540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Bad news: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2000">
                <a:latin typeface="Times New Roman" charset="0"/>
              </a:rPr>
              <a:t>  A goes down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4495800" y="3276600"/>
            <a:ext cx="4267200" cy="18288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4724400" y="3352800"/>
            <a:ext cx="3810000" cy="16049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C still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 believes its distance to A is 2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800">
                <a:latin typeface="Times New Roman" charset="0"/>
              </a:rPr>
              <a:t>   routes via B</a:t>
            </a:r>
          </a:p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B  routes its packets for A via C</a:t>
            </a:r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1981200" y="4038600"/>
            <a:ext cx="1447800" cy="4572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>
                <a:latin typeface="Times New Roman" charset="0"/>
              </a:rPr>
              <a:t>LOOP!!!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8B709BE5-3BA2-4490-909C-0EB2A62D99DE}" type="slidenum">
              <a:rPr lang="en-US"/>
              <a:pPr/>
              <a:t>35</a:t>
            </a:fld>
            <a:endParaRPr lang="en-US"/>
          </a:p>
        </p:txBody>
      </p:sp>
      <p:pic>
        <p:nvPicPr>
          <p:cNvPr id="239618" name="Picture 2" descr="S:\ow\cnds\tanenbaum\cn3-jpg\5-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154988" cy="3248025"/>
          </a:xfrm>
          <a:prstGeom prst="rect">
            <a:avLst/>
          </a:prstGeom>
          <a:noFill/>
        </p:spPr>
      </p:pic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685800" y="1066800"/>
            <a:ext cx="3962400" cy="4572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distance vector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1143000" y="1447800"/>
            <a:ext cx="2743200" cy="8540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Bad news: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2000">
                <a:latin typeface="Times New Roman" charset="0"/>
              </a:rPr>
              <a:t>  A goes down</a:t>
            </a:r>
          </a:p>
        </p:txBody>
      </p:sp>
      <p:sp>
        <p:nvSpPr>
          <p:cNvPr id="239626" name="Text Box 10"/>
          <p:cNvSpPr txBox="1">
            <a:spLocks noChangeArrowheads="1"/>
          </p:cNvSpPr>
          <p:nvPr/>
        </p:nvSpPr>
        <p:spPr bwMode="auto">
          <a:xfrm>
            <a:off x="3124200" y="3657600"/>
            <a:ext cx="1295400" cy="8540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Loops!!</a:t>
            </a:r>
          </a:p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Slow!!</a:t>
            </a:r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2590800" y="4953000"/>
            <a:ext cx="990600" cy="36671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  <a:sym typeface="Symbol" pitchFamily="18" charset="2"/>
              </a:rPr>
              <a:t>  =  5?</a:t>
            </a:r>
            <a:endParaRPr lang="en-GB" sz="18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6" grpId="0" animBg="1" autoUpdateAnimBg="0"/>
      <p:bldP spid="239627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E0DBFA4D-1BD6-4128-AD6A-37FBCD85CC59}" type="slidenum">
              <a:rPr lang="en-US"/>
              <a:pPr/>
              <a:t>36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distance vector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3505200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dirty="0"/>
              <a:t>Split horizon hack: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Lie to neighbour about distance </a:t>
            </a:r>
            <a:br>
              <a:rPr lang="en-GB" dirty="0"/>
            </a:br>
            <a:r>
              <a:rPr lang="en-GB" dirty="0"/>
              <a:t>if routing via neighbour</a:t>
            </a:r>
          </a:p>
          <a:p>
            <a:pPr lvl="1"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648200" y="1905000"/>
            <a:ext cx="4191000" cy="1174750"/>
            <a:chOff x="2928" y="1200"/>
            <a:chExt cx="2640" cy="740"/>
          </a:xfrm>
        </p:grpSpPr>
        <p:sp>
          <p:nvSpPr>
            <p:cNvPr id="165893" name="Line 5"/>
            <p:cNvSpPr>
              <a:spLocks noChangeShapeType="1"/>
            </p:cNvSpPr>
            <p:nvPr/>
          </p:nvSpPr>
          <p:spPr bwMode="auto">
            <a:xfrm>
              <a:off x="3072" y="1536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5894" name="Oval 6"/>
            <p:cNvSpPr>
              <a:spLocks noChangeArrowheads="1"/>
            </p:cNvSpPr>
            <p:nvPr/>
          </p:nvSpPr>
          <p:spPr bwMode="auto">
            <a:xfrm>
              <a:off x="3072" y="14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5895" name="Oval 7"/>
            <p:cNvSpPr>
              <a:spLocks noChangeArrowheads="1"/>
            </p:cNvSpPr>
            <p:nvPr/>
          </p:nvSpPr>
          <p:spPr bwMode="auto">
            <a:xfrm>
              <a:off x="3504" y="14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5896" name="Oval 8"/>
            <p:cNvSpPr>
              <a:spLocks noChangeArrowheads="1"/>
            </p:cNvSpPr>
            <p:nvPr/>
          </p:nvSpPr>
          <p:spPr bwMode="auto">
            <a:xfrm>
              <a:off x="3888" y="14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5897" name="Oval 9"/>
            <p:cNvSpPr>
              <a:spLocks noChangeArrowheads="1"/>
            </p:cNvSpPr>
            <p:nvPr/>
          </p:nvSpPr>
          <p:spPr bwMode="auto">
            <a:xfrm>
              <a:off x="4272" y="14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5898" name="Oval 10"/>
            <p:cNvSpPr>
              <a:spLocks noChangeArrowheads="1"/>
            </p:cNvSpPr>
            <p:nvPr/>
          </p:nvSpPr>
          <p:spPr bwMode="auto">
            <a:xfrm>
              <a:off x="4608" y="14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5900" name="Text Box 12"/>
            <p:cNvSpPr txBox="1">
              <a:spLocks noChangeArrowheads="1"/>
            </p:cNvSpPr>
            <p:nvPr/>
          </p:nvSpPr>
          <p:spPr bwMode="auto">
            <a:xfrm>
              <a:off x="2976" y="1200"/>
              <a:ext cx="19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b="1">
                  <a:latin typeface="Times New Roman" charset="0"/>
                </a:rPr>
                <a:t>A           B         C          D        E </a:t>
              </a:r>
            </a:p>
          </p:txBody>
        </p:sp>
        <p:sp>
          <p:nvSpPr>
            <p:cNvPr id="165901" name="Text Box 13"/>
            <p:cNvSpPr txBox="1">
              <a:spLocks noChangeArrowheads="1"/>
            </p:cNvSpPr>
            <p:nvPr/>
          </p:nvSpPr>
          <p:spPr bwMode="auto">
            <a:xfrm>
              <a:off x="2928" y="1728"/>
              <a:ext cx="26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          </a:t>
              </a:r>
              <a:r>
                <a:rPr lang="en-GB" sz="1600">
                  <a:latin typeface="Times New Roman" charset="0"/>
                </a:rPr>
                <a:t>1          2          3        4         initially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953000" y="3124200"/>
            <a:ext cx="2286000" cy="609600"/>
            <a:chOff x="3120" y="1968"/>
            <a:chExt cx="1440" cy="384"/>
          </a:xfrm>
        </p:grpSpPr>
        <p:sp>
          <p:nvSpPr>
            <p:cNvPr id="165902" name="Line 14"/>
            <p:cNvSpPr>
              <a:spLocks noChangeShapeType="1"/>
            </p:cNvSpPr>
            <p:nvPr/>
          </p:nvSpPr>
          <p:spPr bwMode="auto">
            <a:xfrm>
              <a:off x="3120" y="2016"/>
              <a:ext cx="43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5903" name="Line 15"/>
            <p:cNvSpPr>
              <a:spLocks noChangeShapeType="1"/>
            </p:cNvSpPr>
            <p:nvPr/>
          </p:nvSpPr>
          <p:spPr bwMode="auto">
            <a:xfrm flipH="1">
              <a:off x="3648" y="1968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5904" name="Text Box 16"/>
            <p:cNvSpPr txBox="1">
              <a:spLocks noChangeArrowheads="1"/>
            </p:cNvSpPr>
            <p:nvPr/>
          </p:nvSpPr>
          <p:spPr bwMode="auto">
            <a:xfrm>
              <a:off x="3168" y="201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>
                  <a:latin typeface="Times New Roman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165905" name="Text Box 17"/>
            <p:cNvSpPr txBox="1">
              <a:spLocks noChangeArrowheads="1"/>
            </p:cNvSpPr>
            <p:nvPr/>
          </p:nvSpPr>
          <p:spPr bwMode="auto">
            <a:xfrm>
              <a:off x="3744" y="201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>
                  <a:latin typeface="Times New Roman" charset="0"/>
                  <a:sym typeface="Symbol" pitchFamily="18" charset="2"/>
                </a:rPr>
                <a:t></a:t>
              </a:r>
              <a:endParaRPr lang="en-GB" sz="1800">
                <a:latin typeface="Times New Roman" charset="0"/>
              </a:endParaRPr>
            </a:p>
          </p:txBody>
        </p:sp>
        <p:sp>
          <p:nvSpPr>
            <p:cNvPr id="165906" name="Line 18"/>
            <p:cNvSpPr>
              <a:spLocks noChangeShapeType="1"/>
            </p:cNvSpPr>
            <p:nvPr/>
          </p:nvSpPr>
          <p:spPr bwMode="auto">
            <a:xfrm flipH="1" flipV="1">
              <a:off x="3936" y="2160"/>
              <a:ext cx="52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5907" name="Text Box 19"/>
            <p:cNvSpPr txBox="1">
              <a:spLocks noChangeArrowheads="1"/>
            </p:cNvSpPr>
            <p:nvPr/>
          </p:nvSpPr>
          <p:spPr bwMode="auto">
            <a:xfrm>
              <a:off x="4176" y="2064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  <a:latin typeface="Times New Roman" charset="0"/>
                </a:rPr>
                <a:t>lie</a:t>
              </a:r>
            </a:p>
          </p:txBody>
        </p:sp>
      </p:grp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4724400" y="3962400"/>
            <a:ext cx="441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         </a:t>
            </a:r>
            <a:r>
              <a:rPr lang="en-GB" sz="1600">
                <a:latin typeface="Times New Roman" charset="0"/>
                <a:sym typeface="Symbol" pitchFamily="18" charset="2"/>
              </a:rPr>
              <a:t>         2          3         4         1 iteration</a:t>
            </a:r>
            <a:endParaRPr lang="en-GB" sz="1600">
              <a:latin typeface="Times New Roman" charset="0"/>
            </a:endParaRP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4648200" y="4724400"/>
            <a:ext cx="4495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latin typeface="Times New Roman" charset="0"/>
                <a:sym typeface="Symbol" pitchFamily="18" charset="2"/>
              </a:rPr>
              <a:t>	                  3         4         2   iterations</a:t>
            </a:r>
          </a:p>
        </p:txBody>
      </p:sp>
      <p:sp>
        <p:nvSpPr>
          <p:cNvPr id="165912" name="Text Box 24"/>
          <p:cNvSpPr txBox="1">
            <a:spLocks noChangeArrowheads="1"/>
          </p:cNvSpPr>
          <p:nvPr/>
        </p:nvSpPr>
        <p:spPr bwMode="auto">
          <a:xfrm>
            <a:off x="4648200" y="5410200"/>
            <a:ext cx="4495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latin typeface="Times New Roman" charset="0"/>
                <a:sym typeface="Symbol" pitchFamily="18" charset="2"/>
              </a:rPr>
              <a:t>	                          4         3   iterations</a:t>
            </a: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2438400" y="4800600"/>
            <a:ext cx="2286000" cy="3968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Faster not possible!!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8" grpId="0" autoUpdateAnimBg="0"/>
      <p:bldP spid="165911" grpId="0" autoUpdateAnimBg="0"/>
      <p:bldP spid="165912" grpId="0" autoUpdateAnimBg="0"/>
      <p:bldP spid="16591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B99A7449-A73D-44F1-B242-9ED06AF8A73E}" type="slidenum">
              <a:rPr lang="en-US"/>
              <a:pPr/>
              <a:t>37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distance vector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4876800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Split horizon hack: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Hack </a:t>
            </a:r>
            <a:r>
              <a:rPr lang="en-US" dirty="0">
                <a:sym typeface="Wingdings" pitchFamily="2" charset="2"/>
              </a:rPr>
              <a:t> does not always work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 goes down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/>
              <a:t>B lie to C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offers to B route to 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 offers to A route to 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Loops again!!!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241668" name="Picture 4" descr="S:\ow\cnds\tanenbaum\cn3-jpg\5-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667000"/>
            <a:ext cx="2968625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Routing:  link state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Distance Vector Routing protocols are used in ARPANET till 1979.</a:t>
            </a:r>
          </a:p>
          <a:p>
            <a:r>
              <a:rPr lang="en-US" dirty="0" smtClean="0"/>
              <a:t>But it has 2  problems</a:t>
            </a:r>
          </a:p>
          <a:p>
            <a:r>
              <a:rPr lang="en-US" dirty="0" smtClean="0"/>
              <a:t>1. if the delay metric is queue length, it did not take line bandwidth while choosing route.</a:t>
            </a:r>
          </a:p>
          <a:p>
            <a:r>
              <a:rPr lang="en-US" dirty="0" smtClean="0"/>
              <a:t>2. count to infinity problem.</a:t>
            </a:r>
          </a:p>
          <a:p>
            <a:r>
              <a:rPr lang="en-US" dirty="0" smtClean="0"/>
              <a:t>So it is replaced by entire new algorithm is called link state routing protocol.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A131E6A4-4FDF-4E1C-AC98-425265C42B53}" type="slidenum">
              <a:rPr lang="en-US"/>
              <a:pPr/>
              <a:t>39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Routing:  link state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Each router must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solidFill>
                  <a:srgbClr val="FF0000"/>
                </a:solidFill>
              </a:rPr>
              <a:t>Discover its </a:t>
            </a:r>
            <a:r>
              <a:rPr lang="en-GB" b="1" dirty="0">
                <a:solidFill>
                  <a:srgbClr val="FF0000"/>
                </a:solidFill>
              </a:rPr>
              <a:t>neighbours</a:t>
            </a:r>
            <a:r>
              <a:rPr lang="en-GB" dirty="0">
                <a:solidFill>
                  <a:srgbClr val="FF0000"/>
                </a:solidFill>
              </a:rPr>
              <a:t> and </a:t>
            </a:r>
            <a:r>
              <a:rPr lang="en-GB" b="1" dirty="0">
                <a:solidFill>
                  <a:srgbClr val="FF0000"/>
                </a:solidFill>
              </a:rPr>
              <a:t>learn</a:t>
            </a:r>
            <a:r>
              <a:rPr lang="en-GB" dirty="0">
                <a:solidFill>
                  <a:srgbClr val="FF0000"/>
                </a:solidFill>
              </a:rPr>
              <a:t> their network addresses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solidFill>
                  <a:srgbClr val="FF0000"/>
                </a:solidFill>
              </a:rPr>
              <a:t>Measure the delay or </a:t>
            </a:r>
            <a:r>
              <a:rPr lang="en-GB" b="1" dirty="0">
                <a:solidFill>
                  <a:srgbClr val="FF0000"/>
                </a:solidFill>
              </a:rPr>
              <a:t>cost</a:t>
            </a:r>
            <a:r>
              <a:rPr lang="en-GB" dirty="0">
                <a:solidFill>
                  <a:srgbClr val="FF0000"/>
                </a:solidFill>
              </a:rPr>
              <a:t> to each of its neighbours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solidFill>
                  <a:srgbClr val="FF0000"/>
                </a:solidFill>
              </a:rPr>
              <a:t>Construct a </a:t>
            </a:r>
            <a:r>
              <a:rPr lang="en-GB" b="1" dirty="0">
                <a:solidFill>
                  <a:srgbClr val="FF0000"/>
                </a:solidFill>
              </a:rPr>
              <a:t>packet</a:t>
            </a:r>
            <a:r>
              <a:rPr lang="en-GB" dirty="0">
                <a:solidFill>
                  <a:srgbClr val="FF0000"/>
                </a:solidFill>
              </a:rPr>
              <a:t> with these distances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solidFill>
                  <a:srgbClr val="FF0000"/>
                </a:solidFill>
              </a:rPr>
              <a:t>Send this packet to </a:t>
            </a:r>
            <a:r>
              <a:rPr lang="en-GB" b="1" dirty="0">
                <a:solidFill>
                  <a:srgbClr val="FF0000"/>
                </a:solidFill>
              </a:rPr>
              <a:t>all</a:t>
            </a:r>
            <a:r>
              <a:rPr lang="en-GB" dirty="0">
                <a:solidFill>
                  <a:srgbClr val="FF0000"/>
                </a:solidFill>
              </a:rPr>
              <a:t> other routers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solidFill>
                  <a:srgbClr val="FF0000"/>
                </a:solidFill>
              </a:rPr>
              <a:t>Compute the </a:t>
            </a:r>
            <a:r>
              <a:rPr lang="en-GB" b="1" dirty="0">
                <a:solidFill>
                  <a:srgbClr val="FF0000"/>
                </a:solidFill>
              </a:rPr>
              <a:t>shortest path</a:t>
            </a:r>
            <a:r>
              <a:rPr lang="en-GB" dirty="0">
                <a:solidFill>
                  <a:srgbClr val="FF0000"/>
                </a:solidFill>
              </a:rPr>
              <a:t> to every other router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The complete topology and all delays are experimentally measured and distributed to every router.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It uses </a:t>
            </a:r>
            <a:r>
              <a:rPr lang="en-GB" dirty="0" err="1" smtClean="0"/>
              <a:t>Dijkstra’s</a:t>
            </a:r>
            <a:r>
              <a:rPr lang="en-GB" dirty="0" smtClean="0"/>
              <a:t> algorithm to find shortest paths.</a:t>
            </a:r>
            <a:endParaRPr lang="en-GB" dirty="0"/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5029200" y="1066800"/>
            <a:ext cx="3581400" cy="614363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sz="2800">
                <a:latin typeface="Times New Roman" charset="0"/>
              </a:rPr>
              <a:t>Overview of algorithm: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E2FC88C9-ABF2-452E-A8A8-799B0927FEEB}" type="slidenum">
              <a:rPr lang="en-US"/>
              <a:pPr/>
              <a:t>4</a:t>
            </a:fld>
            <a:endParaRPr lang="en-US"/>
          </a:p>
        </p:txBody>
      </p:sp>
      <p:sp>
        <p:nvSpPr>
          <p:cNvPr id="313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Design issues</a:t>
            </a:r>
          </a:p>
        </p:txBody>
      </p:sp>
      <p:pic>
        <p:nvPicPr>
          <p:cNvPr id="313348" name="Picture 1028" descr="5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713226"/>
            <a:ext cx="7845425" cy="2876550"/>
          </a:xfrm>
          <a:prstGeom prst="rect">
            <a:avLst/>
          </a:prstGeom>
          <a:noFill/>
        </p:spPr>
      </p:pic>
      <p:sp>
        <p:nvSpPr>
          <p:cNvPr id="3133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Store-and-forward packet switching</a:t>
            </a:r>
          </a:p>
          <a:p>
            <a:pPr lvl="1">
              <a:lnSpc>
                <a:spcPct val="90000"/>
              </a:lnSpc>
            </a:pPr>
            <a:r>
              <a:rPr lang="en-GB"/>
              <a:t>Equipment of: carrier &lt;&gt; customer</a:t>
            </a:r>
          </a:p>
          <a:p>
            <a:pPr lvl="1">
              <a:lnSpc>
                <a:spcPct val="90000"/>
              </a:lnSpc>
            </a:pPr>
            <a:r>
              <a:rPr lang="en-GB"/>
              <a:t>Algorithm at router</a:t>
            </a:r>
          </a:p>
          <a:p>
            <a:pPr lvl="2">
              <a:lnSpc>
                <a:spcPct val="90000"/>
              </a:lnSpc>
            </a:pPr>
            <a:r>
              <a:rPr lang="en-GB"/>
              <a:t>Receive packet</a:t>
            </a:r>
          </a:p>
          <a:p>
            <a:pPr lvl="2">
              <a:lnSpc>
                <a:spcPct val="90000"/>
              </a:lnSpc>
            </a:pPr>
            <a:r>
              <a:rPr lang="en-GB"/>
              <a:t>Check packet (e.g. checksum) </a:t>
            </a:r>
          </a:p>
          <a:p>
            <a:pPr lvl="2">
              <a:lnSpc>
                <a:spcPct val="90000"/>
              </a:lnSpc>
            </a:pPr>
            <a:r>
              <a:rPr lang="en-GB"/>
              <a:t>Forward packet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F31B020C-325A-477C-A9EA-82B372D2D747}" type="slidenum">
              <a:rPr lang="en-US"/>
              <a:pPr/>
              <a:t>40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 link state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/>
              <a:t>Learning about neighbours:</a:t>
            </a:r>
          </a:p>
          <a:p>
            <a:pPr lvl="1">
              <a:lnSpc>
                <a:spcPct val="120000"/>
              </a:lnSpc>
            </a:pPr>
            <a:r>
              <a:rPr lang="en-GB"/>
              <a:t>Upon boot of router</a:t>
            </a:r>
          </a:p>
          <a:p>
            <a:pPr lvl="2">
              <a:lnSpc>
                <a:spcPct val="120000"/>
              </a:lnSpc>
            </a:pPr>
            <a:r>
              <a:rPr lang="en-GB"/>
              <a:t>Send HELLO packet on each point-to-point line</a:t>
            </a:r>
          </a:p>
          <a:p>
            <a:pPr lvl="2">
              <a:lnSpc>
                <a:spcPct val="120000"/>
              </a:lnSpc>
            </a:pPr>
            <a:r>
              <a:rPr lang="en-GB"/>
              <a:t>Routers are supposed to send reply with a globally unique name</a:t>
            </a:r>
          </a:p>
          <a:p>
            <a:pPr lvl="1">
              <a:lnSpc>
                <a:spcPct val="120000"/>
              </a:lnSpc>
            </a:pPr>
            <a:r>
              <a:rPr lang="en-GB"/>
              <a:t>LAN </a:t>
            </a:r>
            <a:br>
              <a:rPr lang="en-GB"/>
            </a:br>
            <a:r>
              <a:rPr lang="en-GB"/>
              <a:t>model</a:t>
            </a:r>
          </a:p>
          <a:p>
            <a:pPr lvl="2">
              <a:lnSpc>
                <a:spcPct val="120000"/>
              </a:lnSpc>
            </a:pPr>
            <a:endParaRPr lang="en-GB"/>
          </a:p>
          <a:p>
            <a:pPr lvl="1">
              <a:lnSpc>
                <a:spcPct val="120000"/>
              </a:lnSpc>
            </a:pPr>
            <a:endParaRPr lang="en-GB"/>
          </a:p>
          <a:p>
            <a:pPr>
              <a:lnSpc>
                <a:spcPct val="120000"/>
              </a:lnSpc>
            </a:pPr>
            <a:endParaRPr lang="en-GB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7010400" y="914400"/>
            <a:ext cx="1905000" cy="614363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sz="2800">
                <a:latin typeface="Times New Roman" charset="0"/>
              </a:rPr>
              <a:t>Algorithm:</a:t>
            </a:r>
            <a:endParaRPr lang="en-GB"/>
          </a:p>
        </p:txBody>
      </p:sp>
      <p:pic>
        <p:nvPicPr>
          <p:cNvPr id="245765" name="Picture 5" descr="S:\ow\cnds\tanenbaum\cn3-jpg\5-1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505200"/>
            <a:ext cx="6542088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8CFC7140-D3A3-4E68-96B8-695ABE1D7EFE}" type="slidenum">
              <a:rPr lang="en-US"/>
              <a:pPr/>
              <a:t>41</a:t>
            </a:fld>
            <a:endParaRPr 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 link state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dirty="0"/>
              <a:t>Measuring line cost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Measure round-trip delay of </a:t>
            </a:r>
            <a:r>
              <a:rPr lang="en-GB" dirty="0" smtClean="0"/>
              <a:t>ECHO </a:t>
            </a:r>
            <a:r>
              <a:rPr lang="en-GB" dirty="0"/>
              <a:t>Packet and its reply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Take load into account?  </a:t>
            </a:r>
            <a:r>
              <a:rPr lang="en-GB" sz="1800" dirty="0"/>
              <a:t>Arguments both ways:</a:t>
            </a: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7010400" y="914400"/>
            <a:ext cx="1905000" cy="614363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sz="2800">
                <a:latin typeface="Times New Roman" charset="0"/>
              </a:rPr>
              <a:t>Algorithm:</a:t>
            </a:r>
            <a:endParaRPr lang="en-GB"/>
          </a:p>
        </p:txBody>
      </p:sp>
      <p:pic>
        <p:nvPicPr>
          <p:cNvPr id="247813" name="Picture 5" descr="S:\ow\cnds\tanenbaum\cn3-jpg\5-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3352800"/>
            <a:ext cx="5124450" cy="3167063"/>
          </a:xfrm>
          <a:prstGeom prst="rect">
            <a:avLst/>
          </a:prstGeom>
          <a:noFill/>
        </p:spPr>
      </p:pic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381000" y="3276600"/>
            <a:ext cx="3657600" cy="8826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GB" sz="2000">
                <a:latin typeface="Times New Roman" charset="0"/>
              </a:rPr>
              <a:t>Yes!  preference for unloaded line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GB" sz="2000">
                <a:latin typeface="Times New Roman" charset="0"/>
              </a:rPr>
              <a:t>No!    oscillations are possible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24798FB5-5492-4DB4-A0DE-F5C05DDDDA20}" type="slidenum">
              <a:rPr lang="en-US"/>
              <a:pPr/>
              <a:t>42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 link state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/>
              <a:t>Building link state packets</a:t>
            </a:r>
          </a:p>
          <a:p>
            <a:pPr lvl="1">
              <a:lnSpc>
                <a:spcPct val="120000"/>
              </a:lnSpc>
            </a:pPr>
            <a:r>
              <a:rPr lang="en-GB"/>
              <a:t>Packet containing:</a:t>
            </a:r>
          </a:p>
          <a:p>
            <a:pPr lvl="2">
              <a:lnSpc>
                <a:spcPct val="120000"/>
              </a:lnSpc>
            </a:pPr>
            <a:r>
              <a:rPr lang="en-GB"/>
              <a:t>Identity of sender</a:t>
            </a:r>
          </a:p>
          <a:p>
            <a:pPr lvl="2">
              <a:lnSpc>
                <a:spcPct val="120000"/>
              </a:lnSpc>
            </a:pPr>
            <a:r>
              <a:rPr lang="en-GB"/>
              <a:t>Sequence number + age</a:t>
            </a:r>
          </a:p>
          <a:p>
            <a:pPr lvl="2">
              <a:lnSpc>
                <a:spcPct val="120000"/>
              </a:lnSpc>
            </a:pPr>
            <a:r>
              <a:rPr lang="en-GB"/>
              <a:t>For each neighbour: name + distance</a:t>
            </a:r>
          </a:p>
          <a:p>
            <a:pPr lvl="1">
              <a:lnSpc>
                <a:spcPct val="120000"/>
              </a:lnSpc>
            </a:pPr>
            <a:endParaRPr lang="en-GB"/>
          </a:p>
          <a:p>
            <a:pPr>
              <a:lnSpc>
                <a:spcPct val="120000"/>
              </a:lnSpc>
            </a:pPr>
            <a:endParaRPr lang="en-GB"/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7010400" y="914400"/>
            <a:ext cx="1905000" cy="614363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sz="2800">
                <a:latin typeface="Times New Roman" charset="0"/>
              </a:rPr>
              <a:t>Algorithm:</a:t>
            </a:r>
            <a:endParaRPr lang="en-GB"/>
          </a:p>
        </p:txBody>
      </p:sp>
      <p:pic>
        <p:nvPicPr>
          <p:cNvPr id="249861" name="Picture 5" descr="S:\ow\cnds\tanenbaum\cn3-jpg\5-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703637"/>
            <a:ext cx="7808913" cy="2620963"/>
          </a:xfrm>
          <a:prstGeom prst="rect">
            <a:avLst/>
          </a:prstGeom>
          <a:noFill/>
        </p:spPr>
      </p:pic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5181600" y="1600200"/>
            <a:ext cx="3962400" cy="13716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Tx/>
              <a:buChar char="o"/>
            </a:pPr>
            <a:r>
              <a:rPr lang="en-GB" sz="2400">
                <a:latin typeface="Times New Roman" charset="0"/>
              </a:rPr>
              <a:t>  When to build?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GB" sz="2000">
                <a:latin typeface="Times New Roman" charset="0"/>
              </a:rPr>
              <a:t> periodically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GB" sz="2000">
                <a:latin typeface="Times New Roman" charset="0"/>
              </a:rPr>
              <a:t> when significant events occur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2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A308EC6A-8D35-4CD5-B18C-44C6149D0B11}" type="slidenum">
              <a:rPr lang="en-US"/>
              <a:pPr/>
              <a:t>43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 link state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sz="2400" dirty="0"/>
              <a:t>Distributing link state packets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Trickiest part of algorithm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Arrival time for packets different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How to keep consistent routing tables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Basic algorithm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Flooding +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Sequence number (in each packet) to limit  duplicates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Manageable problems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Wrap around of sequence numbers: </a:t>
            </a:r>
            <a:endParaRPr lang="en-GB" sz="1800" dirty="0">
              <a:sym typeface="Wingdings" pitchFamily="2" charset="2"/>
            </a:endParaRPr>
          </a:p>
          <a:p>
            <a:pPr lvl="2">
              <a:lnSpc>
                <a:spcPct val="120000"/>
              </a:lnSpc>
            </a:pPr>
            <a:r>
              <a:rPr lang="en-GB" sz="1800" dirty="0">
                <a:sym typeface="Wingdings" pitchFamily="2" charset="2"/>
              </a:rPr>
              <a:t>Wrong sequence number used:</a:t>
            </a:r>
          </a:p>
          <a:p>
            <a:pPr lvl="3">
              <a:lnSpc>
                <a:spcPct val="120000"/>
              </a:lnSpc>
            </a:pPr>
            <a:r>
              <a:rPr lang="en-GB" sz="1800" dirty="0">
                <a:sym typeface="Wingdings" pitchFamily="2" charset="2"/>
              </a:rPr>
              <a:t>lost in case of crash</a:t>
            </a:r>
          </a:p>
          <a:p>
            <a:pPr lvl="3">
              <a:lnSpc>
                <a:spcPct val="120000"/>
              </a:lnSpc>
            </a:pPr>
            <a:r>
              <a:rPr lang="en-GB" sz="1800" dirty="0"/>
              <a:t>Corruption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7010400" y="914400"/>
            <a:ext cx="1905000" cy="614363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sz="2800">
                <a:latin typeface="Times New Roman" charset="0"/>
              </a:rPr>
              <a:t>Algorithm:</a:t>
            </a:r>
            <a:endParaRPr lang="en-GB"/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5257800" y="4495800"/>
            <a:ext cx="3733800" cy="36671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32 bits + 1 packet/sec </a:t>
            </a:r>
            <a:r>
              <a:rPr lang="en-GB" sz="1800">
                <a:latin typeface="Times New Roman" charset="0"/>
                <a:sym typeface="Wingdings" pitchFamily="2" charset="2"/>
              </a:rPr>
              <a:t> 137 years</a:t>
            </a:r>
            <a:endParaRPr lang="en-GB" sz="1800">
              <a:latin typeface="Times New Roman" charset="0"/>
            </a:endParaRP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4876800" y="4953000"/>
            <a:ext cx="3352800" cy="13906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Times New Roman" charset="0"/>
              </a:rPr>
              <a:t>Age in each packet: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GB" sz="1800">
                <a:latin typeface="Times New Roman" charset="0"/>
              </a:rPr>
              <a:t>  </a:t>
            </a:r>
            <a:r>
              <a:rPr lang="en-GB" sz="1600">
                <a:latin typeface="Times New Roman" charset="0"/>
              </a:rPr>
              <a:t>Decremented during flooding, </a:t>
            </a:r>
            <a:br>
              <a:rPr lang="en-GB" sz="1600">
                <a:latin typeface="Times New Roman" charset="0"/>
              </a:rPr>
            </a:br>
            <a:r>
              <a:rPr lang="en-GB" sz="1600">
                <a:latin typeface="Times New Roman" charset="0"/>
              </a:rPr>
              <a:t>                           while used in router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GB" sz="1600">
                <a:latin typeface="Times New Roman" charset="0"/>
              </a:rPr>
              <a:t>  Age 0 </a:t>
            </a:r>
            <a:r>
              <a:rPr lang="en-GB" sz="1600">
                <a:latin typeface="Times New Roman" charset="0"/>
                <a:sym typeface="Wingdings" pitchFamily="2" charset="2"/>
              </a:rPr>
              <a:t></a:t>
            </a:r>
            <a:r>
              <a:rPr lang="en-GB" sz="1600">
                <a:latin typeface="Times New Roman" charset="0"/>
              </a:rPr>
              <a:t>  info discarded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9" grpId="0" animBg="1" autoUpdateAnimBg="0"/>
      <p:bldP spid="251910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B5B59AB6-E397-4C28-85AB-B84D7D6BA89B}" type="slidenum">
              <a:rPr lang="en-US"/>
              <a:pPr/>
              <a:t>44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 link state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dirty="0"/>
              <a:t>Distributing link state packets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Basic algorithm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Manageable problems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Refinements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Link state packets are not forwarded immediately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During holding time: </a:t>
            </a:r>
          </a:p>
          <a:p>
            <a:pPr lvl="3">
              <a:lnSpc>
                <a:spcPct val="120000"/>
              </a:lnSpc>
            </a:pPr>
            <a:r>
              <a:rPr lang="en-GB" dirty="0"/>
              <a:t>duplicates are discarded</a:t>
            </a:r>
          </a:p>
          <a:p>
            <a:pPr lvl="3">
              <a:lnSpc>
                <a:spcPct val="120000"/>
              </a:lnSpc>
            </a:pPr>
            <a:r>
              <a:rPr lang="en-GB" dirty="0"/>
              <a:t>Old packets are thrown out</a:t>
            </a:r>
          </a:p>
          <a:p>
            <a:pPr lvl="2">
              <a:lnSpc>
                <a:spcPct val="120000"/>
              </a:lnSpc>
            </a:pPr>
            <a:endParaRPr lang="en-GB" dirty="0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7010400" y="914400"/>
            <a:ext cx="1905000" cy="614363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sz="2800">
                <a:latin typeface="Times New Roman" charset="0"/>
              </a:rPr>
              <a:t>Algorithm: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457DB0C3-6C69-4D0D-ADC8-9253CD1BBB57}" type="slidenum">
              <a:rPr lang="en-US"/>
              <a:pPr/>
              <a:t>45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Network Layer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176133" name="Picture 5" descr="S:\ow\cnds\tanenbaum\cn3-jpg\5-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143000"/>
            <a:ext cx="7808913" cy="2620963"/>
          </a:xfrm>
          <a:prstGeom prst="rect">
            <a:avLst/>
          </a:prstGeom>
          <a:noFill/>
        </p:spPr>
      </p:pic>
      <p:pic>
        <p:nvPicPr>
          <p:cNvPr id="176132" name="Picture 4" descr="S:\ow\cnds\tanenbaum\cn3-jpg\5-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200400"/>
            <a:ext cx="8093075" cy="2903538"/>
          </a:xfrm>
          <a:prstGeom prst="rect">
            <a:avLst/>
          </a:prstGeom>
          <a:noFill/>
        </p:spPr>
      </p:pic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4191000" y="1143000"/>
            <a:ext cx="4800600" cy="21336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ctr"/>
            <a:endParaRPr lang="en-GB"/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4724400" y="1524000"/>
            <a:ext cx="3276600" cy="12223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Packet buffer for router B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  <a:buChar char="o"/>
            </a:pPr>
            <a:r>
              <a:rPr lang="en-GB" sz="1800">
                <a:latin typeface="Times New Roman" charset="0"/>
              </a:rPr>
              <a:t>   ACK flag:  ACK to send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  <a:buChar char="o"/>
            </a:pPr>
            <a:r>
              <a:rPr lang="en-GB" sz="1800">
                <a:latin typeface="Times New Roman" charset="0"/>
              </a:rPr>
              <a:t>   Send flag:   packet to forward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31E152C2-15D6-44DA-8AEE-683ED018AD56}" type="slidenum">
              <a:rPr lang="en-US"/>
              <a:pPr/>
              <a:t>46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 link state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dirty="0"/>
              <a:t>Computing new routes: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With a full set of link state packets, a router can: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Construct the entire subnet graph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Run </a:t>
            </a:r>
            <a:r>
              <a:rPr lang="en-GB" dirty="0" err="1"/>
              <a:t>Dijkstra’s</a:t>
            </a:r>
            <a:r>
              <a:rPr lang="en-GB" dirty="0"/>
              <a:t> algorithm to compute the shortest path to each </a:t>
            </a:r>
            <a:r>
              <a:rPr lang="en-GB" dirty="0" smtClean="0"/>
              <a:t>destination</a:t>
            </a:r>
          </a:p>
          <a:p>
            <a:pPr lvl="2">
              <a:lnSpc>
                <a:spcPct val="120000"/>
              </a:lnSpc>
            </a:pPr>
            <a:r>
              <a:rPr lang="en-GB" dirty="0" smtClean="0"/>
              <a:t>Subnet of n router with k neighbours needed storage </a:t>
            </a:r>
            <a:r>
              <a:rPr lang="en-GB" dirty="0" err="1" smtClean="0"/>
              <a:t>kn</a:t>
            </a:r>
            <a:endParaRPr lang="en-GB" dirty="0"/>
          </a:p>
          <a:p>
            <a:pPr lvl="1">
              <a:lnSpc>
                <a:spcPct val="120000"/>
              </a:lnSpc>
            </a:pPr>
            <a:r>
              <a:rPr lang="en-GB" dirty="0"/>
              <a:t>Problems for large subnets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Memory to store data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Compute </a:t>
            </a:r>
            <a:r>
              <a:rPr lang="en-GB" dirty="0" smtClean="0"/>
              <a:t>time</a:t>
            </a:r>
          </a:p>
          <a:p>
            <a:pPr lvl="2">
              <a:lnSpc>
                <a:spcPct val="120000"/>
              </a:lnSpc>
            </a:pPr>
            <a:r>
              <a:rPr lang="en-GB" dirty="0" smtClean="0"/>
              <a:t>Big trouble if any router sends false information.</a:t>
            </a:r>
            <a:endParaRPr lang="en-GB" dirty="0"/>
          </a:p>
          <a:p>
            <a:pPr lvl="1"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7010400" y="914400"/>
            <a:ext cx="1905000" cy="614363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sz="2800">
                <a:latin typeface="Times New Roman" charset="0"/>
              </a:rPr>
              <a:t>Algorithm: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FB432A90-28D5-4FA3-AC84-04284AE99E63}" type="slidenum">
              <a:rPr lang="en-US"/>
              <a:pPr/>
              <a:t>47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Routing:  link state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sz="2400" dirty="0"/>
              <a:t> Usage: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IS-IS </a:t>
            </a:r>
            <a:r>
              <a:rPr lang="en-GB" sz="2000" dirty="0" smtClean="0"/>
              <a:t>protocol (another link state protocol)</a:t>
            </a:r>
            <a:endParaRPr lang="en-GB" sz="2000" dirty="0"/>
          </a:p>
          <a:p>
            <a:pPr lvl="2">
              <a:lnSpc>
                <a:spcPct val="120000"/>
              </a:lnSpc>
            </a:pPr>
            <a:r>
              <a:rPr lang="en-GB" sz="1800" dirty="0"/>
              <a:t>Designed for </a:t>
            </a:r>
            <a:r>
              <a:rPr lang="en-GB" sz="1800" dirty="0" err="1"/>
              <a:t>DECnet</a:t>
            </a:r>
            <a:r>
              <a:rPr lang="en-GB" sz="1800" dirty="0"/>
              <a:t>, adopted by ISO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In use also in Internet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Supports multiple network layer protocols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OSPF protocol used in Internet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Common features: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Self-stabilizing method of flooding link state updates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Concept of a designated router on a LAN</a:t>
            </a:r>
          </a:p>
          <a:p>
            <a:pPr lvl="2">
              <a:lnSpc>
                <a:spcPct val="120000"/>
              </a:lnSpc>
            </a:pPr>
            <a:r>
              <a:rPr lang="en-GB" sz="1800" dirty="0"/>
              <a:t>Method of computing and supporting path splitting and multiple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4CB9E7-C39D-464F-B52A-81831F7AEEDF}" type="slidenum">
              <a:rPr lang="en-US"/>
              <a:pPr/>
              <a:t>48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Hierarchical routing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GB" sz="2400" dirty="0"/>
          </a:p>
        </p:txBody>
      </p:sp>
      <p:pic>
        <p:nvPicPr>
          <p:cNvPr id="260101" name="Picture 5" descr="S:\ow\cnds\tanenbaum\cn3-jpg\5-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154863" cy="4859338"/>
          </a:xfrm>
          <a:prstGeom prst="rect">
            <a:avLst/>
          </a:prstGeom>
          <a:noFill/>
        </p:spPr>
      </p:pic>
      <p:sp>
        <p:nvSpPr>
          <p:cNvPr id="2601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1219200"/>
            <a:ext cx="4419600" cy="4876800"/>
          </a:xfrm>
          <a:solidFill>
            <a:srgbClr val="99CCFF"/>
          </a:solidFill>
        </p:spPr>
        <p:txBody>
          <a:bodyPr/>
          <a:lstStyle/>
          <a:p>
            <a:r>
              <a:rPr lang="en-GB" sz="2400" dirty="0"/>
              <a:t>When network size increases…</a:t>
            </a:r>
          </a:p>
          <a:p>
            <a:pPr lvl="1"/>
            <a:r>
              <a:rPr lang="en-GB" sz="2000" dirty="0"/>
              <a:t>Larger stables</a:t>
            </a:r>
          </a:p>
          <a:p>
            <a:pPr lvl="1"/>
            <a:r>
              <a:rPr lang="en-GB" sz="2000" dirty="0"/>
              <a:t>More CPU time needed to compute …</a:t>
            </a:r>
          </a:p>
          <a:p>
            <a:pPr lvl="1"/>
            <a:r>
              <a:rPr lang="en-GB" sz="2000" dirty="0" smtClean="0"/>
              <a:t>More </a:t>
            </a:r>
            <a:r>
              <a:rPr lang="en-GB" sz="2000" dirty="0"/>
              <a:t>bandwidth needed</a:t>
            </a:r>
          </a:p>
        </p:txBody>
      </p:sp>
      <p:sp>
        <p:nvSpPr>
          <p:cNvPr id="260102" name="Rectangle 6"/>
          <p:cNvSpPr>
            <a:spLocks noChangeArrowheads="1"/>
          </p:cNvSpPr>
          <p:nvPr/>
        </p:nvSpPr>
        <p:spPr bwMode="auto">
          <a:xfrm>
            <a:off x="990600" y="1219200"/>
            <a:ext cx="3124200" cy="838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0103" name="Rectangle 7"/>
          <p:cNvSpPr>
            <a:spLocks noChangeArrowheads="1"/>
          </p:cNvSpPr>
          <p:nvPr/>
        </p:nvSpPr>
        <p:spPr bwMode="auto">
          <a:xfrm>
            <a:off x="685800" y="4267200"/>
            <a:ext cx="3429000" cy="18288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76198C-641E-4925-9806-2AC006F18C75}" type="slidenum">
              <a:rPr lang="en-US"/>
              <a:pPr/>
              <a:t>49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Hierarchical routing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GB" sz="2400"/>
          </a:p>
        </p:txBody>
      </p:sp>
      <p:pic>
        <p:nvPicPr>
          <p:cNvPr id="261124" name="Picture 4" descr="S:\ow\cnds\tanenbaum\cn3-jpg\5-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154863" cy="4859338"/>
          </a:xfrm>
          <a:prstGeom prst="rect">
            <a:avLst/>
          </a:prstGeom>
          <a:noFill/>
        </p:spPr>
      </p:pic>
      <p:sp>
        <p:nvSpPr>
          <p:cNvPr id="2611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943600" y="1219200"/>
            <a:ext cx="2362200" cy="4876800"/>
          </a:xfrm>
          <a:gradFill rotWithShape="0">
            <a:gsLst>
              <a:gs pos="0">
                <a:srgbClr val="99CCFF">
                  <a:gamma/>
                  <a:tint val="92549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</p:spPr>
        <p:txBody>
          <a:bodyPr/>
          <a:lstStyle/>
          <a:p>
            <a:r>
              <a:rPr lang="en-GB" sz="2400"/>
              <a:t>Solution?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</a:rPr>
              <a:t>Routing Algorithms</a:t>
            </a:r>
            <a:endParaRPr lang="en-US" sz="3200" b="1" dirty="0" smtClean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Properties</a:t>
            </a:r>
          </a:p>
          <a:p>
            <a:r>
              <a:rPr lang="en-GB" dirty="0" smtClean="0"/>
              <a:t>Shortest Path Routing</a:t>
            </a:r>
          </a:p>
          <a:p>
            <a:r>
              <a:rPr lang="en-GB" dirty="0" smtClean="0"/>
              <a:t>Flooding</a:t>
            </a:r>
          </a:p>
          <a:p>
            <a:r>
              <a:rPr lang="en-GB" dirty="0" smtClean="0"/>
              <a:t>Distance Vector Routing</a:t>
            </a:r>
          </a:p>
          <a:p>
            <a:r>
              <a:rPr lang="en-GB" dirty="0" smtClean="0"/>
              <a:t>Link State routing</a:t>
            </a:r>
          </a:p>
          <a:p>
            <a:r>
              <a:rPr lang="en-GB" dirty="0" smtClean="0"/>
              <a:t>Hierarchical routing</a:t>
            </a:r>
          </a:p>
          <a:p>
            <a:r>
              <a:rPr lang="en-GB" dirty="0" smtClean="0"/>
              <a:t>Broadcast routing</a:t>
            </a:r>
          </a:p>
          <a:p>
            <a:r>
              <a:rPr lang="en-GB" dirty="0" smtClean="0"/>
              <a:t>Multicast routing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17A55-6C3D-4B57-9239-B5E522196D8D}" type="slidenum">
              <a:rPr lang="en-US"/>
              <a:pPr/>
              <a:t>50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Hierarchical routing</a:t>
            </a:r>
            <a:endParaRPr lang="en-GB" b="1" dirty="0">
              <a:solidFill>
                <a:srgbClr val="002060"/>
              </a:solidFill>
            </a:endParaRPr>
          </a:p>
        </p:txBody>
      </p:sp>
      <p:pic>
        <p:nvPicPr>
          <p:cNvPr id="262148" name="Picture 4" descr="S:\ow\cnds\tanenbaum\cn3-jpg\5-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154863" cy="4859338"/>
          </a:xfrm>
          <a:prstGeom prst="rect">
            <a:avLst/>
          </a:prstGeom>
          <a:noFill/>
        </p:spPr>
      </p:pic>
      <p:sp>
        <p:nvSpPr>
          <p:cNvPr id="26214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400800" y="5029200"/>
            <a:ext cx="2362200" cy="1066800"/>
          </a:xfrm>
          <a:solidFill>
            <a:srgbClr val="FFCC00"/>
          </a:solidFill>
        </p:spPr>
        <p:txBody>
          <a:bodyPr>
            <a:normAutofit fontScale="92500"/>
          </a:bodyPr>
          <a:lstStyle/>
          <a:p>
            <a:pPr>
              <a:buFont typeface="Symbol" pitchFamily="18" charset="2"/>
              <a:buChar char="+"/>
            </a:pPr>
            <a:r>
              <a:rPr lang="en-GB" sz="2400" dirty="0"/>
              <a:t>Smaller tables</a:t>
            </a:r>
          </a:p>
          <a:p>
            <a:pPr>
              <a:buFont typeface="Symbol" pitchFamily="18" charset="2"/>
              <a:buChar char="-"/>
            </a:pPr>
            <a:r>
              <a:rPr lang="en-GB" sz="2400" dirty="0"/>
              <a:t>Longer paths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4572000"/>
            <a:ext cx="3886200" cy="1524000"/>
          </a:xfrm>
          <a:solidFill>
            <a:srgbClr val="CCECFF"/>
          </a:solidFill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sz="2000"/>
              <a:t>Routers grouped in regions</a:t>
            </a:r>
          </a:p>
          <a:p>
            <a:pPr>
              <a:lnSpc>
                <a:spcPct val="90000"/>
              </a:lnSpc>
            </a:pPr>
            <a:r>
              <a:rPr lang="en-GB" sz="2000"/>
              <a:t>Each routers knows how to reach: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Other routers in its own group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Other regions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6400800" y="3657600"/>
            <a:ext cx="2362200" cy="1295400"/>
          </a:xfrm>
          <a:prstGeom prst="rect">
            <a:avLst/>
          </a:prstGeom>
          <a:solidFill>
            <a:srgbClr val="FFCC00"/>
          </a:solidFill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Symbol" pitchFamily="18" charset="2"/>
              <a:buChar char="+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levels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 router subnet is </a:t>
            </a:r>
            <a:r>
              <a:rPr kumimoji="0" lang="en-GB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ln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 requiring a total of e </a:t>
            </a:r>
            <a:r>
              <a:rPr kumimoji="0" lang="en-GB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ln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 entries per router.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 build="p" autoUpdateAnimBg="0"/>
      <p:bldP spid="8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650AB0-EAAC-449F-A3AD-40A9C810C1F5}" type="slidenum">
              <a:rPr lang="en-US"/>
              <a:pPr/>
              <a:t>51</a:t>
            </a:fld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Broadcast routing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GB" sz="2400"/>
          </a:p>
        </p:txBody>
      </p:sp>
      <p:pic>
        <p:nvPicPr>
          <p:cNvPr id="268293" name="Picture 5" descr="S:\ow\cnds\tanenbaum\cn3-jpg\5-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8666163" cy="3055938"/>
          </a:xfrm>
          <a:prstGeom prst="rect">
            <a:avLst/>
          </a:prstGeom>
          <a:noFill/>
        </p:spPr>
      </p:pic>
      <p:sp>
        <p:nvSpPr>
          <p:cNvPr id="268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76600" y="1143000"/>
            <a:ext cx="5867400" cy="4953000"/>
          </a:xfrm>
          <a:solidFill>
            <a:srgbClr val="CCECFF"/>
          </a:solidFill>
        </p:spPr>
        <p:txBody>
          <a:bodyPr/>
          <a:lstStyle/>
          <a:p>
            <a:r>
              <a:rPr lang="en-GB" sz="2400"/>
              <a:t>Send message to all other hosts:</a:t>
            </a:r>
          </a:p>
          <a:p>
            <a:pPr lvl="1"/>
            <a:r>
              <a:rPr lang="en-GB" sz="2000"/>
              <a:t>Update distributed database</a:t>
            </a:r>
          </a:p>
          <a:p>
            <a:pPr lvl="1"/>
            <a:r>
              <a:rPr lang="en-GB" sz="2000"/>
              <a:t>Distribute weather reports</a:t>
            </a:r>
          </a:p>
          <a:p>
            <a:pPr lvl="1"/>
            <a:r>
              <a:rPr lang="en-GB" sz="2000"/>
              <a:t>Distribute live radio/TV programs</a:t>
            </a:r>
          </a:p>
          <a:p>
            <a:r>
              <a:rPr lang="en-GB" sz="2400"/>
              <a:t>Poor methods:</a:t>
            </a:r>
          </a:p>
          <a:p>
            <a:pPr lvl="1"/>
            <a:r>
              <a:rPr lang="en-GB" sz="2000"/>
              <a:t>Send a distinct packet to each destination</a:t>
            </a:r>
          </a:p>
          <a:p>
            <a:pPr lvl="2"/>
            <a:r>
              <a:rPr lang="en-GB" sz="1800"/>
              <a:t>List of addresses needed</a:t>
            </a:r>
          </a:p>
          <a:p>
            <a:pPr lvl="2"/>
            <a:r>
              <a:rPr lang="en-GB" sz="1800"/>
              <a:t>High usage of bandwidth</a:t>
            </a:r>
          </a:p>
          <a:p>
            <a:pPr lvl="1"/>
            <a:r>
              <a:rPr lang="en-GB" sz="2000"/>
              <a:t>Flooding</a:t>
            </a:r>
          </a:p>
          <a:p>
            <a:pPr lvl="2"/>
            <a:r>
              <a:rPr lang="en-GB" sz="1800"/>
              <a:t>Too many packets</a:t>
            </a:r>
          </a:p>
          <a:p>
            <a:pPr lvl="1"/>
            <a:r>
              <a:rPr lang="en-GB" sz="2000"/>
              <a:t>Multidestination routing</a:t>
            </a:r>
          </a:p>
          <a:p>
            <a:pPr lvl="2"/>
            <a:r>
              <a:rPr lang="en-GB" sz="1800"/>
              <a:t>Each packet contains a list of destination</a:t>
            </a:r>
          </a:p>
          <a:p>
            <a:pPr lvl="2"/>
            <a:r>
              <a:rPr lang="en-GB" sz="1800"/>
              <a:t>On each line a single packet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BB8C2E-5226-4100-AB2A-9D0A6E05380E}" type="slidenum">
              <a:rPr lang="en-US"/>
              <a:pPr/>
              <a:t>52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Broadcast routing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dirty="0"/>
              <a:t>Best method: use sink tree</a:t>
            </a:r>
          </a:p>
        </p:txBody>
      </p:sp>
      <p:pic>
        <p:nvPicPr>
          <p:cNvPr id="269316" name="Picture 4" descr="S:\ow\cnds\tanenbaum\cn3-jpg\5-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8666163" cy="3055938"/>
          </a:xfrm>
          <a:prstGeom prst="rect">
            <a:avLst/>
          </a:prstGeom>
          <a:noFill/>
        </p:spPr>
      </p:pic>
      <p:sp>
        <p:nvSpPr>
          <p:cNvPr id="26931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791200" y="1143000"/>
            <a:ext cx="3352800" cy="4953000"/>
          </a:xfrm>
          <a:solidFill>
            <a:srgbClr val="CCECFF"/>
          </a:solidFill>
        </p:spPr>
        <p:txBody>
          <a:bodyPr/>
          <a:lstStyle/>
          <a:p>
            <a:pPr>
              <a:buFontTx/>
              <a:buChar char="o"/>
            </a:pPr>
            <a:endParaRPr lang="en-GB" sz="2000" dirty="0"/>
          </a:p>
          <a:p>
            <a:pPr>
              <a:buFontTx/>
              <a:buChar char="o"/>
            </a:pPr>
            <a:endParaRPr lang="en-GB" sz="2000" dirty="0"/>
          </a:p>
          <a:p>
            <a:pPr>
              <a:buFontTx/>
              <a:buChar char="o"/>
            </a:pPr>
            <a:r>
              <a:rPr lang="en-GB" sz="2000" dirty="0"/>
              <a:t>Broadcast source  = </a:t>
            </a:r>
            <a:br>
              <a:rPr lang="en-GB" sz="2000" dirty="0"/>
            </a:br>
            <a:r>
              <a:rPr lang="en-GB" sz="2000" dirty="0"/>
              <a:t>     root of sink tree</a:t>
            </a:r>
          </a:p>
          <a:p>
            <a:pPr>
              <a:buFontTx/>
              <a:buChar char="o"/>
            </a:pPr>
            <a:r>
              <a:rPr lang="en-GB" sz="2000" dirty="0"/>
              <a:t>Forwarding on sink tree lines</a:t>
            </a:r>
          </a:p>
          <a:p>
            <a:pPr>
              <a:buFontTx/>
              <a:buChar char="o"/>
            </a:pPr>
            <a:r>
              <a:rPr lang="en-GB" sz="2000" dirty="0"/>
              <a:t>Excellent use of bandwidth</a:t>
            </a:r>
          </a:p>
          <a:p>
            <a:pPr>
              <a:buFontTx/>
              <a:buChar char="o"/>
            </a:pPr>
            <a:r>
              <a:rPr lang="en-GB" sz="2000" dirty="0"/>
              <a:t>Source tree must be known at each intermediate node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248400" y="4191000"/>
            <a:ext cx="2590800" cy="1312863"/>
            <a:chOff x="3936" y="2640"/>
            <a:chExt cx="1632" cy="827"/>
          </a:xfrm>
        </p:grpSpPr>
        <p:sp>
          <p:nvSpPr>
            <p:cNvPr id="269318" name="Text Box 6"/>
            <p:cNvSpPr txBox="1">
              <a:spLocks noChangeArrowheads="1"/>
            </p:cNvSpPr>
            <p:nvPr/>
          </p:nvSpPr>
          <p:spPr bwMode="auto">
            <a:xfrm>
              <a:off x="3936" y="2976"/>
              <a:ext cx="1632" cy="491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 dirty="0">
                  <a:latin typeface="Times New Roman" charset="0"/>
                </a:rPr>
                <a:t>Which sink tree?</a:t>
              </a:r>
            </a:p>
            <a:p>
              <a:pPr>
                <a:spcBef>
                  <a:spcPct val="50000"/>
                </a:spcBef>
              </a:pPr>
              <a:r>
                <a:rPr lang="en-GB" sz="1800" dirty="0">
                  <a:latin typeface="Times New Roman" charset="0"/>
                </a:rPr>
                <a:t>How many sink trees?</a:t>
              </a:r>
            </a:p>
          </p:txBody>
        </p:sp>
        <p:sp>
          <p:nvSpPr>
            <p:cNvPr id="269319" name="Line 7"/>
            <p:cNvSpPr>
              <a:spLocks noChangeShapeType="1"/>
            </p:cNvSpPr>
            <p:nvPr/>
          </p:nvSpPr>
          <p:spPr bwMode="auto">
            <a:xfrm>
              <a:off x="4272" y="2640"/>
              <a:ext cx="288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38F25E74-F52D-4955-8836-3BDCBE7C0FD6}" type="slidenum">
              <a:rPr lang="en-US"/>
              <a:pPr/>
              <a:t>53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Broadcast routing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Sink tree approximation: </a:t>
            </a:r>
            <a:r>
              <a:rPr lang="en-GB">
                <a:solidFill>
                  <a:srgbClr val="FF0000"/>
                </a:solidFill>
              </a:rPr>
              <a:t>reverse path forwarding</a:t>
            </a:r>
          </a:p>
        </p:txBody>
      </p:sp>
      <p:pic>
        <p:nvPicPr>
          <p:cNvPr id="270340" name="Picture 4" descr="S:\ow\cnds\tanenbaum\cn3-jpg\5-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8666163" cy="3055938"/>
          </a:xfrm>
          <a:prstGeom prst="rect">
            <a:avLst/>
          </a:prstGeom>
          <a:noFill/>
        </p:spPr>
      </p:pic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1066800" y="4953000"/>
            <a:ext cx="7162800" cy="13112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FF0000"/>
                </a:solidFill>
                <a:latin typeface="Times New Roman" charset="0"/>
              </a:rPr>
              <a:t>if</a:t>
            </a:r>
            <a:r>
              <a:rPr lang="en-GB" sz="2000" dirty="0">
                <a:latin typeface="Times New Roman" charset="0"/>
              </a:rPr>
              <a:t>   a packet arrives on line used for traffic to source of broadcast</a:t>
            </a:r>
          </a:p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FF0000"/>
                </a:solidFill>
                <a:latin typeface="Times New Roman" charset="0"/>
              </a:rPr>
              <a:t>then</a:t>
            </a:r>
            <a:r>
              <a:rPr lang="en-GB" sz="2000" dirty="0">
                <a:latin typeface="Times New Roman" charset="0"/>
              </a:rPr>
              <a:t> forward packet on all lines, except the one it arrived on</a:t>
            </a:r>
          </a:p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FF0000"/>
                </a:solidFill>
                <a:latin typeface="Times New Roman" charset="0"/>
              </a:rPr>
              <a:t>else</a:t>
            </a:r>
            <a:r>
              <a:rPr lang="en-GB" sz="2000" dirty="0">
                <a:latin typeface="Times New Roman" charset="0"/>
              </a:rPr>
              <a:t> discard packet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319E-47A3-42A3-867F-5316877A1E6C}" type="slidenum">
              <a:rPr lang="en-US"/>
              <a:pPr/>
              <a:t>54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Multicast routing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GB" sz="2400"/>
          </a:p>
        </p:txBody>
      </p:sp>
      <p:pic>
        <p:nvPicPr>
          <p:cNvPr id="271365" name="Picture 5" descr="S:\ow\cnds\tanenbaum\cn3-jpg\5-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132638" cy="4933950"/>
          </a:xfrm>
          <a:prstGeom prst="rect">
            <a:avLst/>
          </a:prstGeom>
          <a:noFill/>
        </p:spPr>
      </p:pic>
      <p:sp>
        <p:nvSpPr>
          <p:cNvPr id="271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19200"/>
            <a:ext cx="3810000" cy="4953000"/>
          </a:xfrm>
          <a:solidFill>
            <a:srgbClr val="99CCFF"/>
          </a:solidFill>
        </p:spPr>
        <p:txBody>
          <a:bodyPr/>
          <a:lstStyle/>
          <a:p>
            <a:r>
              <a:rPr lang="en-GB" sz="2400"/>
              <a:t>Send a message to a well-defined group</a:t>
            </a:r>
          </a:p>
          <a:p>
            <a:pPr lvl="1"/>
            <a:r>
              <a:rPr lang="en-GB" sz="2000"/>
              <a:t>Large in size</a:t>
            </a:r>
          </a:p>
          <a:p>
            <a:pPr lvl="1"/>
            <a:r>
              <a:rPr lang="en-GB" sz="2000"/>
              <a:t>Small compared to network as a whole</a:t>
            </a:r>
          </a:p>
          <a:p>
            <a:r>
              <a:rPr lang="en-GB" sz="2400"/>
              <a:t>Group management</a:t>
            </a:r>
          </a:p>
          <a:p>
            <a:pPr lvl="1"/>
            <a:r>
              <a:rPr lang="en-GB" sz="2000"/>
              <a:t>Create and destroy groups</a:t>
            </a:r>
          </a:p>
          <a:p>
            <a:pPr lvl="1"/>
            <a:r>
              <a:rPr lang="en-GB" sz="2000"/>
              <a:t>Process can leave and join a group</a:t>
            </a:r>
          </a:p>
          <a:p>
            <a:r>
              <a:rPr lang="en-GB" sz="2400" i="1"/>
              <a:t>algorithm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838200" y="3657600"/>
            <a:ext cx="3810000" cy="25146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1371600" y="4343400"/>
            <a:ext cx="27432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FF0000"/>
                </a:solidFill>
                <a:latin typeface="Times New Roman" charset="0"/>
              </a:rPr>
              <a:t>How will routers know about groups?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66D24A-641B-464A-917D-6415523E626B}" type="slidenum">
              <a:rPr lang="en-US"/>
              <a:pPr/>
              <a:t>55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Multicast routing</a:t>
            </a:r>
            <a:endParaRPr lang="en-GB" b="1" dirty="0">
              <a:solidFill>
                <a:srgbClr val="002060"/>
              </a:solidFill>
            </a:endParaRPr>
          </a:p>
        </p:txBody>
      </p:sp>
      <p:pic>
        <p:nvPicPr>
          <p:cNvPr id="272388" name="Picture 4" descr="S:\ow\cnds\tanenbaum\cn3-jpg\5-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132638" cy="4933950"/>
          </a:xfrm>
          <a:prstGeom prst="rect">
            <a:avLst/>
          </a:prstGeom>
          <a:noFill/>
        </p:spPr>
      </p:pic>
      <p:sp>
        <p:nvSpPr>
          <p:cNvPr id="272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810000"/>
            <a:ext cx="3962400" cy="2362200"/>
          </a:xfrm>
          <a:solidFill>
            <a:srgbClr val="99CCFF"/>
          </a:solidFill>
        </p:spPr>
        <p:txBody>
          <a:bodyPr>
            <a:normAutofit lnSpcReduction="10000"/>
          </a:bodyPr>
          <a:lstStyle/>
          <a:p>
            <a:r>
              <a:rPr lang="en-GB" sz="2000"/>
              <a:t>Pruning:</a:t>
            </a:r>
          </a:p>
          <a:p>
            <a:pPr lvl="1"/>
            <a:r>
              <a:rPr lang="en-GB" sz="1800"/>
              <a:t>Link state routing</a:t>
            </a:r>
          </a:p>
          <a:p>
            <a:pPr lvl="2"/>
            <a:r>
              <a:rPr lang="en-GB" sz="1600"/>
              <a:t>Each router knows full topology</a:t>
            </a:r>
          </a:p>
          <a:p>
            <a:pPr lvl="1"/>
            <a:r>
              <a:rPr lang="en-GB" sz="1800"/>
              <a:t>Distance vector routing</a:t>
            </a:r>
          </a:p>
          <a:p>
            <a:pPr lvl="2"/>
            <a:r>
              <a:rPr lang="en-GB" sz="1600"/>
              <a:t>Reverse path forwarding +</a:t>
            </a:r>
          </a:p>
          <a:p>
            <a:pPr lvl="2"/>
            <a:r>
              <a:rPr lang="en-GB" sz="1600"/>
              <a:t>PRUNE messages to remove arcs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810000"/>
            <a:ext cx="3810000" cy="2362200"/>
          </a:xfrm>
          <a:solidFill>
            <a:srgbClr val="99CCFF"/>
          </a:solidFill>
        </p:spPr>
        <p:txBody>
          <a:bodyPr/>
          <a:lstStyle/>
          <a:p>
            <a:r>
              <a:rPr lang="en-GB" sz="2400"/>
              <a:t>Algorithm</a:t>
            </a:r>
          </a:p>
          <a:p>
            <a:pPr lvl="1"/>
            <a:r>
              <a:rPr lang="en-GB" sz="2000"/>
              <a:t>Source computes spanning tree</a:t>
            </a:r>
          </a:p>
          <a:p>
            <a:pPr lvl="1"/>
            <a:r>
              <a:rPr lang="en-GB" sz="2000"/>
              <a:t>Remove lines that do not lead to hosts of group </a:t>
            </a:r>
            <a:br>
              <a:rPr lang="en-GB" sz="2000"/>
            </a:br>
            <a:r>
              <a:rPr lang="en-GB" sz="2000"/>
              <a:t>	( =  pruning)</a:t>
            </a:r>
          </a:p>
          <a:p>
            <a:endParaRPr lang="en-GB" sz="2400"/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4267200" y="2743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FF0000"/>
                </a:solidFill>
                <a:latin typeface="Times New Roman" charset="0"/>
              </a:rPr>
              <a:t>source</a:t>
            </a:r>
          </a:p>
        </p:txBody>
      </p:sp>
      <p:sp>
        <p:nvSpPr>
          <p:cNvPr id="272391" name="Line 7"/>
          <p:cNvSpPr>
            <a:spLocks noChangeShapeType="1"/>
          </p:cNvSpPr>
          <p:nvPr/>
        </p:nvSpPr>
        <p:spPr bwMode="auto">
          <a:xfrm flipV="1">
            <a:off x="4648200" y="2133600"/>
            <a:ext cx="53340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2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2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2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2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2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8913E5-0735-41C3-B052-DF98BF62E0C7}" type="slidenum">
              <a:rPr lang="en-US"/>
              <a:pPr/>
              <a:t>56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Multicast routing</a:t>
            </a:r>
            <a:endParaRPr lang="en-GB" b="1" dirty="0">
              <a:solidFill>
                <a:srgbClr val="002060"/>
              </a:solidFill>
            </a:endParaRPr>
          </a:p>
        </p:txBody>
      </p:sp>
      <p:pic>
        <p:nvPicPr>
          <p:cNvPr id="273411" name="Picture 3" descr="S:\ow\cnds\tanenbaum\cn3-jpg\5-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132638" cy="4933950"/>
          </a:xfrm>
          <a:prstGeom prst="rect">
            <a:avLst/>
          </a:prstGeom>
          <a:noFill/>
        </p:spPr>
      </p:pic>
      <p:sp>
        <p:nvSpPr>
          <p:cNvPr id="273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810000"/>
            <a:ext cx="3962400" cy="2362200"/>
          </a:xfrm>
          <a:solidFill>
            <a:srgbClr val="99CCFF"/>
          </a:solidFill>
        </p:spPr>
        <p:txBody>
          <a:bodyPr>
            <a:normAutofit lnSpcReduction="10000"/>
          </a:bodyPr>
          <a:lstStyle/>
          <a:p>
            <a:r>
              <a:rPr lang="en-GB" sz="2000"/>
              <a:t>Pruning:</a:t>
            </a:r>
          </a:p>
          <a:p>
            <a:pPr lvl="1"/>
            <a:r>
              <a:rPr lang="en-GB" sz="1800"/>
              <a:t>Link state routing</a:t>
            </a:r>
          </a:p>
          <a:p>
            <a:pPr lvl="2"/>
            <a:r>
              <a:rPr lang="en-GB" sz="1600"/>
              <a:t>Each router knows full topology</a:t>
            </a:r>
          </a:p>
          <a:p>
            <a:pPr lvl="1"/>
            <a:r>
              <a:rPr lang="en-GB" sz="1800"/>
              <a:t>Distance vector routing</a:t>
            </a:r>
          </a:p>
          <a:p>
            <a:pPr lvl="2"/>
            <a:r>
              <a:rPr lang="en-GB" sz="1600"/>
              <a:t>Reverse path forwarding +</a:t>
            </a:r>
          </a:p>
          <a:p>
            <a:pPr lvl="2"/>
            <a:r>
              <a:rPr lang="en-GB" sz="1600"/>
              <a:t>PRUNE messages to remove arcs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4267200" y="2743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FF0000"/>
                </a:solidFill>
                <a:latin typeface="Times New Roman" charset="0"/>
              </a:rPr>
              <a:t>source</a:t>
            </a:r>
          </a:p>
        </p:txBody>
      </p:sp>
      <p:sp>
        <p:nvSpPr>
          <p:cNvPr id="273415" name="Line 7"/>
          <p:cNvSpPr>
            <a:spLocks noChangeShapeType="1"/>
          </p:cNvSpPr>
          <p:nvPr/>
        </p:nvSpPr>
        <p:spPr bwMode="auto">
          <a:xfrm flipV="1">
            <a:off x="4648200" y="2133600"/>
            <a:ext cx="53340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3416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floyd</a:t>
            </a:r>
            <a:r>
              <a:rPr lang="en-US" dirty="0" smtClean="0"/>
              <a:t> </a:t>
            </a:r>
            <a:r>
              <a:rPr lang="en-US" dirty="0" err="1" smtClean="0"/>
              <a:t>warshall</a:t>
            </a:r>
            <a:r>
              <a:rPr lang="en-US" dirty="0" smtClean="0"/>
              <a:t> 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Calculates shortest path between all pairs of nodes in a network.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</a:rPr>
              <a:t>Routing Algorithms</a:t>
            </a:r>
            <a:endParaRPr lang="en-US" sz="3200" b="1" dirty="0" smtClean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Purpose of Routing</a:t>
            </a:r>
          </a:p>
          <a:p>
            <a:r>
              <a:rPr lang="en-GB" dirty="0" smtClean="0"/>
              <a:t>However , all nodes in the network are not directly connected. </a:t>
            </a:r>
          </a:p>
          <a:p>
            <a:r>
              <a:rPr lang="en-GB" dirty="0" smtClean="0"/>
              <a:t>Nodes in the network must forward the information to other nodes.</a:t>
            </a:r>
          </a:p>
          <a:p>
            <a:r>
              <a:rPr lang="en-GB" dirty="0" smtClean="0"/>
              <a:t>The process of determining where to forward packets and actually doing is called </a:t>
            </a:r>
            <a:r>
              <a:rPr lang="en-GB" b="1" dirty="0" smtClean="0"/>
              <a:t>routing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Session Routing.</a:t>
            </a:r>
          </a:p>
          <a:p>
            <a:r>
              <a:rPr lang="en-GB" dirty="0" smtClean="0"/>
              <a:t>Each router has two processes.</a:t>
            </a:r>
          </a:p>
          <a:p>
            <a:r>
              <a:rPr lang="en-GB" dirty="0" smtClean="0"/>
              <a:t>1. one process handles incoming packets and forwarding</a:t>
            </a:r>
          </a:p>
          <a:p>
            <a:r>
              <a:rPr lang="en-GB" dirty="0" smtClean="0"/>
              <a:t>2. other process update and fill the routing table.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028292AF-976E-43F6-A4CD-3EC1DC795950}" type="slidenum">
              <a:rPr lang="en-US"/>
              <a:pPr/>
              <a:t>7</a:t>
            </a:fld>
            <a:endParaRPr lang="en-US"/>
          </a:p>
        </p:txBody>
      </p: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</a:rPr>
              <a:t>Routing algorithms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Desirable properties</a:t>
            </a:r>
          </a:p>
          <a:p>
            <a:pPr lvl="1"/>
            <a:r>
              <a:rPr lang="en-GB" dirty="0"/>
              <a:t>Correctness</a:t>
            </a:r>
          </a:p>
          <a:p>
            <a:pPr lvl="1"/>
            <a:r>
              <a:rPr lang="en-GB" dirty="0"/>
              <a:t>Simplicity</a:t>
            </a:r>
          </a:p>
          <a:p>
            <a:pPr lvl="1"/>
            <a:r>
              <a:rPr lang="en-GB" dirty="0"/>
              <a:t>Robustness: </a:t>
            </a:r>
            <a:r>
              <a:rPr lang="en-GB" sz="2000" dirty="0"/>
              <a:t>able to cope with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changes in topology, load</a:t>
            </a:r>
          </a:p>
          <a:p>
            <a:pPr lvl="2"/>
            <a:r>
              <a:rPr lang="en-GB" dirty="0"/>
              <a:t>hardware and software failures</a:t>
            </a:r>
          </a:p>
          <a:p>
            <a:pPr lvl="1"/>
            <a:r>
              <a:rPr lang="en-GB" dirty="0"/>
              <a:t>Stability</a:t>
            </a:r>
          </a:p>
          <a:p>
            <a:pPr lvl="2"/>
            <a:r>
              <a:rPr lang="en-GB" dirty="0"/>
              <a:t>Converge to equilibrium</a:t>
            </a:r>
          </a:p>
          <a:p>
            <a:pPr lvl="1"/>
            <a:r>
              <a:rPr lang="en-GB" dirty="0"/>
              <a:t>Fairness</a:t>
            </a:r>
          </a:p>
          <a:p>
            <a:pPr lvl="1"/>
            <a:r>
              <a:rPr lang="en-GB" dirty="0"/>
              <a:t>Optimality</a:t>
            </a:r>
          </a:p>
          <a:p>
            <a:pPr lvl="1"/>
            <a:endParaRPr lang="en-GB" dirty="0"/>
          </a:p>
        </p:txBody>
      </p:sp>
      <p:grpSp>
        <p:nvGrpSpPr>
          <p:cNvPr id="2" name="Group 1033"/>
          <p:cNvGrpSpPr>
            <a:grpSpLocks/>
          </p:cNvGrpSpPr>
          <p:nvPr/>
        </p:nvGrpSpPr>
        <p:grpSpPr bwMode="auto">
          <a:xfrm>
            <a:off x="5334000" y="1676400"/>
            <a:ext cx="3276600" cy="762000"/>
            <a:chOff x="3360" y="1056"/>
            <a:chExt cx="2064" cy="480"/>
          </a:xfrm>
        </p:grpSpPr>
        <p:sp>
          <p:nvSpPr>
            <p:cNvPr id="206852" name="Text Box 1028"/>
            <p:cNvSpPr txBox="1">
              <a:spLocks noChangeArrowheads="1"/>
            </p:cNvSpPr>
            <p:nvPr/>
          </p:nvSpPr>
          <p:spPr bwMode="auto">
            <a:xfrm>
              <a:off x="3360" y="1056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4400">
                  <a:cs typeface="Courier New" pitchFamily="49" charset="0"/>
                </a:rPr>
                <a:t>}</a:t>
              </a:r>
              <a:endParaRPr lang="en-GB" sz="4400"/>
            </a:p>
          </p:txBody>
        </p:sp>
        <p:sp>
          <p:nvSpPr>
            <p:cNvPr id="206853" name="Text Box 1029"/>
            <p:cNvSpPr txBox="1">
              <a:spLocks noChangeArrowheads="1"/>
            </p:cNvSpPr>
            <p:nvPr/>
          </p:nvSpPr>
          <p:spPr bwMode="auto">
            <a:xfrm>
              <a:off x="3600" y="1104"/>
              <a:ext cx="18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all algorithms</a:t>
              </a:r>
            </a:p>
          </p:txBody>
        </p:sp>
      </p:grpSp>
      <p:grpSp>
        <p:nvGrpSpPr>
          <p:cNvPr id="3" name="Group 1034"/>
          <p:cNvGrpSpPr>
            <a:grpSpLocks/>
          </p:cNvGrpSpPr>
          <p:nvPr/>
        </p:nvGrpSpPr>
        <p:grpSpPr bwMode="auto">
          <a:xfrm>
            <a:off x="5334000" y="2895600"/>
            <a:ext cx="3581400" cy="1497013"/>
            <a:chOff x="3360" y="1824"/>
            <a:chExt cx="2256" cy="943"/>
          </a:xfrm>
        </p:grpSpPr>
        <p:sp>
          <p:nvSpPr>
            <p:cNvPr id="206855" name="Text Box 1031"/>
            <p:cNvSpPr txBox="1">
              <a:spLocks noChangeArrowheads="1"/>
            </p:cNvSpPr>
            <p:nvPr/>
          </p:nvSpPr>
          <p:spPr bwMode="auto">
            <a:xfrm>
              <a:off x="3360" y="1824"/>
              <a:ext cx="288" cy="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GB" sz="4400">
                  <a:sym typeface="Symbol" pitchFamily="18" charset="2"/>
                </a:rPr>
                <a:t></a:t>
              </a:r>
              <a:endParaRPr lang="en-GB" sz="4400"/>
            </a:p>
          </p:txBody>
        </p:sp>
        <p:sp>
          <p:nvSpPr>
            <p:cNvPr id="206856" name="Text Box 1032"/>
            <p:cNvSpPr txBox="1">
              <a:spLocks noChangeArrowheads="1"/>
            </p:cNvSpPr>
            <p:nvPr/>
          </p:nvSpPr>
          <p:spPr bwMode="auto">
            <a:xfrm>
              <a:off x="3648" y="1824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hard to achieve</a:t>
              </a:r>
            </a:p>
          </p:txBody>
        </p:sp>
      </p:grpSp>
      <p:sp>
        <p:nvSpPr>
          <p:cNvPr id="206860" name="Text Box 1036"/>
          <p:cNvSpPr txBox="1">
            <a:spLocks noChangeArrowheads="1"/>
          </p:cNvSpPr>
          <p:nvPr/>
        </p:nvSpPr>
        <p:spPr bwMode="auto">
          <a:xfrm>
            <a:off x="5257800" y="4648200"/>
            <a:ext cx="8382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400">
                <a:cs typeface="Courier New" pitchFamily="49" charset="0"/>
              </a:rPr>
              <a:t>}</a:t>
            </a:r>
            <a:endParaRPr lang="en-GB" sz="4400"/>
          </a:p>
        </p:txBody>
      </p:sp>
      <p:sp>
        <p:nvSpPr>
          <p:cNvPr id="206861" name="Text Box 1037"/>
          <p:cNvSpPr txBox="1">
            <a:spLocks noChangeArrowheads="1"/>
          </p:cNvSpPr>
          <p:nvPr/>
        </p:nvSpPr>
        <p:spPr bwMode="auto">
          <a:xfrm>
            <a:off x="5791200" y="48006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conflicting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2F4A5BB6-AA7E-41ED-8B63-0756C1330B9D}" type="slidenum">
              <a:rPr lang="en-US"/>
              <a:pPr/>
              <a:t>8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</a:rPr>
              <a:t>Routing algorithms</a:t>
            </a:r>
            <a:endParaRPr lang="en-US" sz="3200" b="1" dirty="0" smtClean="0">
              <a:solidFill>
                <a:srgbClr val="002060"/>
              </a:solidFill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dirty="0"/>
              <a:t>Desirable properties </a:t>
            </a:r>
            <a:r>
              <a:rPr lang="en-GB" sz="2000" i="1" dirty="0"/>
              <a:t>(cont.)</a:t>
            </a:r>
          </a:p>
          <a:p>
            <a:pPr lvl="1"/>
            <a:r>
              <a:rPr lang="en-GB" dirty="0"/>
              <a:t>Fairness</a:t>
            </a:r>
          </a:p>
          <a:p>
            <a:pPr lvl="1"/>
            <a:r>
              <a:rPr lang="en-GB" dirty="0"/>
              <a:t>Optimality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155652" name="Picture 4" descr="S:\ow\cnds\tanenbaum\cn3-jpg\5-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124200"/>
            <a:ext cx="8299450" cy="2709863"/>
          </a:xfrm>
          <a:prstGeom prst="rect">
            <a:avLst/>
          </a:prstGeom>
          <a:noFill/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47800" y="1600200"/>
            <a:ext cx="6781800" cy="2743200"/>
            <a:chOff x="912" y="1008"/>
            <a:chExt cx="4272" cy="1728"/>
          </a:xfrm>
        </p:grpSpPr>
        <p:sp>
          <p:nvSpPr>
            <p:cNvPr id="155653" name="Text Box 5"/>
            <p:cNvSpPr txBox="1">
              <a:spLocks noChangeArrowheads="1"/>
            </p:cNvSpPr>
            <p:nvPr/>
          </p:nvSpPr>
          <p:spPr bwMode="auto">
            <a:xfrm>
              <a:off x="3408" y="1008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>
                  <a:solidFill>
                    <a:srgbClr val="FF0000"/>
                  </a:solidFill>
                </a:rPr>
                <a:t>Conflict!</a:t>
              </a:r>
            </a:p>
          </p:txBody>
        </p:sp>
        <p:sp>
          <p:nvSpPr>
            <p:cNvPr id="155654" name="Line 6"/>
            <p:cNvSpPr>
              <a:spLocks noChangeShapeType="1"/>
            </p:cNvSpPr>
            <p:nvPr/>
          </p:nvSpPr>
          <p:spPr bwMode="auto">
            <a:xfrm flipV="1">
              <a:off x="912" y="2736"/>
              <a:ext cx="42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5655" name="Line 7"/>
            <p:cNvSpPr>
              <a:spLocks noChangeShapeType="1"/>
            </p:cNvSpPr>
            <p:nvPr/>
          </p:nvSpPr>
          <p:spPr bwMode="auto">
            <a:xfrm flipH="1">
              <a:off x="1824" y="1248"/>
              <a:ext cx="1632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5658" name="Line 10"/>
            <p:cNvSpPr>
              <a:spLocks noChangeShapeType="1"/>
            </p:cNvSpPr>
            <p:nvPr/>
          </p:nvSpPr>
          <p:spPr bwMode="auto">
            <a:xfrm flipH="1">
              <a:off x="4128" y="1248"/>
              <a:ext cx="144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5656" name="Line 8"/>
            <p:cNvSpPr>
              <a:spLocks noChangeShapeType="1"/>
            </p:cNvSpPr>
            <p:nvPr/>
          </p:nvSpPr>
          <p:spPr bwMode="auto">
            <a:xfrm flipH="1">
              <a:off x="3072" y="1248"/>
              <a:ext cx="816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/>
          <a:p>
            <a:fld id="{951A2FD6-0A78-44B8-9DFE-3F21A16AC708}" type="slidenum">
              <a:rPr lang="en-US"/>
              <a:pPr/>
              <a:t>9</a:t>
            </a:fld>
            <a:endParaRPr lang="en-US"/>
          </a:p>
        </p:txBody>
      </p:sp>
      <p:sp>
        <p:nvSpPr>
          <p:cNvPr id="207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Routing algorithms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7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dirty="0"/>
              <a:t>Taxonomy</a:t>
            </a:r>
            <a:endParaRPr lang="en-GB" sz="2000" i="1" dirty="0"/>
          </a:p>
          <a:p>
            <a:pPr lvl="1"/>
            <a:r>
              <a:rPr lang="en-GB" dirty="0"/>
              <a:t>Non </a:t>
            </a:r>
            <a:r>
              <a:rPr lang="en-GB" dirty="0" smtClean="0"/>
              <a:t>adaptive (static Routing)</a:t>
            </a:r>
            <a:endParaRPr lang="en-GB" dirty="0"/>
          </a:p>
          <a:p>
            <a:pPr lvl="2"/>
            <a:r>
              <a:rPr lang="en-GB" dirty="0"/>
              <a:t>Routing decisions computed in advance, off-line and downloaded</a:t>
            </a:r>
          </a:p>
          <a:p>
            <a:pPr lvl="1"/>
            <a:r>
              <a:rPr lang="en-GB" dirty="0"/>
              <a:t>Adaptive</a:t>
            </a:r>
          </a:p>
          <a:p>
            <a:pPr lvl="2"/>
            <a:r>
              <a:rPr lang="en-US" dirty="0"/>
              <a:t>To changes in</a:t>
            </a:r>
          </a:p>
          <a:p>
            <a:pPr lvl="3"/>
            <a:r>
              <a:rPr lang="en-US" dirty="0"/>
              <a:t>Topology</a:t>
            </a:r>
          </a:p>
          <a:p>
            <a:pPr lvl="3"/>
            <a:r>
              <a:rPr lang="en-US" dirty="0"/>
              <a:t>Load</a:t>
            </a:r>
          </a:p>
          <a:p>
            <a:pPr lvl="2"/>
            <a:r>
              <a:rPr lang="en-US" dirty="0"/>
              <a:t>Get information</a:t>
            </a:r>
          </a:p>
          <a:p>
            <a:pPr lvl="3"/>
            <a:r>
              <a:rPr lang="en-US" dirty="0"/>
              <a:t>Locally</a:t>
            </a:r>
          </a:p>
          <a:p>
            <a:pPr lvl="3"/>
            <a:r>
              <a:rPr lang="en-US" dirty="0"/>
              <a:t>From adjacent routers</a:t>
            </a:r>
          </a:p>
          <a:p>
            <a:pPr lvl="3"/>
            <a:r>
              <a:rPr lang="en-US" dirty="0"/>
              <a:t>From all routers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638</TotalTime>
  <Words>2444</Words>
  <Application>Microsoft Office PowerPoint</Application>
  <PresentationFormat>On-screen Show (4:3)</PresentationFormat>
  <Paragraphs>613</Paragraphs>
  <Slides>57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Calibri</vt:lpstr>
      <vt:lpstr>Century Schoolbook</vt:lpstr>
      <vt:lpstr>Courier New</vt:lpstr>
      <vt:lpstr>Symbol</vt:lpstr>
      <vt:lpstr>Times New Roman</vt:lpstr>
      <vt:lpstr>Wingdings</vt:lpstr>
      <vt:lpstr>Wingdings 2</vt:lpstr>
      <vt:lpstr>Oriel</vt:lpstr>
      <vt:lpstr>Routing Algorithm</vt:lpstr>
      <vt:lpstr>Network Layer</vt:lpstr>
      <vt:lpstr>Design issues</vt:lpstr>
      <vt:lpstr>Design issues</vt:lpstr>
      <vt:lpstr>Routing Algorithms</vt:lpstr>
      <vt:lpstr>Routing Algorithms</vt:lpstr>
      <vt:lpstr>Routing algorithms</vt:lpstr>
      <vt:lpstr>Routing algorithms</vt:lpstr>
      <vt:lpstr>Routing algorithms</vt:lpstr>
      <vt:lpstr>Routing algorithms</vt:lpstr>
      <vt:lpstr>Routing algorithms</vt:lpstr>
      <vt:lpstr>Routing algorithms</vt:lpstr>
      <vt:lpstr>Routing: shortest path</vt:lpstr>
      <vt:lpstr>Routing: shortest path</vt:lpstr>
      <vt:lpstr>Routing: shortest path</vt:lpstr>
      <vt:lpstr>Routing: flooding</vt:lpstr>
      <vt:lpstr>Routing: flooding</vt:lpstr>
      <vt:lpstr>Routing: flooding</vt:lpstr>
      <vt:lpstr>Routing: flooding</vt:lpstr>
      <vt:lpstr>PowerPoint Presentation</vt:lpstr>
      <vt:lpstr>PowerPoint Presentation</vt:lpstr>
      <vt:lpstr>PowerPoint Presentation</vt:lpstr>
      <vt:lpstr>PowerPoint Presentation</vt:lpstr>
      <vt:lpstr>Routing: flooding</vt:lpstr>
      <vt:lpstr>Routing: flooding</vt:lpstr>
      <vt:lpstr>Routing: distance vector              (Bellman ford algorithm)</vt:lpstr>
      <vt:lpstr>Routing: distance vector</vt:lpstr>
      <vt:lpstr>Routing: distance vector</vt:lpstr>
      <vt:lpstr>Routing: distance vector</vt:lpstr>
      <vt:lpstr>Routing: distance vector</vt:lpstr>
      <vt:lpstr>Routing: distance vector</vt:lpstr>
      <vt:lpstr>Routing: distance vector</vt:lpstr>
      <vt:lpstr>Routing: distance vector</vt:lpstr>
      <vt:lpstr>Routing: distance vector</vt:lpstr>
      <vt:lpstr>Routing: distance vector</vt:lpstr>
      <vt:lpstr>Routing: distance vector</vt:lpstr>
      <vt:lpstr>Routing: distance vector</vt:lpstr>
      <vt:lpstr>Routing:  link state routing</vt:lpstr>
      <vt:lpstr>Routing:  link state</vt:lpstr>
      <vt:lpstr>Routing:  link state</vt:lpstr>
      <vt:lpstr>Routing:  link state</vt:lpstr>
      <vt:lpstr>Routing:  link state</vt:lpstr>
      <vt:lpstr>Routing:  link state</vt:lpstr>
      <vt:lpstr>Routing:  link state</vt:lpstr>
      <vt:lpstr>Network Layer</vt:lpstr>
      <vt:lpstr>Routing:  link state</vt:lpstr>
      <vt:lpstr>Routing:  link state</vt:lpstr>
      <vt:lpstr>Hierarchical routing</vt:lpstr>
      <vt:lpstr>Hierarchical routing</vt:lpstr>
      <vt:lpstr>Hierarchical routing</vt:lpstr>
      <vt:lpstr>Broadcast routing</vt:lpstr>
      <vt:lpstr>Broadcast routing</vt:lpstr>
      <vt:lpstr>Broadcast routing</vt:lpstr>
      <vt:lpstr>Multicast routing</vt:lpstr>
      <vt:lpstr>Multicast routing</vt:lpstr>
      <vt:lpstr>Multicast routing</vt:lpstr>
      <vt:lpstr>floyd warshall 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CLASSES</dc:title>
  <dc:creator>Nilanjan</dc:creator>
  <cp:lastModifiedBy>RameshRagala</cp:lastModifiedBy>
  <cp:revision>92</cp:revision>
  <dcterms:created xsi:type="dcterms:W3CDTF">2006-08-16T00:00:00Z</dcterms:created>
  <dcterms:modified xsi:type="dcterms:W3CDTF">2015-04-23T09:34:48Z</dcterms:modified>
</cp:coreProperties>
</file>