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3"/>
    <p:sldId id="257" r:id="rId4"/>
    <p:sldId id="258" r:id="rId5"/>
    <p:sldId id="260" r:id="rId6"/>
    <p:sldId id="259" r:id="rId7"/>
    <p:sldId id="261" r:id="rId8"/>
    <p:sldId id="269" r:id="rId9"/>
    <p:sldId id="262" r:id="rId10"/>
    <p:sldId id="270" r:id="rId11"/>
    <p:sldId id="263" r:id="rId12"/>
    <p:sldId id="271" r:id="rId13"/>
    <p:sldId id="264" r:id="rId14"/>
    <p:sldId id="265" r:id="rId15"/>
    <p:sldId id="266" r:id="rId16"/>
    <p:sldId id="267" r:id="rId17"/>
    <p:sldId id="272" r:id="rId18"/>
    <p:sldId id="275" r:id="rId19"/>
    <p:sldId id="276" r:id="rId20"/>
    <p:sldId id="278" r:id="rId21"/>
    <p:sldId id="277" r:id="rId22"/>
    <p:sldId id="273" r:id="rId23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in"/>
          <inkml:channel name="Y" type="integer" max="21760" units="in"/>
          <inkml:channel name="F" type="integer" max="1023" units="cm"/>
        </inkml:traceFormat>
        <inkml:channelProperties>
          <inkml:channelProperty channel="X" name="resolution" value="0.000727604148097602" units="cm"/>
          <inkml:channelProperty channel="Y" name="resolution" value="0.000722312523926602" units="cm"/>
          <inkml:channelProperty channel="F" name="resolution" value="2.84167" units="1/cm"/>
        </inkml:channelProperties>
      </inkml:inkSource>
      <inkml:timestamp xml:id="ts0" timeString="2005-02-24T23:05:59"/>
    </inkml:context>
    <inkml:brush xml:id="br0">
      <inkml:brushProperty name="width" value="0.05292" units="cm"/>
      <inkml:brushProperty name="height" value="0.05292" units="cm"/>
      <inkml:brushProperty name="color" value="#3333cc"/>
      <inkml:brushProperty name="fitToCurve" value="1"/>
    </inkml:brush>
  </inkml:definitions>
  <inkml:trace contextRef="#ctx0" brushRef="#br0">54 276 1,'0'0'27,"0"0"0,0 0 1,25-37 0,-25 37-17,0 0-2,0 0-2,0 0-2,13 44-1,-13-44-1,-3 48 0,3-48 0,-10 61 0,5-23 0,-1 2-1,-1 3 0,0-1-1,1 2 0,-3-2-1,2-1 0,-2-2 0,9-39 0,-14 63-1,14-63 0,-9 40 0,9-40-2,0 0 1,0 0 0,0 0 0,0 0-1,-4-45 1,4 45 1,8-55 0,-8 55 1,10-65 0,-4 28 0,2-1 1,1-1 0,1 0 0,1 0 1,1 3 0,-12 36 0,26-67 0,-26 67 0,32-59 0,-32 59-1,33-51 0,-33 51 0,35-44-1,-35 44 0,36-30 1,-36 30-1,0 0 0,50-18 0,-50 18 2,0 0-2,39 14 0,-39-14 1,0 0-2,26 37 2,-26-37-2,0 0 1,11 48 0,-11-48-2,-2 36 1,2-36 0,-10 35 0,10-35-1,0 0 0,-28 45-1,28-45 0,0 0 0,-44 29 0,44-29-1,0 0 2,-54 13 0,54-13 1,0 0 1,-49 4 0,49-4 1,0 0 0,-44-2 1,44 2-1,0 0 1,0 0-1,-38-13 1,38 13 0,0 0-1,0 0 1,0 0-1,0 0 0,0 0-1,0 0 1,0 0 0,0 0 0,0 0 0,38 37 0,-38-37 1,23 36-1,-23-36 1,28 44-1,-28-44 2,31 49-2,-31-49 0,32 47-1,-32-47-1,31 47-7,-31-47-22,27 40-1,-27-40-2,0 0 2,0 0-1</inkml:trace>
  <inkml:trace contextRef="#ctx0" brushRef="#br0">603 696 30,'13'16'32,"-2"-5"1,1 1-1,-2-5-1,-17-2-29,16 1-4,-1 3-7,-1 1-16,-5-9-6,0 3-2,-4-11 2</inkml:trace>
  <inkml:trace contextRef="#ctx0" brushRef="#br0">848 130 25,'-2'-5'29,"3"9"2,-5-4 0,5 2-1,0 9-24,2 2-1,2 9 0,-3 5-2,3 9 0,-1 3 0,1 7-1,-1 3-1,1 3 0,-2-1-1,1-3 0,2-3 1,-1-9-1,-1-5 0,0-10 0,0-8 0,-2-11-1,3-6 1,-4-11 0,0-6-1,2-6 1,0-5-1,1-5 1,2-4-1,3-2 0,-1-2 1,3 1-1,-1-2 1,2 2 0,-1 2 0,-1 7 0,3 6-2,-5 6 2,-3 12 0,0 9 0,2 12-2,-3 13 2,1 10-1,-2 8 1,3 8 0,3 5-1,4 1 0,0 0 0,0-4 1,3-6-1,0-7 2,2-9-1,-3-9 2,1-11 1,-2-11 1,1-13-1,-2-13 1,2-11 0,0-12-1,1-7 0,1-10 0,0 0 0,-2 1-1,-2 7 0,-2 8 0,-2 8 0,-4 10-1,-1 10 0,-4 9-2,-3 4-3,4 7-4,-6 1-16,4 1-13,4 4 1,1-2-2,5 5 3</inkml:trace>
  <inkml:trace contextRef="#ctx0" brushRef="#br0">1501 352 5,'-3'40'31,"6"1"1,-4-8 0,5-3-1,-6-13-2,5-1-35,-4-3-12,-2-8-13,4 0-1,-10-9 1,5-1 0</inkml:trace>
  <inkml:trace contextRef="#ctx0" brushRef="#br0">681 1093 25,'3'3'28,"-1"-8"0,7 4 2,4-5-19,5-2-2,5 2 1,3-3-3,5 2-2,5-1-1,4 1-1,8-2-1,2 1-1,1 1 0,0 0-1,1 1-1,-4-1 1,-1 0 0,-6 3 0,-8-1 0,-7 2 1,-5 0-1,-4 0 1,-6 0-1,-5 2 0,-3 1 0,0 1 0,-2 2 0,0-1 0,1 1 0,0 0-1,1 2 1,1 1 0,0 1 0,1 0 0,0 1 0,0 2 0,0 1 0,1 5 0,1 5 0,1 2 0,-1 10 0,1 6 0,2 9 0,1 6 0,-2 5 1,0 5-1,0 1 0,-2 2 0,1-2 0,-1-3-1,-1-4 1,-2-8-1,-1-4-2,-1-9 0,1-4-3,-3-11-5,0-7-9,2-5-11,-7-16 0,5-1 1</inkml:trace>
  <inkml:trace contextRef="#ctx0" brushRef="#br0">730 1197 18,'-2'2'26,"-4"-5"0,6 11 0,-2-2 0,3 8-26,3 7 0,-4 8 2,0 8 0,-3 7 1,1 7 0,-1 1 1,-1 6-1,0-3 1,-1 1-1,-2-3-1,1-4 0,0-7-2,0-5 1,0-7 0,5-6 0,1-8 0,6-6 1,6-10 0,9-5 0,6-4 0,9-4 1,6-3 0,4 0 1,10 0-2,2 2-1,3 3 1,-2 7-1,-2 3 0,-2 4 0,-4 4-1,-3 2 0,-9 0 1,-5 2-1,-7-1 1,-4-3-1,-6 0 0,-5-1-1,-2-2-1,-6-5-4,-1 1-13,-2-1-15,-8-11 1,3 0-2,-10-12 2</inkml:trace>
  <inkml:trace contextRef="#ctx0" brushRef="#br0">1156 1129 3,'1'4'26,"-5"-9"1,5 5 2,-2-1-16,-2-1 0,1 4 0,-3 1-5,0 5-2,-3 1-2,-3 5 0,2 8-1,-4 3 0,0 4-1,0 4 0,1 1-1,2 2 1,5-1-2,3-2 0,2-5 0,6-3-1,4-6 0,3-4 0,2-7 0,2-4 1,0-9 1,5-2-2,-4-6 2,0-5-1,-1-4 1,-2-5 0,-2-2 0,-4-4-1,-3-1 1,-3-2 0,-4 2 0,-2 1 0,-4 3 0,-2 5 0,-1 4 1,0 8-1,-2 5 1,0 5-2,1 7 0,1 1-4,4 5-13,3 4-15,-2-6-2,9 2 2,0-13-1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in"/>
          <inkml:channel name="Y" type="integer" max="21760" units="in"/>
          <inkml:channel name="F" type="integer" max="1023" units="cm"/>
        </inkml:traceFormat>
        <inkml:channelProperties>
          <inkml:channelProperty channel="X" name="resolution" value="0.000727604148097602" units="cm"/>
          <inkml:channelProperty channel="Y" name="resolution" value="0.000722312523926602" units="cm"/>
          <inkml:channelProperty channel="F" name="resolution" value="2.84167" units="1/cm"/>
        </inkml:channelProperties>
      </inkml:inkSource>
      <inkml:timestamp xml:id="ts0" timeString="2005-02-24T23:06:22"/>
    </inkml:context>
    <inkml:brush xml:id="br0">
      <inkml:brushProperty name="width" value="0.05292" units="cm"/>
      <inkml:brushProperty name="height" value="0.05292" units="cm"/>
      <inkml:brushProperty name="color" value="#3333cc"/>
      <inkml:brushProperty name="fitToCurve" value="1"/>
    </inkml:brush>
  </inkml:definitions>
  <inkml:trace contextRef="#ctx0" brushRef="#br0">80 83 12,'-13'-3'25,"9"-5"-2,-4 4-3,2-1-4,2 1-4,-2 1-3,3-2-3,-4 2-1,4-3-3,-4 3-1,3-3 0,-1 0-1,2 0 1,0 0-1,1 2 1,0-2 1,2 1-1,-1 2 2,2 3-1,-1 0 1,1 1 0,-1 6 0,2 0 0,-2 6-1,2 1 0,-1 4 0,0-2-1,-1 5 1,1 0-1,-1 0 0,2-1 0,-1 1 0,0 1 2,2 3-2,1 1 1,0 5-1,1 1 1,1 4-1,1 3 0,-1 4 0,1-1-1,-1-1 0,-1-1 1,1-2-1,-3-3 0,1-3 0,-2-7 0,0-3 0,0-3 0,-1-5-1,0-2 0,-1-2 0,-1-1-1,0-3-1,-3 1-2,2-3 0,-4 2-1,1-3-1,-2 1-1,2-3 0,-2 1-2,1-5-1,2-4-6,5 5-11,5-12 1,-4 3 1</inkml:trace>
  <inkml:trace contextRef="#ctx0" brushRef="#br0">47 77 16,'-13'-3'25,"4"-7"3,3 8-10,2-1-1,3 0-4,1 2-3,5-3-2,-1 4-2,4-5-2,1 1-2,3-2-1,6 0 0,-7-1 0,18 2 0,1 1 0,14 3 0,-1 1 1,12 3-1,0 1 0,6 2 0,8 3 0,-14-2-1,4 2 0,-12 1 1,5-2-1,-12 1 0,3-1 0,-11 0 0,4-1 0,-6 1 0,-1-2 0,-7-1 0,-3 1 1,-5 0-1,-4 0 1,-4 1-1,-4 0 0,-2-1 1,-1 1-1,-1 0 0,-3 1 0,1 0-1,-1 0 0,1 0 1,-2 0 0,1 4-1,0 1 2,1 4-2,3 4 1,-1 4 1,3 6-1,1 6-1,4 10 1,1-1-1,1 2 0,1-1 1,2-1-1,0-3 0,1-4 0,0-4 1,-1-9-1,-1-1 1,-1-4 0,-1-4 0,-2-3 1,-3-5-1,-2-2 0,-3-2 0,-3-5 0,-3-4-1,-4 0 1,-3-2-1,-4 0 1,-2-1 0,-6-1-1,2 3 1,-7 3 0,2 0 1,-7 1 0,3 1-1,-6 1 1,3 1 0,-9 0 0,2 0 1,-9-1-1,4 4 0,-6 0 1,0 1-1,-5-1 1,1 3-1,11-1 2,1 2-2,10-1 1,0-2-2,11-1 1,0-1-1,14 1 0,0-3-1,0-1-4,3-1-2,1-1-9,12 0-16,7-7-2,0 3 2,5-9-1</inkml:trace>
  <inkml:trace contextRef="#ctx0" brushRef="#br0">532 149 2,'9'-8'27,"-17"10"0,16-6 2,-14 8-13,3 1-3,3 1-2,-12 6-5,13-2-2,-2 6-1,3 1-1,-1 4 1,5 0-1,-2 6 0,5 1-1,-4 3 0,5 2 0,0 2-1,-1 3 1,1-4-1,-2-1 0,0-5-1,-2-2 1,-1-8-1,0-5-1,-5-7-1,4-3-5,-2-2-9,1-7-13,-11 4-1,10-8 2,-13 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in"/>
          <inkml:channel name="Y" type="integer" max="21760" units="in"/>
          <inkml:channel name="F" type="integer" max="1023" units="cm"/>
        </inkml:traceFormat>
        <inkml:channelProperties>
          <inkml:channelProperty channel="X" name="resolution" value="0.000727604148097602" units="cm"/>
          <inkml:channelProperty channel="Y" name="resolution" value="0.000722312523926602" units="cm"/>
          <inkml:channelProperty channel="F" name="resolution" value="2.84167" units="1/cm"/>
        </inkml:channelProperties>
      </inkml:inkSource>
      <inkml:timestamp xml:id="ts0" timeString="2005-02-24T23:06:32"/>
    </inkml:context>
    <inkml:brush xml:id="br0">
      <inkml:brushProperty name="width" value="0.05292" units="cm"/>
      <inkml:brushProperty name="height" value="0.05292" units="cm"/>
      <inkml:brushProperty name="color" value="#3333cc"/>
      <inkml:brushProperty name="fitToCurve" value="1"/>
    </inkml:brush>
  </inkml:definitions>
  <inkml:trace contextRef="#ctx0" brushRef="#br0">225 363 10,'-7'-2'15,"5"3"0,-4-3-1,5 1-2,-2-1 0,2 1-1,1-2-2,1 0-2,2-1-1,1-1-2,3-1 1,2-2-1,3-2 0,2 2-2,3 0 1,1 2-1,2 2 0,0 2-1,1 2-1,-1 3 0,0 1 0,-1 2 1,0 1-1,-5 0 0,3 1 0,0 0 0,-5 0 1,1 4-1,-6 0 0,2 2 1,-7 2-1,5 4 0,-7 0-1,-7 2 0,2 2-1,-5 0 0,1-1-1,-7 0 1,0-2-1,-4 1 0,-2-4 1,4-1 0,-5-3 2,2-1-1,0-1 1,1-3 1,2 1-1,3-5 1,0 2 0,4-2 0,1 1 0,4-2-1,2-1 1,1-1-1,3 0 1,3-1-1,4 0 1,1-1 0,8-1 1,1 2 0,7-2-1,4 1 1,4 1-1,1 0 0,4 1 0,-2 2 0,-1-1-1,-2 0-1,-6 1-1,-2 1-1,-5-3-5,-5-1-7,0 3-15,-11-10 2,2 5 0</inkml:trace>
  <inkml:trace contextRef="#ctx0" brushRef="#br0">56 125 15,'-10'-7'16,"2"2"-12,0-1-2,0 2 2,1-2 0,1 2 3,2 0 1,0 2 1,3 2 1,0 4 2,3 5 0,-1 2-3,1 8-1,-1 3-2,1 7-1,-1 3-1,2 7-1,0 1-1,-1 5-1,2 3 1,-1 1-2,3 1 1,-1 0-1,2 0 0,0-3 1,1-3-1,0-4 0,-1-6 0,0-4 0,-1-7 1,-2-3-1,-1-7 0,-2-1 0,-1-3 1,0-2-1,-1-1 0,0-1 0,0-1 0,1-1 0,0 1 1,0-1-1,0 0 0,0-2 0,1 0 0,1 1-1,0-1 1,3 0 0,0 1 0,4-2 0,2 1 0,5-1 0,6 3 0,3-2 0,5 2 0,5 1 0,3 2 0,2 0-1,2 2 1,1 0 0,-1 1 0,-2 0-1,-2 0 1,0-1 0,-3-1 0,-2-2 0,-1 1 0,-3-1 0,-1-2 0,-2 1 0,-2-1 0,-4 0-1,-2-2 1,-1 1 0,-5-2 0,-1 0-1,-4-1 1,-1-1-1,-1-2 1,-4 1 0,0-2 0,-2 1 0,1-2 0,-2 0 0,-1-3 1,1 0-1,1-1 0,-1-3 1,2-1-1,1-3 0,1-2-1,0-3 2,1-3-1,0-2 0,0-4 0,-1-4 1,-1-1 0,-1-5 0,-2-1 0,0 1 0,-1-1 0,-1 2 0,-1-1 0,-1 4-1,0-1-1,0 4 1,0 2 0,-1 0 0,0 2 0,0 2 0,-1 1 0,2 3 0,-1 0 0,-2 1 0,2 2 0,-1 3 1,0 2-1,-1 3 1,1 2 0,0 2 1,-3 4 0,3 2 0,-3 1 0,2 3 0,0-1-1,2 0 1,-2 0-1,2 0 1,-1-2-1,1-1 0,-1 0 0,0-2 1,-3 1-1,0-1 1,-3 0-1,-4 1 0,-2 0 0,-2 2 0,-5-1-1,-4 2 0,-4-1 0,-7 5 0,-3-1-1,-1 2 1,-1 1 0,1 0 0,4 1 0,5 0-2,10 2-4,6-3-17,10-7-11,11 2-1,0-10 2,7 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in"/>
          <inkml:channel name="Y" type="integer" max="21760" units="in"/>
          <inkml:channel name="F" type="integer" max="1023" units="cm"/>
        </inkml:traceFormat>
        <inkml:channelProperties>
          <inkml:channelProperty channel="X" name="resolution" value="0.000727604148097602" units="cm"/>
          <inkml:channelProperty channel="Y" name="resolution" value="0.000722312523926602" units="cm"/>
          <inkml:channelProperty channel="F" name="resolution" value="2.84167" units="1/cm"/>
        </inkml:channelProperties>
      </inkml:inkSource>
      <inkml:timestamp xml:id="ts0" timeString="2005-02-24T23:07:18"/>
    </inkml:context>
    <inkml:brush xml:id="br0">
      <inkml:brushProperty name="width" value="0.05292" units="cm"/>
      <inkml:brushProperty name="height" value="0.05292" units="cm"/>
      <inkml:brushProperty name="color" value="#3333cc"/>
      <inkml:brushProperty name="fitToCurve" value="1"/>
    </inkml:brush>
  </inkml:definitions>
  <inkml:trace contextRef="#ctx0" brushRef="#br0">24 107 16,'-7'0'19,"-3"-4"-2,6 2-3,1-3 0,3 0-1,2-1-2,1-1-4,3 0-1,1 0-1,6 0-2,1 1 1,6 1-2,4 0 1,4 0-1,9-1 0,4 0 0,7 1 0,5 0-1,0-1 0,-1 1 0,0 3-1,-4 1 1,-8 2-1,-6 0 0,-9 3 1,-6 2-1,-6-1 0,-3 2 0,-2-1 0,-2 1 0,-1-1 0,-1 0 0,2 0 0,-4 1 0,5 0 0,0 4 0,-1 2 0,2 3-1,0 9 1,3 5-1,3 13 0,3 11-1,0 12 0,2 9-1,2 13 0,-1 5 0,2 4 0,-3 0 1,-1-4-1,-5-9 2,-1-10 0,-3-12-1,-2-12-6,0-6-14,-14-24-3,5-4-1,-12-21 1</inkml:trace>
  <inkml:trace contextRef="#ctx0" brushRef="#br0">185 148 10,'-8'-6'25,"7"11"-1,-8-6 2,4 11-2,-3 1-22,3 6-1,2 10 0,2 9-1,1 10 0,0 11 1,1 7-1,1 4 1,4 6-1,-2 1 1,0 0 0,-1 0-1,1-4 1,0-4-1,1-7 1,3-4-1,2-8-1,2-9 1,2-5 0,3-12 0,2-5 1,6-7-1,3-4 1,4-4 0,4-2-1,2-2 1,6 0-1,2-1 0,5 0 0,0 3 0,1-2 0,-1 0 0,-2 3-1,-2 2-1,-8-2-1,-5 4-3,-8-1-9,-11-5-11,0 6 0,-20-11 2</inkml:trace>
  <inkml:trace contextRef="#ctx0" brushRef="#br0">331 309 19,'-18'-12'27,"10"9"1,-5-8 0,8 4-14,2 3-3,6-2-2,1 4-4,4 1-1,5 3-3,4 0 0,3 3 0,3 0 0,4 3-1,-3 3 0,2-2 0,-2 3 0,-6-1 0,-4 0 1,-4 0-1,-4 4 0,-5-1 1,-6 2-1,-7 3-1,-3 2 1,-5 1-1,-3 2 0,-3-1-1,-2-2 1,2-1 0,2-3 0,3-4 0,6-3 0,5-3 0,5-3 0,5-1 1,8-2-1,4-1 1,7 1-1,5 0 1,4 2-1,3-2 0,2 3 0,0 2-1,-2 3 1,-2 1-1,-7 3 1,-2 2 0,-5 1 0,-4 1 1,-4 3 1,-4 2 0,-4-1 0,-3 2 0,-3-2 0,-5 3 1,-4-1-1,-3 2 1,-6-4-1,-4-1 0,2 0 0,-3-6-2,2 1-12,5 1-14,-3-9-2,15 3 1,0-17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BB9A0-3EF5-4F03-B1CC-C43CAFA2C973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33DB2-1629-499E-BA17-FB45D68D20B1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8742BA4-3A75-4D23-9C19-7294B9FBD047}" type="slidenum">
              <a:rPr lang="en-US"/>
            </a:fld>
            <a:endParaRPr lang="en-US" dirty="0"/>
          </a:p>
        </p:txBody>
      </p:sp>
      <p:sp>
        <p:nvSpPr>
          <p:cNvPr id="327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1BBC41D-EF7E-4B21-8F09-3CD0AEEA8B03}" type="slidenum">
              <a:rPr lang="en-US"/>
            </a:fld>
            <a:endParaRPr lang="en-US" dirty="0"/>
          </a:p>
        </p:txBody>
      </p:sp>
      <p:sp>
        <p:nvSpPr>
          <p:cNvPr id="389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customXml" Target="../ink/ink4.xml"/><Relationship Id="rId7" Type="http://schemas.openxmlformats.org/officeDocument/2006/relationships/image" Target="../media/image7.png"/><Relationship Id="rId6" Type="http://schemas.openxmlformats.org/officeDocument/2006/relationships/customXml" Target="../ink/ink3.xml"/><Relationship Id="rId5" Type="http://schemas.openxmlformats.org/officeDocument/2006/relationships/image" Target="../media/image6.png"/><Relationship Id="rId4" Type="http://schemas.openxmlformats.org/officeDocument/2006/relationships/customXml" Target="../ink/ink2.xml"/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Prof. Ramesh Ragala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Data Link Layer Protocols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Sliding window protocols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data transmission in both the directions</a:t>
            </a:r>
            <a:endParaRPr lang="en-US" dirty="0" smtClean="0"/>
          </a:p>
          <a:p>
            <a:r>
              <a:rPr lang="en-US" dirty="0" smtClean="0"/>
              <a:t> Case – 1: use full duplex data transmission with </a:t>
            </a:r>
            <a:r>
              <a:rPr lang="en-US" b="1" dirty="0" smtClean="0"/>
              <a:t>two separate communication channel</a:t>
            </a:r>
            <a:r>
              <a:rPr lang="en-US" dirty="0" smtClean="0"/>
              <a:t> and each with simplex data transmission.  </a:t>
            </a:r>
            <a:r>
              <a:rPr lang="en-US" dirty="0" smtClean="0">
                <a:sym typeface="Wingdings" panose="05000000000000000000" charset="2"/>
              </a:rPr>
              <a:t> bandwidth wasted</a:t>
            </a:r>
            <a:endParaRPr lang="en-US" dirty="0" smtClean="0">
              <a:sym typeface="Wingdings" panose="05000000000000000000" charset="2"/>
            </a:endParaRPr>
          </a:p>
          <a:p>
            <a:r>
              <a:rPr lang="en-US" dirty="0" smtClean="0">
                <a:sym typeface="Wingdings" panose="05000000000000000000" charset="2"/>
              </a:rPr>
              <a:t>  Case – 2: use same circuit for both data transmissions.</a:t>
            </a:r>
            <a:endParaRPr lang="en-US" dirty="0" smtClean="0">
              <a:sym typeface="Wingdings" panose="05000000000000000000" charset="2"/>
            </a:endParaRPr>
          </a:p>
          <a:p>
            <a:r>
              <a:rPr lang="en-US" dirty="0" smtClean="0">
                <a:sym typeface="Wingdings" panose="05000000000000000000" charset="2"/>
              </a:rPr>
              <a:t> </a:t>
            </a:r>
            <a:r>
              <a:rPr lang="en-US" b="1" dirty="0" smtClean="0">
                <a:sym typeface="Wingdings" panose="05000000000000000000" charset="2"/>
              </a:rPr>
              <a:t> piggybacking :  </a:t>
            </a:r>
            <a:r>
              <a:rPr lang="en-US" dirty="0" smtClean="0">
                <a:sym typeface="Wingdings" panose="05000000000000000000" charset="2"/>
              </a:rPr>
              <a:t>data + ack    (Problem–</a:t>
            </a:r>
            <a:r>
              <a:rPr lang="en-US" b="1" dirty="0" smtClean="0">
                <a:sym typeface="Wingdings" panose="05000000000000000000" charset="2"/>
              </a:rPr>
              <a:t> waiting time</a:t>
            </a:r>
            <a:r>
              <a:rPr lang="en-US" dirty="0" smtClean="0">
                <a:sym typeface="Wingdings" panose="05000000000000000000" charset="2"/>
              </a:rPr>
              <a:t>)</a:t>
            </a:r>
            <a:endParaRPr lang="en-US" dirty="0" smtClean="0">
              <a:sym typeface="Wingdings" panose="05000000000000000000" charset="2"/>
            </a:endParaRPr>
          </a:p>
          <a:p>
            <a:r>
              <a:rPr lang="en-US" b="1" dirty="0" smtClean="0">
                <a:sym typeface="Wingdings" panose="05000000000000000000" charset="2"/>
              </a:rPr>
              <a:t> so called sliding protocols. </a:t>
            </a:r>
            <a:endParaRPr lang="en-US" dirty="0" smtClean="0">
              <a:sym typeface="Wingdings" panose="05000000000000000000" charset="2"/>
            </a:endParaRPr>
          </a:p>
          <a:p>
            <a:r>
              <a:rPr lang="en-US" b="1" dirty="0" smtClean="0">
                <a:sym typeface="Wingdings" panose="05000000000000000000" charset="2"/>
              </a:rPr>
              <a:t> </a:t>
            </a:r>
            <a:r>
              <a:rPr lang="en-US" dirty="0" smtClean="0">
                <a:sym typeface="Wingdings" panose="05000000000000000000" charset="2"/>
              </a:rPr>
              <a:t> each out bounded frame contains sequence no, range from 0 to maximum. (2</a:t>
            </a:r>
            <a:r>
              <a:rPr lang="en-US" baseline="30000" dirty="0" smtClean="0">
                <a:sym typeface="Wingdings" panose="05000000000000000000" charset="2"/>
              </a:rPr>
              <a:t>n</a:t>
            </a:r>
            <a:r>
              <a:rPr lang="en-US" dirty="0" smtClean="0">
                <a:sym typeface="Wingdings" panose="05000000000000000000" charset="2"/>
              </a:rPr>
              <a:t>-1)  n bits for sequence no.</a:t>
            </a:r>
            <a:endParaRPr lang="en-US" dirty="0" smtClean="0">
              <a:sym typeface="Wingdings" panose="05000000000000000000" charset="2"/>
            </a:endParaRPr>
          </a:p>
          <a:p>
            <a:r>
              <a:rPr lang="en-US" dirty="0" smtClean="0">
                <a:sym typeface="Wingdings" panose="05000000000000000000" charset="2"/>
              </a:rPr>
              <a:t> sending window and receiving window. </a:t>
            </a:r>
            <a:r>
              <a:rPr lang="en-US" b="1" dirty="0" smtClean="0">
                <a:sym typeface="Wingdings" panose="05000000000000000000" charset="2"/>
              </a:rPr>
              <a:t>(What are the reasons). It also maintains buffer to store frames.</a:t>
            </a:r>
            <a:endParaRPr lang="en-US" b="1" dirty="0" smtClean="0">
              <a:sym typeface="Wingdings" panose="05000000000000000000" charset="2"/>
            </a:endParaRP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Sliding window protocols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the lower and upper bound and size may not be same for both sending and receiving window.</a:t>
            </a:r>
            <a:endParaRPr lang="en-US" dirty="0" smtClean="0"/>
          </a:p>
          <a:p>
            <a:r>
              <a:rPr lang="en-US" b="1" dirty="0" smtClean="0"/>
              <a:t> </a:t>
            </a:r>
            <a:r>
              <a:rPr lang="en-US" dirty="0" smtClean="0"/>
              <a:t>the sequence number with in the sending window indicates the frames which have been sent or waiting for ack.</a:t>
            </a:r>
            <a:endParaRPr lang="en-US" dirty="0" smtClean="0"/>
          </a:p>
          <a:p>
            <a:r>
              <a:rPr lang="en-US" dirty="0" smtClean="0"/>
              <a:t>When new frame came, it assigns a sequence no, which is incremented by one. </a:t>
            </a:r>
            <a:r>
              <a:rPr lang="en-US" dirty="0" smtClean="0">
                <a:sym typeface="Wingdings" panose="05000000000000000000" charset="2"/>
              </a:rPr>
              <a:t> upper boundary advanced by one.</a:t>
            </a:r>
            <a:endParaRPr lang="en-US" dirty="0" smtClean="0">
              <a:sym typeface="Wingdings" panose="05000000000000000000" charset="2"/>
            </a:endParaRPr>
          </a:p>
          <a:p>
            <a:r>
              <a:rPr lang="en-US" dirty="0" smtClean="0">
                <a:sym typeface="Wingdings" panose="05000000000000000000" charset="2"/>
              </a:rPr>
              <a:t> when ack comes from receiver side, then the sending window lower boundary advanced by one.</a:t>
            </a:r>
            <a:endParaRPr lang="en-US" dirty="0" smtClean="0">
              <a:sym typeface="Wingdings" panose="05000000000000000000" charset="2"/>
            </a:endParaRPr>
          </a:p>
          <a:p>
            <a:r>
              <a:rPr lang="en-US" dirty="0" smtClean="0">
                <a:sym typeface="Wingdings" panose="05000000000000000000" charset="2"/>
              </a:rPr>
              <a:t>So sending window maintains the unacknowledged frames.</a:t>
            </a:r>
            <a:endParaRPr lang="en-US" dirty="0" smtClean="0">
              <a:sym typeface="Wingdings" panose="05000000000000000000" charset="2"/>
            </a:endParaRPr>
          </a:p>
          <a:p>
            <a:r>
              <a:rPr lang="en-US" dirty="0" smtClean="0">
                <a:sym typeface="Wingdings" panose="05000000000000000000" charset="2"/>
              </a:rPr>
              <a:t>At receiver side,  the frame is accepted and sends back ack, iff the received frame sequence no must equals the lower boundary of window.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80988" y="85725"/>
            <a:ext cx="8763000" cy="685800"/>
          </a:xfrm>
          <a:noFill/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A Sliding Window Protocol of Size 1 with a 3-bit Sequence Number</a:t>
            </a:r>
          </a:p>
        </p:txBody>
      </p:sp>
      <p:pic>
        <p:nvPicPr>
          <p:cNvPr id="13315" name="Picture 3"/>
          <p:cNvPicPr>
            <a:picLocks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0075" y="733425"/>
            <a:ext cx="7500938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446213" y="4902200"/>
            <a:ext cx="847725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  (a) </a:t>
            </a:r>
            <a:endParaRPr lang="en-US" dirty="0"/>
          </a:p>
          <a:p>
            <a:r>
              <a:rPr lang="en-US" dirty="0"/>
              <a:t>Initial</a:t>
            </a:r>
            <a:endParaRPr lang="en-US" dirty="0"/>
          </a:p>
          <a:p>
            <a:r>
              <a:rPr lang="en-US" dirty="0"/>
              <a:t>state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084513" y="4597400"/>
            <a:ext cx="1411287" cy="1616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    (b)</a:t>
            </a:r>
            <a:endParaRPr lang="en-US" dirty="0"/>
          </a:p>
          <a:p>
            <a:r>
              <a:rPr lang="en-US" dirty="0"/>
              <a:t>After the </a:t>
            </a:r>
            <a:endParaRPr lang="en-US" dirty="0"/>
          </a:p>
          <a:p>
            <a:r>
              <a:rPr lang="en-US" dirty="0"/>
              <a:t>first frame </a:t>
            </a:r>
            <a:endParaRPr lang="en-US" dirty="0"/>
          </a:p>
          <a:p>
            <a:r>
              <a:rPr lang="en-US" dirty="0"/>
              <a:t>has been </a:t>
            </a:r>
            <a:endParaRPr lang="en-US" dirty="0"/>
          </a:p>
          <a:p>
            <a:r>
              <a:rPr lang="en-US" dirty="0"/>
              <a:t>sent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03800" y="4597400"/>
            <a:ext cx="1347788" cy="1616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    (c)</a:t>
            </a:r>
            <a:endParaRPr lang="en-US" dirty="0"/>
          </a:p>
          <a:p>
            <a:r>
              <a:rPr lang="en-US" dirty="0"/>
              <a:t>After the</a:t>
            </a:r>
            <a:endParaRPr lang="en-US" dirty="0"/>
          </a:p>
          <a:p>
            <a:r>
              <a:rPr lang="en-US" dirty="0"/>
              <a:t>first frame</a:t>
            </a:r>
            <a:endParaRPr lang="en-US" dirty="0"/>
          </a:p>
          <a:p>
            <a:r>
              <a:rPr lang="en-US" dirty="0"/>
              <a:t>has been </a:t>
            </a:r>
            <a:endParaRPr lang="en-US" dirty="0"/>
          </a:p>
          <a:p>
            <a:r>
              <a:rPr lang="en-US" dirty="0"/>
              <a:t>received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6675438" y="4597400"/>
            <a:ext cx="2019300" cy="1616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          (d)</a:t>
            </a:r>
            <a:endParaRPr lang="en-US" dirty="0"/>
          </a:p>
          <a:p>
            <a:r>
              <a:rPr lang="en-US" dirty="0"/>
              <a:t>After the first </a:t>
            </a:r>
            <a:endParaRPr lang="en-US" dirty="0"/>
          </a:p>
          <a:p>
            <a:r>
              <a:rPr lang="en-US" dirty="0"/>
              <a:t>acknowledgment</a:t>
            </a:r>
            <a:endParaRPr lang="en-US" dirty="0"/>
          </a:p>
          <a:p>
            <a:r>
              <a:rPr lang="en-US" dirty="0"/>
              <a:t>frame has been </a:t>
            </a:r>
            <a:endParaRPr lang="en-US" dirty="0"/>
          </a:p>
          <a:p>
            <a:r>
              <a:rPr lang="en-US" dirty="0"/>
              <a:t>received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One bit sliding window protocol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maximum window size as 1 only.</a:t>
            </a:r>
            <a:endParaRPr lang="en-US" dirty="0" smtClean="0"/>
          </a:p>
          <a:p>
            <a:r>
              <a:rPr lang="en-US" b="1" dirty="0" smtClean="0"/>
              <a:t> uses stop and wait protocol</a:t>
            </a:r>
            <a:endParaRPr lang="en-US" b="1" dirty="0" smtClean="0"/>
          </a:p>
          <a:p>
            <a:r>
              <a:rPr lang="en-US" b="1" dirty="0" smtClean="0"/>
              <a:t> </a:t>
            </a:r>
            <a:r>
              <a:rPr lang="en-US" dirty="0" smtClean="0"/>
              <a:t> problems: </a:t>
            </a:r>
            <a:endParaRPr lang="en-US" dirty="0" smtClean="0"/>
          </a:p>
          <a:p>
            <a:r>
              <a:rPr lang="en-US" b="1" dirty="0" smtClean="0"/>
              <a:t> normal case any one of the station sends the data</a:t>
            </a:r>
            <a:endParaRPr lang="en-US" b="1" dirty="0" smtClean="0"/>
          </a:p>
          <a:p>
            <a:r>
              <a:rPr lang="en-US" b="1" dirty="0" smtClean="0"/>
              <a:t> </a:t>
            </a:r>
            <a:r>
              <a:rPr lang="en-US" dirty="0" smtClean="0"/>
              <a:t>what happened both the stations starts transmits the frames at same time.</a:t>
            </a:r>
            <a:endParaRPr lang="en-US" dirty="0" smtClean="0"/>
          </a:p>
          <a:p>
            <a:r>
              <a:rPr lang="en-US" b="1" dirty="0" smtClean="0"/>
              <a:t> even there is no transmission errors, half of the frames are duplicates. 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685800"/>
          </a:xfrm>
          <a:noFill/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Two Operation Sequences For Sliding Window Protocol (#4)</a:t>
            </a:r>
          </a:p>
        </p:txBody>
      </p:sp>
      <p:pic>
        <p:nvPicPr>
          <p:cNvPr id="17411" name="Picture 3"/>
          <p:cNvPicPr>
            <a:picLocks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3025" y="1085850"/>
            <a:ext cx="9020175" cy="4459288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</p:spPr>
      </p:pic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31775" y="4821238"/>
            <a:ext cx="3619500" cy="701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(a) Normal Protocol Operation:</a:t>
            </a:r>
            <a:endParaRPr lang="en-US" dirty="0"/>
          </a:p>
          <a:p>
            <a:r>
              <a:rPr lang="en-US" dirty="0"/>
              <a:t>      No duplicate packets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875213" y="4821238"/>
            <a:ext cx="4035425" cy="701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(b) A special situation:</a:t>
            </a:r>
            <a:endParaRPr lang="en-US" dirty="0"/>
          </a:p>
          <a:p>
            <a:r>
              <a:rPr lang="en-US" dirty="0"/>
              <a:t> Half the frames contain duplicates 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746125" y="5897563"/>
            <a:ext cx="38862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*  Network layer accepts a packet.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457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00B050"/>
                </a:solidFill>
              </a:rPr>
              <a:t>Channel Utilization &amp; Data Throughput For Sliding Window Protocols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4363" y="838200"/>
            <a:ext cx="81534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900" dirty="0"/>
              <a:t>	</a:t>
            </a:r>
            <a:r>
              <a:rPr lang="en-US" sz="1900" i="1" dirty="0"/>
              <a:t>b</a:t>
            </a:r>
            <a:r>
              <a:rPr lang="en-US" sz="1900" dirty="0"/>
              <a:t>      	=  Channel bandwidth or transmission rate bits/sec</a:t>
            </a:r>
            <a:endParaRPr lang="en-US" sz="1900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900" dirty="0"/>
              <a:t>	</a:t>
            </a:r>
            <a:r>
              <a:rPr lang="en-US" sz="1900" i="1" dirty="0"/>
              <a:t>FS</a:t>
            </a:r>
            <a:r>
              <a:rPr lang="en-US" sz="1900" dirty="0"/>
              <a:t>   	=  Frame size   =    # of data bits   +    # overhead bits  =  </a:t>
            </a:r>
            <a:r>
              <a:rPr lang="en-US" sz="1900" i="1" dirty="0"/>
              <a:t>d</a:t>
            </a:r>
            <a:r>
              <a:rPr lang="en-US" sz="1900" dirty="0"/>
              <a:t>  +  </a:t>
            </a:r>
            <a:r>
              <a:rPr lang="en-US" sz="1900" i="1" dirty="0"/>
              <a:t>h</a:t>
            </a:r>
            <a:endParaRPr lang="en-US" sz="1900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900" dirty="0"/>
              <a:t>	</a:t>
            </a:r>
            <a:r>
              <a:rPr lang="en-US" sz="1900" i="1" dirty="0"/>
              <a:t>R</a:t>
            </a:r>
            <a:r>
              <a:rPr lang="en-US" sz="1900" dirty="0"/>
              <a:t>   	=  Channel round trip time</a:t>
            </a:r>
            <a:endParaRPr lang="en-US" sz="1900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900" dirty="0"/>
              <a:t>	</a:t>
            </a:r>
            <a:r>
              <a:rPr lang="en-US" sz="1900" i="1" dirty="0"/>
              <a:t>N</a:t>
            </a:r>
            <a:r>
              <a:rPr lang="en-US" sz="1900" dirty="0"/>
              <a:t>  	 = Send/receive window size</a:t>
            </a:r>
            <a:endParaRPr lang="en-US" sz="1900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900" dirty="0"/>
              <a:t>	</a:t>
            </a:r>
            <a:r>
              <a:rPr lang="en-US" sz="1900" i="1" dirty="0"/>
              <a:t>p</a:t>
            </a:r>
            <a:r>
              <a:rPr lang="en-US" sz="1900" dirty="0"/>
              <a:t>	=  Probability frame  a data frame is lost or damaged</a:t>
            </a:r>
            <a:endParaRPr lang="en-US" sz="1900" dirty="0"/>
          </a:p>
          <a:p>
            <a:r>
              <a:rPr lang="en-US" sz="2000" dirty="0"/>
              <a:t>Ignoring errors, condition to maximize Utilization/Throughput:</a:t>
            </a:r>
            <a:endParaRPr lang="en-US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/>
              <a:t>                     </a:t>
            </a:r>
            <a:r>
              <a:rPr lang="en-US" sz="1900" dirty="0"/>
              <a:t>Time to transmit N frames     </a:t>
            </a:r>
            <a:r>
              <a:rPr lang="en-US" sz="1900" b="0" dirty="0">
                <a:latin typeface="Symbol" pitchFamily="18" charset="2"/>
              </a:rPr>
              <a:t>³    </a:t>
            </a:r>
            <a:r>
              <a:rPr lang="en-US" sz="1900" dirty="0"/>
              <a:t>Round trip time</a:t>
            </a:r>
            <a:endParaRPr lang="en-US" sz="19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/>
              <a:t>                       FS/b * </a:t>
            </a:r>
            <a:r>
              <a:rPr lang="en-US" sz="1900" i="1" dirty="0"/>
              <a:t>N </a:t>
            </a:r>
            <a:r>
              <a:rPr lang="en-US" sz="1900" dirty="0"/>
              <a:t> =  (d + h)/b  *  N     </a:t>
            </a:r>
            <a:r>
              <a:rPr lang="en-US" sz="1900" b="0" dirty="0">
                <a:latin typeface="Symbol" pitchFamily="18" charset="2"/>
              </a:rPr>
              <a:t>³  </a:t>
            </a:r>
            <a:r>
              <a:rPr lang="en-US" sz="1900" dirty="0"/>
              <a:t>  </a:t>
            </a:r>
            <a:r>
              <a:rPr lang="en-US" sz="1900" i="1" dirty="0"/>
              <a:t>R</a:t>
            </a:r>
            <a:endParaRPr lang="en-US" sz="1900" dirty="0"/>
          </a:p>
          <a:p>
            <a:pPr>
              <a:buFontTx/>
              <a:buNone/>
            </a:pPr>
            <a:r>
              <a:rPr lang="en-US" sz="2000" dirty="0"/>
              <a:t>     Under this condition:</a:t>
            </a:r>
            <a:endParaRPr lang="en-US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/>
              <a:t>	     </a:t>
            </a:r>
            <a:r>
              <a:rPr lang="en-US" sz="1900" dirty="0"/>
              <a:t>Maximum channel utilization  </a:t>
            </a:r>
            <a:r>
              <a:rPr lang="en-US" sz="2000" dirty="0"/>
              <a:t> </a:t>
            </a:r>
            <a:r>
              <a:rPr lang="en-US" sz="2000" dirty="0">
                <a:latin typeface="Symbol" pitchFamily="18" charset="2"/>
              </a:rPr>
              <a:t>»</a:t>
            </a:r>
            <a:r>
              <a:rPr lang="en-US" sz="2000" dirty="0"/>
              <a:t> </a:t>
            </a:r>
            <a:r>
              <a:rPr lang="en-US" sz="1900" dirty="0"/>
              <a:t>  data size/frame size   =  d/(</a:t>
            </a:r>
            <a:r>
              <a:rPr lang="en-US" sz="1900" i="1" dirty="0"/>
              <a:t>d + h</a:t>
            </a:r>
            <a:r>
              <a:rPr lang="en-US" sz="1900" dirty="0"/>
              <a:t>)</a:t>
            </a:r>
            <a:endParaRPr lang="en-US" sz="19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/>
              <a:t>           Maximum data throughput       </a:t>
            </a:r>
            <a:r>
              <a:rPr lang="en-US" sz="2000" b="0" dirty="0">
                <a:latin typeface="Symbol" pitchFamily="18" charset="2"/>
              </a:rPr>
              <a:t>»</a:t>
            </a:r>
            <a:r>
              <a:rPr lang="en-US" sz="2000" dirty="0"/>
              <a:t>  </a:t>
            </a:r>
            <a:r>
              <a:rPr lang="en-US" sz="1900" dirty="0"/>
              <a:t> </a:t>
            </a:r>
            <a:r>
              <a:rPr lang="en-US" sz="1900" i="1" dirty="0"/>
              <a:t>d</a:t>
            </a:r>
            <a:r>
              <a:rPr lang="en-US" sz="1900" dirty="0"/>
              <a:t>/</a:t>
            </a:r>
            <a:r>
              <a:rPr lang="en-US" sz="1900" i="1" dirty="0"/>
              <a:t>FS</a:t>
            </a:r>
            <a:r>
              <a:rPr lang="en-US" sz="1900" dirty="0"/>
              <a:t>  =  </a:t>
            </a:r>
            <a:r>
              <a:rPr lang="en-US" sz="1900" i="1" dirty="0"/>
              <a:t>d</a:t>
            </a:r>
            <a:r>
              <a:rPr lang="en-US" sz="1900" dirty="0"/>
              <a:t>/(</a:t>
            </a:r>
            <a:r>
              <a:rPr lang="en-US" sz="1900" i="1" dirty="0"/>
              <a:t>d  + h</a:t>
            </a:r>
            <a:r>
              <a:rPr lang="en-US" sz="1900" dirty="0"/>
              <a:t> )  *  </a:t>
            </a:r>
            <a:r>
              <a:rPr lang="en-US" sz="1900" i="1" dirty="0"/>
              <a:t>b</a:t>
            </a:r>
            <a:r>
              <a:rPr lang="en-US" sz="1900" dirty="0"/>
              <a:t> </a:t>
            </a:r>
            <a:endParaRPr lang="en-US" sz="1900" dirty="0"/>
          </a:p>
          <a:p>
            <a:r>
              <a:rPr lang="en-US" sz="2000" dirty="0"/>
              <a:t>Including the effect of errors only on data frame; assuming selective repeat: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           On the average  </a:t>
            </a:r>
            <a:r>
              <a:rPr lang="en-US" sz="2000" i="1" dirty="0"/>
              <a:t>p</a:t>
            </a:r>
            <a:r>
              <a:rPr lang="en-US" sz="2000" dirty="0"/>
              <a:t>  data frames have to be retransmitted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Under these condition:    Total Data Frame overhead  =  </a:t>
            </a:r>
            <a:r>
              <a:rPr lang="en-US" sz="2000" i="1" dirty="0"/>
              <a:t>h</a:t>
            </a:r>
            <a:r>
              <a:rPr lang="en-US" sz="2000" dirty="0"/>
              <a:t>   +  </a:t>
            </a:r>
            <a:r>
              <a:rPr lang="en-US" sz="2000" i="1" dirty="0"/>
              <a:t>p</a:t>
            </a:r>
            <a:r>
              <a:rPr lang="en-US" sz="2000" dirty="0"/>
              <a:t> * </a:t>
            </a:r>
            <a:r>
              <a:rPr lang="en-US" sz="2000" i="1" dirty="0"/>
              <a:t>FS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     </a:t>
            </a:r>
            <a:r>
              <a:rPr lang="en-US" sz="1900" dirty="0"/>
              <a:t>Maximum channel utilization    </a:t>
            </a:r>
            <a:r>
              <a:rPr lang="en-US" sz="1900" b="0" i="1" dirty="0">
                <a:latin typeface="Symbol" pitchFamily="18" charset="2"/>
              </a:rPr>
              <a:t>»</a:t>
            </a:r>
            <a:r>
              <a:rPr lang="en-US" sz="1900" dirty="0"/>
              <a:t>    </a:t>
            </a:r>
            <a:r>
              <a:rPr lang="en-US" sz="1900" i="1" dirty="0"/>
              <a:t>d/</a:t>
            </a:r>
            <a:r>
              <a:rPr lang="en-US" sz="1900" dirty="0"/>
              <a:t>[(1 + </a:t>
            </a:r>
            <a:r>
              <a:rPr lang="en-US" sz="1900" i="1" dirty="0"/>
              <a:t>p</a:t>
            </a:r>
            <a:r>
              <a:rPr lang="en-US" sz="1900" dirty="0"/>
              <a:t>)*</a:t>
            </a:r>
            <a:r>
              <a:rPr lang="en-US" sz="1900" i="1" dirty="0"/>
              <a:t>FS</a:t>
            </a:r>
            <a:r>
              <a:rPr lang="en-US" sz="1900" dirty="0"/>
              <a:t>]</a:t>
            </a:r>
            <a:endParaRPr lang="en-US" sz="1900" dirty="0"/>
          </a:p>
          <a:p>
            <a:pPr>
              <a:buFontTx/>
              <a:buNone/>
            </a:pPr>
            <a:r>
              <a:rPr lang="en-US" sz="1900" dirty="0"/>
              <a:t>         Maximum data throughput        </a:t>
            </a:r>
            <a:r>
              <a:rPr lang="en-US" sz="1900" b="0" i="1" dirty="0">
                <a:latin typeface="Symbol" pitchFamily="18" charset="2"/>
              </a:rPr>
              <a:t>»</a:t>
            </a:r>
            <a:r>
              <a:rPr lang="en-US" sz="1900" dirty="0"/>
              <a:t>    </a:t>
            </a:r>
            <a:r>
              <a:rPr lang="en-US" sz="1900" i="1" dirty="0"/>
              <a:t>d/</a:t>
            </a:r>
            <a:r>
              <a:rPr lang="en-US" sz="1900" dirty="0"/>
              <a:t>[(1 + </a:t>
            </a:r>
            <a:r>
              <a:rPr lang="en-US" sz="1900" i="1" dirty="0"/>
              <a:t>p</a:t>
            </a:r>
            <a:r>
              <a:rPr lang="en-US" sz="1900" dirty="0"/>
              <a:t>)*</a:t>
            </a:r>
            <a:r>
              <a:rPr lang="en-US" sz="1900" i="1" dirty="0"/>
              <a:t>FS</a:t>
            </a:r>
            <a:r>
              <a:rPr lang="en-US" sz="1900" dirty="0"/>
              <a:t>]  * </a:t>
            </a:r>
            <a:r>
              <a:rPr lang="en-US" sz="1900" i="1" dirty="0"/>
              <a:t>b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693863" y="2568575"/>
            <a:ext cx="6019800" cy="6096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solidFill>
                  <a:srgbClr val="00B050"/>
                </a:solidFill>
              </a:rPr>
              <a:t>Performance of Stop-and-Wait Protocol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 In previous protocols , we assumed that no transmission delay for data and also for ack.</a:t>
            </a:r>
            <a:endParaRPr lang="en-US" dirty="0" smtClean="0"/>
          </a:p>
          <a:p>
            <a:r>
              <a:rPr lang="en-US" dirty="0" smtClean="0"/>
              <a:t> but it is not the case for real applications.</a:t>
            </a:r>
            <a:endParaRPr lang="en-US" dirty="0" smtClean="0"/>
          </a:p>
          <a:p>
            <a:r>
              <a:rPr lang="en-US" dirty="0" smtClean="0"/>
              <a:t>Example </a:t>
            </a:r>
            <a:r>
              <a:rPr lang="en-US" dirty="0" smtClean="0">
                <a:sym typeface="Wingdings" panose="05000000000000000000" charset="2"/>
              </a:rPr>
              <a:t> 50kbs satellite channel with 500msec RTT</a:t>
            </a:r>
            <a:endParaRPr lang="en-US" dirty="0" smtClean="0">
              <a:sym typeface="Wingdings" panose="05000000000000000000" charset="2"/>
            </a:endParaRPr>
          </a:p>
          <a:p>
            <a:r>
              <a:rPr lang="en-US" dirty="0" smtClean="0">
                <a:sym typeface="Wingdings" panose="05000000000000000000" charset="2"/>
              </a:rPr>
              <a:t> imagine it uses protocol – 4 for sending  for 1000 bits frame</a:t>
            </a:r>
            <a:endParaRPr lang="en-US" dirty="0" smtClean="0"/>
          </a:p>
          <a:p>
            <a:r>
              <a:rPr lang="en-US" dirty="0" smtClean="0">
                <a:sym typeface="Wingdings" panose="05000000000000000000" charset="2"/>
              </a:rPr>
              <a:t> @ 20 msec the frame is completely sent.  total time 270msec.   total 520  for one full transmission</a:t>
            </a:r>
            <a:endParaRPr lang="en-US" dirty="0" smtClean="0">
              <a:sym typeface="Wingdings" panose="05000000000000000000" charset="2"/>
            </a:endParaRPr>
          </a:p>
          <a:p>
            <a:r>
              <a:rPr lang="en-US" dirty="0" smtClean="0">
                <a:sym typeface="Wingdings" panose="05000000000000000000" charset="2"/>
              </a:rPr>
              <a:t>  500/520  96%   4% was used. </a:t>
            </a:r>
            <a:endParaRPr lang="en-US" dirty="0" smtClean="0">
              <a:sym typeface="Wingdings" panose="05000000000000000000" charset="2"/>
            </a:endParaRPr>
          </a:p>
          <a:p>
            <a:r>
              <a:rPr lang="en-US" dirty="0" smtClean="0">
                <a:sym typeface="Wingdings" panose="05000000000000000000" charset="2"/>
              </a:rPr>
              <a:t> combination of long transit time, high bandwidth and short frames  decreases the efficiency.</a:t>
            </a:r>
            <a:endParaRPr lang="en-US" dirty="0" smtClean="0">
              <a:sym typeface="Wingdings" panose="05000000000000000000" charset="2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en-US" dirty="0"/>
              <a:t>Long transit time + high bandwidth + short frame length </a:t>
            </a:r>
            <a:r>
              <a:rPr lang="en-US" altLang="en-US" dirty="0">
                <a:sym typeface="Symbol" pitchFamily="18" charset="2"/>
              </a:rPr>
              <a:t></a:t>
            </a:r>
            <a:r>
              <a:rPr lang="en-US" altLang="en-US" dirty="0"/>
              <a:t> </a:t>
            </a:r>
            <a:r>
              <a:rPr lang="en-US" altLang="en-US" dirty="0" smtClean="0"/>
              <a:t>disaster</a:t>
            </a:r>
            <a:endParaRPr lang="en-US" dirty="0" smtClean="0">
              <a:sym typeface="Wingdings" panose="05000000000000000000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8060402020202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8060402020202020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8060402020202020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8060402020202020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8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charset="0"/>
              </a:defRPr>
            </a:lvl9pPr>
          </a:lstStyle>
          <a:p>
            <a:fld id="{C6DD76CD-400E-4690-9541-6D2D2A564EA6}" type="slidenum">
              <a:rPr lang="en-US" altLang="en-US" sz="1400">
                <a:latin typeface="Times New Roman" pitchFamily="18" charset="0"/>
              </a:rPr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763000" cy="762000"/>
          </a:xfrm>
        </p:spPr>
        <p:txBody>
          <a:bodyPr>
            <a:noAutofit/>
          </a:bodyPr>
          <a:lstStyle/>
          <a:p>
            <a:r>
              <a:rPr lang="en-US" altLang="en-US" b="1" dirty="0">
                <a:solidFill>
                  <a:srgbClr val="00B050"/>
                </a:solidFill>
              </a:rPr>
              <a:t>Performance of Stop-and-Wait Protocol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924800" cy="51054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Assumption of previous protocols: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Transmission time is negligible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False, when transmission time is long</a:t>
            </a:r>
            <a:endParaRPr lang="en-US" altLang="en-US" dirty="0" smtClean="0"/>
          </a:p>
          <a:p>
            <a:r>
              <a:rPr lang="en-US" altLang="en-US" dirty="0" smtClean="0"/>
              <a:t>Example - satellite communication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channel capacity: 50 kbps, frame size: 1kb</a:t>
            </a:r>
            <a:endParaRPr lang="en-US" altLang="en-US" dirty="0" smtClean="0"/>
          </a:p>
          <a:p>
            <a:pPr lvl="1">
              <a:buFont typeface="Wingdings" panose="05000000000000000000" charset="2"/>
              <a:buNone/>
            </a:pPr>
            <a:r>
              <a:rPr lang="en-US" altLang="en-US" dirty="0" smtClean="0"/>
              <a:t>	round-trip propagation delay: 500 </a:t>
            </a:r>
            <a:r>
              <a:rPr lang="en-US" altLang="en-US" dirty="0" err="1" smtClean="0"/>
              <a:t>msec</a:t>
            </a:r>
            <a:r>
              <a:rPr lang="en-US" altLang="en-US" dirty="0" smtClean="0"/>
              <a:t> 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Time:</a:t>
            </a:r>
            <a:r>
              <a:rPr lang="en-US" altLang="en-US" sz="2400" dirty="0" err="1" smtClean="0"/>
              <a:t>t</a:t>
            </a:r>
            <a:r>
              <a:rPr lang="en-US" altLang="en-US" sz="2400" dirty="0" smtClean="0"/>
              <a:t>=0        	 start to send 1st bit in frame</a:t>
            </a:r>
            <a:endParaRPr lang="en-US" altLang="en-US" dirty="0" smtClean="0"/>
          </a:p>
          <a:p>
            <a:pPr lvl="2">
              <a:buFont typeface="Wingdings" panose="05000000000000000000" charset="2"/>
              <a:buNone/>
            </a:pPr>
            <a:r>
              <a:rPr lang="en-US" altLang="en-US" dirty="0" smtClean="0"/>
              <a:t>        t=20 </a:t>
            </a:r>
            <a:r>
              <a:rPr lang="en-US" altLang="en-US" dirty="0" err="1" smtClean="0"/>
              <a:t>msec</a:t>
            </a:r>
            <a:r>
              <a:rPr lang="en-US" altLang="en-US" dirty="0" smtClean="0"/>
              <a:t>  	 frame sent completely</a:t>
            </a:r>
            <a:endParaRPr lang="en-US" altLang="en-US" dirty="0" smtClean="0"/>
          </a:p>
          <a:p>
            <a:pPr lvl="2">
              <a:buFont typeface="Wingdings" panose="05000000000000000000" charset="2"/>
              <a:buNone/>
            </a:pPr>
            <a:r>
              <a:rPr lang="en-US" altLang="en-US" dirty="0" smtClean="0"/>
              <a:t>        t=270 </a:t>
            </a:r>
            <a:r>
              <a:rPr lang="en-US" altLang="en-US" dirty="0" err="1" smtClean="0"/>
              <a:t>msec</a:t>
            </a:r>
            <a:r>
              <a:rPr lang="en-US" altLang="en-US" dirty="0" smtClean="0"/>
              <a:t>  	 frame arrives</a:t>
            </a:r>
            <a:endParaRPr lang="en-US" altLang="en-US" dirty="0" smtClean="0"/>
          </a:p>
          <a:p>
            <a:pPr lvl="2">
              <a:buFont typeface="Wingdings" panose="05000000000000000000" charset="2"/>
              <a:buNone/>
            </a:pPr>
            <a:r>
              <a:rPr lang="en-US" altLang="en-US" dirty="0" smtClean="0"/>
              <a:t>        t=520 </a:t>
            </a:r>
            <a:r>
              <a:rPr lang="en-US" altLang="en-US" dirty="0" err="1" smtClean="0"/>
              <a:t>msec</a:t>
            </a:r>
            <a:r>
              <a:rPr lang="en-US" altLang="en-US" dirty="0" smtClean="0"/>
              <a:t>  	 best case of ack. received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Sender blocked 500/520 = 96% of time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Bandwidth utilization 20/520 = 4%</a:t>
            </a:r>
          </a:p>
        </p:txBody>
      </p:sp>
      <p:grpSp>
        <p:nvGrpSpPr>
          <p:cNvPr id="22533" name="Group 13"/>
          <p:cNvGrpSpPr/>
          <p:nvPr/>
        </p:nvGrpSpPr>
        <p:grpSpPr bwMode="auto">
          <a:xfrm>
            <a:off x="7086600" y="1989427"/>
            <a:ext cx="1143000" cy="2838450"/>
            <a:chOff x="55" y="1761"/>
            <a:chExt cx="665" cy="1788"/>
          </a:xfrm>
        </p:grpSpPr>
        <p:sp>
          <p:nvSpPr>
            <p:cNvPr id="22534" name="Line 4"/>
            <p:cNvSpPr>
              <a:spLocks noChangeShapeType="1"/>
            </p:cNvSpPr>
            <p:nvPr/>
          </p:nvSpPr>
          <p:spPr bwMode="auto">
            <a:xfrm>
              <a:off x="336" y="2016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5" name="Line 5"/>
            <p:cNvSpPr>
              <a:spLocks noChangeShapeType="1"/>
            </p:cNvSpPr>
            <p:nvPr/>
          </p:nvSpPr>
          <p:spPr bwMode="auto">
            <a:xfrm>
              <a:off x="720" y="2016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6" name="Line 7"/>
            <p:cNvSpPr>
              <a:spLocks noChangeShapeType="1"/>
            </p:cNvSpPr>
            <p:nvPr/>
          </p:nvSpPr>
          <p:spPr bwMode="auto">
            <a:xfrm>
              <a:off x="336" y="2016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7" name="Line 9"/>
            <p:cNvSpPr>
              <a:spLocks noChangeShapeType="1"/>
            </p:cNvSpPr>
            <p:nvPr/>
          </p:nvSpPr>
          <p:spPr bwMode="auto">
            <a:xfrm>
              <a:off x="336" y="2160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8" name="Line 10"/>
            <p:cNvSpPr>
              <a:spLocks noChangeShapeType="1"/>
            </p:cNvSpPr>
            <p:nvPr/>
          </p:nvSpPr>
          <p:spPr bwMode="auto">
            <a:xfrm flipH="1">
              <a:off x="336" y="2688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Text Box 11"/>
            <p:cNvSpPr txBox="1">
              <a:spLocks noChangeArrowheads="1"/>
            </p:cNvSpPr>
            <p:nvPr/>
          </p:nvSpPr>
          <p:spPr bwMode="auto">
            <a:xfrm>
              <a:off x="55" y="1761"/>
              <a:ext cx="356" cy="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9pPr>
            </a:lstStyle>
            <a:p>
              <a:r>
                <a:rPr lang="en-US" altLang="en-US" sz="1800" dirty="0"/>
                <a:t>    t</a:t>
              </a:r>
              <a:endParaRPr lang="en-US" altLang="en-US" sz="1800" dirty="0"/>
            </a:p>
            <a:p>
              <a:r>
                <a:rPr lang="en-US" altLang="en-US" sz="1800" dirty="0"/>
                <a:t>    0</a:t>
              </a:r>
              <a:endParaRPr lang="en-US" altLang="en-US" sz="1800" dirty="0"/>
            </a:p>
            <a:p>
              <a:r>
                <a:rPr lang="en-US" altLang="en-US" sz="1800" dirty="0"/>
                <a:t>  20</a:t>
              </a:r>
              <a:endParaRPr lang="en-US" altLang="en-US" sz="1800" dirty="0"/>
            </a:p>
            <a:p>
              <a:endParaRPr lang="en-US" altLang="en-US" sz="1800" dirty="0"/>
            </a:p>
            <a:p>
              <a:endParaRPr lang="en-US" altLang="en-US" sz="1800" dirty="0"/>
            </a:p>
            <a:p>
              <a:r>
                <a:rPr lang="en-US" altLang="en-US" sz="1800" dirty="0"/>
                <a:t>270</a:t>
              </a:r>
              <a:endParaRPr lang="en-US" altLang="en-US" sz="1800" dirty="0"/>
            </a:p>
            <a:p>
              <a:endParaRPr lang="en-US" altLang="en-US" sz="1800" dirty="0"/>
            </a:p>
            <a:p>
              <a:endParaRPr lang="en-US" altLang="en-US" sz="1800" dirty="0"/>
            </a:p>
            <a:p>
              <a:endParaRPr lang="en-US" altLang="en-US" sz="1800" dirty="0"/>
            </a:p>
            <a:p>
              <a:r>
                <a:rPr lang="en-US" altLang="en-US" sz="1800" dirty="0"/>
                <a:t>520</a:t>
              </a:r>
            </a:p>
          </p:txBody>
        </p:sp>
        <p:sp>
          <p:nvSpPr>
            <p:cNvPr id="22540" name="Line 12"/>
            <p:cNvSpPr>
              <a:spLocks noChangeShapeType="1"/>
            </p:cNvSpPr>
            <p:nvPr/>
          </p:nvSpPr>
          <p:spPr bwMode="auto">
            <a:xfrm flipH="1">
              <a:off x="336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8060402020202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8060402020202020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8060402020202020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8060402020202020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8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charset="0"/>
              </a:defRPr>
            </a:lvl9pPr>
          </a:lstStyle>
          <a:p>
            <a:fld id="{62DF1BB7-3BE9-4784-96A2-2CA4BE0E5E0E}" type="slidenum">
              <a:rPr lang="en-US" altLang="en-US" sz="1400">
                <a:latin typeface="Times New Roman" pitchFamily="18" charset="0"/>
              </a:rPr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00B050"/>
                </a:solidFill>
              </a:rPr>
              <a:t>Go Back n Protocol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53400" cy="4648200"/>
          </a:xfrm>
        </p:spPr>
        <p:txBody>
          <a:bodyPr/>
          <a:lstStyle/>
          <a:p>
            <a:r>
              <a:rPr lang="en-US" altLang="en-US" smtClean="0"/>
              <a:t>Receiver discards all subsequent frames following an error one, and send no acknowledgement for those discarded</a:t>
            </a:r>
            <a:endParaRPr lang="en-US" altLang="en-US" smtClean="0"/>
          </a:p>
          <a:p>
            <a:r>
              <a:rPr lang="en-US" altLang="en-US" smtClean="0"/>
              <a:t>Receiving window size = 1 (i.e., frames must be accepted in the order they were sent)</a:t>
            </a:r>
            <a:endParaRPr lang="en-US" altLang="en-US" smtClean="0"/>
          </a:p>
          <a:p>
            <a:r>
              <a:rPr lang="en-US" altLang="en-US" smtClean="0"/>
              <a:t>Sending window might get full</a:t>
            </a:r>
            <a:endParaRPr lang="en-US" altLang="en-US" smtClean="0"/>
          </a:p>
          <a:p>
            <a:pPr lvl="1"/>
            <a:r>
              <a:rPr lang="en-US" altLang="en-US" smtClean="0"/>
              <a:t>If so, re-transmitting unacknowledged frames</a:t>
            </a:r>
            <a:endParaRPr lang="en-US" altLang="en-US" smtClean="0"/>
          </a:p>
          <a:p>
            <a:r>
              <a:rPr lang="en-US" altLang="en-US" smtClean="0"/>
              <a:t>Wasting a lot of bandwidth if error rate is high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8060402020202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8060402020202020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8060402020202020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8060402020202020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8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charset="0"/>
              </a:defRPr>
            </a:lvl9pPr>
          </a:lstStyle>
          <a:p>
            <a:fld id="{F29B5B73-EB44-4158-96FB-37A2888FC209}" type="slidenum">
              <a:rPr lang="en-US" altLang="en-US" sz="1400">
                <a:latin typeface="Times New Roman" pitchFamily="18" charset="0"/>
              </a:rPr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00B050"/>
                </a:solidFill>
              </a:rPr>
              <a:t>Go Back n Protocol</a:t>
            </a:r>
          </a:p>
        </p:txBody>
      </p:sp>
      <p:pic>
        <p:nvPicPr>
          <p:cNvPr id="615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1524000"/>
            <a:ext cx="88995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6146" name="Ink 4"/>
              <p14:cNvContentPartPr/>
              <p14:nvPr/>
            </p14:nvContentPartPr>
            <p14:xfrm>
              <a:off x="230188" y="4687888"/>
              <a:ext cx="558800" cy="688975"/>
            </p14:xfrm>
          </p:contentPart>
        </mc:Choice>
        <mc:Fallback xmlns="">
          <p:pic>
            <p:nvPicPr>
              <p:cNvPr id="6146" name="Ink 4"/>
            </p:nvPicPr>
            <p:blipFill>
              <a:blip r:embed="rId3"/>
            </p:blipFill>
            <p:spPr>
              <a:xfrm>
                <a:off x="230188" y="4687888"/>
                <a:ext cx="558800" cy="688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147" name="Ink 5"/>
              <p14:cNvContentPartPr/>
              <p14:nvPr/>
            </p14:nvContentPartPr>
            <p14:xfrm>
              <a:off x="1185863" y="4943475"/>
              <a:ext cx="376237" cy="317500"/>
            </p14:xfrm>
          </p:contentPart>
        </mc:Choice>
        <mc:Fallback xmlns="">
          <p:pic>
            <p:nvPicPr>
              <p:cNvPr id="6147" name="Ink 5"/>
            </p:nvPicPr>
            <p:blipFill>
              <a:blip r:embed="rId5"/>
            </p:blipFill>
            <p:spPr>
              <a:xfrm>
                <a:off x="1185863" y="4943475"/>
                <a:ext cx="376237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148" name="Ink 6"/>
              <p14:cNvContentPartPr/>
              <p14:nvPr/>
            </p14:nvContentPartPr>
            <p14:xfrm>
              <a:off x="1854200" y="4913313"/>
              <a:ext cx="317500" cy="365125"/>
            </p14:xfrm>
          </p:contentPart>
        </mc:Choice>
        <mc:Fallback xmlns="">
          <p:pic>
            <p:nvPicPr>
              <p:cNvPr id="6148" name="Ink 6"/>
            </p:nvPicPr>
            <p:blipFill>
              <a:blip r:embed="rId7"/>
            </p:blipFill>
            <p:spPr>
              <a:xfrm>
                <a:off x="1854200" y="4913313"/>
                <a:ext cx="317500" cy="365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149" name="Ink 7"/>
              <p14:cNvContentPartPr/>
              <p14:nvPr/>
            </p14:nvContentPartPr>
            <p14:xfrm>
              <a:off x="5653088" y="4778375"/>
              <a:ext cx="336550" cy="439738"/>
            </p14:xfrm>
          </p:contentPart>
        </mc:Choice>
        <mc:Fallback xmlns="">
          <p:pic>
            <p:nvPicPr>
              <p:cNvPr id="6149" name="Ink 7"/>
            </p:nvPicPr>
            <p:blipFill>
              <a:blip r:embed="rId9"/>
            </p:blipFill>
            <p:spPr>
              <a:xfrm>
                <a:off x="5653088" y="4778375"/>
                <a:ext cx="336550" cy="439738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Data link layer protocols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 Assumptions</a:t>
            </a:r>
            <a:endParaRPr lang="en-US" b="1" dirty="0" smtClean="0"/>
          </a:p>
          <a:p>
            <a:r>
              <a:rPr lang="en-US" dirty="0" smtClean="0"/>
              <a:t> process of physical, datalink and network layers are independent. </a:t>
            </a:r>
            <a:endParaRPr lang="en-US" dirty="0" smtClean="0"/>
          </a:p>
          <a:p>
            <a:r>
              <a:rPr lang="en-US" dirty="0" smtClean="0"/>
              <a:t> physical and data link layer process running in network I/O chip and network layer in main CPU.</a:t>
            </a:r>
            <a:endParaRPr lang="en-US" dirty="0" smtClean="0"/>
          </a:p>
          <a:p>
            <a:r>
              <a:rPr lang="en-US" dirty="0" smtClean="0"/>
              <a:t> machine A want to transmits long stream of data to machine B using reliable and connection oriented service.</a:t>
            </a:r>
            <a:endParaRPr lang="en-US" dirty="0" smtClean="0"/>
          </a:p>
          <a:p>
            <a:r>
              <a:rPr lang="en-US" dirty="0" smtClean="0"/>
              <a:t>A is assumed to have infinite supply of  data ready to send and never wait for data to be produced. </a:t>
            </a:r>
            <a:endParaRPr lang="en-US" dirty="0" smtClean="0"/>
          </a:p>
          <a:p>
            <a:r>
              <a:rPr lang="en-US" dirty="0" smtClean="0"/>
              <a:t> machines don’t crashes. </a:t>
            </a:r>
            <a:r>
              <a:rPr lang="en-US" dirty="0" smtClean="0">
                <a:sym typeface="Wingdings" panose="05000000000000000000" charset="2"/>
              </a:rPr>
              <a:t> errors with protocols only.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8060402020202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8060402020202020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8060402020202020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8060402020202020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8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80604020202020204" charset="0"/>
              </a:defRPr>
            </a:lvl9pPr>
          </a:lstStyle>
          <a:p>
            <a:fld id="{940DA840-9E54-481E-9F8B-758F8D7E94E1}" type="slidenum">
              <a:rPr lang="en-US" altLang="en-US" sz="1400">
                <a:latin typeface="Times New Roman" pitchFamily="18" charset="0"/>
              </a:rPr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00B050"/>
                </a:solidFill>
              </a:rPr>
              <a:t>Go Back n Protocol</a:t>
            </a:r>
          </a:p>
        </p:txBody>
      </p:sp>
      <p:grpSp>
        <p:nvGrpSpPr>
          <p:cNvPr id="26628" name="Group 46"/>
          <p:cNvGrpSpPr/>
          <p:nvPr/>
        </p:nvGrpSpPr>
        <p:grpSpPr bwMode="auto">
          <a:xfrm>
            <a:off x="457200" y="990600"/>
            <a:ext cx="7620000" cy="5562600"/>
            <a:chOff x="288" y="624"/>
            <a:chExt cx="4800" cy="3504"/>
          </a:xfrm>
        </p:grpSpPr>
        <p:sp>
          <p:nvSpPr>
            <p:cNvPr id="26629" name="Line 8"/>
            <p:cNvSpPr>
              <a:spLocks noChangeShapeType="1"/>
            </p:cNvSpPr>
            <p:nvPr/>
          </p:nvSpPr>
          <p:spPr bwMode="auto">
            <a:xfrm>
              <a:off x="2208" y="864"/>
              <a:ext cx="0" cy="326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0" name="Line 9"/>
            <p:cNvSpPr>
              <a:spLocks noChangeShapeType="1"/>
            </p:cNvSpPr>
            <p:nvPr/>
          </p:nvSpPr>
          <p:spPr bwMode="auto">
            <a:xfrm>
              <a:off x="3696" y="864"/>
              <a:ext cx="0" cy="326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1" name="Line 10"/>
            <p:cNvSpPr>
              <a:spLocks noChangeShapeType="1"/>
            </p:cNvSpPr>
            <p:nvPr/>
          </p:nvSpPr>
          <p:spPr bwMode="auto">
            <a:xfrm>
              <a:off x="2208" y="1152"/>
              <a:ext cx="1488" cy="33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2" name="Line 11"/>
            <p:cNvSpPr>
              <a:spLocks noChangeShapeType="1"/>
            </p:cNvSpPr>
            <p:nvPr/>
          </p:nvSpPr>
          <p:spPr bwMode="auto">
            <a:xfrm>
              <a:off x="568" y="1296"/>
              <a:ext cx="0" cy="15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3" name="Text Box 12"/>
            <p:cNvSpPr txBox="1">
              <a:spLocks noChangeArrowheads="1"/>
            </p:cNvSpPr>
            <p:nvPr/>
          </p:nvSpPr>
          <p:spPr bwMode="auto">
            <a:xfrm>
              <a:off x="288" y="1008"/>
              <a:ext cx="5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9pPr>
            </a:lstStyle>
            <a:p>
              <a:r>
                <a:rPr lang="en-US" altLang="en-US" b="1">
                  <a:latin typeface="Times New Roman" pitchFamily="18" charset="0"/>
                </a:rPr>
                <a:t>Time</a:t>
              </a:r>
            </a:p>
          </p:txBody>
        </p:sp>
        <p:sp>
          <p:nvSpPr>
            <p:cNvPr id="26634" name="Text Box 13"/>
            <p:cNvSpPr txBox="1">
              <a:spLocks noChangeArrowheads="1"/>
            </p:cNvSpPr>
            <p:nvPr/>
          </p:nvSpPr>
          <p:spPr bwMode="auto">
            <a:xfrm>
              <a:off x="3724" y="1104"/>
              <a:ext cx="13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9pPr>
            </a:lstStyle>
            <a:p>
              <a:r>
                <a:rPr lang="en-US" altLang="en-US" b="1">
                  <a:latin typeface="Times New Roman" pitchFamily="18" charset="0"/>
                </a:rPr>
                <a:t>0 1 2 3 0 1 2 3 0</a:t>
              </a:r>
            </a:p>
          </p:txBody>
        </p:sp>
        <p:sp>
          <p:nvSpPr>
            <p:cNvPr id="26635" name="Text Box 14"/>
            <p:cNvSpPr txBox="1">
              <a:spLocks noChangeArrowheads="1"/>
            </p:cNvSpPr>
            <p:nvPr/>
          </p:nvSpPr>
          <p:spPr bwMode="auto">
            <a:xfrm>
              <a:off x="2605" y="1056"/>
              <a:ext cx="8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9pPr>
            </a:lstStyle>
            <a:p>
              <a:r>
                <a:rPr lang="en-US" altLang="en-US" b="1">
                  <a:latin typeface="Times New Roman" pitchFamily="18" charset="0"/>
                </a:rPr>
                <a:t>Frame 0</a:t>
              </a:r>
            </a:p>
          </p:txBody>
        </p:sp>
        <p:sp>
          <p:nvSpPr>
            <p:cNvPr id="26636" name="Text Box 15"/>
            <p:cNvSpPr txBox="1">
              <a:spLocks noChangeArrowheads="1"/>
            </p:cNvSpPr>
            <p:nvPr/>
          </p:nvSpPr>
          <p:spPr bwMode="auto">
            <a:xfrm>
              <a:off x="2592" y="2208"/>
              <a:ext cx="6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9pPr>
            </a:lstStyle>
            <a:p>
              <a:r>
                <a:rPr lang="en-US" altLang="en-US" b="1">
                  <a:latin typeface="Times New Roman" pitchFamily="18" charset="0"/>
                </a:rPr>
                <a:t>ACK 1</a:t>
              </a:r>
            </a:p>
          </p:txBody>
        </p:sp>
        <p:sp>
          <p:nvSpPr>
            <p:cNvPr id="26637" name="Text Box 16"/>
            <p:cNvSpPr txBox="1">
              <a:spLocks noChangeArrowheads="1"/>
            </p:cNvSpPr>
            <p:nvPr/>
          </p:nvSpPr>
          <p:spPr bwMode="auto">
            <a:xfrm>
              <a:off x="864" y="912"/>
              <a:ext cx="13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9pPr>
            </a:lstStyle>
            <a:p>
              <a:r>
                <a:rPr lang="en-US" altLang="en-US" b="1">
                  <a:latin typeface="Times New Roman" pitchFamily="18" charset="0"/>
                </a:rPr>
                <a:t>0 1 2 3 0 1 2 3 0</a:t>
              </a:r>
            </a:p>
          </p:txBody>
        </p:sp>
        <p:sp>
          <p:nvSpPr>
            <p:cNvPr id="26638" name="Rectangle 17"/>
            <p:cNvSpPr>
              <a:spLocks noChangeArrowheads="1"/>
            </p:cNvSpPr>
            <p:nvPr/>
          </p:nvSpPr>
          <p:spPr bwMode="auto">
            <a:xfrm>
              <a:off x="3744" y="1104"/>
              <a:ext cx="144" cy="288"/>
            </a:xfrm>
            <a:prstGeom prst="rect">
              <a:avLst/>
            </a:prstGeom>
            <a:solidFill>
              <a:schemeClr val="accent1">
                <a:alpha val="14902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9" name="Rectangle 18"/>
            <p:cNvSpPr>
              <a:spLocks noChangeArrowheads="1"/>
            </p:cNvSpPr>
            <p:nvPr/>
          </p:nvSpPr>
          <p:spPr bwMode="auto">
            <a:xfrm>
              <a:off x="912" y="912"/>
              <a:ext cx="432" cy="288"/>
            </a:xfrm>
            <a:prstGeom prst="rect">
              <a:avLst/>
            </a:prstGeom>
            <a:solidFill>
              <a:schemeClr val="accent1">
                <a:alpha val="14902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40" name="Text Box 19"/>
            <p:cNvSpPr txBox="1">
              <a:spLocks noChangeArrowheads="1"/>
            </p:cNvSpPr>
            <p:nvPr/>
          </p:nvSpPr>
          <p:spPr bwMode="auto">
            <a:xfrm>
              <a:off x="2592" y="1824"/>
              <a:ext cx="8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9pPr>
            </a:lstStyle>
            <a:p>
              <a:r>
                <a:rPr lang="en-US" altLang="en-US" b="1">
                  <a:latin typeface="Times New Roman" pitchFamily="18" charset="0"/>
                </a:rPr>
                <a:t>Frame 1</a:t>
              </a:r>
            </a:p>
          </p:txBody>
        </p:sp>
        <p:sp>
          <p:nvSpPr>
            <p:cNvPr id="26641" name="Text Box 20"/>
            <p:cNvSpPr txBox="1">
              <a:spLocks noChangeArrowheads="1"/>
            </p:cNvSpPr>
            <p:nvPr/>
          </p:nvSpPr>
          <p:spPr bwMode="auto">
            <a:xfrm>
              <a:off x="864" y="1296"/>
              <a:ext cx="13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9pPr>
            </a:lstStyle>
            <a:p>
              <a:r>
                <a:rPr lang="en-US" altLang="en-US" b="1">
                  <a:latin typeface="Times New Roman" pitchFamily="18" charset="0"/>
                </a:rPr>
                <a:t>0 1 2 3 0 1 2 3 0</a:t>
              </a:r>
            </a:p>
          </p:txBody>
        </p:sp>
        <p:sp>
          <p:nvSpPr>
            <p:cNvPr id="26642" name="Rectangle 21"/>
            <p:cNvSpPr>
              <a:spLocks noChangeArrowheads="1"/>
            </p:cNvSpPr>
            <p:nvPr/>
          </p:nvSpPr>
          <p:spPr bwMode="auto">
            <a:xfrm>
              <a:off x="912" y="1296"/>
              <a:ext cx="432" cy="288"/>
            </a:xfrm>
            <a:prstGeom prst="rect">
              <a:avLst/>
            </a:prstGeom>
            <a:solidFill>
              <a:schemeClr val="accent1">
                <a:alpha val="14902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43" name="Line 22"/>
            <p:cNvSpPr>
              <a:spLocks noChangeShapeType="1"/>
            </p:cNvSpPr>
            <p:nvPr/>
          </p:nvSpPr>
          <p:spPr bwMode="auto">
            <a:xfrm>
              <a:off x="2208" y="1920"/>
              <a:ext cx="1488" cy="33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4" name="Line 23"/>
            <p:cNvSpPr>
              <a:spLocks noChangeShapeType="1"/>
            </p:cNvSpPr>
            <p:nvPr/>
          </p:nvSpPr>
          <p:spPr bwMode="auto">
            <a:xfrm flipH="1">
              <a:off x="2208" y="2304"/>
              <a:ext cx="1488" cy="33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Text Box 24"/>
            <p:cNvSpPr txBox="1">
              <a:spLocks noChangeArrowheads="1"/>
            </p:cNvSpPr>
            <p:nvPr/>
          </p:nvSpPr>
          <p:spPr bwMode="auto">
            <a:xfrm>
              <a:off x="2592" y="2592"/>
              <a:ext cx="8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9pPr>
            </a:lstStyle>
            <a:p>
              <a:r>
                <a:rPr lang="en-US" altLang="en-US" b="1">
                  <a:latin typeface="Times New Roman" pitchFamily="18" charset="0"/>
                </a:rPr>
                <a:t>Frame 2</a:t>
              </a:r>
            </a:p>
          </p:txBody>
        </p:sp>
        <p:sp>
          <p:nvSpPr>
            <p:cNvPr id="26646" name="Line 25"/>
            <p:cNvSpPr>
              <a:spLocks noChangeShapeType="1"/>
            </p:cNvSpPr>
            <p:nvPr/>
          </p:nvSpPr>
          <p:spPr bwMode="auto">
            <a:xfrm>
              <a:off x="2208" y="2688"/>
              <a:ext cx="1488" cy="33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7" name="Line 26"/>
            <p:cNvSpPr>
              <a:spLocks noChangeShapeType="1"/>
            </p:cNvSpPr>
            <p:nvPr/>
          </p:nvSpPr>
          <p:spPr bwMode="auto">
            <a:xfrm flipH="1">
              <a:off x="2208" y="3072"/>
              <a:ext cx="1488" cy="33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Text Box 27"/>
            <p:cNvSpPr txBox="1">
              <a:spLocks noChangeArrowheads="1"/>
            </p:cNvSpPr>
            <p:nvPr/>
          </p:nvSpPr>
          <p:spPr bwMode="auto">
            <a:xfrm>
              <a:off x="2592" y="2976"/>
              <a:ext cx="6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9pPr>
            </a:lstStyle>
            <a:p>
              <a:r>
                <a:rPr lang="en-US" altLang="en-US" b="1">
                  <a:latin typeface="Times New Roman" pitchFamily="18" charset="0"/>
                </a:rPr>
                <a:t>ACK 2</a:t>
              </a:r>
            </a:p>
          </p:txBody>
        </p:sp>
        <p:sp>
          <p:nvSpPr>
            <p:cNvPr id="26649" name="Text Box 28"/>
            <p:cNvSpPr txBox="1">
              <a:spLocks noChangeArrowheads="1"/>
            </p:cNvSpPr>
            <p:nvPr/>
          </p:nvSpPr>
          <p:spPr bwMode="auto">
            <a:xfrm>
              <a:off x="3724" y="1536"/>
              <a:ext cx="13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9pPr>
            </a:lstStyle>
            <a:p>
              <a:r>
                <a:rPr lang="en-US" altLang="en-US" b="1">
                  <a:latin typeface="Times New Roman" pitchFamily="18" charset="0"/>
                </a:rPr>
                <a:t>0 1 2 3 0 1 2 3 0</a:t>
              </a:r>
            </a:p>
          </p:txBody>
        </p:sp>
        <p:sp>
          <p:nvSpPr>
            <p:cNvPr id="26650" name="Rectangle 29"/>
            <p:cNvSpPr>
              <a:spLocks noChangeArrowheads="1"/>
            </p:cNvSpPr>
            <p:nvPr/>
          </p:nvSpPr>
          <p:spPr bwMode="auto">
            <a:xfrm>
              <a:off x="3888" y="1536"/>
              <a:ext cx="144" cy="288"/>
            </a:xfrm>
            <a:prstGeom prst="rect">
              <a:avLst/>
            </a:prstGeom>
            <a:solidFill>
              <a:schemeClr val="accent1">
                <a:alpha val="14902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51" name="Text Box 30"/>
            <p:cNvSpPr txBox="1">
              <a:spLocks noChangeArrowheads="1"/>
            </p:cNvSpPr>
            <p:nvPr/>
          </p:nvSpPr>
          <p:spPr bwMode="auto">
            <a:xfrm>
              <a:off x="2081" y="62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9pPr>
            </a:lstStyle>
            <a:p>
              <a:r>
                <a:rPr lang="en-US" altLang="en-US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26652" name="Text Box 31"/>
            <p:cNvSpPr txBox="1">
              <a:spLocks noChangeArrowheads="1"/>
            </p:cNvSpPr>
            <p:nvPr/>
          </p:nvSpPr>
          <p:spPr bwMode="auto">
            <a:xfrm>
              <a:off x="3552" y="62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9pPr>
            </a:lstStyle>
            <a:p>
              <a:r>
                <a:rPr lang="en-US" altLang="en-US" b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26653" name="Text Box 32"/>
            <p:cNvSpPr txBox="1">
              <a:spLocks noChangeArrowheads="1"/>
            </p:cNvSpPr>
            <p:nvPr/>
          </p:nvSpPr>
          <p:spPr bwMode="auto">
            <a:xfrm>
              <a:off x="2592" y="3360"/>
              <a:ext cx="8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9pPr>
            </a:lstStyle>
            <a:p>
              <a:r>
                <a:rPr lang="en-US" altLang="en-US" b="1">
                  <a:latin typeface="Times New Roman" pitchFamily="18" charset="0"/>
                </a:rPr>
                <a:t>Frame 3</a:t>
              </a:r>
            </a:p>
          </p:txBody>
        </p:sp>
        <p:sp>
          <p:nvSpPr>
            <p:cNvPr id="26654" name="Line 33"/>
            <p:cNvSpPr>
              <a:spLocks noChangeShapeType="1"/>
            </p:cNvSpPr>
            <p:nvPr/>
          </p:nvSpPr>
          <p:spPr bwMode="auto">
            <a:xfrm>
              <a:off x="2208" y="3456"/>
              <a:ext cx="1488" cy="33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5" name="Text Box 34"/>
            <p:cNvSpPr txBox="1">
              <a:spLocks noChangeArrowheads="1"/>
            </p:cNvSpPr>
            <p:nvPr/>
          </p:nvSpPr>
          <p:spPr bwMode="auto">
            <a:xfrm>
              <a:off x="864" y="1968"/>
              <a:ext cx="13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9pPr>
            </a:lstStyle>
            <a:p>
              <a:r>
                <a:rPr lang="en-US" altLang="en-US" b="1">
                  <a:latin typeface="Times New Roman" pitchFamily="18" charset="0"/>
                </a:rPr>
                <a:t>0 1 2 3 0 1 2 3 0</a:t>
              </a:r>
            </a:p>
          </p:txBody>
        </p:sp>
        <p:sp>
          <p:nvSpPr>
            <p:cNvPr id="26656" name="Rectangle 35"/>
            <p:cNvSpPr>
              <a:spLocks noChangeArrowheads="1"/>
            </p:cNvSpPr>
            <p:nvPr/>
          </p:nvSpPr>
          <p:spPr bwMode="auto">
            <a:xfrm>
              <a:off x="912" y="1968"/>
              <a:ext cx="432" cy="288"/>
            </a:xfrm>
            <a:prstGeom prst="rect">
              <a:avLst/>
            </a:prstGeom>
            <a:solidFill>
              <a:schemeClr val="accent1">
                <a:alpha val="14902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57" name="Text Box 36"/>
            <p:cNvSpPr txBox="1">
              <a:spLocks noChangeArrowheads="1"/>
            </p:cNvSpPr>
            <p:nvPr/>
          </p:nvSpPr>
          <p:spPr bwMode="auto">
            <a:xfrm>
              <a:off x="864" y="2688"/>
              <a:ext cx="13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9pPr>
            </a:lstStyle>
            <a:p>
              <a:r>
                <a:rPr lang="en-US" altLang="en-US" b="1">
                  <a:latin typeface="Times New Roman" pitchFamily="18" charset="0"/>
                </a:rPr>
                <a:t>0 1 2 3 0 1 2 3 0</a:t>
              </a:r>
            </a:p>
          </p:txBody>
        </p:sp>
        <p:sp>
          <p:nvSpPr>
            <p:cNvPr id="26658" name="Rectangle 37"/>
            <p:cNvSpPr>
              <a:spLocks noChangeArrowheads="1"/>
            </p:cNvSpPr>
            <p:nvPr/>
          </p:nvSpPr>
          <p:spPr bwMode="auto">
            <a:xfrm>
              <a:off x="1200" y="2688"/>
              <a:ext cx="432" cy="288"/>
            </a:xfrm>
            <a:prstGeom prst="rect">
              <a:avLst/>
            </a:prstGeom>
            <a:solidFill>
              <a:schemeClr val="accent1">
                <a:alpha val="14902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59" name="Text Box 38"/>
            <p:cNvSpPr txBox="1">
              <a:spLocks noChangeArrowheads="1"/>
            </p:cNvSpPr>
            <p:nvPr/>
          </p:nvSpPr>
          <p:spPr bwMode="auto">
            <a:xfrm>
              <a:off x="864" y="3408"/>
              <a:ext cx="13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9pPr>
            </a:lstStyle>
            <a:p>
              <a:r>
                <a:rPr lang="en-US" altLang="en-US" b="1">
                  <a:latin typeface="Times New Roman" pitchFamily="18" charset="0"/>
                </a:rPr>
                <a:t>0 1 2 3 0 1 2 3 0</a:t>
              </a:r>
            </a:p>
          </p:txBody>
        </p:sp>
        <p:sp>
          <p:nvSpPr>
            <p:cNvPr id="26660" name="Rectangle 39"/>
            <p:cNvSpPr>
              <a:spLocks noChangeArrowheads="1"/>
            </p:cNvSpPr>
            <p:nvPr/>
          </p:nvSpPr>
          <p:spPr bwMode="auto">
            <a:xfrm>
              <a:off x="1344" y="3408"/>
              <a:ext cx="432" cy="288"/>
            </a:xfrm>
            <a:prstGeom prst="rect">
              <a:avLst/>
            </a:prstGeom>
            <a:solidFill>
              <a:schemeClr val="accent1">
                <a:alpha val="14902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61" name="Text Box 40"/>
            <p:cNvSpPr txBox="1">
              <a:spLocks noChangeArrowheads="1"/>
            </p:cNvSpPr>
            <p:nvPr/>
          </p:nvSpPr>
          <p:spPr bwMode="auto">
            <a:xfrm>
              <a:off x="3696" y="2352"/>
              <a:ext cx="13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9pPr>
            </a:lstStyle>
            <a:p>
              <a:r>
                <a:rPr lang="en-US" altLang="en-US" b="1">
                  <a:latin typeface="Times New Roman" pitchFamily="18" charset="0"/>
                </a:rPr>
                <a:t>0 1 2 3 0 1 2 3 0</a:t>
              </a:r>
            </a:p>
          </p:txBody>
        </p:sp>
        <p:sp>
          <p:nvSpPr>
            <p:cNvPr id="26662" name="Rectangle 41"/>
            <p:cNvSpPr>
              <a:spLocks noChangeArrowheads="1"/>
            </p:cNvSpPr>
            <p:nvPr/>
          </p:nvSpPr>
          <p:spPr bwMode="auto">
            <a:xfrm>
              <a:off x="4032" y="2352"/>
              <a:ext cx="144" cy="288"/>
            </a:xfrm>
            <a:prstGeom prst="rect">
              <a:avLst/>
            </a:prstGeom>
            <a:solidFill>
              <a:schemeClr val="accent1">
                <a:alpha val="14902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63" name="Text Box 42"/>
            <p:cNvSpPr txBox="1">
              <a:spLocks noChangeArrowheads="1"/>
            </p:cNvSpPr>
            <p:nvPr/>
          </p:nvSpPr>
          <p:spPr bwMode="auto">
            <a:xfrm>
              <a:off x="3696" y="3024"/>
              <a:ext cx="13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9pPr>
            </a:lstStyle>
            <a:p>
              <a:r>
                <a:rPr lang="en-US" altLang="en-US" b="1">
                  <a:latin typeface="Times New Roman" pitchFamily="18" charset="0"/>
                </a:rPr>
                <a:t>0 1 2 3 0 1 2 3 0</a:t>
              </a:r>
            </a:p>
          </p:txBody>
        </p:sp>
        <p:sp>
          <p:nvSpPr>
            <p:cNvPr id="26664" name="Rectangle 43"/>
            <p:cNvSpPr>
              <a:spLocks noChangeArrowheads="1"/>
            </p:cNvSpPr>
            <p:nvPr/>
          </p:nvSpPr>
          <p:spPr bwMode="auto">
            <a:xfrm>
              <a:off x="4176" y="3024"/>
              <a:ext cx="144" cy="288"/>
            </a:xfrm>
            <a:prstGeom prst="rect">
              <a:avLst/>
            </a:prstGeom>
            <a:solidFill>
              <a:schemeClr val="accent1">
                <a:alpha val="14902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65" name="Text Box 44"/>
            <p:cNvSpPr txBox="1">
              <a:spLocks noChangeArrowheads="1"/>
            </p:cNvSpPr>
            <p:nvPr/>
          </p:nvSpPr>
          <p:spPr bwMode="auto">
            <a:xfrm>
              <a:off x="3696" y="3744"/>
              <a:ext cx="13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9pPr>
            </a:lstStyle>
            <a:p>
              <a:r>
                <a:rPr lang="en-US" altLang="en-US" b="1">
                  <a:latin typeface="Times New Roman" pitchFamily="18" charset="0"/>
                </a:rPr>
                <a:t>0 1 2 3 0 1 2 3 0</a:t>
              </a:r>
            </a:p>
          </p:txBody>
        </p:sp>
        <p:sp>
          <p:nvSpPr>
            <p:cNvPr id="26666" name="Rectangle 45"/>
            <p:cNvSpPr>
              <a:spLocks noChangeArrowheads="1"/>
            </p:cNvSpPr>
            <p:nvPr/>
          </p:nvSpPr>
          <p:spPr bwMode="auto">
            <a:xfrm>
              <a:off x="4320" y="3744"/>
              <a:ext cx="144" cy="288"/>
            </a:xfrm>
            <a:prstGeom prst="rect">
              <a:avLst/>
            </a:prstGeom>
            <a:solidFill>
              <a:schemeClr val="accent1">
                <a:alpha val="14902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80604020202020204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Networks: Data Link Layer</a:t>
            </a:r>
          </a:p>
        </p:txBody>
      </p:sp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183C-9944-4681-B5AF-E872C601EB5D}" type="slidenum">
              <a:rPr lang="en-US"/>
            </a:fld>
            <a:endParaRPr lang="en-US" dirty="0"/>
          </a:p>
        </p:txBody>
      </p:sp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863600" y="2860675"/>
            <a:ext cx="7920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819150" y="4283075"/>
            <a:ext cx="8002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28613" y="2662238"/>
            <a:ext cx="573087" cy="550862"/>
          </a:xfrm>
          <a:prstGeom prst="rect">
            <a:avLst/>
          </a:prstGeom>
          <a:noFill/>
          <a:ln w="38100" cmpd="dbl">
            <a:noFill/>
            <a:miter lim="800000"/>
          </a:ln>
          <a:effectLst/>
        </p:spPr>
        <p:txBody>
          <a:bodyPr wrap="none" lIns="138112" tIns="69850" rIns="138112" bIns="69850">
            <a:spAutoFit/>
          </a:bodyPr>
          <a:lstStyle/>
          <a:p>
            <a:pPr defTabSz="2057400" eaLnBrk="0" hangingPunct="0"/>
            <a:r>
              <a:rPr lang="en-US" sz="2700" dirty="0"/>
              <a:t> </a:t>
            </a:r>
            <a:r>
              <a:rPr lang="en-US" sz="2300" dirty="0"/>
              <a:t>A</a:t>
            </a:r>
            <a:endParaRPr lang="en-US" sz="2700" dirty="0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25438" y="3976688"/>
            <a:ext cx="557212" cy="550862"/>
          </a:xfrm>
          <a:prstGeom prst="rect">
            <a:avLst/>
          </a:prstGeom>
          <a:noFill/>
          <a:ln w="38100" cmpd="dbl">
            <a:noFill/>
            <a:miter lim="800000"/>
          </a:ln>
          <a:effectLst/>
        </p:spPr>
        <p:txBody>
          <a:bodyPr wrap="none" lIns="138112" tIns="69850" rIns="138112" bIns="69850">
            <a:spAutoFit/>
          </a:bodyPr>
          <a:lstStyle/>
          <a:p>
            <a:pPr defTabSz="2057400" eaLnBrk="0" hangingPunct="0"/>
            <a:r>
              <a:rPr lang="en-US" sz="2700" dirty="0"/>
              <a:t> </a:t>
            </a:r>
            <a:r>
              <a:rPr lang="en-US" sz="2300" dirty="0"/>
              <a:t>B</a:t>
            </a:r>
            <a:endParaRPr lang="en-US" sz="2700" dirty="0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1436688" y="28892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235075" y="22891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  <a:endParaRPr lang="en-US" sz="1400" dirty="0"/>
          </a:p>
          <a:p>
            <a:pPr algn="ctr" defTabSz="2057400" eaLnBrk="0" hangingPunct="0"/>
            <a:r>
              <a:rPr lang="en-US" sz="1400" dirty="0"/>
              <a:t>0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8042275" y="2255838"/>
            <a:ext cx="752475" cy="460375"/>
          </a:xfrm>
          <a:prstGeom prst="rect">
            <a:avLst/>
          </a:prstGeom>
          <a:noFill/>
          <a:ln w="38100" cmpd="dbl">
            <a:noFill/>
            <a:miter lim="800000"/>
          </a:ln>
          <a:effectLst/>
        </p:spPr>
        <p:txBody>
          <a:bodyPr wrap="none" lIns="138112" tIns="69850" rIns="138112" bIns="69850">
            <a:spAutoFit/>
          </a:bodyPr>
          <a:lstStyle/>
          <a:p>
            <a:pPr defTabSz="2057400" eaLnBrk="0" hangingPunct="0"/>
            <a:r>
              <a:rPr lang="en-US" sz="2100" dirty="0"/>
              <a:t>time</a:t>
            </a:r>
            <a:endParaRPr lang="en-US" sz="2700" dirty="0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723900" y="5162550"/>
            <a:ext cx="7772400" cy="11430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666875" y="23145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  <a:endParaRPr lang="en-US" sz="1400" dirty="0"/>
          </a:p>
          <a:p>
            <a:pPr algn="ctr" defTabSz="2057400" eaLnBrk="0" hangingPunct="0"/>
            <a:r>
              <a:rPr lang="en-US" sz="1400" dirty="0"/>
              <a:t>1</a:t>
            </a:r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1817688" y="28765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2047875" y="23145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  <a:endParaRPr lang="en-US" sz="1400" dirty="0"/>
          </a:p>
          <a:p>
            <a:pPr algn="ctr" defTabSz="2057400" eaLnBrk="0" hangingPunct="0"/>
            <a:r>
              <a:rPr lang="en-US" sz="1400" dirty="0"/>
              <a:t>2</a:t>
            </a:r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2211388" y="28638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2428875" y="23272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  <a:endParaRPr lang="en-US" sz="1400" dirty="0"/>
          </a:p>
          <a:p>
            <a:pPr algn="ctr" defTabSz="2057400" eaLnBrk="0" hangingPunct="0"/>
            <a:r>
              <a:rPr lang="en-US" sz="1400" dirty="0"/>
              <a:t>3</a:t>
            </a:r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3074988" y="29019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2847975" y="23272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  <a:endParaRPr lang="en-US" sz="1400" dirty="0"/>
          </a:p>
          <a:p>
            <a:pPr algn="ctr" defTabSz="2057400" eaLnBrk="0" hangingPunct="0"/>
            <a:r>
              <a:rPr lang="en-US" sz="1400" dirty="0"/>
              <a:t>4</a:t>
            </a:r>
          </a:p>
        </p:txBody>
      </p:sp>
      <p:grpSp>
        <p:nvGrpSpPr>
          <p:cNvPr id="2" name="Group 17"/>
          <p:cNvGrpSpPr/>
          <p:nvPr/>
        </p:nvGrpSpPr>
        <p:grpSpPr bwMode="auto">
          <a:xfrm>
            <a:off x="2630488" y="2889250"/>
            <a:ext cx="622300" cy="1108075"/>
            <a:chOff x="1584" y="1498"/>
            <a:chExt cx="392" cy="698"/>
          </a:xfrm>
        </p:grpSpPr>
        <p:sp>
          <p:nvSpPr>
            <p:cNvPr id="31762" name="Line 18"/>
            <p:cNvSpPr>
              <a:spLocks noChangeShapeType="1"/>
            </p:cNvSpPr>
            <p:nvPr/>
          </p:nvSpPr>
          <p:spPr bwMode="auto">
            <a:xfrm>
              <a:off x="1584" y="1498"/>
              <a:ext cx="392" cy="6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763" name="Line 19"/>
            <p:cNvSpPr>
              <a:spLocks noChangeShapeType="1"/>
            </p:cNvSpPr>
            <p:nvPr/>
          </p:nvSpPr>
          <p:spPr bwMode="auto">
            <a:xfrm flipH="1">
              <a:off x="1876" y="2148"/>
              <a:ext cx="9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3506788" y="29019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3887788" y="28892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>
            <a:off x="4421188" y="29019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3228975" y="23272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  <a:endParaRPr lang="en-US" sz="1400" dirty="0"/>
          </a:p>
          <a:p>
            <a:pPr algn="ctr" defTabSz="2057400" eaLnBrk="0" hangingPunct="0"/>
            <a:r>
              <a:rPr lang="en-US" sz="1400" dirty="0"/>
              <a:t>5</a:t>
            </a:r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3625850" y="2365375"/>
            <a:ext cx="503238" cy="565150"/>
          </a:xfrm>
          <a:prstGeom prst="rect">
            <a:avLst/>
          </a:prstGeom>
          <a:noFill/>
          <a:ln w="38100" cmpd="dbl">
            <a:noFill/>
            <a:miter lim="800000"/>
          </a:ln>
          <a:effectLst/>
        </p:spPr>
        <p:txBody>
          <a:bodyPr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  <a:endParaRPr lang="en-US" sz="1400" dirty="0"/>
          </a:p>
          <a:p>
            <a:pPr algn="ctr" defTabSz="2057400" eaLnBrk="0" hangingPunct="0"/>
            <a:r>
              <a:rPr lang="en-US" sz="1400" dirty="0"/>
              <a:t>6</a:t>
            </a:r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4133850" y="2352675"/>
            <a:ext cx="503238" cy="565150"/>
          </a:xfrm>
          <a:prstGeom prst="rect">
            <a:avLst/>
          </a:prstGeom>
          <a:noFill/>
          <a:ln w="38100" cmpd="dbl">
            <a:noFill/>
            <a:miter lim="800000"/>
          </a:ln>
          <a:effectLst/>
        </p:spPr>
        <p:txBody>
          <a:bodyPr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  <a:endParaRPr lang="en-US" sz="1400" dirty="0"/>
          </a:p>
          <a:p>
            <a:pPr algn="ctr" defTabSz="2057400" eaLnBrk="0" hangingPunct="0"/>
            <a:r>
              <a:rPr lang="en-US" sz="1400" dirty="0"/>
              <a:t>3</a:t>
            </a:r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flipV="1">
            <a:off x="2319338" y="28924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 flipV="1">
            <a:off x="2725738" y="29051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 flipV="1">
            <a:off x="3119438" y="28924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73" name="Rectangle 29"/>
          <p:cNvSpPr>
            <a:spLocks noChangeArrowheads="1"/>
          </p:cNvSpPr>
          <p:nvPr/>
        </p:nvSpPr>
        <p:spPr bwMode="auto">
          <a:xfrm>
            <a:off x="2171700" y="4356100"/>
            <a:ext cx="306388" cy="8191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ACK1</a:t>
            </a:r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 flipH="1" flipV="1">
            <a:off x="3424238" y="4365625"/>
            <a:ext cx="215900" cy="584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3238500" y="4870450"/>
            <a:ext cx="625475" cy="36353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dirty="0"/>
              <a:t>error</a:t>
            </a:r>
          </a:p>
        </p:txBody>
      </p:sp>
      <p:sp>
        <p:nvSpPr>
          <p:cNvPr id="31776" name="Rectangle 32"/>
          <p:cNvSpPr>
            <a:spLocks noChangeArrowheads="1"/>
          </p:cNvSpPr>
          <p:nvPr/>
        </p:nvSpPr>
        <p:spPr bwMode="auto">
          <a:xfrm>
            <a:off x="3657600" y="4343400"/>
            <a:ext cx="1652588" cy="271463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Out-of-sequence frames</a:t>
            </a:r>
          </a:p>
        </p:txBody>
      </p:sp>
      <p:sp>
        <p:nvSpPr>
          <p:cNvPr id="31777" name="Rectangle 33"/>
          <p:cNvSpPr>
            <a:spLocks noChangeArrowheads="1"/>
          </p:cNvSpPr>
          <p:nvPr/>
        </p:nvSpPr>
        <p:spPr bwMode="auto">
          <a:xfrm>
            <a:off x="1130300" y="1797050"/>
            <a:ext cx="1260475" cy="36353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dirty="0"/>
              <a:t>Go-Back-4:</a:t>
            </a:r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>
            <a:off x="4141788" y="2143125"/>
            <a:ext cx="0" cy="660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79" name="Rectangle 35"/>
          <p:cNvSpPr>
            <a:spLocks noChangeArrowheads="1"/>
          </p:cNvSpPr>
          <p:nvPr/>
        </p:nvSpPr>
        <p:spPr bwMode="auto">
          <a:xfrm>
            <a:off x="3390900" y="1771650"/>
            <a:ext cx="3705225" cy="36353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dirty="0"/>
              <a:t>4 frames are outstanding; so go back 4</a:t>
            </a:r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>
            <a:off x="4802188" y="28765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81" name="Line 37"/>
          <p:cNvSpPr>
            <a:spLocks noChangeShapeType="1"/>
          </p:cNvSpPr>
          <p:nvPr/>
        </p:nvSpPr>
        <p:spPr bwMode="auto">
          <a:xfrm>
            <a:off x="5233988" y="28765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82" name="Line 38"/>
          <p:cNvSpPr>
            <a:spLocks noChangeShapeType="1"/>
          </p:cNvSpPr>
          <p:nvPr/>
        </p:nvSpPr>
        <p:spPr bwMode="auto">
          <a:xfrm>
            <a:off x="5614988" y="28638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83" name="Rectangle 39"/>
          <p:cNvSpPr>
            <a:spLocks noChangeArrowheads="1"/>
          </p:cNvSpPr>
          <p:nvPr/>
        </p:nvSpPr>
        <p:spPr bwMode="auto">
          <a:xfrm>
            <a:off x="4981575" y="23526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  <a:endParaRPr lang="en-US" sz="1400" dirty="0"/>
          </a:p>
          <a:p>
            <a:pPr algn="ctr" defTabSz="2057400" eaLnBrk="0" hangingPunct="0"/>
            <a:r>
              <a:rPr lang="en-US" sz="1400" dirty="0"/>
              <a:t>5</a:t>
            </a:r>
          </a:p>
        </p:txBody>
      </p:sp>
      <p:sp>
        <p:nvSpPr>
          <p:cNvPr id="31784" name="Rectangle 40"/>
          <p:cNvSpPr>
            <a:spLocks noChangeArrowheads="1"/>
          </p:cNvSpPr>
          <p:nvPr/>
        </p:nvSpPr>
        <p:spPr bwMode="auto">
          <a:xfrm>
            <a:off x="5340350" y="2365375"/>
            <a:ext cx="503238" cy="565150"/>
          </a:xfrm>
          <a:prstGeom prst="rect">
            <a:avLst/>
          </a:prstGeom>
          <a:noFill/>
          <a:ln w="38100" cmpd="dbl">
            <a:noFill/>
            <a:miter lim="800000"/>
          </a:ln>
          <a:effectLst/>
        </p:spPr>
        <p:txBody>
          <a:bodyPr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  <a:endParaRPr lang="en-US" sz="1400" dirty="0"/>
          </a:p>
          <a:p>
            <a:pPr algn="ctr" defTabSz="2057400" eaLnBrk="0" hangingPunct="0"/>
            <a:r>
              <a:rPr lang="en-US" sz="1400" dirty="0"/>
              <a:t>6</a:t>
            </a:r>
          </a:p>
        </p:txBody>
      </p:sp>
      <p:sp>
        <p:nvSpPr>
          <p:cNvPr id="31785" name="Rectangle 41"/>
          <p:cNvSpPr>
            <a:spLocks noChangeArrowheads="1"/>
          </p:cNvSpPr>
          <p:nvPr/>
        </p:nvSpPr>
        <p:spPr bwMode="auto">
          <a:xfrm>
            <a:off x="4579938" y="23526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  <a:endParaRPr lang="en-US" sz="1400" dirty="0"/>
          </a:p>
          <a:p>
            <a:pPr algn="ctr" defTabSz="2057400" eaLnBrk="0" hangingPunct="0"/>
            <a:r>
              <a:rPr lang="en-US" sz="1400" dirty="0"/>
              <a:t>4</a:t>
            </a:r>
          </a:p>
        </p:txBody>
      </p:sp>
      <p:sp>
        <p:nvSpPr>
          <p:cNvPr id="31786" name="Line 42"/>
          <p:cNvSpPr>
            <a:spLocks noChangeShapeType="1"/>
          </p:cNvSpPr>
          <p:nvPr/>
        </p:nvSpPr>
        <p:spPr bwMode="auto">
          <a:xfrm flipV="1">
            <a:off x="5341938" y="28670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87" name="Line 43"/>
          <p:cNvSpPr>
            <a:spLocks noChangeShapeType="1"/>
          </p:cNvSpPr>
          <p:nvPr/>
        </p:nvSpPr>
        <p:spPr bwMode="auto">
          <a:xfrm flipV="1">
            <a:off x="5735638" y="28670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88" name="Line 44"/>
          <p:cNvSpPr>
            <a:spLocks noChangeShapeType="1"/>
          </p:cNvSpPr>
          <p:nvPr/>
        </p:nvSpPr>
        <p:spPr bwMode="auto">
          <a:xfrm flipV="1">
            <a:off x="6167438" y="28924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89" name="Line 45"/>
          <p:cNvSpPr>
            <a:spLocks noChangeShapeType="1"/>
          </p:cNvSpPr>
          <p:nvPr/>
        </p:nvSpPr>
        <p:spPr bwMode="auto">
          <a:xfrm flipV="1">
            <a:off x="6523038" y="28924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90" name="Line 46"/>
          <p:cNvSpPr>
            <a:spLocks noChangeShapeType="1"/>
          </p:cNvSpPr>
          <p:nvPr/>
        </p:nvSpPr>
        <p:spPr bwMode="auto">
          <a:xfrm flipV="1">
            <a:off x="6878638" y="28924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91" name="Line 47"/>
          <p:cNvSpPr>
            <a:spLocks noChangeShapeType="1"/>
          </p:cNvSpPr>
          <p:nvPr/>
        </p:nvSpPr>
        <p:spPr bwMode="auto">
          <a:xfrm flipV="1">
            <a:off x="7259638" y="29178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92" name="Line 48"/>
          <p:cNvSpPr>
            <a:spLocks noChangeShapeType="1"/>
          </p:cNvSpPr>
          <p:nvPr/>
        </p:nvSpPr>
        <p:spPr bwMode="auto">
          <a:xfrm>
            <a:off x="6008688" y="28892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93" name="Line 49"/>
          <p:cNvSpPr>
            <a:spLocks noChangeShapeType="1"/>
          </p:cNvSpPr>
          <p:nvPr/>
        </p:nvSpPr>
        <p:spPr bwMode="auto">
          <a:xfrm>
            <a:off x="6402388" y="29019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94" name="Line 50"/>
          <p:cNvSpPr>
            <a:spLocks noChangeShapeType="1"/>
          </p:cNvSpPr>
          <p:nvPr/>
        </p:nvSpPr>
        <p:spPr bwMode="auto">
          <a:xfrm>
            <a:off x="6770688" y="28892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95" name="Rectangle 51"/>
          <p:cNvSpPr>
            <a:spLocks noChangeArrowheads="1"/>
          </p:cNvSpPr>
          <p:nvPr/>
        </p:nvSpPr>
        <p:spPr bwMode="auto">
          <a:xfrm>
            <a:off x="5759450" y="2378075"/>
            <a:ext cx="503238" cy="565150"/>
          </a:xfrm>
          <a:prstGeom prst="rect">
            <a:avLst/>
          </a:prstGeom>
          <a:noFill/>
          <a:ln w="38100" cmpd="dbl">
            <a:noFill/>
            <a:miter lim="800000"/>
          </a:ln>
          <a:effectLst/>
        </p:spPr>
        <p:txBody>
          <a:bodyPr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  <a:endParaRPr lang="en-US" sz="1400" dirty="0"/>
          </a:p>
          <a:p>
            <a:pPr algn="ctr" defTabSz="2057400" eaLnBrk="0" hangingPunct="0"/>
            <a:r>
              <a:rPr lang="en-US" sz="1400" dirty="0"/>
              <a:t>7</a:t>
            </a:r>
          </a:p>
        </p:txBody>
      </p:sp>
      <p:sp>
        <p:nvSpPr>
          <p:cNvPr id="31796" name="Rectangle 52"/>
          <p:cNvSpPr>
            <a:spLocks noChangeArrowheads="1"/>
          </p:cNvSpPr>
          <p:nvPr/>
        </p:nvSpPr>
        <p:spPr bwMode="auto">
          <a:xfrm>
            <a:off x="6127750" y="2378075"/>
            <a:ext cx="503238" cy="565150"/>
          </a:xfrm>
          <a:prstGeom prst="rect">
            <a:avLst/>
          </a:prstGeom>
          <a:noFill/>
          <a:ln w="38100" cmpd="dbl">
            <a:noFill/>
            <a:miter lim="800000"/>
          </a:ln>
          <a:effectLst/>
        </p:spPr>
        <p:txBody>
          <a:bodyPr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  <a:endParaRPr lang="en-US" sz="1400" dirty="0"/>
          </a:p>
          <a:p>
            <a:pPr algn="ctr" defTabSz="2057400" eaLnBrk="0" hangingPunct="0"/>
            <a:r>
              <a:rPr lang="en-US" sz="1400" dirty="0"/>
              <a:t>8</a:t>
            </a:r>
          </a:p>
        </p:txBody>
      </p:sp>
      <p:sp>
        <p:nvSpPr>
          <p:cNvPr id="31797" name="Rectangle 53"/>
          <p:cNvSpPr>
            <a:spLocks noChangeArrowheads="1"/>
          </p:cNvSpPr>
          <p:nvPr/>
        </p:nvSpPr>
        <p:spPr bwMode="auto">
          <a:xfrm>
            <a:off x="6521450" y="2378075"/>
            <a:ext cx="503238" cy="565150"/>
          </a:xfrm>
          <a:prstGeom prst="rect">
            <a:avLst/>
          </a:prstGeom>
          <a:noFill/>
          <a:ln w="38100" cmpd="dbl">
            <a:noFill/>
            <a:miter lim="800000"/>
          </a:ln>
          <a:effectLst/>
        </p:spPr>
        <p:txBody>
          <a:bodyPr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  <a:endParaRPr lang="en-US" sz="1400" dirty="0"/>
          </a:p>
          <a:p>
            <a:pPr algn="ctr" defTabSz="2057400" eaLnBrk="0" hangingPunct="0"/>
            <a:r>
              <a:rPr lang="en-US" sz="1400" dirty="0"/>
              <a:t>9</a:t>
            </a:r>
          </a:p>
        </p:txBody>
      </p:sp>
      <p:sp>
        <p:nvSpPr>
          <p:cNvPr id="31798" name="Rectangle 54"/>
          <p:cNvSpPr>
            <a:spLocks noChangeArrowheads="1"/>
          </p:cNvSpPr>
          <p:nvPr/>
        </p:nvSpPr>
        <p:spPr bwMode="auto">
          <a:xfrm>
            <a:off x="2565400" y="4368800"/>
            <a:ext cx="293688" cy="8191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ACK2</a:t>
            </a:r>
          </a:p>
        </p:txBody>
      </p:sp>
      <p:sp>
        <p:nvSpPr>
          <p:cNvPr id="31799" name="Rectangle 55"/>
          <p:cNvSpPr>
            <a:spLocks noChangeArrowheads="1"/>
          </p:cNvSpPr>
          <p:nvPr/>
        </p:nvSpPr>
        <p:spPr bwMode="auto">
          <a:xfrm>
            <a:off x="2959100" y="4381500"/>
            <a:ext cx="280988" cy="8191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ACK3</a:t>
            </a:r>
          </a:p>
        </p:txBody>
      </p:sp>
      <p:sp>
        <p:nvSpPr>
          <p:cNvPr id="31800" name="Rectangle 56"/>
          <p:cNvSpPr>
            <a:spLocks noChangeArrowheads="1"/>
          </p:cNvSpPr>
          <p:nvPr/>
        </p:nvSpPr>
        <p:spPr bwMode="auto">
          <a:xfrm>
            <a:off x="5207000" y="4368800"/>
            <a:ext cx="319088" cy="8191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ACK4</a:t>
            </a:r>
          </a:p>
        </p:txBody>
      </p:sp>
      <p:sp>
        <p:nvSpPr>
          <p:cNvPr id="31801" name="Rectangle 57"/>
          <p:cNvSpPr>
            <a:spLocks noChangeArrowheads="1"/>
          </p:cNvSpPr>
          <p:nvPr/>
        </p:nvSpPr>
        <p:spPr bwMode="auto">
          <a:xfrm>
            <a:off x="5600700" y="4368800"/>
            <a:ext cx="230188" cy="8191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ACK5</a:t>
            </a:r>
          </a:p>
        </p:txBody>
      </p:sp>
      <p:sp>
        <p:nvSpPr>
          <p:cNvPr id="31802" name="Rectangle 58"/>
          <p:cNvSpPr>
            <a:spLocks noChangeArrowheads="1"/>
          </p:cNvSpPr>
          <p:nvPr/>
        </p:nvSpPr>
        <p:spPr bwMode="auto">
          <a:xfrm>
            <a:off x="5981700" y="4394200"/>
            <a:ext cx="230188" cy="8191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ACK6</a:t>
            </a:r>
          </a:p>
        </p:txBody>
      </p:sp>
      <p:sp>
        <p:nvSpPr>
          <p:cNvPr id="31803" name="Rectangle 59"/>
          <p:cNvSpPr>
            <a:spLocks noChangeArrowheads="1"/>
          </p:cNvSpPr>
          <p:nvPr/>
        </p:nvSpPr>
        <p:spPr bwMode="auto">
          <a:xfrm>
            <a:off x="6388100" y="4381500"/>
            <a:ext cx="357188" cy="8191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ACK7</a:t>
            </a:r>
          </a:p>
        </p:txBody>
      </p:sp>
      <p:sp>
        <p:nvSpPr>
          <p:cNvPr id="31804" name="Rectangle 60"/>
          <p:cNvSpPr>
            <a:spLocks noChangeArrowheads="1"/>
          </p:cNvSpPr>
          <p:nvPr/>
        </p:nvSpPr>
        <p:spPr bwMode="auto">
          <a:xfrm>
            <a:off x="6781800" y="4406900"/>
            <a:ext cx="268288" cy="8191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ACK8</a:t>
            </a:r>
          </a:p>
        </p:txBody>
      </p:sp>
      <p:sp>
        <p:nvSpPr>
          <p:cNvPr id="31805" name="Rectangle 61"/>
          <p:cNvSpPr>
            <a:spLocks noChangeArrowheads="1"/>
          </p:cNvSpPr>
          <p:nvPr/>
        </p:nvSpPr>
        <p:spPr bwMode="auto">
          <a:xfrm>
            <a:off x="7175500" y="4394200"/>
            <a:ext cx="255588" cy="8191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ACK9</a:t>
            </a:r>
          </a:p>
        </p:txBody>
      </p:sp>
      <p:sp>
        <p:nvSpPr>
          <p:cNvPr id="31810" name="Rectangle 66"/>
          <p:cNvSpPr>
            <a:spLocks noChangeArrowheads="1"/>
          </p:cNvSpPr>
          <p:nvPr/>
        </p:nvSpPr>
        <p:spPr bwMode="auto">
          <a:xfrm>
            <a:off x="838200" y="304800"/>
            <a:ext cx="6934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Go Back N</a:t>
            </a:r>
          </a:p>
        </p:txBody>
      </p:sp>
      <p:sp>
        <p:nvSpPr>
          <p:cNvPr id="31811" name="Rectangle 67"/>
          <p:cNvSpPr>
            <a:spLocks noChangeArrowheads="1"/>
          </p:cNvSpPr>
          <p:nvPr/>
        </p:nvSpPr>
        <p:spPr bwMode="auto">
          <a:xfrm>
            <a:off x="3429000" y="5410200"/>
            <a:ext cx="2743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993300"/>
                </a:solidFill>
              </a:rPr>
              <a:t>ACKing next frame expected</a:t>
            </a:r>
          </a:p>
        </p:txBody>
      </p:sp>
      <p:sp>
        <p:nvSpPr>
          <p:cNvPr id="31812" name="Line 68"/>
          <p:cNvSpPr>
            <a:spLocks noChangeShapeType="1"/>
          </p:cNvSpPr>
          <p:nvPr/>
        </p:nvSpPr>
        <p:spPr bwMode="auto">
          <a:xfrm flipH="1" flipV="1">
            <a:off x="3124200" y="5181600"/>
            <a:ext cx="3810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Networks: Data Link Layer</a:t>
            </a:r>
          </a:p>
        </p:txBody>
      </p:sp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ED22-7CA4-4A3E-AB51-2D5CE823DDD4}" type="slidenum">
              <a:rPr lang="en-US"/>
            </a:fld>
            <a:endParaRPr lang="en-US" dirty="0"/>
          </a:p>
        </p:txBody>
      </p:sp>
      <p:sp>
        <p:nvSpPr>
          <p:cNvPr id="37890" name="Line 2"/>
          <p:cNvSpPr>
            <a:spLocks noChangeShapeType="1"/>
          </p:cNvSpPr>
          <p:nvPr/>
        </p:nvSpPr>
        <p:spPr bwMode="auto">
          <a:xfrm>
            <a:off x="901700" y="2911475"/>
            <a:ext cx="7920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>
            <a:off x="857250" y="4333875"/>
            <a:ext cx="8002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38125" y="2667000"/>
            <a:ext cx="498475" cy="414338"/>
          </a:xfrm>
          <a:prstGeom prst="rect">
            <a:avLst/>
          </a:prstGeom>
          <a:noFill/>
          <a:ln w="38100" cmpd="dbl">
            <a:noFill/>
            <a:miter lim="800000"/>
          </a:ln>
          <a:effectLst/>
        </p:spPr>
        <p:txBody>
          <a:bodyPr wrap="none" lIns="138112" tIns="69850" rIns="138112" bIns="69850">
            <a:spAutoFit/>
          </a:bodyPr>
          <a:lstStyle/>
          <a:p>
            <a:pPr defTabSz="2057400" eaLnBrk="0" hangingPunct="0"/>
            <a:r>
              <a:rPr lang="en-US" sz="1800" dirty="0"/>
              <a:t> A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209550" y="4081463"/>
            <a:ext cx="485775" cy="414337"/>
          </a:xfrm>
          <a:prstGeom prst="rect">
            <a:avLst/>
          </a:prstGeom>
          <a:noFill/>
          <a:ln w="38100" cmpd="dbl">
            <a:noFill/>
            <a:miter lim="800000"/>
          </a:ln>
          <a:effectLst/>
        </p:spPr>
        <p:txBody>
          <a:bodyPr wrap="none" lIns="138112" tIns="69850" rIns="138112" bIns="69850">
            <a:spAutoFit/>
          </a:bodyPr>
          <a:lstStyle/>
          <a:p>
            <a:pPr defTabSz="2057400" eaLnBrk="0" hangingPunct="0"/>
            <a:r>
              <a:rPr lang="en-US" sz="1800" dirty="0"/>
              <a:t> B</a:t>
            </a:r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1474788" y="29400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273175" y="23399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  <a:endParaRPr lang="en-US" sz="1400" dirty="0"/>
          </a:p>
          <a:p>
            <a:pPr algn="ctr" defTabSz="2057400" eaLnBrk="0" hangingPunct="0"/>
            <a:r>
              <a:rPr lang="en-US" sz="1400" dirty="0"/>
              <a:t>0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8080375" y="2306638"/>
            <a:ext cx="682625" cy="414337"/>
          </a:xfrm>
          <a:prstGeom prst="rect">
            <a:avLst/>
          </a:prstGeom>
          <a:noFill/>
          <a:ln w="38100" cmpd="dbl">
            <a:noFill/>
            <a:miter lim="800000"/>
          </a:ln>
          <a:effectLst/>
        </p:spPr>
        <p:txBody>
          <a:bodyPr wrap="none" lIns="138112" tIns="69850" rIns="138112" bIns="69850">
            <a:spAutoFit/>
          </a:bodyPr>
          <a:lstStyle/>
          <a:p>
            <a:pPr defTabSz="2057400" eaLnBrk="0" hangingPunct="0"/>
            <a:r>
              <a:rPr lang="en-US" sz="1800" dirty="0"/>
              <a:t>time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723900" y="5162550"/>
            <a:ext cx="7772400" cy="11430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704975" y="23653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  <a:endParaRPr lang="en-US" sz="1400" dirty="0"/>
          </a:p>
          <a:p>
            <a:pPr algn="ctr" defTabSz="2057400" eaLnBrk="0" hangingPunct="0"/>
            <a:r>
              <a:rPr lang="en-US" sz="1400" dirty="0"/>
              <a:t>1</a:t>
            </a:r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2706688" y="29273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2085975" y="23653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  <a:endParaRPr lang="en-US" sz="1400" dirty="0"/>
          </a:p>
          <a:p>
            <a:pPr algn="ctr" defTabSz="2057400" eaLnBrk="0" hangingPunct="0"/>
            <a:r>
              <a:rPr lang="en-US" sz="1400" dirty="0"/>
              <a:t>2</a:t>
            </a: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2249488" y="29146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2466975" y="23780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  <a:endParaRPr lang="en-US" sz="1400" dirty="0"/>
          </a:p>
          <a:p>
            <a:pPr algn="ctr" defTabSz="2057400" eaLnBrk="0" hangingPunct="0"/>
            <a:r>
              <a:rPr lang="en-US" sz="1400" dirty="0"/>
              <a:t>3</a:t>
            </a:r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3113088" y="29527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2886075" y="23780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  <a:endParaRPr lang="en-US" sz="1400" dirty="0"/>
          </a:p>
          <a:p>
            <a:pPr algn="ctr" defTabSz="2057400" eaLnBrk="0" hangingPunct="0"/>
            <a:r>
              <a:rPr lang="en-US" sz="1400" dirty="0"/>
              <a:t>4</a:t>
            </a:r>
          </a:p>
        </p:txBody>
      </p:sp>
      <p:grpSp>
        <p:nvGrpSpPr>
          <p:cNvPr id="2" name="Group 17"/>
          <p:cNvGrpSpPr/>
          <p:nvPr/>
        </p:nvGrpSpPr>
        <p:grpSpPr bwMode="auto">
          <a:xfrm>
            <a:off x="1931988" y="2990850"/>
            <a:ext cx="622300" cy="1108075"/>
            <a:chOff x="1120" y="1530"/>
            <a:chExt cx="392" cy="698"/>
          </a:xfrm>
        </p:grpSpPr>
        <p:sp>
          <p:nvSpPr>
            <p:cNvPr id="37906" name="Line 18"/>
            <p:cNvSpPr>
              <a:spLocks noChangeShapeType="1"/>
            </p:cNvSpPr>
            <p:nvPr/>
          </p:nvSpPr>
          <p:spPr bwMode="auto">
            <a:xfrm>
              <a:off x="1120" y="1530"/>
              <a:ext cx="392" cy="6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907" name="Line 19"/>
            <p:cNvSpPr>
              <a:spLocks noChangeShapeType="1"/>
            </p:cNvSpPr>
            <p:nvPr/>
          </p:nvSpPr>
          <p:spPr bwMode="auto">
            <a:xfrm flipH="1">
              <a:off x="1412" y="2180"/>
              <a:ext cx="9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3544888" y="29527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>
            <a:off x="3925888" y="29400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>
            <a:off x="4459288" y="29527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3267075" y="23780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  <a:endParaRPr lang="en-US" sz="1400" dirty="0"/>
          </a:p>
          <a:p>
            <a:pPr algn="ctr" defTabSz="2057400" eaLnBrk="0" hangingPunct="0"/>
            <a:r>
              <a:rPr lang="en-US" sz="1400" dirty="0"/>
              <a:t>5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3663950" y="2390775"/>
            <a:ext cx="503238" cy="565150"/>
          </a:xfrm>
          <a:prstGeom prst="rect">
            <a:avLst/>
          </a:prstGeom>
          <a:noFill/>
          <a:ln w="38100" cmpd="dbl">
            <a:noFill/>
            <a:miter lim="800000"/>
          </a:ln>
          <a:effectLst/>
        </p:spPr>
        <p:txBody>
          <a:bodyPr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  <a:endParaRPr lang="en-US" sz="1400" dirty="0"/>
          </a:p>
          <a:p>
            <a:pPr algn="ctr" defTabSz="2057400" eaLnBrk="0" hangingPunct="0"/>
            <a:r>
              <a:rPr lang="en-US" sz="1400" dirty="0"/>
              <a:t>1</a:t>
            </a:r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4171950" y="2403475"/>
            <a:ext cx="503238" cy="565150"/>
          </a:xfrm>
          <a:prstGeom prst="rect">
            <a:avLst/>
          </a:prstGeom>
          <a:noFill/>
          <a:ln w="38100" cmpd="dbl">
            <a:noFill/>
            <a:miter lim="800000"/>
          </a:ln>
          <a:effectLst/>
        </p:spPr>
        <p:txBody>
          <a:bodyPr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  <a:endParaRPr lang="en-US" sz="1400" dirty="0"/>
          </a:p>
          <a:p>
            <a:pPr algn="ctr" defTabSz="2057400" eaLnBrk="0" hangingPunct="0"/>
            <a:r>
              <a:rPr lang="en-US" sz="1400" dirty="0"/>
              <a:t>2</a:t>
            </a:r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 flipV="1">
            <a:off x="2357438" y="29432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 flipV="1">
            <a:off x="3157538" y="29432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2209800" y="4406900"/>
            <a:ext cx="280988" cy="8191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ACK1</a:t>
            </a:r>
          </a:p>
        </p:txBody>
      </p:sp>
      <p:sp>
        <p:nvSpPr>
          <p:cNvPr id="37917" name="Line 29"/>
          <p:cNvSpPr>
            <a:spLocks noChangeShapeType="1"/>
          </p:cNvSpPr>
          <p:nvPr/>
        </p:nvSpPr>
        <p:spPr bwMode="auto">
          <a:xfrm flipH="1" flipV="1">
            <a:off x="2649538" y="4403725"/>
            <a:ext cx="114300" cy="96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2476500" y="5416550"/>
            <a:ext cx="625475" cy="36353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dirty="0"/>
              <a:t>error</a:t>
            </a:r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3352800" y="4419600"/>
            <a:ext cx="1371600" cy="45402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200" dirty="0"/>
              <a:t>Out-of-sequence</a:t>
            </a:r>
            <a:endParaRPr lang="en-US" sz="1200" dirty="0"/>
          </a:p>
          <a:p>
            <a:pPr algn="ctr" eaLnBrk="0" hangingPunct="0"/>
            <a:r>
              <a:rPr lang="en-US" sz="1200" dirty="0"/>
              <a:t>frames</a:t>
            </a:r>
          </a:p>
        </p:txBody>
      </p:sp>
      <p:sp>
        <p:nvSpPr>
          <p:cNvPr id="37920" name="Rectangle 32"/>
          <p:cNvSpPr>
            <a:spLocks noChangeArrowheads="1"/>
          </p:cNvSpPr>
          <p:nvPr/>
        </p:nvSpPr>
        <p:spPr bwMode="auto">
          <a:xfrm>
            <a:off x="1168400" y="1847850"/>
            <a:ext cx="1260475" cy="36353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dirty="0"/>
              <a:t>Go-Back-7:</a:t>
            </a:r>
          </a:p>
        </p:txBody>
      </p:sp>
      <p:sp>
        <p:nvSpPr>
          <p:cNvPr id="37921" name="Line 33"/>
          <p:cNvSpPr>
            <a:spLocks noChangeShapeType="1"/>
          </p:cNvSpPr>
          <p:nvPr/>
        </p:nvSpPr>
        <p:spPr bwMode="auto">
          <a:xfrm>
            <a:off x="3935413" y="1660525"/>
            <a:ext cx="0" cy="660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22" name="Line 34"/>
          <p:cNvSpPr>
            <a:spLocks noChangeShapeType="1"/>
          </p:cNvSpPr>
          <p:nvPr/>
        </p:nvSpPr>
        <p:spPr bwMode="auto">
          <a:xfrm>
            <a:off x="4840288" y="29273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23" name="Line 35"/>
          <p:cNvSpPr>
            <a:spLocks noChangeShapeType="1"/>
          </p:cNvSpPr>
          <p:nvPr/>
        </p:nvSpPr>
        <p:spPr bwMode="auto">
          <a:xfrm>
            <a:off x="5272088" y="29273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24" name="Line 36"/>
          <p:cNvSpPr>
            <a:spLocks noChangeShapeType="1"/>
          </p:cNvSpPr>
          <p:nvPr/>
        </p:nvSpPr>
        <p:spPr bwMode="auto">
          <a:xfrm>
            <a:off x="5653088" y="29146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5019675" y="24034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  <a:endParaRPr lang="en-US" sz="1400" dirty="0"/>
          </a:p>
          <a:p>
            <a:pPr algn="ctr" defTabSz="2057400" eaLnBrk="0" hangingPunct="0"/>
            <a:r>
              <a:rPr lang="en-US" sz="1400" dirty="0"/>
              <a:t>4</a:t>
            </a:r>
          </a:p>
        </p:txBody>
      </p:sp>
      <p:sp>
        <p:nvSpPr>
          <p:cNvPr id="37926" name="Rectangle 38"/>
          <p:cNvSpPr>
            <a:spLocks noChangeArrowheads="1"/>
          </p:cNvSpPr>
          <p:nvPr/>
        </p:nvSpPr>
        <p:spPr bwMode="auto">
          <a:xfrm>
            <a:off x="5378450" y="2416175"/>
            <a:ext cx="503238" cy="565150"/>
          </a:xfrm>
          <a:prstGeom prst="rect">
            <a:avLst/>
          </a:prstGeom>
          <a:noFill/>
          <a:ln w="38100" cmpd="dbl">
            <a:noFill/>
            <a:miter lim="800000"/>
          </a:ln>
          <a:effectLst/>
        </p:spPr>
        <p:txBody>
          <a:bodyPr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  <a:endParaRPr lang="en-US" sz="1400" dirty="0"/>
          </a:p>
          <a:p>
            <a:pPr algn="ctr" defTabSz="2057400" eaLnBrk="0" hangingPunct="0"/>
            <a:r>
              <a:rPr lang="en-US" sz="1400" dirty="0"/>
              <a:t>5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4618038" y="2403475"/>
            <a:ext cx="393700" cy="565150"/>
          </a:xfrm>
          <a:prstGeom prst="rect">
            <a:avLst/>
          </a:prstGeom>
          <a:noFill/>
          <a:ln w="38100" cmpd="dbl">
            <a:noFill/>
            <a:miter lim="800000"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  <a:endParaRPr lang="en-US" sz="1400" dirty="0"/>
          </a:p>
          <a:p>
            <a:pPr algn="ctr" defTabSz="2057400" eaLnBrk="0" hangingPunct="0"/>
            <a:r>
              <a:rPr lang="en-US" sz="1400" dirty="0"/>
              <a:t>3</a:t>
            </a:r>
          </a:p>
        </p:txBody>
      </p:sp>
      <p:sp>
        <p:nvSpPr>
          <p:cNvPr id="37928" name="Line 40"/>
          <p:cNvSpPr>
            <a:spLocks noChangeShapeType="1"/>
          </p:cNvSpPr>
          <p:nvPr/>
        </p:nvSpPr>
        <p:spPr bwMode="auto">
          <a:xfrm flipV="1">
            <a:off x="5380038" y="29178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29" name="Line 41"/>
          <p:cNvSpPr>
            <a:spLocks noChangeShapeType="1"/>
          </p:cNvSpPr>
          <p:nvPr/>
        </p:nvSpPr>
        <p:spPr bwMode="auto">
          <a:xfrm flipV="1">
            <a:off x="5773738" y="29178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30" name="Line 42"/>
          <p:cNvSpPr>
            <a:spLocks noChangeShapeType="1"/>
          </p:cNvSpPr>
          <p:nvPr/>
        </p:nvSpPr>
        <p:spPr bwMode="auto">
          <a:xfrm flipV="1">
            <a:off x="6205538" y="29432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31" name="Line 43"/>
          <p:cNvSpPr>
            <a:spLocks noChangeShapeType="1"/>
          </p:cNvSpPr>
          <p:nvPr/>
        </p:nvSpPr>
        <p:spPr bwMode="auto">
          <a:xfrm flipV="1">
            <a:off x="6561138" y="29432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32" name="Line 44"/>
          <p:cNvSpPr>
            <a:spLocks noChangeShapeType="1"/>
          </p:cNvSpPr>
          <p:nvPr/>
        </p:nvSpPr>
        <p:spPr bwMode="auto">
          <a:xfrm flipV="1">
            <a:off x="6916738" y="29432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33" name="Line 45"/>
          <p:cNvSpPr>
            <a:spLocks noChangeShapeType="1"/>
          </p:cNvSpPr>
          <p:nvPr/>
        </p:nvSpPr>
        <p:spPr bwMode="auto">
          <a:xfrm flipV="1">
            <a:off x="7297738" y="29686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34" name="Line 46"/>
          <p:cNvSpPr>
            <a:spLocks noChangeShapeType="1"/>
          </p:cNvSpPr>
          <p:nvPr/>
        </p:nvSpPr>
        <p:spPr bwMode="auto">
          <a:xfrm>
            <a:off x="6046788" y="29400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35" name="Line 47"/>
          <p:cNvSpPr>
            <a:spLocks noChangeShapeType="1"/>
          </p:cNvSpPr>
          <p:nvPr/>
        </p:nvSpPr>
        <p:spPr bwMode="auto">
          <a:xfrm>
            <a:off x="6440488" y="29527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36" name="Line 48"/>
          <p:cNvSpPr>
            <a:spLocks noChangeShapeType="1"/>
          </p:cNvSpPr>
          <p:nvPr/>
        </p:nvSpPr>
        <p:spPr bwMode="auto">
          <a:xfrm>
            <a:off x="6808788" y="2940050"/>
            <a:ext cx="863600" cy="13779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37" name="Rectangle 49"/>
          <p:cNvSpPr>
            <a:spLocks noChangeArrowheads="1"/>
          </p:cNvSpPr>
          <p:nvPr/>
        </p:nvSpPr>
        <p:spPr bwMode="auto">
          <a:xfrm>
            <a:off x="5797550" y="2428875"/>
            <a:ext cx="503238" cy="565150"/>
          </a:xfrm>
          <a:prstGeom prst="rect">
            <a:avLst/>
          </a:prstGeom>
          <a:noFill/>
          <a:ln w="38100" cmpd="dbl">
            <a:noFill/>
            <a:miter lim="800000"/>
          </a:ln>
          <a:effectLst/>
        </p:spPr>
        <p:txBody>
          <a:bodyPr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  <a:endParaRPr lang="en-US" sz="1400" dirty="0"/>
          </a:p>
          <a:p>
            <a:pPr algn="ctr" defTabSz="2057400" eaLnBrk="0" hangingPunct="0"/>
            <a:r>
              <a:rPr lang="en-US" sz="1400" dirty="0"/>
              <a:t>6</a:t>
            </a:r>
          </a:p>
        </p:txBody>
      </p:sp>
      <p:sp>
        <p:nvSpPr>
          <p:cNvPr id="37938" name="Rectangle 50"/>
          <p:cNvSpPr>
            <a:spLocks noChangeArrowheads="1"/>
          </p:cNvSpPr>
          <p:nvPr/>
        </p:nvSpPr>
        <p:spPr bwMode="auto">
          <a:xfrm>
            <a:off x="6165850" y="2428875"/>
            <a:ext cx="503238" cy="565150"/>
          </a:xfrm>
          <a:prstGeom prst="rect">
            <a:avLst/>
          </a:prstGeom>
          <a:noFill/>
          <a:ln w="38100" cmpd="dbl">
            <a:noFill/>
            <a:miter lim="800000"/>
          </a:ln>
          <a:effectLst/>
        </p:spPr>
        <p:txBody>
          <a:bodyPr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  <a:endParaRPr lang="en-US" sz="1400" dirty="0"/>
          </a:p>
          <a:p>
            <a:pPr algn="ctr" defTabSz="2057400" eaLnBrk="0" hangingPunct="0"/>
            <a:r>
              <a:rPr lang="en-US" sz="1400" dirty="0"/>
              <a:t>7</a:t>
            </a:r>
          </a:p>
        </p:txBody>
      </p:sp>
      <p:sp>
        <p:nvSpPr>
          <p:cNvPr id="37939" name="Rectangle 51"/>
          <p:cNvSpPr>
            <a:spLocks noChangeArrowheads="1"/>
          </p:cNvSpPr>
          <p:nvPr/>
        </p:nvSpPr>
        <p:spPr bwMode="auto">
          <a:xfrm>
            <a:off x="6559550" y="2428875"/>
            <a:ext cx="503238" cy="565150"/>
          </a:xfrm>
          <a:prstGeom prst="rect">
            <a:avLst/>
          </a:prstGeom>
          <a:noFill/>
          <a:ln w="38100" cmpd="dbl">
            <a:noFill/>
            <a:miter lim="800000"/>
          </a:ln>
          <a:effectLst/>
        </p:spPr>
        <p:txBody>
          <a:bodyPr lIns="138112" tIns="69850" rIns="138112" bIns="69850">
            <a:spAutoFit/>
          </a:bodyPr>
          <a:lstStyle/>
          <a:p>
            <a:pPr algn="ctr" defTabSz="2057400" eaLnBrk="0" hangingPunct="0"/>
            <a:r>
              <a:rPr lang="en-US" sz="1400" dirty="0"/>
              <a:t>fr</a:t>
            </a:r>
            <a:endParaRPr lang="en-US" sz="1400" dirty="0"/>
          </a:p>
          <a:p>
            <a:pPr algn="ctr" defTabSz="2057400" eaLnBrk="0" hangingPunct="0"/>
            <a:r>
              <a:rPr lang="en-US" sz="1400" dirty="0"/>
              <a:t>0</a:t>
            </a:r>
          </a:p>
        </p:txBody>
      </p:sp>
      <p:sp>
        <p:nvSpPr>
          <p:cNvPr id="37940" name="Rectangle 52"/>
          <p:cNvSpPr>
            <a:spLocks noChangeArrowheads="1"/>
          </p:cNvSpPr>
          <p:nvPr/>
        </p:nvSpPr>
        <p:spPr bwMode="auto">
          <a:xfrm>
            <a:off x="2601913" y="4418013"/>
            <a:ext cx="219075" cy="82232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41" name="Rectangle 53"/>
          <p:cNvSpPr>
            <a:spLocks noChangeArrowheads="1"/>
          </p:cNvSpPr>
          <p:nvPr/>
        </p:nvSpPr>
        <p:spPr bwMode="auto">
          <a:xfrm>
            <a:off x="2997200" y="4432300"/>
            <a:ext cx="215900" cy="8191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NAK1</a:t>
            </a:r>
          </a:p>
        </p:txBody>
      </p:sp>
      <p:sp>
        <p:nvSpPr>
          <p:cNvPr id="37942" name="Rectangle 54"/>
          <p:cNvSpPr>
            <a:spLocks noChangeArrowheads="1"/>
          </p:cNvSpPr>
          <p:nvPr/>
        </p:nvSpPr>
        <p:spPr bwMode="auto">
          <a:xfrm>
            <a:off x="5245100" y="4403725"/>
            <a:ext cx="215900" cy="8191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ACK3</a:t>
            </a:r>
          </a:p>
        </p:txBody>
      </p:sp>
      <p:sp>
        <p:nvSpPr>
          <p:cNvPr id="37943" name="Rectangle 55"/>
          <p:cNvSpPr>
            <a:spLocks noChangeArrowheads="1"/>
          </p:cNvSpPr>
          <p:nvPr/>
        </p:nvSpPr>
        <p:spPr bwMode="auto">
          <a:xfrm>
            <a:off x="5638800" y="4403725"/>
            <a:ext cx="215900" cy="8191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ACK4</a:t>
            </a:r>
          </a:p>
        </p:txBody>
      </p:sp>
      <p:sp>
        <p:nvSpPr>
          <p:cNvPr id="37944" name="Rectangle 56"/>
          <p:cNvSpPr>
            <a:spLocks noChangeArrowheads="1"/>
          </p:cNvSpPr>
          <p:nvPr/>
        </p:nvSpPr>
        <p:spPr bwMode="auto">
          <a:xfrm>
            <a:off x="6019800" y="4413250"/>
            <a:ext cx="215900" cy="8191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ACK5</a:t>
            </a:r>
          </a:p>
        </p:txBody>
      </p:sp>
      <p:sp>
        <p:nvSpPr>
          <p:cNvPr id="37945" name="Rectangle 57"/>
          <p:cNvSpPr>
            <a:spLocks noChangeArrowheads="1"/>
          </p:cNvSpPr>
          <p:nvPr/>
        </p:nvSpPr>
        <p:spPr bwMode="auto">
          <a:xfrm>
            <a:off x="6426200" y="4400550"/>
            <a:ext cx="215900" cy="8191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ACK6</a:t>
            </a:r>
          </a:p>
        </p:txBody>
      </p:sp>
      <p:sp>
        <p:nvSpPr>
          <p:cNvPr id="37946" name="Rectangle 58"/>
          <p:cNvSpPr>
            <a:spLocks noChangeArrowheads="1"/>
          </p:cNvSpPr>
          <p:nvPr/>
        </p:nvSpPr>
        <p:spPr bwMode="auto">
          <a:xfrm>
            <a:off x="6819900" y="4410075"/>
            <a:ext cx="215900" cy="8191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ACK7</a:t>
            </a:r>
          </a:p>
        </p:txBody>
      </p:sp>
      <p:sp>
        <p:nvSpPr>
          <p:cNvPr id="37947" name="Rectangle 59"/>
          <p:cNvSpPr>
            <a:spLocks noChangeArrowheads="1"/>
          </p:cNvSpPr>
          <p:nvPr/>
        </p:nvSpPr>
        <p:spPr bwMode="auto">
          <a:xfrm>
            <a:off x="4699000" y="4381500"/>
            <a:ext cx="215900" cy="8191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200" dirty="0"/>
              <a:t>ACK2</a:t>
            </a:r>
          </a:p>
        </p:txBody>
      </p:sp>
      <p:sp>
        <p:nvSpPr>
          <p:cNvPr id="37948" name="Line 60"/>
          <p:cNvSpPr>
            <a:spLocks noChangeShapeType="1"/>
          </p:cNvSpPr>
          <p:nvPr/>
        </p:nvSpPr>
        <p:spPr bwMode="auto">
          <a:xfrm flipV="1">
            <a:off x="4872038" y="2905125"/>
            <a:ext cx="5207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949" name="Rectangle 61"/>
          <p:cNvSpPr>
            <a:spLocks noChangeArrowheads="1"/>
          </p:cNvSpPr>
          <p:nvPr/>
        </p:nvSpPr>
        <p:spPr bwMode="auto">
          <a:xfrm>
            <a:off x="3914775" y="1354138"/>
            <a:ext cx="2846388" cy="3175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73025" tIns="36512" rIns="73025" bIns="36512">
            <a:spAutoFit/>
          </a:bodyPr>
          <a:lstStyle/>
          <a:p>
            <a:pPr defTabSz="585470" eaLnBrk="0" hangingPunct="0"/>
            <a:r>
              <a:rPr lang="en-US" sz="1600" dirty="0"/>
              <a:t>Transmitter goes back to frame 1</a:t>
            </a:r>
          </a:p>
        </p:txBody>
      </p:sp>
      <p:sp>
        <p:nvSpPr>
          <p:cNvPr id="37950" name="Text Box 62"/>
          <p:cNvSpPr txBox="1">
            <a:spLocks noChangeArrowheads="1"/>
          </p:cNvSpPr>
          <p:nvPr/>
        </p:nvSpPr>
        <p:spPr bwMode="auto">
          <a:xfrm>
            <a:off x="7777163" y="5943600"/>
            <a:ext cx="769937" cy="24447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000" dirty="0"/>
              <a:t>Figure 5.17</a:t>
            </a:r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838200" y="152400"/>
            <a:ext cx="69342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Go Back N</a:t>
            </a:r>
            <a:endParaRPr lang="en-US" dirty="0"/>
          </a:p>
          <a:p>
            <a:pPr algn="ctr"/>
            <a:r>
              <a:rPr lang="en-US" dirty="0"/>
              <a:t>with NAK error recovery</a:t>
            </a:r>
          </a:p>
        </p:txBody>
      </p:sp>
      <p:sp>
        <p:nvSpPr>
          <p:cNvPr id="37952" name="Text Box 64"/>
          <p:cNvSpPr txBox="1">
            <a:spLocks noChangeArrowheads="1"/>
          </p:cNvSpPr>
          <p:nvPr/>
        </p:nvSpPr>
        <p:spPr bwMode="auto">
          <a:xfrm>
            <a:off x="3367088" y="5867400"/>
            <a:ext cx="2816225" cy="24447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000" dirty="0"/>
              <a:t>Leon-Garcia &amp; Widjaja:  </a:t>
            </a:r>
            <a:r>
              <a:rPr lang="en-US" sz="1000" i="1" dirty="0"/>
              <a:t>Communication Networks</a:t>
            </a:r>
          </a:p>
        </p:txBody>
      </p:sp>
      <p:sp>
        <p:nvSpPr>
          <p:cNvPr id="37953" name="Text Box 65"/>
          <p:cNvSpPr txBox="1">
            <a:spLocks noChangeArrowheads="1"/>
          </p:cNvSpPr>
          <p:nvPr/>
        </p:nvSpPr>
        <p:spPr bwMode="auto">
          <a:xfrm>
            <a:off x="203200" y="5867400"/>
            <a:ext cx="2628900" cy="24447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000" dirty="0"/>
              <a:t>Copyright ©2000 The McGraw Hill Companies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8458200" cy="762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Protocol 1: An Unrestricted Simplex Protocol</a:t>
            </a:r>
          </a:p>
        </p:txBody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305800" cy="304800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Data Transmission </a:t>
            </a:r>
            <a:r>
              <a:rPr lang="en-US" sz="1800" b="1" dirty="0"/>
              <a:t>in one </a:t>
            </a:r>
            <a:r>
              <a:rPr lang="en-US" sz="1800" b="1" dirty="0" smtClean="0"/>
              <a:t>direction and processing time is ignored.</a:t>
            </a:r>
            <a:endParaRPr lang="en-US" sz="1800" b="1" dirty="0"/>
          </a:p>
          <a:p>
            <a:r>
              <a:rPr lang="en-US" sz="1800" b="1" dirty="0"/>
              <a:t>The receiver is always ready to receive the next frame (</a:t>
            </a:r>
            <a:r>
              <a:rPr lang="en-US" sz="1600" b="1" dirty="0"/>
              <a:t>has infinite buffer storage).</a:t>
            </a:r>
            <a:endParaRPr lang="en-US" sz="1600" b="1" dirty="0"/>
          </a:p>
          <a:p>
            <a:r>
              <a:rPr lang="en-US" sz="1800" b="1" dirty="0"/>
              <a:t>Error-free communication channel</a:t>
            </a:r>
            <a:r>
              <a:rPr lang="en-US" sz="1800" b="1" dirty="0" smtClean="0"/>
              <a:t>. </a:t>
            </a:r>
            <a:r>
              <a:rPr lang="en-US" sz="1800" b="1" dirty="0" smtClean="0">
                <a:sym typeface="Wingdings" panose="05000000000000000000" charset="2"/>
              </a:rPr>
              <a:t> unrealistic  utopia protocol</a:t>
            </a:r>
            <a:endParaRPr lang="en-US" sz="1800" b="1" dirty="0"/>
          </a:p>
          <a:p>
            <a:r>
              <a:rPr lang="en-US" sz="1800" b="1" dirty="0"/>
              <a:t>No acknowledgments or retransmissions used.</a:t>
            </a:r>
            <a:endParaRPr lang="en-US" sz="1800" b="1" dirty="0"/>
          </a:p>
          <a:p>
            <a:r>
              <a:rPr lang="en-US" sz="1800" b="1" dirty="0"/>
              <a:t>If frame  has   </a:t>
            </a:r>
            <a:r>
              <a:rPr lang="en-US" sz="1800" b="1" i="1" dirty="0"/>
              <a:t>d</a:t>
            </a:r>
            <a:r>
              <a:rPr lang="en-US" sz="1800" b="1" dirty="0"/>
              <a:t> data bits and   </a:t>
            </a:r>
            <a:r>
              <a:rPr lang="en-US" sz="1800" b="1" i="1" dirty="0"/>
              <a:t>h </a:t>
            </a:r>
            <a:r>
              <a:rPr lang="en-US" sz="1800" b="1" dirty="0"/>
              <a:t> overhead bits,  channel bandwidth   </a:t>
            </a:r>
            <a:r>
              <a:rPr lang="en-US" sz="1800" b="1" i="1" dirty="0"/>
              <a:t>b</a:t>
            </a:r>
            <a:r>
              <a:rPr lang="en-US" sz="1800" b="1" dirty="0"/>
              <a:t>  bits/second:</a:t>
            </a:r>
            <a:endParaRPr lang="en-US" sz="1800" b="1" dirty="0"/>
          </a:p>
          <a:p>
            <a:pPr>
              <a:buFontTx/>
              <a:buNone/>
            </a:pPr>
            <a:r>
              <a:rPr lang="en-US" sz="1800" b="1" dirty="0"/>
              <a:t>       </a:t>
            </a:r>
            <a:r>
              <a:rPr lang="en-US" sz="1800" b="1" dirty="0" smtClean="0"/>
              <a:t>maximum </a:t>
            </a:r>
            <a:r>
              <a:rPr lang="en-US" sz="1800" b="1" dirty="0"/>
              <a:t>channel utilization  =  data size/frame size =  </a:t>
            </a:r>
            <a:r>
              <a:rPr lang="en-US" sz="1800" b="1" i="1" dirty="0"/>
              <a:t>d</a:t>
            </a:r>
            <a:r>
              <a:rPr lang="en-US" sz="1800" b="1" dirty="0"/>
              <a:t>/(</a:t>
            </a:r>
            <a:r>
              <a:rPr lang="en-US" sz="1800" b="1" i="1" dirty="0"/>
              <a:t>d </a:t>
            </a:r>
            <a:r>
              <a:rPr lang="en-US" sz="1800" b="1" dirty="0"/>
              <a:t> + </a:t>
            </a:r>
            <a:r>
              <a:rPr lang="en-US" sz="1800" b="1" i="1" dirty="0"/>
              <a:t>h</a:t>
            </a:r>
            <a:r>
              <a:rPr lang="en-US" sz="1800" b="1" dirty="0"/>
              <a:t>)</a:t>
            </a:r>
            <a:endParaRPr lang="en-US" sz="1800" b="1" dirty="0"/>
          </a:p>
          <a:p>
            <a:pPr>
              <a:buFontTx/>
              <a:buNone/>
            </a:pPr>
            <a:r>
              <a:rPr lang="en-US" sz="1800" b="1" dirty="0"/>
              <a:t>      </a:t>
            </a:r>
            <a:r>
              <a:rPr lang="en-US" sz="1800" b="1" dirty="0" smtClean="0"/>
              <a:t>maximum </a:t>
            </a:r>
            <a:r>
              <a:rPr lang="en-US" sz="1800" b="1" dirty="0"/>
              <a:t>data throughput </a:t>
            </a:r>
            <a:r>
              <a:rPr lang="en-US" sz="1800" b="1" dirty="0" smtClean="0"/>
              <a:t>= </a:t>
            </a:r>
            <a:r>
              <a:rPr lang="en-US" sz="1800" b="1" i="1" dirty="0" smtClean="0"/>
              <a:t>d</a:t>
            </a:r>
            <a:r>
              <a:rPr lang="en-US" sz="1800" b="1" i="1" dirty="0"/>
              <a:t>/</a:t>
            </a:r>
            <a:r>
              <a:rPr lang="en-US" sz="1800" b="1" dirty="0"/>
              <a:t> (</a:t>
            </a:r>
            <a:r>
              <a:rPr lang="en-US" sz="1800" b="1" i="1" dirty="0"/>
              <a:t>d</a:t>
            </a:r>
            <a:r>
              <a:rPr lang="en-US" sz="1800" b="1" dirty="0"/>
              <a:t>  + </a:t>
            </a:r>
            <a:r>
              <a:rPr lang="en-US" sz="1800" b="1" i="1" dirty="0"/>
              <a:t>h</a:t>
            </a:r>
            <a:r>
              <a:rPr lang="en-US" sz="1800" b="1" dirty="0"/>
              <a:t> )  * </a:t>
            </a:r>
            <a:r>
              <a:rPr lang="en-US" sz="1800" b="1" dirty="0" smtClean="0"/>
              <a:t>channel </a:t>
            </a:r>
            <a:r>
              <a:rPr lang="en-US" sz="1800" b="1" dirty="0"/>
              <a:t>bandwidth  = </a:t>
            </a:r>
            <a:r>
              <a:rPr lang="en-US" sz="1800" b="1" i="1" dirty="0"/>
              <a:t>d/</a:t>
            </a:r>
            <a:r>
              <a:rPr lang="en-US" sz="1800" b="1" dirty="0"/>
              <a:t> (</a:t>
            </a:r>
            <a:r>
              <a:rPr lang="en-US" sz="1800" b="1" i="1" dirty="0"/>
              <a:t>d</a:t>
            </a:r>
            <a:r>
              <a:rPr lang="en-US" sz="1800" b="1" dirty="0"/>
              <a:t>  + </a:t>
            </a:r>
            <a:r>
              <a:rPr lang="en-US" sz="1800" b="1" i="1" dirty="0"/>
              <a:t>h</a:t>
            </a:r>
            <a:r>
              <a:rPr lang="en-US" sz="1800" b="1" dirty="0"/>
              <a:t> )  * </a:t>
            </a:r>
            <a:r>
              <a:rPr lang="en-US" sz="1800" b="1" i="1" dirty="0"/>
              <a:t>b</a:t>
            </a:r>
            <a:r>
              <a:rPr lang="en-US" sz="1800" b="1" dirty="0"/>
              <a:t> </a:t>
            </a:r>
          </a:p>
        </p:txBody>
      </p:sp>
      <p:grpSp>
        <p:nvGrpSpPr>
          <p:cNvPr id="2" name="Group 1084"/>
          <p:cNvGrpSpPr/>
          <p:nvPr/>
        </p:nvGrpSpPr>
        <p:grpSpPr bwMode="auto">
          <a:xfrm>
            <a:off x="579438" y="3962400"/>
            <a:ext cx="8061325" cy="2514600"/>
            <a:chOff x="351" y="1807"/>
            <a:chExt cx="5078" cy="2069"/>
          </a:xfrm>
        </p:grpSpPr>
        <p:sp>
          <p:nvSpPr>
            <p:cNvPr id="19460" name="Line 1028"/>
            <p:cNvSpPr>
              <a:spLocks noChangeShapeType="1"/>
            </p:cNvSpPr>
            <p:nvPr/>
          </p:nvSpPr>
          <p:spPr bwMode="auto">
            <a:xfrm>
              <a:off x="1359" y="1807"/>
              <a:ext cx="0" cy="1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461" name="Line 1029"/>
            <p:cNvSpPr>
              <a:spLocks noChangeShapeType="1"/>
            </p:cNvSpPr>
            <p:nvPr/>
          </p:nvSpPr>
          <p:spPr bwMode="auto">
            <a:xfrm>
              <a:off x="4431" y="1857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" name="Group 1044"/>
            <p:cNvGrpSpPr/>
            <p:nvPr/>
          </p:nvGrpSpPr>
          <p:grpSpPr bwMode="auto">
            <a:xfrm>
              <a:off x="1367" y="1905"/>
              <a:ext cx="3084" cy="618"/>
              <a:chOff x="1488" y="1440"/>
              <a:chExt cx="3084" cy="618"/>
            </a:xfrm>
          </p:grpSpPr>
          <p:grpSp>
            <p:nvGrpSpPr>
              <p:cNvPr id="4" name="Group 1041"/>
              <p:cNvGrpSpPr/>
              <p:nvPr/>
            </p:nvGrpSpPr>
            <p:grpSpPr bwMode="auto">
              <a:xfrm>
                <a:off x="1488" y="1440"/>
                <a:ext cx="3084" cy="618"/>
                <a:chOff x="1488" y="1440"/>
                <a:chExt cx="3084" cy="618"/>
              </a:xfrm>
            </p:grpSpPr>
            <p:sp>
              <p:nvSpPr>
                <p:cNvPr id="19471" name="Line 1039"/>
                <p:cNvSpPr>
                  <a:spLocks noChangeShapeType="1"/>
                </p:cNvSpPr>
                <p:nvPr/>
              </p:nvSpPr>
              <p:spPr bwMode="auto">
                <a:xfrm>
                  <a:off x="1488" y="1440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9472" name="Line 1040"/>
                <p:cNvSpPr>
                  <a:spLocks noChangeShapeType="1"/>
                </p:cNvSpPr>
                <p:nvPr/>
              </p:nvSpPr>
              <p:spPr bwMode="auto">
                <a:xfrm>
                  <a:off x="1500" y="1626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9474" name="Text Box 1042"/>
              <p:cNvSpPr txBox="1">
                <a:spLocks noChangeArrowheads="1"/>
              </p:cNvSpPr>
              <p:nvPr/>
            </p:nvSpPr>
            <p:spPr bwMode="auto">
              <a:xfrm rot="393004">
                <a:off x="2410" y="1591"/>
                <a:ext cx="100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800" dirty="0"/>
                  <a:t>Data Frame 1 </a:t>
                </a:r>
              </a:p>
            </p:txBody>
          </p:sp>
        </p:grpSp>
        <p:grpSp>
          <p:nvGrpSpPr>
            <p:cNvPr id="5" name="Group 1045"/>
            <p:cNvGrpSpPr/>
            <p:nvPr/>
          </p:nvGrpSpPr>
          <p:grpSpPr bwMode="auto">
            <a:xfrm>
              <a:off x="1365" y="2098"/>
              <a:ext cx="3084" cy="618"/>
              <a:chOff x="1488" y="1440"/>
              <a:chExt cx="3084" cy="618"/>
            </a:xfrm>
          </p:grpSpPr>
          <p:grpSp>
            <p:nvGrpSpPr>
              <p:cNvPr id="6" name="Group 1046"/>
              <p:cNvGrpSpPr/>
              <p:nvPr/>
            </p:nvGrpSpPr>
            <p:grpSpPr bwMode="auto">
              <a:xfrm>
                <a:off x="1488" y="1440"/>
                <a:ext cx="3084" cy="618"/>
                <a:chOff x="1488" y="1440"/>
                <a:chExt cx="3084" cy="618"/>
              </a:xfrm>
            </p:grpSpPr>
            <p:sp>
              <p:nvSpPr>
                <p:cNvPr id="19479" name="Line 1047"/>
                <p:cNvSpPr>
                  <a:spLocks noChangeShapeType="1"/>
                </p:cNvSpPr>
                <p:nvPr/>
              </p:nvSpPr>
              <p:spPr bwMode="auto">
                <a:xfrm>
                  <a:off x="1488" y="1440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9480" name="Line 1048"/>
                <p:cNvSpPr>
                  <a:spLocks noChangeShapeType="1"/>
                </p:cNvSpPr>
                <p:nvPr/>
              </p:nvSpPr>
              <p:spPr bwMode="auto">
                <a:xfrm>
                  <a:off x="1500" y="1626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9481" name="Text Box 1049"/>
              <p:cNvSpPr txBox="1">
                <a:spLocks noChangeArrowheads="1"/>
              </p:cNvSpPr>
              <p:nvPr/>
            </p:nvSpPr>
            <p:spPr bwMode="auto">
              <a:xfrm rot="393004">
                <a:off x="2410" y="1591"/>
                <a:ext cx="100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800" dirty="0"/>
                  <a:t>Data Frame 2 </a:t>
                </a:r>
              </a:p>
            </p:txBody>
          </p:sp>
        </p:grpSp>
        <p:grpSp>
          <p:nvGrpSpPr>
            <p:cNvPr id="7" name="Group 1050"/>
            <p:cNvGrpSpPr/>
            <p:nvPr/>
          </p:nvGrpSpPr>
          <p:grpSpPr bwMode="auto">
            <a:xfrm>
              <a:off x="1359" y="2291"/>
              <a:ext cx="3084" cy="618"/>
              <a:chOff x="1488" y="1440"/>
              <a:chExt cx="3084" cy="618"/>
            </a:xfrm>
          </p:grpSpPr>
          <p:grpSp>
            <p:nvGrpSpPr>
              <p:cNvPr id="8" name="Group 1051"/>
              <p:cNvGrpSpPr/>
              <p:nvPr/>
            </p:nvGrpSpPr>
            <p:grpSpPr bwMode="auto">
              <a:xfrm>
                <a:off x="1488" y="1440"/>
                <a:ext cx="3084" cy="618"/>
                <a:chOff x="1488" y="1440"/>
                <a:chExt cx="3084" cy="618"/>
              </a:xfrm>
            </p:grpSpPr>
            <p:sp>
              <p:nvSpPr>
                <p:cNvPr id="19484" name="Line 1052"/>
                <p:cNvSpPr>
                  <a:spLocks noChangeShapeType="1"/>
                </p:cNvSpPr>
                <p:nvPr/>
              </p:nvSpPr>
              <p:spPr bwMode="auto">
                <a:xfrm>
                  <a:off x="1488" y="1440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9485" name="Line 1053"/>
                <p:cNvSpPr>
                  <a:spLocks noChangeShapeType="1"/>
                </p:cNvSpPr>
                <p:nvPr/>
              </p:nvSpPr>
              <p:spPr bwMode="auto">
                <a:xfrm>
                  <a:off x="1500" y="1626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9486" name="Text Box 1054"/>
              <p:cNvSpPr txBox="1">
                <a:spLocks noChangeArrowheads="1"/>
              </p:cNvSpPr>
              <p:nvPr/>
            </p:nvSpPr>
            <p:spPr bwMode="auto">
              <a:xfrm rot="393004">
                <a:off x="2410" y="1591"/>
                <a:ext cx="100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800" dirty="0"/>
                  <a:t>Data Frame 3 </a:t>
                </a:r>
              </a:p>
            </p:txBody>
          </p:sp>
        </p:grpSp>
        <p:grpSp>
          <p:nvGrpSpPr>
            <p:cNvPr id="9" name="Group 1055"/>
            <p:cNvGrpSpPr/>
            <p:nvPr/>
          </p:nvGrpSpPr>
          <p:grpSpPr bwMode="auto">
            <a:xfrm>
              <a:off x="1359" y="2482"/>
              <a:ext cx="3084" cy="618"/>
              <a:chOff x="1488" y="1440"/>
              <a:chExt cx="3084" cy="618"/>
            </a:xfrm>
          </p:grpSpPr>
          <p:grpSp>
            <p:nvGrpSpPr>
              <p:cNvPr id="10" name="Group 1056"/>
              <p:cNvGrpSpPr/>
              <p:nvPr/>
            </p:nvGrpSpPr>
            <p:grpSpPr bwMode="auto">
              <a:xfrm>
                <a:off x="1488" y="1440"/>
                <a:ext cx="3084" cy="618"/>
                <a:chOff x="1488" y="1440"/>
                <a:chExt cx="3084" cy="618"/>
              </a:xfrm>
            </p:grpSpPr>
            <p:sp>
              <p:nvSpPr>
                <p:cNvPr id="19489" name="Line 1057"/>
                <p:cNvSpPr>
                  <a:spLocks noChangeShapeType="1"/>
                </p:cNvSpPr>
                <p:nvPr/>
              </p:nvSpPr>
              <p:spPr bwMode="auto">
                <a:xfrm>
                  <a:off x="1488" y="1440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9490" name="Line 1058"/>
                <p:cNvSpPr>
                  <a:spLocks noChangeShapeType="1"/>
                </p:cNvSpPr>
                <p:nvPr/>
              </p:nvSpPr>
              <p:spPr bwMode="auto">
                <a:xfrm>
                  <a:off x="1500" y="1626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9491" name="Text Box 1059"/>
              <p:cNvSpPr txBox="1">
                <a:spLocks noChangeArrowheads="1"/>
              </p:cNvSpPr>
              <p:nvPr/>
            </p:nvSpPr>
            <p:spPr bwMode="auto">
              <a:xfrm rot="393004">
                <a:off x="2399" y="1590"/>
                <a:ext cx="1008" cy="42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800" dirty="0"/>
                  <a:t>Data Frame 4</a:t>
                </a:r>
                <a:endParaRPr lang="en-US" sz="1800" dirty="0"/>
              </a:p>
              <a:p>
                <a:endParaRPr lang="en-US" dirty="0"/>
              </a:p>
            </p:txBody>
          </p:sp>
        </p:grpSp>
        <p:grpSp>
          <p:nvGrpSpPr>
            <p:cNvPr id="11" name="Group 1060"/>
            <p:cNvGrpSpPr/>
            <p:nvPr/>
          </p:nvGrpSpPr>
          <p:grpSpPr bwMode="auto">
            <a:xfrm>
              <a:off x="1359" y="2674"/>
              <a:ext cx="3084" cy="618"/>
              <a:chOff x="1488" y="1440"/>
              <a:chExt cx="3084" cy="618"/>
            </a:xfrm>
          </p:grpSpPr>
          <p:grpSp>
            <p:nvGrpSpPr>
              <p:cNvPr id="12" name="Group 1061"/>
              <p:cNvGrpSpPr/>
              <p:nvPr/>
            </p:nvGrpSpPr>
            <p:grpSpPr bwMode="auto">
              <a:xfrm>
                <a:off x="1488" y="1440"/>
                <a:ext cx="3084" cy="618"/>
                <a:chOff x="1488" y="1440"/>
                <a:chExt cx="3084" cy="618"/>
              </a:xfrm>
            </p:grpSpPr>
            <p:sp>
              <p:nvSpPr>
                <p:cNvPr id="19494" name="Line 1062"/>
                <p:cNvSpPr>
                  <a:spLocks noChangeShapeType="1"/>
                </p:cNvSpPr>
                <p:nvPr/>
              </p:nvSpPr>
              <p:spPr bwMode="auto">
                <a:xfrm>
                  <a:off x="1488" y="1440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9495" name="Line 1063"/>
                <p:cNvSpPr>
                  <a:spLocks noChangeShapeType="1"/>
                </p:cNvSpPr>
                <p:nvPr/>
              </p:nvSpPr>
              <p:spPr bwMode="auto">
                <a:xfrm>
                  <a:off x="1500" y="1626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9496" name="Text Box 1064"/>
              <p:cNvSpPr txBox="1">
                <a:spLocks noChangeArrowheads="1"/>
              </p:cNvSpPr>
              <p:nvPr/>
            </p:nvSpPr>
            <p:spPr bwMode="auto">
              <a:xfrm rot="393004">
                <a:off x="2399" y="1590"/>
                <a:ext cx="1008" cy="42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800" dirty="0"/>
                  <a:t>Data Frame 5</a:t>
                </a:r>
                <a:endParaRPr lang="en-US" sz="1800" dirty="0"/>
              </a:p>
              <a:p>
                <a:r>
                  <a:rPr lang="en-US" dirty="0"/>
                  <a:t> </a:t>
                </a:r>
              </a:p>
            </p:txBody>
          </p:sp>
        </p:grpSp>
        <p:grpSp>
          <p:nvGrpSpPr>
            <p:cNvPr id="13" name="Group 1065"/>
            <p:cNvGrpSpPr/>
            <p:nvPr/>
          </p:nvGrpSpPr>
          <p:grpSpPr bwMode="auto">
            <a:xfrm>
              <a:off x="1359" y="2859"/>
              <a:ext cx="3084" cy="618"/>
              <a:chOff x="1488" y="1440"/>
              <a:chExt cx="3084" cy="618"/>
            </a:xfrm>
          </p:grpSpPr>
          <p:grpSp>
            <p:nvGrpSpPr>
              <p:cNvPr id="14" name="Group 1066"/>
              <p:cNvGrpSpPr/>
              <p:nvPr/>
            </p:nvGrpSpPr>
            <p:grpSpPr bwMode="auto">
              <a:xfrm>
                <a:off x="1488" y="1440"/>
                <a:ext cx="3084" cy="618"/>
                <a:chOff x="1488" y="1440"/>
                <a:chExt cx="3084" cy="618"/>
              </a:xfrm>
            </p:grpSpPr>
            <p:sp>
              <p:nvSpPr>
                <p:cNvPr id="19499" name="Line 1067"/>
                <p:cNvSpPr>
                  <a:spLocks noChangeShapeType="1"/>
                </p:cNvSpPr>
                <p:nvPr/>
              </p:nvSpPr>
              <p:spPr bwMode="auto">
                <a:xfrm>
                  <a:off x="1488" y="1440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9500" name="Line 1068"/>
                <p:cNvSpPr>
                  <a:spLocks noChangeShapeType="1"/>
                </p:cNvSpPr>
                <p:nvPr/>
              </p:nvSpPr>
              <p:spPr bwMode="auto">
                <a:xfrm>
                  <a:off x="1500" y="1626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9501" name="Text Box 1069"/>
              <p:cNvSpPr txBox="1">
                <a:spLocks noChangeArrowheads="1"/>
              </p:cNvSpPr>
              <p:nvPr/>
            </p:nvSpPr>
            <p:spPr bwMode="auto">
              <a:xfrm rot="393004">
                <a:off x="2399" y="1590"/>
                <a:ext cx="1008" cy="42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800" dirty="0"/>
                  <a:t>Data Frame 6</a:t>
                </a:r>
                <a:endParaRPr lang="en-US" sz="1800" dirty="0"/>
              </a:p>
              <a:p>
                <a:endParaRPr lang="en-US" dirty="0"/>
              </a:p>
            </p:txBody>
          </p:sp>
        </p:grpSp>
        <p:sp>
          <p:nvSpPr>
            <p:cNvPr id="19502" name="Text Box 1070"/>
            <p:cNvSpPr txBox="1">
              <a:spLocks noChangeArrowheads="1"/>
            </p:cNvSpPr>
            <p:nvPr/>
          </p:nvSpPr>
          <p:spPr bwMode="auto">
            <a:xfrm>
              <a:off x="447" y="2837"/>
              <a:ext cx="63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Sender </a:t>
              </a:r>
            </a:p>
          </p:txBody>
        </p:sp>
        <p:sp>
          <p:nvSpPr>
            <p:cNvPr id="19503" name="Text Box 1071"/>
            <p:cNvSpPr txBox="1">
              <a:spLocks noChangeArrowheads="1"/>
            </p:cNvSpPr>
            <p:nvPr/>
          </p:nvSpPr>
          <p:spPr bwMode="auto">
            <a:xfrm>
              <a:off x="4575" y="2933"/>
              <a:ext cx="711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Receiver</a:t>
              </a:r>
            </a:p>
          </p:txBody>
        </p:sp>
        <p:sp>
          <p:nvSpPr>
            <p:cNvPr id="19506" name="Line 1074"/>
            <p:cNvSpPr>
              <a:spLocks noChangeShapeType="1"/>
            </p:cNvSpPr>
            <p:nvPr/>
          </p:nvSpPr>
          <p:spPr bwMode="auto">
            <a:xfrm>
              <a:off x="1263" y="18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507" name="Line 1075"/>
            <p:cNvSpPr>
              <a:spLocks noChangeShapeType="1"/>
            </p:cNvSpPr>
            <p:nvPr/>
          </p:nvSpPr>
          <p:spPr bwMode="auto">
            <a:xfrm>
              <a:off x="1359" y="1892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508" name="Line 1076"/>
            <p:cNvSpPr>
              <a:spLocks noChangeShapeType="1"/>
            </p:cNvSpPr>
            <p:nvPr/>
          </p:nvSpPr>
          <p:spPr bwMode="auto">
            <a:xfrm>
              <a:off x="4527" y="189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509" name="Text Box 1077"/>
            <p:cNvSpPr txBox="1">
              <a:spLocks noChangeArrowheads="1"/>
            </p:cNvSpPr>
            <p:nvPr/>
          </p:nvSpPr>
          <p:spPr bwMode="auto">
            <a:xfrm>
              <a:off x="4527" y="1892"/>
              <a:ext cx="902" cy="5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   One way</a:t>
              </a:r>
              <a:endParaRPr lang="en-US" sz="1600" dirty="0"/>
            </a:p>
            <a:p>
              <a:r>
                <a:rPr lang="en-US" sz="1600" dirty="0"/>
                <a:t>Channel delay</a:t>
              </a:r>
              <a:endParaRPr lang="en-US" sz="1600" dirty="0"/>
            </a:p>
            <a:p>
              <a:r>
                <a:rPr lang="en-US" sz="1600" dirty="0"/>
                <a:t>  or latency  l</a:t>
              </a:r>
              <a:endParaRPr lang="en-US" dirty="0"/>
            </a:p>
          </p:txBody>
        </p:sp>
        <p:sp>
          <p:nvSpPr>
            <p:cNvPr id="19510" name="Text Box 1078"/>
            <p:cNvSpPr txBox="1">
              <a:spLocks noChangeArrowheads="1"/>
            </p:cNvSpPr>
            <p:nvPr/>
          </p:nvSpPr>
          <p:spPr bwMode="auto">
            <a:xfrm>
              <a:off x="351" y="1829"/>
              <a:ext cx="978" cy="57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200" dirty="0"/>
                <a:t>         Frame transmission time =</a:t>
              </a:r>
              <a:endParaRPr lang="en-US" sz="1200" dirty="0"/>
            </a:p>
            <a:p>
              <a:r>
                <a:rPr lang="en-US" sz="1200" dirty="0"/>
                <a:t>         (d+h)/b</a:t>
              </a:r>
              <a:endParaRPr lang="en-US" sz="1200" dirty="0"/>
            </a:p>
            <a:p>
              <a:endParaRPr lang="en-US" sz="600" dirty="0"/>
            </a:p>
            <a:p>
              <a:r>
                <a:rPr lang="en-US" sz="1000" dirty="0"/>
                <a:t>b = channel</a:t>
              </a:r>
              <a:r>
                <a:rPr lang="en-US" sz="1200" dirty="0"/>
                <a:t> bandwidth</a:t>
              </a:r>
            </a:p>
          </p:txBody>
        </p:sp>
        <p:sp>
          <p:nvSpPr>
            <p:cNvPr id="19513" name="Text Box 1081"/>
            <p:cNvSpPr txBox="1">
              <a:spLocks noChangeArrowheads="1"/>
            </p:cNvSpPr>
            <p:nvPr/>
          </p:nvSpPr>
          <p:spPr bwMode="auto">
            <a:xfrm>
              <a:off x="2309" y="3230"/>
              <a:ext cx="169" cy="6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:</a:t>
              </a:r>
              <a:endParaRPr lang="en-US" dirty="0"/>
            </a:p>
            <a:p>
              <a:r>
                <a:rPr lang="en-US" dirty="0"/>
                <a:t>:</a:t>
              </a:r>
              <a:endParaRPr lang="en-US" dirty="0"/>
            </a:p>
            <a:p>
              <a:r>
                <a:rPr lang="en-US" dirty="0"/>
                <a:t>:</a:t>
              </a:r>
            </a:p>
          </p:txBody>
        </p:sp>
        <p:sp>
          <p:nvSpPr>
            <p:cNvPr id="19514" name="Text Box 1082"/>
            <p:cNvSpPr txBox="1">
              <a:spLocks noChangeArrowheads="1"/>
            </p:cNvSpPr>
            <p:nvPr/>
          </p:nvSpPr>
          <p:spPr bwMode="auto">
            <a:xfrm>
              <a:off x="2493" y="3242"/>
              <a:ext cx="169" cy="6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:</a:t>
              </a:r>
              <a:endParaRPr lang="en-US" dirty="0"/>
            </a:p>
            <a:p>
              <a:r>
                <a:rPr lang="en-US" dirty="0"/>
                <a:t>:</a:t>
              </a:r>
              <a:endParaRPr lang="en-US" dirty="0"/>
            </a:p>
            <a:p>
              <a:r>
                <a:rPr lang="en-US" dirty="0"/>
                <a:t>:</a:t>
              </a:r>
            </a:p>
          </p:txBody>
        </p:sp>
      </p:grpSp>
      <p:sp>
        <p:nvSpPr>
          <p:cNvPr id="19517" name="Text Box 1085"/>
          <p:cNvSpPr txBox="1">
            <a:spLocks noChangeArrowheads="1"/>
          </p:cNvSpPr>
          <p:nvPr/>
        </p:nvSpPr>
        <p:spPr bwMode="auto">
          <a:xfrm>
            <a:off x="4632325" y="5200650"/>
            <a:ext cx="268288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:</a:t>
            </a:r>
            <a:endParaRPr lang="en-US" dirty="0"/>
          </a:p>
          <a:p>
            <a:r>
              <a:rPr lang="en-US" dirty="0"/>
              <a:t>:</a:t>
            </a:r>
            <a:endParaRPr lang="en-US" dirty="0"/>
          </a:p>
          <a:p>
            <a:r>
              <a:rPr lang="en-US" dirty="0"/>
              <a:t>:</a:t>
            </a:r>
          </a:p>
        </p:txBody>
      </p:sp>
      <p:sp>
        <p:nvSpPr>
          <p:cNvPr id="19518" name="Text Box 1086"/>
          <p:cNvSpPr txBox="1">
            <a:spLocks noChangeArrowheads="1"/>
          </p:cNvSpPr>
          <p:nvPr/>
        </p:nvSpPr>
        <p:spPr bwMode="auto">
          <a:xfrm>
            <a:off x="4924425" y="5219700"/>
            <a:ext cx="268288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:</a:t>
            </a:r>
            <a:endParaRPr lang="en-US" dirty="0"/>
          </a:p>
          <a:p>
            <a:r>
              <a:rPr lang="en-US" dirty="0"/>
              <a:t>:</a:t>
            </a:r>
            <a:endParaRPr lang="en-US" dirty="0"/>
          </a:p>
          <a:p>
            <a:r>
              <a:rPr lang="en-US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Protocol - 2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914400"/>
            <a:ext cx="80772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Assumptions :</a:t>
            </a:r>
            <a:endParaRPr lang="en-US" dirty="0" smtClean="0"/>
          </a:p>
          <a:p>
            <a:r>
              <a:rPr lang="en-US" dirty="0" smtClean="0"/>
              <a:t>  drops the ability to receive large amount of data @ receiver side </a:t>
            </a:r>
            <a:r>
              <a:rPr lang="en-US" dirty="0" smtClean="0">
                <a:sym typeface="Wingdings" panose="05000000000000000000" charset="2"/>
              </a:rPr>
              <a:t> both at data link layer and network layer.</a:t>
            </a:r>
            <a:endParaRPr lang="en-US" dirty="0" smtClean="0"/>
          </a:p>
          <a:p>
            <a:r>
              <a:rPr lang="en-US" dirty="0" smtClean="0">
                <a:sym typeface="Wingdings" panose="05000000000000000000" charset="2"/>
              </a:rPr>
              <a:t>  communication channel is error free.</a:t>
            </a:r>
            <a:endParaRPr lang="en-US" dirty="0" smtClean="0"/>
          </a:p>
          <a:p>
            <a:r>
              <a:rPr lang="en-US" dirty="0" smtClean="0"/>
              <a:t>  data traffic is simplex.</a:t>
            </a:r>
            <a:endParaRPr lang="en-US" dirty="0" smtClean="0"/>
          </a:p>
          <a:p>
            <a:r>
              <a:rPr lang="en-US" dirty="0" smtClean="0"/>
              <a:t> problem : how to prevent the sender from flooding the receiver with data faster than the latter is able to process them.</a:t>
            </a:r>
            <a:endParaRPr lang="en-US" dirty="0" smtClean="0"/>
          </a:p>
          <a:p>
            <a:r>
              <a:rPr lang="en-US" dirty="0" smtClean="0"/>
              <a:t>  Solution – 1: just put the delay at sender side of protocol – 1  </a:t>
            </a:r>
            <a:r>
              <a:rPr lang="en-US" dirty="0" smtClean="0">
                <a:sym typeface="Wingdings" panose="05000000000000000000" charset="2"/>
              </a:rPr>
              <a:t> more time delay  inefficient. b/w utilization far from optimization.  not good idea.</a:t>
            </a:r>
            <a:endParaRPr lang="en-US" dirty="0" smtClean="0">
              <a:sym typeface="Wingdings" panose="05000000000000000000" charset="2"/>
            </a:endParaRPr>
          </a:p>
          <a:p>
            <a:r>
              <a:rPr lang="en-US" dirty="0" smtClean="0">
                <a:sym typeface="Wingdings" panose="05000000000000000000" charset="2"/>
              </a:rPr>
              <a:t> Solution – 2: feedback from receiver to sender about data transmission.</a:t>
            </a:r>
            <a:endParaRPr lang="en-US" dirty="0" smtClean="0">
              <a:sym typeface="Wingdings" panose="05000000000000000000" charset="2"/>
            </a:endParaRPr>
          </a:p>
          <a:p>
            <a:r>
              <a:rPr lang="en-US" dirty="0" smtClean="0">
                <a:sym typeface="Wingdings" panose="05000000000000000000" charset="2"/>
              </a:rPr>
              <a:t> so sender sends one frame and then waits for an acknowledgment before processing is called STOP – AND – WAIT protocol.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227012"/>
            <a:ext cx="8382000" cy="458788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Protocol  #2:  A Simplex Stop-and-Wait Protocol</a:t>
            </a:r>
            <a:endParaRPr lang="en-US" sz="2400" b="1" dirty="0" smtClean="0">
              <a:solidFill>
                <a:srgbClr val="00B050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655639"/>
            <a:ext cx="8478838" cy="2620962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sz="1600" b="1" dirty="0" smtClean="0"/>
              <a:t>The </a:t>
            </a:r>
            <a:r>
              <a:rPr lang="en-US" sz="1600" b="1" dirty="0"/>
              <a:t>receiver may not be always ready to receive the next frame  (finite buffer storage</a:t>
            </a:r>
            <a:r>
              <a:rPr lang="en-US" sz="1600" b="1" dirty="0" smtClean="0"/>
              <a:t>). Feedback .</a:t>
            </a:r>
            <a:endParaRPr lang="en-US" sz="1600" b="1" dirty="0"/>
          </a:p>
          <a:p>
            <a:pPr>
              <a:spcBef>
                <a:spcPct val="10000"/>
              </a:spcBef>
            </a:pPr>
            <a:r>
              <a:rPr lang="en-US" sz="1600" b="1" dirty="0"/>
              <a:t>Receiver sends a positive acknowledgment frame to sender to transmit the next data frame.</a:t>
            </a:r>
            <a:endParaRPr lang="en-US" sz="1600" b="1" dirty="0"/>
          </a:p>
          <a:p>
            <a:pPr>
              <a:spcBef>
                <a:spcPct val="10000"/>
              </a:spcBef>
            </a:pPr>
            <a:r>
              <a:rPr lang="en-US" sz="1600" b="1" dirty="0" smtClean="0"/>
              <a:t>Half duplex channel is used.</a:t>
            </a:r>
            <a:endParaRPr lang="en-US" sz="1600" b="1" dirty="0"/>
          </a:p>
          <a:p>
            <a:r>
              <a:rPr lang="en-US" sz="1600" b="1" dirty="0"/>
              <a:t>Maximum channel utilization  </a:t>
            </a:r>
            <a:r>
              <a:rPr lang="en-US" sz="1600" b="1" dirty="0">
                <a:latin typeface="Symbol" pitchFamily="18" charset="2"/>
              </a:rPr>
              <a:t>»</a:t>
            </a:r>
            <a:r>
              <a:rPr lang="en-US" sz="1600" b="1" dirty="0"/>
              <a:t>   (time to transmit frame /round trip time)  *  </a:t>
            </a:r>
            <a:r>
              <a:rPr lang="en-US" sz="1600" b="1" i="1" dirty="0"/>
              <a:t>d/</a:t>
            </a:r>
            <a:r>
              <a:rPr lang="en-US" sz="1600" b="1" dirty="0"/>
              <a:t>(</a:t>
            </a:r>
            <a:r>
              <a:rPr lang="en-US" sz="1600" b="1" i="1" dirty="0"/>
              <a:t>d  </a:t>
            </a:r>
            <a:r>
              <a:rPr lang="en-US" sz="1600" b="1" dirty="0"/>
              <a:t>+ </a:t>
            </a:r>
            <a:r>
              <a:rPr lang="en-US" sz="1600" b="1" i="1" dirty="0"/>
              <a:t>h</a:t>
            </a:r>
            <a:r>
              <a:rPr lang="en-US" sz="1600" b="1" dirty="0"/>
              <a:t>)</a:t>
            </a:r>
            <a:endParaRPr lang="en-US" sz="1600" b="1" dirty="0"/>
          </a:p>
          <a:p>
            <a:pPr>
              <a:buFontTx/>
              <a:buNone/>
            </a:pPr>
            <a:r>
              <a:rPr lang="en-US" sz="1600" b="1" dirty="0"/>
              <a:t>                                                           </a:t>
            </a:r>
            <a:r>
              <a:rPr lang="en-US" sz="1600" b="1" dirty="0">
                <a:latin typeface="Symbol" pitchFamily="18" charset="2"/>
              </a:rPr>
              <a:t>»</a:t>
            </a:r>
            <a:r>
              <a:rPr lang="en-US" sz="1600" b="1" dirty="0"/>
              <a:t>   </a:t>
            </a:r>
            <a:r>
              <a:rPr lang="en-US" sz="1600" b="1" i="1" dirty="0"/>
              <a:t>d/ (b  *  R)</a:t>
            </a:r>
            <a:endParaRPr lang="en-US" sz="1600" b="1" dirty="0"/>
          </a:p>
          <a:p>
            <a:r>
              <a:rPr lang="en-US" sz="1600" b="1" dirty="0"/>
              <a:t>Maximum data throughput     </a:t>
            </a:r>
            <a:r>
              <a:rPr lang="en-US" sz="1600" b="1" dirty="0">
                <a:latin typeface="Symbol" pitchFamily="18" charset="2"/>
              </a:rPr>
              <a:t>»</a:t>
            </a:r>
            <a:r>
              <a:rPr lang="en-US" sz="1600" b="1" dirty="0"/>
              <a:t>    channel utilization  *  channel bandwidth</a:t>
            </a:r>
            <a:endParaRPr lang="en-US" sz="1600" b="1" dirty="0"/>
          </a:p>
          <a:p>
            <a:pPr>
              <a:buFontTx/>
              <a:buNone/>
            </a:pPr>
            <a:r>
              <a:rPr lang="en-US" sz="1600" b="1" dirty="0"/>
              <a:t>                                                           </a:t>
            </a:r>
            <a:r>
              <a:rPr lang="en-US" sz="1600" b="1" dirty="0">
                <a:latin typeface="Symbol" pitchFamily="18" charset="2"/>
              </a:rPr>
              <a:t>»</a:t>
            </a:r>
            <a:r>
              <a:rPr lang="en-US" sz="1600" b="1" dirty="0"/>
              <a:t>    </a:t>
            </a:r>
            <a:r>
              <a:rPr lang="en-US" sz="1600" b="1" i="1" dirty="0"/>
              <a:t>d/ (b  *  R)</a:t>
            </a:r>
            <a:r>
              <a:rPr lang="en-US" sz="1600" b="1" dirty="0"/>
              <a:t>  * </a:t>
            </a:r>
            <a:r>
              <a:rPr lang="en-US" sz="1600" b="1" i="1" dirty="0"/>
              <a:t>b  = d/ R</a:t>
            </a:r>
            <a:endParaRPr lang="en-US" sz="1600" b="1" dirty="0"/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H="1">
            <a:off x="2057400" y="2895600"/>
            <a:ext cx="0" cy="342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6935788" y="3009900"/>
            <a:ext cx="0" cy="3124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" name="Group 22"/>
          <p:cNvGrpSpPr/>
          <p:nvPr/>
        </p:nvGrpSpPr>
        <p:grpSpPr bwMode="auto">
          <a:xfrm>
            <a:off x="2057400" y="3124200"/>
            <a:ext cx="4895850" cy="981075"/>
            <a:chOff x="1488" y="1440"/>
            <a:chExt cx="3084" cy="618"/>
          </a:xfrm>
        </p:grpSpPr>
        <p:grpSp>
          <p:nvGrpSpPr>
            <p:cNvPr id="3" name="Group 23"/>
            <p:cNvGrpSpPr/>
            <p:nvPr/>
          </p:nvGrpSpPr>
          <p:grpSpPr bwMode="auto">
            <a:xfrm>
              <a:off x="1488" y="1440"/>
              <a:ext cx="3084" cy="618"/>
              <a:chOff x="1488" y="1440"/>
              <a:chExt cx="3084" cy="618"/>
            </a:xfrm>
          </p:grpSpPr>
          <p:sp>
            <p:nvSpPr>
              <p:cNvPr id="20504" name="Line 24"/>
              <p:cNvSpPr>
                <a:spLocks noChangeShapeType="1"/>
              </p:cNvSpPr>
              <p:nvPr/>
            </p:nvSpPr>
            <p:spPr bwMode="auto">
              <a:xfrm>
                <a:off x="1488" y="1440"/>
                <a:ext cx="307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505" name="Line 25"/>
              <p:cNvSpPr>
                <a:spLocks noChangeShapeType="1"/>
              </p:cNvSpPr>
              <p:nvPr/>
            </p:nvSpPr>
            <p:spPr bwMode="auto">
              <a:xfrm>
                <a:off x="1500" y="1626"/>
                <a:ext cx="307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0506" name="Text Box 26"/>
            <p:cNvSpPr txBox="1">
              <a:spLocks noChangeArrowheads="1"/>
            </p:cNvSpPr>
            <p:nvPr/>
          </p:nvSpPr>
          <p:spPr bwMode="auto">
            <a:xfrm rot="393004">
              <a:off x="2399" y="1590"/>
              <a:ext cx="1008" cy="4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800" dirty="0"/>
                <a:t>Data Frame 1</a:t>
              </a:r>
              <a:endParaRPr lang="en-US" sz="1800" dirty="0"/>
            </a:p>
            <a:p>
              <a:endParaRPr lang="en-US" dirty="0"/>
            </a:p>
          </p:txBody>
        </p:sp>
      </p:grpSp>
      <p:sp>
        <p:nvSpPr>
          <p:cNvPr id="20517" name="Text Box 37"/>
          <p:cNvSpPr txBox="1">
            <a:spLocks noChangeArrowheads="1"/>
          </p:cNvSpPr>
          <p:nvPr/>
        </p:nvSpPr>
        <p:spPr bwMode="auto">
          <a:xfrm>
            <a:off x="685800" y="5029200"/>
            <a:ext cx="10096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Sender</a:t>
            </a:r>
            <a:r>
              <a:rPr lang="en-US" dirty="0"/>
              <a:t> </a:t>
            </a:r>
          </a:p>
        </p:txBody>
      </p:sp>
      <p:sp>
        <p:nvSpPr>
          <p:cNvPr id="20518" name="Text Box 38"/>
          <p:cNvSpPr txBox="1">
            <a:spLocks noChangeArrowheads="1"/>
          </p:cNvSpPr>
          <p:nvPr/>
        </p:nvSpPr>
        <p:spPr bwMode="auto">
          <a:xfrm>
            <a:off x="7227888" y="5089525"/>
            <a:ext cx="1128712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Receiver</a:t>
            </a:r>
            <a:endParaRPr lang="en-US" dirty="0"/>
          </a:p>
        </p:txBody>
      </p:sp>
      <p:grpSp>
        <p:nvGrpSpPr>
          <p:cNvPr id="4" name="Group 40"/>
          <p:cNvGrpSpPr/>
          <p:nvPr/>
        </p:nvGrpSpPr>
        <p:grpSpPr bwMode="auto">
          <a:xfrm flipH="1">
            <a:off x="2057400" y="3810000"/>
            <a:ext cx="4895850" cy="981075"/>
            <a:chOff x="1488" y="1440"/>
            <a:chExt cx="3084" cy="618"/>
          </a:xfrm>
        </p:grpSpPr>
        <p:sp>
          <p:nvSpPr>
            <p:cNvPr id="20521" name="Line 41"/>
            <p:cNvSpPr>
              <a:spLocks noChangeShapeType="1"/>
            </p:cNvSpPr>
            <p:nvPr/>
          </p:nvSpPr>
          <p:spPr bwMode="auto">
            <a:xfrm>
              <a:off x="1488" y="1440"/>
              <a:ext cx="307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522" name="Line 42"/>
            <p:cNvSpPr>
              <a:spLocks noChangeShapeType="1"/>
            </p:cNvSpPr>
            <p:nvPr/>
          </p:nvSpPr>
          <p:spPr bwMode="auto">
            <a:xfrm>
              <a:off x="1500" y="1626"/>
              <a:ext cx="307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0523" name="Text Box 43"/>
          <p:cNvSpPr txBox="1">
            <a:spLocks noChangeArrowheads="1"/>
          </p:cNvSpPr>
          <p:nvPr/>
        </p:nvSpPr>
        <p:spPr bwMode="auto">
          <a:xfrm rot="21126731" flipH="1">
            <a:off x="3100388" y="4062413"/>
            <a:ext cx="3297237" cy="6715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800" dirty="0"/>
              <a:t>Acknowledgment  Frame</a:t>
            </a:r>
            <a:endParaRPr lang="en-US" sz="1800" dirty="0"/>
          </a:p>
          <a:p>
            <a:endParaRPr lang="en-US" dirty="0"/>
          </a:p>
        </p:txBody>
      </p:sp>
      <p:grpSp>
        <p:nvGrpSpPr>
          <p:cNvPr id="5" name="Group 44"/>
          <p:cNvGrpSpPr/>
          <p:nvPr/>
        </p:nvGrpSpPr>
        <p:grpSpPr bwMode="auto">
          <a:xfrm>
            <a:off x="2133600" y="4495800"/>
            <a:ext cx="4895850" cy="981075"/>
            <a:chOff x="1488" y="1440"/>
            <a:chExt cx="3084" cy="618"/>
          </a:xfrm>
        </p:grpSpPr>
        <p:grpSp>
          <p:nvGrpSpPr>
            <p:cNvPr id="6" name="Group 45"/>
            <p:cNvGrpSpPr/>
            <p:nvPr/>
          </p:nvGrpSpPr>
          <p:grpSpPr bwMode="auto">
            <a:xfrm>
              <a:off x="1488" y="1440"/>
              <a:ext cx="3084" cy="618"/>
              <a:chOff x="1488" y="1440"/>
              <a:chExt cx="3084" cy="618"/>
            </a:xfrm>
          </p:grpSpPr>
          <p:sp>
            <p:nvSpPr>
              <p:cNvPr id="20526" name="Line 46"/>
              <p:cNvSpPr>
                <a:spLocks noChangeShapeType="1"/>
              </p:cNvSpPr>
              <p:nvPr/>
            </p:nvSpPr>
            <p:spPr bwMode="auto">
              <a:xfrm>
                <a:off x="1488" y="1440"/>
                <a:ext cx="307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527" name="Line 47"/>
              <p:cNvSpPr>
                <a:spLocks noChangeShapeType="1"/>
              </p:cNvSpPr>
              <p:nvPr/>
            </p:nvSpPr>
            <p:spPr bwMode="auto">
              <a:xfrm>
                <a:off x="1500" y="1626"/>
                <a:ext cx="307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0528" name="Text Box 48"/>
            <p:cNvSpPr txBox="1">
              <a:spLocks noChangeArrowheads="1"/>
            </p:cNvSpPr>
            <p:nvPr/>
          </p:nvSpPr>
          <p:spPr bwMode="auto">
            <a:xfrm rot="393004">
              <a:off x="2399" y="1590"/>
              <a:ext cx="1008" cy="4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800" dirty="0"/>
                <a:t>Data Frame 2</a:t>
              </a:r>
              <a:endParaRPr lang="en-US" sz="1800" dirty="0"/>
            </a:p>
            <a:p>
              <a:endParaRPr lang="en-US" dirty="0"/>
            </a:p>
          </p:txBody>
        </p:sp>
      </p:grpSp>
      <p:grpSp>
        <p:nvGrpSpPr>
          <p:cNvPr id="7" name="Group 50"/>
          <p:cNvGrpSpPr/>
          <p:nvPr/>
        </p:nvGrpSpPr>
        <p:grpSpPr bwMode="auto">
          <a:xfrm flipH="1">
            <a:off x="2043113" y="5191125"/>
            <a:ext cx="4895850" cy="981075"/>
            <a:chOff x="1488" y="1440"/>
            <a:chExt cx="3084" cy="618"/>
          </a:xfrm>
        </p:grpSpPr>
        <p:sp>
          <p:nvSpPr>
            <p:cNvPr id="20531" name="Line 51"/>
            <p:cNvSpPr>
              <a:spLocks noChangeShapeType="1"/>
            </p:cNvSpPr>
            <p:nvPr/>
          </p:nvSpPr>
          <p:spPr bwMode="auto">
            <a:xfrm>
              <a:off x="1488" y="1440"/>
              <a:ext cx="307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532" name="Line 52"/>
            <p:cNvSpPr>
              <a:spLocks noChangeShapeType="1"/>
            </p:cNvSpPr>
            <p:nvPr/>
          </p:nvSpPr>
          <p:spPr bwMode="auto">
            <a:xfrm>
              <a:off x="1500" y="1626"/>
              <a:ext cx="307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0534" name="Text Box 54"/>
          <p:cNvSpPr txBox="1">
            <a:spLocks noChangeArrowheads="1"/>
          </p:cNvSpPr>
          <p:nvPr/>
        </p:nvSpPr>
        <p:spPr bwMode="auto">
          <a:xfrm rot="21126731" flipH="1">
            <a:off x="2890838" y="5467350"/>
            <a:ext cx="3297237" cy="6715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800" dirty="0"/>
              <a:t>Acknowledgment  Frame </a:t>
            </a:r>
            <a:endParaRPr lang="en-US" sz="1800" dirty="0"/>
          </a:p>
          <a:p>
            <a:endParaRPr lang="en-US" dirty="0"/>
          </a:p>
        </p:txBody>
      </p:sp>
      <p:sp>
        <p:nvSpPr>
          <p:cNvPr id="20535" name="Line 55"/>
          <p:cNvSpPr>
            <a:spLocks noChangeShapeType="1"/>
          </p:cNvSpPr>
          <p:nvPr/>
        </p:nvSpPr>
        <p:spPr bwMode="auto">
          <a:xfrm>
            <a:off x="1905000" y="3101975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36" name="Text Box 56"/>
          <p:cNvSpPr txBox="1">
            <a:spLocks noChangeArrowheads="1"/>
          </p:cNvSpPr>
          <p:nvPr/>
        </p:nvSpPr>
        <p:spPr bwMode="auto">
          <a:xfrm>
            <a:off x="669925" y="3414713"/>
            <a:ext cx="1149350" cy="82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Round trip</a:t>
            </a:r>
            <a:endParaRPr lang="en-US" sz="1600" dirty="0"/>
          </a:p>
          <a:p>
            <a:r>
              <a:rPr lang="en-US" sz="1600" dirty="0"/>
              <a:t>   time,  </a:t>
            </a:r>
            <a:r>
              <a:rPr lang="en-US" sz="1600" i="1" dirty="0"/>
              <a:t>R</a:t>
            </a:r>
            <a:endParaRPr lang="en-US" sz="1600" dirty="0"/>
          </a:p>
          <a:p>
            <a:r>
              <a:rPr lang="en-US" sz="1600" dirty="0"/>
              <a:t>  </a:t>
            </a:r>
          </a:p>
        </p:txBody>
      </p:sp>
      <p:grpSp>
        <p:nvGrpSpPr>
          <p:cNvPr id="8" name="Group 58"/>
          <p:cNvGrpSpPr/>
          <p:nvPr/>
        </p:nvGrpSpPr>
        <p:grpSpPr bwMode="auto">
          <a:xfrm>
            <a:off x="7239000" y="3062288"/>
            <a:ext cx="747713" cy="1204912"/>
            <a:chOff x="2693" y="2553"/>
            <a:chExt cx="471" cy="759"/>
          </a:xfrm>
        </p:grpSpPr>
        <p:sp>
          <p:nvSpPr>
            <p:cNvPr id="20539" name="Line 59"/>
            <p:cNvSpPr>
              <a:spLocks noChangeShapeType="1"/>
            </p:cNvSpPr>
            <p:nvPr/>
          </p:nvSpPr>
          <p:spPr bwMode="auto">
            <a:xfrm>
              <a:off x="2928" y="27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540" name="Text Box 60"/>
            <p:cNvSpPr txBox="1">
              <a:spLocks noChangeArrowheads="1"/>
            </p:cNvSpPr>
            <p:nvPr/>
          </p:nvSpPr>
          <p:spPr bwMode="auto">
            <a:xfrm>
              <a:off x="2693" y="2553"/>
              <a:ext cx="471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sp>
        <p:nvSpPr>
          <p:cNvPr id="20541" name="Text Box 61"/>
          <p:cNvSpPr txBox="1">
            <a:spLocks noChangeArrowheads="1"/>
          </p:cNvSpPr>
          <p:nvPr/>
        </p:nvSpPr>
        <p:spPr bwMode="auto">
          <a:xfrm>
            <a:off x="5311775" y="5607050"/>
            <a:ext cx="268288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: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: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:</a:t>
            </a:r>
          </a:p>
        </p:txBody>
      </p:sp>
      <p:sp>
        <p:nvSpPr>
          <p:cNvPr id="20542" name="Text Box 62"/>
          <p:cNvSpPr txBox="1">
            <a:spLocks noChangeArrowheads="1"/>
          </p:cNvSpPr>
          <p:nvPr/>
        </p:nvSpPr>
        <p:spPr bwMode="auto">
          <a:xfrm>
            <a:off x="5603875" y="5626100"/>
            <a:ext cx="268288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: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: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Protocol-3 </a:t>
            </a:r>
            <a:r>
              <a:rPr lang="en-US" b="1" dirty="0" smtClean="0">
                <a:solidFill>
                  <a:srgbClr val="00B050"/>
                </a:solidFill>
                <a:sym typeface="Wingdings" panose="05000000000000000000" charset="2"/>
              </a:rPr>
              <a:t> noisy channel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normal communication channel  </a:t>
            </a:r>
            <a:r>
              <a:rPr lang="en-US" dirty="0" smtClean="0">
                <a:sym typeface="Wingdings" panose="05000000000000000000" charset="2"/>
              </a:rPr>
              <a:t> errors.</a:t>
            </a:r>
            <a:endParaRPr lang="en-US" dirty="0" smtClean="0">
              <a:sym typeface="Wingdings" panose="05000000000000000000" charset="2"/>
            </a:endParaRPr>
          </a:p>
          <a:p>
            <a:r>
              <a:rPr lang="en-US" dirty="0" smtClean="0">
                <a:sym typeface="Wingdings" panose="05000000000000000000" charset="2"/>
              </a:rPr>
              <a:t> frames either damaged or lost completely</a:t>
            </a:r>
            <a:endParaRPr lang="en-US" dirty="0" smtClean="0">
              <a:sym typeface="Wingdings" panose="05000000000000000000" charset="2"/>
            </a:endParaRPr>
          </a:p>
          <a:p>
            <a:r>
              <a:rPr lang="en-US" dirty="0" smtClean="0">
                <a:sym typeface="Wingdings" panose="05000000000000000000" charset="2"/>
              </a:rPr>
              <a:t> checksum used to detect the errors in frames. If it is unable to find the error, then this protocol fails.</a:t>
            </a:r>
            <a:endParaRPr lang="en-US" dirty="0" smtClean="0">
              <a:sym typeface="Wingdings" panose="05000000000000000000" charset="2"/>
            </a:endParaRPr>
          </a:p>
          <a:p>
            <a:r>
              <a:rPr lang="en-US" dirty="0" smtClean="0">
                <a:sym typeface="Wingdings" panose="05000000000000000000" charset="2"/>
              </a:rPr>
              <a:t> variation of protocol – 2:</a:t>
            </a:r>
            <a:endParaRPr lang="en-US" dirty="0" smtClean="0">
              <a:sym typeface="Wingdings" panose="05000000000000000000" charset="2"/>
            </a:endParaRPr>
          </a:p>
          <a:p>
            <a:r>
              <a:rPr lang="en-US" dirty="0" smtClean="0">
                <a:sym typeface="Wingdings" panose="05000000000000000000" charset="2"/>
              </a:rPr>
              <a:t>   adding timer  for acknowledgment. </a:t>
            </a:r>
            <a:endParaRPr lang="en-US" dirty="0" smtClean="0">
              <a:sym typeface="Wingdings" panose="05000000000000000000" charset="2"/>
            </a:endParaRPr>
          </a:p>
          <a:p>
            <a:r>
              <a:rPr lang="en-US" dirty="0" smtClean="0">
                <a:sym typeface="Wingdings" panose="05000000000000000000" charset="2"/>
              </a:rPr>
              <a:t> sender waits after transmits frame  receiver sends ack if frame is ok, otherwise it will not send any ack.</a:t>
            </a:r>
            <a:endParaRPr lang="en-US" dirty="0" smtClean="0">
              <a:sym typeface="Wingdings" panose="05000000000000000000" charset="2"/>
            </a:endParaRPr>
          </a:p>
          <a:p>
            <a:r>
              <a:rPr lang="en-US" dirty="0" smtClean="0">
                <a:sym typeface="Wingdings" panose="05000000000000000000" charset="2"/>
              </a:rPr>
              <a:t> so timer expires @ sender and retransmits frame.</a:t>
            </a:r>
            <a:endParaRPr lang="en-US" dirty="0" smtClean="0">
              <a:sym typeface="Wingdings" panose="05000000000000000000" charset="2"/>
            </a:endParaRPr>
          </a:p>
          <a:p>
            <a:r>
              <a:rPr lang="en-US" dirty="0" smtClean="0">
                <a:sym typeface="Wingdings" panose="05000000000000000000" charset="2"/>
              </a:rPr>
              <a:t>   problem  ack is lost  duplicate of frames @ receiver.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Protocol-3 </a:t>
            </a:r>
            <a:r>
              <a:rPr lang="en-US" b="1" dirty="0" smtClean="0">
                <a:solidFill>
                  <a:srgbClr val="00B050"/>
                </a:solidFill>
                <a:sym typeface="Wingdings" panose="05000000000000000000" charset="2"/>
              </a:rPr>
              <a:t> noisy channel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So receiver need to find the duplicate frames.</a:t>
            </a:r>
            <a:endParaRPr lang="en-US" dirty="0" smtClean="0"/>
          </a:p>
          <a:p>
            <a:r>
              <a:rPr lang="en-US" dirty="0" smtClean="0"/>
              <a:t> So sender puts the sequence number in the header of each frame. </a:t>
            </a:r>
            <a:r>
              <a:rPr lang="en-US" dirty="0" smtClean="0">
                <a:sym typeface="Wingdings" panose="05000000000000000000" charset="2"/>
              </a:rPr>
              <a:t> duplicating problem solved</a:t>
            </a:r>
            <a:endParaRPr lang="en-US" dirty="0" smtClean="0">
              <a:sym typeface="Wingdings" panose="05000000000000000000" charset="2"/>
            </a:endParaRPr>
          </a:p>
          <a:p>
            <a:r>
              <a:rPr lang="en-US" dirty="0" smtClean="0">
                <a:sym typeface="Wingdings" panose="05000000000000000000" charset="2"/>
              </a:rPr>
              <a:t>New problem is what is the size of sequence number and how many bits are used to represent the sequence number?</a:t>
            </a:r>
            <a:endParaRPr lang="en-US" dirty="0" smtClean="0">
              <a:sym typeface="Wingdings" panose="05000000000000000000" charset="2"/>
            </a:endParaRPr>
          </a:p>
          <a:p>
            <a:r>
              <a:rPr lang="en-US" dirty="0" smtClean="0">
                <a:sym typeface="Wingdings" panose="05000000000000000000" charset="2"/>
              </a:rPr>
              <a:t>1- bit sequence is enough. The receiver expecting particular sequence number next. So sender and receiver maintaining sequence numbers. </a:t>
            </a:r>
            <a:endParaRPr lang="en-US" dirty="0" smtClean="0">
              <a:sym typeface="Wingdings" panose="05000000000000000000" charset="2"/>
            </a:endParaRPr>
          </a:p>
          <a:p>
            <a:r>
              <a:rPr lang="en-US" dirty="0" smtClean="0">
                <a:sym typeface="Wingdings" panose="05000000000000000000" charset="2"/>
              </a:rPr>
              <a:t>Once the receiver receives correct sequenced frame, it process and sends to network layer. Then it is expected sequence number is incremented by modulo 2.</a:t>
            </a:r>
            <a:endParaRPr lang="en-US" dirty="0" smtClean="0">
              <a:sym typeface="Wingdings" panose="05000000000000000000" charset="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8382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Protocol 3: A Simplex Positive Acknowledgment with Retransmission (PAR) Protocol  or ARQ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153400" cy="21336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2000" b="1" dirty="0" smtClean="0"/>
              <a:t>Receiver </a:t>
            </a:r>
            <a:r>
              <a:rPr lang="en-US" sz="2000" b="1" dirty="0"/>
              <a:t>sends a positive acknowledgment frame to sender to transmit the next data frame.   Any frame has </a:t>
            </a:r>
            <a:r>
              <a:rPr lang="en-US" sz="2000" b="1" dirty="0">
                <a:solidFill>
                  <a:srgbClr val="00B050"/>
                </a:solidFill>
              </a:rPr>
              <a:t>a sequence number</a:t>
            </a:r>
            <a:r>
              <a:rPr lang="en-US" sz="2000" b="1" dirty="0"/>
              <a:t>, either 0 or 1</a:t>
            </a:r>
            <a:endParaRPr lang="en-US" sz="2000" b="1" dirty="0"/>
          </a:p>
          <a:p>
            <a:pPr>
              <a:spcBef>
                <a:spcPct val="0"/>
              </a:spcBef>
            </a:pPr>
            <a:r>
              <a:rPr lang="en-US" sz="2000" b="1" dirty="0"/>
              <a:t>Maximum utilization and throughput similar to protocol  2 when the effect of errors is ignored.</a:t>
            </a:r>
            <a:endParaRPr lang="en-US" sz="2000" b="1" dirty="0"/>
          </a:p>
          <a:p>
            <a:endParaRPr lang="en-US" sz="1800" b="1" i="1" dirty="0"/>
          </a:p>
          <a:p>
            <a:endParaRPr lang="en-US" sz="1800" b="1" dirty="0"/>
          </a:p>
        </p:txBody>
      </p:sp>
      <p:grpSp>
        <p:nvGrpSpPr>
          <p:cNvPr id="2" name="Group 39"/>
          <p:cNvGrpSpPr/>
          <p:nvPr/>
        </p:nvGrpSpPr>
        <p:grpSpPr bwMode="auto">
          <a:xfrm>
            <a:off x="714375" y="2262188"/>
            <a:ext cx="7739063" cy="3995737"/>
            <a:chOff x="310" y="1446"/>
            <a:chExt cx="4875" cy="2517"/>
          </a:xfrm>
        </p:grpSpPr>
        <p:sp>
          <p:nvSpPr>
            <p:cNvPr id="21508" name="Line 4"/>
            <p:cNvSpPr>
              <a:spLocks noChangeShapeType="1"/>
            </p:cNvSpPr>
            <p:nvPr/>
          </p:nvSpPr>
          <p:spPr bwMode="auto">
            <a:xfrm flipH="1">
              <a:off x="1184" y="1446"/>
              <a:ext cx="0" cy="2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09" name="Line 5"/>
            <p:cNvSpPr>
              <a:spLocks noChangeShapeType="1"/>
            </p:cNvSpPr>
            <p:nvPr/>
          </p:nvSpPr>
          <p:spPr bwMode="auto">
            <a:xfrm>
              <a:off x="4257" y="1518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15" name="Text Box 11"/>
            <p:cNvSpPr txBox="1">
              <a:spLocks noChangeArrowheads="1"/>
            </p:cNvSpPr>
            <p:nvPr/>
          </p:nvSpPr>
          <p:spPr bwMode="auto">
            <a:xfrm>
              <a:off x="361" y="2782"/>
              <a:ext cx="63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Sender</a:t>
              </a:r>
              <a:r>
                <a:rPr lang="en-US" dirty="0"/>
                <a:t> </a:t>
              </a:r>
            </a:p>
          </p:txBody>
        </p:sp>
        <p:sp>
          <p:nvSpPr>
            <p:cNvPr id="21516" name="Text Box 12"/>
            <p:cNvSpPr txBox="1">
              <a:spLocks noChangeArrowheads="1"/>
            </p:cNvSpPr>
            <p:nvPr/>
          </p:nvSpPr>
          <p:spPr bwMode="auto">
            <a:xfrm>
              <a:off x="4474" y="2744"/>
              <a:ext cx="711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Receiver</a:t>
              </a:r>
              <a:endParaRPr lang="en-US" dirty="0"/>
            </a:p>
          </p:txBody>
        </p:sp>
        <p:grpSp>
          <p:nvGrpSpPr>
            <p:cNvPr id="3" name="Group 13"/>
            <p:cNvGrpSpPr/>
            <p:nvPr/>
          </p:nvGrpSpPr>
          <p:grpSpPr bwMode="auto">
            <a:xfrm flipH="1">
              <a:off x="1184" y="2022"/>
              <a:ext cx="3084" cy="618"/>
              <a:chOff x="1488" y="1440"/>
              <a:chExt cx="3084" cy="618"/>
            </a:xfrm>
          </p:grpSpPr>
          <p:sp>
            <p:nvSpPr>
              <p:cNvPr id="21518" name="Line 14"/>
              <p:cNvSpPr>
                <a:spLocks noChangeShapeType="1"/>
              </p:cNvSpPr>
              <p:nvPr/>
            </p:nvSpPr>
            <p:spPr bwMode="auto">
              <a:xfrm>
                <a:off x="1488" y="1440"/>
                <a:ext cx="307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9" name="Line 15"/>
              <p:cNvSpPr>
                <a:spLocks noChangeShapeType="1"/>
              </p:cNvSpPr>
              <p:nvPr/>
            </p:nvSpPr>
            <p:spPr bwMode="auto">
              <a:xfrm>
                <a:off x="1500" y="1626"/>
                <a:ext cx="307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 rot="21126731" flipH="1">
              <a:off x="1841" y="2181"/>
              <a:ext cx="2077" cy="4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800" dirty="0"/>
                <a:t>Ack  Frame,  sequence # 0</a:t>
              </a:r>
              <a:endParaRPr lang="en-US" sz="1800" dirty="0"/>
            </a:p>
            <a:p>
              <a:endParaRPr lang="en-US" dirty="0"/>
            </a:p>
          </p:txBody>
        </p:sp>
        <p:grpSp>
          <p:nvGrpSpPr>
            <p:cNvPr id="4" name="Group 18"/>
            <p:cNvGrpSpPr/>
            <p:nvPr/>
          </p:nvGrpSpPr>
          <p:grpSpPr bwMode="auto">
            <a:xfrm>
              <a:off x="1232" y="2454"/>
              <a:ext cx="3084" cy="618"/>
              <a:chOff x="1488" y="1440"/>
              <a:chExt cx="3084" cy="618"/>
            </a:xfrm>
          </p:grpSpPr>
          <p:sp>
            <p:nvSpPr>
              <p:cNvPr id="21523" name="Line 19"/>
              <p:cNvSpPr>
                <a:spLocks noChangeShapeType="1"/>
              </p:cNvSpPr>
              <p:nvPr/>
            </p:nvSpPr>
            <p:spPr bwMode="auto">
              <a:xfrm>
                <a:off x="1488" y="1440"/>
                <a:ext cx="307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" name="Line 20"/>
              <p:cNvSpPr>
                <a:spLocks noChangeShapeType="1"/>
              </p:cNvSpPr>
              <p:nvPr/>
            </p:nvSpPr>
            <p:spPr bwMode="auto">
              <a:xfrm>
                <a:off x="1500" y="1626"/>
                <a:ext cx="307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" name="Group 22"/>
            <p:cNvGrpSpPr/>
            <p:nvPr/>
          </p:nvGrpSpPr>
          <p:grpSpPr bwMode="auto">
            <a:xfrm flipH="1">
              <a:off x="1175" y="2892"/>
              <a:ext cx="3084" cy="618"/>
              <a:chOff x="1488" y="1440"/>
              <a:chExt cx="3084" cy="618"/>
            </a:xfrm>
          </p:grpSpPr>
          <p:sp>
            <p:nvSpPr>
              <p:cNvPr id="21527" name="Line 23"/>
              <p:cNvSpPr>
                <a:spLocks noChangeShapeType="1"/>
              </p:cNvSpPr>
              <p:nvPr/>
            </p:nvSpPr>
            <p:spPr bwMode="auto">
              <a:xfrm>
                <a:off x="1488" y="1440"/>
                <a:ext cx="307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8" name="Line 24"/>
              <p:cNvSpPr>
                <a:spLocks noChangeShapeType="1"/>
              </p:cNvSpPr>
              <p:nvPr/>
            </p:nvSpPr>
            <p:spPr bwMode="auto">
              <a:xfrm>
                <a:off x="1500" y="1626"/>
                <a:ext cx="3072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530" name="Line 26"/>
            <p:cNvSpPr>
              <a:spLocks noChangeShapeType="1"/>
            </p:cNvSpPr>
            <p:nvPr/>
          </p:nvSpPr>
          <p:spPr bwMode="auto">
            <a:xfrm>
              <a:off x="1088" y="1576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31" name="Text Box 27"/>
            <p:cNvSpPr txBox="1">
              <a:spLocks noChangeArrowheads="1"/>
            </p:cNvSpPr>
            <p:nvPr/>
          </p:nvSpPr>
          <p:spPr bwMode="auto">
            <a:xfrm>
              <a:off x="310" y="1773"/>
              <a:ext cx="724" cy="3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Round trip</a:t>
              </a:r>
              <a:endParaRPr lang="en-US" sz="1600" dirty="0"/>
            </a:p>
            <a:p>
              <a:r>
                <a:rPr lang="en-US" sz="1600" dirty="0"/>
                <a:t>   time, </a:t>
              </a:r>
              <a:r>
                <a:rPr lang="en-US" sz="1600" i="1" dirty="0"/>
                <a:t>R</a:t>
              </a:r>
              <a:endParaRPr lang="en-US" sz="1600" dirty="0"/>
            </a:p>
          </p:txBody>
        </p:sp>
        <p:sp>
          <p:nvSpPr>
            <p:cNvPr id="21532" name="Text Box 28"/>
            <p:cNvSpPr txBox="1">
              <a:spLocks noChangeArrowheads="1"/>
            </p:cNvSpPr>
            <p:nvPr/>
          </p:nvSpPr>
          <p:spPr bwMode="auto">
            <a:xfrm rot="460236">
              <a:off x="1822" y="2666"/>
              <a:ext cx="2268" cy="4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800" dirty="0"/>
                <a:t>Data Frame 1,  sequence # 1  </a:t>
              </a:r>
              <a:endParaRPr lang="en-US" sz="1800" dirty="0"/>
            </a:p>
            <a:p>
              <a:endParaRPr lang="en-US" dirty="0"/>
            </a:p>
          </p:txBody>
        </p:sp>
        <p:grpSp>
          <p:nvGrpSpPr>
            <p:cNvPr id="6" name="Group 31"/>
            <p:cNvGrpSpPr/>
            <p:nvPr/>
          </p:nvGrpSpPr>
          <p:grpSpPr bwMode="auto">
            <a:xfrm>
              <a:off x="1184" y="1590"/>
              <a:ext cx="3084" cy="618"/>
              <a:chOff x="1366" y="1870"/>
              <a:chExt cx="3084" cy="618"/>
            </a:xfrm>
          </p:grpSpPr>
          <p:grpSp>
            <p:nvGrpSpPr>
              <p:cNvPr id="7" name="Group 7"/>
              <p:cNvGrpSpPr/>
              <p:nvPr/>
            </p:nvGrpSpPr>
            <p:grpSpPr bwMode="auto">
              <a:xfrm>
                <a:off x="1366" y="1870"/>
                <a:ext cx="3084" cy="618"/>
                <a:chOff x="1488" y="1440"/>
                <a:chExt cx="3084" cy="618"/>
              </a:xfrm>
            </p:grpSpPr>
            <p:sp>
              <p:nvSpPr>
                <p:cNvPr id="21512" name="Line 8"/>
                <p:cNvSpPr>
                  <a:spLocks noChangeShapeType="1"/>
                </p:cNvSpPr>
                <p:nvPr/>
              </p:nvSpPr>
              <p:spPr bwMode="auto">
                <a:xfrm>
                  <a:off x="1488" y="1440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513" name="Line 9"/>
                <p:cNvSpPr>
                  <a:spLocks noChangeShapeType="1"/>
                </p:cNvSpPr>
                <p:nvPr/>
              </p:nvSpPr>
              <p:spPr bwMode="auto">
                <a:xfrm>
                  <a:off x="1500" y="1626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21533" name="Text Box 29"/>
              <p:cNvSpPr txBox="1">
                <a:spLocks noChangeArrowheads="1"/>
              </p:cNvSpPr>
              <p:nvPr/>
            </p:nvSpPr>
            <p:spPr bwMode="auto">
              <a:xfrm rot="460236">
                <a:off x="1695" y="2052"/>
                <a:ext cx="2268" cy="42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800" dirty="0"/>
                  <a:t>Data Frame 1,  sequence # 0  </a:t>
                </a:r>
                <a:endParaRPr lang="en-US" sz="1800" dirty="0"/>
              </a:p>
              <a:p>
                <a:endParaRPr lang="en-US" dirty="0"/>
              </a:p>
            </p:txBody>
          </p:sp>
        </p:grpSp>
        <p:sp>
          <p:nvSpPr>
            <p:cNvPr id="21534" name="Text Box 30"/>
            <p:cNvSpPr txBox="1">
              <a:spLocks noChangeArrowheads="1"/>
            </p:cNvSpPr>
            <p:nvPr/>
          </p:nvSpPr>
          <p:spPr bwMode="auto">
            <a:xfrm rot="21126731" flipH="1">
              <a:off x="1817" y="3053"/>
              <a:ext cx="2077" cy="4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800" dirty="0"/>
                <a:t>Ack  Frame,  sequence # 1</a:t>
              </a:r>
              <a:endParaRPr lang="en-US" sz="1800" dirty="0"/>
            </a:p>
            <a:p>
              <a:endParaRPr lang="en-US" dirty="0"/>
            </a:p>
          </p:txBody>
        </p:sp>
        <p:grpSp>
          <p:nvGrpSpPr>
            <p:cNvPr id="8" name="Group 38"/>
            <p:cNvGrpSpPr/>
            <p:nvPr/>
          </p:nvGrpSpPr>
          <p:grpSpPr bwMode="auto">
            <a:xfrm>
              <a:off x="1241" y="3330"/>
              <a:ext cx="3084" cy="633"/>
              <a:chOff x="1283" y="3309"/>
              <a:chExt cx="3084" cy="633"/>
            </a:xfrm>
          </p:grpSpPr>
          <p:grpSp>
            <p:nvGrpSpPr>
              <p:cNvPr id="9" name="Group 33"/>
              <p:cNvGrpSpPr/>
              <p:nvPr/>
            </p:nvGrpSpPr>
            <p:grpSpPr bwMode="auto">
              <a:xfrm>
                <a:off x="1283" y="3309"/>
                <a:ext cx="3084" cy="618"/>
                <a:chOff x="1488" y="1440"/>
                <a:chExt cx="3084" cy="618"/>
              </a:xfrm>
            </p:grpSpPr>
            <p:sp>
              <p:nvSpPr>
                <p:cNvPr id="21538" name="Line 34"/>
                <p:cNvSpPr>
                  <a:spLocks noChangeShapeType="1"/>
                </p:cNvSpPr>
                <p:nvPr/>
              </p:nvSpPr>
              <p:spPr bwMode="auto">
                <a:xfrm>
                  <a:off x="1488" y="1440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539" name="Line 35"/>
                <p:cNvSpPr>
                  <a:spLocks noChangeShapeType="1"/>
                </p:cNvSpPr>
                <p:nvPr/>
              </p:nvSpPr>
              <p:spPr bwMode="auto">
                <a:xfrm>
                  <a:off x="1500" y="1626"/>
                  <a:ext cx="3072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21540" name="Text Box 36"/>
              <p:cNvSpPr txBox="1">
                <a:spLocks noChangeArrowheads="1"/>
              </p:cNvSpPr>
              <p:nvPr/>
            </p:nvSpPr>
            <p:spPr bwMode="auto">
              <a:xfrm rot="460236">
                <a:off x="1801" y="3519"/>
                <a:ext cx="2268" cy="42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800" dirty="0"/>
                  <a:t>Data Frame 1,  sequence # 0  </a:t>
                </a:r>
                <a:endParaRPr lang="en-US" sz="1800" dirty="0"/>
              </a:p>
              <a:p>
                <a:endParaRPr lang="en-US" dirty="0"/>
              </a:p>
            </p:txBody>
          </p:sp>
        </p:grpSp>
      </p:grpSp>
      <p:grpSp>
        <p:nvGrpSpPr>
          <p:cNvPr id="10" name="Group 40"/>
          <p:cNvGrpSpPr/>
          <p:nvPr/>
        </p:nvGrpSpPr>
        <p:grpSpPr bwMode="auto">
          <a:xfrm>
            <a:off x="7469188" y="2700338"/>
            <a:ext cx="747712" cy="1204912"/>
            <a:chOff x="2693" y="2553"/>
            <a:chExt cx="471" cy="759"/>
          </a:xfrm>
        </p:grpSpPr>
        <p:sp>
          <p:nvSpPr>
            <p:cNvPr id="21545" name="Line 41"/>
            <p:cNvSpPr>
              <a:spLocks noChangeShapeType="1"/>
            </p:cNvSpPr>
            <p:nvPr/>
          </p:nvSpPr>
          <p:spPr bwMode="auto">
            <a:xfrm>
              <a:off x="2928" y="278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46" name="Text Box 42"/>
            <p:cNvSpPr txBox="1">
              <a:spLocks noChangeArrowheads="1"/>
            </p:cNvSpPr>
            <p:nvPr/>
          </p:nvSpPr>
          <p:spPr bwMode="auto">
            <a:xfrm>
              <a:off x="2693" y="2553"/>
              <a:ext cx="471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sp>
        <p:nvSpPr>
          <p:cNvPr id="21547" name="Text Box 43"/>
          <p:cNvSpPr txBox="1">
            <a:spLocks noChangeArrowheads="1"/>
          </p:cNvSpPr>
          <p:nvPr/>
        </p:nvSpPr>
        <p:spPr bwMode="auto">
          <a:xfrm>
            <a:off x="2514600" y="5527675"/>
            <a:ext cx="268288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:</a:t>
            </a:r>
            <a:endParaRPr lang="en-US" dirty="0"/>
          </a:p>
          <a:p>
            <a:r>
              <a:rPr lang="en-US" dirty="0"/>
              <a:t>:</a:t>
            </a:r>
            <a:endParaRPr lang="en-US" dirty="0"/>
          </a:p>
          <a:p>
            <a:r>
              <a:rPr lang="en-US" dirty="0"/>
              <a:t>:</a:t>
            </a:r>
          </a:p>
        </p:txBody>
      </p:sp>
      <p:sp>
        <p:nvSpPr>
          <p:cNvPr id="21548" name="Text Box 44"/>
          <p:cNvSpPr txBox="1">
            <a:spLocks noChangeArrowheads="1"/>
          </p:cNvSpPr>
          <p:nvPr/>
        </p:nvSpPr>
        <p:spPr bwMode="auto">
          <a:xfrm>
            <a:off x="2806700" y="5546725"/>
            <a:ext cx="268288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:</a:t>
            </a:r>
            <a:endParaRPr lang="en-US" dirty="0"/>
          </a:p>
          <a:p>
            <a:r>
              <a:rPr lang="en-US" dirty="0"/>
              <a:t>:</a:t>
            </a:r>
            <a:endParaRPr lang="en-US" dirty="0"/>
          </a:p>
          <a:p>
            <a:r>
              <a:rPr lang="en-US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Example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A channel has a bit rate of 4 kbps and propagation delay 20 msec. for what range of frame sizes does stop and wait protocol give an efficiency of at least 50%?</a:t>
            </a:r>
            <a:endParaRPr lang="en-US" dirty="0" smtClean="0"/>
          </a:p>
          <a:p>
            <a:r>
              <a:rPr lang="en-US" dirty="0" smtClean="0"/>
              <a:t>Sol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data rate </a:t>
            </a:r>
            <a:r>
              <a:rPr lang="en-US" dirty="0" smtClean="0">
                <a:sym typeface="Wingdings" panose="05000000000000000000" charset="2"/>
              </a:rPr>
              <a:t> 4*10</a:t>
            </a:r>
            <a:r>
              <a:rPr lang="en-US" baseline="30000" dirty="0" smtClean="0">
                <a:sym typeface="Wingdings" panose="05000000000000000000" charset="2"/>
              </a:rPr>
              <a:t>3</a:t>
            </a:r>
            <a:endParaRPr lang="en-US" baseline="30000" dirty="0" smtClean="0">
              <a:sym typeface="Wingdings" panose="05000000000000000000" charset="2"/>
            </a:endParaRPr>
          </a:p>
          <a:p>
            <a:pPr>
              <a:buNone/>
            </a:pPr>
            <a:r>
              <a:rPr lang="en-US" dirty="0" smtClean="0"/>
              <a:t>Propagation delay </a:t>
            </a:r>
            <a:r>
              <a:rPr lang="en-US" dirty="0" smtClean="0">
                <a:sym typeface="Wingdings" panose="05000000000000000000" charset="2"/>
              </a:rPr>
              <a:t> 20*10</a:t>
            </a:r>
            <a:r>
              <a:rPr lang="en-US" baseline="30000" dirty="0" smtClean="0">
                <a:sym typeface="Wingdings" panose="05000000000000000000" charset="2"/>
              </a:rPr>
              <a:t>-3</a:t>
            </a:r>
            <a:endParaRPr lang="en-US" baseline="30000" dirty="0" smtClean="0">
              <a:sym typeface="Wingdings" panose="05000000000000000000" charset="2"/>
            </a:endParaRPr>
          </a:p>
          <a:p>
            <a:pPr>
              <a:buNone/>
            </a:pPr>
            <a:r>
              <a:rPr lang="en-US" dirty="0" smtClean="0">
                <a:sym typeface="Wingdings" panose="05000000000000000000" charset="2"/>
              </a:rPr>
              <a:t>i.e. RTT  40 * 10</a:t>
            </a:r>
            <a:r>
              <a:rPr lang="en-US" baseline="30000" dirty="0" smtClean="0">
                <a:sym typeface="Wingdings" panose="05000000000000000000" charset="2"/>
              </a:rPr>
              <a:t>-3</a:t>
            </a:r>
            <a:endParaRPr lang="en-US" baseline="30000" dirty="0" smtClean="0">
              <a:sym typeface="Wingdings" panose="05000000000000000000" charset="2"/>
            </a:endParaRPr>
          </a:p>
          <a:p>
            <a:pPr>
              <a:buNone/>
            </a:pPr>
            <a:r>
              <a:rPr lang="en-US" dirty="0" smtClean="0">
                <a:sym typeface="Wingdings" panose="05000000000000000000" charset="2"/>
              </a:rPr>
              <a:t> efficiency is at least 50%</a:t>
            </a:r>
            <a:endParaRPr lang="en-US" dirty="0" smtClean="0">
              <a:sym typeface="Wingdings" panose="05000000000000000000" charset="2"/>
            </a:endParaRPr>
          </a:p>
          <a:p>
            <a:pPr>
              <a:buNone/>
            </a:pPr>
            <a:r>
              <a:rPr lang="en-US" dirty="0" smtClean="0">
                <a:sym typeface="Wingdings" panose="05000000000000000000" charset="2"/>
              </a:rPr>
              <a:t> length of frame = RTT * Bit Rate</a:t>
            </a:r>
            <a:endParaRPr lang="en-US" dirty="0" smtClean="0">
              <a:sym typeface="Wingdings" panose="05000000000000000000" charset="2"/>
            </a:endParaRPr>
          </a:p>
          <a:p>
            <a:pPr>
              <a:buNone/>
            </a:pPr>
            <a:r>
              <a:rPr lang="en-US" dirty="0" smtClean="0">
                <a:sym typeface="Wingdings" panose="05000000000000000000" charset="2"/>
              </a:rPr>
              <a:t>  160 bits per frame.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9687</Words>
  <Application>Kingsoft Office WPP</Application>
  <PresentationFormat>On-screen Show (4:3)</PresentationFormat>
  <Paragraphs>542</Paragraphs>
  <Slides>22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Equity</vt:lpstr>
      <vt:lpstr>Data Link Layer Protocols</vt:lpstr>
      <vt:lpstr>Data link layer protocols</vt:lpstr>
      <vt:lpstr>Protocol 1: An Unrestricted Simplex Protocol</vt:lpstr>
      <vt:lpstr>Protocol - 2</vt:lpstr>
      <vt:lpstr>Protocol  #2:  A Simplex Stop-and-Wait Protocol</vt:lpstr>
      <vt:lpstr>Protocol-3  noisy channel</vt:lpstr>
      <vt:lpstr>Protocol-3  noisy channel</vt:lpstr>
      <vt:lpstr>Protocol 3: A Simplex Positive Acknowledgment with Retransmission (PAR) Protocol  or ARQ</vt:lpstr>
      <vt:lpstr>Example</vt:lpstr>
      <vt:lpstr>Sliding window protocols</vt:lpstr>
      <vt:lpstr>Sliding window protocols</vt:lpstr>
      <vt:lpstr>A Sliding Window Protocol of Size 1 with a 3-bit Sequence Number</vt:lpstr>
      <vt:lpstr>One bit sliding window protocol</vt:lpstr>
      <vt:lpstr>Two Operation Sequences For Sliding Window Protocol (#4)</vt:lpstr>
      <vt:lpstr>Channel Utilization &amp; Data Throughput For Sliding Window Protocols </vt:lpstr>
      <vt:lpstr>Performance of Stop-and-Wait Protocol</vt:lpstr>
      <vt:lpstr>Performance of Stop-and-Wait Protocol</vt:lpstr>
      <vt:lpstr>Go Back n Protocol</vt:lpstr>
      <vt:lpstr>Go Back n Protocol</vt:lpstr>
      <vt:lpstr>Go Back n Protocol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Link Layer Protocols</dc:title>
  <dc:creator>VITCC</dc:creator>
  <cp:lastModifiedBy>rameshragala</cp:lastModifiedBy>
  <cp:revision>31</cp:revision>
  <dcterms:created xsi:type="dcterms:W3CDTF">2018-03-25T07:13:33Z</dcterms:created>
  <dcterms:modified xsi:type="dcterms:W3CDTF">2018-03-25T07:13:33Z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16393ॆ-10.1.0.5672</vt:lpwstr>
  </property>
</Properties>
</file>