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7" r:id="rId8"/>
    <p:sldId id="268" r:id="rId9"/>
    <p:sldId id="269" r:id="rId10"/>
    <p:sldId id="265" r:id="rId11"/>
    <p:sldId id="262" r:id="rId12"/>
    <p:sldId id="266" r:id="rId13"/>
    <p:sldId id="270" r:id="rId14"/>
    <p:sldId id="271" r:id="rId15"/>
    <p:sldId id="263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3" r:id="rId27"/>
    <p:sldId id="284" r:id="rId28"/>
    <p:sldId id="285" r:id="rId29"/>
    <p:sldId id="281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5C9BD2-4AA8-4001-9880-DA2DA5B0AA7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Ramesh</a:t>
            </a:r>
            <a:r>
              <a:rPr lang="en-US" dirty="0" smtClean="0"/>
              <a:t> </a:t>
            </a:r>
            <a:r>
              <a:rPr lang="en-US" dirty="0" err="1" smtClean="0"/>
              <a:t>Ragala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084870"/>
          </a:xfrm>
        </p:spPr>
        <p:txBody>
          <a:bodyPr/>
          <a:lstStyle/>
          <a:p>
            <a:r>
              <a:rPr smtClean="0"/>
              <a:t>Network Layer in Internet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address classification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address are classified into 5 categories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A address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B address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C address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D address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E address</a:t>
            </a:r>
          </a:p>
          <a:p>
            <a:r>
              <a:rPr lang="en-US" dirty="0" smtClean="0"/>
              <a:t>This is also called </a:t>
            </a:r>
            <a:r>
              <a:rPr lang="en-US" b="1" dirty="0" err="1" smtClean="0"/>
              <a:t>Classful</a:t>
            </a:r>
            <a:r>
              <a:rPr lang="en-US" b="1" dirty="0" smtClean="0"/>
              <a:t> addressing.</a:t>
            </a:r>
          </a:p>
          <a:p>
            <a:r>
              <a:rPr lang="en-US" b="1" dirty="0" smtClean="0"/>
              <a:t>Private IP addresses </a:t>
            </a:r>
            <a:r>
              <a:rPr lang="en-US" b="1" dirty="0" smtClean="0">
                <a:sym typeface="Wingdings" pitchFamily="2" charset="2"/>
              </a:rPr>
              <a:t> private organization</a:t>
            </a:r>
            <a:endParaRPr lang="en-US" b="1" dirty="0" smtClean="0"/>
          </a:p>
          <a:p>
            <a:r>
              <a:rPr lang="en-US" b="1" dirty="0" smtClean="0"/>
              <a:t>Public IP addresses </a:t>
            </a:r>
            <a:r>
              <a:rPr lang="en-US" b="1" dirty="0" smtClean="0">
                <a:sym typeface="Wingdings" pitchFamily="2" charset="2"/>
              </a:rPr>
              <a:t> ICANN,ISP’s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IP Addresses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IP address formats.</a:t>
            </a:r>
          </a:p>
        </p:txBody>
      </p:sp>
      <p:pic>
        <p:nvPicPr>
          <p:cNvPr id="72709" name="Picture 5" descr="5-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763" y="1652588"/>
            <a:ext cx="7521575" cy="347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Class A  Networks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First octet values range from  1 through 126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First octet starts with bit  0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Network mask is  8 bits , written  /8 or  255.0.0.0.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1.0.0.0 through 126.0.0.0 are class A networks with 16777214hosts each.</a:t>
            </a:r>
          </a:p>
          <a:p>
            <a:r>
              <a:rPr lang="en-US" b="1" dirty="0" smtClean="0"/>
              <a:t>Class B Networks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First octet values range from  128 through 197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First octet starts with bit pattern  10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 Network mask is  16 bits , written  /16 or  255.255.0.0.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128.0.0.0 through 191.255.0.0 are class B networks with 65523 hosts each.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Class C  Networks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First octet values range from  192 through 223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First octet starts with bit  110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Network mask is  24 bits , written  /24 or  255.255.255.0.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192.0.0.0 through 222.255.255.0 are class C networks with 254 hosts each.</a:t>
            </a:r>
          </a:p>
          <a:p>
            <a:r>
              <a:rPr lang="en-US" b="1" dirty="0" smtClean="0"/>
              <a:t>Class D Networks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First octet values range from  224 through 239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First octet starts with bit pattern  1110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 Class D address are multicast address.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0.0.0.0 is a default address, used to specify the default router only.</a:t>
            </a:r>
          </a:p>
          <a:p>
            <a:r>
              <a:rPr lang="en-US" dirty="0" smtClean="0"/>
              <a:t> this 0.0.0.0 address is used by  hosts when they are booting. </a:t>
            </a:r>
            <a:r>
              <a:rPr lang="en-US" dirty="0" smtClean="0">
                <a:sym typeface="Wingdings" pitchFamily="2" charset="2"/>
              </a:rPr>
              <a:t> current n/w</a:t>
            </a:r>
            <a:endParaRPr lang="en-US" dirty="0" smtClean="0"/>
          </a:p>
          <a:p>
            <a:r>
              <a:rPr lang="en-US" dirty="0" smtClean="0"/>
              <a:t>Broadcast address: put all 1’s in host portion </a:t>
            </a:r>
            <a:r>
              <a:rPr lang="en-US" dirty="0" smtClean="0">
                <a:sym typeface="Wingdings" pitchFamily="2" charset="2"/>
              </a:rPr>
              <a:t> broadcasting in destination network</a:t>
            </a:r>
          </a:p>
          <a:p>
            <a:r>
              <a:rPr lang="en-US" dirty="0" smtClean="0">
                <a:sym typeface="Wingdings" pitchFamily="2" charset="2"/>
              </a:rPr>
              <a:t> If you put all 1’s in network and host portion, it pass that packet in all networks.</a:t>
            </a:r>
            <a:endParaRPr lang="en-US" dirty="0" smtClean="0"/>
          </a:p>
          <a:p>
            <a:r>
              <a:rPr lang="en-US" dirty="0" smtClean="0"/>
              <a:t> address beginning with 127 are reserved for internal loopback address.</a:t>
            </a:r>
          </a:p>
          <a:p>
            <a:r>
              <a:rPr lang="en-US" dirty="0" smtClean="0"/>
              <a:t> Class A and B networks very large.</a:t>
            </a:r>
          </a:p>
          <a:p>
            <a:r>
              <a:rPr lang="en-US" dirty="0" smtClean="0"/>
              <a:t>Improve the efficiency of IP addressing.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b="1" dirty="0" smtClean="0"/>
              <a:t>Subnet mask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b="1" dirty="0" smtClean="0"/>
              <a:t> variable length sub net masks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b="1" dirty="0" smtClean="0"/>
              <a:t>Classless </a:t>
            </a:r>
            <a:r>
              <a:rPr lang="en-US" b="1" dirty="0" err="1" smtClean="0"/>
              <a:t>interdomain</a:t>
            </a:r>
            <a:r>
              <a:rPr lang="en-US" b="1" dirty="0" smtClean="0"/>
              <a:t> routing.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IP Addresses (2)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Special IP addresses.</a:t>
            </a:r>
          </a:p>
        </p:txBody>
      </p:sp>
      <p:pic>
        <p:nvPicPr>
          <p:cNvPr id="73733" name="Picture 5" descr="5-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2092325"/>
            <a:ext cx="8410575" cy="2673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subnet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Subnet masks are used to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Creates small networks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Manage small networks efficiently.</a:t>
            </a:r>
          </a:p>
          <a:p>
            <a:r>
              <a:rPr lang="en-US" dirty="0" smtClean="0"/>
              <a:t> Each router identifying the small sub net by using sub net mask.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subnet mask borrows some bits from host portion. Due to that we have many network with limited number of hosts.</a:t>
            </a:r>
          </a:p>
          <a:p>
            <a:r>
              <a:rPr lang="en-US" dirty="0" smtClean="0"/>
              <a:t>So IP address have three part </a:t>
            </a:r>
            <a:r>
              <a:rPr lang="en-US" dirty="0" smtClean="0">
                <a:sym typeface="Wingdings" pitchFamily="2" charset="2"/>
              </a:rPr>
              <a:t> n/w portion + subnet+ host portion.</a:t>
            </a: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Subnetting</a:t>
            </a:r>
            <a:r>
              <a:rPr lang="en-US" b="1" dirty="0" smtClean="0">
                <a:solidFill>
                  <a:srgbClr val="FF0000"/>
                </a:solidFill>
              </a:rPr>
              <a:t>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class A network 10.0.0.0 with network mask 255.0.0.0</a:t>
            </a:r>
          </a:p>
          <a:p>
            <a:r>
              <a:rPr lang="en-US" dirty="0" smtClean="0"/>
              <a:t> barrow additional 8 subnet bits to network mask.</a:t>
            </a:r>
          </a:p>
          <a:p>
            <a:r>
              <a:rPr lang="en-US" dirty="0" smtClean="0"/>
              <a:t>New subnet mask is 255.255.0.0</a:t>
            </a:r>
          </a:p>
          <a:p>
            <a:r>
              <a:rPr lang="en-US" dirty="0" smtClean="0"/>
              <a:t>New subnets are 10.0.0.0, 10.1.0.0, 10.2.0.0, and so on with 65534 host addresses per subnet. Still too many hosts per subnet</a:t>
            </a:r>
          </a:p>
          <a:p>
            <a:r>
              <a:rPr lang="en-US" dirty="0" smtClean="0"/>
              <a:t> router uses AND operation between the packet address with subnet mask to identify the </a:t>
            </a:r>
            <a:r>
              <a:rPr lang="en-US" dirty="0" err="1" smtClean="0"/>
              <a:t>subnetwork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Private and Public 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Private </a:t>
            </a:r>
            <a:r>
              <a:rPr lang="en-US" smtClean="0"/>
              <a:t>IP address</a:t>
            </a:r>
          </a:p>
          <a:p>
            <a:r>
              <a:rPr lang="en-US" dirty="0" smtClean="0"/>
              <a:t>Class 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10.0.0.0 through 10.255.255.255</a:t>
            </a:r>
          </a:p>
          <a:p>
            <a:r>
              <a:rPr lang="en-US" dirty="0" smtClean="0"/>
              <a:t>Class B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169.254.0.0 through 169.254.255.255 </a:t>
            </a:r>
          </a:p>
          <a:p>
            <a:r>
              <a:rPr lang="en-US" dirty="0" smtClean="0"/>
              <a:t>Class C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172.16.0.0 through 172.31.255.255</a:t>
            </a:r>
          </a:p>
          <a:p>
            <a:r>
              <a:rPr lang="en-US" dirty="0" smtClean="0"/>
              <a:t>Class 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192.168.0.0 through 192.168.255.255 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is growing very rapidly. </a:t>
            </a:r>
            <a:r>
              <a:rPr lang="en-US" dirty="0" smtClean="0">
                <a:sym typeface="Wingdings" pitchFamily="2" charset="2"/>
              </a:rPr>
              <a:t> out of IP address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Example IOT devices  Connect-ability  IP shortage</a:t>
            </a:r>
          </a:p>
          <a:p>
            <a:r>
              <a:rPr lang="en-US" dirty="0" smtClean="0">
                <a:sym typeface="Wingdings" pitchFamily="2" charset="2"/>
              </a:rPr>
              <a:t>Many of  IP address are wasting. Problem with Class A &amp; B.</a:t>
            </a:r>
          </a:p>
          <a:p>
            <a:r>
              <a:rPr lang="en-US" dirty="0" smtClean="0">
                <a:sym typeface="Wingdings" pitchFamily="2" charset="2"/>
              </a:rPr>
              <a:t>Class A has more addresses where as Class-C has very few host address.  not adequate to organizations.</a:t>
            </a:r>
          </a:p>
          <a:p>
            <a:r>
              <a:rPr lang="en-US" dirty="0" smtClean="0">
                <a:sym typeface="Wingdings" pitchFamily="2" charset="2"/>
              </a:rPr>
              <a:t>This problem is called </a:t>
            </a:r>
            <a:r>
              <a:rPr lang="en-US" b="1" dirty="0" smtClean="0">
                <a:sym typeface="Wingdings" pitchFamily="2" charset="2"/>
              </a:rPr>
              <a:t>Three bearer Problem</a:t>
            </a:r>
            <a:r>
              <a:rPr lang="en-US" dirty="0" smtClean="0">
                <a:sym typeface="Wingdings" pitchFamily="2" charset="2"/>
              </a:rPr>
              <a:t>. </a:t>
            </a:r>
          </a:p>
          <a:p>
            <a:r>
              <a:rPr lang="en-US" dirty="0" smtClean="0"/>
              <a:t>In reality, a class B address is far too large for most organizations. </a:t>
            </a:r>
            <a:r>
              <a:rPr lang="en-US" dirty="0" smtClean="0">
                <a:sym typeface="Wingdings" pitchFamily="2" charset="2"/>
              </a:rPr>
              <a:t> going for Class C  wasting of IP</a:t>
            </a:r>
          </a:p>
          <a:p>
            <a:r>
              <a:rPr lang="en-US" dirty="0" smtClean="0">
                <a:sym typeface="Wingdings" pitchFamily="2" charset="2"/>
              </a:rPr>
              <a:t> sol:  split had allocated 20 bits to the class B n/w</a:t>
            </a:r>
          </a:p>
          <a:p>
            <a:r>
              <a:rPr lang="en-US" dirty="0" smtClean="0">
                <a:sym typeface="Wingdings" pitchFamily="2" charset="2"/>
              </a:rPr>
              <a:t> problem  routing @ router  more routing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Network Layer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Internet can be viewed as  collection of sub-networks  or Autonomous System.</a:t>
            </a:r>
          </a:p>
          <a:p>
            <a:r>
              <a:rPr lang="en-US" dirty="0" smtClean="0"/>
              <a:t> it provides best efforts to transport layer with out regarding whether the destination in same network or not.</a:t>
            </a:r>
          </a:p>
          <a:p>
            <a:r>
              <a:rPr lang="en-US" dirty="0" smtClean="0"/>
              <a:t> it uses </a:t>
            </a:r>
            <a:r>
              <a:rPr lang="en-US" b="1" dirty="0" smtClean="0"/>
              <a:t>IP</a:t>
            </a:r>
            <a:r>
              <a:rPr lang="en-US" dirty="0" smtClean="0"/>
              <a:t> protocol.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best solution is CIDR.</a:t>
            </a:r>
          </a:p>
          <a:p>
            <a:r>
              <a:rPr lang="en-US" dirty="0" smtClean="0"/>
              <a:t>Define in RFC 1519.</a:t>
            </a:r>
          </a:p>
          <a:p>
            <a:r>
              <a:rPr lang="en-US" dirty="0" smtClean="0"/>
              <a:t>It allocates the remaining IP address in variable- sizes blocks, with out regarding class.</a:t>
            </a:r>
          </a:p>
          <a:p>
            <a:r>
              <a:rPr lang="en-US" dirty="0" smtClean="0"/>
              <a:t>Example : organization needs </a:t>
            </a:r>
            <a:r>
              <a:rPr lang="en-US" dirty="0" smtClean="0">
                <a:sym typeface="Wingdings" pitchFamily="2" charset="2"/>
              </a:rPr>
              <a:t> 2000 IP address</a:t>
            </a:r>
          </a:p>
          <a:p>
            <a:r>
              <a:rPr lang="en-US" dirty="0" smtClean="0">
                <a:sym typeface="Wingdings" pitchFamily="2" charset="2"/>
              </a:rPr>
              <a:t>                        it assigns  2048 IP address.</a:t>
            </a:r>
          </a:p>
          <a:p>
            <a:r>
              <a:rPr lang="en-US" dirty="0" smtClean="0">
                <a:sym typeface="Wingdings" pitchFamily="2" charset="2"/>
              </a:rPr>
              <a:t> it is also creating problems while forwarding packets.  because we dropped the classes concepts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ym typeface="Wingdings" pitchFamily="2" charset="2"/>
              </a:rPr>
              <a:t>Process @ router in </a:t>
            </a:r>
            <a:r>
              <a:rPr lang="en-US" dirty="0" err="1" smtClean="0">
                <a:sym typeface="Wingdings" pitchFamily="2" charset="2"/>
              </a:rPr>
              <a:t>classful</a:t>
            </a:r>
            <a:r>
              <a:rPr lang="en-US" dirty="0" smtClean="0">
                <a:sym typeface="Wingdings" pitchFamily="2" charset="2"/>
              </a:rPr>
              <a:t> scenario’s</a:t>
            </a:r>
          </a:p>
          <a:p>
            <a:r>
              <a:rPr lang="en-US" dirty="0" smtClean="0">
                <a:sym typeface="Wingdings" pitchFamily="2" charset="2"/>
              </a:rPr>
              <a:t>Packet arrived @ Router, copy of the IP address shifted right 28 bits to yield a 4 bit class number.</a:t>
            </a:r>
          </a:p>
          <a:p>
            <a:r>
              <a:rPr lang="en-US" dirty="0" smtClean="0"/>
              <a:t>A 16-way branch then sorted packets into A, B, C, and D (if supported), with eight of the cases for class A, four of the cases for class B, two of the cases for class C, and one each for D and E.</a:t>
            </a:r>
          </a:p>
          <a:p>
            <a:r>
              <a:rPr lang="en-US" dirty="0" smtClean="0"/>
              <a:t>The code for each class then masked off the 8-, 16-, or 24-bit network number and right aligned it in a 32-bit word.</a:t>
            </a:r>
          </a:p>
          <a:p>
            <a:r>
              <a:rPr lang="en-US" dirty="0" smtClean="0"/>
              <a:t>The network number was then looked up in the A, B, or C table, usually by indexing for A and B networks and hashing for C networks.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 CIDR this algorithm will not work.</a:t>
            </a:r>
          </a:p>
          <a:p>
            <a:r>
              <a:rPr lang="en-US" dirty="0" smtClean="0"/>
              <a:t>Each routing table entry is extended by giving it a 32-bit mask</a:t>
            </a:r>
          </a:p>
          <a:p>
            <a:r>
              <a:rPr lang="en-US" dirty="0" smtClean="0"/>
              <a:t>So single routing table for all n/w consisting of an array of (IP address, Subnet mask, outgoing link) triples</a:t>
            </a:r>
          </a:p>
          <a:p>
            <a:r>
              <a:rPr lang="en-US" dirty="0" smtClean="0"/>
              <a:t>When a packet comes in, its destination IP address is first extracted.</a:t>
            </a:r>
          </a:p>
          <a:p>
            <a:r>
              <a:rPr lang="en-US" dirty="0" smtClean="0"/>
              <a:t>Comparison takes place on entry by entry.</a:t>
            </a:r>
          </a:p>
          <a:p>
            <a:r>
              <a:rPr lang="en-US" dirty="0" smtClean="0"/>
              <a:t>It is possible that, multiple entries with different subnet mask length. In that case it takes the longest mask. Forward on the link.  </a:t>
            </a:r>
            <a:r>
              <a:rPr lang="en-US" dirty="0" smtClean="0">
                <a:sym typeface="Wingdings" pitchFamily="2" charset="2"/>
              </a:rPr>
              <a:t> this is problem.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 CIDR this algorithm will not work.</a:t>
            </a:r>
          </a:p>
          <a:p>
            <a:r>
              <a:rPr lang="en-US" dirty="0" smtClean="0"/>
              <a:t>Each routing table entry is extended by giving it a 32-bit mask</a:t>
            </a:r>
          </a:p>
          <a:p>
            <a:r>
              <a:rPr lang="en-US" dirty="0" smtClean="0"/>
              <a:t>So single routing table for all n/w consisting of an array of (IP address, Subnet mask, outgoing link) triples</a:t>
            </a:r>
          </a:p>
          <a:p>
            <a:r>
              <a:rPr lang="en-US" dirty="0" smtClean="0"/>
              <a:t>When a packet comes in, its destination IP address is first extracted.</a:t>
            </a:r>
          </a:p>
          <a:p>
            <a:r>
              <a:rPr lang="en-US" dirty="0" smtClean="0"/>
              <a:t>Comparison takes place on entry by entry.</a:t>
            </a:r>
          </a:p>
          <a:p>
            <a:r>
              <a:rPr lang="en-US" dirty="0" smtClean="0"/>
              <a:t>It is possible that, multiple entries with different subnet mask length. In that case it takes the longest mask. Forward on the link.  </a:t>
            </a:r>
            <a:r>
              <a:rPr lang="en-US" dirty="0" smtClean="0">
                <a:sym typeface="Wingdings" pitchFamily="2" charset="2"/>
              </a:rPr>
              <a:t> this is problem.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RARP</a:t>
            </a:r>
          </a:p>
          <a:p>
            <a:r>
              <a:rPr lang="en-US" dirty="0" smtClean="0"/>
              <a:t>ICMP</a:t>
            </a:r>
          </a:p>
          <a:p>
            <a:r>
              <a:rPr lang="en-US" dirty="0" smtClean="0"/>
              <a:t>DHCP</a:t>
            </a:r>
          </a:p>
          <a:p>
            <a:r>
              <a:rPr lang="en-US" dirty="0" smtClean="0"/>
              <a:t>ARP </a:t>
            </a:r>
            <a:endParaRPr lang="en-US" dirty="0" smtClean="0"/>
          </a:p>
          <a:p>
            <a:r>
              <a:rPr lang="en-US" dirty="0" smtClean="0"/>
              <a:t>BOOTP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352800" y="1417638"/>
            <a:ext cx="381000" cy="2392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362199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/>
              <a:t> </a:t>
            </a:r>
            <a:r>
              <a:rPr lang="en-US" sz="2400" b="1" dirty="0" smtClean="0"/>
              <a:t>Used in Network Layer in Internet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ICMP (Internet Control Message Protocol)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operation of the Internet is monitored closely by the routers</a:t>
            </a:r>
            <a:r>
              <a:rPr lang="en-US" dirty="0" smtClean="0"/>
              <a:t>.</a:t>
            </a:r>
          </a:p>
          <a:p>
            <a:r>
              <a:rPr lang="en-US" altLang="en-US" sz="2800" dirty="0"/>
              <a:t>Used to communicate IP status and error messages between host and </a:t>
            </a:r>
            <a:r>
              <a:rPr lang="en-US" altLang="en-US" sz="2800" dirty="0" smtClean="0"/>
              <a:t>routers</a:t>
            </a:r>
            <a:endParaRPr lang="en-US" dirty="0" smtClean="0"/>
          </a:p>
          <a:p>
            <a:r>
              <a:rPr lang="en-US" dirty="0"/>
              <a:t>When </a:t>
            </a:r>
            <a:r>
              <a:rPr lang="en-US" dirty="0" smtClean="0"/>
              <a:t>something unexpected </a:t>
            </a:r>
            <a:r>
              <a:rPr lang="en-US" dirty="0"/>
              <a:t>occurs during packet processing at a router, the event is </a:t>
            </a:r>
            <a:r>
              <a:rPr lang="en-US" dirty="0" smtClean="0"/>
              <a:t>reported to </a:t>
            </a:r>
            <a:r>
              <a:rPr lang="en-US" dirty="0"/>
              <a:t>the sender by the </a:t>
            </a:r>
            <a:r>
              <a:rPr lang="en-US" dirty="0" smtClean="0"/>
              <a:t>ICMP.</a:t>
            </a:r>
          </a:p>
          <a:p>
            <a:r>
              <a:rPr lang="en-US" dirty="0"/>
              <a:t>ICMP is </a:t>
            </a:r>
            <a:r>
              <a:rPr lang="en-US" dirty="0" smtClean="0"/>
              <a:t>also used </a:t>
            </a:r>
            <a:r>
              <a:rPr lang="en-US" dirty="0"/>
              <a:t>to test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than dozen types of ICMP messages are defined</a:t>
            </a:r>
          </a:p>
          <a:p>
            <a:r>
              <a:rPr lang="en-US" dirty="0" smtClean="0"/>
              <a:t>Each ICMP message type is carried encapsulated in an IP packet.</a:t>
            </a:r>
          </a:p>
          <a:p>
            <a:r>
              <a:rPr lang="en-US" altLang="en-US" sz="2800" dirty="0"/>
              <a:t>Uses IP to route its messages between </a:t>
            </a:r>
            <a:r>
              <a:rPr lang="en-US" altLang="en-US" sz="2800" dirty="0" smtClean="0"/>
              <a:t>hosts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/>
            <a:r>
              <a:rPr lang="en-US" altLang="en-US" sz="3600" b="1" dirty="0">
                <a:solidFill>
                  <a:srgbClr val="FF0000"/>
                </a:solidFill>
              </a:rPr>
              <a:t>ICMP Message types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r>
              <a:rPr lang="en-US" altLang="en-US" sz="2000" dirty="0"/>
              <a:t>0   - Echo Reply</a:t>
            </a:r>
          </a:p>
          <a:p>
            <a:r>
              <a:rPr lang="en-US" altLang="en-US" sz="2000" dirty="0"/>
              <a:t>3   - Destination Unreachable</a:t>
            </a:r>
          </a:p>
          <a:p>
            <a:r>
              <a:rPr lang="en-US" altLang="en-US" sz="2000" dirty="0"/>
              <a:t>4   - Source Quench</a:t>
            </a:r>
          </a:p>
          <a:p>
            <a:r>
              <a:rPr lang="en-US" altLang="en-US" sz="2000" dirty="0"/>
              <a:t>5   - Redirect</a:t>
            </a:r>
          </a:p>
          <a:p>
            <a:r>
              <a:rPr lang="en-US" altLang="en-US" sz="2000" dirty="0"/>
              <a:t>8   - Echo</a:t>
            </a:r>
          </a:p>
          <a:p>
            <a:r>
              <a:rPr lang="en-US" altLang="en-US" sz="2000" dirty="0"/>
              <a:t>11 - Time Exceeded</a:t>
            </a:r>
          </a:p>
          <a:p>
            <a:r>
              <a:rPr lang="en-US" altLang="en-US" sz="2000" dirty="0"/>
              <a:t>12 - Parameter Problem</a:t>
            </a:r>
          </a:p>
          <a:p>
            <a:r>
              <a:rPr lang="en-US" altLang="en-US" sz="2000" dirty="0"/>
              <a:t>13 - Timestamp</a:t>
            </a:r>
          </a:p>
          <a:p>
            <a:r>
              <a:rPr lang="en-US" altLang="en-US" sz="2000" dirty="0"/>
              <a:t>14 - Timestamp Reply</a:t>
            </a:r>
          </a:p>
          <a:p>
            <a:r>
              <a:rPr lang="en-US" altLang="en-US" sz="2000" dirty="0"/>
              <a:t>15 - Information Request</a:t>
            </a:r>
          </a:p>
          <a:p>
            <a:r>
              <a:rPr lang="en-US" altLang="en-US" sz="2000" dirty="0"/>
              <a:t>16 - Information Reply</a:t>
            </a:r>
          </a:p>
          <a:p>
            <a:r>
              <a:rPr lang="en-US" altLang="en-US" sz="2000" dirty="0"/>
              <a:t>17 - Address Mask Request</a:t>
            </a:r>
          </a:p>
          <a:p>
            <a:r>
              <a:rPr lang="en-US" altLang="en-US" sz="2000" dirty="0"/>
              <a:t>18 - Address Mask Reply </a:t>
            </a:r>
          </a:p>
        </p:txBody>
      </p:sp>
    </p:spTree>
    <p:extLst>
      <p:ext uri="{BB962C8B-B14F-4D97-AF65-F5344CB8AC3E}">
        <p14:creationId xmlns:p14="http://schemas.microsoft.com/office/powerpoint/2010/main" val="19775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ICMP (Internet Control Message Protocol)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DESTINATION UNREACHABLE: this </a:t>
            </a:r>
            <a:r>
              <a:rPr lang="en-US" dirty="0"/>
              <a:t>message is used when the router </a:t>
            </a:r>
            <a:r>
              <a:rPr lang="en-US" dirty="0" smtClean="0"/>
              <a:t>cannot locate </a:t>
            </a:r>
            <a:r>
              <a:rPr lang="en-US" dirty="0"/>
              <a:t>the destination or when a packet with the DF bit cannot be delivered </a:t>
            </a:r>
            <a:r>
              <a:rPr lang="en-US" dirty="0" smtClean="0"/>
              <a:t>because a </a:t>
            </a:r>
            <a:r>
              <a:rPr lang="en-US" dirty="0"/>
              <a:t>‘‘small-packet’’ network stands in the way</a:t>
            </a:r>
            <a:r>
              <a:rPr lang="en-US" dirty="0" smtClean="0"/>
              <a:t>.</a:t>
            </a:r>
          </a:p>
          <a:p>
            <a:r>
              <a:rPr lang="en-US" dirty="0"/>
              <a:t>TIME EXCEEDED </a:t>
            </a:r>
            <a:r>
              <a:rPr lang="en-US" dirty="0" smtClean="0"/>
              <a:t>: This </a:t>
            </a:r>
            <a:r>
              <a:rPr lang="en-US" dirty="0"/>
              <a:t>message is sent when a packet is dropped because </a:t>
            </a:r>
            <a:r>
              <a:rPr lang="en-US" dirty="0" smtClean="0"/>
              <a:t>its </a:t>
            </a:r>
            <a:r>
              <a:rPr lang="en-US" dirty="0" err="1" smtClean="0"/>
              <a:t>TtL</a:t>
            </a:r>
            <a:r>
              <a:rPr lang="en-US" dirty="0" smtClean="0"/>
              <a:t> </a:t>
            </a:r>
            <a:r>
              <a:rPr lang="en-US" dirty="0"/>
              <a:t>(Time to live) counter has reached zero</a:t>
            </a:r>
            <a:r>
              <a:rPr lang="en-US" dirty="0" smtClean="0"/>
              <a:t>.</a:t>
            </a:r>
          </a:p>
          <a:p>
            <a:r>
              <a:rPr lang="en-US" dirty="0"/>
              <a:t>traceroute </a:t>
            </a:r>
            <a:r>
              <a:rPr lang="en-US" dirty="0" smtClean="0"/>
              <a:t>utility: It </a:t>
            </a:r>
            <a:r>
              <a:rPr lang="en-US" dirty="0"/>
              <a:t>finds the routers along the path </a:t>
            </a:r>
            <a:r>
              <a:rPr lang="en-US" dirty="0" smtClean="0"/>
              <a:t>from the </a:t>
            </a:r>
            <a:r>
              <a:rPr lang="en-US" dirty="0"/>
              <a:t>host to a destination IP </a:t>
            </a:r>
            <a:r>
              <a:rPr lang="en-US" dirty="0" smtClean="0"/>
              <a:t>address.</a:t>
            </a:r>
          </a:p>
          <a:p>
            <a:r>
              <a:rPr lang="en-US" dirty="0"/>
              <a:t>PARAMETER </a:t>
            </a:r>
            <a:r>
              <a:rPr lang="en-US" dirty="0" smtClean="0"/>
              <a:t>PROBLEM: this </a:t>
            </a:r>
            <a:r>
              <a:rPr lang="en-US" dirty="0"/>
              <a:t>message indicates that an illegal value has </a:t>
            </a:r>
            <a:r>
              <a:rPr lang="en-US" dirty="0" smtClean="0"/>
              <a:t>been detected </a:t>
            </a:r>
            <a:r>
              <a:rPr lang="en-US" dirty="0"/>
              <a:t>in a header field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ICMP (Internet Control Message Protocol)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QUENCH: When </a:t>
            </a:r>
            <a:r>
              <a:rPr lang="en-US" dirty="0"/>
              <a:t>a host received this message, it was expected </a:t>
            </a:r>
            <a:r>
              <a:rPr lang="en-US" dirty="0" smtClean="0"/>
              <a:t>to slow </a:t>
            </a:r>
            <a:r>
              <a:rPr lang="en-US" dirty="0"/>
              <a:t>down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REDIRECT: This </a:t>
            </a:r>
            <a:r>
              <a:rPr lang="en-US" dirty="0"/>
              <a:t>message is used when a router notices that a packet seems </a:t>
            </a:r>
            <a:r>
              <a:rPr lang="en-US" dirty="0" smtClean="0"/>
              <a:t>to be </a:t>
            </a:r>
            <a:r>
              <a:rPr lang="en-US" dirty="0"/>
              <a:t>routed incorrectly</a:t>
            </a:r>
            <a:r>
              <a:rPr lang="en-US" dirty="0" smtClean="0"/>
              <a:t>.</a:t>
            </a:r>
          </a:p>
          <a:p>
            <a:r>
              <a:rPr lang="en-US" dirty="0"/>
              <a:t>ECHO and ECHO </a:t>
            </a:r>
            <a:r>
              <a:rPr lang="en-US" dirty="0" smtClean="0"/>
              <a:t>REPLY: These </a:t>
            </a:r>
            <a:r>
              <a:rPr lang="en-US" dirty="0"/>
              <a:t>messages are sent by hosts to see if a </a:t>
            </a:r>
            <a:r>
              <a:rPr lang="en-US" dirty="0" smtClean="0"/>
              <a:t>given destination </a:t>
            </a:r>
            <a:r>
              <a:rPr lang="en-US" dirty="0"/>
              <a:t>is reachable and currently alive</a:t>
            </a:r>
            <a:r>
              <a:rPr lang="en-US" dirty="0" smtClean="0"/>
              <a:t>. </a:t>
            </a:r>
            <a:r>
              <a:rPr lang="en-US" dirty="0"/>
              <a:t>Upon receiving the ECHO </a:t>
            </a:r>
            <a:r>
              <a:rPr lang="en-US" dirty="0" smtClean="0"/>
              <a:t>message, </a:t>
            </a:r>
            <a:r>
              <a:rPr lang="en-US" dirty="0"/>
              <a:t>the destination is expected to send back an ECHO REPLY </a:t>
            </a:r>
            <a:r>
              <a:rPr lang="en-US" dirty="0" smtClean="0"/>
              <a:t>message. </a:t>
            </a:r>
            <a:r>
              <a:rPr lang="en-US" dirty="0" smtClean="0">
                <a:sym typeface="Wingdings" panose="05000000000000000000" pitchFamily="2" charset="2"/>
              </a:rPr>
              <a:t> used in ping </a:t>
            </a:r>
          </a:p>
          <a:p>
            <a:r>
              <a:rPr lang="en-US" dirty="0"/>
              <a:t>TIMESTAMP REQUEST and TIMESTAMP </a:t>
            </a:r>
            <a:r>
              <a:rPr lang="en-US" dirty="0" smtClean="0"/>
              <a:t>REPLY: these </a:t>
            </a:r>
            <a:r>
              <a:rPr lang="en-US" dirty="0"/>
              <a:t>messages are similar</a:t>
            </a:r>
            <a:r>
              <a:rPr lang="en-US" dirty="0" smtClean="0"/>
              <a:t>, except </a:t>
            </a:r>
            <a:r>
              <a:rPr lang="en-US" dirty="0"/>
              <a:t>that the arrival time of the message and the departure time of the reply </a:t>
            </a:r>
            <a:r>
              <a:rPr lang="en-US" dirty="0" smtClean="0"/>
              <a:t>are recorded </a:t>
            </a:r>
            <a:r>
              <a:rPr lang="en-US" dirty="0"/>
              <a:t>in the reply</a:t>
            </a:r>
            <a:r>
              <a:rPr lang="en-US" dirty="0" smtClean="0"/>
              <a:t>.</a:t>
            </a:r>
          </a:p>
          <a:p>
            <a:r>
              <a:rPr lang="en-US" dirty="0"/>
              <a:t>ROUTER ADVERTISEMENT and ROUTER </a:t>
            </a:r>
            <a:r>
              <a:rPr lang="en-US" dirty="0" smtClean="0"/>
              <a:t>SOLICITATION: These </a:t>
            </a:r>
            <a:r>
              <a:rPr lang="en-US" dirty="0"/>
              <a:t>messages </a:t>
            </a:r>
            <a:r>
              <a:rPr lang="en-US" dirty="0" smtClean="0"/>
              <a:t>are used </a:t>
            </a:r>
            <a:r>
              <a:rPr lang="en-US" dirty="0"/>
              <a:t>to let hosts find nearby routers.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ARP – RFC 826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5-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11" y="2133600"/>
            <a:ext cx="7937500" cy="31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Protocol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Format of IP </a:t>
            </a:r>
            <a:r>
              <a:rPr lang="en-US" b="1" dirty="0" smtClean="0"/>
              <a:t>datagram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why we are called datagram?</a:t>
            </a:r>
          </a:p>
          <a:p>
            <a:r>
              <a:rPr lang="en-US" dirty="0" smtClean="0"/>
              <a:t>Datagram </a:t>
            </a:r>
            <a:r>
              <a:rPr lang="en-US" dirty="0" smtClean="0">
                <a:sym typeface="Wingdings" pitchFamily="2" charset="2"/>
              </a:rPr>
              <a:t> header part + data part</a:t>
            </a:r>
          </a:p>
          <a:p>
            <a:r>
              <a:rPr lang="en-US" dirty="0" smtClean="0">
                <a:sym typeface="Wingdings" pitchFamily="2" charset="2"/>
              </a:rPr>
              <a:t> the header part  fixed part + variable part (optional)</a:t>
            </a:r>
          </a:p>
          <a:p>
            <a:r>
              <a:rPr lang="en-US" dirty="0" smtClean="0">
                <a:sym typeface="Wingdings" pitchFamily="2" charset="2"/>
              </a:rPr>
              <a:t> fixed part has 20 bytes.</a:t>
            </a:r>
          </a:p>
          <a:p>
            <a:r>
              <a:rPr lang="en-US" dirty="0" smtClean="0">
                <a:sym typeface="Wingdings" pitchFamily="2" charset="2"/>
              </a:rPr>
              <a:t> it is transmitted in Big Indian Format  left to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DHCP –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5-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91425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IP </a:t>
            </a:r>
            <a:r>
              <a:rPr lang="en-US" b="1" dirty="0" smtClean="0">
                <a:solidFill>
                  <a:srgbClr val="FF0000"/>
                </a:solidFill>
              </a:rPr>
              <a:t>Protocol –Header format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The IPv4 (Internet Protocol) header.</a:t>
            </a:r>
          </a:p>
        </p:txBody>
      </p:sp>
      <p:pic>
        <p:nvPicPr>
          <p:cNvPr id="70661" name="Picture 5" descr="5-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5" y="1595438"/>
            <a:ext cx="7794625" cy="3570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IP Protocol </a:t>
            </a:r>
            <a:r>
              <a:rPr lang="en-US" b="1" dirty="0" smtClean="0">
                <a:solidFill>
                  <a:srgbClr val="FF0000"/>
                </a:solidFill>
              </a:rPr>
              <a:t>– header format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Some of the IP options.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570288" y="281781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5-54</a:t>
            </a:r>
          </a:p>
        </p:txBody>
      </p:sp>
      <p:pic>
        <p:nvPicPr>
          <p:cNvPr id="71685" name="Picture 5" descr="5-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2322513"/>
            <a:ext cx="8216900" cy="219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IP address are used to address the host in network.</a:t>
            </a:r>
          </a:p>
          <a:p>
            <a:r>
              <a:rPr lang="en-US" dirty="0" smtClean="0"/>
              <a:t>It is unique global address for a network to identify the host and router.</a:t>
            </a:r>
          </a:p>
          <a:p>
            <a:r>
              <a:rPr lang="en-US" dirty="0" smtClean="0"/>
              <a:t> it contains 2 parts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Host prefix  / host portion </a:t>
            </a:r>
            <a:r>
              <a:rPr lang="en-US" dirty="0" smtClean="0">
                <a:sym typeface="Wingdings" pitchFamily="2" charset="2"/>
              </a:rPr>
              <a:t>to specify the n/w 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Network prefix / network portion </a:t>
            </a:r>
            <a:r>
              <a:rPr lang="en-US" dirty="0" smtClean="0">
                <a:sym typeface="Wingdings" pitchFamily="2" charset="2"/>
              </a:rPr>
              <a:t> specifies the host in n/w</a:t>
            </a:r>
            <a:endParaRPr lang="en-US" dirty="0" smtClean="0"/>
          </a:p>
          <a:p>
            <a:r>
              <a:rPr lang="en-US" dirty="0" smtClean="0"/>
              <a:t>IPv4 contains 32 bit long where as IPv6 has 128 bit long.</a:t>
            </a:r>
          </a:p>
          <a:p>
            <a:r>
              <a:rPr lang="en-US" dirty="0" smtClean="0"/>
              <a:t> It provides 2 services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Host or network interface identification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Locating the host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3400" y="2743200"/>
            <a:ext cx="1828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Network bits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2743200"/>
            <a:ext cx="1828800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Host bits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Dotted Decimal Notation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Machines read the IP address as a stream of 32 bits.</a:t>
            </a:r>
          </a:p>
          <a:p>
            <a:pPr lvl="1"/>
            <a:r>
              <a:rPr lang="en-US" dirty="0" smtClean="0"/>
              <a:t>The 32-bit address is divided into 4 groups of 8 bits (octet) </a:t>
            </a:r>
          </a:p>
          <a:p>
            <a:pPr lvl="1"/>
            <a:r>
              <a:rPr lang="en-US" dirty="0" smtClean="0"/>
              <a:t>Each octet is written as a decimal no. ranging from 0 to 255.</a:t>
            </a:r>
          </a:p>
          <a:p>
            <a:pPr lvl="1"/>
            <a:r>
              <a:rPr lang="en-US" dirty="0" smtClean="0"/>
              <a:t>The decimal numbers are separated by periods, or dots.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 descr="C:\Users\Administrator\Desktop\300px-Ipv4_addres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76600"/>
            <a:ext cx="6096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Subnet mask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The network portion of the address is separated from the host portion of the address by a mask.</a:t>
            </a:r>
          </a:p>
          <a:p>
            <a:r>
              <a:rPr lang="en-US" dirty="0" smtClean="0"/>
              <a:t> it indicating how many bits are used for network portion, by leaving the remaining bits as zero.</a:t>
            </a:r>
          </a:p>
          <a:p>
            <a:r>
              <a:rPr lang="en-US" dirty="0" smtClean="0"/>
              <a:t> 24 bit mask /24 </a:t>
            </a:r>
            <a:r>
              <a:rPr lang="en-US" dirty="0" smtClean="0">
                <a:sym typeface="Wingdings" pitchFamily="2" charset="2"/>
              </a:rPr>
              <a:t> 24 bits are used for network and remaining 8 bits as host portion.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Subnet mask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6199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877</TotalTime>
  <Words>1774</Words>
  <Application>Microsoft Office PowerPoint</Application>
  <PresentationFormat>On-screen Show (4:3)</PresentationFormat>
  <Paragraphs>271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Network Layer in Internet</vt:lpstr>
      <vt:lpstr>Network Layer</vt:lpstr>
      <vt:lpstr>IP Protocol</vt:lpstr>
      <vt:lpstr>The IP Protocol –Header format</vt:lpstr>
      <vt:lpstr>The IP Protocol – header format</vt:lpstr>
      <vt:lpstr>IP address</vt:lpstr>
      <vt:lpstr>Dotted Decimal Notation</vt:lpstr>
      <vt:lpstr>Subnet mask</vt:lpstr>
      <vt:lpstr>Subnet mask</vt:lpstr>
      <vt:lpstr>IP address classification</vt:lpstr>
      <vt:lpstr>IP Addresses</vt:lpstr>
      <vt:lpstr>IP address</vt:lpstr>
      <vt:lpstr>IP address</vt:lpstr>
      <vt:lpstr>IP address</vt:lpstr>
      <vt:lpstr>IP Addresses (2)</vt:lpstr>
      <vt:lpstr>subnet</vt:lpstr>
      <vt:lpstr>Subnetting example</vt:lpstr>
      <vt:lpstr>Private and Public IP address</vt:lpstr>
      <vt:lpstr>CIDR (Classless Internet Domain Routing )</vt:lpstr>
      <vt:lpstr>CIDR (Classless Internet Domain Routing )</vt:lpstr>
      <vt:lpstr>CIDR (Classless Internet Domain Routing )</vt:lpstr>
      <vt:lpstr>CIDR (Classless Internet Domain Routing )</vt:lpstr>
      <vt:lpstr>CIDR (Classless Internet Domain Routing )</vt:lpstr>
      <vt:lpstr>Continued</vt:lpstr>
      <vt:lpstr>ICMP (Internet Control Message Protocol)</vt:lpstr>
      <vt:lpstr>ICMP Message types</vt:lpstr>
      <vt:lpstr>ICMP (Internet Control Message Protocol)</vt:lpstr>
      <vt:lpstr>ICMP (Internet Control Message Protocol)</vt:lpstr>
      <vt:lpstr>ARP – RFC 826</vt:lpstr>
      <vt:lpstr>DHCP –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in Internet</dc:title>
  <dc:creator>Administrator</dc:creator>
  <cp:lastModifiedBy>Windows User</cp:lastModifiedBy>
  <cp:revision>74</cp:revision>
  <dcterms:created xsi:type="dcterms:W3CDTF">2013-10-23T07:46:25Z</dcterms:created>
  <dcterms:modified xsi:type="dcterms:W3CDTF">2018-03-26T05:47:29Z</dcterms:modified>
</cp:coreProperties>
</file>