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85" r:id="rId22"/>
    <p:sldId id="276" r:id="rId23"/>
    <p:sldId id="280" r:id="rId24"/>
    <p:sldId id="277" r:id="rId25"/>
    <p:sldId id="279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280151-BA27-45F1-90DC-4977CAEBD8DF}" type="slidenum">
              <a:rPr lang="en-AU" altLang="ko-KR"/>
              <a:pPr/>
              <a:t>19</a:t>
            </a:fld>
            <a:endParaRPr lang="en-AU" altLang="ko-KR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AU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52FEE0-704F-4B22-839E-D4C892FEE06B}" type="slidenum">
              <a:rPr lang="en-AU" altLang="ko-KR"/>
              <a:pPr/>
              <a:t>22</a:t>
            </a:fld>
            <a:endParaRPr lang="en-AU" altLang="ko-KR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AU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4A06D5F-825F-4027-8C36-B2E991006924}" type="slidenum">
              <a:rPr lang="en-AU" altLang="ko-KR"/>
              <a:pPr/>
              <a:t>24</a:t>
            </a:fld>
            <a:endParaRPr lang="en-AU" altLang="ko-KR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AU" altLang="ko-KR" smtClean="0">
              <a:latin typeface="Courier New" pitchFamily="49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llision_%28computer_science%2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Network Security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Symmetric Key Algorithm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Uses same key for encryption and decryption.</a:t>
            </a:r>
          </a:p>
          <a:p>
            <a:r>
              <a:rPr lang="en-US" dirty="0" smtClean="0"/>
              <a:t>It uses block Cipher, which take n bit block of plain text as input and transform it using the key into n-bit block of cipher text.</a:t>
            </a:r>
          </a:p>
          <a:p>
            <a:r>
              <a:rPr lang="en-US" dirty="0" smtClean="0"/>
              <a:t>Implemented either in hardware or in software.</a:t>
            </a:r>
          </a:p>
          <a:p>
            <a:r>
              <a:rPr lang="en-US" dirty="0" smtClean="0"/>
              <a:t>P-box : transposition cipher (p -- permutation) </a:t>
            </a:r>
          </a:p>
          <a:p>
            <a:r>
              <a:rPr lang="en-US" dirty="0" smtClean="0"/>
              <a:t>No computation . Only signal propagation</a:t>
            </a:r>
          </a:p>
          <a:p>
            <a:r>
              <a:rPr lang="en-US" dirty="0" smtClean="0"/>
              <a:t>S –box : performs the substitution. </a:t>
            </a:r>
          </a:p>
          <a:p>
            <a:r>
              <a:rPr lang="en-US" dirty="0" smtClean="0"/>
              <a:t>Examples  : DES (Data Encryption Standards)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AES(</a:t>
            </a:r>
            <a:r>
              <a:rPr lang="en-US" sz="2800" dirty="0" smtClean="0"/>
              <a:t>Advanced Encryption Standard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Product Ciphers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elements of product ciphers.  </a:t>
            </a:r>
            <a:r>
              <a:rPr lang="en-US">
                <a:solidFill>
                  <a:schemeClr val="accent2"/>
                </a:solidFill>
              </a:rPr>
              <a:t>(a)</a:t>
            </a:r>
            <a:r>
              <a:rPr lang="en-US"/>
              <a:t> P-box.  </a:t>
            </a:r>
            <a:r>
              <a:rPr lang="en-US">
                <a:solidFill>
                  <a:schemeClr val="accent2"/>
                </a:solidFill>
              </a:rPr>
              <a:t>(b)</a:t>
            </a:r>
            <a:r>
              <a:rPr lang="en-US"/>
              <a:t> S-box.  </a:t>
            </a:r>
            <a:r>
              <a:rPr lang="en-US">
                <a:solidFill>
                  <a:schemeClr val="accent2"/>
                </a:solidFill>
              </a:rPr>
              <a:t>(c)</a:t>
            </a:r>
            <a:r>
              <a:rPr lang="en-US"/>
              <a:t> Product.</a:t>
            </a:r>
          </a:p>
        </p:txBody>
      </p:sp>
      <p:pic>
        <p:nvPicPr>
          <p:cNvPr id="15364" name="Picture 4" descr="8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2305050"/>
            <a:ext cx="8291513" cy="222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DES(Data Encryption Standard)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1977, U.S adopted cipher developed by IBM.</a:t>
            </a:r>
          </a:p>
          <a:p>
            <a:r>
              <a:rPr lang="en-US" dirty="0" smtClean="0"/>
              <a:t>Plain text is encrypted in blocks of 64 bits.</a:t>
            </a:r>
          </a:p>
          <a:p>
            <a:r>
              <a:rPr lang="en-US" dirty="0" smtClean="0"/>
              <a:t>It uses 54 bit as a key.</a:t>
            </a:r>
          </a:p>
          <a:p>
            <a:r>
              <a:rPr lang="en-US" dirty="0" smtClean="0"/>
              <a:t>It has 19 stages of algorithm. </a:t>
            </a:r>
          </a:p>
          <a:p>
            <a:r>
              <a:rPr lang="en-US" dirty="0" smtClean="0"/>
              <a:t>First stage is key independent transposition on 64 bit plain text.</a:t>
            </a:r>
          </a:p>
          <a:p>
            <a:r>
              <a:rPr lang="en-US" dirty="0" smtClean="0"/>
              <a:t>The last stage is the exact inverse of this </a:t>
            </a:r>
            <a:r>
              <a:rPr lang="en-US" dirty="0" smtClean="0"/>
              <a:t>transposition.</a:t>
            </a:r>
          </a:p>
          <a:p>
            <a:r>
              <a:rPr lang="en-US" dirty="0" smtClean="0"/>
              <a:t>The stage prior to the last one exchanges the leftmost 32 bits with the rightmost 32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remaining 16 stages are functionally identical but are parameterized by different functions of the key.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DES(Data Encryption Standard)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8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76350"/>
            <a:ext cx="7315200" cy="489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DES(Data Encryption Standard)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@ intermediate stages</a:t>
            </a:r>
          </a:p>
          <a:p>
            <a:r>
              <a:rPr lang="en-US" dirty="0" smtClean="0"/>
              <a:t>Each stage takes two 32-bit inputs and produces two 32-bit </a:t>
            </a:r>
            <a:r>
              <a:rPr lang="en-US" dirty="0" smtClean="0"/>
              <a:t>outputs.</a:t>
            </a:r>
          </a:p>
          <a:p>
            <a:r>
              <a:rPr lang="en-US" dirty="0" smtClean="0"/>
              <a:t>The left output is simply a copy of the right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right output is the bitwise XOR of the left input and a function of the right input and the key for this stage,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consists of four </a:t>
            </a:r>
            <a:r>
              <a:rPr lang="en-US" dirty="0" smtClean="0"/>
              <a:t>steps.</a:t>
            </a:r>
          </a:p>
          <a:p>
            <a:r>
              <a:rPr lang="en-US" dirty="0" smtClean="0"/>
              <a:t>First, a 48-bit number, E, is constructed by expanding the 32-bit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aseline="-25000" dirty="0" smtClean="0"/>
              <a:t>- 1</a:t>
            </a:r>
            <a:r>
              <a:rPr lang="en-US" dirty="0" smtClean="0"/>
              <a:t> according to a fixed transposition and duplication rule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Second, E and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are </a:t>
            </a:r>
            <a:r>
              <a:rPr lang="en-US" dirty="0" err="1" smtClean="0"/>
              <a:t>XORed</a:t>
            </a:r>
            <a:r>
              <a:rPr lang="en-US" dirty="0" smtClean="0"/>
              <a:t> together. </a:t>
            </a:r>
            <a:endParaRPr lang="en-US" dirty="0" smtClean="0"/>
          </a:p>
          <a:p>
            <a:r>
              <a:rPr lang="en-US" dirty="0" smtClean="0"/>
              <a:t>This output is then partitioned into eight groups of 6 bits each, each of which is fed into a different S-box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of the 64 possible inputs to an S-box is mapped onto a 4-bit output. Finally, these 8 x 4 bits are passed through a P-box.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DES(Data Encryption Standard)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In each of the 16 iterations, a different key is used. Before the algorithm starts, a 56-bit transposition is applied to the </a:t>
            </a:r>
            <a:r>
              <a:rPr lang="en-US" dirty="0" smtClean="0"/>
              <a:t>key.</a:t>
            </a:r>
          </a:p>
          <a:p>
            <a:r>
              <a:rPr lang="en-US" dirty="0" smtClean="0"/>
              <a:t>Just </a:t>
            </a:r>
            <a:r>
              <a:rPr lang="en-US" dirty="0" smtClean="0"/>
              <a:t>before each iteration, the key is partitioned into two 28-bit units, each of which is rotated left by a number of bits dependent on the iteration number. </a:t>
            </a:r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is derived from this rotated key by applying yet another 56-bit transposition to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different 48-bit subset of the 56 bits is extracted and permuted on each 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Whiting </a:t>
            </a:r>
            <a:r>
              <a:rPr lang="en-US" dirty="0" smtClean="0">
                <a:sym typeface="Wingdings" pitchFamily="2" charset="2"/>
              </a:rPr>
              <a:t> more strengthen. </a:t>
            </a:r>
            <a:r>
              <a:rPr lang="en-US" dirty="0" err="1" smtClean="0">
                <a:sym typeface="Wingdings" pitchFamily="2" charset="2"/>
              </a:rPr>
              <a:t>XORing</a:t>
            </a:r>
            <a:r>
              <a:rPr lang="en-US" dirty="0" smtClean="0">
                <a:sym typeface="Wingdings" pitchFamily="2" charset="2"/>
              </a:rPr>
              <a:t> random 64 bit key with plain text. Again </a:t>
            </a:r>
            <a:r>
              <a:rPr lang="en-US" dirty="0" err="1" smtClean="0">
                <a:sym typeface="Wingdings" pitchFamily="2" charset="2"/>
              </a:rPr>
              <a:t>XORing</a:t>
            </a:r>
            <a:r>
              <a:rPr lang="en-US" dirty="0" smtClean="0">
                <a:sym typeface="Wingdings" pitchFamily="2" charset="2"/>
              </a:rPr>
              <a:t> after getting the cipher text.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Triple DES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(a)</a:t>
            </a:r>
            <a:r>
              <a:rPr lang="en-US"/>
              <a:t> Triple encryption using DES.   </a:t>
            </a:r>
            <a:r>
              <a:rPr lang="en-US">
                <a:solidFill>
                  <a:schemeClr val="accent2"/>
                </a:solidFill>
              </a:rPr>
              <a:t>(b)</a:t>
            </a:r>
            <a:r>
              <a:rPr lang="en-US"/>
              <a:t> Decryption.</a:t>
            </a:r>
          </a:p>
        </p:txBody>
      </p:sp>
      <p:pic>
        <p:nvPicPr>
          <p:cNvPr id="17412" name="Picture 4" descr="8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813050"/>
            <a:ext cx="8181975" cy="125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Public Key Algorithms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distributing the keys has always been the weakest link in most cryptosystems</a:t>
            </a:r>
            <a:r>
              <a:rPr lang="en-US" dirty="0" smtClean="0"/>
              <a:t>.?</a:t>
            </a:r>
          </a:p>
          <a:p>
            <a:r>
              <a:rPr lang="en-US" dirty="0" smtClean="0"/>
              <a:t>In 1976, two researchers at Stanford University, Diffie and Hellman (1976), proposed a radically new kind of </a:t>
            </a:r>
            <a:r>
              <a:rPr lang="en-US" dirty="0" smtClean="0"/>
              <a:t>cryptosystem.</a:t>
            </a:r>
          </a:p>
          <a:p>
            <a:r>
              <a:rPr lang="en-US" dirty="0" smtClean="0"/>
              <a:t>one in which the encryption and decryption keys were different, and the decryption key could not feasibly be derived from the encryption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their proposal, the (keyed) encryption algorithm, E, and the (keyed) decryption algorithm, D, had to meet three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1. D(E(P</a:t>
            </a:r>
            <a:r>
              <a:rPr lang="en-US" dirty="0" smtClean="0"/>
              <a:t>)) = P.</a:t>
            </a:r>
          </a:p>
          <a:p>
            <a:r>
              <a:rPr lang="en-US" dirty="0" smtClean="0"/>
              <a:t>2. It </a:t>
            </a:r>
            <a:r>
              <a:rPr lang="en-US" dirty="0" smtClean="0"/>
              <a:t>is exceedingly difficult to deduce D from E.</a:t>
            </a:r>
          </a:p>
          <a:p>
            <a:r>
              <a:rPr lang="en-US" dirty="0" smtClean="0"/>
              <a:t>3. E </a:t>
            </a:r>
            <a:r>
              <a:rPr lang="en-US" dirty="0" smtClean="0"/>
              <a:t>cannot be broken by a chosen plaintext attack.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ko-KR" sz="36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Public-Key Cryptography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 eaLnBrk="1" hangingPunct="1"/>
            <a:r>
              <a:rPr lang="en-AU" altLang="ko-KR" b="1" dirty="0" smtClean="0"/>
              <a:t>public-key/two-key/asymmetric</a:t>
            </a:r>
            <a:r>
              <a:rPr lang="en-AU" altLang="ko-KR" dirty="0" smtClean="0"/>
              <a:t> cryptography involves the use of </a:t>
            </a:r>
            <a:r>
              <a:rPr lang="en-AU" altLang="ko-KR" b="1" dirty="0" smtClean="0"/>
              <a:t>two</a:t>
            </a:r>
            <a:r>
              <a:rPr lang="en-AU" altLang="ko-KR" dirty="0" smtClean="0"/>
              <a:t> keys: </a:t>
            </a:r>
          </a:p>
          <a:p>
            <a:pPr lvl="1" eaLnBrk="1" hangingPunct="1"/>
            <a:r>
              <a:rPr lang="en-AU" altLang="ko-KR" dirty="0" smtClean="0"/>
              <a:t>a </a:t>
            </a:r>
            <a:r>
              <a:rPr lang="en-AU" altLang="ko-KR" b="1" dirty="0" smtClean="0"/>
              <a:t>public-key</a:t>
            </a:r>
            <a:r>
              <a:rPr lang="en-AU" altLang="ko-KR" dirty="0" smtClean="0"/>
              <a:t>, which may be known by anybody, and can be used to </a:t>
            </a:r>
            <a:r>
              <a:rPr lang="en-AU" altLang="ko-KR" b="1" dirty="0" smtClean="0"/>
              <a:t>encrypt messages</a:t>
            </a:r>
            <a:r>
              <a:rPr lang="en-AU" altLang="ko-KR" dirty="0" smtClean="0"/>
              <a:t>, and </a:t>
            </a:r>
            <a:r>
              <a:rPr lang="en-AU" altLang="ko-KR" b="1" dirty="0" smtClean="0"/>
              <a:t>verify signatures</a:t>
            </a:r>
            <a:r>
              <a:rPr lang="en-AU" altLang="ko-KR" dirty="0" smtClean="0"/>
              <a:t> </a:t>
            </a:r>
          </a:p>
          <a:p>
            <a:pPr lvl="1" eaLnBrk="1" hangingPunct="1"/>
            <a:r>
              <a:rPr lang="en-AU" altLang="ko-KR" dirty="0" smtClean="0"/>
              <a:t>a </a:t>
            </a:r>
            <a:r>
              <a:rPr lang="en-AU" altLang="ko-KR" b="1" dirty="0" smtClean="0"/>
              <a:t>private-key</a:t>
            </a:r>
            <a:r>
              <a:rPr lang="en-AU" altLang="ko-KR" dirty="0" smtClean="0"/>
              <a:t>, known only to the recipient, used to </a:t>
            </a:r>
            <a:r>
              <a:rPr lang="en-AU" altLang="ko-KR" b="1" dirty="0" smtClean="0"/>
              <a:t>decrypt messages</a:t>
            </a:r>
            <a:r>
              <a:rPr lang="en-AU" altLang="ko-KR" dirty="0" smtClean="0"/>
              <a:t>, and </a:t>
            </a:r>
            <a:r>
              <a:rPr lang="en-AU" altLang="ko-KR" b="1" dirty="0" smtClean="0"/>
              <a:t>sign</a:t>
            </a:r>
            <a:r>
              <a:rPr lang="en-AU" altLang="ko-KR" dirty="0" smtClean="0"/>
              <a:t> (create)</a:t>
            </a:r>
            <a:r>
              <a:rPr lang="en-AU" altLang="ko-KR" b="1" dirty="0" smtClean="0"/>
              <a:t> signatures</a:t>
            </a:r>
            <a:endParaRPr lang="en-AU" altLang="ko-KR" dirty="0" smtClean="0"/>
          </a:p>
          <a:p>
            <a:pPr eaLnBrk="1" hangingPunct="1"/>
            <a:r>
              <a:rPr lang="en-AU" altLang="ko-KR" dirty="0" smtClean="0"/>
              <a:t>is </a:t>
            </a:r>
            <a:r>
              <a:rPr lang="en-AU" altLang="ko-KR" b="1" dirty="0" smtClean="0"/>
              <a:t>asymmetric</a:t>
            </a:r>
            <a:r>
              <a:rPr lang="en-AU" altLang="ko-KR" dirty="0" smtClean="0"/>
              <a:t> because</a:t>
            </a:r>
          </a:p>
          <a:p>
            <a:pPr lvl="1" eaLnBrk="1" hangingPunct="1"/>
            <a:r>
              <a:rPr lang="en-AU" altLang="ko-KR" dirty="0" smtClean="0"/>
              <a:t>those who encrypt messages or verify signatures </a:t>
            </a:r>
            <a:r>
              <a:rPr lang="en-AU" altLang="ko-KR" b="1" dirty="0" smtClean="0"/>
              <a:t>cannot</a:t>
            </a:r>
            <a:r>
              <a:rPr lang="en-AU" altLang="ko-KR" dirty="0" smtClean="0"/>
              <a:t> decrypt messages or create signatures</a:t>
            </a:r>
          </a:p>
          <a:p>
            <a:pPr eaLnBrk="1" hangingPunct="1"/>
            <a:endParaRPr lang="en-AU" altLang="ko-K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ko-KR" sz="3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RSA</a:t>
            </a:r>
            <a:endParaRPr lang="en-AU" altLang="ko-KR" sz="3200" b="1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ko-KR" smtClean="0"/>
              <a:t>by Rivest, Shamir &amp; Adleman  of MIT in 1977 </a:t>
            </a:r>
          </a:p>
          <a:p>
            <a:pPr eaLnBrk="1" hangingPunct="1"/>
            <a:r>
              <a:rPr lang="en-AU" altLang="ko-KR" smtClean="0"/>
              <a:t>best known &amp; widely used public-key scheme </a:t>
            </a:r>
          </a:p>
          <a:p>
            <a:pPr eaLnBrk="1" hangingPunct="1"/>
            <a:r>
              <a:rPr lang="en-AU" altLang="ko-KR" smtClean="0"/>
              <a:t>based on exponentiation in a finite (Galois) field over integers modulo a prime </a:t>
            </a:r>
          </a:p>
          <a:p>
            <a:pPr lvl="1" eaLnBrk="1" hangingPunct="1"/>
            <a:r>
              <a:rPr lang="en-AU" altLang="ko-KR" smtClean="0"/>
              <a:t>nb. exponentiation takes O((log n)</a:t>
            </a:r>
            <a:r>
              <a:rPr lang="en-AU" altLang="ko-KR" baseline="30000" smtClean="0"/>
              <a:t>3</a:t>
            </a:r>
            <a:r>
              <a:rPr lang="en-AU" altLang="ko-KR" smtClean="0"/>
              <a:t>) operations (easy) </a:t>
            </a:r>
          </a:p>
          <a:p>
            <a:pPr eaLnBrk="1" hangingPunct="1"/>
            <a:r>
              <a:rPr lang="en-US" altLang="ko-KR" smtClean="0"/>
              <a:t>uses large integers (eg. 1024 bits)</a:t>
            </a:r>
            <a:endParaRPr lang="en-AU" altLang="ko-KR" smtClean="0"/>
          </a:p>
          <a:p>
            <a:pPr eaLnBrk="1" hangingPunct="1"/>
            <a:r>
              <a:rPr lang="en-AU" altLang="ko-KR" smtClean="0"/>
              <a:t>security due to cost of factoring large numbers </a:t>
            </a:r>
          </a:p>
          <a:p>
            <a:pPr lvl="1" eaLnBrk="1" hangingPunct="1"/>
            <a:r>
              <a:rPr lang="en-AU" altLang="ko-KR" smtClean="0"/>
              <a:t>nb. factorization takes O(e </a:t>
            </a:r>
            <a:r>
              <a:rPr lang="en-AU" altLang="ko-KR" baseline="30000" smtClean="0"/>
              <a:t>log n log log n</a:t>
            </a:r>
            <a:r>
              <a:rPr lang="en-AU" altLang="ko-KR" smtClean="0"/>
              <a:t>) operations (hard)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security problems are intentionally caused by malicious people trying to gain some benefit, get attention, or to harm someone</a:t>
            </a:r>
          </a:p>
          <a:p>
            <a:r>
              <a:rPr lang="en-US" dirty="0" smtClean="0"/>
              <a:t>Network security problems can be divided roughly into four closely intertwined areas: secrecy, authentication, nonrepudiation, and integrity control.</a:t>
            </a:r>
          </a:p>
          <a:p>
            <a:r>
              <a:rPr lang="en-US" dirty="0" smtClean="0">
                <a:sym typeface="Wingdings" pitchFamily="2" charset="2"/>
              </a:rPr>
              <a:t>Secrecy :  (</a:t>
            </a:r>
            <a:r>
              <a:rPr lang="en-US" dirty="0" smtClean="0"/>
              <a:t>confidentiality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dirty="0" smtClean="0"/>
              <a:t> keeping information out of the hands of unauthorized users</a:t>
            </a:r>
          </a:p>
          <a:p>
            <a:r>
              <a:rPr lang="en-US" dirty="0" smtClean="0"/>
              <a:t>Authentication: determining whom you are talking to before revealing sensitive information</a:t>
            </a:r>
          </a:p>
          <a:p>
            <a:r>
              <a:rPr lang="en-US" dirty="0" smtClean="0"/>
              <a:t>Nonrepudiation: it deals with signatures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6000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AU" altLang="ko-KR" sz="32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RSA  Algorithm</a:t>
            </a:r>
            <a:endParaRPr lang="en-AU" altLang="ko-KR" sz="3200" b="1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990601"/>
            <a:ext cx="8455025" cy="520223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3200" dirty="0" smtClean="0"/>
              <a:t>Method Summary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dirty="0" smtClean="0"/>
              <a:t>Choose two large primes, </a:t>
            </a:r>
            <a:r>
              <a:rPr lang="en-US" sz="3200" i="1" dirty="0" smtClean="0"/>
              <a:t>p</a:t>
            </a:r>
            <a:r>
              <a:rPr lang="en-US" sz="3200" dirty="0" smtClean="0"/>
              <a:t> and </a:t>
            </a:r>
            <a:r>
              <a:rPr lang="en-US" sz="3200" i="1" dirty="0" smtClean="0"/>
              <a:t>q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dirty="0" smtClean="0"/>
              <a:t>Compute </a:t>
            </a:r>
            <a:br>
              <a:rPr lang="en-US" sz="3200" dirty="0" smtClean="0"/>
            </a:br>
            <a:r>
              <a:rPr lang="en-US" sz="3200" i="1" dirty="0" smtClean="0"/>
              <a:t>n = p × q and z = ( p − 1) × (q − 1).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dirty="0" smtClean="0"/>
              <a:t>Choose number relatively prime to </a:t>
            </a:r>
            <a:r>
              <a:rPr lang="en-US" sz="3200" i="1" dirty="0" smtClean="0"/>
              <a:t>z </a:t>
            </a:r>
            <a:br>
              <a:rPr lang="en-US" sz="3200" i="1" dirty="0" smtClean="0"/>
            </a:br>
            <a:r>
              <a:rPr lang="en-US" sz="3200" dirty="0" smtClean="0"/>
              <a:t>call it </a:t>
            </a:r>
            <a:r>
              <a:rPr lang="en-US" sz="3200" i="1" dirty="0" smtClean="0"/>
              <a:t>d.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dirty="0" smtClean="0"/>
              <a:t>Find </a:t>
            </a:r>
            <a:r>
              <a:rPr lang="en-US" sz="3200" i="1" dirty="0" smtClean="0"/>
              <a:t>e </a:t>
            </a:r>
            <a:r>
              <a:rPr lang="en-US" sz="3200" dirty="0" smtClean="0"/>
              <a:t>such that </a:t>
            </a:r>
            <a:r>
              <a:rPr lang="en-US" sz="3200" i="1" dirty="0" smtClean="0"/>
              <a:t>e × d = 1 mod z</a:t>
            </a:r>
            <a:r>
              <a:rPr lang="en-US" sz="3200" i="1" dirty="0" smtClean="0"/>
              <a:t>.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i="1" dirty="0" smtClean="0"/>
              <a:t>Each plain text divided into P blocks , 0&lt;= p &lt;n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i="1" dirty="0" smtClean="0"/>
              <a:t>Encrypt C = </a:t>
            </a:r>
            <a:r>
              <a:rPr lang="en-US" sz="3200" i="1" dirty="0" err="1" smtClean="0"/>
              <a:t>P</a:t>
            </a:r>
            <a:r>
              <a:rPr lang="en-US" sz="3200" i="1" baseline="30000" dirty="0" err="1" smtClean="0"/>
              <a:t>e</a:t>
            </a:r>
            <a:r>
              <a:rPr lang="en-US" sz="3200" i="1" dirty="0" smtClean="0"/>
              <a:t>(mod n)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sz="3200" i="1" dirty="0" smtClean="0"/>
              <a:t>Decrypted P = </a:t>
            </a:r>
            <a:r>
              <a:rPr lang="en-US" sz="3200" i="1" dirty="0" err="1" smtClean="0"/>
              <a:t>C</a:t>
            </a:r>
            <a:r>
              <a:rPr lang="en-US" sz="3200" i="1" baseline="30000" dirty="0" err="1" smtClean="0"/>
              <a:t>d</a:t>
            </a:r>
            <a:r>
              <a:rPr lang="en-US" sz="3200" i="1" dirty="0" smtClean="0"/>
              <a:t>(mod n)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RSA 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Using the RSA public key cryptosystem, with a = 1, b = 2, etc.,</a:t>
            </a:r>
          </a:p>
          <a:p>
            <a:r>
              <a:rPr lang="en-US" dirty="0" smtClean="0"/>
              <a:t>If p = 7 and q = 11, list five legal values for d.</a:t>
            </a:r>
          </a:p>
          <a:p>
            <a:r>
              <a:rPr lang="en-US" dirty="0" smtClean="0"/>
              <a:t>If p = 13, q = 31, and d = 7, find e.</a:t>
            </a:r>
          </a:p>
          <a:p>
            <a:r>
              <a:rPr lang="en-US" dirty="0" smtClean="0"/>
              <a:t>Using p = 5, q = 11, and d = 27, find e and encrypt ''</a:t>
            </a:r>
            <a:r>
              <a:rPr lang="en-US" dirty="0" err="1" smtClean="0"/>
              <a:t>abcdefghij</a:t>
            </a:r>
            <a:r>
              <a:rPr lang="en-US" dirty="0" smtClean="0"/>
              <a:t>''.</a:t>
            </a:r>
          </a:p>
          <a:p>
            <a:r>
              <a:rPr lang="en-US" dirty="0" smtClean="0"/>
              <a:t>vv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4105275"/>
            <a:ext cx="72104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Why RSA Works</a:t>
            </a:r>
            <a:endParaRPr lang="en-AU" altLang="ko-K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ko-KR" smtClean="0"/>
              <a:t>because of Euler's Theorem:</a:t>
            </a:r>
          </a:p>
          <a:p>
            <a:pPr eaLnBrk="1" hangingPunct="1">
              <a:lnSpc>
                <a:spcPct val="80000"/>
              </a:lnSpc>
            </a:pPr>
            <a:r>
              <a:rPr lang="en-AU" altLang="ko-KR" smtClean="0">
                <a:latin typeface="Courier New" pitchFamily="49" charset="0"/>
              </a:rPr>
              <a:t>a</a:t>
            </a:r>
            <a:r>
              <a:rPr lang="en-AU" altLang="ko-KR" baseline="30000" smtClean="0">
                <a:latin typeface="Courier New" pitchFamily="49" charset="0"/>
              </a:rPr>
              <a:t>ø(n)</a:t>
            </a:r>
            <a:r>
              <a:rPr lang="en-AU" altLang="ko-KR" smtClean="0">
                <a:latin typeface="Courier New" pitchFamily="49" charset="0"/>
              </a:rPr>
              <a:t>mod N = 1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smtClean="0"/>
              <a:t>where </a:t>
            </a:r>
            <a:r>
              <a:rPr lang="en-AU" altLang="ko-KR" smtClean="0">
                <a:latin typeface="Courier New" pitchFamily="49" charset="0"/>
              </a:rPr>
              <a:t>gcd(a,N)=1</a:t>
            </a:r>
            <a:endParaRPr lang="en-AU" altLang="ko-KR" smtClean="0"/>
          </a:p>
          <a:p>
            <a:pPr eaLnBrk="1" hangingPunct="1">
              <a:lnSpc>
                <a:spcPct val="80000"/>
              </a:lnSpc>
            </a:pPr>
            <a:r>
              <a:rPr lang="en-AU" altLang="ko-KR" smtClean="0"/>
              <a:t>in RSA have: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smtClean="0">
                <a:latin typeface="Courier New" pitchFamily="49" charset="0"/>
              </a:rPr>
              <a:t>N=p.q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smtClean="0">
                <a:latin typeface="Courier New" pitchFamily="49" charset="0"/>
              </a:rPr>
              <a:t>ø(N)=(p-1)(q-1)</a:t>
            </a:r>
            <a:r>
              <a:rPr lang="en-AU" altLang="ko-KR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smtClean="0"/>
              <a:t>carefully chosen e &amp; d to be inverses </a:t>
            </a:r>
            <a:r>
              <a:rPr lang="en-AU" altLang="ko-KR" smtClean="0">
                <a:latin typeface="Courier New" pitchFamily="49" charset="0"/>
              </a:rPr>
              <a:t>mod ø(N)</a:t>
            </a:r>
            <a:r>
              <a:rPr lang="en-AU" altLang="ko-KR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ko-KR" smtClean="0"/>
              <a:t>hence </a:t>
            </a:r>
            <a:r>
              <a:rPr lang="en-AU" altLang="ko-KR" smtClean="0">
                <a:latin typeface="Courier New" pitchFamily="49" charset="0"/>
              </a:rPr>
              <a:t>e.d=1+k.ø(N)</a:t>
            </a:r>
            <a:r>
              <a:rPr lang="en-AU" altLang="ko-KR" smtClean="0"/>
              <a:t> for some k</a:t>
            </a:r>
          </a:p>
          <a:p>
            <a:pPr eaLnBrk="1" hangingPunct="1">
              <a:lnSpc>
                <a:spcPct val="80000"/>
              </a:lnSpc>
            </a:pPr>
            <a:r>
              <a:rPr lang="en-AU" altLang="ko-KR" smtClean="0"/>
              <a:t>hence :</a:t>
            </a:r>
            <a:br>
              <a:rPr lang="en-AU" altLang="ko-KR" smtClean="0"/>
            </a:br>
            <a:r>
              <a:rPr lang="en-AU" altLang="ko-KR" smtClean="0">
                <a:latin typeface="Courier New" pitchFamily="49" charset="0"/>
              </a:rPr>
              <a:t>C</a:t>
            </a:r>
            <a:r>
              <a:rPr lang="en-AU" altLang="ko-KR" baseline="30000" smtClean="0">
                <a:latin typeface="Courier New" pitchFamily="49" charset="0"/>
              </a:rPr>
              <a:t>d</a:t>
            </a:r>
            <a:r>
              <a:rPr lang="en-AU" altLang="ko-KR" smtClean="0">
                <a:latin typeface="Courier New" pitchFamily="49" charset="0"/>
              </a:rPr>
              <a:t> = (M</a:t>
            </a:r>
            <a:r>
              <a:rPr lang="en-AU" altLang="ko-KR" baseline="30000" smtClean="0">
                <a:latin typeface="Courier New" pitchFamily="49" charset="0"/>
              </a:rPr>
              <a:t>e</a:t>
            </a:r>
            <a:r>
              <a:rPr lang="en-AU" altLang="ko-KR" smtClean="0">
                <a:latin typeface="Courier New" pitchFamily="49" charset="0"/>
              </a:rPr>
              <a:t>)</a:t>
            </a:r>
            <a:r>
              <a:rPr lang="en-AU" altLang="ko-KR" baseline="30000" smtClean="0">
                <a:latin typeface="Courier New" pitchFamily="49" charset="0"/>
              </a:rPr>
              <a:t>d </a:t>
            </a:r>
            <a:r>
              <a:rPr lang="en-AU" altLang="ko-KR" smtClean="0">
                <a:latin typeface="Courier New" pitchFamily="49" charset="0"/>
              </a:rPr>
              <a:t>= M</a:t>
            </a:r>
            <a:r>
              <a:rPr lang="en-AU" altLang="ko-KR" baseline="30000" smtClean="0">
                <a:latin typeface="Courier New" pitchFamily="49" charset="0"/>
              </a:rPr>
              <a:t>1+k.ø(N)</a:t>
            </a:r>
            <a:r>
              <a:rPr lang="en-AU" altLang="ko-KR" smtClean="0">
                <a:latin typeface="Courier New" pitchFamily="49" charset="0"/>
              </a:rPr>
              <a:t> = M</a:t>
            </a:r>
            <a:r>
              <a:rPr lang="en-AU" altLang="ko-KR" baseline="30000" smtClean="0">
                <a:latin typeface="Courier New" pitchFamily="49" charset="0"/>
              </a:rPr>
              <a:t>1</a:t>
            </a:r>
            <a:r>
              <a:rPr lang="en-AU" altLang="ko-KR" smtClean="0">
                <a:latin typeface="Courier New" pitchFamily="49" charset="0"/>
              </a:rPr>
              <a:t>.(M</a:t>
            </a:r>
            <a:r>
              <a:rPr lang="en-AU" altLang="ko-KR" baseline="30000" smtClean="0">
                <a:latin typeface="Courier New" pitchFamily="49" charset="0"/>
              </a:rPr>
              <a:t>ø(N)</a:t>
            </a:r>
            <a:r>
              <a:rPr lang="en-AU" altLang="ko-KR" smtClean="0">
                <a:latin typeface="Courier New" pitchFamily="49" charset="0"/>
              </a:rPr>
              <a:t>)</a:t>
            </a:r>
            <a:r>
              <a:rPr lang="en-AU" altLang="ko-KR" baseline="30000" smtClean="0">
                <a:latin typeface="Courier New" pitchFamily="49" charset="0"/>
              </a:rPr>
              <a:t>q</a:t>
            </a:r>
            <a:r>
              <a:rPr lang="en-AU" altLang="ko-KR" smtClean="0">
                <a:latin typeface="Courier New" pitchFamily="49" charset="0"/>
              </a:rPr>
              <a:t> = M</a:t>
            </a:r>
            <a:r>
              <a:rPr lang="en-AU" altLang="ko-KR" baseline="30000" smtClean="0">
                <a:latin typeface="Courier New" pitchFamily="49" charset="0"/>
              </a:rPr>
              <a:t>1</a:t>
            </a:r>
            <a:r>
              <a:rPr lang="en-AU" altLang="ko-KR" smtClean="0">
                <a:latin typeface="Courier New" pitchFamily="49" charset="0"/>
              </a:rPr>
              <a:t>.(1)</a:t>
            </a:r>
            <a:r>
              <a:rPr lang="en-AU" altLang="ko-KR" baseline="30000" smtClean="0">
                <a:latin typeface="Courier New" pitchFamily="49" charset="0"/>
              </a:rPr>
              <a:t>q</a:t>
            </a:r>
            <a:r>
              <a:rPr lang="en-AU" altLang="ko-KR" smtClean="0">
                <a:latin typeface="Courier New" pitchFamily="49" charset="0"/>
              </a:rPr>
              <a:t> = M</a:t>
            </a:r>
            <a:r>
              <a:rPr lang="en-AU" altLang="ko-KR" baseline="30000" smtClean="0">
                <a:latin typeface="Courier New" pitchFamily="49" charset="0"/>
              </a:rPr>
              <a:t>1</a:t>
            </a:r>
            <a:r>
              <a:rPr lang="en-AU" altLang="ko-KR" smtClean="0">
                <a:latin typeface="Courier New" pitchFamily="49" charset="0"/>
              </a:rPr>
              <a:t> = M mod N</a:t>
            </a:r>
            <a:r>
              <a:rPr lang="en-AU" altLang="ko-KR" smtClean="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RSA Use</a:t>
            </a:r>
            <a:endParaRPr lang="en-AU" altLang="ko-KR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ko-KR" dirty="0" smtClean="0"/>
              <a:t>to encrypt a message M the sender:</a:t>
            </a:r>
          </a:p>
          <a:p>
            <a:pPr lvl="1" eaLnBrk="1" hangingPunct="1"/>
            <a:r>
              <a:rPr lang="en-AU" altLang="ko-KR" dirty="0" smtClean="0"/>
              <a:t>obtains </a:t>
            </a:r>
            <a:r>
              <a:rPr lang="en-AU" altLang="ko-KR" b="1" dirty="0" smtClean="0"/>
              <a:t>public key</a:t>
            </a:r>
            <a:r>
              <a:rPr lang="en-AU" altLang="ko-KR" dirty="0" smtClean="0"/>
              <a:t> of recipient </a:t>
            </a:r>
            <a:r>
              <a:rPr lang="en-AU" altLang="ko-KR" dirty="0" smtClean="0">
                <a:latin typeface="Courier New" pitchFamily="49" charset="0"/>
              </a:rPr>
              <a:t>KU={</a:t>
            </a:r>
            <a:r>
              <a:rPr lang="en-AU" altLang="ko-KR" dirty="0" err="1" smtClean="0">
                <a:latin typeface="Courier New" pitchFamily="49" charset="0"/>
              </a:rPr>
              <a:t>e,N</a:t>
            </a:r>
            <a:r>
              <a:rPr lang="en-AU" altLang="ko-KR" dirty="0" smtClean="0">
                <a:latin typeface="Courier New" pitchFamily="49" charset="0"/>
              </a:rPr>
              <a:t>}</a:t>
            </a:r>
            <a:r>
              <a:rPr lang="en-AU" altLang="ko-KR" dirty="0" smtClean="0"/>
              <a:t> </a:t>
            </a:r>
          </a:p>
          <a:p>
            <a:pPr lvl="1" eaLnBrk="1" hangingPunct="1"/>
            <a:r>
              <a:rPr lang="en-AU" altLang="ko-KR" dirty="0" smtClean="0"/>
              <a:t>computes: </a:t>
            </a:r>
            <a:r>
              <a:rPr lang="en-AU" altLang="ko-KR" dirty="0" smtClean="0">
                <a:latin typeface="Courier New" pitchFamily="49" charset="0"/>
              </a:rPr>
              <a:t>C=M</a:t>
            </a:r>
            <a:r>
              <a:rPr lang="en-AU" altLang="ko-KR" baseline="30000" dirty="0" smtClean="0">
                <a:latin typeface="Courier New" pitchFamily="49" charset="0"/>
              </a:rPr>
              <a:t>e</a:t>
            </a:r>
            <a:r>
              <a:rPr lang="en-AU" altLang="ko-KR" dirty="0" smtClean="0">
                <a:latin typeface="Courier New" pitchFamily="49" charset="0"/>
              </a:rPr>
              <a:t> mod N</a:t>
            </a:r>
            <a:r>
              <a:rPr lang="en-AU" altLang="ko-KR" dirty="0" smtClean="0"/>
              <a:t>, where </a:t>
            </a:r>
            <a:r>
              <a:rPr lang="en-AU" altLang="ko-KR" dirty="0" smtClean="0">
                <a:latin typeface="Courier New" pitchFamily="49" charset="0"/>
              </a:rPr>
              <a:t>0</a:t>
            </a:r>
            <a:r>
              <a:rPr lang="en-AU" altLang="ko-KR" dirty="0" smtClean="0">
                <a:latin typeface="Courier New" pitchFamily="49" charset="0"/>
                <a:cs typeface="Courier New" pitchFamily="49" charset="0"/>
              </a:rPr>
              <a:t>≤</a:t>
            </a:r>
            <a:r>
              <a:rPr lang="en-AU" altLang="ko-KR" dirty="0" smtClean="0">
                <a:latin typeface="Courier New" pitchFamily="49" charset="0"/>
              </a:rPr>
              <a:t>M</a:t>
            </a:r>
            <a:r>
              <a:rPr lang="en-AU" altLang="ko-K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AU" altLang="ko-KR" dirty="0" smtClean="0">
                <a:latin typeface="Courier New" pitchFamily="49" charset="0"/>
              </a:rPr>
              <a:t>N</a:t>
            </a:r>
            <a:endParaRPr lang="en-AU" altLang="ko-KR" dirty="0" smtClean="0"/>
          </a:p>
          <a:p>
            <a:pPr eaLnBrk="1" hangingPunct="1"/>
            <a:r>
              <a:rPr lang="en-AU" altLang="ko-KR" dirty="0" smtClean="0"/>
              <a:t>to decrypt the </a:t>
            </a:r>
            <a:r>
              <a:rPr lang="en-AU" altLang="ko-KR" dirty="0" err="1" smtClean="0"/>
              <a:t>ciphertext</a:t>
            </a:r>
            <a:r>
              <a:rPr lang="en-AU" altLang="ko-KR" dirty="0" smtClean="0"/>
              <a:t> C the owner:</a:t>
            </a:r>
          </a:p>
          <a:p>
            <a:pPr lvl="1" eaLnBrk="1" hangingPunct="1"/>
            <a:r>
              <a:rPr lang="en-AU" altLang="ko-KR" dirty="0" smtClean="0"/>
              <a:t> uses their private key </a:t>
            </a:r>
            <a:r>
              <a:rPr lang="en-AU" altLang="ko-KR" dirty="0" smtClean="0">
                <a:latin typeface="Courier New" pitchFamily="49" charset="0"/>
              </a:rPr>
              <a:t>KR={</a:t>
            </a:r>
            <a:r>
              <a:rPr lang="en-AU" altLang="ko-KR" dirty="0" err="1" smtClean="0">
                <a:latin typeface="Courier New" pitchFamily="49" charset="0"/>
              </a:rPr>
              <a:t>d,N</a:t>
            </a:r>
            <a:r>
              <a:rPr lang="en-AU" altLang="ko-KR" dirty="0" smtClean="0">
                <a:latin typeface="Courier New" pitchFamily="49" charset="0"/>
              </a:rPr>
              <a:t>}</a:t>
            </a:r>
            <a:r>
              <a:rPr lang="en-AU" altLang="ko-KR" dirty="0" smtClean="0"/>
              <a:t> </a:t>
            </a:r>
            <a:endParaRPr lang="en-AU" altLang="ko-KR" dirty="0" smtClean="0"/>
          </a:p>
          <a:p>
            <a:pPr lvl="1" eaLnBrk="1" hangingPunct="1"/>
            <a:r>
              <a:rPr lang="en-AU" altLang="ko-KR" dirty="0" smtClean="0"/>
              <a:t>computes: </a:t>
            </a:r>
            <a:r>
              <a:rPr lang="en-AU" altLang="ko-KR" dirty="0" smtClean="0">
                <a:latin typeface="Courier New" pitchFamily="49" charset="0"/>
              </a:rPr>
              <a:t>M=</a:t>
            </a:r>
            <a:r>
              <a:rPr lang="en-AU" altLang="ko-KR" dirty="0" err="1" smtClean="0">
                <a:latin typeface="Courier New" pitchFamily="49" charset="0"/>
              </a:rPr>
              <a:t>C</a:t>
            </a:r>
            <a:r>
              <a:rPr lang="en-AU" altLang="ko-KR" baseline="30000" dirty="0" err="1" smtClean="0">
                <a:latin typeface="Courier New" pitchFamily="49" charset="0"/>
              </a:rPr>
              <a:t>d</a:t>
            </a:r>
            <a:r>
              <a:rPr lang="en-AU" altLang="ko-KR" dirty="0" smtClean="0">
                <a:latin typeface="Courier New" pitchFamily="49" charset="0"/>
              </a:rPr>
              <a:t> mod N</a:t>
            </a:r>
            <a:r>
              <a:rPr lang="en-AU" altLang="ko-KR" dirty="0" smtClean="0"/>
              <a:t> </a:t>
            </a:r>
          </a:p>
          <a:p>
            <a:pPr eaLnBrk="1" hangingPunct="1"/>
            <a:r>
              <a:rPr lang="en-US" altLang="ko-KR" dirty="0" smtClean="0"/>
              <a:t>note that the message M must be smaller than the modulus N (block if needed)</a:t>
            </a:r>
            <a:endParaRPr lang="en-AU" altLang="ko-KR" dirty="0" smtClean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ko-KR" smtClean="0"/>
              <a:t>RSA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AU" altLang="ko-KR" smtClean="0"/>
              <a:t>Select primes: </a:t>
            </a:r>
            <a:r>
              <a:rPr lang="en-AU" altLang="ko-KR" i="1" smtClean="0">
                <a:latin typeface="Courier New" pitchFamily="49" charset="0"/>
              </a:rPr>
              <a:t>p</a:t>
            </a:r>
            <a:r>
              <a:rPr lang="en-AU" altLang="ko-KR" smtClean="0">
                <a:latin typeface="Courier New" pitchFamily="49" charset="0"/>
              </a:rPr>
              <a:t>=17 &amp; </a:t>
            </a:r>
            <a:r>
              <a:rPr lang="en-AU" altLang="ko-KR" i="1" smtClean="0">
                <a:latin typeface="Courier New" pitchFamily="49" charset="0"/>
              </a:rPr>
              <a:t>q</a:t>
            </a:r>
            <a:r>
              <a:rPr lang="en-AU" altLang="ko-KR" smtClean="0">
                <a:latin typeface="Courier New" pitchFamily="49" charset="0"/>
              </a:rPr>
              <a:t>=11</a:t>
            </a:r>
            <a:endParaRPr lang="en-AU" altLang="ko-KR" smtClean="0"/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 smtClean="0"/>
              <a:t>Compute</a:t>
            </a:r>
            <a:r>
              <a:rPr lang="en-AU" altLang="ko-KR" smtClean="0">
                <a:latin typeface="Courier New" pitchFamily="49" charset="0"/>
              </a:rPr>
              <a:t> </a:t>
            </a:r>
            <a:r>
              <a:rPr lang="en-AU" altLang="ko-KR" i="1" smtClean="0">
                <a:latin typeface="Courier New" pitchFamily="49" charset="0"/>
              </a:rPr>
              <a:t>n </a:t>
            </a:r>
            <a:r>
              <a:rPr lang="en-AU" altLang="ko-KR" smtClean="0">
                <a:latin typeface="Courier New" pitchFamily="49" charset="0"/>
              </a:rPr>
              <a:t>= </a:t>
            </a:r>
            <a:r>
              <a:rPr lang="en-AU" altLang="ko-KR" i="1" smtClean="0">
                <a:latin typeface="Courier New" pitchFamily="49" charset="0"/>
              </a:rPr>
              <a:t>pq </a:t>
            </a:r>
            <a:r>
              <a:rPr lang="en-AU" altLang="ko-KR" smtClean="0">
                <a:latin typeface="Courier New" pitchFamily="49" charset="0"/>
              </a:rPr>
              <a:t>=17</a:t>
            </a:r>
            <a:r>
              <a:rPr lang="en-US" altLang="ko-KR" smtClean="0">
                <a:latin typeface="Courier New" pitchFamily="49" charset="0"/>
              </a:rPr>
              <a:t>×</a:t>
            </a:r>
            <a:r>
              <a:rPr lang="en-AU" altLang="ko-KR" smtClean="0">
                <a:latin typeface="Courier New" pitchFamily="49" charset="0"/>
              </a:rPr>
              <a:t>11=187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 smtClean="0"/>
              <a:t>Compute</a:t>
            </a:r>
            <a:r>
              <a:rPr lang="en-AU" altLang="ko-KR" smtClean="0">
                <a:latin typeface="Courier New" pitchFamily="49" charset="0"/>
              </a:rPr>
              <a:t> ø(</a:t>
            </a:r>
            <a:r>
              <a:rPr lang="en-AU" altLang="ko-KR" i="1" smtClean="0">
                <a:latin typeface="Courier New" pitchFamily="49" charset="0"/>
              </a:rPr>
              <a:t>n</a:t>
            </a:r>
            <a:r>
              <a:rPr lang="en-AU" altLang="ko-KR" smtClean="0">
                <a:latin typeface="Courier New" pitchFamily="49" charset="0"/>
              </a:rPr>
              <a:t>)=(</a:t>
            </a:r>
            <a:r>
              <a:rPr lang="en-AU" altLang="ko-KR" i="1" smtClean="0">
                <a:latin typeface="Courier New" pitchFamily="49" charset="0"/>
              </a:rPr>
              <a:t>p–</a:t>
            </a:r>
            <a:r>
              <a:rPr lang="en-AU" altLang="ko-KR" smtClean="0">
                <a:latin typeface="Courier New" pitchFamily="49" charset="0"/>
              </a:rPr>
              <a:t>1)(</a:t>
            </a:r>
            <a:r>
              <a:rPr lang="en-AU" altLang="ko-KR" i="1" smtClean="0">
                <a:latin typeface="Courier New" pitchFamily="49" charset="0"/>
              </a:rPr>
              <a:t>q-</a:t>
            </a:r>
            <a:r>
              <a:rPr lang="en-AU" altLang="ko-KR" smtClean="0">
                <a:latin typeface="Courier New" pitchFamily="49" charset="0"/>
              </a:rPr>
              <a:t>1)=16</a:t>
            </a:r>
            <a:r>
              <a:rPr lang="en-US" altLang="ko-KR" smtClean="0">
                <a:latin typeface="Courier New" pitchFamily="49" charset="0"/>
              </a:rPr>
              <a:t>×</a:t>
            </a:r>
            <a:r>
              <a:rPr lang="en-AU" altLang="ko-KR" smtClean="0">
                <a:latin typeface="Courier New" pitchFamily="49" charset="0"/>
              </a:rPr>
              <a:t>10=160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 smtClean="0"/>
              <a:t>Select </a:t>
            </a:r>
            <a:r>
              <a:rPr lang="en-AU" altLang="ko-KR" smtClean="0">
                <a:latin typeface="Courier New" pitchFamily="49" charset="0"/>
              </a:rPr>
              <a:t>e</a:t>
            </a:r>
            <a:r>
              <a:rPr lang="en-AU" altLang="ko-KR" i="1" smtClean="0"/>
              <a:t> : </a:t>
            </a:r>
            <a:r>
              <a:rPr lang="en-AU" altLang="ko-KR" smtClean="0">
                <a:latin typeface="Courier New" pitchFamily="49" charset="0"/>
              </a:rPr>
              <a:t>gcd(e,160)=1; </a:t>
            </a:r>
            <a:r>
              <a:rPr lang="en-AU" altLang="ko-KR" smtClean="0"/>
              <a:t>choose </a:t>
            </a:r>
            <a:r>
              <a:rPr lang="en-AU" altLang="ko-KR" i="1" smtClean="0">
                <a:latin typeface="Courier New" pitchFamily="49" charset="0"/>
              </a:rPr>
              <a:t>e</a:t>
            </a:r>
            <a:r>
              <a:rPr lang="en-AU" altLang="ko-KR" smtClean="0">
                <a:latin typeface="Courier New" pitchFamily="49" charset="0"/>
              </a:rPr>
              <a:t>=7</a:t>
            </a:r>
            <a:endParaRPr lang="en-AU" altLang="ko-KR" smtClean="0"/>
          </a:p>
          <a:p>
            <a:pPr marL="609600" indent="-609600" eaLnBrk="1" hangingPunct="1">
              <a:buFontTx/>
              <a:buAutoNum type="arabicPeriod"/>
            </a:pPr>
            <a:r>
              <a:rPr lang="en-AU" altLang="ko-KR" smtClean="0"/>
              <a:t>Determine </a:t>
            </a:r>
            <a:r>
              <a:rPr lang="en-AU" altLang="ko-KR" smtClean="0">
                <a:latin typeface="Courier New" pitchFamily="49" charset="0"/>
              </a:rPr>
              <a:t>d</a:t>
            </a:r>
            <a:r>
              <a:rPr lang="en-AU" altLang="ko-KR" i="1" smtClean="0"/>
              <a:t>: </a:t>
            </a:r>
            <a:r>
              <a:rPr lang="en-AU" altLang="ko-KR" i="1" smtClean="0">
                <a:latin typeface="Courier New" pitchFamily="49" charset="0"/>
              </a:rPr>
              <a:t>de=</a:t>
            </a:r>
            <a:r>
              <a:rPr lang="en-AU" altLang="ko-KR" smtClean="0">
                <a:latin typeface="Courier New" pitchFamily="49" charset="0"/>
              </a:rPr>
              <a:t>1 mod 160</a:t>
            </a:r>
            <a:r>
              <a:rPr lang="en-AU" altLang="ko-KR" smtClean="0"/>
              <a:t> and </a:t>
            </a:r>
            <a:r>
              <a:rPr lang="en-AU" altLang="ko-KR" i="1" smtClean="0">
                <a:latin typeface="Courier New" pitchFamily="49" charset="0"/>
              </a:rPr>
              <a:t>d </a:t>
            </a:r>
            <a:r>
              <a:rPr lang="en-AU" altLang="ko-KR" smtClean="0">
                <a:latin typeface="Courier New" pitchFamily="49" charset="0"/>
              </a:rPr>
              <a:t>&lt; 160</a:t>
            </a:r>
            <a:r>
              <a:rPr lang="en-AU" altLang="ko-KR" smtClean="0"/>
              <a:t> Value is </a:t>
            </a:r>
            <a:r>
              <a:rPr lang="en-AU" altLang="ko-KR" smtClean="0">
                <a:latin typeface="Courier New" pitchFamily="49" charset="0"/>
              </a:rPr>
              <a:t>d=23</a:t>
            </a:r>
            <a:r>
              <a:rPr lang="en-AU" altLang="ko-KR" smtClean="0"/>
              <a:t> since </a:t>
            </a:r>
            <a:r>
              <a:rPr lang="en-AU" altLang="ko-KR" smtClean="0">
                <a:latin typeface="Courier New" pitchFamily="49" charset="0"/>
              </a:rPr>
              <a:t>23</a:t>
            </a:r>
            <a:r>
              <a:rPr lang="en-US" altLang="ko-KR" smtClean="0">
                <a:latin typeface="Courier New" pitchFamily="49" charset="0"/>
              </a:rPr>
              <a:t>×</a:t>
            </a:r>
            <a:r>
              <a:rPr lang="en-AU" altLang="ko-KR" smtClean="0">
                <a:latin typeface="Courier New" pitchFamily="49" charset="0"/>
              </a:rPr>
              <a:t>7=161= 10</a:t>
            </a:r>
            <a:r>
              <a:rPr lang="en-US" altLang="ko-KR" smtClean="0">
                <a:latin typeface="Courier New" pitchFamily="49" charset="0"/>
              </a:rPr>
              <a:t>×</a:t>
            </a:r>
            <a:r>
              <a:rPr lang="en-AU" altLang="ko-KR" smtClean="0">
                <a:latin typeface="Courier New" pitchFamily="49" charset="0"/>
              </a:rPr>
              <a:t>160+1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ko-KR" smtClean="0"/>
              <a:t>Publish public key </a:t>
            </a:r>
            <a:r>
              <a:rPr lang="en-US" altLang="ko-KR" smtClean="0">
                <a:latin typeface="Courier New" pitchFamily="49" charset="0"/>
              </a:rPr>
              <a:t>KU={7,187}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ko-KR" smtClean="0"/>
              <a:t>Keep secret private key </a:t>
            </a:r>
            <a:r>
              <a:rPr lang="en-US" altLang="ko-KR" smtClean="0">
                <a:latin typeface="Courier New" pitchFamily="49" charset="0"/>
              </a:rPr>
              <a:t>KR={23,</a:t>
            </a:r>
            <a:r>
              <a:rPr lang="en-AU" altLang="ko-KR" smtClean="0">
                <a:latin typeface="Courier New" pitchFamily="49" charset="0"/>
              </a:rPr>
              <a:t>17</a:t>
            </a:r>
            <a:r>
              <a:rPr lang="en-US" altLang="ko-KR" smtClean="0">
                <a:latin typeface="Courier New" pitchFamily="49" charset="0"/>
              </a:rPr>
              <a:t>,</a:t>
            </a:r>
            <a:r>
              <a:rPr lang="en-AU" altLang="ko-KR" smtClean="0">
                <a:latin typeface="Courier New" pitchFamily="49" charset="0"/>
              </a:rPr>
              <a:t>11}</a:t>
            </a:r>
          </a:p>
          <a:p>
            <a:pPr marL="609600" indent="-609600" eaLnBrk="1" hangingPunct="1"/>
            <a:endParaRPr lang="en-AU" altLang="ko-KR" smtClean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Example</a:t>
            </a:r>
            <a:endParaRPr lang="en-CA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23850" y="1390650"/>
            <a:ext cx="8640763" cy="5543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6494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Find two large prime integers, </a:t>
            </a:r>
            <a:r>
              <a:rPr lang="en-US" sz="1600" b="1" i="1"/>
              <a:t>p </a:t>
            </a:r>
            <a:r>
              <a:rPr lang="en-US" sz="1600" b="1"/>
              <a:t>and </a:t>
            </a:r>
            <a:r>
              <a:rPr lang="en-US" sz="1600" b="1" i="1"/>
              <a:t>q</a:t>
            </a:r>
            <a:r>
              <a:rPr lang="en-US" sz="1600" b="1"/>
              <a:t>, and form product </a:t>
            </a:r>
            <a:r>
              <a:rPr lang="en-US" sz="1600" b="1" i="1"/>
              <a:t>n</a:t>
            </a:r>
            <a:r>
              <a:rPr lang="en-US" sz="1600" b="1"/>
              <a:t> = </a:t>
            </a:r>
            <a:r>
              <a:rPr lang="en-US" sz="1600" b="1" i="1"/>
              <a:t>pq</a:t>
            </a:r>
            <a:endParaRPr lang="en-CA" sz="1600" b="1" i="1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1700213"/>
            <a:ext cx="697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Find a random integer, </a:t>
            </a:r>
            <a:r>
              <a:rPr lang="en-US" sz="1600" b="1" i="1"/>
              <a:t>e</a:t>
            </a:r>
            <a:r>
              <a:rPr lang="en-US" sz="1600" b="1"/>
              <a:t>, that is relatively prime to Ф(n) = (</a:t>
            </a:r>
            <a:r>
              <a:rPr lang="en-US" sz="1600" b="1" i="1"/>
              <a:t>p</a:t>
            </a:r>
            <a:r>
              <a:rPr lang="en-US" sz="1600" b="1"/>
              <a:t>-1)(</a:t>
            </a:r>
            <a:r>
              <a:rPr lang="en-US" sz="1600" b="1" i="1"/>
              <a:t>q</a:t>
            </a:r>
            <a:r>
              <a:rPr lang="en-US" sz="1600" b="1"/>
              <a:t>-1)</a:t>
            </a:r>
            <a:endParaRPr lang="en-CA" sz="1600" b="1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39750" y="2060575"/>
            <a:ext cx="705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</a:t>
            </a:r>
            <a:r>
              <a:rPr lang="en-US" sz="1600" b="1" i="1"/>
              <a:t>p</a:t>
            </a:r>
            <a:r>
              <a:rPr lang="en-US" sz="1600" b="1"/>
              <a:t> and </a:t>
            </a:r>
            <a:r>
              <a:rPr lang="en-US" sz="1600" b="1" i="1"/>
              <a:t>q</a:t>
            </a:r>
            <a:r>
              <a:rPr lang="en-US" sz="1600" b="1"/>
              <a:t> are kept private, (</a:t>
            </a:r>
            <a:r>
              <a:rPr lang="en-US" sz="1600" b="1" i="1"/>
              <a:t>n</a:t>
            </a:r>
            <a:r>
              <a:rPr lang="en-US" sz="1600" b="1"/>
              <a:t>,</a:t>
            </a:r>
            <a:r>
              <a:rPr lang="en-US" sz="1600" b="1" i="1"/>
              <a:t>e</a:t>
            </a:r>
            <a:r>
              <a:rPr lang="en-US" sz="1600" b="1"/>
              <a:t>) are the public key</a:t>
            </a:r>
            <a:endParaRPr lang="en-CA" sz="1600" b="1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9750" y="2420938"/>
            <a:ext cx="537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Message is partitioned into blocks, </a:t>
            </a:r>
            <a:r>
              <a:rPr lang="en-US" sz="1600" b="1" i="1"/>
              <a:t>b</a:t>
            </a:r>
            <a:r>
              <a:rPr lang="en-US" sz="1600" b="1"/>
              <a:t>, such that </a:t>
            </a:r>
            <a:r>
              <a:rPr lang="en-US" sz="1600" b="1" i="1"/>
              <a:t>b</a:t>
            </a:r>
            <a:r>
              <a:rPr lang="en-US" sz="1600" b="1"/>
              <a:t> &lt; </a:t>
            </a:r>
            <a:r>
              <a:rPr lang="en-US" sz="1600" b="1" i="1"/>
              <a:t>n</a:t>
            </a:r>
            <a:endParaRPr lang="en-CA" sz="1600" b="1" i="1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750" y="2781300"/>
            <a:ext cx="5775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Each block is encrypted using the equation: </a:t>
            </a:r>
            <a:r>
              <a:rPr lang="en-US" sz="1600" b="1" i="1"/>
              <a:t>c</a:t>
            </a:r>
            <a:r>
              <a:rPr lang="en-US" sz="1600" b="1"/>
              <a:t> = </a:t>
            </a:r>
            <a:r>
              <a:rPr lang="en-US" sz="1600" b="1" i="1"/>
              <a:t>b</a:t>
            </a:r>
            <a:r>
              <a:rPr lang="en-US" sz="1600" b="1" i="1" baseline="30000"/>
              <a:t>e</a:t>
            </a:r>
            <a:r>
              <a:rPr lang="en-US" sz="1600" b="1"/>
              <a:t> mod </a:t>
            </a:r>
            <a:r>
              <a:rPr lang="en-US" sz="1600" b="1" i="1"/>
              <a:t>n</a:t>
            </a:r>
            <a:endParaRPr lang="en-CA" sz="1600" b="1" i="1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9750" y="3141663"/>
            <a:ext cx="7777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For the private key, calculate integer </a:t>
            </a:r>
            <a:r>
              <a:rPr lang="en-US" sz="1600" b="1" i="1"/>
              <a:t>d</a:t>
            </a:r>
            <a:r>
              <a:rPr lang="en-US" sz="1600" b="1"/>
              <a:t> which is the modular inverse of </a:t>
            </a:r>
            <a:r>
              <a:rPr lang="en-US" sz="1600" b="1" i="1"/>
              <a:t>e</a:t>
            </a:r>
          </a:p>
          <a:p>
            <a:r>
              <a:rPr lang="en-US" sz="1600" b="1"/>
              <a:t>   for Ф(n), or </a:t>
            </a:r>
            <a:r>
              <a:rPr lang="en-US" sz="1600" b="1" i="1"/>
              <a:t>e </a:t>
            </a:r>
            <a:r>
              <a:rPr lang="en-US" sz="1600" b="1" baseline="-12000"/>
              <a:t>* </a:t>
            </a:r>
            <a:r>
              <a:rPr lang="en-US" sz="1600" b="1" i="1"/>
              <a:t>d</a:t>
            </a:r>
            <a:r>
              <a:rPr lang="en-US" sz="1600" b="1"/>
              <a:t> mod Ф(n) = 1</a:t>
            </a:r>
            <a:endParaRPr lang="en-CA" sz="1600" b="1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39750" y="3740150"/>
            <a:ext cx="6796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Once </a:t>
            </a:r>
            <a:r>
              <a:rPr lang="en-US" sz="1600" b="1" i="1"/>
              <a:t>d</a:t>
            </a:r>
            <a:r>
              <a:rPr lang="en-US" sz="1600" b="1"/>
              <a:t> is calculated it becomes your private key and all records of </a:t>
            </a:r>
          </a:p>
          <a:p>
            <a:r>
              <a:rPr lang="en-US" sz="1600" b="1" i="1"/>
              <a:t>   p</a:t>
            </a:r>
            <a:r>
              <a:rPr lang="en-US" sz="1600" b="1"/>
              <a:t> and </a:t>
            </a:r>
            <a:r>
              <a:rPr lang="en-US" sz="1600" b="1" i="1"/>
              <a:t>q</a:t>
            </a:r>
            <a:r>
              <a:rPr lang="en-US" sz="1600" b="1"/>
              <a:t> should be destroyed</a:t>
            </a:r>
            <a:endParaRPr lang="en-CA" sz="1600" b="1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39750" y="4365625"/>
            <a:ext cx="718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Each encrypted block, </a:t>
            </a:r>
            <a:r>
              <a:rPr lang="en-US" sz="1600" b="1" i="1"/>
              <a:t>c</a:t>
            </a:r>
            <a:r>
              <a:rPr lang="en-US" sz="1600" b="1"/>
              <a:t>, is decrypted using the equation: </a:t>
            </a:r>
            <a:r>
              <a:rPr lang="en-US" sz="1600" b="1" i="1"/>
              <a:t>b</a:t>
            </a:r>
            <a:r>
              <a:rPr lang="en-US" sz="1600" b="1"/>
              <a:t> =  </a:t>
            </a:r>
            <a:r>
              <a:rPr lang="en-US" sz="1600" b="1" i="1"/>
              <a:t>c</a:t>
            </a:r>
            <a:r>
              <a:rPr lang="en-US" sz="1600" b="1" i="1" baseline="30000"/>
              <a:t>d</a:t>
            </a:r>
            <a:r>
              <a:rPr lang="en-US" sz="1600" b="1"/>
              <a:t> mod </a:t>
            </a:r>
            <a:r>
              <a:rPr lang="en-US" sz="1600" b="1" i="1"/>
              <a:t>n</a:t>
            </a:r>
            <a:endParaRPr lang="en-CA" sz="1600" b="1" i="1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539750" y="4724400"/>
            <a:ext cx="565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p = 61, q = 53, n = 3233, Ф(n) = 3120, e = 17, d = 2753</a:t>
            </a:r>
            <a:endParaRPr lang="en-CA" sz="1600" b="1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39750" y="5084763"/>
            <a:ext cx="4092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encrypt(123)  =  123</a:t>
            </a:r>
            <a:r>
              <a:rPr lang="en-US" sz="1600" b="1" baseline="30000"/>
              <a:t>17</a:t>
            </a:r>
            <a:r>
              <a:rPr lang="en-US" sz="1600" b="1"/>
              <a:t> mod 3233 = 855</a:t>
            </a:r>
            <a:endParaRPr lang="en-CA" sz="1600" b="1" baseline="30000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39750" y="5445125"/>
            <a:ext cx="425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 b="1"/>
              <a:t> decrypt(855)  =  855</a:t>
            </a:r>
            <a:r>
              <a:rPr lang="en-US" sz="1600" b="1" baseline="30000"/>
              <a:t>2753</a:t>
            </a:r>
            <a:r>
              <a:rPr lang="en-US" sz="1600" b="1"/>
              <a:t> mod 3233 = 123</a:t>
            </a:r>
            <a:endParaRPr lang="en-CA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21511" grpId="0"/>
      <p:bldP spid="21512" grpId="0"/>
      <p:bldP spid="21513" grpId="0"/>
      <p:bldP spid="21523" grpId="0"/>
      <p:bldP spid="21524" grpId="0"/>
      <p:bldP spid="21525" grpId="0"/>
      <p:bldP spid="21526" grpId="0"/>
      <p:bldP spid="215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Birthday Attack Problem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one thinking that 2</a:t>
            </a:r>
            <a:r>
              <a:rPr lang="en-US" baseline="30000" dirty="0" smtClean="0"/>
              <a:t>m</a:t>
            </a:r>
            <a:r>
              <a:rPr lang="en-US" dirty="0" smtClean="0"/>
              <a:t> operations to subvert an m-bit digest.</a:t>
            </a:r>
          </a:p>
          <a:p>
            <a:r>
              <a:rPr lang="en-US" dirty="0" smtClean="0"/>
              <a:t>By using birthday attack, we will subvert that with 2</a:t>
            </a:r>
            <a:r>
              <a:rPr lang="en-US" baseline="30000" dirty="0" smtClean="0"/>
              <a:t>m/2</a:t>
            </a:r>
            <a:r>
              <a:rPr lang="en-US" dirty="0" smtClean="0"/>
              <a:t> operations.</a:t>
            </a:r>
          </a:p>
          <a:p>
            <a:r>
              <a:rPr lang="en-US" dirty="0" smtClean="0"/>
              <a:t>It includes the probability concepts.</a:t>
            </a:r>
          </a:p>
          <a:p>
            <a:r>
              <a:rPr lang="en-US" dirty="0" smtClean="0"/>
              <a:t>Class has a strength 23 student.</a:t>
            </a:r>
          </a:p>
          <a:p>
            <a:r>
              <a:rPr lang="en-US" dirty="0" smtClean="0"/>
              <a:t>Pairs </a:t>
            </a:r>
            <a:r>
              <a:rPr lang="en-US" dirty="0" smtClean="0">
                <a:sym typeface="Wingdings" pitchFamily="2" charset="2"/>
              </a:rPr>
              <a:t> (23 * 22) /2 = 253</a:t>
            </a:r>
          </a:p>
          <a:p>
            <a:r>
              <a:rPr lang="en-US" dirty="0" smtClean="0">
                <a:sym typeface="Wingdings" pitchFamily="2" charset="2"/>
              </a:rPr>
              <a:t>Each having the probability of  1/365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Birthday Attack Problem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an example, consider the scenario in which a teacher with a class of 30 students asks for everybody's birthday, to determine whether any two students have the same birthday (corresponding to a </a:t>
            </a:r>
            <a:r>
              <a:rPr lang="en-US" dirty="0" smtClean="0">
                <a:hlinkClick r:id="rId2" tooltip="Collision (computer science)"/>
              </a:rPr>
              <a:t>hash collision</a:t>
            </a:r>
            <a:r>
              <a:rPr lang="en-US" dirty="0" smtClean="0"/>
              <a:t> as described below; for simplicity, ignore February 29). Intuitively, this chance may seem small. If the teacher picked a specific day (say September 16), then the chance that at least one student was born on that specific day is , about 7.9%. However, the probability that at least one student has the same birthday as </a:t>
            </a:r>
            <a:r>
              <a:rPr lang="en-US" i="1" dirty="0" smtClean="0"/>
              <a:t>any</a:t>
            </a:r>
            <a:r>
              <a:rPr lang="en-US" dirty="0" smtClean="0"/>
              <a:t> other student is around 70% (using the formula for n = </a:t>
            </a:r>
            <a:r>
              <a:rPr lang="en-US" dirty="0" smtClean="0"/>
              <a:t>30).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Establishing a Shared Key: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The Diffie-Hellman Key Exchange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Diffie-Hellman key exchange.</a:t>
            </a:r>
          </a:p>
        </p:txBody>
      </p:sp>
      <p:pic>
        <p:nvPicPr>
          <p:cNvPr id="53252" name="Picture 4" descr="8-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638" y="1947863"/>
            <a:ext cx="7080250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make the above example more concrete, we will use the (completely unrealistic) values of n = 47 and g = 3. </a:t>
            </a:r>
            <a:endParaRPr lang="en-US" dirty="0" smtClean="0"/>
          </a:p>
          <a:p>
            <a:r>
              <a:rPr lang="en-US" dirty="0" smtClean="0"/>
              <a:t>Alice </a:t>
            </a:r>
            <a:r>
              <a:rPr lang="en-US" dirty="0" smtClean="0"/>
              <a:t>picks x = 8 and Bob picks y = 10. </a:t>
            </a:r>
            <a:endParaRPr lang="en-US" dirty="0" smtClean="0"/>
          </a:p>
          <a:p>
            <a:r>
              <a:rPr lang="en-US" dirty="0" smtClean="0"/>
              <a:t>Alice's </a:t>
            </a:r>
            <a:r>
              <a:rPr lang="en-US" dirty="0" smtClean="0"/>
              <a:t>message to Bob is (47, 3, 28) because 3</a:t>
            </a:r>
            <a:r>
              <a:rPr lang="en-US" baseline="30000" dirty="0" smtClean="0"/>
              <a:t>8</a:t>
            </a:r>
            <a:r>
              <a:rPr lang="en-US" dirty="0" smtClean="0"/>
              <a:t> mod 47 is 28. </a:t>
            </a:r>
            <a:endParaRPr lang="en-US" dirty="0" smtClean="0"/>
          </a:p>
          <a:p>
            <a:r>
              <a:rPr lang="en-US" dirty="0" smtClean="0"/>
              <a:t>Bob's </a:t>
            </a:r>
            <a:r>
              <a:rPr lang="en-US" dirty="0" smtClean="0"/>
              <a:t>message to Alice is (17). </a:t>
            </a:r>
            <a:endParaRPr lang="en-US" dirty="0" smtClean="0"/>
          </a:p>
          <a:p>
            <a:r>
              <a:rPr lang="en-US" dirty="0" smtClean="0"/>
              <a:t>Alice </a:t>
            </a:r>
            <a:r>
              <a:rPr lang="en-US" dirty="0" smtClean="0"/>
              <a:t>computes 17</a:t>
            </a:r>
            <a:r>
              <a:rPr lang="en-US" baseline="30000" dirty="0" smtClean="0"/>
              <a:t>8</a:t>
            </a:r>
            <a:r>
              <a:rPr lang="en-US" dirty="0" smtClean="0"/>
              <a:t> mod 47, which is 4. </a:t>
            </a:r>
            <a:endParaRPr lang="en-US" dirty="0" smtClean="0"/>
          </a:p>
          <a:p>
            <a:r>
              <a:rPr lang="en-US" dirty="0" smtClean="0"/>
              <a:t>Bob </a:t>
            </a:r>
            <a:r>
              <a:rPr lang="en-US" dirty="0" smtClean="0"/>
              <a:t>computes 28</a:t>
            </a:r>
            <a:r>
              <a:rPr lang="en-US" baseline="30000" dirty="0" smtClean="0"/>
              <a:t>10</a:t>
            </a:r>
            <a:r>
              <a:rPr lang="en-US" dirty="0" smtClean="0"/>
              <a:t> mod 47, which is 4. </a:t>
            </a:r>
            <a:endParaRPr lang="en-US" dirty="0" smtClean="0"/>
          </a:p>
          <a:p>
            <a:r>
              <a:rPr lang="en-US" dirty="0" smtClean="0"/>
              <a:t>Alice </a:t>
            </a:r>
            <a:r>
              <a:rPr lang="en-US" dirty="0" smtClean="0"/>
              <a:t>and Bob have independently determined that the secret key is now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Trudy has to solve the equation 3</a:t>
            </a:r>
            <a:r>
              <a:rPr lang="en-US" baseline="30000" dirty="0" smtClean="0"/>
              <a:t>x</a:t>
            </a:r>
            <a:r>
              <a:rPr lang="en-US" dirty="0" smtClean="0"/>
              <a:t> mod 47 = 28, which can be done by exhaustive search for small numbers like this, but not when all the numbers are hundreds of bits </a:t>
            </a:r>
            <a:r>
              <a:rPr lang="en-US" dirty="0" smtClean="0"/>
              <a:t>long.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is concern with one layers. Each layer something to contribute.</a:t>
            </a:r>
          </a:p>
          <a:p>
            <a:r>
              <a:rPr lang="en-US" dirty="0" smtClean="0"/>
              <a:t>@ physical layer: wiretapping</a:t>
            </a:r>
          </a:p>
          <a:p>
            <a:r>
              <a:rPr lang="en-US" dirty="0" smtClean="0"/>
              <a:t>@ data link layer: link encryption</a:t>
            </a:r>
          </a:p>
          <a:p>
            <a:r>
              <a:rPr lang="en-US" dirty="0" smtClean="0"/>
              <a:t>@ network layer : firewall and IP security</a:t>
            </a:r>
          </a:p>
          <a:p>
            <a:r>
              <a:rPr lang="en-US" dirty="0" smtClean="0"/>
              <a:t>@ Transport layer: end – to – end security</a:t>
            </a:r>
          </a:p>
          <a:p>
            <a:r>
              <a:rPr lang="en-US" dirty="0" smtClean="0"/>
              <a:t>@ Application layer: authentication and nonrepudiation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Model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comes from the Greek words for ''secret writing.'‘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7010400" cy="358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Model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messages to be encrypted, known as the plaintext, are transformed by a function that is parameterized by a key.</a:t>
            </a:r>
          </a:p>
          <a:p>
            <a:r>
              <a:rPr lang="en-US" dirty="0" smtClean="0"/>
              <a:t>The output of the encryption process, known as the cipher text, is then transmitted, often by messenger or radio.</a:t>
            </a:r>
          </a:p>
          <a:p>
            <a:r>
              <a:rPr lang="en-US" dirty="0" smtClean="0"/>
              <a:t>intruder, hears and accurately copies down the complete cipher text.</a:t>
            </a:r>
          </a:p>
          <a:p>
            <a:r>
              <a:rPr lang="en-US" dirty="0" smtClean="0"/>
              <a:t> Passive Intruder &amp; Active intruder</a:t>
            </a:r>
          </a:p>
          <a:p>
            <a:r>
              <a:rPr lang="en-US" dirty="0" smtClean="0"/>
              <a:t>The art of breaking ciphers, called cryptanalysis.</a:t>
            </a:r>
          </a:p>
          <a:p>
            <a:r>
              <a:rPr lang="en-US" dirty="0" smtClean="0"/>
              <a:t>@ sender side : C = E</a:t>
            </a:r>
            <a:r>
              <a:rPr lang="en-US" baseline="-25000" dirty="0" smtClean="0"/>
              <a:t>K</a:t>
            </a:r>
            <a:r>
              <a:rPr lang="en-US" dirty="0" smtClean="0"/>
              <a:t>(P) </a:t>
            </a:r>
          </a:p>
          <a:p>
            <a:r>
              <a:rPr lang="en-US" dirty="0" smtClean="0"/>
              <a:t>@ Receiver side : P = D</a:t>
            </a:r>
            <a:r>
              <a:rPr lang="en-US" baseline="-25000" dirty="0" smtClean="0"/>
              <a:t>K</a:t>
            </a:r>
            <a:r>
              <a:rPr lang="en-US" dirty="0" smtClean="0"/>
              <a:t>(C)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D</a:t>
            </a:r>
            <a:r>
              <a:rPr lang="en-US" baseline="-25000" dirty="0" smtClean="0"/>
              <a:t>K</a:t>
            </a:r>
            <a:r>
              <a:rPr lang="en-US" dirty="0" smtClean="0"/>
              <a:t>(E</a:t>
            </a:r>
            <a:r>
              <a:rPr lang="en-US" baseline="-25000" dirty="0" smtClean="0"/>
              <a:t>K</a:t>
            </a:r>
            <a:r>
              <a:rPr lang="en-US" dirty="0" smtClean="0"/>
              <a:t>(P) ) = 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Model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cryptanalyst knows the methods used for encryption and decryption.</a:t>
            </a:r>
          </a:p>
          <a:p>
            <a:r>
              <a:rPr lang="en-US" dirty="0" smtClean="0"/>
              <a:t>Key is changing frequently. </a:t>
            </a:r>
            <a:r>
              <a:rPr lang="en-US" dirty="0" smtClean="0">
                <a:sym typeface="Wingdings" pitchFamily="2" charset="2"/>
              </a:rPr>
              <a:t> length is major issue.</a:t>
            </a:r>
            <a:endParaRPr lang="en-US" dirty="0" smtClean="0"/>
          </a:p>
          <a:p>
            <a:r>
              <a:rPr lang="en-US" dirty="0" smtClean="0"/>
              <a:t>The idea that the cryptanalyst knows the algorithms and that the secrecy lies exclusively in the keys is called </a:t>
            </a:r>
            <a:r>
              <a:rPr lang="en-US" dirty="0" err="1" smtClean="0"/>
              <a:t>Kerckhoff's</a:t>
            </a:r>
            <a:r>
              <a:rPr lang="en-US" dirty="0" smtClean="0"/>
              <a:t> principle.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Kerckhoff's</a:t>
            </a:r>
            <a:r>
              <a:rPr lang="en-US" dirty="0" smtClean="0"/>
              <a:t> principle: All algorithms must be public; only the keys are secret”.</a:t>
            </a:r>
          </a:p>
          <a:p>
            <a:r>
              <a:rPr lang="en-US" dirty="0" smtClean="0"/>
              <a:t>Using secret algorithm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security by obscurity. </a:t>
            </a:r>
            <a:r>
              <a:rPr lang="en-US" dirty="0" smtClean="0">
                <a:sym typeface="Wingdings" pitchFamily="2" charset="2"/>
              </a:rPr>
              <a:t> never works</a:t>
            </a:r>
          </a:p>
          <a:p>
            <a:r>
              <a:rPr lang="en-US" dirty="0" smtClean="0"/>
              <a:t>Secrecy comes from having a strong (but public) algorithm and a long key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Methods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methods are divided into two categories: substitution ciphers and transposition ciphers.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Substitution ciphers: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letter or group of letters is replaced by another letter or group of letters to disguise it.</a:t>
            </a:r>
          </a:p>
          <a:p>
            <a:r>
              <a:rPr lang="en-US" dirty="0" smtClean="0"/>
              <a:t>Caesar cipher: In this method, a becomes D, b becomes E, c becomes F, ... , and z becomes C.</a:t>
            </a:r>
          </a:p>
          <a:p>
            <a:r>
              <a:rPr lang="en-US" dirty="0" smtClean="0"/>
              <a:t>Another approach : cipher text alphabet to be shifted by k letters</a:t>
            </a:r>
          </a:p>
          <a:p>
            <a:r>
              <a:rPr lang="en-US" dirty="0" smtClean="0"/>
              <a:t>Another approach: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7" y="5424487"/>
            <a:ext cx="805021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Methods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Transposition cipher: reorder the letters but do not disguise them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225" y="2446337"/>
            <a:ext cx="7394575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Encryption Methods</a:t>
            </a:r>
            <a:endParaRPr lang="en-US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One Time pads: unbreakable cipher</a:t>
            </a:r>
          </a:p>
          <a:p>
            <a:r>
              <a:rPr lang="en-US" dirty="0" smtClean="0"/>
              <a:t>Choose random bit string as a key.</a:t>
            </a:r>
          </a:p>
          <a:p>
            <a:r>
              <a:rPr lang="en-US" dirty="0" smtClean="0"/>
              <a:t>Convert the plain text in to bit string.</a:t>
            </a:r>
          </a:p>
          <a:p>
            <a:r>
              <a:rPr lang="en-US" dirty="0" smtClean="0"/>
              <a:t>Compute the XOR of these two strings bit by bit.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46550"/>
            <a:ext cx="7586663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862</TotalTime>
  <Words>2023</Words>
  <Application>Microsoft Office PowerPoint</Application>
  <PresentationFormat>On-screen Show (4:3)</PresentationFormat>
  <Paragraphs>212</Paragraphs>
  <Slides>29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Network Security</vt:lpstr>
      <vt:lpstr>Introduction</vt:lpstr>
      <vt:lpstr>Introduction</vt:lpstr>
      <vt:lpstr>Encryption Model</vt:lpstr>
      <vt:lpstr>Encryption Model</vt:lpstr>
      <vt:lpstr>Encryption Model</vt:lpstr>
      <vt:lpstr>Encryption Methods</vt:lpstr>
      <vt:lpstr>Encryption Methods</vt:lpstr>
      <vt:lpstr>Encryption Methods</vt:lpstr>
      <vt:lpstr>Symmetric Key Algorithm</vt:lpstr>
      <vt:lpstr>Product Ciphers</vt:lpstr>
      <vt:lpstr>DES(Data Encryption Standard)</vt:lpstr>
      <vt:lpstr>DES(Data Encryption Standard)</vt:lpstr>
      <vt:lpstr>DES(Data Encryption Standard)</vt:lpstr>
      <vt:lpstr>DES(Data Encryption Standard)</vt:lpstr>
      <vt:lpstr>Triple DES</vt:lpstr>
      <vt:lpstr>Public Key Algorithms</vt:lpstr>
      <vt:lpstr>Public-Key Cryptography</vt:lpstr>
      <vt:lpstr>RSA</vt:lpstr>
      <vt:lpstr>RSA  Algorithm</vt:lpstr>
      <vt:lpstr>RSA Example</vt:lpstr>
      <vt:lpstr>Why RSA Works</vt:lpstr>
      <vt:lpstr>RSA Use</vt:lpstr>
      <vt:lpstr>RSA Example</vt:lpstr>
      <vt:lpstr>RSA Example</vt:lpstr>
      <vt:lpstr>Birthday Attack Problem</vt:lpstr>
      <vt:lpstr>Birthday Attack Problem</vt:lpstr>
      <vt:lpstr>Establishing a Shared Key: The Diffie-Hellman Key Exchange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Administrator</cp:lastModifiedBy>
  <cp:revision>133</cp:revision>
  <dcterms:created xsi:type="dcterms:W3CDTF">2006-08-16T00:00:00Z</dcterms:created>
  <dcterms:modified xsi:type="dcterms:W3CDTF">2013-11-14T11:23:43Z</dcterms:modified>
</cp:coreProperties>
</file>