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46"/>
  </p:notesMasterIdLst>
  <p:sldIdLst>
    <p:sldId id="256" r:id="rId2"/>
    <p:sldId id="259" r:id="rId3"/>
    <p:sldId id="260" r:id="rId4"/>
    <p:sldId id="261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46" r:id="rId13"/>
    <p:sldId id="347" r:id="rId14"/>
    <p:sldId id="275" r:id="rId15"/>
    <p:sldId id="276" r:id="rId16"/>
    <p:sldId id="277" r:id="rId17"/>
    <p:sldId id="349" r:id="rId18"/>
    <p:sldId id="278" r:id="rId19"/>
    <p:sldId id="279" r:id="rId20"/>
    <p:sldId id="280" r:id="rId21"/>
    <p:sldId id="281" r:id="rId22"/>
    <p:sldId id="282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50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69" d="100"/>
          <a:sy n="69" d="100"/>
        </p:scale>
        <p:origin x="-14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F7508-52F1-4023-AE22-58AC24EB7F71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FA49B-F24A-4424-8A16-EBB1752FD2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07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4. Network Layer - routing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B2BB42-BB75-4DED-BD34-B0225F160B77}" type="slidenum">
              <a:rPr lang="en-US"/>
              <a:pPr/>
              <a:t>2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376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4. Network Layer - routing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FCCBD2-F8D5-4BF9-97AC-D6B83243B5A6}" type="slidenum">
              <a:rPr lang="en-US"/>
              <a:pPr/>
              <a:t>16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547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4. Network Layer - routing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FCCBD2-F8D5-4BF9-97AC-D6B83243B5A6}" type="slidenum">
              <a:rPr lang="en-US"/>
              <a:pPr/>
              <a:t>17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913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4. Network Layer - routing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74620E-B100-4846-AE48-72916F1D3D29}" type="slidenum">
              <a:rPr lang="en-US"/>
              <a:pPr/>
              <a:t>18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590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4. Network Layer - routing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4ED970-9740-4838-991C-B47498C54A33}" type="slidenum">
              <a:rPr lang="en-US"/>
              <a:pPr/>
              <a:t>19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224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4. Network Layer - routing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C6A8E5-885B-49D6-9E18-EA47694004BE}" type="slidenum">
              <a:rPr lang="en-US"/>
              <a:pPr/>
              <a:t>20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470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4. Network Layer - routing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05A3C-C3E9-46DD-AF34-F9B6183828DE}" type="slidenum">
              <a:rPr lang="en-US"/>
              <a:pPr/>
              <a:t>21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785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4. Network Layer - routing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255DAC-12CC-4FFD-BA27-09521FFD6D7A}" type="slidenum">
              <a:rPr lang="en-US"/>
              <a:pPr/>
              <a:t>22</a:t>
            </a:fld>
            <a:endParaRPr lang="en-US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128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4. Network Layer - routing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4CE56B-D0DC-4184-8036-BAF44487474A}" type="slidenum">
              <a:rPr lang="en-US"/>
              <a:pPr/>
              <a:t>23</a:t>
            </a:fld>
            <a:endParaRPr 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2567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4. Network Layer - routing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053F44-EBA4-464A-BDBA-9FEC2B7479D1}" type="slidenum">
              <a:rPr lang="en-US"/>
              <a:pPr/>
              <a:t>24</a:t>
            </a:fld>
            <a:endParaRPr 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075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4. Network Layer - routing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9437EB-A7CB-41F5-AF05-FD4D4DAAC033}" type="slidenum">
              <a:rPr lang="en-US"/>
              <a:pPr/>
              <a:t>26</a:t>
            </a:fld>
            <a:endParaRPr lang="en-US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351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289050" y="793750"/>
            <a:ext cx="4275138" cy="3206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914400" y="4346075"/>
            <a:ext cx="5024438" cy="38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4. Network Layer - routing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061BA6-02D3-426E-9139-268AA98C09CB}" type="slidenum">
              <a:rPr lang="en-US"/>
              <a:pPr/>
              <a:t>29</a:t>
            </a:fld>
            <a:endParaRPr lang="en-US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4117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4. Network Layer - routing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69F94D-3CEE-4F7F-B728-12DC30A5A77D}" type="slidenum">
              <a:rPr lang="en-US"/>
              <a:pPr/>
              <a:t>30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263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4. Network Layer - routing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24AA25-DD30-415D-9F0C-DB2F64BEAE7B}" type="slidenum">
              <a:rPr lang="en-US"/>
              <a:pPr/>
              <a:t>31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7827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4. Network Layer - routing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0F4468-BFF4-42E2-947E-ECDC3DD66D15}" type="slidenum">
              <a:rPr lang="en-US"/>
              <a:pPr/>
              <a:t>32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2565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4. Network Layer - routing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3961CF-F57E-4A47-8D97-B13F6A0244E2}" type="slidenum">
              <a:rPr lang="en-US"/>
              <a:pPr/>
              <a:t>33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3283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4. Network Layer - routing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B656DB-3BED-45CF-8324-F1B4E1088885}" type="slidenum">
              <a:rPr lang="en-US"/>
              <a:pPr/>
              <a:t>34</a:t>
            </a:fld>
            <a:endParaRPr lang="en-U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5902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4. Network Layer - routing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94AE50-249C-49F2-BC92-D700F8DC215E}" type="slidenum">
              <a:rPr lang="en-US"/>
              <a:pPr/>
              <a:t>36</a:t>
            </a:fld>
            <a:endParaRPr lang="en-US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9763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4. Network Layer - routing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430844-23A5-46A4-9BA1-429BF39B1226}" type="slidenum">
              <a:rPr lang="en-US"/>
              <a:pPr/>
              <a:t>37</a:t>
            </a:fld>
            <a:endParaRPr lang="en-U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8107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4. Network Layer - routing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5917FF-DC36-4B67-B799-51C85C8BDB4C}" type="slidenum">
              <a:rPr lang="en-US"/>
              <a:pPr/>
              <a:t>38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1932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4. Network Layer - routing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46794C-4C3B-43F1-B7D8-37AEBF7FF189}" type="slidenum">
              <a:rPr lang="en-US"/>
              <a:pPr/>
              <a:t>39</a:t>
            </a:fld>
            <a:endParaRPr lang="en-US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395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289050" y="793750"/>
            <a:ext cx="4275138" cy="3206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914400" y="4346075"/>
            <a:ext cx="5024438" cy="38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4. Network Layer - routing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51DAC-C0BE-47F1-89E5-ADBC08EC3A95}" type="slidenum">
              <a:rPr lang="en-US"/>
              <a:pPr/>
              <a:t>40</a:t>
            </a:fld>
            <a:endParaRPr lang="en-US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916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4. Network Layer - routing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B06C1E-9F5E-45D8-8EEF-2886D3CDB07E}" type="slidenum">
              <a:rPr lang="en-US"/>
              <a:pPr/>
              <a:t>41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7660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4. Network Layer - routing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FDD61A-532A-4645-96AF-41EB523C5CFD}" type="slidenum">
              <a:rPr lang="en-US"/>
              <a:pPr/>
              <a:t>42</a:t>
            </a:fld>
            <a:endParaRPr 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0682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4. Network Layer - routing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B6ED91-3A58-463E-AA2F-11FADE3A7B14}" type="slidenum">
              <a:rPr lang="en-US"/>
              <a:pPr/>
              <a:t>43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2657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4. Network Layer - routing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0D66B0-AA30-4C72-A3B5-5EF23CBD9C33}" type="slidenum">
              <a:rPr lang="en-US"/>
              <a:pPr/>
              <a:t>44</a:t>
            </a:fld>
            <a:endParaRPr lang="en-US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289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289050" y="793750"/>
            <a:ext cx="4275138" cy="3206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914400" y="4346075"/>
            <a:ext cx="5024438" cy="38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289050" y="793750"/>
            <a:ext cx="4275138" cy="3206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914400" y="4346075"/>
            <a:ext cx="5024438" cy="38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289050" y="793750"/>
            <a:ext cx="4275138" cy="3206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914400" y="4346075"/>
            <a:ext cx="5024438" cy="38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289050" y="793750"/>
            <a:ext cx="4275138" cy="3206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914400" y="4346075"/>
            <a:ext cx="5024438" cy="38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289050" y="793750"/>
            <a:ext cx="4275138" cy="3206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914400" y="4346075"/>
            <a:ext cx="5024438" cy="38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4. Network Layer - routing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4396F0-03E5-41A7-8670-331D91018777}" type="slidenum">
              <a:rPr lang="en-US"/>
              <a:pPr/>
              <a:t>15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011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57200"/>
            <a:ext cx="6172200" cy="838200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 smtClean="0">
                <a:solidFill>
                  <a:srgbClr val="002060"/>
                </a:solidFill>
              </a:rPr>
              <a:t>Routing Algorithm</a:t>
            </a:r>
            <a:endParaRPr lang="en-US" sz="3600" u="sng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2600" y="5003322"/>
            <a:ext cx="2895600" cy="406878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002060"/>
                </a:solidFill>
              </a:rPr>
              <a:t>Prof</a:t>
            </a:r>
            <a:r>
              <a:rPr lang="en-US" dirty="0" smtClean="0"/>
              <a:t>. </a:t>
            </a:r>
            <a:r>
              <a:rPr lang="en-US" dirty="0" err="1" smtClean="0">
                <a:solidFill>
                  <a:srgbClr val="002060"/>
                </a:solidFill>
              </a:rPr>
              <a:t>Ramesh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2060"/>
                </a:solidFill>
              </a:rPr>
              <a:t>Ragala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388264" y="411163"/>
            <a:ext cx="8146135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 b="1" cap="sm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Virtual circuits: signaling protocols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90456" y="1685925"/>
            <a:ext cx="6534568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95288" indent="-395288">
              <a:tabLst>
                <a:tab pos="395288" algn="l"/>
                <a:tab pos="842963" algn="l"/>
                <a:tab pos="1292225" algn="l"/>
                <a:tab pos="1741488" algn="l"/>
                <a:tab pos="2190750" algn="l"/>
                <a:tab pos="2640013" algn="l"/>
                <a:tab pos="3089275" algn="l"/>
                <a:tab pos="3538538" algn="l"/>
                <a:tab pos="3987800" algn="l"/>
                <a:tab pos="4437063" algn="l"/>
                <a:tab pos="4886325" algn="l"/>
                <a:tab pos="5335588" algn="l"/>
                <a:tab pos="5784850" algn="l"/>
                <a:tab pos="6234113" algn="l"/>
                <a:tab pos="6683375" algn="l"/>
                <a:tab pos="7132638" algn="l"/>
                <a:tab pos="7581900" algn="l"/>
                <a:tab pos="8031163" algn="l"/>
                <a:tab pos="8480425" algn="l"/>
                <a:tab pos="8929688" algn="l"/>
                <a:tab pos="9378950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1pPr>
            <a:lvl2pPr>
              <a:tabLst>
                <a:tab pos="395288" algn="l"/>
                <a:tab pos="842963" algn="l"/>
                <a:tab pos="1292225" algn="l"/>
                <a:tab pos="1741488" algn="l"/>
                <a:tab pos="2190750" algn="l"/>
                <a:tab pos="2640013" algn="l"/>
                <a:tab pos="3089275" algn="l"/>
                <a:tab pos="3538538" algn="l"/>
                <a:tab pos="3987800" algn="l"/>
                <a:tab pos="4437063" algn="l"/>
                <a:tab pos="4886325" algn="l"/>
                <a:tab pos="5335588" algn="l"/>
                <a:tab pos="5784850" algn="l"/>
                <a:tab pos="6234113" algn="l"/>
                <a:tab pos="6683375" algn="l"/>
                <a:tab pos="7132638" algn="l"/>
                <a:tab pos="7581900" algn="l"/>
                <a:tab pos="8031163" algn="l"/>
                <a:tab pos="8480425" algn="l"/>
                <a:tab pos="8929688" algn="l"/>
                <a:tab pos="9378950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2pPr>
            <a:lvl3pPr>
              <a:tabLst>
                <a:tab pos="395288" algn="l"/>
                <a:tab pos="842963" algn="l"/>
                <a:tab pos="1292225" algn="l"/>
                <a:tab pos="1741488" algn="l"/>
                <a:tab pos="2190750" algn="l"/>
                <a:tab pos="2640013" algn="l"/>
                <a:tab pos="3089275" algn="l"/>
                <a:tab pos="3538538" algn="l"/>
                <a:tab pos="3987800" algn="l"/>
                <a:tab pos="4437063" algn="l"/>
                <a:tab pos="4886325" algn="l"/>
                <a:tab pos="5335588" algn="l"/>
                <a:tab pos="5784850" algn="l"/>
                <a:tab pos="6234113" algn="l"/>
                <a:tab pos="6683375" algn="l"/>
                <a:tab pos="7132638" algn="l"/>
                <a:tab pos="7581900" algn="l"/>
                <a:tab pos="8031163" algn="l"/>
                <a:tab pos="8480425" algn="l"/>
                <a:tab pos="8929688" algn="l"/>
                <a:tab pos="9378950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3pPr>
            <a:lvl4pPr>
              <a:tabLst>
                <a:tab pos="395288" algn="l"/>
                <a:tab pos="842963" algn="l"/>
                <a:tab pos="1292225" algn="l"/>
                <a:tab pos="1741488" algn="l"/>
                <a:tab pos="2190750" algn="l"/>
                <a:tab pos="2640013" algn="l"/>
                <a:tab pos="3089275" algn="l"/>
                <a:tab pos="3538538" algn="l"/>
                <a:tab pos="3987800" algn="l"/>
                <a:tab pos="4437063" algn="l"/>
                <a:tab pos="4886325" algn="l"/>
                <a:tab pos="5335588" algn="l"/>
                <a:tab pos="5784850" algn="l"/>
                <a:tab pos="6234113" algn="l"/>
                <a:tab pos="6683375" algn="l"/>
                <a:tab pos="7132638" algn="l"/>
                <a:tab pos="7581900" algn="l"/>
                <a:tab pos="8031163" algn="l"/>
                <a:tab pos="8480425" algn="l"/>
                <a:tab pos="8929688" algn="l"/>
                <a:tab pos="9378950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4pPr>
            <a:lvl5pPr>
              <a:tabLst>
                <a:tab pos="395288" algn="l"/>
                <a:tab pos="842963" algn="l"/>
                <a:tab pos="1292225" algn="l"/>
                <a:tab pos="1741488" algn="l"/>
                <a:tab pos="2190750" algn="l"/>
                <a:tab pos="2640013" algn="l"/>
                <a:tab pos="3089275" algn="l"/>
                <a:tab pos="3538538" algn="l"/>
                <a:tab pos="3987800" algn="l"/>
                <a:tab pos="4437063" algn="l"/>
                <a:tab pos="4886325" algn="l"/>
                <a:tab pos="5335588" algn="l"/>
                <a:tab pos="5784850" algn="l"/>
                <a:tab pos="6234113" algn="l"/>
                <a:tab pos="6683375" algn="l"/>
                <a:tab pos="7132638" algn="l"/>
                <a:tab pos="7581900" algn="l"/>
                <a:tab pos="8031163" algn="l"/>
                <a:tab pos="8480425" algn="l"/>
                <a:tab pos="8929688" algn="l"/>
                <a:tab pos="9378950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95288" algn="l"/>
                <a:tab pos="842963" algn="l"/>
                <a:tab pos="1292225" algn="l"/>
                <a:tab pos="1741488" algn="l"/>
                <a:tab pos="2190750" algn="l"/>
                <a:tab pos="2640013" algn="l"/>
                <a:tab pos="3089275" algn="l"/>
                <a:tab pos="3538538" algn="l"/>
                <a:tab pos="3987800" algn="l"/>
                <a:tab pos="4437063" algn="l"/>
                <a:tab pos="4886325" algn="l"/>
                <a:tab pos="5335588" algn="l"/>
                <a:tab pos="5784850" algn="l"/>
                <a:tab pos="6234113" algn="l"/>
                <a:tab pos="6683375" algn="l"/>
                <a:tab pos="7132638" algn="l"/>
                <a:tab pos="7581900" algn="l"/>
                <a:tab pos="8031163" algn="l"/>
                <a:tab pos="8480425" algn="l"/>
                <a:tab pos="8929688" algn="l"/>
                <a:tab pos="9378950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95288" algn="l"/>
                <a:tab pos="842963" algn="l"/>
                <a:tab pos="1292225" algn="l"/>
                <a:tab pos="1741488" algn="l"/>
                <a:tab pos="2190750" algn="l"/>
                <a:tab pos="2640013" algn="l"/>
                <a:tab pos="3089275" algn="l"/>
                <a:tab pos="3538538" algn="l"/>
                <a:tab pos="3987800" algn="l"/>
                <a:tab pos="4437063" algn="l"/>
                <a:tab pos="4886325" algn="l"/>
                <a:tab pos="5335588" algn="l"/>
                <a:tab pos="5784850" algn="l"/>
                <a:tab pos="6234113" algn="l"/>
                <a:tab pos="6683375" algn="l"/>
                <a:tab pos="7132638" algn="l"/>
                <a:tab pos="7581900" algn="l"/>
                <a:tab pos="8031163" algn="l"/>
                <a:tab pos="8480425" algn="l"/>
                <a:tab pos="8929688" algn="l"/>
                <a:tab pos="9378950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95288" algn="l"/>
                <a:tab pos="842963" algn="l"/>
                <a:tab pos="1292225" algn="l"/>
                <a:tab pos="1741488" algn="l"/>
                <a:tab pos="2190750" algn="l"/>
                <a:tab pos="2640013" algn="l"/>
                <a:tab pos="3089275" algn="l"/>
                <a:tab pos="3538538" algn="l"/>
                <a:tab pos="3987800" algn="l"/>
                <a:tab pos="4437063" algn="l"/>
                <a:tab pos="4886325" algn="l"/>
                <a:tab pos="5335588" algn="l"/>
                <a:tab pos="5784850" algn="l"/>
                <a:tab pos="6234113" algn="l"/>
                <a:tab pos="6683375" algn="l"/>
                <a:tab pos="7132638" algn="l"/>
                <a:tab pos="7581900" algn="l"/>
                <a:tab pos="8031163" algn="l"/>
                <a:tab pos="8480425" algn="l"/>
                <a:tab pos="8929688" algn="l"/>
                <a:tab pos="9378950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95288" algn="l"/>
                <a:tab pos="842963" algn="l"/>
                <a:tab pos="1292225" algn="l"/>
                <a:tab pos="1741488" algn="l"/>
                <a:tab pos="2190750" algn="l"/>
                <a:tab pos="2640013" algn="l"/>
                <a:tab pos="3089275" algn="l"/>
                <a:tab pos="3538538" algn="l"/>
                <a:tab pos="3987800" algn="l"/>
                <a:tab pos="4437063" algn="l"/>
                <a:tab pos="4886325" algn="l"/>
                <a:tab pos="5335588" algn="l"/>
                <a:tab pos="5784850" algn="l"/>
                <a:tab pos="6234113" algn="l"/>
                <a:tab pos="6683375" algn="l"/>
                <a:tab pos="7132638" algn="l"/>
                <a:tab pos="7581900" algn="l"/>
                <a:tab pos="8031163" algn="l"/>
                <a:tab pos="8480425" algn="l"/>
                <a:tab pos="8929688" algn="l"/>
                <a:tab pos="9378950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700"/>
              </a:spcBef>
              <a:buFont typeface="Wingdings" pitchFamily="2" charset="2"/>
              <a:buChar char=""/>
            </a:pPr>
            <a:r>
              <a:rPr lang="en-US" altLang="en-US" sz="2200" b="1">
                <a:solidFill>
                  <a:srgbClr val="000000"/>
                </a:solidFill>
                <a:cs typeface="Times New Roman" pitchFamily="18" charset="0"/>
              </a:rPr>
              <a:t>Used To Setup, Maintain  Teardown VC</a:t>
            </a:r>
          </a:p>
          <a:p>
            <a:pPr>
              <a:spcBef>
                <a:spcPts val="700"/>
              </a:spcBef>
              <a:buFont typeface="Wingdings" pitchFamily="2" charset="2"/>
              <a:buChar char=""/>
            </a:pPr>
            <a:r>
              <a:rPr lang="en-US" altLang="en-US" sz="2200" b="1">
                <a:solidFill>
                  <a:srgbClr val="000000"/>
                </a:solidFill>
                <a:cs typeface="Times New Roman" pitchFamily="18" charset="0"/>
              </a:rPr>
              <a:t>Used In ATM, Frame-relay, X.25</a:t>
            </a:r>
          </a:p>
          <a:p>
            <a:pPr>
              <a:spcBef>
                <a:spcPts val="700"/>
              </a:spcBef>
              <a:buFont typeface="Wingdings" pitchFamily="2" charset="2"/>
              <a:buChar char=""/>
            </a:pPr>
            <a:r>
              <a:rPr lang="en-US" altLang="en-US" sz="2200" b="1">
                <a:solidFill>
                  <a:srgbClr val="000000"/>
                </a:solidFill>
                <a:cs typeface="Times New Roman" pitchFamily="18" charset="0"/>
              </a:rPr>
              <a:t>Not Used In Today’s Internet</a:t>
            </a:r>
          </a:p>
        </p:txBody>
      </p:sp>
      <p:sp>
        <p:nvSpPr>
          <p:cNvPr id="21507" name="Freeform 3"/>
          <p:cNvSpPr>
            <a:spLocks noChangeArrowheads="1"/>
          </p:cNvSpPr>
          <p:nvPr/>
        </p:nvSpPr>
        <p:spPr bwMode="auto">
          <a:xfrm>
            <a:off x="3371310" y="4783139"/>
            <a:ext cx="2848251" cy="1481137"/>
          </a:xfrm>
          <a:custGeom>
            <a:avLst/>
            <a:gdLst>
              <a:gd name="G0" fmla="+- 1 0 0"/>
              <a:gd name="G1" fmla="*/ 1 55531 51712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933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3 0 0"/>
              <a:gd name="G16" fmla="*/ 1 24577 2"/>
              <a:gd name="G17" fmla="+- 1 0 0"/>
              <a:gd name="G18" fmla="+- 1 0 0"/>
              <a:gd name="G19" fmla="+- 1 0 0"/>
              <a:gd name="G20" fmla="*/ 1 60411 45696"/>
              <a:gd name="G21" fmla="*/ 1 52459 25856"/>
              <a:gd name="G22" fmla="*/ G21 1 180"/>
              <a:gd name="G23" fmla="*/ G20 1 G22"/>
              <a:gd name="G24" fmla="+- 1 0 0"/>
              <a:gd name="G25" fmla="+- 1 0 0"/>
              <a:gd name="G26" fmla="+- 1 0 0"/>
              <a:gd name="G27" fmla="+- 1 0 0"/>
              <a:gd name="G28" fmla="+- 1 0 0"/>
              <a:gd name="G29" fmla="+- 1 0 0"/>
              <a:gd name="G30" fmla="+- 1 0 0"/>
              <a:gd name="G31" fmla="+- 1 0 0"/>
              <a:gd name="G32" fmla="+- 1 0 0"/>
              <a:gd name="G33" fmla="+- 1 0 0"/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w 1794"/>
              <a:gd name="T23" fmla="*/ 0 h 933"/>
              <a:gd name="T24" fmla="*/ 1794 w 1794"/>
              <a:gd name="T25" fmla="*/ 933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T22" t="T23" r="T24" b="T25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1939858" y="5311775"/>
            <a:ext cx="1577967" cy="635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9" name="Freeform 5"/>
          <p:cNvSpPr>
            <a:spLocks noChangeArrowheads="1"/>
          </p:cNvSpPr>
          <p:nvPr/>
        </p:nvSpPr>
        <p:spPr bwMode="auto">
          <a:xfrm>
            <a:off x="4010116" y="5076826"/>
            <a:ext cx="542105" cy="295275"/>
          </a:xfrm>
          <a:custGeom>
            <a:avLst/>
            <a:gdLst>
              <a:gd name="G0" fmla="+- 528 0 0"/>
              <a:gd name="G1" fmla="+- 4 0 0"/>
              <a:gd name="T0" fmla="*/ 0 w 342"/>
              <a:gd name="T1" fmla="*/ 2147483647 h 186"/>
              <a:gd name="T2" fmla="*/ 2147483647 w 342"/>
              <a:gd name="T3" fmla="*/ 0 h 186"/>
              <a:gd name="T4" fmla="*/ 0 w 342"/>
              <a:gd name="T5" fmla="*/ 0 h 186"/>
              <a:gd name="T6" fmla="*/ 342 w 342"/>
              <a:gd name="T7" fmla="*/ 186 h 18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T4" t="T5" r="T6" b="T7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60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510" name="Group 6"/>
          <p:cNvGrpSpPr>
            <a:grpSpLocks/>
          </p:cNvGrpSpPr>
          <p:nvPr/>
        </p:nvGrpSpPr>
        <p:grpSpPr bwMode="auto">
          <a:xfrm>
            <a:off x="3516359" y="5251451"/>
            <a:ext cx="493756" cy="225425"/>
            <a:chOff x="2400" y="3308"/>
            <a:chExt cx="337" cy="142"/>
          </a:xfrm>
        </p:grpSpPr>
        <p:sp>
          <p:nvSpPr>
            <p:cNvPr id="21511" name="Oval 7"/>
            <p:cNvSpPr>
              <a:spLocks noChangeArrowheads="1"/>
            </p:cNvSpPr>
            <p:nvPr/>
          </p:nvSpPr>
          <p:spPr bwMode="auto">
            <a:xfrm>
              <a:off x="2403" y="3373"/>
              <a:ext cx="330" cy="77"/>
            </a:xfrm>
            <a:prstGeom prst="ellipse">
              <a:avLst/>
            </a:prstGeom>
            <a:solidFill>
              <a:srgbClr val="CCC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>
              <a:off x="2403" y="3367"/>
              <a:ext cx="0" cy="4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>
              <a:off x="2738" y="3367"/>
              <a:ext cx="0" cy="4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Rectangle 10"/>
            <p:cNvSpPr>
              <a:spLocks noChangeArrowheads="1"/>
            </p:cNvSpPr>
            <p:nvPr/>
          </p:nvSpPr>
          <p:spPr bwMode="auto">
            <a:xfrm>
              <a:off x="2403" y="3367"/>
              <a:ext cx="327" cy="45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Oval 11"/>
            <p:cNvSpPr>
              <a:spLocks noChangeArrowheads="1"/>
            </p:cNvSpPr>
            <p:nvPr/>
          </p:nvSpPr>
          <p:spPr bwMode="auto">
            <a:xfrm>
              <a:off x="2400" y="3308"/>
              <a:ext cx="330" cy="91"/>
            </a:xfrm>
            <a:prstGeom prst="ellipse">
              <a:avLst/>
            </a:prstGeom>
            <a:solidFill>
              <a:srgbClr val="CCC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516" name="Group 12"/>
            <p:cNvGrpSpPr>
              <a:grpSpLocks/>
            </p:cNvGrpSpPr>
            <p:nvPr/>
          </p:nvGrpSpPr>
          <p:grpSpPr bwMode="auto">
            <a:xfrm>
              <a:off x="2481" y="3329"/>
              <a:ext cx="159" cy="52"/>
              <a:chOff x="2481" y="3329"/>
              <a:chExt cx="159" cy="52"/>
            </a:xfrm>
          </p:grpSpPr>
          <p:sp>
            <p:nvSpPr>
              <p:cNvPr id="21517" name="Line 13"/>
              <p:cNvSpPr>
                <a:spLocks noChangeShapeType="1"/>
              </p:cNvSpPr>
              <p:nvPr/>
            </p:nvSpPr>
            <p:spPr bwMode="auto">
              <a:xfrm flipV="1">
                <a:off x="2481" y="3328"/>
                <a:ext cx="54" cy="6"/>
              </a:xfrm>
              <a:prstGeom prst="lin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18" name="Line 14"/>
              <p:cNvSpPr>
                <a:spLocks noChangeShapeType="1"/>
              </p:cNvSpPr>
              <p:nvPr/>
            </p:nvSpPr>
            <p:spPr bwMode="auto">
              <a:xfrm>
                <a:off x="2592" y="3382"/>
                <a:ext cx="48" cy="0"/>
              </a:xfrm>
              <a:prstGeom prst="lin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19" name="Line 15"/>
              <p:cNvSpPr>
                <a:spLocks noChangeShapeType="1"/>
              </p:cNvSpPr>
              <p:nvPr/>
            </p:nvSpPr>
            <p:spPr bwMode="auto">
              <a:xfrm>
                <a:off x="2535" y="3335"/>
                <a:ext cx="57" cy="42"/>
              </a:xfrm>
              <a:prstGeom prst="lin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520" name="Group 16"/>
            <p:cNvGrpSpPr>
              <a:grpSpLocks/>
            </p:cNvGrpSpPr>
            <p:nvPr/>
          </p:nvGrpSpPr>
          <p:grpSpPr bwMode="auto">
            <a:xfrm>
              <a:off x="2481" y="3328"/>
              <a:ext cx="159" cy="51"/>
              <a:chOff x="2481" y="3328"/>
              <a:chExt cx="159" cy="51"/>
            </a:xfrm>
          </p:grpSpPr>
          <p:sp>
            <p:nvSpPr>
              <p:cNvPr id="21521" name="Line 17"/>
              <p:cNvSpPr>
                <a:spLocks noChangeShapeType="1"/>
              </p:cNvSpPr>
              <p:nvPr/>
            </p:nvSpPr>
            <p:spPr bwMode="auto">
              <a:xfrm>
                <a:off x="2481" y="3380"/>
                <a:ext cx="54" cy="0"/>
              </a:xfrm>
              <a:prstGeom prst="lin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2" name="Line 18"/>
              <p:cNvSpPr>
                <a:spLocks noChangeShapeType="1"/>
              </p:cNvSpPr>
              <p:nvPr/>
            </p:nvSpPr>
            <p:spPr bwMode="auto">
              <a:xfrm>
                <a:off x="2592" y="3332"/>
                <a:ext cx="48" cy="0"/>
              </a:xfrm>
              <a:prstGeom prst="lin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3" name="Line 19"/>
              <p:cNvSpPr>
                <a:spLocks noChangeShapeType="1"/>
              </p:cNvSpPr>
              <p:nvPr/>
            </p:nvSpPr>
            <p:spPr bwMode="auto">
              <a:xfrm flipV="1">
                <a:off x="2535" y="3327"/>
                <a:ext cx="57" cy="52"/>
              </a:xfrm>
              <a:prstGeom prst="lin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1524" name="Group 20"/>
          <p:cNvGrpSpPr>
            <a:grpSpLocks/>
          </p:cNvGrpSpPr>
          <p:nvPr/>
        </p:nvGrpSpPr>
        <p:grpSpPr bwMode="auto">
          <a:xfrm>
            <a:off x="3869461" y="5889626"/>
            <a:ext cx="493755" cy="225425"/>
            <a:chOff x="2641" y="3710"/>
            <a:chExt cx="337" cy="142"/>
          </a:xfrm>
        </p:grpSpPr>
        <p:sp>
          <p:nvSpPr>
            <p:cNvPr id="21525" name="Oval 21"/>
            <p:cNvSpPr>
              <a:spLocks noChangeArrowheads="1"/>
            </p:cNvSpPr>
            <p:nvPr/>
          </p:nvSpPr>
          <p:spPr bwMode="auto">
            <a:xfrm>
              <a:off x="2644" y="3776"/>
              <a:ext cx="330" cy="76"/>
            </a:xfrm>
            <a:prstGeom prst="ellipse">
              <a:avLst/>
            </a:prstGeom>
            <a:solidFill>
              <a:srgbClr val="CCC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6" name="Line 22"/>
            <p:cNvSpPr>
              <a:spLocks noChangeShapeType="1"/>
            </p:cNvSpPr>
            <p:nvPr/>
          </p:nvSpPr>
          <p:spPr bwMode="auto">
            <a:xfrm>
              <a:off x="2644" y="3768"/>
              <a:ext cx="0" cy="4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Line 23"/>
            <p:cNvSpPr>
              <a:spLocks noChangeShapeType="1"/>
            </p:cNvSpPr>
            <p:nvPr/>
          </p:nvSpPr>
          <p:spPr bwMode="auto">
            <a:xfrm>
              <a:off x="2979" y="3768"/>
              <a:ext cx="0" cy="4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Rectangle 24"/>
            <p:cNvSpPr>
              <a:spLocks noChangeArrowheads="1"/>
            </p:cNvSpPr>
            <p:nvPr/>
          </p:nvSpPr>
          <p:spPr bwMode="auto">
            <a:xfrm>
              <a:off x="2644" y="3768"/>
              <a:ext cx="327" cy="45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9" name="Oval 25"/>
            <p:cNvSpPr>
              <a:spLocks noChangeArrowheads="1"/>
            </p:cNvSpPr>
            <p:nvPr/>
          </p:nvSpPr>
          <p:spPr bwMode="auto">
            <a:xfrm>
              <a:off x="2641" y="3710"/>
              <a:ext cx="330" cy="90"/>
            </a:xfrm>
            <a:prstGeom prst="ellipse">
              <a:avLst/>
            </a:prstGeom>
            <a:solidFill>
              <a:srgbClr val="CCC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530" name="Group 26"/>
            <p:cNvGrpSpPr>
              <a:grpSpLocks/>
            </p:cNvGrpSpPr>
            <p:nvPr/>
          </p:nvGrpSpPr>
          <p:grpSpPr bwMode="auto">
            <a:xfrm>
              <a:off x="2721" y="3731"/>
              <a:ext cx="159" cy="51"/>
              <a:chOff x="2721" y="3731"/>
              <a:chExt cx="159" cy="51"/>
            </a:xfrm>
          </p:grpSpPr>
          <p:sp>
            <p:nvSpPr>
              <p:cNvPr id="21531" name="Line 27"/>
              <p:cNvSpPr>
                <a:spLocks noChangeShapeType="1"/>
              </p:cNvSpPr>
              <p:nvPr/>
            </p:nvSpPr>
            <p:spPr bwMode="auto">
              <a:xfrm flipV="1">
                <a:off x="2721" y="3730"/>
                <a:ext cx="54" cy="6"/>
              </a:xfrm>
              <a:prstGeom prst="lin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2" name="Line 28"/>
              <p:cNvSpPr>
                <a:spLocks noChangeShapeType="1"/>
              </p:cNvSpPr>
              <p:nvPr/>
            </p:nvSpPr>
            <p:spPr bwMode="auto">
              <a:xfrm>
                <a:off x="2833" y="3783"/>
                <a:ext cx="47" cy="0"/>
              </a:xfrm>
              <a:prstGeom prst="lin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3" name="Line 29"/>
              <p:cNvSpPr>
                <a:spLocks noChangeShapeType="1"/>
              </p:cNvSpPr>
              <p:nvPr/>
            </p:nvSpPr>
            <p:spPr bwMode="auto">
              <a:xfrm>
                <a:off x="2775" y="3736"/>
                <a:ext cx="55" cy="42"/>
              </a:xfrm>
              <a:prstGeom prst="lin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534" name="Group 30"/>
            <p:cNvGrpSpPr>
              <a:grpSpLocks/>
            </p:cNvGrpSpPr>
            <p:nvPr/>
          </p:nvGrpSpPr>
          <p:grpSpPr bwMode="auto">
            <a:xfrm>
              <a:off x="2721" y="3730"/>
              <a:ext cx="159" cy="51"/>
              <a:chOff x="2721" y="3730"/>
              <a:chExt cx="159" cy="51"/>
            </a:xfrm>
          </p:grpSpPr>
          <p:sp>
            <p:nvSpPr>
              <p:cNvPr id="21535" name="Line 31"/>
              <p:cNvSpPr>
                <a:spLocks noChangeShapeType="1"/>
              </p:cNvSpPr>
              <p:nvPr/>
            </p:nvSpPr>
            <p:spPr bwMode="auto">
              <a:xfrm>
                <a:off x="2721" y="3782"/>
                <a:ext cx="54" cy="0"/>
              </a:xfrm>
              <a:prstGeom prst="lin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6" name="Line 32"/>
              <p:cNvSpPr>
                <a:spLocks noChangeShapeType="1"/>
              </p:cNvSpPr>
              <p:nvPr/>
            </p:nvSpPr>
            <p:spPr bwMode="auto">
              <a:xfrm>
                <a:off x="2833" y="3734"/>
                <a:ext cx="47" cy="0"/>
              </a:xfrm>
              <a:prstGeom prst="lin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7" name="Line 33"/>
              <p:cNvSpPr>
                <a:spLocks noChangeShapeType="1"/>
              </p:cNvSpPr>
              <p:nvPr/>
            </p:nvSpPr>
            <p:spPr bwMode="auto">
              <a:xfrm flipV="1">
                <a:off x="2775" y="3729"/>
                <a:ext cx="55" cy="52"/>
              </a:xfrm>
              <a:prstGeom prst="lin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1538" name="Group 34"/>
          <p:cNvGrpSpPr>
            <a:grpSpLocks/>
          </p:cNvGrpSpPr>
          <p:nvPr/>
        </p:nvGrpSpPr>
        <p:grpSpPr bwMode="auto">
          <a:xfrm>
            <a:off x="4543430" y="4946651"/>
            <a:ext cx="493755" cy="225425"/>
            <a:chOff x="3101" y="3116"/>
            <a:chExt cx="337" cy="142"/>
          </a:xfrm>
        </p:grpSpPr>
        <p:sp>
          <p:nvSpPr>
            <p:cNvPr id="21539" name="Oval 35"/>
            <p:cNvSpPr>
              <a:spLocks noChangeArrowheads="1"/>
            </p:cNvSpPr>
            <p:nvPr/>
          </p:nvSpPr>
          <p:spPr bwMode="auto">
            <a:xfrm>
              <a:off x="3104" y="3182"/>
              <a:ext cx="330" cy="76"/>
            </a:xfrm>
            <a:prstGeom prst="ellipse">
              <a:avLst/>
            </a:prstGeom>
            <a:solidFill>
              <a:srgbClr val="CCC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0" name="Line 36"/>
            <p:cNvSpPr>
              <a:spLocks noChangeShapeType="1"/>
            </p:cNvSpPr>
            <p:nvPr/>
          </p:nvSpPr>
          <p:spPr bwMode="auto">
            <a:xfrm>
              <a:off x="3104" y="3175"/>
              <a:ext cx="0" cy="4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1" name="Line 37"/>
            <p:cNvSpPr>
              <a:spLocks noChangeShapeType="1"/>
            </p:cNvSpPr>
            <p:nvPr/>
          </p:nvSpPr>
          <p:spPr bwMode="auto">
            <a:xfrm>
              <a:off x="3439" y="3175"/>
              <a:ext cx="0" cy="4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2" name="Rectangle 38"/>
            <p:cNvSpPr>
              <a:spLocks noChangeArrowheads="1"/>
            </p:cNvSpPr>
            <p:nvPr/>
          </p:nvSpPr>
          <p:spPr bwMode="auto">
            <a:xfrm>
              <a:off x="3104" y="3175"/>
              <a:ext cx="327" cy="45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3" name="Oval 39"/>
            <p:cNvSpPr>
              <a:spLocks noChangeArrowheads="1"/>
            </p:cNvSpPr>
            <p:nvPr/>
          </p:nvSpPr>
          <p:spPr bwMode="auto">
            <a:xfrm>
              <a:off x="3101" y="3116"/>
              <a:ext cx="330" cy="90"/>
            </a:xfrm>
            <a:prstGeom prst="ellipse">
              <a:avLst/>
            </a:prstGeom>
            <a:solidFill>
              <a:srgbClr val="CCC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544" name="Group 40"/>
            <p:cNvGrpSpPr>
              <a:grpSpLocks/>
            </p:cNvGrpSpPr>
            <p:nvPr/>
          </p:nvGrpSpPr>
          <p:grpSpPr bwMode="auto">
            <a:xfrm>
              <a:off x="3183" y="3137"/>
              <a:ext cx="159" cy="51"/>
              <a:chOff x="3183" y="3137"/>
              <a:chExt cx="159" cy="51"/>
            </a:xfrm>
          </p:grpSpPr>
          <p:sp>
            <p:nvSpPr>
              <p:cNvPr id="21545" name="Line 41"/>
              <p:cNvSpPr>
                <a:spLocks noChangeShapeType="1"/>
              </p:cNvSpPr>
              <p:nvPr/>
            </p:nvSpPr>
            <p:spPr bwMode="auto">
              <a:xfrm flipV="1">
                <a:off x="3183" y="3135"/>
                <a:ext cx="55" cy="6"/>
              </a:xfrm>
              <a:prstGeom prst="lin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6" name="Line 42"/>
              <p:cNvSpPr>
                <a:spLocks noChangeShapeType="1"/>
              </p:cNvSpPr>
              <p:nvPr/>
            </p:nvSpPr>
            <p:spPr bwMode="auto">
              <a:xfrm>
                <a:off x="3294" y="3189"/>
                <a:ext cx="48" cy="0"/>
              </a:xfrm>
              <a:prstGeom prst="lin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7" name="Line 43"/>
              <p:cNvSpPr>
                <a:spLocks noChangeShapeType="1"/>
              </p:cNvSpPr>
              <p:nvPr/>
            </p:nvSpPr>
            <p:spPr bwMode="auto">
              <a:xfrm>
                <a:off x="3236" y="3142"/>
                <a:ext cx="57" cy="42"/>
              </a:xfrm>
              <a:prstGeom prst="lin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548" name="Group 44"/>
            <p:cNvGrpSpPr>
              <a:grpSpLocks/>
            </p:cNvGrpSpPr>
            <p:nvPr/>
          </p:nvGrpSpPr>
          <p:grpSpPr bwMode="auto">
            <a:xfrm>
              <a:off x="3183" y="3136"/>
              <a:ext cx="159" cy="51"/>
              <a:chOff x="3183" y="3136"/>
              <a:chExt cx="159" cy="51"/>
            </a:xfrm>
          </p:grpSpPr>
          <p:sp>
            <p:nvSpPr>
              <p:cNvPr id="21549" name="Line 45"/>
              <p:cNvSpPr>
                <a:spLocks noChangeShapeType="1"/>
              </p:cNvSpPr>
              <p:nvPr/>
            </p:nvSpPr>
            <p:spPr bwMode="auto">
              <a:xfrm>
                <a:off x="3183" y="3188"/>
                <a:ext cx="55" cy="0"/>
              </a:xfrm>
              <a:prstGeom prst="lin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0" name="Line 46"/>
              <p:cNvSpPr>
                <a:spLocks noChangeShapeType="1"/>
              </p:cNvSpPr>
              <p:nvPr/>
            </p:nvSpPr>
            <p:spPr bwMode="auto">
              <a:xfrm>
                <a:off x="3294" y="3140"/>
                <a:ext cx="48" cy="0"/>
              </a:xfrm>
              <a:prstGeom prst="lin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1" name="Line 47"/>
              <p:cNvSpPr>
                <a:spLocks noChangeShapeType="1"/>
              </p:cNvSpPr>
              <p:nvPr/>
            </p:nvSpPr>
            <p:spPr bwMode="auto">
              <a:xfrm flipV="1">
                <a:off x="3236" y="3135"/>
                <a:ext cx="57" cy="52"/>
              </a:xfrm>
              <a:prstGeom prst="lin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1552" name="Group 48"/>
          <p:cNvGrpSpPr>
            <a:grpSpLocks/>
          </p:cNvGrpSpPr>
          <p:nvPr/>
        </p:nvGrpSpPr>
        <p:grpSpPr bwMode="auto">
          <a:xfrm>
            <a:off x="4465777" y="5611814"/>
            <a:ext cx="492290" cy="225425"/>
            <a:chOff x="3048" y="3535"/>
            <a:chExt cx="336" cy="142"/>
          </a:xfrm>
        </p:grpSpPr>
        <p:sp>
          <p:nvSpPr>
            <p:cNvPr id="21553" name="Oval 49"/>
            <p:cNvSpPr>
              <a:spLocks noChangeArrowheads="1"/>
            </p:cNvSpPr>
            <p:nvPr/>
          </p:nvSpPr>
          <p:spPr bwMode="auto">
            <a:xfrm>
              <a:off x="3051" y="3600"/>
              <a:ext cx="329" cy="77"/>
            </a:xfrm>
            <a:prstGeom prst="ellipse">
              <a:avLst/>
            </a:prstGeom>
            <a:solidFill>
              <a:srgbClr val="CCC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4" name="Line 50"/>
            <p:cNvSpPr>
              <a:spLocks noChangeShapeType="1"/>
            </p:cNvSpPr>
            <p:nvPr/>
          </p:nvSpPr>
          <p:spPr bwMode="auto">
            <a:xfrm>
              <a:off x="3051" y="3594"/>
              <a:ext cx="0" cy="4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5" name="Line 51"/>
            <p:cNvSpPr>
              <a:spLocks noChangeShapeType="1"/>
            </p:cNvSpPr>
            <p:nvPr/>
          </p:nvSpPr>
          <p:spPr bwMode="auto">
            <a:xfrm>
              <a:off x="3385" y="3594"/>
              <a:ext cx="0" cy="4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6" name="Rectangle 52"/>
            <p:cNvSpPr>
              <a:spLocks noChangeArrowheads="1"/>
            </p:cNvSpPr>
            <p:nvPr/>
          </p:nvSpPr>
          <p:spPr bwMode="auto">
            <a:xfrm>
              <a:off x="3051" y="3594"/>
              <a:ext cx="326" cy="45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7" name="Oval 53"/>
            <p:cNvSpPr>
              <a:spLocks noChangeArrowheads="1"/>
            </p:cNvSpPr>
            <p:nvPr/>
          </p:nvSpPr>
          <p:spPr bwMode="auto">
            <a:xfrm>
              <a:off x="3048" y="3535"/>
              <a:ext cx="329" cy="91"/>
            </a:xfrm>
            <a:prstGeom prst="ellipse">
              <a:avLst/>
            </a:prstGeom>
            <a:solidFill>
              <a:srgbClr val="CCC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558" name="Group 54"/>
            <p:cNvGrpSpPr>
              <a:grpSpLocks/>
            </p:cNvGrpSpPr>
            <p:nvPr/>
          </p:nvGrpSpPr>
          <p:grpSpPr bwMode="auto">
            <a:xfrm>
              <a:off x="3129" y="3556"/>
              <a:ext cx="158" cy="52"/>
              <a:chOff x="3129" y="3556"/>
              <a:chExt cx="158" cy="52"/>
            </a:xfrm>
          </p:grpSpPr>
          <p:sp>
            <p:nvSpPr>
              <p:cNvPr id="21559" name="Line 55"/>
              <p:cNvSpPr>
                <a:spLocks noChangeShapeType="1"/>
              </p:cNvSpPr>
              <p:nvPr/>
            </p:nvSpPr>
            <p:spPr bwMode="auto">
              <a:xfrm flipV="1">
                <a:off x="3129" y="3555"/>
                <a:ext cx="54" cy="6"/>
              </a:xfrm>
              <a:prstGeom prst="lin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0" name="Line 56"/>
              <p:cNvSpPr>
                <a:spLocks noChangeShapeType="1"/>
              </p:cNvSpPr>
              <p:nvPr/>
            </p:nvSpPr>
            <p:spPr bwMode="auto">
              <a:xfrm>
                <a:off x="3240" y="3609"/>
                <a:ext cx="47" cy="0"/>
              </a:xfrm>
              <a:prstGeom prst="lin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1" name="Line 57"/>
              <p:cNvSpPr>
                <a:spLocks noChangeShapeType="1"/>
              </p:cNvSpPr>
              <p:nvPr/>
            </p:nvSpPr>
            <p:spPr bwMode="auto">
              <a:xfrm>
                <a:off x="3182" y="3562"/>
                <a:ext cx="56" cy="42"/>
              </a:xfrm>
              <a:prstGeom prst="lin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562" name="Group 58"/>
            <p:cNvGrpSpPr>
              <a:grpSpLocks/>
            </p:cNvGrpSpPr>
            <p:nvPr/>
          </p:nvGrpSpPr>
          <p:grpSpPr bwMode="auto">
            <a:xfrm>
              <a:off x="3129" y="3555"/>
              <a:ext cx="158" cy="51"/>
              <a:chOff x="3129" y="3555"/>
              <a:chExt cx="158" cy="51"/>
            </a:xfrm>
          </p:grpSpPr>
          <p:sp>
            <p:nvSpPr>
              <p:cNvPr id="21563" name="Line 59"/>
              <p:cNvSpPr>
                <a:spLocks noChangeShapeType="1"/>
              </p:cNvSpPr>
              <p:nvPr/>
            </p:nvSpPr>
            <p:spPr bwMode="auto">
              <a:xfrm>
                <a:off x="3129" y="3607"/>
                <a:ext cx="54" cy="0"/>
              </a:xfrm>
              <a:prstGeom prst="lin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4" name="Line 60"/>
              <p:cNvSpPr>
                <a:spLocks noChangeShapeType="1"/>
              </p:cNvSpPr>
              <p:nvPr/>
            </p:nvSpPr>
            <p:spPr bwMode="auto">
              <a:xfrm>
                <a:off x="3240" y="3559"/>
                <a:ext cx="47" cy="0"/>
              </a:xfrm>
              <a:prstGeom prst="lin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5" name="Line 61"/>
              <p:cNvSpPr>
                <a:spLocks noChangeShapeType="1"/>
              </p:cNvSpPr>
              <p:nvPr/>
            </p:nvSpPr>
            <p:spPr bwMode="auto">
              <a:xfrm flipV="1">
                <a:off x="3182" y="3554"/>
                <a:ext cx="56" cy="52"/>
              </a:xfrm>
              <a:prstGeom prst="lin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1566" name="Group 62"/>
          <p:cNvGrpSpPr>
            <a:grpSpLocks/>
          </p:cNvGrpSpPr>
          <p:nvPr/>
        </p:nvGrpSpPr>
        <p:grpSpPr bwMode="auto">
          <a:xfrm>
            <a:off x="5100187" y="5908676"/>
            <a:ext cx="495221" cy="225425"/>
            <a:chOff x="3481" y="3722"/>
            <a:chExt cx="338" cy="142"/>
          </a:xfrm>
        </p:grpSpPr>
        <p:sp>
          <p:nvSpPr>
            <p:cNvPr id="21567" name="Oval 63"/>
            <p:cNvSpPr>
              <a:spLocks noChangeArrowheads="1"/>
            </p:cNvSpPr>
            <p:nvPr/>
          </p:nvSpPr>
          <p:spPr bwMode="auto">
            <a:xfrm>
              <a:off x="3484" y="3788"/>
              <a:ext cx="331" cy="76"/>
            </a:xfrm>
            <a:prstGeom prst="ellipse">
              <a:avLst/>
            </a:prstGeom>
            <a:solidFill>
              <a:srgbClr val="CCC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8" name="Line 64"/>
            <p:cNvSpPr>
              <a:spLocks noChangeShapeType="1"/>
            </p:cNvSpPr>
            <p:nvPr/>
          </p:nvSpPr>
          <p:spPr bwMode="auto">
            <a:xfrm>
              <a:off x="3484" y="3781"/>
              <a:ext cx="0" cy="4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9" name="Line 65"/>
            <p:cNvSpPr>
              <a:spLocks noChangeShapeType="1"/>
            </p:cNvSpPr>
            <p:nvPr/>
          </p:nvSpPr>
          <p:spPr bwMode="auto">
            <a:xfrm>
              <a:off x="3820" y="3781"/>
              <a:ext cx="0" cy="4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0" name="Rectangle 66"/>
            <p:cNvSpPr>
              <a:spLocks noChangeArrowheads="1"/>
            </p:cNvSpPr>
            <p:nvPr/>
          </p:nvSpPr>
          <p:spPr bwMode="auto">
            <a:xfrm>
              <a:off x="3484" y="3781"/>
              <a:ext cx="328" cy="45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1" name="Oval 67"/>
            <p:cNvSpPr>
              <a:spLocks noChangeArrowheads="1"/>
            </p:cNvSpPr>
            <p:nvPr/>
          </p:nvSpPr>
          <p:spPr bwMode="auto">
            <a:xfrm>
              <a:off x="3481" y="3722"/>
              <a:ext cx="331" cy="90"/>
            </a:xfrm>
            <a:prstGeom prst="ellipse">
              <a:avLst/>
            </a:prstGeom>
            <a:solidFill>
              <a:srgbClr val="CCC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572" name="Group 68"/>
            <p:cNvGrpSpPr>
              <a:grpSpLocks/>
            </p:cNvGrpSpPr>
            <p:nvPr/>
          </p:nvGrpSpPr>
          <p:grpSpPr bwMode="auto">
            <a:xfrm>
              <a:off x="3563" y="3743"/>
              <a:ext cx="159" cy="51"/>
              <a:chOff x="3563" y="3743"/>
              <a:chExt cx="159" cy="51"/>
            </a:xfrm>
          </p:grpSpPr>
          <p:sp>
            <p:nvSpPr>
              <p:cNvPr id="21573" name="Line 69"/>
              <p:cNvSpPr>
                <a:spLocks noChangeShapeType="1"/>
              </p:cNvSpPr>
              <p:nvPr/>
            </p:nvSpPr>
            <p:spPr bwMode="auto">
              <a:xfrm flipV="1">
                <a:off x="3563" y="3742"/>
                <a:ext cx="55" cy="6"/>
              </a:xfrm>
              <a:prstGeom prst="lin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4" name="Line 70"/>
              <p:cNvSpPr>
                <a:spLocks noChangeShapeType="1"/>
              </p:cNvSpPr>
              <p:nvPr/>
            </p:nvSpPr>
            <p:spPr bwMode="auto">
              <a:xfrm>
                <a:off x="3674" y="3795"/>
                <a:ext cx="48" cy="0"/>
              </a:xfrm>
              <a:prstGeom prst="lin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5" name="Line 71"/>
              <p:cNvSpPr>
                <a:spLocks noChangeShapeType="1"/>
              </p:cNvSpPr>
              <p:nvPr/>
            </p:nvSpPr>
            <p:spPr bwMode="auto">
              <a:xfrm>
                <a:off x="3616" y="3748"/>
                <a:ext cx="58" cy="42"/>
              </a:xfrm>
              <a:prstGeom prst="lin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576" name="Group 72"/>
            <p:cNvGrpSpPr>
              <a:grpSpLocks/>
            </p:cNvGrpSpPr>
            <p:nvPr/>
          </p:nvGrpSpPr>
          <p:grpSpPr bwMode="auto">
            <a:xfrm>
              <a:off x="3563" y="3742"/>
              <a:ext cx="159" cy="51"/>
              <a:chOff x="3563" y="3742"/>
              <a:chExt cx="159" cy="51"/>
            </a:xfrm>
          </p:grpSpPr>
          <p:sp>
            <p:nvSpPr>
              <p:cNvPr id="21577" name="Line 73"/>
              <p:cNvSpPr>
                <a:spLocks noChangeShapeType="1"/>
              </p:cNvSpPr>
              <p:nvPr/>
            </p:nvSpPr>
            <p:spPr bwMode="auto">
              <a:xfrm>
                <a:off x="3563" y="3794"/>
                <a:ext cx="55" cy="0"/>
              </a:xfrm>
              <a:prstGeom prst="lin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8" name="Line 74"/>
              <p:cNvSpPr>
                <a:spLocks noChangeShapeType="1"/>
              </p:cNvSpPr>
              <p:nvPr/>
            </p:nvSpPr>
            <p:spPr bwMode="auto">
              <a:xfrm>
                <a:off x="3674" y="3746"/>
                <a:ext cx="48" cy="0"/>
              </a:xfrm>
              <a:prstGeom prst="lin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9" name="Line 75"/>
              <p:cNvSpPr>
                <a:spLocks noChangeShapeType="1"/>
              </p:cNvSpPr>
              <p:nvPr/>
            </p:nvSpPr>
            <p:spPr bwMode="auto">
              <a:xfrm flipV="1">
                <a:off x="3616" y="3741"/>
                <a:ext cx="58" cy="52"/>
              </a:xfrm>
              <a:prstGeom prst="lin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1580" name="Group 76"/>
          <p:cNvGrpSpPr>
            <a:grpSpLocks/>
          </p:cNvGrpSpPr>
          <p:nvPr/>
        </p:nvGrpSpPr>
        <p:grpSpPr bwMode="auto">
          <a:xfrm>
            <a:off x="5545593" y="5253039"/>
            <a:ext cx="493755" cy="225425"/>
            <a:chOff x="3785" y="3309"/>
            <a:chExt cx="337" cy="142"/>
          </a:xfrm>
        </p:grpSpPr>
        <p:sp>
          <p:nvSpPr>
            <p:cNvPr id="21581" name="Oval 77"/>
            <p:cNvSpPr>
              <a:spLocks noChangeArrowheads="1"/>
            </p:cNvSpPr>
            <p:nvPr/>
          </p:nvSpPr>
          <p:spPr bwMode="auto">
            <a:xfrm>
              <a:off x="3788" y="3375"/>
              <a:ext cx="330" cy="76"/>
            </a:xfrm>
            <a:prstGeom prst="ellipse">
              <a:avLst/>
            </a:prstGeom>
            <a:solidFill>
              <a:srgbClr val="CCC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2" name="Line 78"/>
            <p:cNvSpPr>
              <a:spLocks noChangeShapeType="1"/>
            </p:cNvSpPr>
            <p:nvPr/>
          </p:nvSpPr>
          <p:spPr bwMode="auto">
            <a:xfrm>
              <a:off x="3788" y="3368"/>
              <a:ext cx="0" cy="4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3" name="Line 79"/>
            <p:cNvSpPr>
              <a:spLocks noChangeShapeType="1"/>
            </p:cNvSpPr>
            <p:nvPr/>
          </p:nvSpPr>
          <p:spPr bwMode="auto">
            <a:xfrm>
              <a:off x="4123" y="3368"/>
              <a:ext cx="0" cy="4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4" name="Rectangle 80"/>
            <p:cNvSpPr>
              <a:spLocks noChangeArrowheads="1"/>
            </p:cNvSpPr>
            <p:nvPr/>
          </p:nvSpPr>
          <p:spPr bwMode="auto">
            <a:xfrm>
              <a:off x="3788" y="3368"/>
              <a:ext cx="327" cy="45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5" name="Oval 81"/>
            <p:cNvSpPr>
              <a:spLocks noChangeArrowheads="1"/>
            </p:cNvSpPr>
            <p:nvPr/>
          </p:nvSpPr>
          <p:spPr bwMode="auto">
            <a:xfrm>
              <a:off x="3785" y="3309"/>
              <a:ext cx="330" cy="90"/>
            </a:xfrm>
            <a:prstGeom prst="ellipse">
              <a:avLst/>
            </a:prstGeom>
            <a:solidFill>
              <a:srgbClr val="CCC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586" name="Group 82"/>
            <p:cNvGrpSpPr>
              <a:grpSpLocks/>
            </p:cNvGrpSpPr>
            <p:nvPr/>
          </p:nvGrpSpPr>
          <p:grpSpPr bwMode="auto">
            <a:xfrm>
              <a:off x="3866" y="3330"/>
              <a:ext cx="159" cy="51"/>
              <a:chOff x="3866" y="3330"/>
              <a:chExt cx="159" cy="51"/>
            </a:xfrm>
          </p:grpSpPr>
          <p:sp>
            <p:nvSpPr>
              <p:cNvPr id="21587" name="Line 83"/>
              <p:cNvSpPr>
                <a:spLocks noChangeShapeType="1"/>
              </p:cNvSpPr>
              <p:nvPr/>
            </p:nvSpPr>
            <p:spPr bwMode="auto">
              <a:xfrm flipV="1">
                <a:off x="3866" y="3328"/>
                <a:ext cx="55" cy="6"/>
              </a:xfrm>
              <a:prstGeom prst="lin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88" name="Line 84"/>
              <p:cNvSpPr>
                <a:spLocks noChangeShapeType="1"/>
              </p:cNvSpPr>
              <p:nvPr/>
            </p:nvSpPr>
            <p:spPr bwMode="auto">
              <a:xfrm>
                <a:off x="3977" y="3382"/>
                <a:ext cx="48" cy="0"/>
              </a:xfrm>
              <a:prstGeom prst="lin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89" name="Line 85"/>
              <p:cNvSpPr>
                <a:spLocks noChangeShapeType="1"/>
              </p:cNvSpPr>
              <p:nvPr/>
            </p:nvSpPr>
            <p:spPr bwMode="auto">
              <a:xfrm>
                <a:off x="3920" y="3335"/>
                <a:ext cx="56" cy="42"/>
              </a:xfrm>
              <a:prstGeom prst="lin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590" name="Group 86"/>
            <p:cNvGrpSpPr>
              <a:grpSpLocks/>
            </p:cNvGrpSpPr>
            <p:nvPr/>
          </p:nvGrpSpPr>
          <p:grpSpPr bwMode="auto">
            <a:xfrm>
              <a:off x="3866" y="3329"/>
              <a:ext cx="159" cy="51"/>
              <a:chOff x="3866" y="3329"/>
              <a:chExt cx="159" cy="51"/>
            </a:xfrm>
          </p:grpSpPr>
          <p:sp>
            <p:nvSpPr>
              <p:cNvPr id="21591" name="Line 87"/>
              <p:cNvSpPr>
                <a:spLocks noChangeShapeType="1"/>
              </p:cNvSpPr>
              <p:nvPr/>
            </p:nvSpPr>
            <p:spPr bwMode="auto">
              <a:xfrm>
                <a:off x="3866" y="3381"/>
                <a:ext cx="55" cy="0"/>
              </a:xfrm>
              <a:prstGeom prst="lin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92" name="Line 88"/>
              <p:cNvSpPr>
                <a:spLocks noChangeShapeType="1"/>
              </p:cNvSpPr>
              <p:nvPr/>
            </p:nvSpPr>
            <p:spPr bwMode="auto">
              <a:xfrm>
                <a:off x="3977" y="3333"/>
                <a:ext cx="48" cy="0"/>
              </a:xfrm>
              <a:prstGeom prst="lin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93" name="Line 89"/>
              <p:cNvSpPr>
                <a:spLocks noChangeShapeType="1"/>
              </p:cNvSpPr>
              <p:nvPr/>
            </p:nvSpPr>
            <p:spPr bwMode="auto">
              <a:xfrm flipV="1">
                <a:off x="3920" y="3328"/>
                <a:ext cx="56" cy="52"/>
              </a:xfrm>
              <a:prstGeom prst="lin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1594" name="Group 90"/>
          <p:cNvGrpSpPr>
            <a:grpSpLocks/>
          </p:cNvGrpSpPr>
          <p:nvPr/>
        </p:nvGrpSpPr>
        <p:grpSpPr bwMode="auto">
          <a:xfrm>
            <a:off x="498151" y="3446463"/>
            <a:ext cx="1558919" cy="1985962"/>
            <a:chOff x="340" y="2171"/>
            <a:chExt cx="1064" cy="1251"/>
          </a:xfrm>
        </p:grpSpPr>
        <p:pic>
          <p:nvPicPr>
            <p:cNvPr id="21595" name="Picture 9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" y="2171"/>
              <a:ext cx="356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21596" name="Group 92"/>
            <p:cNvGrpSpPr>
              <a:grpSpLocks/>
            </p:cNvGrpSpPr>
            <p:nvPr/>
          </p:nvGrpSpPr>
          <p:grpSpPr bwMode="auto">
            <a:xfrm>
              <a:off x="340" y="2387"/>
              <a:ext cx="1064" cy="1035"/>
              <a:chOff x="340" y="2387"/>
              <a:chExt cx="1064" cy="1035"/>
            </a:xfrm>
          </p:grpSpPr>
          <p:sp>
            <p:nvSpPr>
              <p:cNvPr id="21597" name="Rectangle 93"/>
              <p:cNvSpPr>
                <a:spLocks noChangeArrowheads="1"/>
              </p:cNvSpPr>
              <p:nvPr/>
            </p:nvSpPr>
            <p:spPr bwMode="auto">
              <a:xfrm>
                <a:off x="469" y="2387"/>
                <a:ext cx="883" cy="949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8" name="Rectangle 94"/>
              <p:cNvSpPr>
                <a:spLocks noChangeArrowheads="1"/>
              </p:cNvSpPr>
              <p:nvPr/>
            </p:nvSpPr>
            <p:spPr bwMode="auto">
              <a:xfrm>
                <a:off x="425" y="2416"/>
                <a:ext cx="902" cy="979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9" name="Rectangle 95"/>
              <p:cNvSpPr>
                <a:spLocks noChangeArrowheads="1"/>
              </p:cNvSpPr>
              <p:nvPr/>
            </p:nvSpPr>
            <p:spPr bwMode="auto">
              <a:xfrm>
                <a:off x="432" y="2809"/>
                <a:ext cx="896" cy="20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00" name="Text Box 96"/>
              <p:cNvSpPr txBox="1">
                <a:spLocks noChangeArrowheads="1"/>
              </p:cNvSpPr>
              <p:nvPr/>
            </p:nvSpPr>
            <p:spPr bwMode="auto">
              <a:xfrm>
                <a:off x="340" y="2404"/>
                <a:ext cx="1064" cy="10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FFFFFF"/>
                    </a:solidFill>
                    <a:latin typeface="Times New Roman" pitchFamily="18" charset="0"/>
                    <a:ea typeface="Droid Sans Fallback" charset="0"/>
                    <a:cs typeface="Droid Sans Fallback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FFFFFF"/>
                    </a:solidFill>
                    <a:latin typeface="Times New Roman" pitchFamily="18" charset="0"/>
                    <a:ea typeface="Droid Sans Fallback" charset="0"/>
                    <a:cs typeface="Droid Sans Fallback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FFFFFF"/>
                    </a:solidFill>
                    <a:latin typeface="Times New Roman" pitchFamily="18" charset="0"/>
                    <a:ea typeface="Droid Sans Fallback" charset="0"/>
                    <a:cs typeface="Droid Sans Fallback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FFFFFF"/>
                    </a:solidFill>
                    <a:latin typeface="Times New Roman" pitchFamily="18" charset="0"/>
                    <a:ea typeface="Droid Sans Fallback" charset="0"/>
                    <a:cs typeface="Droid Sans Fallback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FFFFFF"/>
                    </a:solidFill>
                    <a:latin typeface="Times New Roman" pitchFamily="18" charset="0"/>
                    <a:ea typeface="Droid Sans Fallback" charset="0"/>
                    <a:cs typeface="Droid Sans Fallback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FFFFFF"/>
                    </a:solidFill>
                    <a:latin typeface="Times New Roman" pitchFamily="18" charset="0"/>
                    <a:ea typeface="Droid Sans Fallback" charset="0"/>
                    <a:cs typeface="Droid Sans Fallback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FFFFFF"/>
                    </a:solidFill>
                    <a:latin typeface="Times New Roman" pitchFamily="18" charset="0"/>
                    <a:ea typeface="Droid Sans Fallback" charset="0"/>
                    <a:cs typeface="Droid Sans Fallback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FFFFFF"/>
                    </a:solidFill>
                    <a:latin typeface="Times New Roman" pitchFamily="18" charset="0"/>
                    <a:ea typeface="Droid Sans Fallback" charset="0"/>
                    <a:cs typeface="Droid Sans Fallback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FFFFFF"/>
                    </a:solidFill>
                    <a:latin typeface="Times New Roman" pitchFamily="18" charset="0"/>
                    <a:ea typeface="Droid Sans Fallback" charset="0"/>
                    <a:cs typeface="Droid Sans Fallback" charset="0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</a:rPr>
                  <a:t>application</a:t>
                </a:r>
              </a:p>
              <a:p>
                <a:pPr algn="ctr">
                  <a:buClrTx/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</a:rPr>
                  <a:t>transport</a:t>
                </a:r>
              </a:p>
              <a:p>
                <a:pPr algn="ctr">
                  <a:buClrTx/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</a:rPr>
                  <a:t>network</a:t>
                </a:r>
              </a:p>
              <a:p>
                <a:pPr algn="ctr">
                  <a:buClrTx/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</a:rPr>
                  <a:t>data link</a:t>
                </a:r>
              </a:p>
              <a:p>
                <a:pPr algn="ctr">
                  <a:buClrTx/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</a:rPr>
                  <a:t>physical</a:t>
                </a:r>
              </a:p>
            </p:txBody>
          </p:sp>
          <p:sp>
            <p:nvSpPr>
              <p:cNvPr id="21601" name="Line 97"/>
              <p:cNvSpPr>
                <a:spLocks noChangeShapeType="1"/>
              </p:cNvSpPr>
              <p:nvPr/>
            </p:nvSpPr>
            <p:spPr bwMode="auto">
              <a:xfrm>
                <a:off x="425" y="2826"/>
                <a:ext cx="902" cy="1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2" name="Line 98"/>
              <p:cNvSpPr>
                <a:spLocks noChangeShapeType="1"/>
              </p:cNvSpPr>
              <p:nvPr/>
            </p:nvSpPr>
            <p:spPr bwMode="auto">
              <a:xfrm>
                <a:off x="438" y="3012"/>
                <a:ext cx="902" cy="1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3" name="Line 99"/>
              <p:cNvSpPr>
                <a:spLocks noChangeShapeType="1"/>
              </p:cNvSpPr>
              <p:nvPr/>
            </p:nvSpPr>
            <p:spPr bwMode="auto">
              <a:xfrm>
                <a:off x="438" y="3177"/>
                <a:ext cx="902" cy="1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4" name="Line 100"/>
              <p:cNvSpPr>
                <a:spLocks noChangeShapeType="1"/>
              </p:cNvSpPr>
              <p:nvPr/>
            </p:nvSpPr>
            <p:spPr bwMode="auto">
              <a:xfrm>
                <a:off x="438" y="2626"/>
                <a:ext cx="902" cy="1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1605" name="Freeform 101"/>
          <p:cNvSpPr>
            <a:spLocks noChangeArrowheads="1"/>
          </p:cNvSpPr>
          <p:nvPr/>
        </p:nvSpPr>
        <p:spPr bwMode="auto">
          <a:xfrm>
            <a:off x="5051836" y="5070476"/>
            <a:ext cx="504012" cy="307975"/>
          </a:xfrm>
          <a:custGeom>
            <a:avLst/>
            <a:gdLst>
              <a:gd name="G0" fmla="+- 124 0 0"/>
              <a:gd name="G1" fmla="+- 4 0 0"/>
              <a:gd name="T0" fmla="*/ 0 w 318"/>
              <a:gd name="T1" fmla="*/ 0 h 194"/>
              <a:gd name="T2" fmla="*/ 2147483647 w 318"/>
              <a:gd name="T3" fmla="*/ 2147483647 h 194"/>
              <a:gd name="T4" fmla="*/ 0 w 318"/>
              <a:gd name="T5" fmla="*/ 0 h 194"/>
              <a:gd name="T6" fmla="*/ 318 w 318"/>
              <a:gd name="T7" fmla="*/ 194 h 19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T4" t="T5" r="T6" b="T7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60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6" name="Freeform 102"/>
          <p:cNvSpPr>
            <a:spLocks noChangeArrowheads="1"/>
          </p:cNvSpPr>
          <p:nvPr/>
        </p:nvSpPr>
        <p:spPr bwMode="auto">
          <a:xfrm>
            <a:off x="3986673" y="5462589"/>
            <a:ext cx="480569" cy="238125"/>
          </a:xfrm>
          <a:custGeom>
            <a:avLst/>
            <a:gdLst>
              <a:gd name="G0" fmla="+- 120 0 0"/>
              <a:gd name="G1" fmla="+- 4 0 0"/>
              <a:gd name="T0" fmla="*/ 0 w 294"/>
              <a:gd name="T1" fmla="*/ 0 h 174"/>
              <a:gd name="T2" fmla="*/ 2147483647 w 294"/>
              <a:gd name="T3" fmla="*/ 2147483647 h 174"/>
              <a:gd name="T4" fmla="*/ 0 w 294"/>
              <a:gd name="T5" fmla="*/ 0 h 174"/>
              <a:gd name="T6" fmla="*/ 294 w 294"/>
              <a:gd name="T7" fmla="*/ 174 h 1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T4" t="T5" r="T6" b="T7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60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7" name="Freeform 103"/>
          <p:cNvSpPr>
            <a:spLocks noChangeArrowheads="1"/>
          </p:cNvSpPr>
          <p:nvPr/>
        </p:nvSpPr>
        <p:spPr bwMode="auto">
          <a:xfrm>
            <a:off x="4934624" y="5438775"/>
            <a:ext cx="628550" cy="247650"/>
          </a:xfrm>
          <a:custGeom>
            <a:avLst/>
            <a:gdLst>
              <a:gd name="G0" fmla="+- 552 0 0"/>
              <a:gd name="G1" fmla="+- 4 0 0"/>
              <a:gd name="T0" fmla="*/ 0 w 378"/>
              <a:gd name="T1" fmla="*/ 2147483647 h 174"/>
              <a:gd name="T2" fmla="*/ 2147483647 w 378"/>
              <a:gd name="T3" fmla="*/ 0 h 174"/>
              <a:gd name="T4" fmla="*/ 0 w 378"/>
              <a:gd name="T5" fmla="*/ 0 h 174"/>
              <a:gd name="T6" fmla="*/ 378 w 378"/>
              <a:gd name="T7" fmla="*/ 174 h 1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T4" t="T5" r="T6" b="T7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60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8" name="Freeform 104"/>
          <p:cNvSpPr>
            <a:spLocks noChangeArrowheads="1"/>
          </p:cNvSpPr>
          <p:nvPr/>
        </p:nvSpPr>
        <p:spPr bwMode="auto">
          <a:xfrm>
            <a:off x="5601268" y="5492750"/>
            <a:ext cx="205121" cy="508000"/>
          </a:xfrm>
          <a:custGeom>
            <a:avLst/>
            <a:gdLst>
              <a:gd name="G0" fmla="+- 618 0 0"/>
              <a:gd name="G1" fmla="+- 4 0 0"/>
              <a:gd name="T0" fmla="*/ 0 w 118"/>
              <a:gd name="T1" fmla="*/ 2147483647 h 500"/>
              <a:gd name="T2" fmla="*/ 2147483647 w 118"/>
              <a:gd name="T3" fmla="*/ 0 h 500"/>
              <a:gd name="T4" fmla="*/ 0 w 118"/>
              <a:gd name="T5" fmla="*/ 0 h 500"/>
              <a:gd name="T6" fmla="*/ 118 w 118"/>
              <a:gd name="T7" fmla="*/ 500 h 5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T4" t="T5" r="T6" b="T7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60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9" name="Freeform 105"/>
          <p:cNvSpPr>
            <a:spLocks noChangeArrowheads="1"/>
          </p:cNvSpPr>
          <p:nvPr/>
        </p:nvSpPr>
        <p:spPr bwMode="auto">
          <a:xfrm>
            <a:off x="4366147" y="6026151"/>
            <a:ext cx="735505" cy="74613"/>
          </a:xfrm>
          <a:custGeom>
            <a:avLst/>
            <a:gdLst>
              <a:gd name="G0" fmla="+- 1 0 0"/>
              <a:gd name="G1" fmla="+- 4 0 0"/>
              <a:gd name="T0" fmla="*/ 2147483647 w 370"/>
              <a:gd name="T1" fmla="*/ 2147483647 h 32"/>
              <a:gd name="T2" fmla="*/ 0 w 370"/>
              <a:gd name="T3" fmla="*/ 0 h 32"/>
              <a:gd name="T4" fmla="*/ 0 w 370"/>
              <a:gd name="T5" fmla="*/ 0 h 32"/>
              <a:gd name="T6" fmla="*/ 370 w 370"/>
              <a:gd name="T7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T4" t="T5" r="T6" b="T7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60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10" name="Freeform 106"/>
          <p:cNvSpPr>
            <a:spLocks noChangeArrowheads="1"/>
          </p:cNvSpPr>
          <p:nvPr/>
        </p:nvSpPr>
        <p:spPr bwMode="auto">
          <a:xfrm>
            <a:off x="3828437" y="5486400"/>
            <a:ext cx="194864" cy="425450"/>
          </a:xfrm>
          <a:custGeom>
            <a:avLst/>
            <a:gdLst>
              <a:gd name="G0" fmla="+- 1 0 0"/>
              <a:gd name="G1" fmla="+- 1 0 0"/>
              <a:gd name="G2" fmla="*/ 1 16385 2"/>
              <a:gd name="T0" fmla="*/ 2147483647 w 176"/>
              <a:gd name="T1" fmla="*/ 2147483647 h 412"/>
              <a:gd name="T2" fmla="*/ 2147483647 w 176"/>
              <a:gd name="T3" fmla="*/ 2147483647 h 412"/>
              <a:gd name="T4" fmla="*/ 0 w 176"/>
              <a:gd name="T5" fmla="*/ 0 h 412"/>
              <a:gd name="T6" fmla="*/ 0 w 176"/>
              <a:gd name="T7" fmla="*/ 0 h 412"/>
              <a:gd name="T8" fmla="*/ 176 w 176"/>
              <a:gd name="T9" fmla="*/ 41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60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611" name="Group 107"/>
          <p:cNvGrpSpPr>
            <a:grpSpLocks/>
          </p:cNvGrpSpPr>
          <p:nvPr/>
        </p:nvGrpSpPr>
        <p:grpSpPr bwMode="auto">
          <a:xfrm>
            <a:off x="7280329" y="3617913"/>
            <a:ext cx="1557454" cy="1987550"/>
            <a:chOff x="4969" y="2279"/>
            <a:chExt cx="1063" cy="1252"/>
          </a:xfrm>
        </p:grpSpPr>
        <p:pic>
          <p:nvPicPr>
            <p:cNvPr id="21612" name="Picture 10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" y="2279"/>
              <a:ext cx="355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21613" name="Group 109"/>
            <p:cNvGrpSpPr>
              <a:grpSpLocks/>
            </p:cNvGrpSpPr>
            <p:nvPr/>
          </p:nvGrpSpPr>
          <p:grpSpPr bwMode="auto">
            <a:xfrm>
              <a:off x="4969" y="2495"/>
              <a:ext cx="1063" cy="1036"/>
              <a:chOff x="4969" y="2495"/>
              <a:chExt cx="1063" cy="1036"/>
            </a:xfrm>
          </p:grpSpPr>
          <p:sp>
            <p:nvSpPr>
              <p:cNvPr id="21614" name="Rectangle 110"/>
              <p:cNvSpPr>
                <a:spLocks noChangeArrowheads="1"/>
              </p:cNvSpPr>
              <p:nvPr/>
            </p:nvSpPr>
            <p:spPr bwMode="auto">
              <a:xfrm>
                <a:off x="5098" y="2495"/>
                <a:ext cx="882" cy="948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15" name="Rectangle 111"/>
              <p:cNvSpPr>
                <a:spLocks noChangeArrowheads="1"/>
              </p:cNvSpPr>
              <p:nvPr/>
            </p:nvSpPr>
            <p:spPr bwMode="auto">
              <a:xfrm>
                <a:off x="5055" y="2524"/>
                <a:ext cx="901" cy="978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16" name="Rectangle 112"/>
              <p:cNvSpPr>
                <a:spLocks noChangeArrowheads="1"/>
              </p:cNvSpPr>
              <p:nvPr/>
            </p:nvSpPr>
            <p:spPr bwMode="auto">
              <a:xfrm>
                <a:off x="5061" y="2918"/>
                <a:ext cx="895" cy="20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17" name="Text Box 113"/>
              <p:cNvSpPr txBox="1">
                <a:spLocks noChangeArrowheads="1"/>
              </p:cNvSpPr>
              <p:nvPr/>
            </p:nvSpPr>
            <p:spPr bwMode="auto">
              <a:xfrm>
                <a:off x="4969" y="2513"/>
                <a:ext cx="1063" cy="10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FFFFFF"/>
                    </a:solidFill>
                    <a:latin typeface="Times New Roman" pitchFamily="18" charset="0"/>
                    <a:ea typeface="Droid Sans Fallback" charset="0"/>
                    <a:cs typeface="Droid Sans Fallback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FFFFFF"/>
                    </a:solidFill>
                    <a:latin typeface="Times New Roman" pitchFamily="18" charset="0"/>
                    <a:ea typeface="Droid Sans Fallback" charset="0"/>
                    <a:cs typeface="Droid Sans Fallback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FFFFFF"/>
                    </a:solidFill>
                    <a:latin typeface="Times New Roman" pitchFamily="18" charset="0"/>
                    <a:ea typeface="Droid Sans Fallback" charset="0"/>
                    <a:cs typeface="Droid Sans Fallback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FFFFFF"/>
                    </a:solidFill>
                    <a:latin typeface="Times New Roman" pitchFamily="18" charset="0"/>
                    <a:ea typeface="Droid Sans Fallback" charset="0"/>
                    <a:cs typeface="Droid Sans Fallback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FFFFFF"/>
                    </a:solidFill>
                    <a:latin typeface="Times New Roman" pitchFamily="18" charset="0"/>
                    <a:ea typeface="Droid Sans Fallback" charset="0"/>
                    <a:cs typeface="Droid Sans Fallback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FFFFFF"/>
                    </a:solidFill>
                    <a:latin typeface="Times New Roman" pitchFamily="18" charset="0"/>
                    <a:ea typeface="Droid Sans Fallback" charset="0"/>
                    <a:cs typeface="Droid Sans Fallback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FFFFFF"/>
                    </a:solidFill>
                    <a:latin typeface="Times New Roman" pitchFamily="18" charset="0"/>
                    <a:ea typeface="Droid Sans Fallback" charset="0"/>
                    <a:cs typeface="Droid Sans Fallback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FFFFFF"/>
                    </a:solidFill>
                    <a:latin typeface="Times New Roman" pitchFamily="18" charset="0"/>
                    <a:ea typeface="Droid Sans Fallback" charset="0"/>
                    <a:cs typeface="Droid Sans Fallback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FFFFFF"/>
                    </a:solidFill>
                    <a:latin typeface="Times New Roman" pitchFamily="18" charset="0"/>
                    <a:ea typeface="Droid Sans Fallback" charset="0"/>
                    <a:cs typeface="Droid Sans Fallback" charset="0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</a:rPr>
                  <a:t>application</a:t>
                </a:r>
              </a:p>
              <a:p>
                <a:pPr algn="ctr">
                  <a:buClrTx/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</a:rPr>
                  <a:t>transport</a:t>
                </a:r>
              </a:p>
              <a:p>
                <a:pPr algn="ctr">
                  <a:buClrTx/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</a:rPr>
                  <a:t>network</a:t>
                </a:r>
              </a:p>
              <a:p>
                <a:pPr algn="ctr">
                  <a:buClrTx/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</a:rPr>
                  <a:t>data link</a:t>
                </a:r>
              </a:p>
              <a:p>
                <a:pPr algn="ctr">
                  <a:buClrTx/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</a:rPr>
                  <a:t>physical</a:t>
                </a:r>
              </a:p>
            </p:txBody>
          </p:sp>
          <p:sp>
            <p:nvSpPr>
              <p:cNvPr id="21618" name="Line 114"/>
              <p:cNvSpPr>
                <a:spLocks noChangeShapeType="1"/>
              </p:cNvSpPr>
              <p:nvPr/>
            </p:nvSpPr>
            <p:spPr bwMode="auto">
              <a:xfrm>
                <a:off x="5055" y="2935"/>
                <a:ext cx="901" cy="1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9" name="Line 115"/>
              <p:cNvSpPr>
                <a:spLocks noChangeShapeType="1"/>
              </p:cNvSpPr>
              <p:nvPr/>
            </p:nvSpPr>
            <p:spPr bwMode="auto">
              <a:xfrm>
                <a:off x="5067" y="3120"/>
                <a:ext cx="901" cy="1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20" name="Line 116"/>
              <p:cNvSpPr>
                <a:spLocks noChangeShapeType="1"/>
              </p:cNvSpPr>
              <p:nvPr/>
            </p:nvSpPr>
            <p:spPr bwMode="auto">
              <a:xfrm>
                <a:off x="5067" y="3284"/>
                <a:ext cx="901" cy="1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21" name="Line 117"/>
              <p:cNvSpPr>
                <a:spLocks noChangeShapeType="1"/>
              </p:cNvSpPr>
              <p:nvPr/>
            </p:nvSpPr>
            <p:spPr bwMode="auto">
              <a:xfrm>
                <a:off x="5067" y="2736"/>
                <a:ext cx="901" cy="1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1622" name="Line 118"/>
          <p:cNvSpPr>
            <a:spLocks noChangeShapeType="1"/>
          </p:cNvSpPr>
          <p:nvPr/>
        </p:nvSpPr>
        <p:spPr bwMode="auto">
          <a:xfrm flipH="1">
            <a:off x="6015905" y="5407025"/>
            <a:ext cx="1418265" cy="635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23" name="Text Box 119"/>
          <p:cNvSpPr txBox="1">
            <a:spLocks noChangeArrowheads="1"/>
          </p:cNvSpPr>
          <p:nvPr/>
        </p:nvSpPr>
        <p:spPr bwMode="auto">
          <a:xfrm>
            <a:off x="1964073" y="4651376"/>
            <a:ext cx="159400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1. Initiate call</a:t>
            </a:r>
          </a:p>
        </p:txBody>
      </p:sp>
      <p:sp>
        <p:nvSpPr>
          <p:cNvPr id="21624" name="Freeform 120"/>
          <p:cNvSpPr>
            <a:spLocks/>
          </p:cNvSpPr>
          <p:nvPr/>
        </p:nvSpPr>
        <p:spPr bwMode="auto">
          <a:xfrm>
            <a:off x="2057070" y="5000626"/>
            <a:ext cx="5305308" cy="862013"/>
          </a:xfrm>
          <a:custGeom>
            <a:avLst/>
            <a:gdLst>
              <a:gd name="G0" fmla="+- 65305 0 0"/>
              <a:gd name="G1" fmla="+- 1 0 0"/>
              <a:gd name="G2" fmla="+- 1 0 0"/>
              <a:gd name="G3" fmla="+- 3630 0 0"/>
              <a:gd name="G4" fmla="+- 2 0 0"/>
              <a:gd name="G5" fmla="sin 12 G4"/>
              <a:gd name="G6" fmla="+- 1 0 0"/>
              <a:gd name="G7" fmla="*/ 1 49345 61568"/>
              <a:gd name="G8" fmla="*/ 1 62149 45696"/>
              <a:gd name="G9" fmla="*/ 1 52459 25856"/>
              <a:gd name="G10" fmla="*/ G9 1 180"/>
              <a:gd name="G11" fmla="*/ G8 1 G10"/>
              <a:gd name="T0" fmla="*/ 0 w 3342"/>
              <a:gd name="T1" fmla="*/ 0 h 543"/>
              <a:gd name="T2" fmla="*/ 2147483647 w 3342"/>
              <a:gd name="T3" fmla="*/ 2147483647 h 543"/>
              <a:gd name="T4" fmla="*/ 2147483647 w 3342"/>
              <a:gd name="T5" fmla="*/ 2147483647 h 543"/>
              <a:gd name="T6" fmla="*/ 2147483647 w 3342"/>
              <a:gd name="T7" fmla="*/ 2147483647 h 543"/>
              <a:gd name="T8" fmla="*/ 2147483647 w 3342"/>
              <a:gd name="T9" fmla="*/ 2147483647 h 543"/>
              <a:gd name="T10" fmla="*/ 2147483647 w 3342"/>
              <a:gd name="T11" fmla="*/ 2147483647 h 543"/>
              <a:gd name="T12" fmla="*/ 2147483647 w 3342"/>
              <a:gd name="T13" fmla="*/ 2147483647 h 543"/>
              <a:gd name="T14" fmla="*/ 2147483647 w 3342"/>
              <a:gd name="T15" fmla="*/ 2147483647 h 543"/>
              <a:gd name="T16" fmla="*/ 0 w 3342"/>
              <a:gd name="T17" fmla="*/ 0 h 543"/>
              <a:gd name="T18" fmla="*/ 3342 w 3342"/>
              <a:gd name="T19" fmla="*/ 543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3342" h="543">
                <a:moveTo>
                  <a:pt x="0" y="0"/>
                </a:moveTo>
                <a:lnTo>
                  <a:pt x="3" y="234"/>
                </a:lnTo>
                <a:lnTo>
                  <a:pt x="939" y="234"/>
                </a:lnTo>
                <a:lnTo>
                  <a:pt x="1617" y="543"/>
                </a:lnTo>
                <a:lnTo>
                  <a:pt x="1818" y="543"/>
                </a:lnTo>
                <a:lnTo>
                  <a:pt x="2364" y="300"/>
                </a:lnTo>
                <a:lnTo>
                  <a:pt x="3342" y="306"/>
                </a:lnTo>
                <a:lnTo>
                  <a:pt x="3336" y="12"/>
                </a:lnTo>
              </a:path>
            </a:pathLst>
          </a:custGeom>
          <a:noFill/>
          <a:ln w="28440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25" name="Text Box 121"/>
          <p:cNvSpPr txBox="1">
            <a:spLocks noChangeArrowheads="1"/>
          </p:cNvSpPr>
          <p:nvPr/>
        </p:nvSpPr>
        <p:spPr bwMode="auto">
          <a:xfrm>
            <a:off x="5617204" y="4718051"/>
            <a:ext cx="183766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2. incoming call</a:t>
            </a:r>
          </a:p>
        </p:txBody>
      </p:sp>
      <p:sp>
        <p:nvSpPr>
          <p:cNvPr id="21626" name="Text Box 122"/>
          <p:cNvSpPr txBox="1">
            <a:spLocks noChangeArrowheads="1"/>
          </p:cNvSpPr>
          <p:nvPr/>
        </p:nvSpPr>
        <p:spPr bwMode="auto">
          <a:xfrm>
            <a:off x="5792864" y="4384676"/>
            <a:ext cx="158304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3. Accept call</a:t>
            </a:r>
          </a:p>
        </p:txBody>
      </p:sp>
      <p:sp>
        <p:nvSpPr>
          <p:cNvPr id="21627" name="Freeform 123"/>
          <p:cNvSpPr>
            <a:spLocks/>
          </p:cNvSpPr>
          <p:nvPr/>
        </p:nvSpPr>
        <p:spPr bwMode="auto">
          <a:xfrm>
            <a:off x="2162561" y="4648200"/>
            <a:ext cx="5057697" cy="1123950"/>
          </a:xfrm>
          <a:custGeom>
            <a:avLst/>
            <a:gdLst>
              <a:gd name="G0" fmla="+- 65167 0 0"/>
              <a:gd name="G1" fmla="+- 1 0 0"/>
              <a:gd name="G2" fmla="+- 1 0 0"/>
              <a:gd name="G3" fmla="+- 1 0 0"/>
              <a:gd name="G4" fmla="+- 2 0 0"/>
              <a:gd name="G5" fmla="sin 12 G4"/>
              <a:gd name="G6" fmla="+- 1 0 0"/>
              <a:gd name="G7" fmla="*/ 1 49345 61568"/>
              <a:gd name="G8" fmla="*/ 1 62149 45696"/>
              <a:gd name="G9" fmla="*/ 1 52459 25856"/>
              <a:gd name="G10" fmla="*/ G9 1 180"/>
              <a:gd name="G11" fmla="*/ G8 1 G10"/>
              <a:gd name="T0" fmla="*/ 0 w 3186"/>
              <a:gd name="T1" fmla="*/ 2147483647 h 708"/>
              <a:gd name="T2" fmla="*/ 0 w 3186"/>
              <a:gd name="T3" fmla="*/ 2147483647 h 708"/>
              <a:gd name="T4" fmla="*/ 2147483647 w 3186"/>
              <a:gd name="T5" fmla="*/ 2147483647 h 708"/>
              <a:gd name="T6" fmla="*/ 2147483647 w 3186"/>
              <a:gd name="T7" fmla="*/ 2147483647 h 708"/>
              <a:gd name="T8" fmla="*/ 2147483647 w 3186"/>
              <a:gd name="T9" fmla="*/ 2147483647 h 708"/>
              <a:gd name="T10" fmla="*/ 2147483647 w 3186"/>
              <a:gd name="T11" fmla="*/ 2147483647 h 708"/>
              <a:gd name="T12" fmla="*/ 2147483647 w 3186"/>
              <a:gd name="T13" fmla="*/ 2147483647 h 708"/>
              <a:gd name="T14" fmla="*/ 2147483647 w 3186"/>
              <a:gd name="T15" fmla="*/ 0 h 708"/>
              <a:gd name="T16" fmla="*/ 0 w 3186"/>
              <a:gd name="T17" fmla="*/ 0 h 708"/>
              <a:gd name="T18" fmla="*/ 3186 w 3186"/>
              <a:gd name="T19" fmla="*/ 708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3186" h="708">
                <a:moveTo>
                  <a:pt x="0" y="12"/>
                </a:moveTo>
                <a:lnTo>
                  <a:pt x="0" y="381"/>
                </a:lnTo>
                <a:lnTo>
                  <a:pt x="882" y="384"/>
                </a:lnTo>
                <a:lnTo>
                  <a:pt x="1551" y="708"/>
                </a:lnTo>
                <a:lnTo>
                  <a:pt x="1742" y="708"/>
                </a:lnTo>
                <a:lnTo>
                  <a:pt x="2273" y="476"/>
                </a:lnTo>
                <a:lnTo>
                  <a:pt x="3186" y="470"/>
                </a:lnTo>
                <a:lnTo>
                  <a:pt x="3180" y="0"/>
                </a:lnTo>
              </a:path>
            </a:pathLst>
          </a:custGeom>
          <a:noFill/>
          <a:ln w="28440" cap="flat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28" name="Text Box 124"/>
          <p:cNvSpPr txBox="1">
            <a:spLocks noChangeArrowheads="1"/>
          </p:cNvSpPr>
          <p:nvPr/>
        </p:nvSpPr>
        <p:spPr bwMode="auto">
          <a:xfrm>
            <a:off x="1899663" y="4365626"/>
            <a:ext cx="196750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4. Call connected</a:t>
            </a:r>
          </a:p>
        </p:txBody>
      </p:sp>
      <p:sp>
        <p:nvSpPr>
          <p:cNvPr id="21629" name="Text Box 125"/>
          <p:cNvSpPr txBox="1">
            <a:spLocks noChangeArrowheads="1"/>
          </p:cNvSpPr>
          <p:nvPr/>
        </p:nvSpPr>
        <p:spPr bwMode="auto">
          <a:xfrm>
            <a:off x="1939967" y="4060826"/>
            <a:ext cx="218871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5. Data flow begins</a:t>
            </a:r>
          </a:p>
        </p:txBody>
      </p:sp>
      <p:sp>
        <p:nvSpPr>
          <p:cNvPr id="21630" name="Text Box 126"/>
          <p:cNvSpPr txBox="1">
            <a:spLocks noChangeArrowheads="1"/>
          </p:cNvSpPr>
          <p:nvPr/>
        </p:nvSpPr>
        <p:spPr bwMode="auto">
          <a:xfrm>
            <a:off x="5631044" y="4013201"/>
            <a:ext cx="175430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6. Receive data</a:t>
            </a:r>
          </a:p>
        </p:txBody>
      </p:sp>
      <p:sp>
        <p:nvSpPr>
          <p:cNvPr id="21631" name="Freeform 127"/>
          <p:cNvSpPr>
            <a:spLocks/>
          </p:cNvSpPr>
          <p:nvPr/>
        </p:nvSpPr>
        <p:spPr bwMode="auto">
          <a:xfrm>
            <a:off x="2228494" y="4324351"/>
            <a:ext cx="4896530" cy="1343025"/>
          </a:xfrm>
          <a:custGeom>
            <a:avLst/>
            <a:gdLst>
              <a:gd name="G0" fmla="+- 65023 0 0"/>
              <a:gd name="G1" fmla="+- 1 0 0"/>
              <a:gd name="G2" fmla="+- 1 0 0"/>
              <a:gd name="G3" fmla="+- 1 0 0"/>
              <a:gd name="G4" fmla="+- 2 0 0"/>
              <a:gd name="G5" fmla="sin 12 G4"/>
              <a:gd name="G6" fmla="+- 1 0 0"/>
              <a:gd name="G7" fmla="*/ 1 49345 61568"/>
              <a:gd name="G8" fmla="*/ 1 62149 45696"/>
              <a:gd name="G9" fmla="*/ 1 52459 25856"/>
              <a:gd name="G10" fmla="*/ G9 1 180"/>
              <a:gd name="G11" fmla="*/ G8 1 G10"/>
              <a:gd name="T0" fmla="*/ 0 w 3084"/>
              <a:gd name="T1" fmla="*/ 2147483647 h 846"/>
              <a:gd name="T2" fmla="*/ 0 w 3084"/>
              <a:gd name="T3" fmla="*/ 2147483647 h 846"/>
              <a:gd name="T4" fmla="*/ 2147483647 w 3084"/>
              <a:gd name="T5" fmla="*/ 2147483647 h 846"/>
              <a:gd name="T6" fmla="*/ 2147483647 w 3084"/>
              <a:gd name="T7" fmla="*/ 2147483647 h 846"/>
              <a:gd name="T8" fmla="*/ 2147483647 w 3084"/>
              <a:gd name="T9" fmla="*/ 2147483647 h 846"/>
              <a:gd name="T10" fmla="*/ 2147483647 w 3084"/>
              <a:gd name="T11" fmla="*/ 2147483647 h 846"/>
              <a:gd name="T12" fmla="*/ 2147483647 w 3084"/>
              <a:gd name="T13" fmla="*/ 2147483647 h 846"/>
              <a:gd name="T14" fmla="*/ 2147483647 w 3084"/>
              <a:gd name="T15" fmla="*/ 0 h 846"/>
              <a:gd name="T16" fmla="*/ 0 w 3084"/>
              <a:gd name="T17" fmla="*/ 0 h 846"/>
              <a:gd name="T18" fmla="*/ 3084 w 3084"/>
              <a:gd name="T19" fmla="*/ 846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3084" h="846">
                <a:moveTo>
                  <a:pt x="0" y="18"/>
                </a:moveTo>
                <a:lnTo>
                  <a:pt x="0" y="531"/>
                </a:lnTo>
                <a:lnTo>
                  <a:pt x="846" y="534"/>
                </a:lnTo>
                <a:lnTo>
                  <a:pt x="1485" y="846"/>
                </a:lnTo>
                <a:lnTo>
                  <a:pt x="1698" y="843"/>
                </a:lnTo>
                <a:lnTo>
                  <a:pt x="2238" y="633"/>
                </a:lnTo>
                <a:lnTo>
                  <a:pt x="3084" y="633"/>
                </a:lnTo>
                <a:lnTo>
                  <a:pt x="3081" y="0"/>
                </a:lnTo>
              </a:path>
            </a:pathLst>
          </a:custGeom>
          <a:noFill/>
          <a:ln w="57240" cap="flat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632" name="Group 128"/>
          <p:cNvGrpSpPr>
            <a:grpSpLocks/>
          </p:cNvGrpSpPr>
          <p:nvPr/>
        </p:nvGrpSpPr>
        <p:grpSpPr bwMode="auto">
          <a:xfrm>
            <a:off x="3514895" y="5241925"/>
            <a:ext cx="2522988" cy="592138"/>
            <a:chOff x="2399" y="3302"/>
            <a:chExt cx="1722" cy="373"/>
          </a:xfrm>
        </p:grpSpPr>
        <p:grpSp>
          <p:nvGrpSpPr>
            <p:cNvPr id="21633" name="Group 129"/>
            <p:cNvGrpSpPr>
              <a:grpSpLocks/>
            </p:cNvGrpSpPr>
            <p:nvPr/>
          </p:nvGrpSpPr>
          <p:grpSpPr bwMode="auto">
            <a:xfrm>
              <a:off x="2399" y="3302"/>
              <a:ext cx="337" cy="142"/>
              <a:chOff x="2399" y="3302"/>
              <a:chExt cx="337" cy="142"/>
            </a:xfrm>
          </p:grpSpPr>
          <p:sp>
            <p:nvSpPr>
              <p:cNvPr id="21634" name="Oval 130"/>
              <p:cNvSpPr>
                <a:spLocks noChangeArrowheads="1"/>
              </p:cNvSpPr>
              <p:nvPr/>
            </p:nvSpPr>
            <p:spPr bwMode="auto">
              <a:xfrm>
                <a:off x="2402" y="3368"/>
                <a:ext cx="330" cy="76"/>
              </a:xfrm>
              <a:prstGeom prst="ellipse">
                <a:avLst/>
              </a:prstGeom>
              <a:solidFill>
                <a:srgbClr val="FF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35" name="Line 131"/>
              <p:cNvSpPr>
                <a:spLocks noChangeShapeType="1"/>
              </p:cNvSpPr>
              <p:nvPr/>
            </p:nvSpPr>
            <p:spPr bwMode="auto">
              <a:xfrm>
                <a:off x="2402" y="3361"/>
                <a:ext cx="0" cy="45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6" name="Line 132"/>
              <p:cNvSpPr>
                <a:spLocks noChangeShapeType="1"/>
              </p:cNvSpPr>
              <p:nvPr/>
            </p:nvSpPr>
            <p:spPr bwMode="auto">
              <a:xfrm>
                <a:off x="2737" y="3361"/>
                <a:ext cx="0" cy="45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7" name="Rectangle 133"/>
              <p:cNvSpPr>
                <a:spLocks noChangeArrowheads="1"/>
              </p:cNvSpPr>
              <p:nvPr/>
            </p:nvSpPr>
            <p:spPr bwMode="auto">
              <a:xfrm>
                <a:off x="2402" y="3361"/>
                <a:ext cx="327" cy="4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38" name="Oval 134"/>
              <p:cNvSpPr>
                <a:spLocks noChangeArrowheads="1"/>
              </p:cNvSpPr>
              <p:nvPr/>
            </p:nvSpPr>
            <p:spPr bwMode="auto">
              <a:xfrm>
                <a:off x="2399" y="3302"/>
                <a:ext cx="330" cy="90"/>
              </a:xfrm>
              <a:prstGeom prst="ellipse">
                <a:avLst/>
              </a:prstGeom>
              <a:solidFill>
                <a:srgbClr val="FF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1639" name="Group 135"/>
              <p:cNvGrpSpPr>
                <a:grpSpLocks/>
              </p:cNvGrpSpPr>
              <p:nvPr/>
            </p:nvGrpSpPr>
            <p:grpSpPr bwMode="auto">
              <a:xfrm>
                <a:off x="2480" y="3323"/>
                <a:ext cx="160" cy="50"/>
                <a:chOff x="2480" y="3323"/>
                <a:chExt cx="160" cy="50"/>
              </a:xfrm>
            </p:grpSpPr>
            <p:sp>
              <p:nvSpPr>
                <p:cNvPr id="21640" name="Line 136"/>
                <p:cNvSpPr>
                  <a:spLocks noChangeShapeType="1"/>
                </p:cNvSpPr>
                <p:nvPr/>
              </p:nvSpPr>
              <p:spPr bwMode="auto">
                <a:xfrm flipV="1">
                  <a:off x="2480" y="3322"/>
                  <a:ext cx="55" cy="6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41" name="Line 137"/>
                <p:cNvSpPr>
                  <a:spLocks noChangeShapeType="1"/>
                </p:cNvSpPr>
                <p:nvPr/>
              </p:nvSpPr>
              <p:spPr bwMode="auto">
                <a:xfrm>
                  <a:off x="2592" y="3374"/>
                  <a:ext cx="48" cy="0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42" name="Line 138"/>
                <p:cNvSpPr>
                  <a:spLocks noChangeShapeType="1"/>
                </p:cNvSpPr>
                <p:nvPr/>
              </p:nvSpPr>
              <p:spPr bwMode="auto">
                <a:xfrm>
                  <a:off x="2534" y="3328"/>
                  <a:ext cx="58" cy="41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643" name="Group 139"/>
              <p:cNvGrpSpPr>
                <a:grpSpLocks/>
              </p:cNvGrpSpPr>
              <p:nvPr/>
            </p:nvGrpSpPr>
            <p:grpSpPr bwMode="auto">
              <a:xfrm>
                <a:off x="2480" y="3322"/>
                <a:ext cx="160" cy="51"/>
                <a:chOff x="2480" y="3322"/>
                <a:chExt cx="160" cy="51"/>
              </a:xfrm>
            </p:grpSpPr>
            <p:sp>
              <p:nvSpPr>
                <p:cNvPr id="21644" name="Line 140"/>
                <p:cNvSpPr>
                  <a:spLocks noChangeShapeType="1"/>
                </p:cNvSpPr>
                <p:nvPr/>
              </p:nvSpPr>
              <p:spPr bwMode="auto">
                <a:xfrm>
                  <a:off x="2480" y="3374"/>
                  <a:ext cx="55" cy="0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45" name="Line 141"/>
                <p:cNvSpPr>
                  <a:spLocks noChangeShapeType="1"/>
                </p:cNvSpPr>
                <p:nvPr/>
              </p:nvSpPr>
              <p:spPr bwMode="auto">
                <a:xfrm>
                  <a:off x="2592" y="3326"/>
                  <a:ext cx="48" cy="0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46" name="Line 142"/>
                <p:cNvSpPr>
                  <a:spLocks noChangeShapeType="1"/>
                </p:cNvSpPr>
                <p:nvPr/>
              </p:nvSpPr>
              <p:spPr bwMode="auto">
                <a:xfrm flipV="1">
                  <a:off x="2534" y="3321"/>
                  <a:ext cx="58" cy="53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47" name="Group 143"/>
            <p:cNvGrpSpPr>
              <a:grpSpLocks/>
            </p:cNvGrpSpPr>
            <p:nvPr/>
          </p:nvGrpSpPr>
          <p:grpSpPr bwMode="auto">
            <a:xfrm>
              <a:off x="3043" y="3533"/>
              <a:ext cx="337" cy="142"/>
              <a:chOff x="3043" y="3533"/>
              <a:chExt cx="337" cy="142"/>
            </a:xfrm>
          </p:grpSpPr>
          <p:sp>
            <p:nvSpPr>
              <p:cNvPr id="21648" name="Oval 144"/>
              <p:cNvSpPr>
                <a:spLocks noChangeArrowheads="1"/>
              </p:cNvSpPr>
              <p:nvPr/>
            </p:nvSpPr>
            <p:spPr bwMode="auto">
              <a:xfrm>
                <a:off x="3046" y="3599"/>
                <a:ext cx="330" cy="76"/>
              </a:xfrm>
              <a:prstGeom prst="ellipse">
                <a:avLst/>
              </a:prstGeom>
              <a:solidFill>
                <a:srgbClr val="FF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49" name="Line 145"/>
              <p:cNvSpPr>
                <a:spLocks noChangeShapeType="1"/>
              </p:cNvSpPr>
              <p:nvPr/>
            </p:nvSpPr>
            <p:spPr bwMode="auto">
              <a:xfrm>
                <a:off x="3046" y="3592"/>
                <a:ext cx="0" cy="45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50" name="Line 146"/>
              <p:cNvSpPr>
                <a:spLocks noChangeShapeType="1"/>
              </p:cNvSpPr>
              <p:nvPr/>
            </p:nvSpPr>
            <p:spPr bwMode="auto">
              <a:xfrm>
                <a:off x="3381" y="3592"/>
                <a:ext cx="0" cy="45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51" name="Rectangle 147"/>
              <p:cNvSpPr>
                <a:spLocks noChangeArrowheads="1"/>
              </p:cNvSpPr>
              <p:nvPr/>
            </p:nvSpPr>
            <p:spPr bwMode="auto">
              <a:xfrm>
                <a:off x="3046" y="3592"/>
                <a:ext cx="326" cy="4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52" name="Oval 148"/>
              <p:cNvSpPr>
                <a:spLocks noChangeArrowheads="1"/>
              </p:cNvSpPr>
              <p:nvPr/>
            </p:nvSpPr>
            <p:spPr bwMode="auto">
              <a:xfrm>
                <a:off x="3043" y="3533"/>
                <a:ext cx="330" cy="90"/>
              </a:xfrm>
              <a:prstGeom prst="ellipse">
                <a:avLst/>
              </a:prstGeom>
              <a:solidFill>
                <a:srgbClr val="FF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1653" name="Group 149"/>
              <p:cNvGrpSpPr>
                <a:grpSpLocks/>
              </p:cNvGrpSpPr>
              <p:nvPr/>
            </p:nvGrpSpPr>
            <p:grpSpPr bwMode="auto">
              <a:xfrm>
                <a:off x="3124" y="3554"/>
                <a:ext cx="159" cy="50"/>
                <a:chOff x="3124" y="3554"/>
                <a:chExt cx="159" cy="50"/>
              </a:xfrm>
            </p:grpSpPr>
            <p:sp>
              <p:nvSpPr>
                <p:cNvPr id="21654" name="Line 150"/>
                <p:cNvSpPr>
                  <a:spLocks noChangeShapeType="1"/>
                </p:cNvSpPr>
                <p:nvPr/>
              </p:nvSpPr>
              <p:spPr bwMode="auto">
                <a:xfrm flipV="1">
                  <a:off x="3124" y="3553"/>
                  <a:ext cx="55" cy="6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55" name="Line 151"/>
                <p:cNvSpPr>
                  <a:spLocks noChangeShapeType="1"/>
                </p:cNvSpPr>
                <p:nvPr/>
              </p:nvSpPr>
              <p:spPr bwMode="auto">
                <a:xfrm>
                  <a:off x="3235" y="3605"/>
                  <a:ext cx="48" cy="0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56" name="Line 152"/>
                <p:cNvSpPr>
                  <a:spLocks noChangeShapeType="1"/>
                </p:cNvSpPr>
                <p:nvPr/>
              </p:nvSpPr>
              <p:spPr bwMode="auto">
                <a:xfrm>
                  <a:off x="3177" y="3559"/>
                  <a:ext cx="58" cy="41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657" name="Group 153"/>
              <p:cNvGrpSpPr>
                <a:grpSpLocks/>
              </p:cNvGrpSpPr>
              <p:nvPr/>
            </p:nvGrpSpPr>
            <p:grpSpPr bwMode="auto">
              <a:xfrm>
                <a:off x="3124" y="3553"/>
                <a:ext cx="159" cy="51"/>
                <a:chOff x="3124" y="3553"/>
                <a:chExt cx="159" cy="51"/>
              </a:xfrm>
            </p:grpSpPr>
            <p:sp>
              <p:nvSpPr>
                <p:cNvPr id="21658" name="Line 154"/>
                <p:cNvSpPr>
                  <a:spLocks noChangeShapeType="1"/>
                </p:cNvSpPr>
                <p:nvPr/>
              </p:nvSpPr>
              <p:spPr bwMode="auto">
                <a:xfrm>
                  <a:off x="3124" y="3605"/>
                  <a:ext cx="55" cy="0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59" name="Line 155"/>
                <p:cNvSpPr>
                  <a:spLocks noChangeShapeType="1"/>
                </p:cNvSpPr>
                <p:nvPr/>
              </p:nvSpPr>
              <p:spPr bwMode="auto">
                <a:xfrm>
                  <a:off x="3235" y="3557"/>
                  <a:ext cx="48" cy="0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60" name="Line 156"/>
                <p:cNvSpPr>
                  <a:spLocks noChangeShapeType="1"/>
                </p:cNvSpPr>
                <p:nvPr/>
              </p:nvSpPr>
              <p:spPr bwMode="auto">
                <a:xfrm flipV="1">
                  <a:off x="3177" y="3552"/>
                  <a:ext cx="58" cy="53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61" name="Group 157"/>
            <p:cNvGrpSpPr>
              <a:grpSpLocks/>
            </p:cNvGrpSpPr>
            <p:nvPr/>
          </p:nvGrpSpPr>
          <p:grpSpPr bwMode="auto">
            <a:xfrm>
              <a:off x="3784" y="3302"/>
              <a:ext cx="337" cy="142"/>
              <a:chOff x="3784" y="3302"/>
              <a:chExt cx="337" cy="142"/>
            </a:xfrm>
          </p:grpSpPr>
          <p:sp>
            <p:nvSpPr>
              <p:cNvPr id="21662" name="Oval 158"/>
              <p:cNvSpPr>
                <a:spLocks noChangeArrowheads="1"/>
              </p:cNvSpPr>
              <p:nvPr/>
            </p:nvSpPr>
            <p:spPr bwMode="auto">
              <a:xfrm>
                <a:off x="3787" y="3368"/>
                <a:ext cx="330" cy="76"/>
              </a:xfrm>
              <a:prstGeom prst="ellipse">
                <a:avLst/>
              </a:prstGeom>
              <a:solidFill>
                <a:srgbClr val="FF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63" name="Line 159"/>
              <p:cNvSpPr>
                <a:spLocks noChangeShapeType="1"/>
              </p:cNvSpPr>
              <p:nvPr/>
            </p:nvSpPr>
            <p:spPr bwMode="auto">
              <a:xfrm>
                <a:off x="3787" y="3361"/>
                <a:ext cx="0" cy="45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64" name="Line 160"/>
              <p:cNvSpPr>
                <a:spLocks noChangeShapeType="1"/>
              </p:cNvSpPr>
              <p:nvPr/>
            </p:nvSpPr>
            <p:spPr bwMode="auto">
              <a:xfrm>
                <a:off x="4122" y="3361"/>
                <a:ext cx="0" cy="45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65" name="Rectangle 161"/>
              <p:cNvSpPr>
                <a:spLocks noChangeArrowheads="1"/>
              </p:cNvSpPr>
              <p:nvPr/>
            </p:nvSpPr>
            <p:spPr bwMode="auto">
              <a:xfrm>
                <a:off x="3787" y="3361"/>
                <a:ext cx="326" cy="4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66" name="Oval 162"/>
              <p:cNvSpPr>
                <a:spLocks noChangeArrowheads="1"/>
              </p:cNvSpPr>
              <p:nvPr/>
            </p:nvSpPr>
            <p:spPr bwMode="auto">
              <a:xfrm>
                <a:off x="3784" y="3302"/>
                <a:ext cx="330" cy="90"/>
              </a:xfrm>
              <a:prstGeom prst="ellipse">
                <a:avLst/>
              </a:prstGeom>
              <a:solidFill>
                <a:srgbClr val="FF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1667" name="Group 163"/>
              <p:cNvGrpSpPr>
                <a:grpSpLocks/>
              </p:cNvGrpSpPr>
              <p:nvPr/>
            </p:nvGrpSpPr>
            <p:grpSpPr bwMode="auto">
              <a:xfrm>
                <a:off x="3865" y="3323"/>
                <a:ext cx="159" cy="50"/>
                <a:chOff x="3865" y="3323"/>
                <a:chExt cx="159" cy="50"/>
              </a:xfrm>
            </p:grpSpPr>
            <p:sp>
              <p:nvSpPr>
                <p:cNvPr id="21668" name="Line 164"/>
                <p:cNvSpPr>
                  <a:spLocks noChangeShapeType="1"/>
                </p:cNvSpPr>
                <p:nvPr/>
              </p:nvSpPr>
              <p:spPr bwMode="auto">
                <a:xfrm flipV="1">
                  <a:off x="3865" y="3322"/>
                  <a:ext cx="54" cy="6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69" name="Line 165"/>
                <p:cNvSpPr>
                  <a:spLocks noChangeShapeType="1"/>
                </p:cNvSpPr>
                <p:nvPr/>
              </p:nvSpPr>
              <p:spPr bwMode="auto">
                <a:xfrm>
                  <a:off x="3976" y="3374"/>
                  <a:ext cx="48" cy="0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70" name="Line 166"/>
                <p:cNvSpPr>
                  <a:spLocks noChangeShapeType="1"/>
                </p:cNvSpPr>
                <p:nvPr/>
              </p:nvSpPr>
              <p:spPr bwMode="auto">
                <a:xfrm>
                  <a:off x="3917" y="3328"/>
                  <a:ext cx="57" cy="41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671" name="Group 167"/>
              <p:cNvGrpSpPr>
                <a:grpSpLocks/>
              </p:cNvGrpSpPr>
              <p:nvPr/>
            </p:nvGrpSpPr>
            <p:grpSpPr bwMode="auto">
              <a:xfrm>
                <a:off x="3865" y="3322"/>
                <a:ext cx="159" cy="51"/>
                <a:chOff x="3865" y="3322"/>
                <a:chExt cx="159" cy="51"/>
              </a:xfrm>
            </p:grpSpPr>
            <p:sp>
              <p:nvSpPr>
                <p:cNvPr id="21672" name="Line 168"/>
                <p:cNvSpPr>
                  <a:spLocks noChangeShapeType="1"/>
                </p:cNvSpPr>
                <p:nvPr/>
              </p:nvSpPr>
              <p:spPr bwMode="auto">
                <a:xfrm>
                  <a:off x="3865" y="3374"/>
                  <a:ext cx="54" cy="0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73" name="Line 169"/>
                <p:cNvSpPr>
                  <a:spLocks noChangeShapeType="1"/>
                </p:cNvSpPr>
                <p:nvPr/>
              </p:nvSpPr>
              <p:spPr bwMode="auto">
                <a:xfrm>
                  <a:off x="3976" y="3326"/>
                  <a:ext cx="48" cy="0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74" name="Line 170"/>
                <p:cNvSpPr>
                  <a:spLocks noChangeShapeType="1"/>
                </p:cNvSpPr>
                <p:nvPr/>
              </p:nvSpPr>
              <p:spPr bwMode="auto">
                <a:xfrm flipV="1">
                  <a:off x="3917" y="3321"/>
                  <a:ext cx="57" cy="53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644158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2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1" dur="500"/>
                                        <p:tgtEl>
                                          <p:spTgt spid="2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5" dur="500"/>
                                        <p:tgtEl>
                                          <p:spTgt spid="2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9" dur="500"/>
                                        <p:tgtEl>
                                          <p:spTgt spid="2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4" dur="500"/>
                                        <p:tgtEl>
                                          <p:spTgt spid="2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28" dur="500"/>
                                        <p:tgtEl>
                                          <p:spTgt spid="2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32" dur="500"/>
                                        <p:tgtEl>
                                          <p:spTgt spid="2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37" dur="500"/>
                                        <p:tgtEl>
                                          <p:spTgt spid="2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41" dur="500"/>
                                        <p:tgtEl>
                                          <p:spTgt spid="2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45" dur="500"/>
                                        <p:tgtEl>
                                          <p:spTgt spid="2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24" grpId="0" animBg="1"/>
      <p:bldP spid="21627" grpId="0" animBg="1"/>
      <p:bldP spid="216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53" y="1611314"/>
            <a:ext cx="7273003" cy="471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23429" y="581026"/>
            <a:ext cx="8339571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 b="1" cap="sm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Comparison of Datagram and Virtual-Circuit Network</a:t>
            </a:r>
          </a:p>
        </p:txBody>
      </p:sp>
    </p:spTree>
    <p:extLst>
      <p:ext uri="{BB962C8B-B14F-4D97-AF65-F5344CB8AC3E}">
        <p14:creationId xmlns:p14="http://schemas.microsoft.com/office/powerpoint/2010/main" val="6462811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 smtClean="0">
                <a:solidFill>
                  <a:srgbClr val="002060"/>
                </a:solidFill>
              </a:rPr>
              <a:t>Routing Algorithms</a:t>
            </a:r>
            <a:endParaRPr lang="en-US" sz="3200" b="1" dirty="0" smtClean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Properties</a:t>
            </a:r>
          </a:p>
          <a:p>
            <a:r>
              <a:rPr lang="en-GB" dirty="0" smtClean="0"/>
              <a:t>Shortest Path Routing</a:t>
            </a:r>
          </a:p>
          <a:p>
            <a:r>
              <a:rPr lang="en-GB" dirty="0" smtClean="0"/>
              <a:t>Flooding</a:t>
            </a:r>
          </a:p>
          <a:p>
            <a:r>
              <a:rPr lang="en-GB" dirty="0" smtClean="0"/>
              <a:t>Distance Vector Routing</a:t>
            </a:r>
          </a:p>
          <a:p>
            <a:r>
              <a:rPr lang="en-GB" dirty="0" smtClean="0"/>
              <a:t>Link State routing</a:t>
            </a:r>
          </a:p>
          <a:p>
            <a:r>
              <a:rPr lang="en-GB" dirty="0" smtClean="0"/>
              <a:t>Hierarchical routing</a:t>
            </a:r>
          </a:p>
          <a:p>
            <a:r>
              <a:rPr lang="en-GB" dirty="0" smtClean="0"/>
              <a:t>Broadcast routing</a:t>
            </a:r>
          </a:p>
          <a:p>
            <a:r>
              <a:rPr lang="en-GB" dirty="0" smtClean="0"/>
              <a:t>Multicast routing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 smtClean="0">
                <a:solidFill>
                  <a:srgbClr val="002060"/>
                </a:solidFill>
              </a:rPr>
              <a:t>Routing Algorithms</a:t>
            </a:r>
            <a:endParaRPr lang="en-US" sz="3200" b="1" dirty="0" smtClean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Purpose of Routing</a:t>
            </a:r>
          </a:p>
          <a:p>
            <a:r>
              <a:rPr lang="en-GB" dirty="0" smtClean="0"/>
              <a:t>However , all nodes in the network are not directly connected. </a:t>
            </a:r>
          </a:p>
          <a:p>
            <a:r>
              <a:rPr lang="en-GB" dirty="0" smtClean="0"/>
              <a:t>Nodes in the network must forward the information to other nodes.</a:t>
            </a:r>
          </a:p>
          <a:p>
            <a:r>
              <a:rPr lang="en-GB" dirty="0" smtClean="0"/>
              <a:t>The process of determining where to forward packets and actually doing is called </a:t>
            </a:r>
            <a:r>
              <a:rPr lang="en-GB" b="1" dirty="0" smtClean="0"/>
              <a:t>routing</a:t>
            </a:r>
            <a:r>
              <a:rPr lang="en-GB" dirty="0" smtClean="0"/>
              <a:t>.</a:t>
            </a:r>
          </a:p>
          <a:p>
            <a:r>
              <a:rPr lang="en-GB" dirty="0" smtClean="0"/>
              <a:t>Session Routing.</a:t>
            </a:r>
          </a:p>
          <a:p>
            <a:r>
              <a:rPr lang="en-GB" dirty="0" smtClean="0"/>
              <a:t>Each router has two processes.</a:t>
            </a:r>
          </a:p>
          <a:p>
            <a:r>
              <a:rPr lang="en-GB" dirty="0" smtClean="0"/>
              <a:t>1. one process handles incoming packets and forwarding</a:t>
            </a:r>
          </a:p>
          <a:p>
            <a:r>
              <a:rPr lang="en-GB" dirty="0" smtClean="0"/>
              <a:t>2. other process update and fill the routing table.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028292AF-976E-43F6-A4CD-3EC1DC795950}" type="slidenum">
              <a:rPr lang="en-US"/>
              <a:pPr/>
              <a:t>14</a:t>
            </a:fld>
            <a:endParaRPr lang="en-US"/>
          </a:p>
        </p:txBody>
      </p:sp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b="1" dirty="0" smtClean="0">
                <a:solidFill>
                  <a:srgbClr val="002060"/>
                </a:solidFill>
              </a:rPr>
              <a:t>Routing algorithms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Desirable properties</a:t>
            </a:r>
          </a:p>
          <a:p>
            <a:pPr lvl="1"/>
            <a:r>
              <a:rPr lang="en-GB" dirty="0"/>
              <a:t>Correctness</a:t>
            </a:r>
          </a:p>
          <a:p>
            <a:pPr lvl="1"/>
            <a:r>
              <a:rPr lang="en-GB" dirty="0"/>
              <a:t>Simplicity</a:t>
            </a:r>
          </a:p>
          <a:p>
            <a:pPr lvl="1"/>
            <a:r>
              <a:rPr lang="en-GB" dirty="0"/>
              <a:t>Robustness: </a:t>
            </a:r>
            <a:r>
              <a:rPr lang="en-GB" sz="2000" dirty="0"/>
              <a:t>able to cope with</a:t>
            </a:r>
            <a:r>
              <a:rPr lang="en-GB" dirty="0"/>
              <a:t> </a:t>
            </a:r>
          </a:p>
          <a:p>
            <a:pPr lvl="2"/>
            <a:r>
              <a:rPr lang="en-GB" dirty="0"/>
              <a:t>changes in topology, load</a:t>
            </a:r>
          </a:p>
          <a:p>
            <a:pPr lvl="2"/>
            <a:r>
              <a:rPr lang="en-GB" dirty="0"/>
              <a:t>hardware and software failures</a:t>
            </a:r>
          </a:p>
          <a:p>
            <a:pPr lvl="1"/>
            <a:r>
              <a:rPr lang="en-GB" dirty="0"/>
              <a:t>Stability</a:t>
            </a:r>
          </a:p>
          <a:p>
            <a:pPr lvl="2"/>
            <a:r>
              <a:rPr lang="en-GB" dirty="0"/>
              <a:t>Converge to equilibrium</a:t>
            </a:r>
          </a:p>
          <a:p>
            <a:pPr lvl="1"/>
            <a:r>
              <a:rPr lang="en-GB" dirty="0"/>
              <a:t>Fairness</a:t>
            </a:r>
          </a:p>
          <a:p>
            <a:pPr lvl="1"/>
            <a:r>
              <a:rPr lang="en-GB" dirty="0"/>
              <a:t>Optimality</a:t>
            </a:r>
          </a:p>
          <a:p>
            <a:pPr lvl="1"/>
            <a:endParaRPr lang="en-GB" dirty="0"/>
          </a:p>
        </p:txBody>
      </p:sp>
      <p:grpSp>
        <p:nvGrpSpPr>
          <p:cNvPr id="2" name="Group 1033"/>
          <p:cNvGrpSpPr>
            <a:grpSpLocks/>
          </p:cNvGrpSpPr>
          <p:nvPr/>
        </p:nvGrpSpPr>
        <p:grpSpPr bwMode="auto">
          <a:xfrm>
            <a:off x="5334000" y="1676400"/>
            <a:ext cx="3276600" cy="762000"/>
            <a:chOff x="3360" y="1056"/>
            <a:chExt cx="2064" cy="480"/>
          </a:xfrm>
        </p:grpSpPr>
        <p:sp>
          <p:nvSpPr>
            <p:cNvPr id="206852" name="Text Box 1028"/>
            <p:cNvSpPr txBox="1">
              <a:spLocks noChangeArrowheads="1"/>
            </p:cNvSpPr>
            <p:nvPr/>
          </p:nvSpPr>
          <p:spPr bwMode="auto">
            <a:xfrm>
              <a:off x="3360" y="1056"/>
              <a:ext cx="28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4400">
                  <a:cs typeface="Courier New" pitchFamily="49" charset="0"/>
                </a:rPr>
                <a:t>}</a:t>
              </a:r>
              <a:endParaRPr lang="en-GB" sz="4400"/>
            </a:p>
          </p:txBody>
        </p:sp>
        <p:sp>
          <p:nvSpPr>
            <p:cNvPr id="206853" name="Text Box 1029"/>
            <p:cNvSpPr txBox="1">
              <a:spLocks noChangeArrowheads="1"/>
            </p:cNvSpPr>
            <p:nvPr/>
          </p:nvSpPr>
          <p:spPr bwMode="auto">
            <a:xfrm>
              <a:off x="3600" y="1104"/>
              <a:ext cx="18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/>
                <a:t>all algorithms</a:t>
              </a:r>
            </a:p>
          </p:txBody>
        </p:sp>
      </p:grpSp>
      <p:grpSp>
        <p:nvGrpSpPr>
          <p:cNvPr id="3" name="Group 1034"/>
          <p:cNvGrpSpPr>
            <a:grpSpLocks/>
          </p:cNvGrpSpPr>
          <p:nvPr/>
        </p:nvGrpSpPr>
        <p:grpSpPr bwMode="auto">
          <a:xfrm>
            <a:off x="5334000" y="2895600"/>
            <a:ext cx="3581400" cy="1497013"/>
            <a:chOff x="3360" y="1824"/>
            <a:chExt cx="2256" cy="943"/>
          </a:xfrm>
        </p:grpSpPr>
        <p:sp>
          <p:nvSpPr>
            <p:cNvPr id="206855" name="Text Box 1031"/>
            <p:cNvSpPr txBox="1">
              <a:spLocks noChangeArrowheads="1"/>
            </p:cNvSpPr>
            <p:nvPr/>
          </p:nvSpPr>
          <p:spPr bwMode="auto">
            <a:xfrm>
              <a:off x="3360" y="1824"/>
              <a:ext cx="288" cy="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GB" sz="4400">
                  <a:sym typeface="Symbol" pitchFamily="18" charset="2"/>
                </a:rPr>
                <a:t></a:t>
              </a:r>
              <a:endParaRPr lang="en-GB" sz="4400"/>
            </a:p>
          </p:txBody>
        </p:sp>
        <p:sp>
          <p:nvSpPr>
            <p:cNvPr id="206856" name="Text Box 1032"/>
            <p:cNvSpPr txBox="1">
              <a:spLocks noChangeArrowheads="1"/>
            </p:cNvSpPr>
            <p:nvPr/>
          </p:nvSpPr>
          <p:spPr bwMode="auto">
            <a:xfrm>
              <a:off x="3648" y="1824"/>
              <a:ext cx="19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/>
                <a:t>hard to achieve</a:t>
              </a:r>
            </a:p>
          </p:txBody>
        </p:sp>
      </p:grpSp>
      <p:sp>
        <p:nvSpPr>
          <p:cNvPr id="206860" name="Text Box 1036"/>
          <p:cNvSpPr txBox="1">
            <a:spLocks noChangeArrowheads="1"/>
          </p:cNvSpPr>
          <p:nvPr/>
        </p:nvSpPr>
        <p:spPr bwMode="auto">
          <a:xfrm>
            <a:off x="5257800" y="4648200"/>
            <a:ext cx="83820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4400">
                <a:cs typeface="Courier New" pitchFamily="49" charset="0"/>
              </a:rPr>
              <a:t>}</a:t>
            </a:r>
            <a:endParaRPr lang="en-GB" sz="4400"/>
          </a:p>
        </p:txBody>
      </p:sp>
      <p:sp>
        <p:nvSpPr>
          <p:cNvPr id="206861" name="Text Box 1037"/>
          <p:cNvSpPr txBox="1">
            <a:spLocks noChangeArrowheads="1"/>
          </p:cNvSpPr>
          <p:nvPr/>
        </p:nvSpPr>
        <p:spPr bwMode="auto">
          <a:xfrm>
            <a:off x="5791200" y="48006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/>
              <a:t>conflicting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2F4A5BB6-AA7E-41ED-8B63-0756C1330B9D}" type="slidenum">
              <a:rPr lang="en-US"/>
              <a:pPr/>
              <a:t>15</a:t>
            </a:fld>
            <a:endParaRPr lang="en-US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 smtClean="0">
                <a:solidFill>
                  <a:srgbClr val="002060"/>
                </a:solidFill>
              </a:rPr>
              <a:t>Routing algorithms</a:t>
            </a:r>
            <a:endParaRPr lang="en-US" sz="3200" b="1" dirty="0" smtClean="0">
              <a:solidFill>
                <a:srgbClr val="002060"/>
              </a:solidFill>
            </a:endParaRP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GB" dirty="0"/>
              <a:t>Desirable properties </a:t>
            </a:r>
            <a:r>
              <a:rPr lang="en-GB" sz="2000" i="1" dirty="0"/>
              <a:t>(cont.)</a:t>
            </a:r>
          </a:p>
          <a:p>
            <a:pPr lvl="1"/>
            <a:r>
              <a:rPr lang="en-GB" dirty="0"/>
              <a:t>Fairness</a:t>
            </a:r>
          </a:p>
          <a:p>
            <a:pPr lvl="1"/>
            <a:r>
              <a:rPr lang="en-GB" dirty="0"/>
              <a:t>Optimality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155652" name="Picture 4" descr="S:\ow\cnds\tanenbaum\cn3-jpg\5-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124200"/>
            <a:ext cx="8299450" cy="2709863"/>
          </a:xfrm>
          <a:prstGeom prst="rect">
            <a:avLst/>
          </a:prstGeom>
          <a:noFill/>
        </p:spPr>
      </p:pic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447800" y="1600200"/>
            <a:ext cx="6781800" cy="2743200"/>
            <a:chOff x="912" y="1008"/>
            <a:chExt cx="4272" cy="1728"/>
          </a:xfrm>
        </p:grpSpPr>
        <p:sp>
          <p:nvSpPr>
            <p:cNvPr id="155653" name="Text Box 5"/>
            <p:cNvSpPr txBox="1">
              <a:spLocks noChangeArrowheads="1"/>
            </p:cNvSpPr>
            <p:nvPr/>
          </p:nvSpPr>
          <p:spPr bwMode="auto">
            <a:xfrm>
              <a:off x="3408" y="1008"/>
              <a:ext cx="1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>
                  <a:solidFill>
                    <a:srgbClr val="FF0000"/>
                  </a:solidFill>
                </a:rPr>
                <a:t>Conflict!</a:t>
              </a:r>
            </a:p>
          </p:txBody>
        </p:sp>
        <p:sp>
          <p:nvSpPr>
            <p:cNvPr id="155654" name="Line 6"/>
            <p:cNvSpPr>
              <a:spLocks noChangeShapeType="1"/>
            </p:cNvSpPr>
            <p:nvPr/>
          </p:nvSpPr>
          <p:spPr bwMode="auto">
            <a:xfrm flipV="1">
              <a:off x="912" y="2736"/>
              <a:ext cx="42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5655" name="Line 7"/>
            <p:cNvSpPr>
              <a:spLocks noChangeShapeType="1"/>
            </p:cNvSpPr>
            <p:nvPr/>
          </p:nvSpPr>
          <p:spPr bwMode="auto">
            <a:xfrm flipH="1">
              <a:off x="1824" y="1248"/>
              <a:ext cx="1632" cy="14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5658" name="Line 10"/>
            <p:cNvSpPr>
              <a:spLocks noChangeShapeType="1"/>
            </p:cNvSpPr>
            <p:nvPr/>
          </p:nvSpPr>
          <p:spPr bwMode="auto">
            <a:xfrm flipH="1">
              <a:off x="4128" y="1248"/>
              <a:ext cx="144" cy="14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5656" name="Line 8"/>
            <p:cNvSpPr>
              <a:spLocks noChangeShapeType="1"/>
            </p:cNvSpPr>
            <p:nvPr/>
          </p:nvSpPr>
          <p:spPr bwMode="auto">
            <a:xfrm flipH="1">
              <a:off x="3072" y="1248"/>
              <a:ext cx="816" cy="14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951A2FD6-0A78-44B8-9DFE-3F21A16AC708}" type="slidenum">
              <a:rPr lang="en-US"/>
              <a:pPr/>
              <a:t>16</a:t>
            </a:fld>
            <a:endParaRPr lang="en-US"/>
          </a:p>
        </p:txBody>
      </p:sp>
      <p:sp>
        <p:nvSpPr>
          <p:cNvPr id="2078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2060"/>
                </a:solidFill>
              </a:rPr>
              <a:t>Routing algorithms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078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GB" dirty="0"/>
              <a:t>Taxonomy</a:t>
            </a:r>
            <a:endParaRPr lang="en-GB" sz="2000" i="1" dirty="0"/>
          </a:p>
          <a:p>
            <a:pPr lvl="1"/>
            <a:r>
              <a:rPr lang="en-GB" dirty="0"/>
              <a:t>Non </a:t>
            </a:r>
            <a:r>
              <a:rPr lang="en-GB" dirty="0" smtClean="0"/>
              <a:t>adaptive (static Routing)</a:t>
            </a:r>
            <a:endParaRPr lang="en-GB" dirty="0"/>
          </a:p>
          <a:p>
            <a:pPr lvl="2"/>
            <a:r>
              <a:rPr lang="en-GB" dirty="0"/>
              <a:t>Routing decisions computed in advance, off-line and downloaded</a:t>
            </a:r>
          </a:p>
          <a:p>
            <a:pPr lvl="1"/>
            <a:r>
              <a:rPr lang="en-GB" dirty="0"/>
              <a:t>Adaptive</a:t>
            </a:r>
          </a:p>
          <a:p>
            <a:pPr lvl="2"/>
            <a:r>
              <a:rPr lang="en-US" dirty="0"/>
              <a:t>To changes in</a:t>
            </a:r>
          </a:p>
          <a:p>
            <a:pPr lvl="3"/>
            <a:r>
              <a:rPr lang="en-US" dirty="0"/>
              <a:t>Topology</a:t>
            </a:r>
          </a:p>
          <a:p>
            <a:pPr lvl="3"/>
            <a:r>
              <a:rPr lang="en-US" dirty="0"/>
              <a:t>Load</a:t>
            </a:r>
          </a:p>
          <a:p>
            <a:pPr lvl="2"/>
            <a:r>
              <a:rPr lang="en-US" dirty="0"/>
              <a:t>Get information</a:t>
            </a:r>
          </a:p>
          <a:p>
            <a:pPr lvl="3"/>
            <a:r>
              <a:rPr lang="en-US" dirty="0"/>
              <a:t>Locally</a:t>
            </a:r>
          </a:p>
          <a:p>
            <a:pPr lvl="3"/>
            <a:r>
              <a:rPr lang="en-US" dirty="0"/>
              <a:t>From adjacent routers</a:t>
            </a:r>
          </a:p>
          <a:p>
            <a:pPr lvl="3"/>
            <a:r>
              <a:rPr lang="en-US" dirty="0"/>
              <a:t>From all routers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951A2FD6-0A78-44B8-9DFE-3F21A16AC708}" type="slidenum">
              <a:rPr lang="en-US"/>
              <a:pPr/>
              <a:t>17</a:t>
            </a:fld>
            <a:endParaRPr lang="en-US"/>
          </a:p>
        </p:txBody>
      </p:sp>
      <p:sp>
        <p:nvSpPr>
          <p:cNvPr id="2078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2060"/>
                </a:solidFill>
              </a:rPr>
              <a:t>Routing algorithms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078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Principle of  Optimality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It is a general statement about optimal route with out regard to network topology or traffic.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It states that, if a router – J is on the optimal path from router – I to router – K, then the optimal path from J to K also falls along the same route.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 set of optimal routes from all sources to a given destination form a tree is called sink tree. The root of the sink is a destination node.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6A1EE4D5-BAC0-430C-BF4A-95873F48C66C}" type="slidenum">
              <a:rPr lang="en-US"/>
              <a:pPr/>
              <a:t>18</a:t>
            </a:fld>
            <a:endParaRPr 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4038600" y="3962400"/>
            <a:ext cx="3581400" cy="1268413"/>
            <a:chOff x="2544" y="2496"/>
            <a:chExt cx="2256" cy="799"/>
          </a:xfrm>
        </p:grpSpPr>
        <p:sp>
          <p:nvSpPr>
            <p:cNvPr id="209948" name="Line 28"/>
            <p:cNvSpPr>
              <a:spLocks noChangeShapeType="1"/>
            </p:cNvSpPr>
            <p:nvPr/>
          </p:nvSpPr>
          <p:spPr bwMode="auto">
            <a:xfrm>
              <a:off x="2544" y="2496"/>
              <a:ext cx="96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09947" name="Text Box 27"/>
            <p:cNvSpPr txBox="1">
              <a:spLocks noChangeArrowheads="1"/>
            </p:cNvSpPr>
            <p:nvPr/>
          </p:nvSpPr>
          <p:spPr bwMode="auto">
            <a:xfrm>
              <a:off x="3504" y="2544"/>
              <a:ext cx="1296" cy="751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>
                  <a:latin typeface="Times New Roman" charset="0"/>
                </a:rPr>
                <a:t>d</a:t>
              </a:r>
              <a:r>
                <a:rPr lang="en-GB" sz="1800" baseline="-25000">
                  <a:latin typeface="Times New Roman" charset="0"/>
                </a:rPr>
                <a:t>3</a:t>
              </a:r>
              <a:r>
                <a:rPr lang="en-GB" sz="1800">
                  <a:latin typeface="Times New Roman" charset="0"/>
                </a:rPr>
                <a:t>  &gt;   d</a:t>
              </a:r>
              <a:r>
                <a:rPr lang="en-GB" sz="1800" baseline="-25000">
                  <a:latin typeface="Times New Roman" charset="0"/>
                </a:rPr>
                <a:t>2</a:t>
              </a:r>
            </a:p>
            <a:p>
              <a:pPr>
                <a:spcBef>
                  <a:spcPct val="50000"/>
                </a:spcBef>
              </a:pPr>
              <a:r>
                <a:rPr lang="en-GB" sz="1800">
                  <a:latin typeface="Times New Roman" charset="0"/>
                </a:rPr>
                <a:t>     as</a:t>
              </a:r>
            </a:p>
            <a:p>
              <a:pPr>
                <a:spcBef>
                  <a:spcPct val="50000"/>
                </a:spcBef>
              </a:pPr>
              <a:r>
                <a:rPr lang="en-GB" sz="1800">
                  <a:latin typeface="Times New Roman" charset="0"/>
                </a:rPr>
                <a:t>d</a:t>
              </a:r>
              <a:r>
                <a:rPr lang="en-GB" sz="1800" baseline="-25000">
                  <a:latin typeface="Times New Roman" charset="0"/>
                </a:rPr>
                <a:t>1</a:t>
              </a:r>
              <a:r>
                <a:rPr lang="en-GB" sz="1800">
                  <a:latin typeface="Times New Roman" charset="0"/>
                </a:rPr>
                <a:t> + d</a:t>
              </a:r>
              <a:r>
                <a:rPr lang="en-GB" sz="1800" baseline="-25000">
                  <a:latin typeface="Times New Roman" charset="0"/>
                </a:rPr>
                <a:t>3</a:t>
              </a:r>
              <a:r>
                <a:rPr lang="en-GB" sz="1800">
                  <a:latin typeface="Times New Roman" charset="0"/>
                </a:rPr>
                <a:t>  &gt;  d</a:t>
              </a:r>
              <a:r>
                <a:rPr lang="en-GB" sz="1800" baseline="-25000">
                  <a:latin typeface="Times New Roman" charset="0"/>
                </a:rPr>
                <a:t>1</a:t>
              </a:r>
              <a:r>
                <a:rPr lang="en-GB" sz="1800">
                  <a:latin typeface="Times New Roman" charset="0"/>
                </a:rPr>
                <a:t> + d</a:t>
              </a:r>
              <a:r>
                <a:rPr lang="en-GB" sz="1800" baseline="-25000">
                  <a:latin typeface="Times New Roman" charset="0"/>
                </a:rPr>
                <a:t>2</a:t>
              </a:r>
              <a:endParaRPr lang="en-GB" sz="1800">
                <a:latin typeface="Times New Roman" charset="0"/>
              </a:endParaRPr>
            </a:p>
          </p:txBody>
        </p:sp>
      </p:grp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2060"/>
                </a:solidFill>
              </a:rPr>
              <a:t>Routing algorithms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GB" dirty="0"/>
              <a:t>Optimality principle</a:t>
            </a:r>
            <a:endParaRPr lang="en-GB" sz="2000" i="1" dirty="0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447800" y="2209800"/>
            <a:ext cx="5105400" cy="1387475"/>
            <a:chOff x="912" y="1392"/>
            <a:chExt cx="3216" cy="874"/>
          </a:xfrm>
        </p:grpSpPr>
        <p:sp>
          <p:nvSpPr>
            <p:cNvPr id="209924" name="Line 4"/>
            <p:cNvSpPr>
              <a:spLocks noChangeShapeType="1"/>
            </p:cNvSpPr>
            <p:nvPr/>
          </p:nvSpPr>
          <p:spPr bwMode="auto">
            <a:xfrm>
              <a:off x="1296" y="1536"/>
              <a:ext cx="1056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9925" name="Line 5"/>
            <p:cNvSpPr>
              <a:spLocks noChangeShapeType="1"/>
            </p:cNvSpPr>
            <p:nvPr/>
          </p:nvSpPr>
          <p:spPr bwMode="auto">
            <a:xfrm flipV="1">
              <a:off x="2400" y="1488"/>
              <a:ext cx="1296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09927" name="Text Box 7"/>
            <p:cNvSpPr txBox="1">
              <a:spLocks noChangeArrowheads="1"/>
            </p:cNvSpPr>
            <p:nvPr/>
          </p:nvSpPr>
          <p:spPr bwMode="auto">
            <a:xfrm>
              <a:off x="912" y="1392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>
                  <a:latin typeface="Times New Roman" charset="0"/>
                  <a:sym typeface="Wingdings" pitchFamily="2" charset="2"/>
                </a:rPr>
                <a:t>  I</a:t>
              </a:r>
              <a:r>
                <a:rPr lang="en-GB" sz="2000">
                  <a:sym typeface="Wingdings" pitchFamily="2" charset="2"/>
                </a:rPr>
                <a:t> </a:t>
              </a:r>
              <a:endParaRPr lang="en-GB" sz="2000"/>
            </a:p>
          </p:txBody>
        </p:sp>
        <p:sp>
          <p:nvSpPr>
            <p:cNvPr id="209928" name="Text Box 8"/>
            <p:cNvSpPr txBox="1">
              <a:spLocks noChangeArrowheads="1"/>
            </p:cNvSpPr>
            <p:nvPr/>
          </p:nvSpPr>
          <p:spPr bwMode="auto">
            <a:xfrm>
              <a:off x="3552" y="1392"/>
              <a:ext cx="5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>
                  <a:sym typeface="Wingdings" pitchFamily="2" charset="2"/>
                </a:rPr>
                <a:t>  </a:t>
              </a:r>
              <a:r>
                <a:rPr lang="en-GB" sz="2000">
                  <a:latin typeface="Times New Roman" charset="0"/>
                  <a:sym typeface="Wingdings" pitchFamily="2" charset="2"/>
                </a:rPr>
                <a:t>K</a:t>
              </a:r>
              <a:endParaRPr lang="en-GB" sz="2000">
                <a:latin typeface="Times New Roman" charset="0"/>
              </a:endParaRPr>
            </a:p>
          </p:txBody>
        </p:sp>
        <p:sp>
          <p:nvSpPr>
            <p:cNvPr id="209929" name="Text Box 9"/>
            <p:cNvSpPr txBox="1">
              <a:spLocks noChangeArrowheads="1"/>
            </p:cNvSpPr>
            <p:nvPr/>
          </p:nvSpPr>
          <p:spPr bwMode="auto">
            <a:xfrm>
              <a:off x="2256" y="201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>
                  <a:sym typeface="Wingdings" pitchFamily="2" charset="2"/>
                </a:rPr>
                <a:t></a:t>
              </a:r>
              <a:endParaRPr lang="en-GB" sz="2000"/>
            </a:p>
          </p:txBody>
        </p:sp>
        <p:sp>
          <p:nvSpPr>
            <p:cNvPr id="209930" name="Text Box 10"/>
            <p:cNvSpPr txBox="1">
              <a:spLocks noChangeArrowheads="1"/>
            </p:cNvSpPr>
            <p:nvPr/>
          </p:nvSpPr>
          <p:spPr bwMode="auto">
            <a:xfrm>
              <a:off x="2064" y="2016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>
                  <a:latin typeface="Times New Roman" charset="0"/>
                </a:rPr>
                <a:t>J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2590800" y="1676400"/>
            <a:ext cx="5410200" cy="1371600"/>
            <a:chOff x="1632" y="1056"/>
            <a:chExt cx="3408" cy="864"/>
          </a:xfrm>
        </p:grpSpPr>
        <p:sp>
          <p:nvSpPr>
            <p:cNvPr id="209932" name="Text Box 12"/>
            <p:cNvSpPr txBox="1">
              <a:spLocks noChangeArrowheads="1"/>
            </p:cNvSpPr>
            <p:nvPr/>
          </p:nvSpPr>
          <p:spPr bwMode="auto">
            <a:xfrm>
              <a:off x="2832" y="1056"/>
              <a:ext cx="2208" cy="250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>
                  <a:latin typeface="Times New Roman" charset="0"/>
                </a:rPr>
                <a:t>Optimal path from I to K over J</a:t>
              </a:r>
            </a:p>
          </p:txBody>
        </p:sp>
        <p:sp>
          <p:nvSpPr>
            <p:cNvPr id="209933" name="Line 13"/>
            <p:cNvSpPr>
              <a:spLocks noChangeShapeType="1"/>
            </p:cNvSpPr>
            <p:nvPr/>
          </p:nvSpPr>
          <p:spPr bwMode="auto">
            <a:xfrm flipH="1">
              <a:off x="1824" y="1248"/>
              <a:ext cx="105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9934" name="Line 14"/>
            <p:cNvSpPr>
              <a:spLocks noChangeShapeType="1"/>
            </p:cNvSpPr>
            <p:nvPr/>
          </p:nvSpPr>
          <p:spPr bwMode="auto">
            <a:xfrm flipH="1">
              <a:off x="2832" y="1248"/>
              <a:ext cx="144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9935" name="Text Box 15"/>
            <p:cNvSpPr txBox="1">
              <a:spLocks noChangeArrowheads="1"/>
            </p:cNvSpPr>
            <p:nvPr/>
          </p:nvSpPr>
          <p:spPr bwMode="auto">
            <a:xfrm>
              <a:off x="1632" y="1488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/>
                <a:t>d</a:t>
              </a:r>
              <a:r>
                <a:rPr lang="en-GB" sz="1800" baseline="-25000"/>
                <a:t>1</a:t>
              </a:r>
            </a:p>
          </p:txBody>
        </p:sp>
        <p:sp>
          <p:nvSpPr>
            <p:cNvPr id="209936" name="Text Box 16"/>
            <p:cNvSpPr txBox="1">
              <a:spLocks noChangeArrowheads="1"/>
            </p:cNvSpPr>
            <p:nvPr/>
          </p:nvSpPr>
          <p:spPr bwMode="auto">
            <a:xfrm>
              <a:off x="2592" y="1680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/>
                <a:t>d</a:t>
              </a:r>
              <a:r>
                <a:rPr lang="en-GB" sz="1800" baseline="-25000"/>
                <a:t>2</a:t>
              </a:r>
            </a:p>
          </p:txBody>
        </p:sp>
        <p:sp>
          <p:nvSpPr>
            <p:cNvPr id="209937" name="Text Box 17"/>
            <p:cNvSpPr txBox="1">
              <a:spLocks noChangeArrowheads="1"/>
            </p:cNvSpPr>
            <p:nvPr/>
          </p:nvSpPr>
          <p:spPr bwMode="auto">
            <a:xfrm>
              <a:off x="2208" y="1488"/>
              <a:ext cx="8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distance</a:t>
              </a: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6096000" y="2057400"/>
            <a:ext cx="2286000" cy="1311275"/>
            <a:chOff x="3840" y="1296"/>
            <a:chExt cx="1440" cy="826"/>
          </a:xfrm>
        </p:grpSpPr>
        <p:sp>
          <p:nvSpPr>
            <p:cNvPr id="209949" name="Line 29"/>
            <p:cNvSpPr>
              <a:spLocks noChangeShapeType="1"/>
            </p:cNvSpPr>
            <p:nvPr/>
          </p:nvSpPr>
          <p:spPr bwMode="auto">
            <a:xfrm>
              <a:off x="4464" y="1296"/>
              <a:ext cx="96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09938" name="Text Box 18"/>
            <p:cNvSpPr txBox="1">
              <a:spLocks noChangeArrowheads="1"/>
            </p:cNvSpPr>
            <p:nvPr/>
          </p:nvSpPr>
          <p:spPr bwMode="auto">
            <a:xfrm>
              <a:off x="3840" y="1872"/>
              <a:ext cx="1440" cy="250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>
                  <a:latin typeface="Times New Roman" charset="0"/>
                </a:rPr>
                <a:t>d</a:t>
              </a:r>
              <a:r>
                <a:rPr lang="en-GB" sz="2000" baseline="-25000">
                  <a:latin typeface="Times New Roman" charset="0"/>
                </a:rPr>
                <a:t>1</a:t>
              </a:r>
              <a:r>
                <a:rPr lang="en-GB" sz="2000">
                  <a:latin typeface="Times New Roman" charset="0"/>
                </a:rPr>
                <a:t> + d</a:t>
              </a:r>
              <a:r>
                <a:rPr lang="en-GB" sz="2000" baseline="-25000">
                  <a:latin typeface="Times New Roman" charset="0"/>
                </a:rPr>
                <a:t>2</a:t>
              </a:r>
              <a:r>
                <a:rPr lang="en-GB" sz="2000">
                  <a:latin typeface="Times New Roman" charset="0"/>
                </a:rPr>
                <a:t>   is   minimal</a:t>
              </a:r>
              <a:r>
                <a:rPr lang="en-GB"/>
                <a:t> 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1600200" y="2362200"/>
            <a:ext cx="4191000" cy="1768475"/>
            <a:chOff x="1008" y="1488"/>
            <a:chExt cx="2640" cy="1114"/>
          </a:xfrm>
        </p:grpSpPr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2352" y="1488"/>
              <a:ext cx="1296" cy="880"/>
              <a:chOff x="2352" y="1488"/>
              <a:chExt cx="1296" cy="880"/>
            </a:xfrm>
          </p:grpSpPr>
          <p:sp>
            <p:nvSpPr>
              <p:cNvPr id="209943" name="Freeform 23"/>
              <p:cNvSpPr>
                <a:spLocks/>
              </p:cNvSpPr>
              <p:nvPr/>
            </p:nvSpPr>
            <p:spPr bwMode="auto">
              <a:xfrm>
                <a:off x="2352" y="1488"/>
                <a:ext cx="1296" cy="880"/>
              </a:xfrm>
              <a:custGeom>
                <a:avLst/>
                <a:gdLst/>
                <a:ahLst/>
                <a:cxnLst>
                  <a:cxn ang="0">
                    <a:pos x="0" y="672"/>
                  </a:cxn>
                  <a:cxn ang="0">
                    <a:pos x="672" y="768"/>
                  </a:cxn>
                  <a:cxn ang="0">
                    <a:pos x="1296" y="0"/>
                  </a:cxn>
                </a:cxnLst>
                <a:rect l="0" t="0" r="r" b="b"/>
                <a:pathLst>
                  <a:path w="1296" h="880">
                    <a:moveTo>
                      <a:pt x="0" y="672"/>
                    </a:moveTo>
                    <a:cubicBezTo>
                      <a:pt x="228" y="776"/>
                      <a:pt x="456" y="880"/>
                      <a:pt x="672" y="768"/>
                    </a:cubicBezTo>
                    <a:cubicBezTo>
                      <a:pt x="888" y="656"/>
                      <a:pt x="1092" y="328"/>
                      <a:pt x="1296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9944" name="Text Box 24"/>
              <p:cNvSpPr txBox="1">
                <a:spLocks noChangeArrowheads="1"/>
              </p:cNvSpPr>
              <p:nvPr/>
            </p:nvSpPr>
            <p:spPr bwMode="auto">
              <a:xfrm>
                <a:off x="3120" y="211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800"/>
                  <a:t>d</a:t>
                </a:r>
                <a:r>
                  <a:rPr lang="en-GB" sz="1800" baseline="-25000"/>
                  <a:t>3</a:t>
                </a:r>
              </a:p>
            </p:txBody>
          </p:sp>
        </p:grpSp>
        <p:sp>
          <p:nvSpPr>
            <p:cNvPr id="209946" name="Text Box 26"/>
            <p:cNvSpPr txBox="1">
              <a:spLocks noChangeArrowheads="1"/>
            </p:cNvSpPr>
            <p:nvPr/>
          </p:nvSpPr>
          <p:spPr bwMode="auto">
            <a:xfrm>
              <a:off x="1008" y="2352"/>
              <a:ext cx="1584" cy="250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>
                  <a:latin typeface="Times New Roman" charset="0"/>
                </a:rPr>
                <a:t>Other path from J to K</a:t>
              </a:r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609600" y="4343400"/>
            <a:ext cx="4953000" cy="1768475"/>
            <a:chOff x="384" y="2736"/>
            <a:chExt cx="3120" cy="1114"/>
          </a:xfrm>
        </p:grpSpPr>
        <p:sp>
          <p:nvSpPr>
            <p:cNvPr id="209952" name="Text Box 32"/>
            <p:cNvSpPr txBox="1">
              <a:spLocks noChangeArrowheads="1"/>
            </p:cNvSpPr>
            <p:nvPr/>
          </p:nvSpPr>
          <p:spPr bwMode="auto">
            <a:xfrm>
              <a:off x="384" y="2736"/>
              <a:ext cx="1824" cy="1114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>
                  <a:latin typeface="Times New Roman" charset="0"/>
                </a:rPr>
                <a:t>Set of all optimal routes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GB" sz="2000">
                  <a:latin typeface="Times New Roman" charset="0"/>
                </a:rPr>
                <a:t>  from all sources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GB" sz="2000">
                  <a:latin typeface="Times New Roman" charset="0"/>
                </a:rPr>
                <a:t>  to a given destination</a:t>
              </a:r>
            </a:p>
            <a:p>
              <a:pPr>
                <a:spcBef>
                  <a:spcPct val="50000"/>
                </a:spcBef>
              </a:pPr>
              <a:r>
                <a:rPr lang="en-GB" sz="2000">
                  <a:latin typeface="Times New Roman" charset="0"/>
                </a:rPr>
                <a:t>is a tree:  sink tree</a:t>
              </a:r>
            </a:p>
          </p:txBody>
        </p:sp>
        <p:sp>
          <p:nvSpPr>
            <p:cNvPr id="209953" name="Line 33"/>
            <p:cNvSpPr>
              <a:spLocks noChangeShapeType="1"/>
            </p:cNvSpPr>
            <p:nvPr/>
          </p:nvSpPr>
          <p:spPr bwMode="auto">
            <a:xfrm flipH="1">
              <a:off x="2208" y="2976"/>
              <a:ext cx="129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4B845BD2-41BB-4F99-97E3-C716C482AA44}" type="slidenum">
              <a:rPr lang="en-US"/>
              <a:pPr/>
              <a:t>19</a:t>
            </a:fld>
            <a:endParaRPr lang="en-US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2060"/>
                </a:solidFill>
              </a:rPr>
              <a:t>Routing algorithms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GB"/>
              <a:t>Optimality principle:  sink tree</a:t>
            </a:r>
            <a:endParaRPr lang="en-GB" sz="2000" i="1"/>
          </a:p>
          <a:p>
            <a:pPr>
              <a:lnSpc>
                <a:spcPct val="120000"/>
              </a:lnSpc>
            </a:pPr>
            <a:endParaRPr lang="en-US"/>
          </a:p>
          <a:p>
            <a:pPr>
              <a:lnSpc>
                <a:spcPct val="120000"/>
              </a:lnSpc>
            </a:pPr>
            <a:endParaRPr lang="en-US"/>
          </a:p>
        </p:txBody>
      </p:sp>
      <p:pic>
        <p:nvPicPr>
          <p:cNvPr id="157700" name="Picture 4" descr="S:\ow\cnds\tanenbaum\cn3-jpg\5-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209800"/>
            <a:ext cx="8132763" cy="3335338"/>
          </a:xfrm>
          <a:prstGeom prst="rect">
            <a:avLst/>
          </a:prstGeom>
          <a:noFill/>
        </p:spPr>
      </p:pic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6172200" y="1905000"/>
            <a:ext cx="1295400" cy="779463"/>
          </a:xfrm>
          <a:prstGeom prst="rect">
            <a:avLst/>
          </a:prstGeom>
          <a:solidFill>
            <a:srgbClr val="FF9933">
              <a:alpha val="50000"/>
            </a:srgbClr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>
                <a:latin typeface="Times New Roman" charset="0"/>
              </a:rPr>
              <a:t>Destination</a:t>
            </a:r>
          </a:p>
          <a:p>
            <a:pPr>
              <a:spcBef>
                <a:spcPct val="50000"/>
              </a:spcBef>
            </a:pPr>
            <a:endParaRPr lang="en-GB" sz="18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0E7B1226-7F15-405E-AB1E-FA1070E06848}" type="slidenum">
              <a:rPr lang="en-US"/>
              <a:pPr/>
              <a:t>2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</a:rPr>
              <a:t>Network Layer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dirty="0">
                <a:solidFill>
                  <a:srgbClr val="FF0000"/>
                </a:solidFill>
              </a:rPr>
              <a:t>Design issues</a:t>
            </a:r>
          </a:p>
          <a:p>
            <a:pPr>
              <a:lnSpc>
                <a:spcPct val="140000"/>
              </a:lnSpc>
            </a:pPr>
            <a:r>
              <a:rPr lang="en-US" dirty="0"/>
              <a:t>Routing</a:t>
            </a:r>
          </a:p>
          <a:p>
            <a:pPr>
              <a:lnSpc>
                <a:spcPct val="140000"/>
              </a:lnSpc>
            </a:pPr>
            <a:r>
              <a:rPr lang="en-US" dirty="0"/>
              <a:t>Congestion</a:t>
            </a:r>
          </a:p>
          <a:p>
            <a:pPr>
              <a:lnSpc>
                <a:spcPct val="140000"/>
              </a:lnSpc>
            </a:pPr>
            <a:r>
              <a:rPr lang="en-US" dirty="0"/>
              <a:t>Internetworking</a:t>
            </a:r>
          </a:p>
          <a:p>
            <a:pPr>
              <a:lnSpc>
                <a:spcPct val="140000"/>
              </a:lnSpc>
            </a:pPr>
            <a:r>
              <a:rPr lang="en-US" dirty="0"/>
              <a:t>Internet Protocols</a:t>
            </a:r>
          </a:p>
          <a:p>
            <a:pPr>
              <a:lnSpc>
                <a:spcPct val="140000"/>
              </a:lnSpc>
            </a:pPr>
            <a:r>
              <a:rPr lang="en-US" dirty="0"/>
              <a:t>Multimedia or </a:t>
            </a:r>
            <a:r>
              <a:rPr lang="en-US" dirty="0" err="1"/>
              <a:t>QoS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EBDF6B12-8C5C-4512-8F59-A615C9BC05E5}" type="slidenum">
              <a:rPr lang="en-US"/>
              <a:pPr/>
              <a:t>20</a:t>
            </a:fld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Routing: shortest path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Algorithm of </a:t>
            </a:r>
            <a:r>
              <a:rPr lang="en-GB" dirty="0" err="1"/>
              <a:t>Dijkstra</a:t>
            </a:r>
            <a:r>
              <a:rPr lang="en-GB" dirty="0"/>
              <a:t>: </a:t>
            </a:r>
            <a:r>
              <a:rPr lang="en-GB" sz="2400" dirty="0">
                <a:solidFill>
                  <a:srgbClr val="FF0000"/>
                </a:solidFill>
              </a:rPr>
              <a:t>shortest path in  </a:t>
            </a:r>
            <a:r>
              <a:rPr lang="en-GB" sz="2400" dirty="0" smtClean="0">
                <a:solidFill>
                  <a:srgbClr val="FF0000"/>
                </a:solidFill>
              </a:rPr>
              <a:t>graph </a:t>
            </a:r>
            <a:r>
              <a:rPr lang="en-GB" sz="2400" dirty="0" smtClean="0">
                <a:solidFill>
                  <a:srgbClr val="FF0000"/>
                </a:solidFill>
                <a:sym typeface="Wingdings" pitchFamily="2" charset="2"/>
              </a:rPr>
              <a:t> static </a:t>
            </a:r>
            <a:r>
              <a:rPr lang="en-GB" sz="2400" dirty="0" err="1" smtClean="0">
                <a:solidFill>
                  <a:srgbClr val="FF0000"/>
                </a:solidFill>
                <a:sym typeface="Wingdings" pitchFamily="2" charset="2"/>
              </a:rPr>
              <a:t>algo</a:t>
            </a:r>
            <a:endParaRPr lang="en-GB" sz="2400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GB" dirty="0" smtClean="0"/>
              <a:t>Graph for a subnet</a:t>
            </a:r>
            <a:endParaRPr lang="en-GB" dirty="0"/>
          </a:p>
          <a:p>
            <a:pPr lvl="2">
              <a:lnSpc>
                <a:spcPct val="120000"/>
              </a:lnSpc>
            </a:pPr>
            <a:r>
              <a:rPr lang="en-GB" dirty="0"/>
              <a:t>Node = router</a:t>
            </a:r>
          </a:p>
          <a:p>
            <a:pPr lvl="2">
              <a:lnSpc>
                <a:spcPct val="120000"/>
              </a:lnSpc>
            </a:pPr>
            <a:r>
              <a:rPr lang="en-GB" dirty="0"/>
              <a:t>Arc = communication line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Metric</a:t>
            </a:r>
          </a:p>
          <a:p>
            <a:pPr lvl="2">
              <a:lnSpc>
                <a:spcPct val="120000"/>
              </a:lnSpc>
            </a:pPr>
            <a:r>
              <a:rPr lang="en-GB" dirty="0"/>
              <a:t>Number of hops</a:t>
            </a:r>
          </a:p>
          <a:p>
            <a:pPr lvl="2">
              <a:lnSpc>
                <a:spcPct val="120000"/>
              </a:lnSpc>
            </a:pPr>
            <a:r>
              <a:rPr lang="en-GB" dirty="0"/>
              <a:t>Geographic distance</a:t>
            </a:r>
          </a:p>
          <a:p>
            <a:pPr lvl="2">
              <a:lnSpc>
                <a:spcPct val="120000"/>
              </a:lnSpc>
            </a:pPr>
            <a:r>
              <a:rPr lang="en-GB" dirty="0"/>
              <a:t>Mean </a:t>
            </a:r>
            <a:r>
              <a:rPr lang="en-GB" dirty="0" smtClean="0"/>
              <a:t>queuing </a:t>
            </a:r>
            <a:r>
              <a:rPr lang="en-GB" dirty="0"/>
              <a:t>and transmission delay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Initially, no paths are known, so all nodes are labelled with infinity. These are temporary labels.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As algorithm, proceeds the path found, the label values are changes. </a:t>
            </a:r>
            <a:r>
              <a:rPr lang="en-GB" dirty="0" smtClean="0">
                <a:sym typeface="Wingdings" pitchFamily="2" charset="2"/>
              </a:rPr>
              <a:t> gives the better paths.</a:t>
            </a:r>
          </a:p>
          <a:p>
            <a:pPr>
              <a:lnSpc>
                <a:spcPct val="120000"/>
              </a:lnSpc>
            </a:pPr>
            <a:r>
              <a:rPr lang="en-GB" dirty="0" smtClean="0">
                <a:sym typeface="Wingdings" pitchFamily="2" charset="2"/>
              </a:rPr>
              <a:t>Label may be tentative or permanent. Initially all labels are tentative. After applying algorithm, label are permanent.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615B95A0-D2D8-4F76-A6E9-BC5DC4DECA9F}" type="slidenum">
              <a:rPr lang="en-US"/>
              <a:pPr/>
              <a:t>21</a:t>
            </a:fld>
            <a:endParaRPr lang="en-US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Routing: shortest path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en-US"/>
          </a:p>
          <a:p>
            <a:pPr>
              <a:lnSpc>
                <a:spcPct val="120000"/>
              </a:lnSpc>
            </a:pPr>
            <a:endParaRPr lang="en-US"/>
          </a:p>
        </p:txBody>
      </p:sp>
      <p:pic>
        <p:nvPicPr>
          <p:cNvPr id="211972" name="Picture 4" descr="S:\ow\cnds\tanenbaum\cn3-jpg\5-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143000"/>
            <a:ext cx="6610350" cy="4957763"/>
          </a:xfrm>
          <a:prstGeom prst="rect">
            <a:avLst/>
          </a:prstGeom>
          <a:noFill/>
        </p:spPr>
      </p:pic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457200" y="1752600"/>
            <a:ext cx="1447800" cy="3048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>
                <a:latin typeface="Times New Roman" charset="0"/>
              </a:rPr>
              <a:t>Initial node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029200" y="1295400"/>
            <a:ext cx="838200" cy="1295400"/>
            <a:chOff x="3168" y="816"/>
            <a:chExt cx="528" cy="816"/>
          </a:xfrm>
        </p:grpSpPr>
        <p:sp>
          <p:nvSpPr>
            <p:cNvPr id="211974" name="Rectangle 6"/>
            <p:cNvSpPr>
              <a:spLocks noChangeArrowheads="1"/>
            </p:cNvSpPr>
            <p:nvPr/>
          </p:nvSpPr>
          <p:spPr bwMode="auto">
            <a:xfrm>
              <a:off x="3216" y="816"/>
              <a:ext cx="480" cy="19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1975" name="Rectangle 7"/>
            <p:cNvSpPr>
              <a:spLocks noChangeArrowheads="1"/>
            </p:cNvSpPr>
            <p:nvPr/>
          </p:nvSpPr>
          <p:spPr bwMode="auto">
            <a:xfrm>
              <a:off x="3168" y="1392"/>
              <a:ext cx="528" cy="240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11976" name="Text Box 8"/>
          <p:cNvSpPr txBox="1">
            <a:spLocks noChangeArrowheads="1"/>
          </p:cNvSpPr>
          <p:nvPr/>
        </p:nvSpPr>
        <p:spPr bwMode="auto">
          <a:xfrm>
            <a:off x="1143000" y="2819400"/>
            <a:ext cx="6858000" cy="3392488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>
                <a:latin typeface="Times New Roman" charset="0"/>
              </a:rPr>
              <a:t>Elements of algorithm: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sz="1800">
                <a:latin typeface="Times New Roman" charset="0"/>
              </a:rPr>
              <a:t> Mark all nodes as free: </a:t>
            </a:r>
            <a:r>
              <a:rPr lang="en-GB" sz="1800">
                <a:latin typeface="Times New Roman" charset="0"/>
                <a:sym typeface="Wingdings" pitchFamily="2" charset="2"/>
              </a:rPr>
              <a:t></a:t>
            </a:r>
            <a:endParaRPr lang="en-GB" sz="1800">
              <a:latin typeface="Times New Roman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sz="1800">
                <a:latin typeface="Times New Roman" charset="0"/>
              </a:rPr>
              <a:t> Mark initial node as selected: </a:t>
            </a:r>
            <a:r>
              <a:rPr lang="en-GB" sz="1800">
                <a:latin typeface="Times New Roman" charset="0"/>
                <a:sym typeface="Wingdings" pitchFamily="2" charset="2"/>
              </a:rPr>
              <a:t></a:t>
            </a:r>
            <a:endParaRPr lang="en-GB" sz="1800">
              <a:latin typeface="Times New Roman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sz="1800">
                <a:latin typeface="Times New Roman" charset="0"/>
              </a:rPr>
              <a:t>  repeat till destination is selected: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GB" sz="1800">
                <a:latin typeface="Times New Roman" charset="0"/>
              </a:rPr>
              <a:t> Label all free nodes </a:t>
            </a:r>
            <a:r>
              <a:rPr lang="en-GB" sz="1800">
                <a:latin typeface="Times New Roman" charset="0"/>
                <a:sym typeface="Wingdings" pitchFamily="2" charset="2"/>
              </a:rPr>
              <a:t> </a:t>
            </a:r>
            <a:r>
              <a:rPr lang="en-GB" sz="1800">
                <a:latin typeface="Times New Roman" charset="0"/>
              </a:rPr>
              <a:t>reachable from selected nodes with shortest  distance to a selected node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GB" sz="1800">
                <a:latin typeface="Times New Roman" charset="0"/>
              </a:rPr>
              <a:t>  Select free node with shortest distance to a selected node and mark it as selected</a:t>
            </a:r>
          </a:p>
          <a:p>
            <a:pPr lvl="1">
              <a:spcBef>
                <a:spcPct val="50000"/>
              </a:spcBef>
              <a:buFontTx/>
              <a:buChar char="•"/>
            </a:pPr>
            <a:endParaRPr lang="en-GB" sz="18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3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5A8DE3A3-1CFB-4F3B-B359-BFB28E922494}" type="slidenum">
              <a:rPr lang="en-US"/>
              <a:pPr/>
              <a:t>22</a:t>
            </a:fld>
            <a:endParaRPr lang="en-US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Routing: shortest path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en-US"/>
          </a:p>
          <a:p>
            <a:pPr>
              <a:lnSpc>
                <a:spcPct val="120000"/>
              </a:lnSpc>
            </a:pPr>
            <a:endParaRPr lang="en-US"/>
          </a:p>
        </p:txBody>
      </p:sp>
      <p:pic>
        <p:nvPicPr>
          <p:cNvPr id="214020" name="Picture 4" descr="S:\ow\cnds\tanenbaum\cn3-jpg\5-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143000"/>
            <a:ext cx="6991350" cy="49577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FD9A82FF-FFAE-44F1-BCF8-B29FE7D3330F}" type="slidenum">
              <a:rPr lang="en-US"/>
              <a:pPr/>
              <a:t>23</a:t>
            </a:fld>
            <a:endParaRPr 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Routing: distance </a:t>
            </a:r>
            <a:r>
              <a:rPr lang="en-US" b="1" dirty="0" smtClean="0">
                <a:solidFill>
                  <a:srgbClr val="002060"/>
                </a:solidFill>
              </a:rPr>
              <a:t>vector 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>            (Bellman ford algorithm)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Adaptive algorithm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Exchange of info only with neighbours</a:t>
            </a:r>
          </a:p>
          <a:p>
            <a:pPr>
              <a:lnSpc>
                <a:spcPct val="120000"/>
              </a:lnSpc>
            </a:pPr>
            <a:r>
              <a:rPr lang="en-GB" dirty="0"/>
              <a:t>Data to be available </a:t>
            </a:r>
            <a:r>
              <a:rPr lang="en-GB" sz="2000" dirty="0"/>
              <a:t>in each router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Routing table: </a:t>
            </a:r>
            <a:r>
              <a:rPr lang="en-GB" sz="2000" dirty="0"/>
              <a:t>per destination</a:t>
            </a:r>
          </a:p>
          <a:p>
            <a:pPr lvl="2">
              <a:lnSpc>
                <a:spcPct val="120000"/>
              </a:lnSpc>
            </a:pPr>
            <a:r>
              <a:rPr lang="en-GB" dirty="0"/>
              <a:t>Distance</a:t>
            </a:r>
          </a:p>
          <a:p>
            <a:pPr lvl="2">
              <a:lnSpc>
                <a:spcPct val="120000"/>
              </a:lnSpc>
            </a:pPr>
            <a:r>
              <a:rPr lang="en-GB" dirty="0"/>
              <a:t>Outgoing line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Distance to all neighbours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 another name </a:t>
            </a:r>
            <a:r>
              <a:rPr lang="en-GB" dirty="0" smtClean="0">
                <a:sym typeface="Wingdings" pitchFamily="2" charset="2"/>
              </a:rPr>
              <a:t> Ford Fulkerson algorithm (1962)</a:t>
            </a:r>
          </a:p>
          <a:p>
            <a:pPr>
              <a:lnSpc>
                <a:spcPct val="120000"/>
              </a:lnSpc>
            </a:pPr>
            <a:r>
              <a:rPr lang="en-GB" dirty="0" smtClean="0">
                <a:sym typeface="Wingdings" pitchFamily="2" charset="2"/>
              </a:rPr>
              <a:t>It is developed for ARPANET. Now it is also used in Internet with a name RIP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DAC0DEA5-4D6A-468D-8284-179C2ED7D116}" type="slidenum">
              <a:rPr lang="en-US"/>
              <a:pPr/>
              <a:t>24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Routing: distance vector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en-US"/>
          </a:p>
          <a:p>
            <a:pPr>
              <a:lnSpc>
                <a:spcPct val="120000"/>
              </a:lnSpc>
            </a:pPr>
            <a:endParaRPr lang="en-US"/>
          </a:p>
        </p:txBody>
      </p:sp>
      <p:pic>
        <p:nvPicPr>
          <p:cNvPr id="228356" name="Picture 4" descr="S:\ow\cnds\tanenbaum\cn3-jpg\5-1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143000"/>
            <a:ext cx="7169150" cy="5145088"/>
          </a:xfrm>
          <a:prstGeom prst="rect">
            <a:avLst/>
          </a:prstGeom>
          <a:noFill/>
        </p:spPr>
      </p:pic>
      <p:sp>
        <p:nvSpPr>
          <p:cNvPr id="228429" name="Rectangle 77"/>
          <p:cNvSpPr>
            <a:spLocks noChangeArrowheads="1"/>
          </p:cNvSpPr>
          <p:nvPr/>
        </p:nvSpPr>
        <p:spPr bwMode="auto">
          <a:xfrm>
            <a:off x="4267200" y="1143000"/>
            <a:ext cx="4191000" cy="51816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5334000" y="106680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>
                <a:latin typeface="Times New Roman" charset="0"/>
              </a:rPr>
              <a:t>Routing table  for A</a:t>
            </a:r>
          </a:p>
        </p:txBody>
      </p:sp>
      <p:graphicFrame>
        <p:nvGraphicFramePr>
          <p:cNvPr id="228428" name="Group 76"/>
          <p:cNvGraphicFramePr>
            <a:graphicFrameLocks noGrp="1"/>
          </p:cNvGraphicFramePr>
          <p:nvPr/>
        </p:nvGraphicFramePr>
        <p:xfrm>
          <a:off x="5715000" y="1524000"/>
          <a:ext cx="1905000" cy="4754880"/>
        </p:xfrm>
        <a:graphic>
          <a:graphicData uri="http://schemas.openxmlformats.org/drawingml/2006/table">
            <a:tbl>
              <a:tblPr/>
              <a:tblGrid>
                <a:gridCol w="635000"/>
                <a:gridCol w="635000"/>
                <a:gridCol w="635000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4FA1E069-BE16-4CE4-B024-83C779A11D3C}" type="slidenum">
              <a:rPr lang="en-US"/>
              <a:pPr/>
              <a:t>25</a:t>
            </a:fld>
            <a:endParaRPr lang="en-US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Routing: distance vector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Algorithm</a:t>
            </a:r>
          </a:p>
          <a:p>
            <a:pPr lvl="1"/>
            <a:r>
              <a:rPr lang="en-GB"/>
              <a:t>At each step within a router:</a:t>
            </a:r>
          </a:p>
          <a:p>
            <a:pPr lvl="2"/>
            <a:r>
              <a:rPr lang="en-GB"/>
              <a:t>Get routing tables from neighbours</a:t>
            </a:r>
          </a:p>
          <a:p>
            <a:pPr lvl="2"/>
            <a:r>
              <a:rPr lang="en-GB"/>
              <a:t>Compute distance to neighbours</a:t>
            </a:r>
          </a:p>
          <a:p>
            <a:pPr lvl="2"/>
            <a:r>
              <a:rPr lang="en-GB"/>
              <a:t>Compute new routing table</a:t>
            </a:r>
          </a:p>
          <a:p>
            <a:pPr lvl="1"/>
            <a:r>
              <a:rPr lang="en-GB"/>
              <a:t>Characteristics:</a:t>
            </a:r>
          </a:p>
          <a:p>
            <a:pPr lvl="2"/>
            <a:r>
              <a:rPr lang="en-GB"/>
              <a:t>Iterative</a:t>
            </a:r>
          </a:p>
          <a:p>
            <a:pPr lvl="2"/>
            <a:r>
              <a:rPr lang="en-GB"/>
              <a:t>Asynchronous</a:t>
            </a:r>
          </a:p>
          <a:p>
            <a:pPr lvl="2"/>
            <a:r>
              <a:rPr lang="en-GB"/>
              <a:t>Distributed</a:t>
            </a:r>
          </a:p>
          <a:p>
            <a:pPr lvl="2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DD4868BF-9B54-4553-A4E1-E8F37B5DE52C}" type="slidenum">
              <a:rPr lang="en-US"/>
              <a:pPr/>
              <a:t>26</a:t>
            </a:fld>
            <a:endParaRPr lang="en-US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Routing: distance vector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230404" name="Picture 4" descr="S:\ow\cnds\tanenbaum\cn3-jpg\5-1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143000"/>
            <a:ext cx="7169150" cy="5145088"/>
          </a:xfrm>
          <a:prstGeom prst="rect">
            <a:avLst/>
          </a:prstGeom>
          <a:noFill/>
        </p:spPr>
      </p:pic>
      <p:sp>
        <p:nvSpPr>
          <p:cNvPr id="230413" name="Rectangle 13"/>
          <p:cNvSpPr>
            <a:spLocks noChangeArrowheads="1"/>
          </p:cNvSpPr>
          <p:nvPr/>
        </p:nvSpPr>
        <p:spPr bwMode="auto">
          <a:xfrm>
            <a:off x="4495800" y="1676400"/>
            <a:ext cx="304800" cy="2362200"/>
          </a:xfrm>
          <a:prstGeom prst="rect">
            <a:avLst/>
          </a:prstGeom>
          <a:solidFill>
            <a:srgbClr val="FF9933">
              <a:alpha val="50000"/>
            </a:srgbClr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409" name="Rectangle 9"/>
          <p:cNvSpPr>
            <a:spLocks noChangeArrowheads="1"/>
          </p:cNvSpPr>
          <p:nvPr/>
        </p:nvSpPr>
        <p:spPr bwMode="auto">
          <a:xfrm>
            <a:off x="4495800" y="1981200"/>
            <a:ext cx="4038600" cy="12192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0410" name="Rectangle 10"/>
          <p:cNvSpPr>
            <a:spLocks noChangeArrowheads="1"/>
          </p:cNvSpPr>
          <p:nvPr/>
        </p:nvSpPr>
        <p:spPr bwMode="auto">
          <a:xfrm>
            <a:off x="4495800" y="3505200"/>
            <a:ext cx="4114800" cy="10668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411" name="Text Box 11"/>
          <p:cNvSpPr txBox="1">
            <a:spLocks noChangeArrowheads="1"/>
          </p:cNvSpPr>
          <p:nvPr/>
        </p:nvSpPr>
        <p:spPr bwMode="auto">
          <a:xfrm>
            <a:off x="4572000" y="1295400"/>
            <a:ext cx="2209800" cy="36671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>
                <a:latin typeface="Times New Roman" charset="0"/>
              </a:rPr>
              <a:t>Routing tables from</a:t>
            </a:r>
          </a:p>
        </p:txBody>
      </p:sp>
      <p:sp>
        <p:nvSpPr>
          <p:cNvPr id="230414" name="Line 14"/>
          <p:cNvSpPr>
            <a:spLocks noChangeShapeType="1"/>
          </p:cNvSpPr>
          <p:nvPr/>
        </p:nvSpPr>
        <p:spPr bwMode="auto">
          <a:xfrm flipH="1">
            <a:off x="1371600" y="3810000"/>
            <a:ext cx="609600" cy="1295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E0642A83-26D2-4E3D-A13F-2C3137140AD9}" type="slidenum">
              <a:rPr lang="en-US"/>
              <a:pPr/>
              <a:t>27</a:t>
            </a:fld>
            <a:endParaRPr lang="en-US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33479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  <a:solidFill>
            <a:srgbClr val="99CCFF">
              <a:alpha val="50000"/>
            </a:srgbClr>
          </a:solidFill>
          <a:ln/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Routing: distance vector</a:t>
            </a:r>
            <a:endParaRPr lang="en-GB" b="1" dirty="0">
              <a:solidFill>
                <a:srgbClr val="002060"/>
              </a:solidFill>
            </a:endParaRPr>
          </a:p>
        </p:txBody>
      </p:sp>
      <p:pic>
        <p:nvPicPr>
          <p:cNvPr id="233480" name="Picture 8" descr="S:\ow\cnds\tanenbaum\cn3-jpg\5-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143000"/>
            <a:ext cx="7169150" cy="5145088"/>
          </a:xfrm>
          <a:prstGeom prst="rect">
            <a:avLst/>
          </a:prstGeom>
          <a:noFill/>
        </p:spPr>
      </p:pic>
      <p:sp>
        <p:nvSpPr>
          <p:cNvPr id="233482" name="Line 10"/>
          <p:cNvSpPr>
            <a:spLocks noChangeShapeType="1"/>
          </p:cNvSpPr>
          <p:nvPr/>
        </p:nvSpPr>
        <p:spPr bwMode="auto">
          <a:xfrm flipH="1">
            <a:off x="1371600" y="3810000"/>
            <a:ext cx="609600" cy="1295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3481" name="Text Box 9"/>
          <p:cNvSpPr txBox="1">
            <a:spLocks noChangeArrowheads="1"/>
          </p:cNvSpPr>
          <p:nvPr/>
        </p:nvSpPr>
        <p:spPr bwMode="auto">
          <a:xfrm>
            <a:off x="381000" y="4343400"/>
            <a:ext cx="4038600" cy="119221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>
                <a:latin typeface="Times New Roman" charset="0"/>
              </a:rPr>
              <a:t>Better?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sz="1800">
                <a:latin typeface="Times New Roman" charset="0"/>
              </a:rPr>
              <a:t>  Keep 4 tables (one for each neighbour)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sz="1800">
                <a:latin typeface="Times New Roman" charset="0"/>
              </a:rPr>
              <a:t>  Use shortest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3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81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457D73FD-6357-465D-B8F9-E1ED2A8199AE}" type="slidenum">
              <a:rPr lang="en-US"/>
              <a:pPr/>
              <a:t>28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Routing: distance vector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Distributed algorithm</a:t>
            </a:r>
          </a:p>
          <a:p>
            <a:pPr lvl="1"/>
            <a:r>
              <a:rPr lang="en-GB" dirty="0"/>
              <a:t>Triggers: </a:t>
            </a:r>
          </a:p>
          <a:p>
            <a:pPr lvl="2"/>
            <a:r>
              <a:rPr lang="en-GB" sz="1800" dirty="0"/>
              <a:t>Change in delay to neighbour </a:t>
            </a:r>
          </a:p>
          <a:p>
            <a:pPr lvl="2"/>
            <a:r>
              <a:rPr lang="en-GB" sz="1800" dirty="0"/>
              <a:t>Receive new table from neighbour</a:t>
            </a:r>
          </a:p>
          <a:p>
            <a:pPr lvl="1"/>
            <a:r>
              <a:rPr lang="en-GB" dirty="0"/>
              <a:t>Update local tables</a:t>
            </a:r>
          </a:p>
          <a:p>
            <a:pPr lvl="1"/>
            <a:r>
              <a:rPr lang="en-GB" dirty="0"/>
              <a:t>If changed:  forward routing tables to neighbours</a:t>
            </a:r>
          </a:p>
          <a:p>
            <a:r>
              <a:rPr lang="en-GB" dirty="0"/>
              <a:t>Asynchronous</a:t>
            </a:r>
          </a:p>
          <a:p>
            <a:pPr lvl="1"/>
            <a:r>
              <a:rPr lang="en-GB" dirty="0"/>
              <a:t>Execution in lock step not required</a:t>
            </a:r>
          </a:p>
          <a:p>
            <a:r>
              <a:rPr lang="en-GB" dirty="0"/>
              <a:t>Iterative</a:t>
            </a:r>
          </a:p>
          <a:p>
            <a:pPr lvl="1"/>
            <a:r>
              <a:rPr lang="en-GB" dirty="0"/>
              <a:t>Stops?</a:t>
            </a:r>
          </a:p>
          <a:p>
            <a:pPr lvl="1"/>
            <a:endParaRPr lang="en-GB" dirty="0"/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3352800" y="4800600"/>
            <a:ext cx="4953000" cy="1311275"/>
          </a:xfrm>
          <a:prstGeom prst="rect">
            <a:avLst/>
          </a:prstGeom>
          <a:solidFill>
            <a:srgbClr val="FF9933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latin typeface="Times New Roman" charset="0"/>
              </a:rPr>
              <a:t>How fast are changes propagated?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sz="2000">
                <a:latin typeface="Times New Roman" charset="0"/>
              </a:rPr>
              <a:t>  Good news?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sz="2000">
                <a:latin typeface="Times New Roman" charset="0"/>
              </a:rPr>
              <a:t>  Bad news?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0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F94045F8-8A03-41F3-BFDF-40B8F9A869FE}" type="slidenum">
              <a:rPr lang="en-US"/>
              <a:pPr/>
              <a:t>29</a:t>
            </a:fld>
            <a:endParaRPr lang="en-US"/>
          </a:p>
        </p:txBody>
      </p:sp>
      <p:pic>
        <p:nvPicPr>
          <p:cNvPr id="163844" name="Picture 4" descr="S:\ow\cnds\tanenbaum\cn3-jpg\5-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286000"/>
            <a:ext cx="8154988" cy="3248025"/>
          </a:xfrm>
          <a:prstGeom prst="rect">
            <a:avLst/>
          </a:prstGeom>
          <a:noFill/>
        </p:spPr>
      </p:pic>
      <p:sp>
        <p:nvSpPr>
          <p:cNvPr id="163850" name="Rectangle 10"/>
          <p:cNvSpPr>
            <a:spLocks noChangeArrowheads="1"/>
          </p:cNvSpPr>
          <p:nvPr/>
        </p:nvSpPr>
        <p:spPr bwMode="auto">
          <a:xfrm>
            <a:off x="4876800" y="1447800"/>
            <a:ext cx="4038600" cy="4572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Routing: distance vector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en-US"/>
          </a:p>
          <a:p>
            <a:pPr>
              <a:lnSpc>
                <a:spcPct val="120000"/>
              </a:lnSpc>
            </a:pPr>
            <a:endParaRPr lang="en-US"/>
          </a:p>
        </p:txBody>
      </p:sp>
      <p:sp>
        <p:nvSpPr>
          <p:cNvPr id="163846" name="Text Box 6"/>
          <p:cNvSpPr txBox="1">
            <a:spLocks noChangeArrowheads="1"/>
          </p:cNvSpPr>
          <p:nvPr/>
        </p:nvSpPr>
        <p:spPr bwMode="auto">
          <a:xfrm>
            <a:off x="5410200" y="1752600"/>
            <a:ext cx="2743200" cy="8540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latin typeface="Times New Roman" charset="0"/>
              </a:rPr>
              <a:t>Good news: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sz="2000">
                <a:latin typeface="Times New Roman" charset="0"/>
              </a:rPr>
              <a:t>  A comes up again</a:t>
            </a:r>
          </a:p>
        </p:txBody>
      </p:sp>
      <p:sp>
        <p:nvSpPr>
          <p:cNvPr id="163848" name="Line 8"/>
          <p:cNvSpPr>
            <a:spLocks noChangeShapeType="1"/>
          </p:cNvSpPr>
          <p:nvPr/>
        </p:nvSpPr>
        <p:spPr bwMode="auto">
          <a:xfrm flipH="1">
            <a:off x="4876800" y="3429000"/>
            <a:ext cx="22860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3849" name="Text Box 9"/>
          <p:cNvSpPr txBox="1">
            <a:spLocks noChangeArrowheads="1"/>
          </p:cNvSpPr>
          <p:nvPr/>
        </p:nvSpPr>
        <p:spPr bwMode="auto">
          <a:xfrm>
            <a:off x="5334000" y="3124200"/>
            <a:ext cx="2057400" cy="3667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>
                <a:solidFill>
                  <a:srgbClr val="FF0000"/>
                </a:solidFill>
                <a:latin typeface="Times New Roman" charset="0"/>
              </a:rPr>
              <a:t>Only distances to A</a:t>
            </a:r>
          </a:p>
        </p:txBody>
      </p:sp>
      <p:sp>
        <p:nvSpPr>
          <p:cNvPr id="163851" name="Text Box 11"/>
          <p:cNvSpPr txBox="1">
            <a:spLocks noChangeArrowheads="1"/>
          </p:cNvSpPr>
          <p:nvPr/>
        </p:nvSpPr>
        <p:spPr bwMode="auto">
          <a:xfrm>
            <a:off x="5486400" y="4267200"/>
            <a:ext cx="2667000" cy="3667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>
                <a:latin typeface="Times New Roman" charset="0"/>
              </a:rPr>
              <a:t>Faster not possible!!!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BCEE47CD-0CCE-473B-9AE1-0676B6657547}" type="slidenum">
              <a:rPr lang="en-US"/>
              <a:pPr/>
              <a:t>3</a:t>
            </a:fld>
            <a:endParaRPr 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b="1" dirty="0" smtClean="0">
                <a:solidFill>
                  <a:srgbClr val="002060"/>
                </a:solidFill>
              </a:rPr>
              <a:t>Design issues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Goal of layer: </a:t>
            </a:r>
            <a:r>
              <a:rPr lang="en-GB">
                <a:solidFill>
                  <a:srgbClr val="FF0000"/>
                </a:solidFill>
              </a:rPr>
              <a:t>get packets from source host to destination host</a:t>
            </a:r>
          </a:p>
          <a:p>
            <a:pPr lvl="1"/>
            <a:r>
              <a:rPr lang="en-GB">
                <a:solidFill>
                  <a:srgbClr val="FF0000"/>
                </a:solidFill>
              </a:rPr>
              <a:t>Routing</a:t>
            </a:r>
            <a:r>
              <a:rPr lang="en-GB"/>
              <a:t>: should know about topology of subnet</a:t>
            </a:r>
          </a:p>
          <a:p>
            <a:pPr lvl="1"/>
            <a:r>
              <a:rPr lang="en-GB">
                <a:solidFill>
                  <a:srgbClr val="FF0000"/>
                </a:solidFill>
              </a:rPr>
              <a:t>Congestion</a:t>
            </a:r>
            <a:r>
              <a:rPr lang="en-GB"/>
              <a:t>: should avoid overloading some communication lines and routers</a:t>
            </a:r>
          </a:p>
          <a:p>
            <a:pPr lvl="1"/>
            <a:r>
              <a:rPr lang="en-GB">
                <a:solidFill>
                  <a:srgbClr val="FF0000"/>
                </a:solidFill>
              </a:rPr>
              <a:t>Quality of service</a:t>
            </a:r>
            <a:r>
              <a:rPr lang="en-GB"/>
              <a:t>: offer the appropriate service</a:t>
            </a:r>
          </a:p>
          <a:p>
            <a:pPr lvl="1"/>
            <a:r>
              <a:rPr lang="en-GB">
                <a:solidFill>
                  <a:srgbClr val="FF0000"/>
                </a:solidFill>
              </a:rPr>
              <a:t>Internetworking</a:t>
            </a:r>
            <a:r>
              <a:rPr lang="en-GB"/>
              <a:t>: deal with network differences, if source and destination are connected to different networks</a:t>
            </a:r>
          </a:p>
          <a:p>
            <a:pPr lvl="1"/>
            <a:endParaRPr lang="en-GB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913250E2-D3CE-4F2C-B66C-DE7D674BC131}" type="slidenum">
              <a:rPr lang="en-US"/>
              <a:pPr/>
              <a:t>30</a:t>
            </a:fld>
            <a:endParaRPr lang="en-US"/>
          </a:p>
        </p:txBody>
      </p:sp>
      <p:pic>
        <p:nvPicPr>
          <p:cNvPr id="235522" name="Picture 1026" descr="S:\ow\cnds\tanenbaum\cn3-jpg\5-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286000"/>
            <a:ext cx="8154988" cy="3248025"/>
          </a:xfrm>
          <a:prstGeom prst="rect">
            <a:avLst/>
          </a:prstGeom>
          <a:noFill/>
        </p:spPr>
      </p:pic>
      <p:sp>
        <p:nvSpPr>
          <p:cNvPr id="235523" name="Rectangle 1027"/>
          <p:cNvSpPr>
            <a:spLocks noChangeArrowheads="1"/>
          </p:cNvSpPr>
          <p:nvPr/>
        </p:nvSpPr>
        <p:spPr bwMode="auto">
          <a:xfrm>
            <a:off x="685800" y="1066800"/>
            <a:ext cx="3962400" cy="4572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524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Routing: distance vector</a:t>
            </a:r>
          </a:p>
        </p:txBody>
      </p:sp>
      <p:sp>
        <p:nvSpPr>
          <p:cNvPr id="235525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235526" name="Text Box 1030"/>
          <p:cNvSpPr txBox="1">
            <a:spLocks noChangeArrowheads="1"/>
          </p:cNvSpPr>
          <p:nvPr/>
        </p:nvSpPr>
        <p:spPr bwMode="auto">
          <a:xfrm>
            <a:off x="1143000" y="1447800"/>
            <a:ext cx="2743200" cy="8540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latin typeface="Times New Roman" charset="0"/>
              </a:rPr>
              <a:t>Bad news: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sz="2000">
                <a:latin typeface="Times New Roman" charset="0"/>
              </a:rPr>
              <a:t>  A goes down</a:t>
            </a:r>
          </a:p>
        </p:txBody>
      </p:sp>
      <p:sp>
        <p:nvSpPr>
          <p:cNvPr id="235530" name="Rectangle 1034"/>
          <p:cNvSpPr>
            <a:spLocks noChangeArrowheads="1"/>
          </p:cNvSpPr>
          <p:nvPr/>
        </p:nvSpPr>
        <p:spPr bwMode="auto">
          <a:xfrm>
            <a:off x="4495800" y="2971800"/>
            <a:ext cx="4267200" cy="21336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531" name="Text Box 1035"/>
          <p:cNvSpPr txBox="1">
            <a:spLocks noChangeArrowheads="1"/>
          </p:cNvSpPr>
          <p:nvPr/>
        </p:nvSpPr>
        <p:spPr bwMode="auto">
          <a:xfrm>
            <a:off x="5257800" y="3276600"/>
            <a:ext cx="3429000" cy="20177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>
                <a:latin typeface="Times New Roman" charset="0"/>
              </a:rPr>
              <a:t>B receives: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sz="1800">
                <a:latin typeface="Times New Roman" charset="0"/>
              </a:rPr>
              <a:t>  Distance </a:t>
            </a:r>
            <a:r>
              <a:rPr lang="en-GB" sz="1800">
                <a:latin typeface="Times New Roman" charset="0"/>
                <a:sym typeface="Symbol" pitchFamily="18" charset="2"/>
              </a:rPr>
              <a:t> from A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sz="1800">
                <a:latin typeface="Times New Roman" charset="0"/>
                <a:sym typeface="Symbol" pitchFamily="18" charset="2"/>
              </a:rPr>
              <a:t>  Distance 2 from C</a:t>
            </a:r>
          </a:p>
          <a:p>
            <a:pPr>
              <a:spcBef>
                <a:spcPct val="50000"/>
              </a:spcBef>
            </a:pPr>
            <a:r>
              <a:rPr lang="en-GB" sz="1800">
                <a:latin typeface="Times New Roman" charset="0"/>
              </a:rPr>
              <a:t>New distance from B to A: </a:t>
            </a:r>
            <a:r>
              <a:rPr lang="en-GB" sz="1800">
                <a:solidFill>
                  <a:srgbClr val="FF0000"/>
                </a:solidFill>
                <a:latin typeface="Times New Roman" charset="0"/>
              </a:rPr>
              <a:t>3 via C</a:t>
            </a:r>
          </a:p>
          <a:p>
            <a:pPr>
              <a:spcBef>
                <a:spcPct val="50000"/>
              </a:spcBef>
            </a:pPr>
            <a:endParaRPr lang="en-GB" sz="1800">
              <a:solidFill>
                <a:srgbClr val="FF0000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2CA0B29A-64F0-4E8E-8D0E-4EEE94426537}" type="slidenum">
              <a:rPr lang="en-US"/>
              <a:pPr/>
              <a:t>31</a:t>
            </a:fld>
            <a:endParaRPr lang="en-US"/>
          </a:p>
        </p:txBody>
      </p:sp>
      <p:pic>
        <p:nvPicPr>
          <p:cNvPr id="237570" name="Picture 2" descr="S:\ow\cnds\tanenbaum\cn3-jpg\5-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286000"/>
            <a:ext cx="8154988" cy="3248025"/>
          </a:xfrm>
          <a:prstGeom prst="rect">
            <a:avLst/>
          </a:prstGeom>
          <a:noFill/>
        </p:spPr>
      </p:pic>
      <p:sp>
        <p:nvSpPr>
          <p:cNvPr id="237571" name="Rectangle 3"/>
          <p:cNvSpPr>
            <a:spLocks noChangeArrowheads="1"/>
          </p:cNvSpPr>
          <p:nvPr/>
        </p:nvSpPr>
        <p:spPr bwMode="auto">
          <a:xfrm>
            <a:off x="685800" y="1066800"/>
            <a:ext cx="3962400" cy="4572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5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Routing: distance vector</a:t>
            </a:r>
          </a:p>
        </p:txBody>
      </p:sp>
      <p:sp>
        <p:nvSpPr>
          <p:cNvPr id="2375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1143000" y="1447800"/>
            <a:ext cx="2743200" cy="8540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latin typeface="Times New Roman" charset="0"/>
              </a:rPr>
              <a:t>Bad news: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sz="2000">
                <a:latin typeface="Times New Roman" charset="0"/>
              </a:rPr>
              <a:t>  A goes down</a:t>
            </a:r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4495800" y="3276600"/>
            <a:ext cx="4267200" cy="18288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577" name="Text Box 9"/>
          <p:cNvSpPr txBox="1">
            <a:spLocks noChangeArrowheads="1"/>
          </p:cNvSpPr>
          <p:nvPr/>
        </p:nvSpPr>
        <p:spPr bwMode="auto">
          <a:xfrm>
            <a:off x="4724400" y="3352800"/>
            <a:ext cx="3810000" cy="16049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>
                <a:latin typeface="Times New Roman" charset="0"/>
              </a:rPr>
              <a:t>C still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sz="1800">
                <a:latin typeface="Times New Roman" charset="0"/>
              </a:rPr>
              <a:t>  believes its distance to A is 2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sz="1800">
                <a:latin typeface="Times New Roman" charset="0"/>
              </a:rPr>
              <a:t>   routes via B</a:t>
            </a:r>
          </a:p>
          <a:p>
            <a:pPr>
              <a:spcBef>
                <a:spcPct val="50000"/>
              </a:spcBef>
            </a:pPr>
            <a:r>
              <a:rPr lang="en-GB" sz="1800">
                <a:latin typeface="Times New Roman" charset="0"/>
              </a:rPr>
              <a:t>B  routes its packets for A via C</a:t>
            </a:r>
          </a:p>
        </p:txBody>
      </p:sp>
      <p:sp>
        <p:nvSpPr>
          <p:cNvPr id="237578" name="Text Box 10"/>
          <p:cNvSpPr txBox="1">
            <a:spLocks noChangeArrowheads="1"/>
          </p:cNvSpPr>
          <p:nvPr/>
        </p:nvSpPr>
        <p:spPr bwMode="auto">
          <a:xfrm>
            <a:off x="1981200" y="4038600"/>
            <a:ext cx="1447800" cy="45720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>
                <a:latin typeface="Times New Roman" charset="0"/>
              </a:rPr>
              <a:t>LOOP!!!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8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8B709BE5-3BA2-4490-909C-0EB2A62D99DE}" type="slidenum">
              <a:rPr lang="en-US"/>
              <a:pPr/>
              <a:t>32</a:t>
            </a:fld>
            <a:endParaRPr lang="en-US"/>
          </a:p>
        </p:txBody>
      </p:sp>
      <p:pic>
        <p:nvPicPr>
          <p:cNvPr id="239618" name="Picture 2" descr="S:\ow\cnds\tanenbaum\cn3-jpg\5-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286000"/>
            <a:ext cx="8154988" cy="3248025"/>
          </a:xfrm>
          <a:prstGeom prst="rect">
            <a:avLst/>
          </a:prstGeom>
          <a:noFill/>
        </p:spPr>
      </p:pic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685800" y="1066800"/>
            <a:ext cx="3962400" cy="4572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96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Routing: distance vector</a:t>
            </a:r>
          </a:p>
        </p:txBody>
      </p:sp>
      <p:sp>
        <p:nvSpPr>
          <p:cNvPr id="2396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en-US"/>
          </a:p>
          <a:p>
            <a:pPr>
              <a:lnSpc>
                <a:spcPct val="120000"/>
              </a:lnSpc>
            </a:pPr>
            <a:endParaRPr lang="en-US"/>
          </a:p>
        </p:txBody>
      </p:sp>
      <p:sp>
        <p:nvSpPr>
          <p:cNvPr id="239622" name="Text Box 6"/>
          <p:cNvSpPr txBox="1">
            <a:spLocks noChangeArrowheads="1"/>
          </p:cNvSpPr>
          <p:nvPr/>
        </p:nvSpPr>
        <p:spPr bwMode="auto">
          <a:xfrm>
            <a:off x="1143000" y="1447800"/>
            <a:ext cx="2743200" cy="8540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latin typeface="Times New Roman" charset="0"/>
              </a:rPr>
              <a:t>Bad news: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sz="2000">
                <a:latin typeface="Times New Roman" charset="0"/>
              </a:rPr>
              <a:t>  A goes down</a:t>
            </a:r>
          </a:p>
        </p:txBody>
      </p:sp>
      <p:sp>
        <p:nvSpPr>
          <p:cNvPr id="239626" name="Text Box 10"/>
          <p:cNvSpPr txBox="1">
            <a:spLocks noChangeArrowheads="1"/>
          </p:cNvSpPr>
          <p:nvPr/>
        </p:nvSpPr>
        <p:spPr bwMode="auto">
          <a:xfrm>
            <a:off x="3124200" y="3657600"/>
            <a:ext cx="1295400" cy="854075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latin typeface="Times New Roman" charset="0"/>
              </a:rPr>
              <a:t>Loops!!</a:t>
            </a:r>
          </a:p>
          <a:p>
            <a:pPr>
              <a:spcBef>
                <a:spcPct val="50000"/>
              </a:spcBef>
            </a:pPr>
            <a:r>
              <a:rPr lang="en-GB" sz="2000">
                <a:latin typeface="Times New Roman" charset="0"/>
              </a:rPr>
              <a:t>Slow!!</a:t>
            </a:r>
          </a:p>
        </p:txBody>
      </p:sp>
      <p:sp>
        <p:nvSpPr>
          <p:cNvPr id="239627" name="Text Box 11"/>
          <p:cNvSpPr txBox="1">
            <a:spLocks noChangeArrowheads="1"/>
          </p:cNvSpPr>
          <p:nvPr/>
        </p:nvSpPr>
        <p:spPr bwMode="auto">
          <a:xfrm>
            <a:off x="2590800" y="4953000"/>
            <a:ext cx="990600" cy="366713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>
                <a:latin typeface="Times New Roman" charset="0"/>
                <a:sym typeface="Symbol" pitchFamily="18" charset="2"/>
              </a:rPr>
              <a:t>  =  5?</a:t>
            </a:r>
            <a:endParaRPr lang="en-GB" sz="18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6" grpId="0" animBg="1" autoUpdateAnimBg="0"/>
      <p:bldP spid="239627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E0DBFA4D-1BD6-4128-AD6A-37FBCD85CC59}" type="slidenum">
              <a:rPr lang="en-US"/>
              <a:pPr/>
              <a:t>33</a:t>
            </a:fld>
            <a:endParaRPr lang="en-US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Routing: distance vector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3505200" cy="4953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GB" dirty="0"/>
              <a:t>Split horizon hack: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Lie to neighbour about distance </a:t>
            </a:r>
            <a:br>
              <a:rPr lang="en-GB" dirty="0"/>
            </a:br>
            <a:r>
              <a:rPr lang="en-GB" dirty="0"/>
              <a:t>if routing via neighbour</a:t>
            </a:r>
          </a:p>
          <a:p>
            <a:pPr lvl="1">
              <a:lnSpc>
                <a:spcPct val="120000"/>
              </a:lnSpc>
            </a:pPr>
            <a:endParaRPr lang="en-GB" dirty="0"/>
          </a:p>
          <a:p>
            <a:pPr>
              <a:lnSpc>
                <a:spcPct val="120000"/>
              </a:lnSpc>
            </a:pPr>
            <a:endParaRPr lang="en-GB" dirty="0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4648200" y="1905000"/>
            <a:ext cx="4191000" cy="1174750"/>
            <a:chOff x="2928" y="1200"/>
            <a:chExt cx="2640" cy="740"/>
          </a:xfrm>
        </p:grpSpPr>
        <p:sp>
          <p:nvSpPr>
            <p:cNvPr id="165893" name="Line 5"/>
            <p:cNvSpPr>
              <a:spLocks noChangeShapeType="1"/>
            </p:cNvSpPr>
            <p:nvPr/>
          </p:nvSpPr>
          <p:spPr bwMode="auto">
            <a:xfrm>
              <a:off x="3072" y="1536"/>
              <a:ext cx="21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65894" name="Oval 6"/>
            <p:cNvSpPr>
              <a:spLocks noChangeArrowheads="1"/>
            </p:cNvSpPr>
            <p:nvPr/>
          </p:nvSpPr>
          <p:spPr bwMode="auto">
            <a:xfrm>
              <a:off x="3072" y="14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5895" name="Oval 7"/>
            <p:cNvSpPr>
              <a:spLocks noChangeArrowheads="1"/>
            </p:cNvSpPr>
            <p:nvPr/>
          </p:nvSpPr>
          <p:spPr bwMode="auto">
            <a:xfrm>
              <a:off x="3504" y="14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5896" name="Oval 8"/>
            <p:cNvSpPr>
              <a:spLocks noChangeArrowheads="1"/>
            </p:cNvSpPr>
            <p:nvPr/>
          </p:nvSpPr>
          <p:spPr bwMode="auto">
            <a:xfrm>
              <a:off x="3888" y="14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5897" name="Oval 9"/>
            <p:cNvSpPr>
              <a:spLocks noChangeArrowheads="1"/>
            </p:cNvSpPr>
            <p:nvPr/>
          </p:nvSpPr>
          <p:spPr bwMode="auto">
            <a:xfrm>
              <a:off x="4272" y="14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5898" name="Oval 10"/>
            <p:cNvSpPr>
              <a:spLocks noChangeArrowheads="1"/>
            </p:cNvSpPr>
            <p:nvPr/>
          </p:nvSpPr>
          <p:spPr bwMode="auto">
            <a:xfrm>
              <a:off x="4608" y="14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5900" name="Text Box 12"/>
            <p:cNvSpPr txBox="1">
              <a:spLocks noChangeArrowheads="1"/>
            </p:cNvSpPr>
            <p:nvPr/>
          </p:nvSpPr>
          <p:spPr bwMode="auto">
            <a:xfrm>
              <a:off x="2976" y="1200"/>
              <a:ext cx="19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 b="1">
                  <a:latin typeface="Times New Roman" charset="0"/>
                </a:rPr>
                <a:t>A           B         C          D        E </a:t>
              </a:r>
            </a:p>
          </p:txBody>
        </p:sp>
        <p:sp>
          <p:nvSpPr>
            <p:cNvPr id="165901" name="Text Box 13"/>
            <p:cNvSpPr txBox="1">
              <a:spLocks noChangeArrowheads="1"/>
            </p:cNvSpPr>
            <p:nvPr/>
          </p:nvSpPr>
          <p:spPr bwMode="auto">
            <a:xfrm>
              <a:off x="2928" y="1728"/>
              <a:ext cx="26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          </a:t>
              </a:r>
              <a:r>
                <a:rPr lang="en-GB" sz="1600">
                  <a:latin typeface="Times New Roman" charset="0"/>
                </a:rPr>
                <a:t>1          2          3        4         initially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4953000" y="3124200"/>
            <a:ext cx="2286000" cy="609600"/>
            <a:chOff x="3120" y="1968"/>
            <a:chExt cx="1440" cy="384"/>
          </a:xfrm>
        </p:grpSpPr>
        <p:sp>
          <p:nvSpPr>
            <p:cNvPr id="165902" name="Line 14"/>
            <p:cNvSpPr>
              <a:spLocks noChangeShapeType="1"/>
            </p:cNvSpPr>
            <p:nvPr/>
          </p:nvSpPr>
          <p:spPr bwMode="auto">
            <a:xfrm>
              <a:off x="3120" y="2016"/>
              <a:ext cx="43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65903" name="Line 15"/>
            <p:cNvSpPr>
              <a:spLocks noChangeShapeType="1"/>
            </p:cNvSpPr>
            <p:nvPr/>
          </p:nvSpPr>
          <p:spPr bwMode="auto">
            <a:xfrm flipH="1">
              <a:off x="3648" y="1968"/>
              <a:ext cx="33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65904" name="Text Box 16"/>
            <p:cNvSpPr txBox="1">
              <a:spLocks noChangeArrowheads="1"/>
            </p:cNvSpPr>
            <p:nvPr/>
          </p:nvSpPr>
          <p:spPr bwMode="auto">
            <a:xfrm>
              <a:off x="3168" y="201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>
                  <a:latin typeface="Times New Roman" charset="0"/>
                  <a:sym typeface="Symbol" pitchFamily="18" charset="2"/>
                </a:rPr>
                <a:t></a:t>
              </a:r>
            </a:p>
          </p:txBody>
        </p:sp>
        <p:sp>
          <p:nvSpPr>
            <p:cNvPr id="165905" name="Text Box 17"/>
            <p:cNvSpPr txBox="1">
              <a:spLocks noChangeArrowheads="1"/>
            </p:cNvSpPr>
            <p:nvPr/>
          </p:nvSpPr>
          <p:spPr bwMode="auto">
            <a:xfrm>
              <a:off x="3744" y="2016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>
                  <a:latin typeface="Times New Roman" charset="0"/>
                  <a:sym typeface="Symbol" pitchFamily="18" charset="2"/>
                </a:rPr>
                <a:t></a:t>
              </a:r>
              <a:endParaRPr lang="en-GB" sz="1800">
                <a:latin typeface="Times New Roman" charset="0"/>
              </a:endParaRPr>
            </a:p>
          </p:txBody>
        </p:sp>
        <p:sp>
          <p:nvSpPr>
            <p:cNvPr id="165906" name="Line 18"/>
            <p:cNvSpPr>
              <a:spLocks noChangeShapeType="1"/>
            </p:cNvSpPr>
            <p:nvPr/>
          </p:nvSpPr>
          <p:spPr bwMode="auto">
            <a:xfrm flipH="1" flipV="1">
              <a:off x="3936" y="2160"/>
              <a:ext cx="528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65907" name="Text Box 19"/>
            <p:cNvSpPr txBox="1">
              <a:spLocks noChangeArrowheads="1"/>
            </p:cNvSpPr>
            <p:nvPr/>
          </p:nvSpPr>
          <p:spPr bwMode="auto">
            <a:xfrm>
              <a:off x="4176" y="2064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>
                  <a:solidFill>
                    <a:srgbClr val="FF0000"/>
                  </a:solidFill>
                  <a:latin typeface="Times New Roman" charset="0"/>
                </a:rPr>
                <a:t>lie</a:t>
              </a:r>
            </a:p>
          </p:txBody>
        </p:sp>
      </p:grpSp>
      <p:sp>
        <p:nvSpPr>
          <p:cNvPr id="165908" name="Text Box 20"/>
          <p:cNvSpPr txBox="1">
            <a:spLocks noChangeArrowheads="1"/>
          </p:cNvSpPr>
          <p:nvPr/>
        </p:nvSpPr>
        <p:spPr bwMode="auto">
          <a:xfrm>
            <a:off x="4724400" y="3962400"/>
            <a:ext cx="4419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         </a:t>
            </a:r>
            <a:r>
              <a:rPr lang="en-GB" sz="1600">
                <a:latin typeface="Times New Roman" charset="0"/>
                <a:sym typeface="Symbol" pitchFamily="18" charset="2"/>
              </a:rPr>
              <a:t>         2          3         4         1 iteration</a:t>
            </a:r>
            <a:endParaRPr lang="en-GB" sz="1600">
              <a:latin typeface="Times New Roman" charset="0"/>
            </a:endParaRPr>
          </a:p>
        </p:txBody>
      </p:sp>
      <p:sp>
        <p:nvSpPr>
          <p:cNvPr id="165911" name="Text Box 23"/>
          <p:cNvSpPr txBox="1">
            <a:spLocks noChangeArrowheads="1"/>
          </p:cNvSpPr>
          <p:nvPr/>
        </p:nvSpPr>
        <p:spPr bwMode="auto">
          <a:xfrm>
            <a:off x="4648200" y="4724400"/>
            <a:ext cx="44958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>
                <a:latin typeface="Times New Roman" charset="0"/>
                <a:sym typeface="Symbol" pitchFamily="18" charset="2"/>
              </a:rPr>
              <a:t>	                  3         4         2   iterations</a:t>
            </a:r>
          </a:p>
        </p:txBody>
      </p:sp>
      <p:sp>
        <p:nvSpPr>
          <p:cNvPr id="165912" name="Text Box 24"/>
          <p:cNvSpPr txBox="1">
            <a:spLocks noChangeArrowheads="1"/>
          </p:cNvSpPr>
          <p:nvPr/>
        </p:nvSpPr>
        <p:spPr bwMode="auto">
          <a:xfrm>
            <a:off x="4648200" y="5410200"/>
            <a:ext cx="44958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>
                <a:latin typeface="Times New Roman" charset="0"/>
                <a:sym typeface="Symbol" pitchFamily="18" charset="2"/>
              </a:rPr>
              <a:t>	                          4         3   iterations</a:t>
            </a:r>
          </a:p>
        </p:txBody>
      </p:sp>
      <p:sp>
        <p:nvSpPr>
          <p:cNvPr id="165914" name="Text Box 26"/>
          <p:cNvSpPr txBox="1">
            <a:spLocks noChangeArrowheads="1"/>
          </p:cNvSpPr>
          <p:nvPr/>
        </p:nvSpPr>
        <p:spPr bwMode="auto">
          <a:xfrm>
            <a:off x="2438400" y="4800600"/>
            <a:ext cx="2286000" cy="396875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latin typeface="Times New Roman" charset="0"/>
              </a:rPr>
              <a:t>Faster not possible!!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5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5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65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08" grpId="0" autoUpdateAnimBg="0"/>
      <p:bldP spid="165911" grpId="0" autoUpdateAnimBg="0"/>
      <p:bldP spid="165912" grpId="0" autoUpdateAnimBg="0"/>
      <p:bldP spid="165914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B99A7449-A73D-44F1-B242-9ED06AF8A73E}" type="slidenum">
              <a:rPr lang="en-US"/>
              <a:pPr/>
              <a:t>34</a:t>
            </a:fld>
            <a:endParaRPr lang="en-US"/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Routing: distance vector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4876800" cy="4953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Split horizon hack: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Hack </a:t>
            </a:r>
            <a:r>
              <a:rPr lang="en-US" dirty="0">
                <a:sym typeface="Wingdings" pitchFamily="2" charset="2"/>
              </a:rPr>
              <a:t> does not always work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Example: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 goes down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and </a:t>
            </a:r>
            <a:r>
              <a:rPr lang="en-US" dirty="0"/>
              <a:t>B lie to C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offers to B route to 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 offers to A route to 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Loops again!!!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241668" name="Picture 4" descr="S:\ow\cnds\tanenbaum\cn3-jpg\5-1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2667000"/>
            <a:ext cx="2968625" cy="2686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Routing:  link state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Distance Vector Routing protocols are used in ARPANET till 1979.</a:t>
            </a:r>
          </a:p>
          <a:p>
            <a:r>
              <a:rPr lang="en-US" dirty="0" smtClean="0"/>
              <a:t>But it has 2  problems</a:t>
            </a:r>
          </a:p>
          <a:p>
            <a:r>
              <a:rPr lang="en-US" dirty="0" smtClean="0"/>
              <a:t>1. if the delay metric is queue length, it did not take line bandwidth while choosing route.</a:t>
            </a:r>
          </a:p>
          <a:p>
            <a:r>
              <a:rPr lang="en-US" dirty="0" smtClean="0"/>
              <a:t>2. count to infinity problem.</a:t>
            </a:r>
          </a:p>
          <a:p>
            <a:r>
              <a:rPr lang="en-US" dirty="0" smtClean="0"/>
              <a:t>So it is replaced by entire new algorithm is called link state routing protocol.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A131E6A4-4FDF-4E1C-AC98-425265C42B53}" type="slidenum">
              <a:rPr lang="en-US"/>
              <a:pPr/>
              <a:t>36</a:t>
            </a:fld>
            <a:endParaRPr lang="en-US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Routing:  link state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Each router must</a:t>
            </a:r>
          </a:p>
          <a:p>
            <a:pPr lvl="1">
              <a:lnSpc>
                <a:spcPct val="120000"/>
              </a:lnSpc>
            </a:pPr>
            <a:r>
              <a:rPr lang="en-GB" dirty="0">
                <a:solidFill>
                  <a:srgbClr val="FF0000"/>
                </a:solidFill>
              </a:rPr>
              <a:t>Discover its </a:t>
            </a:r>
            <a:r>
              <a:rPr lang="en-GB" b="1" dirty="0">
                <a:solidFill>
                  <a:srgbClr val="FF0000"/>
                </a:solidFill>
              </a:rPr>
              <a:t>neighbours</a:t>
            </a:r>
            <a:r>
              <a:rPr lang="en-GB" dirty="0">
                <a:solidFill>
                  <a:srgbClr val="FF0000"/>
                </a:solidFill>
              </a:rPr>
              <a:t> and </a:t>
            </a:r>
            <a:r>
              <a:rPr lang="en-GB" b="1" dirty="0">
                <a:solidFill>
                  <a:srgbClr val="FF0000"/>
                </a:solidFill>
              </a:rPr>
              <a:t>learn</a:t>
            </a:r>
            <a:r>
              <a:rPr lang="en-GB" dirty="0">
                <a:solidFill>
                  <a:srgbClr val="FF0000"/>
                </a:solidFill>
              </a:rPr>
              <a:t> their network addresses</a:t>
            </a:r>
          </a:p>
          <a:p>
            <a:pPr lvl="1">
              <a:lnSpc>
                <a:spcPct val="120000"/>
              </a:lnSpc>
            </a:pPr>
            <a:r>
              <a:rPr lang="en-GB" dirty="0">
                <a:solidFill>
                  <a:srgbClr val="FF0000"/>
                </a:solidFill>
              </a:rPr>
              <a:t>Measure the delay or </a:t>
            </a:r>
            <a:r>
              <a:rPr lang="en-GB" b="1" dirty="0">
                <a:solidFill>
                  <a:srgbClr val="FF0000"/>
                </a:solidFill>
              </a:rPr>
              <a:t>cost</a:t>
            </a:r>
            <a:r>
              <a:rPr lang="en-GB" dirty="0">
                <a:solidFill>
                  <a:srgbClr val="FF0000"/>
                </a:solidFill>
              </a:rPr>
              <a:t> to each of its neighbours</a:t>
            </a:r>
          </a:p>
          <a:p>
            <a:pPr lvl="1">
              <a:lnSpc>
                <a:spcPct val="120000"/>
              </a:lnSpc>
            </a:pPr>
            <a:r>
              <a:rPr lang="en-GB" dirty="0">
                <a:solidFill>
                  <a:srgbClr val="FF0000"/>
                </a:solidFill>
              </a:rPr>
              <a:t>Construct a </a:t>
            </a:r>
            <a:r>
              <a:rPr lang="en-GB" b="1" dirty="0">
                <a:solidFill>
                  <a:srgbClr val="FF0000"/>
                </a:solidFill>
              </a:rPr>
              <a:t>packet</a:t>
            </a:r>
            <a:r>
              <a:rPr lang="en-GB" dirty="0">
                <a:solidFill>
                  <a:srgbClr val="FF0000"/>
                </a:solidFill>
              </a:rPr>
              <a:t> with these distances</a:t>
            </a:r>
          </a:p>
          <a:p>
            <a:pPr lvl="1">
              <a:lnSpc>
                <a:spcPct val="120000"/>
              </a:lnSpc>
            </a:pPr>
            <a:r>
              <a:rPr lang="en-GB" dirty="0">
                <a:solidFill>
                  <a:srgbClr val="FF0000"/>
                </a:solidFill>
              </a:rPr>
              <a:t>Send this packet to </a:t>
            </a:r>
            <a:r>
              <a:rPr lang="en-GB" b="1" dirty="0">
                <a:solidFill>
                  <a:srgbClr val="FF0000"/>
                </a:solidFill>
              </a:rPr>
              <a:t>all</a:t>
            </a:r>
            <a:r>
              <a:rPr lang="en-GB" dirty="0">
                <a:solidFill>
                  <a:srgbClr val="FF0000"/>
                </a:solidFill>
              </a:rPr>
              <a:t> other routers</a:t>
            </a:r>
          </a:p>
          <a:p>
            <a:pPr lvl="1">
              <a:lnSpc>
                <a:spcPct val="120000"/>
              </a:lnSpc>
            </a:pPr>
            <a:r>
              <a:rPr lang="en-GB" dirty="0">
                <a:solidFill>
                  <a:srgbClr val="FF0000"/>
                </a:solidFill>
              </a:rPr>
              <a:t>Compute the </a:t>
            </a:r>
            <a:r>
              <a:rPr lang="en-GB" b="1" dirty="0">
                <a:solidFill>
                  <a:srgbClr val="FF0000"/>
                </a:solidFill>
              </a:rPr>
              <a:t>shortest path</a:t>
            </a:r>
            <a:r>
              <a:rPr lang="en-GB" dirty="0">
                <a:solidFill>
                  <a:srgbClr val="FF0000"/>
                </a:solidFill>
              </a:rPr>
              <a:t> to every other router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The complete topology and all delays are experimentally measured and distributed to every router.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It uses </a:t>
            </a:r>
            <a:r>
              <a:rPr lang="en-GB" dirty="0" err="1" smtClean="0"/>
              <a:t>Dijkstra’s</a:t>
            </a:r>
            <a:r>
              <a:rPr lang="en-GB" dirty="0" smtClean="0"/>
              <a:t> algorithm to find shortest paths.</a:t>
            </a:r>
            <a:endParaRPr lang="en-GB" dirty="0"/>
          </a:p>
        </p:txBody>
      </p:sp>
      <p:sp>
        <p:nvSpPr>
          <p:cNvPr id="167941" name="Text Box 5"/>
          <p:cNvSpPr txBox="1">
            <a:spLocks noChangeArrowheads="1"/>
          </p:cNvSpPr>
          <p:nvPr/>
        </p:nvSpPr>
        <p:spPr bwMode="auto">
          <a:xfrm>
            <a:off x="5029200" y="1066800"/>
            <a:ext cx="3581400" cy="614363"/>
          </a:xfrm>
          <a:prstGeom prst="rect">
            <a:avLst/>
          </a:prstGeom>
          <a:solidFill>
            <a:srgbClr val="FFCC00"/>
          </a:solidFill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sz="2800">
                <a:latin typeface="Times New Roman" charset="0"/>
              </a:rPr>
              <a:t>Overview of algorithm: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F31B020C-325A-477C-A9EA-82B372D2D747}" type="slidenum">
              <a:rPr lang="en-US"/>
              <a:pPr/>
              <a:t>37</a:t>
            </a:fld>
            <a:endParaRPr lang="en-US"/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Routing:  link state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GB"/>
              <a:t>Learning about neighbours:</a:t>
            </a:r>
          </a:p>
          <a:p>
            <a:pPr lvl="1">
              <a:lnSpc>
                <a:spcPct val="120000"/>
              </a:lnSpc>
            </a:pPr>
            <a:r>
              <a:rPr lang="en-GB"/>
              <a:t>Upon boot of router</a:t>
            </a:r>
          </a:p>
          <a:p>
            <a:pPr lvl="2">
              <a:lnSpc>
                <a:spcPct val="120000"/>
              </a:lnSpc>
            </a:pPr>
            <a:r>
              <a:rPr lang="en-GB"/>
              <a:t>Send HELLO packet on each point-to-point line</a:t>
            </a:r>
          </a:p>
          <a:p>
            <a:pPr lvl="2">
              <a:lnSpc>
                <a:spcPct val="120000"/>
              </a:lnSpc>
            </a:pPr>
            <a:r>
              <a:rPr lang="en-GB"/>
              <a:t>Routers are supposed to send reply with a globally unique name</a:t>
            </a:r>
          </a:p>
          <a:p>
            <a:pPr lvl="1">
              <a:lnSpc>
                <a:spcPct val="120000"/>
              </a:lnSpc>
            </a:pPr>
            <a:r>
              <a:rPr lang="en-GB"/>
              <a:t>LAN </a:t>
            </a:r>
            <a:br>
              <a:rPr lang="en-GB"/>
            </a:br>
            <a:r>
              <a:rPr lang="en-GB"/>
              <a:t>model</a:t>
            </a:r>
          </a:p>
          <a:p>
            <a:pPr lvl="2">
              <a:lnSpc>
                <a:spcPct val="120000"/>
              </a:lnSpc>
            </a:pPr>
            <a:endParaRPr lang="en-GB"/>
          </a:p>
          <a:p>
            <a:pPr lvl="1">
              <a:lnSpc>
                <a:spcPct val="120000"/>
              </a:lnSpc>
            </a:pPr>
            <a:endParaRPr lang="en-GB"/>
          </a:p>
          <a:p>
            <a:pPr>
              <a:lnSpc>
                <a:spcPct val="120000"/>
              </a:lnSpc>
            </a:pPr>
            <a:endParaRPr lang="en-GB"/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7010400" y="914400"/>
            <a:ext cx="1905000" cy="614363"/>
          </a:xfrm>
          <a:prstGeom prst="rect">
            <a:avLst/>
          </a:prstGeom>
          <a:solidFill>
            <a:srgbClr val="FFCC00"/>
          </a:solidFill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sz="2800">
                <a:latin typeface="Times New Roman" charset="0"/>
              </a:rPr>
              <a:t>Algorithm:</a:t>
            </a:r>
            <a:endParaRPr lang="en-GB"/>
          </a:p>
        </p:txBody>
      </p:sp>
      <p:pic>
        <p:nvPicPr>
          <p:cNvPr id="245765" name="Picture 5" descr="S:\ow\cnds\tanenbaum\cn3-jpg\5-1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3505200"/>
            <a:ext cx="6542088" cy="2686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8CFC7140-D3A3-4E68-96B8-695ABE1D7EFE}" type="slidenum">
              <a:rPr lang="en-US"/>
              <a:pPr/>
              <a:t>38</a:t>
            </a:fld>
            <a:endParaRPr lang="en-US"/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Routing:  link state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GB" dirty="0"/>
              <a:t>Measuring line cost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Measure round-trip delay of </a:t>
            </a:r>
            <a:r>
              <a:rPr lang="en-GB" dirty="0" smtClean="0"/>
              <a:t>ECHO </a:t>
            </a:r>
            <a:r>
              <a:rPr lang="en-GB" dirty="0"/>
              <a:t>Packet and its reply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Take load into account?  </a:t>
            </a:r>
            <a:r>
              <a:rPr lang="en-GB" sz="1800" dirty="0"/>
              <a:t>Arguments both ways:</a:t>
            </a:r>
            <a:endParaRPr lang="en-GB" dirty="0"/>
          </a:p>
          <a:p>
            <a:pPr>
              <a:lnSpc>
                <a:spcPct val="120000"/>
              </a:lnSpc>
            </a:pPr>
            <a:endParaRPr lang="en-GB" dirty="0"/>
          </a:p>
        </p:txBody>
      </p:sp>
      <p:sp>
        <p:nvSpPr>
          <p:cNvPr id="247812" name="Text Box 4"/>
          <p:cNvSpPr txBox="1">
            <a:spLocks noChangeArrowheads="1"/>
          </p:cNvSpPr>
          <p:nvPr/>
        </p:nvSpPr>
        <p:spPr bwMode="auto">
          <a:xfrm>
            <a:off x="7010400" y="914400"/>
            <a:ext cx="1905000" cy="614363"/>
          </a:xfrm>
          <a:prstGeom prst="rect">
            <a:avLst/>
          </a:prstGeom>
          <a:solidFill>
            <a:srgbClr val="FFCC00"/>
          </a:solidFill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sz="2800">
                <a:latin typeface="Times New Roman" charset="0"/>
              </a:rPr>
              <a:t>Algorithm:</a:t>
            </a:r>
            <a:endParaRPr lang="en-GB"/>
          </a:p>
        </p:txBody>
      </p:sp>
      <p:pic>
        <p:nvPicPr>
          <p:cNvPr id="247813" name="Picture 5" descr="S:\ow\cnds\tanenbaum\cn3-jpg\5-1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3352800"/>
            <a:ext cx="5124450" cy="3167063"/>
          </a:xfrm>
          <a:prstGeom prst="rect">
            <a:avLst/>
          </a:prstGeom>
          <a:noFill/>
        </p:spPr>
      </p:pic>
      <p:sp>
        <p:nvSpPr>
          <p:cNvPr id="247816" name="Text Box 8"/>
          <p:cNvSpPr txBox="1">
            <a:spLocks noChangeArrowheads="1"/>
          </p:cNvSpPr>
          <p:nvPr/>
        </p:nvSpPr>
        <p:spPr bwMode="auto">
          <a:xfrm>
            <a:off x="381000" y="3276600"/>
            <a:ext cx="3657600" cy="88265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GB" sz="2000">
                <a:latin typeface="Times New Roman" charset="0"/>
              </a:rPr>
              <a:t>Yes!  preference for unloaded line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GB" sz="2000">
                <a:latin typeface="Times New Roman" charset="0"/>
              </a:rPr>
              <a:t>No!    oscillations are possible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7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6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24798FB5-5492-4DB4-A0DE-F5C05DDDDA20}" type="slidenum">
              <a:rPr lang="en-US"/>
              <a:pPr/>
              <a:t>39</a:t>
            </a:fld>
            <a:endParaRPr lang="en-US"/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Routing:  link state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GB"/>
              <a:t>Building link state packets</a:t>
            </a:r>
          </a:p>
          <a:p>
            <a:pPr lvl="1">
              <a:lnSpc>
                <a:spcPct val="120000"/>
              </a:lnSpc>
            </a:pPr>
            <a:r>
              <a:rPr lang="en-GB"/>
              <a:t>Packet containing:</a:t>
            </a:r>
          </a:p>
          <a:p>
            <a:pPr lvl="2">
              <a:lnSpc>
                <a:spcPct val="120000"/>
              </a:lnSpc>
            </a:pPr>
            <a:r>
              <a:rPr lang="en-GB"/>
              <a:t>Identity of sender</a:t>
            </a:r>
          </a:p>
          <a:p>
            <a:pPr lvl="2">
              <a:lnSpc>
                <a:spcPct val="120000"/>
              </a:lnSpc>
            </a:pPr>
            <a:r>
              <a:rPr lang="en-GB"/>
              <a:t>Sequence number + age</a:t>
            </a:r>
          </a:p>
          <a:p>
            <a:pPr lvl="2">
              <a:lnSpc>
                <a:spcPct val="120000"/>
              </a:lnSpc>
            </a:pPr>
            <a:r>
              <a:rPr lang="en-GB"/>
              <a:t>For each neighbour: name + distance</a:t>
            </a:r>
          </a:p>
          <a:p>
            <a:pPr lvl="1">
              <a:lnSpc>
                <a:spcPct val="120000"/>
              </a:lnSpc>
            </a:pPr>
            <a:endParaRPr lang="en-GB"/>
          </a:p>
          <a:p>
            <a:pPr>
              <a:lnSpc>
                <a:spcPct val="120000"/>
              </a:lnSpc>
            </a:pPr>
            <a:endParaRPr lang="en-GB"/>
          </a:p>
        </p:txBody>
      </p:sp>
      <p:sp>
        <p:nvSpPr>
          <p:cNvPr id="249860" name="Text Box 4"/>
          <p:cNvSpPr txBox="1">
            <a:spLocks noChangeArrowheads="1"/>
          </p:cNvSpPr>
          <p:nvPr/>
        </p:nvSpPr>
        <p:spPr bwMode="auto">
          <a:xfrm>
            <a:off x="7010400" y="914400"/>
            <a:ext cx="1905000" cy="614363"/>
          </a:xfrm>
          <a:prstGeom prst="rect">
            <a:avLst/>
          </a:prstGeom>
          <a:solidFill>
            <a:srgbClr val="FFCC00"/>
          </a:solidFill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sz="2800">
                <a:latin typeface="Times New Roman" charset="0"/>
              </a:rPr>
              <a:t>Algorithm:</a:t>
            </a:r>
            <a:endParaRPr lang="en-GB"/>
          </a:p>
        </p:txBody>
      </p:sp>
      <p:pic>
        <p:nvPicPr>
          <p:cNvPr id="249861" name="Picture 5" descr="S:\ow\cnds\tanenbaum\cn3-jpg\5-1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703637"/>
            <a:ext cx="7808913" cy="2620963"/>
          </a:xfrm>
          <a:prstGeom prst="rect">
            <a:avLst/>
          </a:prstGeom>
          <a:noFill/>
        </p:spPr>
      </p:pic>
      <p:sp>
        <p:nvSpPr>
          <p:cNvPr id="249862" name="Text Box 6"/>
          <p:cNvSpPr txBox="1">
            <a:spLocks noChangeArrowheads="1"/>
          </p:cNvSpPr>
          <p:nvPr/>
        </p:nvSpPr>
        <p:spPr bwMode="auto">
          <a:xfrm>
            <a:off x="5181600" y="1600200"/>
            <a:ext cx="3962400" cy="137160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FontTx/>
              <a:buChar char="o"/>
            </a:pPr>
            <a:r>
              <a:rPr lang="en-GB" sz="2400">
                <a:latin typeface="Times New Roman" charset="0"/>
              </a:rPr>
              <a:t>  When to build?</a:t>
            </a:r>
          </a:p>
          <a:p>
            <a:pPr lvl="1">
              <a:spcBef>
                <a:spcPct val="50000"/>
              </a:spcBef>
              <a:buClr>
                <a:schemeClr val="accent2"/>
              </a:buClr>
              <a:buFontTx/>
              <a:buChar char="•"/>
            </a:pPr>
            <a:r>
              <a:rPr lang="en-GB" sz="2000">
                <a:latin typeface="Times New Roman" charset="0"/>
              </a:rPr>
              <a:t> periodically</a:t>
            </a:r>
          </a:p>
          <a:p>
            <a:pPr lvl="1">
              <a:spcBef>
                <a:spcPct val="50000"/>
              </a:spcBef>
              <a:buClr>
                <a:schemeClr val="accent2"/>
              </a:buClr>
              <a:buFontTx/>
              <a:buChar char="•"/>
            </a:pPr>
            <a:r>
              <a:rPr lang="en-GB" sz="2000">
                <a:latin typeface="Times New Roman" charset="0"/>
              </a:rPr>
              <a:t> when significant events occur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E2FC88C9-ABF2-452E-A8A8-799B0927FEEB}" type="slidenum">
              <a:rPr lang="en-US"/>
              <a:pPr/>
              <a:t>4</a:t>
            </a:fld>
            <a:endParaRPr lang="en-US"/>
          </a:p>
        </p:txBody>
      </p:sp>
      <p:sp>
        <p:nvSpPr>
          <p:cNvPr id="31334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b="1" dirty="0" smtClean="0">
                <a:solidFill>
                  <a:srgbClr val="002060"/>
                </a:solidFill>
              </a:rPr>
              <a:t>Design issues</a:t>
            </a:r>
          </a:p>
        </p:txBody>
      </p:sp>
      <p:pic>
        <p:nvPicPr>
          <p:cNvPr id="313348" name="Picture 1028" descr="5-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713226"/>
            <a:ext cx="7845425" cy="2876550"/>
          </a:xfrm>
          <a:prstGeom prst="rect">
            <a:avLst/>
          </a:prstGeom>
          <a:noFill/>
        </p:spPr>
      </p:pic>
      <p:sp>
        <p:nvSpPr>
          <p:cNvPr id="3133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Store-and-forward packet switching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Equipment of: carrier &lt;&gt; customer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Algorithm at router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Receive packet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Check packet (e.g. checksum) 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Forward packet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A308EC6A-8D35-4CD5-B18C-44C6149D0B11}" type="slidenum">
              <a:rPr lang="en-US"/>
              <a:pPr/>
              <a:t>40</a:t>
            </a:fld>
            <a:endParaRPr lang="en-US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Routing:  link state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GB" sz="2400" dirty="0"/>
              <a:t>Distributing link state packets</a:t>
            </a:r>
          </a:p>
          <a:p>
            <a:pPr lvl="1">
              <a:lnSpc>
                <a:spcPct val="120000"/>
              </a:lnSpc>
            </a:pPr>
            <a:r>
              <a:rPr lang="en-GB" sz="2000" dirty="0"/>
              <a:t>Trickiest part of algorithm</a:t>
            </a:r>
          </a:p>
          <a:p>
            <a:pPr lvl="2">
              <a:lnSpc>
                <a:spcPct val="120000"/>
              </a:lnSpc>
            </a:pPr>
            <a:r>
              <a:rPr lang="en-GB" sz="1800" dirty="0"/>
              <a:t>Arrival time for packets different</a:t>
            </a:r>
          </a:p>
          <a:p>
            <a:pPr lvl="2">
              <a:lnSpc>
                <a:spcPct val="120000"/>
              </a:lnSpc>
            </a:pPr>
            <a:r>
              <a:rPr lang="en-GB" sz="1800" dirty="0"/>
              <a:t>How to keep consistent routing tables</a:t>
            </a:r>
          </a:p>
          <a:p>
            <a:pPr lvl="1">
              <a:lnSpc>
                <a:spcPct val="120000"/>
              </a:lnSpc>
            </a:pPr>
            <a:r>
              <a:rPr lang="en-GB" sz="2000" dirty="0"/>
              <a:t>Basic algorithm</a:t>
            </a:r>
          </a:p>
          <a:p>
            <a:pPr lvl="2">
              <a:lnSpc>
                <a:spcPct val="120000"/>
              </a:lnSpc>
            </a:pPr>
            <a:r>
              <a:rPr lang="en-GB" sz="1800" dirty="0"/>
              <a:t>Flooding +</a:t>
            </a:r>
          </a:p>
          <a:p>
            <a:pPr lvl="2">
              <a:lnSpc>
                <a:spcPct val="120000"/>
              </a:lnSpc>
            </a:pPr>
            <a:r>
              <a:rPr lang="en-GB" sz="1800" dirty="0"/>
              <a:t>Sequence number (in each packet) to limit  duplicates</a:t>
            </a:r>
          </a:p>
          <a:p>
            <a:pPr lvl="1">
              <a:lnSpc>
                <a:spcPct val="120000"/>
              </a:lnSpc>
            </a:pPr>
            <a:r>
              <a:rPr lang="en-GB" sz="2000" dirty="0"/>
              <a:t>Manageable problems</a:t>
            </a:r>
          </a:p>
          <a:p>
            <a:pPr lvl="2">
              <a:lnSpc>
                <a:spcPct val="120000"/>
              </a:lnSpc>
            </a:pPr>
            <a:r>
              <a:rPr lang="en-GB" sz="1800" dirty="0"/>
              <a:t>Wrap around of sequence numbers: </a:t>
            </a:r>
            <a:endParaRPr lang="en-GB" sz="1800" dirty="0">
              <a:sym typeface="Wingdings" pitchFamily="2" charset="2"/>
            </a:endParaRPr>
          </a:p>
          <a:p>
            <a:pPr lvl="2">
              <a:lnSpc>
                <a:spcPct val="120000"/>
              </a:lnSpc>
            </a:pPr>
            <a:r>
              <a:rPr lang="en-GB" sz="1800" dirty="0">
                <a:sym typeface="Wingdings" pitchFamily="2" charset="2"/>
              </a:rPr>
              <a:t>Wrong sequence number used:</a:t>
            </a:r>
          </a:p>
          <a:p>
            <a:pPr lvl="3">
              <a:lnSpc>
                <a:spcPct val="120000"/>
              </a:lnSpc>
            </a:pPr>
            <a:r>
              <a:rPr lang="en-GB" sz="1800" dirty="0">
                <a:sym typeface="Wingdings" pitchFamily="2" charset="2"/>
              </a:rPr>
              <a:t>lost in case of crash</a:t>
            </a:r>
          </a:p>
          <a:p>
            <a:pPr lvl="3">
              <a:lnSpc>
                <a:spcPct val="120000"/>
              </a:lnSpc>
            </a:pPr>
            <a:r>
              <a:rPr lang="en-GB" sz="1800" dirty="0"/>
              <a:t>Corruption</a:t>
            </a:r>
          </a:p>
        </p:txBody>
      </p:sp>
      <p:sp>
        <p:nvSpPr>
          <p:cNvPr id="251908" name="Text Box 4"/>
          <p:cNvSpPr txBox="1">
            <a:spLocks noChangeArrowheads="1"/>
          </p:cNvSpPr>
          <p:nvPr/>
        </p:nvSpPr>
        <p:spPr bwMode="auto">
          <a:xfrm>
            <a:off x="7010400" y="914400"/>
            <a:ext cx="1905000" cy="614363"/>
          </a:xfrm>
          <a:prstGeom prst="rect">
            <a:avLst/>
          </a:prstGeom>
          <a:solidFill>
            <a:srgbClr val="FFCC00"/>
          </a:solidFill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sz="2800">
                <a:latin typeface="Times New Roman" charset="0"/>
              </a:rPr>
              <a:t>Algorithm:</a:t>
            </a:r>
            <a:endParaRPr lang="en-GB"/>
          </a:p>
        </p:txBody>
      </p:sp>
      <p:sp>
        <p:nvSpPr>
          <p:cNvPr id="251909" name="Text Box 5"/>
          <p:cNvSpPr txBox="1">
            <a:spLocks noChangeArrowheads="1"/>
          </p:cNvSpPr>
          <p:nvPr/>
        </p:nvSpPr>
        <p:spPr bwMode="auto">
          <a:xfrm>
            <a:off x="5257800" y="4495800"/>
            <a:ext cx="3733800" cy="366713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>
                <a:latin typeface="Times New Roman" charset="0"/>
              </a:rPr>
              <a:t>32 bits + 1 packet/sec </a:t>
            </a:r>
            <a:r>
              <a:rPr lang="en-GB" sz="1800">
                <a:latin typeface="Times New Roman" charset="0"/>
                <a:sym typeface="Wingdings" pitchFamily="2" charset="2"/>
              </a:rPr>
              <a:t> 137 years</a:t>
            </a:r>
            <a:endParaRPr lang="en-GB" sz="1800">
              <a:latin typeface="Times New Roman" charset="0"/>
            </a:endParaRPr>
          </a:p>
        </p:txBody>
      </p:sp>
      <p:sp>
        <p:nvSpPr>
          <p:cNvPr id="251910" name="Text Box 6"/>
          <p:cNvSpPr txBox="1">
            <a:spLocks noChangeArrowheads="1"/>
          </p:cNvSpPr>
          <p:nvPr/>
        </p:nvSpPr>
        <p:spPr bwMode="auto">
          <a:xfrm>
            <a:off x="4876800" y="4953000"/>
            <a:ext cx="3352800" cy="139065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>
                <a:latin typeface="Times New Roman" charset="0"/>
              </a:rPr>
              <a:t>Age in each packet: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Tx/>
              <a:buChar char="•"/>
            </a:pPr>
            <a:r>
              <a:rPr lang="en-GB" sz="1800">
                <a:latin typeface="Times New Roman" charset="0"/>
              </a:rPr>
              <a:t>  </a:t>
            </a:r>
            <a:r>
              <a:rPr lang="en-GB" sz="1600">
                <a:latin typeface="Times New Roman" charset="0"/>
              </a:rPr>
              <a:t>Decremented during flooding, </a:t>
            </a:r>
            <a:br>
              <a:rPr lang="en-GB" sz="1600">
                <a:latin typeface="Times New Roman" charset="0"/>
              </a:rPr>
            </a:br>
            <a:r>
              <a:rPr lang="en-GB" sz="1600">
                <a:latin typeface="Times New Roman" charset="0"/>
              </a:rPr>
              <a:t>                           while used in router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Tx/>
              <a:buChar char="•"/>
            </a:pPr>
            <a:r>
              <a:rPr lang="en-GB" sz="1600">
                <a:latin typeface="Times New Roman" charset="0"/>
              </a:rPr>
              <a:t>  Age 0 </a:t>
            </a:r>
            <a:r>
              <a:rPr lang="en-GB" sz="1600">
                <a:latin typeface="Times New Roman" charset="0"/>
                <a:sym typeface="Wingdings" pitchFamily="2" charset="2"/>
              </a:rPr>
              <a:t></a:t>
            </a:r>
            <a:r>
              <a:rPr lang="en-GB" sz="1600">
                <a:latin typeface="Times New Roman" charset="0"/>
              </a:rPr>
              <a:t>  info discarded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9" grpId="0" animBg="1" autoUpdateAnimBg="0"/>
      <p:bldP spid="251910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B5B59AB6-E397-4C28-85AB-B84D7D6BA89B}" type="slidenum">
              <a:rPr lang="en-US"/>
              <a:pPr/>
              <a:t>41</a:t>
            </a:fld>
            <a:endParaRPr lang="en-US"/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Routing:  link state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GB" dirty="0"/>
              <a:t>Distributing link state packets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Basic algorithm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Manageable problems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Refinements</a:t>
            </a:r>
          </a:p>
          <a:p>
            <a:pPr lvl="2">
              <a:lnSpc>
                <a:spcPct val="120000"/>
              </a:lnSpc>
            </a:pPr>
            <a:r>
              <a:rPr lang="en-GB" dirty="0"/>
              <a:t>Link state packets are not forwarded immediately</a:t>
            </a:r>
          </a:p>
          <a:p>
            <a:pPr lvl="2">
              <a:lnSpc>
                <a:spcPct val="120000"/>
              </a:lnSpc>
            </a:pPr>
            <a:r>
              <a:rPr lang="en-GB" dirty="0"/>
              <a:t>During holding time: </a:t>
            </a:r>
          </a:p>
          <a:p>
            <a:pPr lvl="3">
              <a:lnSpc>
                <a:spcPct val="120000"/>
              </a:lnSpc>
            </a:pPr>
            <a:r>
              <a:rPr lang="en-GB" dirty="0"/>
              <a:t>duplicates are discarded</a:t>
            </a:r>
          </a:p>
          <a:p>
            <a:pPr lvl="3">
              <a:lnSpc>
                <a:spcPct val="120000"/>
              </a:lnSpc>
            </a:pPr>
            <a:r>
              <a:rPr lang="en-GB" dirty="0"/>
              <a:t>Old packets are thrown out</a:t>
            </a:r>
          </a:p>
          <a:p>
            <a:pPr lvl="2">
              <a:lnSpc>
                <a:spcPct val="120000"/>
              </a:lnSpc>
            </a:pPr>
            <a:endParaRPr lang="en-GB" dirty="0"/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7010400" y="914400"/>
            <a:ext cx="1905000" cy="614363"/>
          </a:xfrm>
          <a:prstGeom prst="rect">
            <a:avLst/>
          </a:prstGeom>
          <a:solidFill>
            <a:srgbClr val="FFCC00"/>
          </a:solidFill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sz="2800">
                <a:latin typeface="Times New Roman" charset="0"/>
              </a:rPr>
              <a:t>Algorithm: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457DB0C3-6C69-4D0D-ADC8-9253CD1BBB57}" type="slidenum">
              <a:rPr lang="en-US"/>
              <a:pPr/>
              <a:t>42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Network Layer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176133" name="Picture 5" descr="S:\ow\cnds\tanenbaum\cn3-jpg\5-1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143000"/>
            <a:ext cx="7808913" cy="2620963"/>
          </a:xfrm>
          <a:prstGeom prst="rect">
            <a:avLst/>
          </a:prstGeom>
          <a:noFill/>
        </p:spPr>
      </p:pic>
      <p:pic>
        <p:nvPicPr>
          <p:cNvPr id="176132" name="Picture 4" descr="S:\ow\cnds\tanenbaum\cn3-jpg\5-16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3200400"/>
            <a:ext cx="8093075" cy="2903538"/>
          </a:xfrm>
          <a:prstGeom prst="rect">
            <a:avLst/>
          </a:prstGeom>
          <a:noFill/>
        </p:spPr>
      </p:pic>
      <p:sp>
        <p:nvSpPr>
          <p:cNvPr id="176134" name="Rectangle 6"/>
          <p:cNvSpPr>
            <a:spLocks noChangeArrowheads="1"/>
          </p:cNvSpPr>
          <p:nvPr/>
        </p:nvSpPr>
        <p:spPr bwMode="auto">
          <a:xfrm>
            <a:off x="4191000" y="1143000"/>
            <a:ext cx="4800600" cy="21336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pPr algn="ctr"/>
            <a:endParaRPr lang="en-GB"/>
          </a:p>
        </p:txBody>
      </p:sp>
      <p:sp>
        <p:nvSpPr>
          <p:cNvPr id="176136" name="Text Box 8"/>
          <p:cNvSpPr txBox="1">
            <a:spLocks noChangeArrowheads="1"/>
          </p:cNvSpPr>
          <p:nvPr/>
        </p:nvSpPr>
        <p:spPr bwMode="auto">
          <a:xfrm>
            <a:off x="4724400" y="1524000"/>
            <a:ext cx="3276600" cy="12223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latin typeface="Times New Roman" charset="0"/>
              </a:rPr>
              <a:t>Packet buffer for router B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Tx/>
              <a:buChar char="o"/>
            </a:pPr>
            <a:r>
              <a:rPr lang="en-GB" sz="1800">
                <a:latin typeface="Times New Roman" charset="0"/>
              </a:rPr>
              <a:t>   ACK flag:  ACK to send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Tx/>
              <a:buChar char="o"/>
            </a:pPr>
            <a:r>
              <a:rPr lang="en-GB" sz="1800">
                <a:latin typeface="Times New Roman" charset="0"/>
              </a:rPr>
              <a:t>   Send flag:   packet to forward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31E152C2-15D6-44DA-8AEE-683ED018AD56}" type="slidenum">
              <a:rPr lang="en-US"/>
              <a:pPr/>
              <a:t>43</a:t>
            </a:fld>
            <a:endParaRPr lang="en-US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Routing:  link state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GB" dirty="0"/>
              <a:t>Computing new routes: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With a full set of link state packets, a router can:</a:t>
            </a:r>
          </a:p>
          <a:p>
            <a:pPr lvl="2">
              <a:lnSpc>
                <a:spcPct val="120000"/>
              </a:lnSpc>
            </a:pPr>
            <a:r>
              <a:rPr lang="en-GB" dirty="0"/>
              <a:t>Construct the entire subnet graph</a:t>
            </a:r>
          </a:p>
          <a:p>
            <a:pPr lvl="2">
              <a:lnSpc>
                <a:spcPct val="120000"/>
              </a:lnSpc>
            </a:pPr>
            <a:r>
              <a:rPr lang="en-GB" dirty="0"/>
              <a:t>Run </a:t>
            </a:r>
            <a:r>
              <a:rPr lang="en-GB" dirty="0" err="1"/>
              <a:t>Dijkstra’s</a:t>
            </a:r>
            <a:r>
              <a:rPr lang="en-GB" dirty="0"/>
              <a:t> algorithm to compute the shortest path to each </a:t>
            </a:r>
            <a:r>
              <a:rPr lang="en-GB" dirty="0" smtClean="0"/>
              <a:t>destination</a:t>
            </a:r>
          </a:p>
          <a:p>
            <a:pPr lvl="2">
              <a:lnSpc>
                <a:spcPct val="120000"/>
              </a:lnSpc>
            </a:pPr>
            <a:r>
              <a:rPr lang="en-GB" dirty="0" smtClean="0"/>
              <a:t>Subnet of n router with k neighbours needed storage </a:t>
            </a:r>
            <a:r>
              <a:rPr lang="en-GB" dirty="0" err="1" smtClean="0"/>
              <a:t>kn</a:t>
            </a:r>
            <a:endParaRPr lang="en-GB" dirty="0"/>
          </a:p>
          <a:p>
            <a:pPr lvl="1">
              <a:lnSpc>
                <a:spcPct val="120000"/>
              </a:lnSpc>
            </a:pPr>
            <a:r>
              <a:rPr lang="en-GB" dirty="0"/>
              <a:t>Problems for large subnets</a:t>
            </a:r>
          </a:p>
          <a:p>
            <a:pPr lvl="2">
              <a:lnSpc>
                <a:spcPct val="120000"/>
              </a:lnSpc>
            </a:pPr>
            <a:r>
              <a:rPr lang="en-GB" dirty="0"/>
              <a:t>Memory to store data</a:t>
            </a:r>
          </a:p>
          <a:p>
            <a:pPr lvl="2">
              <a:lnSpc>
                <a:spcPct val="120000"/>
              </a:lnSpc>
            </a:pPr>
            <a:r>
              <a:rPr lang="en-GB" dirty="0"/>
              <a:t>Compute </a:t>
            </a:r>
            <a:r>
              <a:rPr lang="en-GB" dirty="0" smtClean="0"/>
              <a:t>time</a:t>
            </a:r>
          </a:p>
          <a:p>
            <a:pPr lvl="2">
              <a:lnSpc>
                <a:spcPct val="120000"/>
              </a:lnSpc>
            </a:pPr>
            <a:r>
              <a:rPr lang="en-GB" dirty="0" smtClean="0"/>
              <a:t>Big trouble if any router sends false information.</a:t>
            </a:r>
            <a:endParaRPr lang="en-GB" dirty="0"/>
          </a:p>
          <a:p>
            <a:pPr lvl="1">
              <a:lnSpc>
                <a:spcPct val="120000"/>
              </a:lnSpc>
            </a:pPr>
            <a:endParaRPr lang="en-GB" dirty="0"/>
          </a:p>
          <a:p>
            <a:pPr>
              <a:lnSpc>
                <a:spcPct val="120000"/>
              </a:lnSpc>
            </a:pPr>
            <a:endParaRPr lang="en-GB" dirty="0"/>
          </a:p>
        </p:txBody>
      </p:sp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7010400" y="914400"/>
            <a:ext cx="1905000" cy="614363"/>
          </a:xfrm>
          <a:prstGeom prst="rect">
            <a:avLst/>
          </a:prstGeom>
          <a:solidFill>
            <a:srgbClr val="FFCC00"/>
          </a:solidFill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sz="2800">
                <a:latin typeface="Times New Roman" charset="0"/>
              </a:rPr>
              <a:t>Algorithm: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FB432A90-28D5-4FA3-AC84-04284AE99E63}" type="slidenum">
              <a:rPr lang="en-US"/>
              <a:pPr/>
              <a:t>44</a:t>
            </a:fld>
            <a:endParaRPr lang="en-US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Routing:  link state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GB" sz="2400" dirty="0"/>
              <a:t> Usage:</a:t>
            </a:r>
          </a:p>
          <a:p>
            <a:pPr lvl="1">
              <a:lnSpc>
                <a:spcPct val="120000"/>
              </a:lnSpc>
            </a:pPr>
            <a:r>
              <a:rPr lang="en-GB" sz="2000" dirty="0"/>
              <a:t>IS-IS </a:t>
            </a:r>
            <a:r>
              <a:rPr lang="en-GB" sz="2000" dirty="0" smtClean="0"/>
              <a:t>protocol (another link state protocol)</a:t>
            </a:r>
            <a:endParaRPr lang="en-GB" sz="2000" dirty="0"/>
          </a:p>
          <a:p>
            <a:pPr lvl="2">
              <a:lnSpc>
                <a:spcPct val="120000"/>
              </a:lnSpc>
            </a:pPr>
            <a:r>
              <a:rPr lang="en-GB" sz="1800" dirty="0"/>
              <a:t>Designed for </a:t>
            </a:r>
            <a:r>
              <a:rPr lang="en-GB" sz="1800" dirty="0" err="1"/>
              <a:t>DECnet</a:t>
            </a:r>
            <a:r>
              <a:rPr lang="en-GB" sz="1800" dirty="0"/>
              <a:t>, adopted by ISO</a:t>
            </a:r>
          </a:p>
          <a:p>
            <a:pPr lvl="2">
              <a:lnSpc>
                <a:spcPct val="120000"/>
              </a:lnSpc>
            </a:pPr>
            <a:r>
              <a:rPr lang="en-GB" sz="1800" dirty="0"/>
              <a:t>In use also in Internet</a:t>
            </a:r>
          </a:p>
          <a:p>
            <a:pPr lvl="2">
              <a:lnSpc>
                <a:spcPct val="120000"/>
              </a:lnSpc>
            </a:pPr>
            <a:r>
              <a:rPr lang="en-GB" sz="1800" dirty="0"/>
              <a:t>Supports multiple network layer protocols</a:t>
            </a:r>
          </a:p>
          <a:p>
            <a:pPr lvl="1">
              <a:lnSpc>
                <a:spcPct val="120000"/>
              </a:lnSpc>
            </a:pPr>
            <a:r>
              <a:rPr lang="en-GB" sz="2000" dirty="0"/>
              <a:t>OSPF protocol used in Internet</a:t>
            </a:r>
          </a:p>
          <a:p>
            <a:pPr lvl="1">
              <a:lnSpc>
                <a:spcPct val="120000"/>
              </a:lnSpc>
            </a:pPr>
            <a:r>
              <a:rPr lang="en-GB" sz="2000" dirty="0"/>
              <a:t>Common features:</a:t>
            </a:r>
          </a:p>
          <a:p>
            <a:pPr lvl="2">
              <a:lnSpc>
                <a:spcPct val="120000"/>
              </a:lnSpc>
            </a:pPr>
            <a:r>
              <a:rPr lang="en-GB" sz="1800" dirty="0"/>
              <a:t>Self-stabilizing method of flooding link state updates</a:t>
            </a:r>
          </a:p>
          <a:p>
            <a:pPr lvl="2">
              <a:lnSpc>
                <a:spcPct val="120000"/>
              </a:lnSpc>
            </a:pPr>
            <a:r>
              <a:rPr lang="en-GB" sz="1800" dirty="0"/>
              <a:t>Concept of a designated router on a LAN</a:t>
            </a:r>
          </a:p>
          <a:p>
            <a:pPr lvl="2">
              <a:lnSpc>
                <a:spcPct val="120000"/>
              </a:lnSpc>
            </a:pPr>
            <a:r>
              <a:rPr lang="en-GB" sz="1800" dirty="0"/>
              <a:t>Method of computing and supporting path splitting and multiple metrics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559" y="1600200"/>
            <a:ext cx="768024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318" y="4217988"/>
            <a:ext cx="808763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226" y="4179888"/>
            <a:ext cx="826344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424" y="4194176"/>
            <a:ext cx="87909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778" y="4179888"/>
            <a:ext cx="83513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954" y="3733800"/>
            <a:ext cx="1125235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1006558" y="504825"/>
            <a:ext cx="7680241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 b="1" cap="sm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Implementation of Connection Less Service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744994" y="6248400"/>
            <a:ext cx="502106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42900" indent="-334963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spcBef>
                <a:spcPts val="700"/>
              </a:spcBef>
              <a:buClrTx/>
              <a:buFontTx/>
              <a:buNone/>
            </a:pPr>
            <a:r>
              <a:rPr lang="en-US" altLang="en-US" sz="2200">
                <a:solidFill>
                  <a:srgbClr val="FF0000"/>
                </a:solidFill>
                <a:latin typeface="Gill Sans MT" pitchFamily="34" charset="0"/>
              </a:rPr>
              <a:t>Routing within a Datagram subnet.</a:t>
            </a:r>
          </a:p>
        </p:txBody>
      </p:sp>
    </p:spTree>
    <p:extLst>
      <p:ext uri="{BB962C8B-B14F-4D97-AF65-F5344CB8AC3E}">
        <p14:creationId xmlns:p14="http://schemas.microsoft.com/office/powerpoint/2010/main" val="34625234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2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462987" y="533400"/>
            <a:ext cx="79952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 b="1" cap="sm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Datagram networks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568478" y="1143000"/>
            <a:ext cx="8364540" cy="243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1pPr>
            <a:lvl2pPr marL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9pPr>
          </a:lstStyle>
          <a:p>
            <a:pPr marL="342900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Call Setup At Network Layer</a:t>
            </a:r>
          </a:p>
          <a:p>
            <a:pPr marL="342900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Routers: No State About End-to-end Connections</a:t>
            </a:r>
          </a:p>
          <a:p>
            <a:pPr marL="792163" lvl="1" indent="-342900">
              <a:spcBef>
                <a:spcPts val="500"/>
              </a:spcBef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Network-level Concept Of “Connection”</a:t>
            </a:r>
          </a:p>
          <a:p>
            <a:pPr marL="342900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Packets Forwarded Using Destination Host Address</a:t>
            </a:r>
          </a:p>
          <a:p>
            <a:pPr marL="792163" lvl="1" indent="-342900">
              <a:spcBef>
                <a:spcPts val="500"/>
              </a:spcBef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Packets Between Same Source-destination Pair May Take Different Paths</a:t>
            </a:r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1920812" y="5607050"/>
            <a:ext cx="1577966" cy="635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479105" y="3741738"/>
            <a:ext cx="1558919" cy="1987550"/>
            <a:chOff x="327" y="2357"/>
            <a:chExt cx="1064" cy="1252"/>
          </a:xfrm>
        </p:grpSpPr>
        <p:pic>
          <p:nvPicPr>
            <p:cNvPr id="17413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" y="2357"/>
              <a:ext cx="356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17414" name="Group 6"/>
            <p:cNvGrpSpPr>
              <a:grpSpLocks/>
            </p:cNvGrpSpPr>
            <p:nvPr/>
          </p:nvGrpSpPr>
          <p:grpSpPr bwMode="auto">
            <a:xfrm>
              <a:off x="327" y="2573"/>
              <a:ext cx="1064" cy="1036"/>
              <a:chOff x="327" y="2573"/>
              <a:chExt cx="1064" cy="1036"/>
            </a:xfrm>
          </p:grpSpPr>
          <p:sp>
            <p:nvSpPr>
              <p:cNvPr id="17415" name="Rectangle 7"/>
              <p:cNvSpPr>
                <a:spLocks noChangeArrowheads="1"/>
              </p:cNvSpPr>
              <p:nvPr/>
            </p:nvSpPr>
            <p:spPr bwMode="auto">
              <a:xfrm>
                <a:off x="456" y="2573"/>
                <a:ext cx="883" cy="948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16" name="Rectangle 8"/>
              <p:cNvSpPr>
                <a:spLocks noChangeArrowheads="1"/>
              </p:cNvSpPr>
              <p:nvPr/>
            </p:nvSpPr>
            <p:spPr bwMode="auto">
              <a:xfrm>
                <a:off x="412" y="2602"/>
                <a:ext cx="902" cy="978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17" name="Rectangle 9"/>
              <p:cNvSpPr>
                <a:spLocks noChangeArrowheads="1"/>
              </p:cNvSpPr>
              <p:nvPr/>
            </p:nvSpPr>
            <p:spPr bwMode="auto">
              <a:xfrm>
                <a:off x="419" y="2996"/>
                <a:ext cx="896" cy="20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18" name="Text Box 10"/>
              <p:cNvSpPr txBox="1">
                <a:spLocks noChangeArrowheads="1"/>
              </p:cNvSpPr>
              <p:nvPr/>
            </p:nvSpPr>
            <p:spPr bwMode="auto">
              <a:xfrm>
                <a:off x="327" y="2591"/>
                <a:ext cx="1064" cy="10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FFFFFF"/>
                    </a:solidFill>
                    <a:latin typeface="Times New Roman" pitchFamily="18" charset="0"/>
                    <a:ea typeface="Droid Sans Fallback" charset="0"/>
                    <a:cs typeface="Droid Sans Fallback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FFFFFF"/>
                    </a:solidFill>
                    <a:latin typeface="Times New Roman" pitchFamily="18" charset="0"/>
                    <a:ea typeface="Droid Sans Fallback" charset="0"/>
                    <a:cs typeface="Droid Sans Fallback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FFFFFF"/>
                    </a:solidFill>
                    <a:latin typeface="Times New Roman" pitchFamily="18" charset="0"/>
                    <a:ea typeface="Droid Sans Fallback" charset="0"/>
                    <a:cs typeface="Droid Sans Fallback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FFFFFF"/>
                    </a:solidFill>
                    <a:latin typeface="Times New Roman" pitchFamily="18" charset="0"/>
                    <a:ea typeface="Droid Sans Fallback" charset="0"/>
                    <a:cs typeface="Droid Sans Fallback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FFFFFF"/>
                    </a:solidFill>
                    <a:latin typeface="Times New Roman" pitchFamily="18" charset="0"/>
                    <a:ea typeface="Droid Sans Fallback" charset="0"/>
                    <a:cs typeface="Droid Sans Fallback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FFFFFF"/>
                    </a:solidFill>
                    <a:latin typeface="Times New Roman" pitchFamily="18" charset="0"/>
                    <a:ea typeface="Droid Sans Fallback" charset="0"/>
                    <a:cs typeface="Droid Sans Fallback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FFFFFF"/>
                    </a:solidFill>
                    <a:latin typeface="Times New Roman" pitchFamily="18" charset="0"/>
                    <a:ea typeface="Droid Sans Fallback" charset="0"/>
                    <a:cs typeface="Droid Sans Fallback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FFFFFF"/>
                    </a:solidFill>
                    <a:latin typeface="Times New Roman" pitchFamily="18" charset="0"/>
                    <a:ea typeface="Droid Sans Fallback" charset="0"/>
                    <a:cs typeface="Droid Sans Fallback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FFFFFF"/>
                    </a:solidFill>
                    <a:latin typeface="Times New Roman" pitchFamily="18" charset="0"/>
                    <a:ea typeface="Droid Sans Fallback" charset="0"/>
                    <a:cs typeface="Droid Sans Fallback" charset="0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</a:rPr>
                  <a:t>application</a:t>
                </a:r>
              </a:p>
              <a:p>
                <a:pPr algn="ctr">
                  <a:buClrTx/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</a:rPr>
                  <a:t>transport</a:t>
                </a:r>
              </a:p>
              <a:p>
                <a:pPr algn="ctr">
                  <a:buClrTx/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</a:rPr>
                  <a:t>network</a:t>
                </a:r>
              </a:p>
              <a:p>
                <a:pPr algn="ctr">
                  <a:buClrTx/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</a:rPr>
                  <a:t>data link</a:t>
                </a:r>
              </a:p>
              <a:p>
                <a:pPr algn="ctr">
                  <a:buClrTx/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</a:rPr>
                  <a:t>physical</a:t>
                </a:r>
              </a:p>
            </p:txBody>
          </p:sp>
          <p:sp>
            <p:nvSpPr>
              <p:cNvPr id="17419" name="Line 11"/>
              <p:cNvSpPr>
                <a:spLocks noChangeShapeType="1"/>
              </p:cNvSpPr>
              <p:nvPr/>
            </p:nvSpPr>
            <p:spPr bwMode="auto">
              <a:xfrm>
                <a:off x="412" y="3012"/>
                <a:ext cx="902" cy="1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0" name="Line 12"/>
              <p:cNvSpPr>
                <a:spLocks noChangeShapeType="1"/>
              </p:cNvSpPr>
              <p:nvPr/>
            </p:nvSpPr>
            <p:spPr bwMode="auto">
              <a:xfrm>
                <a:off x="425" y="3198"/>
                <a:ext cx="902" cy="1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1" name="Line 13"/>
              <p:cNvSpPr>
                <a:spLocks noChangeShapeType="1"/>
              </p:cNvSpPr>
              <p:nvPr/>
            </p:nvSpPr>
            <p:spPr bwMode="auto">
              <a:xfrm>
                <a:off x="425" y="3362"/>
                <a:ext cx="902" cy="1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2" name="Line 14"/>
              <p:cNvSpPr>
                <a:spLocks noChangeShapeType="1"/>
              </p:cNvSpPr>
              <p:nvPr/>
            </p:nvSpPr>
            <p:spPr bwMode="auto">
              <a:xfrm>
                <a:off x="425" y="2814"/>
                <a:ext cx="902" cy="1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7423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133" y="3913188"/>
            <a:ext cx="52892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7424" name="Group 16"/>
          <p:cNvGrpSpPr>
            <a:grpSpLocks/>
          </p:cNvGrpSpPr>
          <p:nvPr/>
        </p:nvGrpSpPr>
        <p:grpSpPr bwMode="auto">
          <a:xfrm>
            <a:off x="7261282" y="4256088"/>
            <a:ext cx="1558919" cy="1644650"/>
            <a:chOff x="4956" y="2681"/>
            <a:chExt cx="1064" cy="1036"/>
          </a:xfrm>
        </p:grpSpPr>
        <p:sp>
          <p:nvSpPr>
            <p:cNvPr id="17425" name="Rectangle 17"/>
            <p:cNvSpPr>
              <a:spLocks noChangeArrowheads="1"/>
            </p:cNvSpPr>
            <p:nvPr/>
          </p:nvSpPr>
          <p:spPr bwMode="auto">
            <a:xfrm>
              <a:off x="5085" y="2681"/>
              <a:ext cx="882" cy="948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Rectangle 18"/>
            <p:cNvSpPr>
              <a:spLocks noChangeArrowheads="1"/>
            </p:cNvSpPr>
            <p:nvPr/>
          </p:nvSpPr>
          <p:spPr bwMode="auto">
            <a:xfrm>
              <a:off x="5042" y="2710"/>
              <a:ext cx="901" cy="978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Rectangle 19"/>
            <p:cNvSpPr>
              <a:spLocks noChangeArrowheads="1"/>
            </p:cNvSpPr>
            <p:nvPr/>
          </p:nvSpPr>
          <p:spPr bwMode="auto">
            <a:xfrm>
              <a:off x="5048" y="3104"/>
              <a:ext cx="895" cy="20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Text Box 20"/>
            <p:cNvSpPr txBox="1">
              <a:spLocks noChangeArrowheads="1"/>
            </p:cNvSpPr>
            <p:nvPr/>
          </p:nvSpPr>
          <p:spPr bwMode="auto">
            <a:xfrm>
              <a:off x="4956" y="2699"/>
              <a:ext cx="1064" cy="10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  <a:ea typeface="Droid Sans Fallback" charset="0"/>
                  <a:cs typeface="Droid Sans Fallback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  <a:ea typeface="Droid Sans Fallback" charset="0"/>
                  <a:cs typeface="Droid Sans Fallback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  <a:ea typeface="Droid Sans Fallback" charset="0"/>
                  <a:cs typeface="Droid Sans Fallback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  <a:ea typeface="Droid Sans Fallback" charset="0"/>
                  <a:cs typeface="Droid Sans Fallback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application</a:t>
              </a:r>
            </a:p>
            <a:p>
              <a:pPr algn="ctr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transport</a:t>
              </a:r>
            </a:p>
            <a:p>
              <a:pPr algn="ctr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network</a:t>
              </a:r>
            </a:p>
            <a:p>
              <a:pPr algn="ctr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data link</a:t>
              </a:r>
            </a:p>
            <a:p>
              <a:pPr algn="ctr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physical</a:t>
              </a:r>
            </a:p>
          </p:txBody>
        </p:sp>
        <p:sp>
          <p:nvSpPr>
            <p:cNvPr id="17429" name="Line 21"/>
            <p:cNvSpPr>
              <a:spLocks noChangeShapeType="1"/>
            </p:cNvSpPr>
            <p:nvPr/>
          </p:nvSpPr>
          <p:spPr bwMode="auto">
            <a:xfrm>
              <a:off x="5042" y="3121"/>
              <a:ext cx="901" cy="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0" name="Line 22"/>
            <p:cNvSpPr>
              <a:spLocks noChangeShapeType="1"/>
            </p:cNvSpPr>
            <p:nvPr/>
          </p:nvSpPr>
          <p:spPr bwMode="auto">
            <a:xfrm>
              <a:off x="5054" y="3306"/>
              <a:ext cx="902" cy="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1" name="Line 23"/>
            <p:cNvSpPr>
              <a:spLocks noChangeShapeType="1"/>
            </p:cNvSpPr>
            <p:nvPr/>
          </p:nvSpPr>
          <p:spPr bwMode="auto">
            <a:xfrm>
              <a:off x="5054" y="3470"/>
              <a:ext cx="902" cy="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2" name="Line 24"/>
            <p:cNvSpPr>
              <a:spLocks noChangeShapeType="1"/>
            </p:cNvSpPr>
            <p:nvPr/>
          </p:nvSpPr>
          <p:spPr bwMode="auto">
            <a:xfrm>
              <a:off x="5054" y="2921"/>
              <a:ext cx="902" cy="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33" name="Line 25"/>
          <p:cNvSpPr>
            <a:spLocks noChangeShapeType="1"/>
          </p:cNvSpPr>
          <p:nvPr/>
        </p:nvSpPr>
        <p:spPr bwMode="auto">
          <a:xfrm flipH="1">
            <a:off x="5996858" y="5702300"/>
            <a:ext cx="1418265" cy="635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2026297" y="4946651"/>
            <a:ext cx="1441719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1. Send data</a:t>
            </a: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5644230" y="5013326"/>
            <a:ext cx="175430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2. Receive data</a:t>
            </a:r>
          </a:p>
        </p:txBody>
      </p:sp>
      <p:sp>
        <p:nvSpPr>
          <p:cNvPr id="17436" name="Freeform 28"/>
          <p:cNvSpPr>
            <a:spLocks/>
          </p:cNvSpPr>
          <p:nvPr/>
        </p:nvSpPr>
        <p:spPr bwMode="auto">
          <a:xfrm>
            <a:off x="2029233" y="4914901"/>
            <a:ext cx="304751" cy="657225"/>
          </a:xfrm>
          <a:custGeom>
            <a:avLst/>
            <a:gdLst>
              <a:gd name="G0" fmla="+- 65122 0 0"/>
              <a:gd name="G1" fmla="+- 1 0 0"/>
              <a:gd name="G2" fmla="*/ 1 16385 2"/>
              <a:gd name="T0" fmla="*/ 0 w 192"/>
              <a:gd name="T1" fmla="*/ 0 h 414"/>
              <a:gd name="T2" fmla="*/ 0 w 192"/>
              <a:gd name="T3" fmla="*/ 2147483647 h 414"/>
              <a:gd name="T4" fmla="*/ 2147483647 w 192"/>
              <a:gd name="T5" fmla="*/ 2147483647 h 414"/>
              <a:gd name="T6" fmla="*/ 0 w 192"/>
              <a:gd name="T7" fmla="*/ 0 h 414"/>
              <a:gd name="T8" fmla="*/ 192 w 192"/>
              <a:gd name="T9" fmla="*/ 41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192" h="414">
                <a:moveTo>
                  <a:pt x="0" y="0"/>
                </a:moveTo>
                <a:lnTo>
                  <a:pt x="0" y="414"/>
                </a:lnTo>
                <a:lnTo>
                  <a:pt x="192" y="408"/>
                </a:lnTo>
              </a:path>
            </a:pathLst>
          </a:custGeom>
          <a:noFill/>
          <a:ln w="19080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7" name="Freeform 29"/>
          <p:cNvSpPr>
            <a:spLocks/>
          </p:cNvSpPr>
          <p:nvPr/>
        </p:nvSpPr>
        <p:spPr bwMode="auto">
          <a:xfrm>
            <a:off x="6662037" y="5357814"/>
            <a:ext cx="610967" cy="295275"/>
          </a:xfrm>
          <a:custGeom>
            <a:avLst/>
            <a:gdLst>
              <a:gd name="G0" fmla="+- 384 0 0"/>
              <a:gd name="G1" fmla="+- 4 0 0"/>
              <a:gd name="G2" fmla="*/ 1 16385 2"/>
              <a:gd name="T0" fmla="*/ 0 w 384"/>
              <a:gd name="T1" fmla="*/ 2147483647 h 186"/>
              <a:gd name="T2" fmla="*/ 2147483647 w 384"/>
              <a:gd name="T3" fmla="*/ 2147483647 h 186"/>
              <a:gd name="T4" fmla="*/ 2147483647 w 384"/>
              <a:gd name="T5" fmla="*/ 0 h 186"/>
              <a:gd name="T6" fmla="*/ 0 w 384"/>
              <a:gd name="T7" fmla="*/ 0 h 186"/>
              <a:gd name="T8" fmla="*/ 384 w 384"/>
              <a:gd name="T9" fmla="*/ 186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384" h="186">
                <a:moveTo>
                  <a:pt x="0" y="186"/>
                </a:moveTo>
                <a:lnTo>
                  <a:pt x="384" y="186"/>
                </a:lnTo>
                <a:lnTo>
                  <a:pt x="384" y="0"/>
                </a:lnTo>
              </a:path>
            </a:pathLst>
          </a:custGeom>
          <a:noFill/>
          <a:ln w="19080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38" name="Group 30"/>
          <p:cNvGrpSpPr>
            <a:grpSpLocks/>
          </p:cNvGrpSpPr>
          <p:nvPr/>
        </p:nvGrpSpPr>
        <p:grpSpPr bwMode="auto">
          <a:xfrm>
            <a:off x="2386730" y="5353050"/>
            <a:ext cx="354566" cy="254000"/>
            <a:chOff x="1629" y="3372"/>
            <a:chExt cx="242" cy="160"/>
          </a:xfrm>
        </p:grpSpPr>
        <p:sp>
          <p:nvSpPr>
            <p:cNvPr id="17439" name="Rectangle 31"/>
            <p:cNvSpPr>
              <a:spLocks noChangeArrowheads="1"/>
            </p:cNvSpPr>
            <p:nvPr/>
          </p:nvSpPr>
          <p:spPr bwMode="auto">
            <a:xfrm>
              <a:off x="1645" y="3372"/>
              <a:ext cx="105" cy="14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0" name="Rectangle 32"/>
            <p:cNvSpPr>
              <a:spLocks noChangeArrowheads="1"/>
            </p:cNvSpPr>
            <p:nvPr/>
          </p:nvSpPr>
          <p:spPr bwMode="auto">
            <a:xfrm>
              <a:off x="1629" y="3387"/>
              <a:ext cx="105" cy="145"/>
            </a:xfrm>
            <a:prstGeom prst="rect">
              <a:avLst/>
            </a:prstGeom>
            <a:solidFill>
              <a:srgbClr val="3333CC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1" name="Line 33"/>
            <p:cNvSpPr>
              <a:spLocks noChangeShapeType="1"/>
            </p:cNvSpPr>
            <p:nvPr/>
          </p:nvSpPr>
          <p:spPr bwMode="auto">
            <a:xfrm>
              <a:off x="1739" y="3465"/>
              <a:ext cx="132" cy="0"/>
            </a:xfrm>
            <a:prstGeom prst="line">
              <a:avLst/>
            </a:prstGeom>
            <a:noFill/>
            <a:ln w="9360" cap="sq">
              <a:solidFill>
                <a:srgbClr val="3333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42" name="Group 34"/>
          <p:cNvGrpSpPr>
            <a:grpSpLocks/>
          </p:cNvGrpSpPr>
          <p:nvPr/>
        </p:nvGrpSpPr>
        <p:grpSpPr bwMode="auto">
          <a:xfrm>
            <a:off x="3176445" y="5078413"/>
            <a:ext cx="3016744" cy="1473200"/>
            <a:chOff x="2168" y="3199"/>
            <a:chExt cx="2059" cy="928"/>
          </a:xfrm>
        </p:grpSpPr>
        <p:sp>
          <p:nvSpPr>
            <p:cNvPr id="17443" name="Freeform 35"/>
            <p:cNvSpPr>
              <a:spLocks noChangeArrowheads="1"/>
            </p:cNvSpPr>
            <p:nvPr/>
          </p:nvSpPr>
          <p:spPr bwMode="auto">
            <a:xfrm>
              <a:off x="2288" y="3199"/>
              <a:ext cx="1939" cy="928"/>
            </a:xfrm>
            <a:custGeom>
              <a:avLst/>
              <a:gdLst>
                <a:gd name="G0" fmla="+- 1 0 0"/>
                <a:gd name="G1" fmla="*/ 1 55531 51712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933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+- 13 0 0"/>
                <a:gd name="G16" fmla="*/ 1 24577 2"/>
                <a:gd name="G17" fmla="+- 1 0 0"/>
                <a:gd name="G18" fmla="+- 1 0 0"/>
                <a:gd name="G19" fmla="+- 1 0 0"/>
                <a:gd name="G20" fmla="*/ 1 52459 25856"/>
                <a:gd name="G21" fmla="*/ G20 1 180"/>
                <a:gd name="G22" fmla="*/ 0 1 G21"/>
                <a:gd name="G23" fmla="+- 65519 0 0"/>
                <a:gd name="G24" fmla="+- 459 0 0"/>
                <a:gd name="G25" fmla="+- 1099 0 0"/>
                <a:gd name="G26" fmla="+- 1441 0 0"/>
                <a:gd name="G27" fmla="+- 769 0 0"/>
                <a:gd name="G28" fmla="+- 469 0 0"/>
                <a:gd name="G29" fmla="+- 65447 0 0"/>
                <a:gd name="G30" fmla="+- 65039 0 0"/>
                <a:gd name="G31" fmla="+- 64847 0 0"/>
                <a:gd name="G32" fmla="+- 65059 0 0"/>
                <a:gd name="T0" fmla="*/ 6 w 1794"/>
                <a:gd name="T1" fmla="*/ 483 h 933"/>
                <a:gd name="T2" fmla="*/ 108 w 1794"/>
                <a:gd name="T3" fmla="*/ 125 h 933"/>
                <a:gd name="T4" fmla="*/ 559 w 1794"/>
                <a:gd name="T5" fmla="*/ 100 h 933"/>
                <a:gd name="T6" fmla="*/ 1128 w 1794"/>
                <a:gd name="T7" fmla="*/ 29 h 933"/>
                <a:gd name="T8" fmla="*/ 1716 w 1794"/>
                <a:gd name="T9" fmla="*/ 275 h 933"/>
                <a:gd name="T10" fmla="*/ 1596 w 1794"/>
                <a:gd name="T11" fmla="*/ 827 h 933"/>
                <a:gd name="T12" fmla="*/ 1380 w 1794"/>
                <a:gd name="T13" fmla="*/ 911 h 933"/>
                <a:gd name="T14" fmla="*/ 840 w 1794"/>
                <a:gd name="T15" fmla="*/ 929 h 933"/>
                <a:gd name="T16" fmla="*/ 414 w 1794"/>
                <a:gd name="T17" fmla="*/ 911 h 933"/>
                <a:gd name="T18" fmla="*/ 143 w 1794"/>
                <a:gd name="T19" fmla="*/ 832 h 933"/>
                <a:gd name="T20" fmla="*/ 6 w 1794"/>
                <a:gd name="T21" fmla="*/ 483 h 933"/>
                <a:gd name="T22" fmla="*/ 0 w 1794"/>
                <a:gd name="T23" fmla="*/ 0 h 933"/>
                <a:gd name="T24" fmla="*/ 1794 w 1794"/>
                <a:gd name="T25" fmla="*/ 933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4" name="Freeform 36"/>
            <p:cNvSpPr>
              <a:spLocks noChangeArrowheads="1"/>
            </p:cNvSpPr>
            <p:nvPr/>
          </p:nvSpPr>
          <p:spPr bwMode="auto">
            <a:xfrm>
              <a:off x="2724" y="3384"/>
              <a:ext cx="366" cy="181"/>
            </a:xfrm>
            <a:custGeom>
              <a:avLst/>
              <a:gdLst>
                <a:gd name="G0" fmla="+- 528 0 0"/>
                <a:gd name="G1" fmla="+- 4 0 0"/>
                <a:gd name="T0" fmla="*/ 0 w 342"/>
                <a:gd name="T1" fmla="*/ 186 h 186"/>
                <a:gd name="T2" fmla="*/ 342 w 342"/>
                <a:gd name="T3" fmla="*/ 0 h 186"/>
                <a:gd name="T4" fmla="*/ 0 w 342"/>
                <a:gd name="T5" fmla="*/ 0 h 186"/>
                <a:gd name="T6" fmla="*/ 342 w 342"/>
                <a:gd name="T7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60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445" name="Group 37"/>
            <p:cNvGrpSpPr>
              <a:grpSpLocks/>
            </p:cNvGrpSpPr>
            <p:nvPr/>
          </p:nvGrpSpPr>
          <p:grpSpPr bwMode="auto">
            <a:xfrm>
              <a:off x="2387" y="3494"/>
              <a:ext cx="337" cy="142"/>
              <a:chOff x="2387" y="3494"/>
              <a:chExt cx="337" cy="142"/>
            </a:xfrm>
          </p:grpSpPr>
          <p:sp>
            <p:nvSpPr>
              <p:cNvPr id="17446" name="Oval 38"/>
              <p:cNvSpPr>
                <a:spLocks noChangeArrowheads="1"/>
              </p:cNvSpPr>
              <p:nvPr/>
            </p:nvSpPr>
            <p:spPr bwMode="auto">
              <a:xfrm>
                <a:off x="2389" y="3560"/>
                <a:ext cx="330" cy="76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7" name="Line 39"/>
              <p:cNvSpPr>
                <a:spLocks noChangeShapeType="1"/>
              </p:cNvSpPr>
              <p:nvPr/>
            </p:nvSpPr>
            <p:spPr bwMode="auto">
              <a:xfrm>
                <a:off x="2389" y="3553"/>
                <a:ext cx="0" cy="45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8" name="Line 40"/>
              <p:cNvSpPr>
                <a:spLocks noChangeShapeType="1"/>
              </p:cNvSpPr>
              <p:nvPr/>
            </p:nvSpPr>
            <p:spPr bwMode="auto">
              <a:xfrm>
                <a:off x="2725" y="3553"/>
                <a:ext cx="0" cy="45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9" name="Rectangle 41"/>
              <p:cNvSpPr>
                <a:spLocks noChangeArrowheads="1"/>
              </p:cNvSpPr>
              <p:nvPr/>
            </p:nvSpPr>
            <p:spPr bwMode="auto">
              <a:xfrm>
                <a:off x="2389" y="3553"/>
                <a:ext cx="327" cy="4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0" name="Oval 42"/>
              <p:cNvSpPr>
                <a:spLocks noChangeArrowheads="1"/>
              </p:cNvSpPr>
              <p:nvPr/>
            </p:nvSpPr>
            <p:spPr bwMode="auto">
              <a:xfrm>
                <a:off x="2387" y="3494"/>
                <a:ext cx="330" cy="90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451" name="Group 43"/>
              <p:cNvGrpSpPr>
                <a:grpSpLocks/>
              </p:cNvGrpSpPr>
              <p:nvPr/>
            </p:nvGrpSpPr>
            <p:grpSpPr bwMode="auto">
              <a:xfrm>
                <a:off x="2468" y="3515"/>
                <a:ext cx="159" cy="51"/>
                <a:chOff x="2468" y="3515"/>
                <a:chExt cx="159" cy="51"/>
              </a:xfrm>
            </p:grpSpPr>
            <p:sp>
              <p:nvSpPr>
                <p:cNvPr id="17452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468" y="3513"/>
                  <a:ext cx="54" cy="6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53" name="Line 45"/>
                <p:cNvSpPr>
                  <a:spLocks noChangeShapeType="1"/>
                </p:cNvSpPr>
                <p:nvPr/>
              </p:nvSpPr>
              <p:spPr bwMode="auto">
                <a:xfrm>
                  <a:off x="2580" y="3567"/>
                  <a:ext cx="47" cy="0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54" name="Line 46"/>
                <p:cNvSpPr>
                  <a:spLocks noChangeShapeType="1"/>
                </p:cNvSpPr>
                <p:nvPr/>
              </p:nvSpPr>
              <p:spPr bwMode="auto">
                <a:xfrm>
                  <a:off x="2520" y="3520"/>
                  <a:ext cx="55" cy="42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455" name="Group 47"/>
              <p:cNvGrpSpPr>
                <a:grpSpLocks/>
              </p:cNvGrpSpPr>
              <p:nvPr/>
            </p:nvGrpSpPr>
            <p:grpSpPr bwMode="auto">
              <a:xfrm>
                <a:off x="2468" y="3514"/>
                <a:ext cx="159" cy="51"/>
                <a:chOff x="2468" y="3514"/>
                <a:chExt cx="159" cy="51"/>
              </a:xfrm>
            </p:grpSpPr>
            <p:sp>
              <p:nvSpPr>
                <p:cNvPr id="17456" name="Line 48"/>
                <p:cNvSpPr>
                  <a:spLocks noChangeShapeType="1"/>
                </p:cNvSpPr>
                <p:nvPr/>
              </p:nvSpPr>
              <p:spPr bwMode="auto">
                <a:xfrm>
                  <a:off x="2468" y="3566"/>
                  <a:ext cx="54" cy="0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57" name="Line 49"/>
                <p:cNvSpPr>
                  <a:spLocks noChangeShapeType="1"/>
                </p:cNvSpPr>
                <p:nvPr/>
              </p:nvSpPr>
              <p:spPr bwMode="auto">
                <a:xfrm>
                  <a:off x="2580" y="3518"/>
                  <a:ext cx="47" cy="0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58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2520" y="3513"/>
                  <a:ext cx="55" cy="52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7459" name="Group 51"/>
            <p:cNvGrpSpPr>
              <a:grpSpLocks/>
            </p:cNvGrpSpPr>
            <p:nvPr/>
          </p:nvGrpSpPr>
          <p:grpSpPr bwMode="auto">
            <a:xfrm>
              <a:off x="2627" y="3896"/>
              <a:ext cx="337" cy="142"/>
              <a:chOff x="2627" y="3896"/>
              <a:chExt cx="337" cy="142"/>
            </a:xfrm>
          </p:grpSpPr>
          <p:sp>
            <p:nvSpPr>
              <p:cNvPr id="17460" name="Oval 52"/>
              <p:cNvSpPr>
                <a:spLocks noChangeArrowheads="1"/>
              </p:cNvSpPr>
              <p:nvPr/>
            </p:nvSpPr>
            <p:spPr bwMode="auto">
              <a:xfrm>
                <a:off x="2630" y="3961"/>
                <a:ext cx="329" cy="77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1" name="Line 53"/>
              <p:cNvSpPr>
                <a:spLocks noChangeShapeType="1"/>
              </p:cNvSpPr>
              <p:nvPr/>
            </p:nvSpPr>
            <p:spPr bwMode="auto">
              <a:xfrm>
                <a:off x="2630" y="3955"/>
                <a:ext cx="0" cy="46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2" name="Line 54"/>
              <p:cNvSpPr>
                <a:spLocks noChangeShapeType="1"/>
              </p:cNvSpPr>
              <p:nvPr/>
            </p:nvSpPr>
            <p:spPr bwMode="auto">
              <a:xfrm>
                <a:off x="2965" y="3955"/>
                <a:ext cx="0" cy="46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3" name="Rectangle 55"/>
              <p:cNvSpPr>
                <a:spLocks noChangeArrowheads="1"/>
              </p:cNvSpPr>
              <p:nvPr/>
            </p:nvSpPr>
            <p:spPr bwMode="auto">
              <a:xfrm>
                <a:off x="2630" y="3955"/>
                <a:ext cx="326" cy="4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4" name="Oval 56"/>
              <p:cNvSpPr>
                <a:spLocks noChangeArrowheads="1"/>
              </p:cNvSpPr>
              <p:nvPr/>
            </p:nvSpPr>
            <p:spPr bwMode="auto">
              <a:xfrm>
                <a:off x="2627" y="3896"/>
                <a:ext cx="329" cy="91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465" name="Group 57"/>
              <p:cNvGrpSpPr>
                <a:grpSpLocks/>
              </p:cNvGrpSpPr>
              <p:nvPr/>
            </p:nvGrpSpPr>
            <p:grpSpPr bwMode="auto">
              <a:xfrm>
                <a:off x="2708" y="3917"/>
                <a:ext cx="159" cy="51"/>
                <a:chOff x="2708" y="3917"/>
                <a:chExt cx="159" cy="51"/>
              </a:xfrm>
            </p:grpSpPr>
            <p:sp>
              <p:nvSpPr>
                <p:cNvPr id="17466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708" y="3916"/>
                  <a:ext cx="54" cy="6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67" name="Line 59"/>
                <p:cNvSpPr>
                  <a:spLocks noChangeShapeType="1"/>
                </p:cNvSpPr>
                <p:nvPr/>
              </p:nvSpPr>
              <p:spPr bwMode="auto">
                <a:xfrm>
                  <a:off x="2820" y="3969"/>
                  <a:ext cx="47" cy="0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68" name="Line 60"/>
                <p:cNvSpPr>
                  <a:spLocks noChangeShapeType="1"/>
                </p:cNvSpPr>
                <p:nvPr/>
              </p:nvSpPr>
              <p:spPr bwMode="auto">
                <a:xfrm>
                  <a:off x="2762" y="3922"/>
                  <a:ext cx="57" cy="42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469" name="Group 61"/>
              <p:cNvGrpSpPr>
                <a:grpSpLocks/>
              </p:cNvGrpSpPr>
              <p:nvPr/>
            </p:nvGrpSpPr>
            <p:grpSpPr bwMode="auto">
              <a:xfrm>
                <a:off x="2708" y="3916"/>
                <a:ext cx="159" cy="51"/>
                <a:chOff x="2708" y="3916"/>
                <a:chExt cx="159" cy="51"/>
              </a:xfrm>
            </p:grpSpPr>
            <p:sp>
              <p:nvSpPr>
                <p:cNvPr id="17470" name="Line 62"/>
                <p:cNvSpPr>
                  <a:spLocks noChangeShapeType="1"/>
                </p:cNvSpPr>
                <p:nvPr/>
              </p:nvSpPr>
              <p:spPr bwMode="auto">
                <a:xfrm>
                  <a:off x="2708" y="3968"/>
                  <a:ext cx="54" cy="0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71" name="Line 63"/>
                <p:cNvSpPr>
                  <a:spLocks noChangeShapeType="1"/>
                </p:cNvSpPr>
                <p:nvPr/>
              </p:nvSpPr>
              <p:spPr bwMode="auto">
                <a:xfrm>
                  <a:off x="2820" y="3920"/>
                  <a:ext cx="47" cy="0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72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2762" y="3915"/>
                  <a:ext cx="57" cy="52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7473" name="Group 65"/>
            <p:cNvGrpSpPr>
              <a:grpSpLocks/>
            </p:cNvGrpSpPr>
            <p:nvPr/>
          </p:nvGrpSpPr>
          <p:grpSpPr bwMode="auto">
            <a:xfrm>
              <a:off x="3088" y="3302"/>
              <a:ext cx="337" cy="142"/>
              <a:chOff x="3088" y="3302"/>
              <a:chExt cx="337" cy="142"/>
            </a:xfrm>
          </p:grpSpPr>
          <p:sp>
            <p:nvSpPr>
              <p:cNvPr id="17474" name="Oval 66"/>
              <p:cNvSpPr>
                <a:spLocks noChangeArrowheads="1"/>
              </p:cNvSpPr>
              <p:nvPr/>
            </p:nvSpPr>
            <p:spPr bwMode="auto">
              <a:xfrm>
                <a:off x="3090" y="3368"/>
                <a:ext cx="330" cy="76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5" name="Line 67"/>
              <p:cNvSpPr>
                <a:spLocks noChangeShapeType="1"/>
              </p:cNvSpPr>
              <p:nvPr/>
            </p:nvSpPr>
            <p:spPr bwMode="auto">
              <a:xfrm>
                <a:off x="3090" y="3361"/>
                <a:ext cx="0" cy="45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6" name="Line 68"/>
              <p:cNvSpPr>
                <a:spLocks noChangeShapeType="1"/>
              </p:cNvSpPr>
              <p:nvPr/>
            </p:nvSpPr>
            <p:spPr bwMode="auto">
              <a:xfrm>
                <a:off x="3426" y="3361"/>
                <a:ext cx="0" cy="45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7" name="Rectangle 69"/>
              <p:cNvSpPr>
                <a:spLocks noChangeArrowheads="1"/>
              </p:cNvSpPr>
              <p:nvPr/>
            </p:nvSpPr>
            <p:spPr bwMode="auto">
              <a:xfrm>
                <a:off x="3090" y="3361"/>
                <a:ext cx="327" cy="4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8" name="Oval 70"/>
              <p:cNvSpPr>
                <a:spLocks noChangeArrowheads="1"/>
              </p:cNvSpPr>
              <p:nvPr/>
            </p:nvSpPr>
            <p:spPr bwMode="auto">
              <a:xfrm>
                <a:off x="3088" y="3302"/>
                <a:ext cx="330" cy="90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479" name="Group 71"/>
              <p:cNvGrpSpPr>
                <a:grpSpLocks/>
              </p:cNvGrpSpPr>
              <p:nvPr/>
            </p:nvGrpSpPr>
            <p:grpSpPr bwMode="auto">
              <a:xfrm>
                <a:off x="3168" y="3323"/>
                <a:ext cx="159" cy="51"/>
                <a:chOff x="3168" y="3323"/>
                <a:chExt cx="159" cy="51"/>
              </a:xfrm>
            </p:grpSpPr>
            <p:sp>
              <p:nvSpPr>
                <p:cNvPr id="17480" name="Line 72"/>
                <p:cNvSpPr>
                  <a:spLocks noChangeShapeType="1"/>
                </p:cNvSpPr>
                <p:nvPr/>
              </p:nvSpPr>
              <p:spPr bwMode="auto">
                <a:xfrm flipV="1">
                  <a:off x="3168" y="3322"/>
                  <a:ext cx="54" cy="6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81" name="Line 73"/>
                <p:cNvSpPr>
                  <a:spLocks noChangeShapeType="1"/>
                </p:cNvSpPr>
                <p:nvPr/>
              </p:nvSpPr>
              <p:spPr bwMode="auto">
                <a:xfrm>
                  <a:off x="3281" y="3375"/>
                  <a:ext cx="46" cy="0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82" name="Line 74"/>
                <p:cNvSpPr>
                  <a:spLocks noChangeShapeType="1"/>
                </p:cNvSpPr>
                <p:nvPr/>
              </p:nvSpPr>
              <p:spPr bwMode="auto">
                <a:xfrm>
                  <a:off x="3222" y="3328"/>
                  <a:ext cx="55" cy="42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483" name="Group 75"/>
              <p:cNvGrpSpPr>
                <a:grpSpLocks/>
              </p:cNvGrpSpPr>
              <p:nvPr/>
            </p:nvGrpSpPr>
            <p:grpSpPr bwMode="auto">
              <a:xfrm>
                <a:off x="3168" y="3322"/>
                <a:ext cx="159" cy="51"/>
                <a:chOff x="3168" y="3322"/>
                <a:chExt cx="159" cy="51"/>
              </a:xfrm>
            </p:grpSpPr>
            <p:sp>
              <p:nvSpPr>
                <p:cNvPr id="17484" name="Line 76"/>
                <p:cNvSpPr>
                  <a:spLocks noChangeShapeType="1"/>
                </p:cNvSpPr>
                <p:nvPr/>
              </p:nvSpPr>
              <p:spPr bwMode="auto">
                <a:xfrm>
                  <a:off x="3168" y="3374"/>
                  <a:ext cx="54" cy="0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85" name="Line 77"/>
                <p:cNvSpPr>
                  <a:spLocks noChangeShapeType="1"/>
                </p:cNvSpPr>
                <p:nvPr/>
              </p:nvSpPr>
              <p:spPr bwMode="auto">
                <a:xfrm>
                  <a:off x="3281" y="3326"/>
                  <a:ext cx="46" cy="0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86" name="Line 78"/>
                <p:cNvSpPr>
                  <a:spLocks noChangeShapeType="1"/>
                </p:cNvSpPr>
                <p:nvPr/>
              </p:nvSpPr>
              <p:spPr bwMode="auto">
                <a:xfrm flipV="1">
                  <a:off x="3222" y="3321"/>
                  <a:ext cx="55" cy="52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7487" name="Group 79"/>
            <p:cNvGrpSpPr>
              <a:grpSpLocks/>
            </p:cNvGrpSpPr>
            <p:nvPr/>
          </p:nvGrpSpPr>
          <p:grpSpPr bwMode="auto">
            <a:xfrm>
              <a:off x="3035" y="3721"/>
              <a:ext cx="336" cy="142"/>
              <a:chOff x="3035" y="3721"/>
              <a:chExt cx="336" cy="142"/>
            </a:xfrm>
          </p:grpSpPr>
          <p:sp>
            <p:nvSpPr>
              <p:cNvPr id="17488" name="Oval 80"/>
              <p:cNvSpPr>
                <a:spLocks noChangeArrowheads="1"/>
              </p:cNvSpPr>
              <p:nvPr/>
            </p:nvSpPr>
            <p:spPr bwMode="auto">
              <a:xfrm>
                <a:off x="3037" y="3787"/>
                <a:ext cx="329" cy="76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9" name="Line 81"/>
              <p:cNvSpPr>
                <a:spLocks noChangeShapeType="1"/>
              </p:cNvSpPr>
              <p:nvPr/>
            </p:nvSpPr>
            <p:spPr bwMode="auto">
              <a:xfrm>
                <a:off x="3037" y="3780"/>
                <a:ext cx="0" cy="45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90" name="Line 82"/>
              <p:cNvSpPr>
                <a:spLocks noChangeShapeType="1"/>
              </p:cNvSpPr>
              <p:nvPr/>
            </p:nvSpPr>
            <p:spPr bwMode="auto">
              <a:xfrm>
                <a:off x="3372" y="3780"/>
                <a:ext cx="0" cy="45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91" name="Rectangle 83"/>
              <p:cNvSpPr>
                <a:spLocks noChangeArrowheads="1"/>
              </p:cNvSpPr>
              <p:nvPr/>
            </p:nvSpPr>
            <p:spPr bwMode="auto">
              <a:xfrm>
                <a:off x="3037" y="3780"/>
                <a:ext cx="326" cy="4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92" name="Oval 84"/>
              <p:cNvSpPr>
                <a:spLocks noChangeArrowheads="1"/>
              </p:cNvSpPr>
              <p:nvPr/>
            </p:nvSpPr>
            <p:spPr bwMode="auto">
              <a:xfrm>
                <a:off x="3035" y="3721"/>
                <a:ext cx="329" cy="90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493" name="Group 85"/>
              <p:cNvGrpSpPr>
                <a:grpSpLocks/>
              </p:cNvGrpSpPr>
              <p:nvPr/>
            </p:nvGrpSpPr>
            <p:grpSpPr bwMode="auto">
              <a:xfrm>
                <a:off x="3116" y="3742"/>
                <a:ext cx="159" cy="51"/>
                <a:chOff x="3116" y="3742"/>
                <a:chExt cx="159" cy="51"/>
              </a:xfrm>
            </p:grpSpPr>
            <p:sp>
              <p:nvSpPr>
                <p:cNvPr id="17494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3116" y="3740"/>
                  <a:ext cx="54" cy="6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95" name="Line 87"/>
                <p:cNvSpPr>
                  <a:spLocks noChangeShapeType="1"/>
                </p:cNvSpPr>
                <p:nvPr/>
              </p:nvSpPr>
              <p:spPr bwMode="auto">
                <a:xfrm>
                  <a:off x="3227" y="3794"/>
                  <a:ext cx="48" cy="0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96" name="Line 88"/>
                <p:cNvSpPr>
                  <a:spLocks noChangeShapeType="1"/>
                </p:cNvSpPr>
                <p:nvPr/>
              </p:nvSpPr>
              <p:spPr bwMode="auto">
                <a:xfrm>
                  <a:off x="3168" y="3747"/>
                  <a:ext cx="56" cy="42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497" name="Group 89"/>
              <p:cNvGrpSpPr>
                <a:grpSpLocks/>
              </p:cNvGrpSpPr>
              <p:nvPr/>
            </p:nvGrpSpPr>
            <p:grpSpPr bwMode="auto">
              <a:xfrm>
                <a:off x="3116" y="3741"/>
                <a:ext cx="159" cy="51"/>
                <a:chOff x="3116" y="3741"/>
                <a:chExt cx="159" cy="51"/>
              </a:xfrm>
            </p:grpSpPr>
            <p:sp>
              <p:nvSpPr>
                <p:cNvPr id="17498" name="Line 90"/>
                <p:cNvSpPr>
                  <a:spLocks noChangeShapeType="1"/>
                </p:cNvSpPr>
                <p:nvPr/>
              </p:nvSpPr>
              <p:spPr bwMode="auto">
                <a:xfrm>
                  <a:off x="3116" y="3793"/>
                  <a:ext cx="54" cy="0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99" name="Line 91"/>
                <p:cNvSpPr>
                  <a:spLocks noChangeShapeType="1"/>
                </p:cNvSpPr>
                <p:nvPr/>
              </p:nvSpPr>
              <p:spPr bwMode="auto">
                <a:xfrm>
                  <a:off x="3227" y="3745"/>
                  <a:ext cx="48" cy="0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00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3168" y="3740"/>
                  <a:ext cx="56" cy="52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7501" name="Group 93"/>
            <p:cNvGrpSpPr>
              <a:grpSpLocks/>
            </p:cNvGrpSpPr>
            <p:nvPr/>
          </p:nvGrpSpPr>
          <p:grpSpPr bwMode="auto">
            <a:xfrm>
              <a:off x="3468" y="3908"/>
              <a:ext cx="337" cy="142"/>
              <a:chOff x="3468" y="3908"/>
              <a:chExt cx="337" cy="142"/>
            </a:xfrm>
          </p:grpSpPr>
          <p:sp>
            <p:nvSpPr>
              <p:cNvPr id="17502" name="Oval 94"/>
              <p:cNvSpPr>
                <a:spLocks noChangeArrowheads="1"/>
              </p:cNvSpPr>
              <p:nvPr/>
            </p:nvSpPr>
            <p:spPr bwMode="auto">
              <a:xfrm>
                <a:off x="3471" y="3973"/>
                <a:ext cx="330" cy="77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3" name="Line 95"/>
              <p:cNvSpPr>
                <a:spLocks noChangeShapeType="1"/>
              </p:cNvSpPr>
              <p:nvPr/>
            </p:nvSpPr>
            <p:spPr bwMode="auto">
              <a:xfrm>
                <a:off x="3471" y="3966"/>
                <a:ext cx="0" cy="45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04" name="Line 96"/>
              <p:cNvSpPr>
                <a:spLocks noChangeShapeType="1"/>
              </p:cNvSpPr>
              <p:nvPr/>
            </p:nvSpPr>
            <p:spPr bwMode="auto">
              <a:xfrm>
                <a:off x="3806" y="3966"/>
                <a:ext cx="0" cy="45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05" name="Rectangle 97"/>
              <p:cNvSpPr>
                <a:spLocks noChangeArrowheads="1"/>
              </p:cNvSpPr>
              <p:nvPr/>
            </p:nvSpPr>
            <p:spPr bwMode="auto">
              <a:xfrm>
                <a:off x="3471" y="3966"/>
                <a:ext cx="327" cy="4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6" name="Oval 98"/>
              <p:cNvSpPr>
                <a:spLocks noChangeArrowheads="1"/>
              </p:cNvSpPr>
              <p:nvPr/>
            </p:nvSpPr>
            <p:spPr bwMode="auto">
              <a:xfrm>
                <a:off x="3468" y="3908"/>
                <a:ext cx="330" cy="91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507" name="Group 99"/>
              <p:cNvGrpSpPr>
                <a:grpSpLocks/>
              </p:cNvGrpSpPr>
              <p:nvPr/>
            </p:nvGrpSpPr>
            <p:grpSpPr bwMode="auto">
              <a:xfrm>
                <a:off x="3550" y="3929"/>
                <a:ext cx="159" cy="51"/>
                <a:chOff x="3550" y="3929"/>
                <a:chExt cx="159" cy="51"/>
              </a:xfrm>
            </p:grpSpPr>
            <p:sp>
              <p:nvSpPr>
                <p:cNvPr id="17508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3550" y="3928"/>
                  <a:ext cx="53" cy="6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09" name="Line 101"/>
                <p:cNvSpPr>
                  <a:spLocks noChangeShapeType="1"/>
                </p:cNvSpPr>
                <p:nvPr/>
              </p:nvSpPr>
              <p:spPr bwMode="auto">
                <a:xfrm>
                  <a:off x="3661" y="3981"/>
                  <a:ext cx="48" cy="0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10" name="Line 102"/>
                <p:cNvSpPr>
                  <a:spLocks noChangeShapeType="1"/>
                </p:cNvSpPr>
                <p:nvPr/>
              </p:nvSpPr>
              <p:spPr bwMode="auto">
                <a:xfrm>
                  <a:off x="3603" y="3934"/>
                  <a:ext cx="56" cy="42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511" name="Group 103"/>
              <p:cNvGrpSpPr>
                <a:grpSpLocks/>
              </p:cNvGrpSpPr>
              <p:nvPr/>
            </p:nvGrpSpPr>
            <p:grpSpPr bwMode="auto">
              <a:xfrm>
                <a:off x="3550" y="3928"/>
                <a:ext cx="159" cy="51"/>
                <a:chOff x="3550" y="3928"/>
                <a:chExt cx="159" cy="51"/>
              </a:xfrm>
            </p:grpSpPr>
            <p:sp>
              <p:nvSpPr>
                <p:cNvPr id="17512" name="Line 104"/>
                <p:cNvSpPr>
                  <a:spLocks noChangeShapeType="1"/>
                </p:cNvSpPr>
                <p:nvPr/>
              </p:nvSpPr>
              <p:spPr bwMode="auto">
                <a:xfrm>
                  <a:off x="3550" y="3980"/>
                  <a:ext cx="53" cy="0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13" name="Line 105"/>
                <p:cNvSpPr>
                  <a:spLocks noChangeShapeType="1"/>
                </p:cNvSpPr>
                <p:nvPr/>
              </p:nvSpPr>
              <p:spPr bwMode="auto">
                <a:xfrm>
                  <a:off x="3661" y="3932"/>
                  <a:ext cx="48" cy="0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14" name="Line 106"/>
                <p:cNvSpPr>
                  <a:spLocks noChangeShapeType="1"/>
                </p:cNvSpPr>
                <p:nvPr/>
              </p:nvSpPr>
              <p:spPr bwMode="auto">
                <a:xfrm flipV="1">
                  <a:off x="3603" y="3927"/>
                  <a:ext cx="56" cy="52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7515" name="Group 107"/>
            <p:cNvGrpSpPr>
              <a:grpSpLocks/>
            </p:cNvGrpSpPr>
            <p:nvPr/>
          </p:nvGrpSpPr>
          <p:grpSpPr bwMode="auto">
            <a:xfrm>
              <a:off x="3771" y="3495"/>
              <a:ext cx="337" cy="142"/>
              <a:chOff x="3771" y="3495"/>
              <a:chExt cx="337" cy="142"/>
            </a:xfrm>
          </p:grpSpPr>
          <p:sp>
            <p:nvSpPr>
              <p:cNvPr id="17516" name="Oval 108"/>
              <p:cNvSpPr>
                <a:spLocks noChangeArrowheads="1"/>
              </p:cNvSpPr>
              <p:nvPr/>
            </p:nvSpPr>
            <p:spPr bwMode="auto">
              <a:xfrm>
                <a:off x="3774" y="3561"/>
                <a:ext cx="329" cy="76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7" name="Line 109"/>
              <p:cNvSpPr>
                <a:spLocks noChangeShapeType="1"/>
              </p:cNvSpPr>
              <p:nvPr/>
            </p:nvSpPr>
            <p:spPr bwMode="auto">
              <a:xfrm>
                <a:off x="3774" y="3554"/>
                <a:ext cx="0" cy="45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8" name="Line 110"/>
              <p:cNvSpPr>
                <a:spLocks noChangeShapeType="1"/>
              </p:cNvSpPr>
              <p:nvPr/>
            </p:nvSpPr>
            <p:spPr bwMode="auto">
              <a:xfrm>
                <a:off x="4109" y="3554"/>
                <a:ext cx="0" cy="45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9" name="Rectangle 111"/>
              <p:cNvSpPr>
                <a:spLocks noChangeArrowheads="1"/>
              </p:cNvSpPr>
              <p:nvPr/>
            </p:nvSpPr>
            <p:spPr bwMode="auto">
              <a:xfrm>
                <a:off x="3774" y="3554"/>
                <a:ext cx="327" cy="4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0" name="Oval 112"/>
              <p:cNvSpPr>
                <a:spLocks noChangeArrowheads="1"/>
              </p:cNvSpPr>
              <p:nvPr/>
            </p:nvSpPr>
            <p:spPr bwMode="auto">
              <a:xfrm>
                <a:off x="3771" y="3495"/>
                <a:ext cx="329" cy="90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521" name="Group 113"/>
              <p:cNvGrpSpPr>
                <a:grpSpLocks/>
              </p:cNvGrpSpPr>
              <p:nvPr/>
            </p:nvGrpSpPr>
            <p:grpSpPr bwMode="auto">
              <a:xfrm>
                <a:off x="3851" y="3516"/>
                <a:ext cx="159" cy="51"/>
                <a:chOff x="3851" y="3516"/>
                <a:chExt cx="159" cy="51"/>
              </a:xfrm>
            </p:grpSpPr>
            <p:sp>
              <p:nvSpPr>
                <p:cNvPr id="17522" name="Line 114"/>
                <p:cNvSpPr>
                  <a:spLocks noChangeShapeType="1"/>
                </p:cNvSpPr>
                <p:nvPr/>
              </p:nvSpPr>
              <p:spPr bwMode="auto">
                <a:xfrm flipV="1">
                  <a:off x="3851" y="3515"/>
                  <a:ext cx="53" cy="6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23" name="Line 115"/>
                <p:cNvSpPr>
                  <a:spLocks noChangeShapeType="1"/>
                </p:cNvSpPr>
                <p:nvPr/>
              </p:nvSpPr>
              <p:spPr bwMode="auto">
                <a:xfrm>
                  <a:off x="3964" y="3568"/>
                  <a:ext cx="46" cy="0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24" name="Line 116"/>
                <p:cNvSpPr>
                  <a:spLocks noChangeShapeType="1"/>
                </p:cNvSpPr>
                <p:nvPr/>
              </p:nvSpPr>
              <p:spPr bwMode="auto">
                <a:xfrm>
                  <a:off x="3905" y="3521"/>
                  <a:ext cx="55" cy="42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525" name="Group 117"/>
              <p:cNvGrpSpPr>
                <a:grpSpLocks/>
              </p:cNvGrpSpPr>
              <p:nvPr/>
            </p:nvGrpSpPr>
            <p:grpSpPr bwMode="auto">
              <a:xfrm>
                <a:off x="3851" y="3515"/>
                <a:ext cx="159" cy="51"/>
                <a:chOff x="3851" y="3515"/>
                <a:chExt cx="159" cy="51"/>
              </a:xfrm>
            </p:grpSpPr>
            <p:sp>
              <p:nvSpPr>
                <p:cNvPr id="17526" name="Line 118"/>
                <p:cNvSpPr>
                  <a:spLocks noChangeShapeType="1"/>
                </p:cNvSpPr>
                <p:nvPr/>
              </p:nvSpPr>
              <p:spPr bwMode="auto">
                <a:xfrm>
                  <a:off x="3851" y="3567"/>
                  <a:ext cx="53" cy="0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27" name="Line 119"/>
                <p:cNvSpPr>
                  <a:spLocks noChangeShapeType="1"/>
                </p:cNvSpPr>
                <p:nvPr/>
              </p:nvSpPr>
              <p:spPr bwMode="auto">
                <a:xfrm>
                  <a:off x="3964" y="3519"/>
                  <a:ext cx="46" cy="0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28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3905" y="3514"/>
                  <a:ext cx="55" cy="52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7529" name="Freeform 121"/>
            <p:cNvSpPr>
              <a:spLocks noChangeArrowheads="1"/>
            </p:cNvSpPr>
            <p:nvPr/>
          </p:nvSpPr>
          <p:spPr bwMode="auto">
            <a:xfrm>
              <a:off x="3434" y="3380"/>
              <a:ext cx="339" cy="189"/>
            </a:xfrm>
            <a:custGeom>
              <a:avLst/>
              <a:gdLst>
                <a:gd name="G0" fmla="+- 124 0 0"/>
                <a:gd name="G1" fmla="+- 4 0 0"/>
                <a:gd name="T0" fmla="*/ 0 w 318"/>
                <a:gd name="T1" fmla="*/ 0 h 194"/>
                <a:gd name="T2" fmla="*/ 318 w 318"/>
                <a:gd name="T3" fmla="*/ 194 h 194"/>
                <a:gd name="T4" fmla="*/ 0 w 318"/>
                <a:gd name="T5" fmla="*/ 0 h 194"/>
                <a:gd name="T6" fmla="*/ 318 w 318"/>
                <a:gd name="T7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60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0" name="Freeform 122"/>
            <p:cNvSpPr>
              <a:spLocks noChangeArrowheads="1"/>
            </p:cNvSpPr>
            <p:nvPr/>
          </p:nvSpPr>
          <p:spPr bwMode="auto">
            <a:xfrm>
              <a:off x="2707" y="3627"/>
              <a:ext cx="323" cy="145"/>
            </a:xfrm>
            <a:custGeom>
              <a:avLst/>
              <a:gdLst>
                <a:gd name="G0" fmla="+- 120 0 0"/>
                <a:gd name="G1" fmla="+- 4 0 0"/>
                <a:gd name="T0" fmla="*/ 0 w 294"/>
                <a:gd name="T1" fmla="*/ 0 h 174"/>
                <a:gd name="T2" fmla="*/ 397 w 294"/>
                <a:gd name="T3" fmla="*/ 40 h 174"/>
                <a:gd name="T4" fmla="*/ 0 w 294"/>
                <a:gd name="T5" fmla="*/ 0 h 174"/>
                <a:gd name="T6" fmla="*/ 294 w 294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60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1" name="Freeform 123"/>
            <p:cNvSpPr>
              <a:spLocks noChangeArrowheads="1"/>
            </p:cNvSpPr>
            <p:nvPr/>
          </p:nvSpPr>
          <p:spPr bwMode="auto">
            <a:xfrm>
              <a:off x="3354" y="3612"/>
              <a:ext cx="424" cy="151"/>
            </a:xfrm>
            <a:custGeom>
              <a:avLst/>
              <a:gdLst>
                <a:gd name="G0" fmla="+- 552 0 0"/>
                <a:gd name="G1" fmla="+- 4 0 0"/>
                <a:gd name="T0" fmla="*/ 0 w 378"/>
                <a:gd name="T1" fmla="*/ 59 h 174"/>
                <a:gd name="T2" fmla="*/ 603 w 378"/>
                <a:gd name="T3" fmla="*/ 0 h 174"/>
                <a:gd name="T4" fmla="*/ 0 w 378"/>
                <a:gd name="T5" fmla="*/ 0 h 174"/>
                <a:gd name="T6" fmla="*/ 378 w 378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60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2" name="Freeform 124"/>
            <p:cNvSpPr>
              <a:spLocks noChangeArrowheads="1"/>
            </p:cNvSpPr>
            <p:nvPr/>
          </p:nvSpPr>
          <p:spPr bwMode="auto">
            <a:xfrm>
              <a:off x="3810" y="3646"/>
              <a:ext cx="136" cy="315"/>
            </a:xfrm>
            <a:custGeom>
              <a:avLst/>
              <a:gdLst>
                <a:gd name="G0" fmla="+- 618 0 0"/>
                <a:gd name="G1" fmla="+- 4 0 0"/>
                <a:gd name="T0" fmla="*/ 0 w 118"/>
                <a:gd name="T1" fmla="*/ 6 h 500"/>
                <a:gd name="T2" fmla="*/ 313 w 118"/>
                <a:gd name="T3" fmla="*/ 0 h 500"/>
                <a:gd name="T4" fmla="*/ 0 w 118"/>
                <a:gd name="T5" fmla="*/ 0 h 500"/>
                <a:gd name="T6" fmla="*/ 118 w 118"/>
                <a:gd name="T7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118" h="500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w="1260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3" name="Freeform 125"/>
            <p:cNvSpPr>
              <a:spLocks noChangeArrowheads="1"/>
            </p:cNvSpPr>
            <p:nvPr/>
          </p:nvSpPr>
          <p:spPr bwMode="auto">
            <a:xfrm>
              <a:off x="2966" y="3982"/>
              <a:ext cx="498" cy="42"/>
            </a:xfrm>
            <a:custGeom>
              <a:avLst/>
              <a:gdLst>
                <a:gd name="G0" fmla="+- 1 0 0"/>
                <a:gd name="G1" fmla="+- 4 0 0"/>
                <a:gd name="T0" fmla="*/ 3555 w 370"/>
                <a:gd name="T1" fmla="*/ 1486 h 32"/>
                <a:gd name="T2" fmla="*/ 0 w 370"/>
                <a:gd name="T3" fmla="*/ 0 h 32"/>
                <a:gd name="T4" fmla="*/ 0 w 370"/>
                <a:gd name="T5" fmla="*/ 0 h 32"/>
                <a:gd name="T6" fmla="*/ 370 w 370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370" h="32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w="1260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4" name="Freeform 126"/>
            <p:cNvSpPr>
              <a:spLocks noChangeArrowheads="1"/>
            </p:cNvSpPr>
            <p:nvPr/>
          </p:nvSpPr>
          <p:spPr bwMode="auto">
            <a:xfrm>
              <a:off x="2600" y="3642"/>
              <a:ext cx="127" cy="263"/>
            </a:xfrm>
            <a:custGeom>
              <a:avLst/>
              <a:gdLst>
                <a:gd name="G0" fmla="+- 1 0 0"/>
                <a:gd name="G1" fmla="+- 1 0 0"/>
                <a:gd name="G2" fmla="*/ 1 16385 2"/>
                <a:gd name="T0" fmla="*/ 4 w 176"/>
                <a:gd name="T1" fmla="*/ 5 h 412"/>
                <a:gd name="T2" fmla="*/ 4 w 176"/>
                <a:gd name="T3" fmla="*/ 5 h 412"/>
                <a:gd name="T4" fmla="*/ 0 w 176"/>
                <a:gd name="T5" fmla="*/ 0 h 412"/>
                <a:gd name="T6" fmla="*/ 0 w 176"/>
                <a:gd name="T7" fmla="*/ 0 h 412"/>
                <a:gd name="T8" fmla="*/ 176 w 176"/>
                <a:gd name="T9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6" h="412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w="1260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535" name="Group 127"/>
            <p:cNvGrpSpPr>
              <a:grpSpLocks/>
            </p:cNvGrpSpPr>
            <p:nvPr/>
          </p:nvGrpSpPr>
          <p:grpSpPr bwMode="auto">
            <a:xfrm>
              <a:off x="2168" y="3375"/>
              <a:ext cx="242" cy="160"/>
              <a:chOff x="2168" y="3375"/>
              <a:chExt cx="242" cy="160"/>
            </a:xfrm>
          </p:grpSpPr>
          <p:sp>
            <p:nvSpPr>
              <p:cNvPr id="17536" name="Rectangle 128"/>
              <p:cNvSpPr>
                <a:spLocks noChangeArrowheads="1"/>
              </p:cNvSpPr>
              <p:nvPr/>
            </p:nvSpPr>
            <p:spPr bwMode="auto">
              <a:xfrm>
                <a:off x="2184" y="3375"/>
                <a:ext cx="105" cy="14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37" name="Rectangle 129"/>
              <p:cNvSpPr>
                <a:spLocks noChangeArrowheads="1"/>
              </p:cNvSpPr>
              <p:nvPr/>
            </p:nvSpPr>
            <p:spPr bwMode="auto">
              <a:xfrm>
                <a:off x="2168" y="3390"/>
                <a:ext cx="105" cy="145"/>
              </a:xfrm>
              <a:prstGeom prst="rect">
                <a:avLst/>
              </a:prstGeom>
              <a:solidFill>
                <a:srgbClr val="3333CC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38" name="Line 130"/>
              <p:cNvSpPr>
                <a:spLocks noChangeShapeType="1"/>
              </p:cNvSpPr>
              <p:nvPr/>
            </p:nvSpPr>
            <p:spPr bwMode="auto">
              <a:xfrm>
                <a:off x="2278" y="3468"/>
                <a:ext cx="132" cy="0"/>
              </a:xfrm>
              <a:prstGeom prst="line">
                <a:avLst/>
              </a:prstGeom>
              <a:noFill/>
              <a:ln w="9360" cap="sq">
                <a:solidFill>
                  <a:srgbClr val="3333CC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539" name="Group 131"/>
            <p:cNvGrpSpPr>
              <a:grpSpLocks/>
            </p:cNvGrpSpPr>
            <p:nvPr/>
          </p:nvGrpSpPr>
          <p:grpSpPr bwMode="auto">
            <a:xfrm>
              <a:off x="3445" y="3306"/>
              <a:ext cx="242" cy="160"/>
              <a:chOff x="3445" y="3306"/>
              <a:chExt cx="242" cy="160"/>
            </a:xfrm>
          </p:grpSpPr>
          <p:sp>
            <p:nvSpPr>
              <p:cNvPr id="17540" name="Rectangle 132"/>
              <p:cNvSpPr>
                <a:spLocks noChangeArrowheads="1"/>
              </p:cNvSpPr>
              <p:nvPr/>
            </p:nvSpPr>
            <p:spPr bwMode="auto">
              <a:xfrm>
                <a:off x="3461" y="3306"/>
                <a:ext cx="105" cy="14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41" name="Rectangle 133"/>
              <p:cNvSpPr>
                <a:spLocks noChangeArrowheads="1"/>
              </p:cNvSpPr>
              <p:nvPr/>
            </p:nvSpPr>
            <p:spPr bwMode="auto">
              <a:xfrm>
                <a:off x="3445" y="3321"/>
                <a:ext cx="105" cy="145"/>
              </a:xfrm>
              <a:prstGeom prst="rect">
                <a:avLst/>
              </a:prstGeom>
              <a:solidFill>
                <a:srgbClr val="3333CC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42" name="Line 134"/>
              <p:cNvSpPr>
                <a:spLocks noChangeShapeType="1"/>
              </p:cNvSpPr>
              <p:nvPr/>
            </p:nvSpPr>
            <p:spPr bwMode="auto">
              <a:xfrm>
                <a:off x="3556" y="3399"/>
                <a:ext cx="131" cy="0"/>
              </a:xfrm>
              <a:prstGeom prst="line">
                <a:avLst/>
              </a:prstGeom>
              <a:noFill/>
              <a:ln w="9360" cap="sq">
                <a:solidFill>
                  <a:srgbClr val="3333CC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543" name="Group 135"/>
            <p:cNvGrpSpPr>
              <a:grpSpLocks/>
            </p:cNvGrpSpPr>
            <p:nvPr/>
          </p:nvGrpSpPr>
          <p:grpSpPr bwMode="auto">
            <a:xfrm>
              <a:off x="3088" y="3897"/>
              <a:ext cx="242" cy="160"/>
              <a:chOff x="3088" y="3897"/>
              <a:chExt cx="242" cy="160"/>
            </a:xfrm>
          </p:grpSpPr>
          <p:sp>
            <p:nvSpPr>
              <p:cNvPr id="17544" name="Rectangle 136"/>
              <p:cNvSpPr>
                <a:spLocks noChangeArrowheads="1"/>
              </p:cNvSpPr>
              <p:nvPr/>
            </p:nvSpPr>
            <p:spPr bwMode="auto">
              <a:xfrm>
                <a:off x="3104" y="3897"/>
                <a:ext cx="105" cy="14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45" name="Rectangle 137"/>
              <p:cNvSpPr>
                <a:spLocks noChangeArrowheads="1"/>
              </p:cNvSpPr>
              <p:nvPr/>
            </p:nvSpPr>
            <p:spPr bwMode="auto">
              <a:xfrm>
                <a:off x="3088" y="3912"/>
                <a:ext cx="105" cy="145"/>
              </a:xfrm>
              <a:prstGeom prst="rect">
                <a:avLst/>
              </a:prstGeom>
              <a:solidFill>
                <a:srgbClr val="3333CC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46" name="Line 138"/>
              <p:cNvSpPr>
                <a:spLocks noChangeShapeType="1"/>
              </p:cNvSpPr>
              <p:nvPr/>
            </p:nvSpPr>
            <p:spPr bwMode="auto">
              <a:xfrm>
                <a:off x="3198" y="3990"/>
                <a:ext cx="132" cy="0"/>
              </a:xfrm>
              <a:prstGeom prst="line">
                <a:avLst/>
              </a:prstGeom>
              <a:noFill/>
              <a:ln w="9360" cap="sq">
                <a:solidFill>
                  <a:srgbClr val="3333CC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547" name="Group 139"/>
            <p:cNvGrpSpPr>
              <a:grpSpLocks/>
            </p:cNvGrpSpPr>
            <p:nvPr/>
          </p:nvGrpSpPr>
          <p:grpSpPr bwMode="auto">
            <a:xfrm>
              <a:off x="2802" y="3597"/>
              <a:ext cx="242" cy="160"/>
              <a:chOff x="2802" y="3597"/>
              <a:chExt cx="242" cy="160"/>
            </a:xfrm>
          </p:grpSpPr>
          <p:sp>
            <p:nvSpPr>
              <p:cNvPr id="17548" name="Rectangle 140"/>
              <p:cNvSpPr>
                <a:spLocks noChangeArrowheads="1"/>
              </p:cNvSpPr>
              <p:nvPr/>
            </p:nvSpPr>
            <p:spPr bwMode="auto">
              <a:xfrm>
                <a:off x="2818" y="3597"/>
                <a:ext cx="105" cy="14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49" name="Rectangle 141"/>
              <p:cNvSpPr>
                <a:spLocks noChangeArrowheads="1"/>
              </p:cNvSpPr>
              <p:nvPr/>
            </p:nvSpPr>
            <p:spPr bwMode="auto">
              <a:xfrm>
                <a:off x="2802" y="3612"/>
                <a:ext cx="106" cy="145"/>
              </a:xfrm>
              <a:prstGeom prst="rect">
                <a:avLst/>
              </a:prstGeom>
              <a:solidFill>
                <a:srgbClr val="3333CC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50" name="Line 142"/>
              <p:cNvSpPr>
                <a:spLocks noChangeShapeType="1"/>
              </p:cNvSpPr>
              <p:nvPr/>
            </p:nvSpPr>
            <p:spPr bwMode="auto">
              <a:xfrm>
                <a:off x="2912" y="3690"/>
                <a:ext cx="132" cy="0"/>
              </a:xfrm>
              <a:prstGeom prst="line">
                <a:avLst/>
              </a:prstGeom>
              <a:noFill/>
              <a:ln w="9360" cap="sq">
                <a:solidFill>
                  <a:srgbClr val="3333CC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7551" name="Group 143"/>
          <p:cNvGrpSpPr>
            <a:grpSpLocks/>
          </p:cNvGrpSpPr>
          <p:nvPr/>
        </p:nvGrpSpPr>
        <p:grpSpPr bwMode="auto">
          <a:xfrm>
            <a:off x="6458381" y="5434013"/>
            <a:ext cx="354566" cy="254000"/>
            <a:chOff x="4408" y="3423"/>
            <a:chExt cx="242" cy="160"/>
          </a:xfrm>
        </p:grpSpPr>
        <p:sp>
          <p:nvSpPr>
            <p:cNvPr id="17552" name="Rectangle 144"/>
            <p:cNvSpPr>
              <a:spLocks noChangeArrowheads="1"/>
            </p:cNvSpPr>
            <p:nvPr/>
          </p:nvSpPr>
          <p:spPr bwMode="auto">
            <a:xfrm>
              <a:off x="4424" y="3423"/>
              <a:ext cx="105" cy="14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3" name="Rectangle 145"/>
            <p:cNvSpPr>
              <a:spLocks noChangeArrowheads="1"/>
            </p:cNvSpPr>
            <p:nvPr/>
          </p:nvSpPr>
          <p:spPr bwMode="auto">
            <a:xfrm>
              <a:off x="4408" y="3438"/>
              <a:ext cx="106" cy="145"/>
            </a:xfrm>
            <a:prstGeom prst="rect">
              <a:avLst/>
            </a:prstGeom>
            <a:solidFill>
              <a:srgbClr val="3333CC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4" name="Line 146"/>
            <p:cNvSpPr>
              <a:spLocks noChangeShapeType="1"/>
            </p:cNvSpPr>
            <p:nvPr/>
          </p:nvSpPr>
          <p:spPr bwMode="auto">
            <a:xfrm>
              <a:off x="4518" y="3516"/>
              <a:ext cx="132" cy="0"/>
            </a:xfrm>
            <a:prstGeom prst="line">
              <a:avLst/>
            </a:prstGeom>
            <a:noFill/>
            <a:ln w="9360" cap="sq">
              <a:solidFill>
                <a:srgbClr val="3333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13903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1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423429" y="457201"/>
            <a:ext cx="7348971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 b="1" cap="sm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Virtual Circuits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53102" y="3200400"/>
            <a:ext cx="8790898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457200" indent="-45720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1pPr>
            <a:lvl2pPr marL="455613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700"/>
              </a:spcBef>
              <a:buFont typeface="Wingdings" pitchFamily="2" charset="2"/>
              <a:buChar char=""/>
            </a:pPr>
            <a:r>
              <a:rPr lang="en-US" altLang="en-US" sz="2200" b="1">
                <a:solidFill>
                  <a:srgbClr val="000000"/>
                </a:solidFill>
                <a:cs typeface="Times New Roman" pitchFamily="18" charset="0"/>
              </a:rPr>
              <a:t>Call setup, teardown for each call </a:t>
            </a:r>
            <a:r>
              <a:rPr lang="en-US" altLang="en-US" sz="2200" b="1" i="1">
                <a:solidFill>
                  <a:srgbClr val="000000"/>
                </a:solidFill>
                <a:cs typeface="Times New Roman" pitchFamily="18" charset="0"/>
              </a:rPr>
              <a:t>before</a:t>
            </a:r>
            <a:r>
              <a:rPr lang="en-US" altLang="en-US" sz="2200" b="1">
                <a:solidFill>
                  <a:srgbClr val="000000"/>
                </a:solidFill>
                <a:cs typeface="Times New Roman" pitchFamily="18" charset="0"/>
              </a:rPr>
              <a:t> data can flow</a:t>
            </a:r>
          </a:p>
          <a:p>
            <a:pPr>
              <a:spcBef>
                <a:spcPts val="700"/>
              </a:spcBef>
              <a:buFont typeface="Wingdings" pitchFamily="2" charset="2"/>
              <a:buChar char=""/>
            </a:pPr>
            <a:r>
              <a:rPr lang="en-US" altLang="en-US" sz="2200" b="1">
                <a:solidFill>
                  <a:srgbClr val="000000"/>
                </a:solidFill>
                <a:cs typeface="Times New Roman" pitchFamily="18" charset="0"/>
              </a:rPr>
              <a:t>Each packet carries VC identifier (not destination host address)</a:t>
            </a:r>
          </a:p>
          <a:p>
            <a:pPr>
              <a:spcBef>
                <a:spcPts val="700"/>
              </a:spcBef>
              <a:buFont typeface="Wingdings" pitchFamily="2" charset="2"/>
              <a:buChar char=""/>
            </a:pPr>
            <a:r>
              <a:rPr lang="en-US" altLang="en-US" sz="2200" b="1" i="1">
                <a:solidFill>
                  <a:srgbClr val="000000"/>
                </a:solidFill>
                <a:cs typeface="Times New Roman" pitchFamily="18" charset="0"/>
              </a:rPr>
              <a:t>Every</a:t>
            </a:r>
            <a:r>
              <a:rPr lang="en-US" altLang="en-US" sz="2200" b="1">
                <a:solidFill>
                  <a:srgbClr val="000000"/>
                </a:solidFill>
                <a:cs typeface="Times New Roman" pitchFamily="18" charset="0"/>
              </a:rPr>
              <a:t> router on </a:t>
            </a:r>
            <a:r>
              <a:rPr lang="en-US" altLang="en-US" sz="2200" b="1">
                <a:solidFill>
                  <a:srgbClr val="C00000"/>
                </a:solidFill>
                <a:cs typeface="Times New Roman" pitchFamily="18" charset="0"/>
              </a:rPr>
              <a:t>Source-destination </a:t>
            </a:r>
            <a:r>
              <a:rPr lang="en-US" altLang="en-US" sz="2200" b="1">
                <a:solidFill>
                  <a:srgbClr val="000000"/>
                </a:solidFill>
                <a:cs typeface="Times New Roman" pitchFamily="18" charset="0"/>
              </a:rPr>
              <a:t>path maintains “</a:t>
            </a:r>
            <a:r>
              <a:rPr lang="en-US" altLang="en-US" sz="2200" b="1">
                <a:solidFill>
                  <a:srgbClr val="0070C0"/>
                </a:solidFill>
                <a:cs typeface="Times New Roman" pitchFamily="18" charset="0"/>
              </a:rPr>
              <a:t>state</a:t>
            </a:r>
            <a:r>
              <a:rPr lang="en-US" altLang="en-US" sz="2200" b="1">
                <a:solidFill>
                  <a:srgbClr val="000000"/>
                </a:solidFill>
                <a:cs typeface="Times New Roman" pitchFamily="18" charset="0"/>
              </a:rPr>
              <a:t>” for each passing connection</a:t>
            </a:r>
          </a:p>
          <a:p>
            <a:pPr>
              <a:spcBef>
                <a:spcPts val="700"/>
              </a:spcBef>
              <a:buFont typeface="Wingdings" pitchFamily="2" charset="2"/>
              <a:buChar char=""/>
            </a:pPr>
            <a:r>
              <a:rPr lang="en-US" altLang="en-US" sz="2200" b="1">
                <a:solidFill>
                  <a:srgbClr val="000000"/>
                </a:solidFill>
                <a:cs typeface="Times New Roman" pitchFamily="18" charset="0"/>
              </a:rPr>
              <a:t>Link, router resources (bandwidth, buffers) may be </a:t>
            </a:r>
            <a:r>
              <a:rPr lang="en-US" altLang="en-US" sz="2200" b="1" i="1">
                <a:solidFill>
                  <a:srgbClr val="000000"/>
                </a:solidFill>
                <a:cs typeface="Times New Roman" pitchFamily="18" charset="0"/>
              </a:rPr>
              <a:t>allocated </a:t>
            </a:r>
            <a:r>
              <a:rPr lang="en-US" altLang="en-US" sz="2200" b="1">
                <a:solidFill>
                  <a:srgbClr val="000000"/>
                </a:solidFill>
                <a:cs typeface="Times New Roman" pitchFamily="18" charset="0"/>
              </a:rPr>
              <a:t>to VC</a:t>
            </a:r>
          </a:p>
          <a:p>
            <a:pPr lvl="1" indent="0">
              <a:spcBef>
                <a:spcPts val="500"/>
              </a:spcBef>
              <a:buClrTx/>
              <a:buFontTx/>
              <a:buNone/>
            </a:pPr>
            <a:endParaRPr lang="en-US" altLang="en-US" sz="22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23429" y="1600200"/>
            <a:ext cx="836893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1pPr>
            <a:lvl2pPr marL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700"/>
              </a:spcBef>
              <a:buClrTx/>
              <a:buFontTx/>
              <a:buNone/>
            </a:pPr>
            <a:r>
              <a:rPr lang="en-US" altLang="en-US" sz="2200" b="1">
                <a:solidFill>
                  <a:srgbClr val="000000"/>
                </a:solidFill>
                <a:cs typeface="Times New Roman" pitchFamily="18" charset="0"/>
              </a:rPr>
              <a:t>“</a:t>
            </a:r>
            <a:r>
              <a:rPr lang="en-US" altLang="en-US" sz="2200" b="1">
                <a:solidFill>
                  <a:srgbClr val="C00000"/>
                </a:solidFill>
                <a:cs typeface="Times New Roman" pitchFamily="18" charset="0"/>
              </a:rPr>
              <a:t>Source-to-destination</a:t>
            </a:r>
            <a:r>
              <a:rPr lang="en-US" altLang="en-US" sz="2200" b="1">
                <a:solidFill>
                  <a:srgbClr val="000000"/>
                </a:solidFill>
                <a:cs typeface="Times New Roman" pitchFamily="18" charset="0"/>
              </a:rPr>
              <a:t> path behaves much like </a:t>
            </a:r>
            <a:r>
              <a:rPr lang="en-US" altLang="en-US" sz="2200" b="1" u="sng">
                <a:solidFill>
                  <a:srgbClr val="000000"/>
                </a:solidFill>
                <a:cs typeface="Times New Roman" pitchFamily="18" charset="0"/>
              </a:rPr>
              <a:t>Telephone Circuit</a:t>
            </a:r>
            <a:r>
              <a:rPr lang="en-US" altLang="en-US" sz="2200" b="1">
                <a:solidFill>
                  <a:srgbClr val="000000"/>
                </a:solidFill>
                <a:cs typeface="Times New Roman" pitchFamily="18" charset="0"/>
              </a:rPr>
              <a:t>”</a:t>
            </a:r>
          </a:p>
          <a:p>
            <a:pPr lvl="1" indent="0">
              <a:spcBef>
                <a:spcPts val="500"/>
              </a:spcBef>
              <a:buFont typeface="Wingdings" pitchFamily="2" charset="2"/>
              <a:buChar char=""/>
            </a:pPr>
            <a:r>
              <a:rPr lang="en-US" altLang="en-US" sz="2200" b="1">
                <a:solidFill>
                  <a:srgbClr val="000000"/>
                </a:solidFill>
                <a:cs typeface="Times New Roman" pitchFamily="18" charset="0"/>
              </a:rPr>
              <a:t>Performance-wise</a:t>
            </a:r>
          </a:p>
          <a:p>
            <a:pPr lvl="1" indent="0">
              <a:spcBef>
                <a:spcPts val="500"/>
              </a:spcBef>
              <a:buFont typeface="Wingdings" pitchFamily="2" charset="2"/>
              <a:buChar char=""/>
            </a:pPr>
            <a:r>
              <a:rPr lang="en-US" altLang="en-US" sz="2200" b="1">
                <a:solidFill>
                  <a:srgbClr val="000000"/>
                </a:solidFill>
                <a:cs typeface="Times New Roman" pitchFamily="18" charset="0"/>
              </a:rPr>
              <a:t>Network Actions Along Source-to-dest Path</a:t>
            </a:r>
          </a:p>
          <a:p>
            <a:pPr>
              <a:spcBef>
                <a:spcPts val="700"/>
              </a:spcBef>
              <a:buClrTx/>
              <a:buFontTx/>
              <a:buNone/>
            </a:pPr>
            <a:endParaRPr lang="en-US" altLang="en-US" sz="2200" b="1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237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388265" y="577850"/>
            <a:ext cx="4676758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>
                <a:solidFill>
                  <a:srgbClr val="C00000"/>
                </a:solidFill>
                <a:cs typeface="Times New Roman" pitchFamily="18" charset="0"/>
              </a:rPr>
              <a:t>VC implementation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23428" y="1600200"/>
            <a:ext cx="8439263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525463" indent="-525463">
              <a:tabLst>
                <a:tab pos="525463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  <a:tab pos="9509125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1pPr>
            <a:lvl2pPr marL="906463" indent="-449263">
              <a:tabLst>
                <a:tab pos="525463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  <a:tab pos="9509125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2pPr>
            <a:lvl3pPr>
              <a:tabLst>
                <a:tab pos="525463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  <a:tab pos="9509125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3pPr>
            <a:lvl4pPr>
              <a:tabLst>
                <a:tab pos="525463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  <a:tab pos="9509125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4pPr>
            <a:lvl5pPr>
              <a:tabLst>
                <a:tab pos="525463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  <a:tab pos="9509125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525463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  <a:tab pos="9509125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525463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  <a:tab pos="9509125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525463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  <a:tab pos="9509125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525463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  <a:tab pos="9509125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700"/>
              </a:spcBef>
              <a:buFont typeface="Arial" pitchFamily="34" charset="0"/>
              <a:buChar char="•"/>
            </a:pPr>
            <a:r>
              <a:rPr lang="en-US" altLang="en-US" sz="2200" b="1">
                <a:solidFill>
                  <a:srgbClr val="000000"/>
                </a:solidFill>
                <a:cs typeface="Times New Roman" pitchFamily="18" charset="0"/>
              </a:rPr>
              <a:t>A VC consists of: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"/>
            </a:pPr>
            <a:r>
              <a:rPr lang="en-US" altLang="en-US" sz="2200" b="1">
                <a:solidFill>
                  <a:srgbClr val="FF0000"/>
                </a:solidFill>
                <a:cs typeface="Times New Roman" pitchFamily="18" charset="0"/>
              </a:rPr>
              <a:t>Path from source to destination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"/>
            </a:pPr>
            <a:r>
              <a:rPr lang="en-US" altLang="en-US" sz="2200" b="1">
                <a:solidFill>
                  <a:srgbClr val="FF0000"/>
                </a:solidFill>
                <a:cs typeface="Times New Roman" pitchFamily="18" charset="0"/>
              </a:rPr>
              <a:t>VC numbers, one number for each link along path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"/>
            </a:pPr>
            <a:r>
              <a:rPr lang="en-US" altLang="en-US" sz="2200" b="1">
                <a:solidFill>
                  <a:srgbClr val="FF0000"/>
                </a:solidFill>
                <a:cs typeface="Times New Roman" pitchFamily="18" charset="0"/>
              </a:rPr>
              <a:t>Entries in forwarding tables in routers along path</a:t>
            </a:r>
          </a:p>
          <a:p>
            <a:pPr marL="914400" lvl="1">
              <a:spcBef>
                <a:spcPts val="500"/>
              </a:spcBef>
              <a:buClrTx/>
              <a:buFontTx/>
              <a:buNone/>
            </a:pPr>
            <a:endParaRPr lang="en-US" altLang="en-US" sz="800" b="1">
              <a:solidFill>
                <a:srgbClr val="FF0000"/>
              </a:solidFill>
              <a:cs typeface="Times New Roman" pitchFamily="18" charset="0"/>
            </a:endParaRPr>
          </a:p>
          <a:p>
            <a:pPr>
              <a:spcBef>
                <a:spcPts val="700"/>
              </a:spcBef>
              <a:buFont typeface="Arial" pitchFamily="34" charset="0"/>
              <a:buChar char="•"/>
            </a:pPr>
            <a:r>
              <a:rPr lang="en-US" altLang="en-US" sz="2200" b="1">
                <a:solidFill>
                  <a:srgbClr val="000000"/>
                </a:solidFill>
                <a:cs typeface="Times New Roman" pitchFamily="18" charset="0"/>
              </a:rPr>
              <a:t>Packet belonging to VC carries a VC number (</a:t>
            </a:r>
            <a:r>
              <a:rPr lang="en-US" altLang="en-US" sz="2000" b="1">
                <a:solidFill>
                  <a:srgbClr val="FF3399"/>
                </a:solidFill>
                <a:cs typeface="Times New Roman" pitchFamily="18" charset="0"/>
              </a:rPr>
              <a:t>No Destination Address</a:t>
            </a:r>
            <a:r>
              <a:rPr lang="en-US" altLang="en-US" sz="2200" b="1">
                <a:solidFill>
                  <a:srgbClr val="000000"/>
                </a:solidFill>
                <a:cs typeface="Times New Roman" pitchFamily="18" charset="0"/>
              </a:rPr>
              <a:t>).</a:t>
            </a:r>
          </a:p>
          <a:p>
            <a:pPr marL="533400">
              <a:spcBef>
                <a:spcPts val="700"/>
              </a:spcBef>
              <a:buClrTx/>
              <a:buFontTx/>
              <a:buNone/>
            </a:pPr>
            <a:endParaRPr lang="en-US" altLang="en-US" sz="600" b="1">
              <a:solidFill>
                <a:srgbClr val="000000"/>
              </a:solidFill>
              <a:cs typeface="Times New Roman" pitchFamily="18" charset="0"/>
            </a:endParaRPr>
          </a:p>
          <a:p>
            <a:pPr>
              <a:spcBef>
                <a:spcPts val="700"/>
              </a:spcBef>
              <a:buFont typeface="Arial" pitchFamily="34" charset="0"/>
              <a:buChar char="•"/>
            </a:pPr>
            <a:r>
              <a:rPr lang="en-US" altLang="en-US" sz="2200" b="1">
                <a:solidFill>
                  <a:srgbClr val="000000"/>
                </a:solidFill>
                <a:cs typeface="Times New Roman" pitchFamily="18" charset="0"/>
              </a:rPr>
              <a:t>VC number may be changed on each link.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"/>
            </a:pPr>
            <a:r>
              <a:rPr lang="en-US" altLang="en-US" sz="2200" b="1">
                <a:solidFill>
                  <a:srgbClr val="000000"/>
                </a:solidFill>
                <a:cs typeface="Times New Roman" pitchFamily="18" charset="0"/>
              </a:rPr>
              <a:t>New VC number comes from forwarding table</a:t>
            </a:r>
          </a:p>
        </p:txBody>
      </p:sp>
    </p:spTree>
    <p:extLst>
      <p:ext uri="{BB962C8B-B14F-4D97-AF65-F5344CB8AC3E}">
        <p14:creationId xmlns:p14="http://schemas.microsoft.com/office/powerpoint/2010/main" val="22938660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471" y="1581150"/>
            <a:ext cx="6243004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991" y="4800600"/>
            <a:ext cx="1301053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171" y="4860926"/>
            <a:ext cx="131863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369" y="4800601"/>
            <a:ext cx="1406544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353102" y="504826"/>
            <a:ext cx="825749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 b="1" cap="sm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Implementation of Connection Oriented Service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744994" y="6127750"/>
            <a:ext cx="5021068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42900" indent="-334963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spcBef>
                <a:spcPts val="700"/>
              </a:spcBef>
              <a:buClr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Gill Sans MT" pitchFamily="34" charset="0"/>
              </a:rPr>
              <a:t>Routing within a Virtual-Circuit subnet.</a:t>
            </a:r>
          </a:p>
        </p:txBody>
      </p:sp>
    </p:spTree>
    <p:extLst>
      <p:ext uri="{BB962C8B-B14F-4D97-AF65-F5344CB8AC3E}">
        <p14:creationId xmlns:p14="http://schemas.microsoft.com/office/powerpoint/2010/main" val="11109389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648</TotalTime>
  <Words>2117</Words>
  <Application>Microsoft Office PowerPoint</Application>
  <PresentationFormat>On-screen Show (4:3)</PresentationFormat>
  <Paragraphs>548</Paragraphs>
  <Slides>44</Slides>
  <Notes>34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Oriel</vt:lpstr>
      <vt:lpstr>Routing Algorithm</vt:lpstr>
      <vt:lpstr>Network Layer</vt:lpstr>
      <vt:lpstr>Design issues</vt:lpstr>
      <vt:lpstr>Design issues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Routing Algorithms</vt:lpstr>
      <vt:lpstr>Routing Algorithms</vt:lpstr>
      <vt:lpstr>Routing algorithms</vt:lpstr>
      <vt:lpstr>Routing algorithms</vt:lpstr>
      <vt:lpstr>Routing algorithms</vt:lpstr>
      <vt:lpstr>Routing algorithms</vt:lpstr>
      <vt:lpstr>Routing algorithms</vt:lpstr>
      <vt:lpstr>Routing algorithms</vt:lpstr>
      <vt:lpstr>Routing: shortest path</vt:lpstr>
      <vt:lpstr>Routing: shortest path</vt:lpstr>
      <vt:lpstr>Routing: shortest path</vt:lpstr>
      <vt:lpstr>Routing: distance vector              (Bellman ford algorithm)</vt:lpstr>
      <vt:lpstr>Routing: distance vector</vt:lpstr>
      <vt:lpstr>Routing: distance vector</vt:lpstr>
      <vt:lpstr>Routing: distance vector</vt:lpstr>
      <vt:lpstr>Routing: distance vector</vt:lpstr>
      <vt:lpstr>Routing: distance vector</vt:lpstr>
      <vt:lpstr>Routing: distance vector</vt:lpstr>
      <vt:lpstr>Routing: distance vector</vt:lpstr>
      <vt:lpstr>Routing: distance vector</vt:lpstr>
      <vt:lpstr>Routing: distance vector</vt:lpstr>
      <vt:lpstr>Routing: distance vector</vt:lpstr>
      <vt:lpstr>Routing: distance vector</vt:lpstr>
      <vt:lpstr>Routing:  link state routing</vt:lpstr>
      <vt:lpstr>Routing:  link state</vt:lpstr>
      <vt:lpstr>Routing:  link state</vt:lpstr>
      <vt:lpstr>Routing:  link state</vt:lpstr>
      <vt:lpstr>Routing:  link state</vt:lpstr>
      <vt:lpstr>Routing:  link state</vt:lpstr>
      <vt:lpstr>Routing:  link state</vt:lpstr>
      <vt:lpstr>Network Layer</vt:lpstr>
      <vt:lpstr>Routing:  link state</vt:lpstr>
      <vt:lpstr>Routing:  link state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STORAGE CLASSES</dc:title>
  <dc:creator>Nilanjan</dc:creator>
  <cp:lastModifiedBy>Windows User</cp:lastModifiedBy>
  <cp:revision>96</cp:revision>
  <dcterms:created xsi:type="dcterms:W3CDTF">2006-08-16T00:00:00Z</dcterms:created>
  <dcterms:modified xsi:type="dcterms:W3CDTF">2018-04-01T00:53:44Z</dcterms:modified>
</cp:coreProperties>
</file>