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70" r:id="rId10"/>
    <p:sldId id="263" r:id="rId11"/>
    <p:sldId id="271" r:id="rId12"/>
    <p:sldId id="264" r:id="rId13"/>
    <p:sldId id="265" r:id="rId14"/>
    <p:sldId id="266" r:id="rId15"/>
    <p:sldId id="267" r:id="rId16"/>
    <p:sldId id="272" r:id="rId17"/>
    <p:sldId id="275" r:id="rId18"/>
    <p:sldId id="276" r:id="rId19"/>
    <p:sldId id="278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5-02-24T23:05:59.909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  <inkml:brushProperty name="ignorePressure" value="1"/>
    </inkml:brush>
  </inkml:definitions>
  <inkml:trace contextRef="#ctx0" brushRef="#br0">54 276 1,'0'0'27,"0"0"0,0 0 1,25-37 0,-25 37-17,0 0-2,0 0-2,0 0-2,13 44-1,-13-44-1,-3 48 0,3-48 0,-10 61 0,5-23 0,-1 2-1,-1 3 0,0-1-1,1 2 0,-3-2-1,2-1 0,-2-2 0,9-39 0,-14 63-1,14-63 0,-9 40 0,9-40-2,0 0 1,0 0 0,0 0 0,0 0-1,-4-45 1,4 45 1,8-55 0,-8 55 1,10-65 0,-4 28 0,2-1 1,1-1 0,1 0 0,1 0 1,1 3 0,-12 36 0,26-67 0,-26 67 0,32-59 0,-32 59-1,33-51 0,-33 51 0,35-44-1,-35 44 0,36-30 1,-36 30-1,0 0 0,50-18 0,-50 18 2,0 0-2,39 14 0,-39-14 1,0 0-2,26 37 2,-26-37-2,0 0 1,11 48 0,-11-48-2,-2 36 1,2-36 0,-10 35 0,10-35-1,0 0 0,-28 45-1,28-45 0,0 0 0,-44 29 0,44-29-1,0 0 2,-54 13 0,54-13 1,0 0 1,-49 4 0,49-4 1,0 0 0,-44-2 1,44 2-1,0 0 1,0 0-1,-38-13 1,38 13 0,0 0-1,0 0 1,0 0-1,0 0 0,0 0-1,0 0 1,0 0 0,0 0 0,0 0 0,38 37 0,-38-37 1,23 36-1,-23-36 1,28 44-1,-28-44 2,31 49-2,-31-49 0,32 47-1,-32-47-1,31 47-7,-31-47-22,27 40-1,-27-40-2,0 0 2,0 0-1</inkml:trace>
  <inkml:trace contextRef="#ctx0" brushRef="#br0" timeOffset="1192">603 696 30,'13'16'32,"-2"-5"1,1 1-1,-2-5-1,-17-2-29,16 1-4,-1 3-7,-1 1-16,-5-9-6,0 3-2,-4-11 2</inkml:trace>
  <inkml:trace contextRef="#ctx0" brushRef="#br0" timeOffset="1442">848 130 25,'-2'-5'29,"3"9"2,-5-4 0,5 2-1,0 9-24,2 2-1,2 9 0,-3 5-2,3 9 0,-1 3 0,1 7-1,-1 3-1,1 3 0,-2-1-1,1-3 0,2-3 1,-1-9-1,-1-5 0,0-10 0,0-8 0,-2-11-1,3-6 1,-4-11 0,0-6-1,2-6 1,0-5-1,1-5 1,2-4-1,3-2 0,-1-2 1,3 1-1,-1-2 1,2 2 0,-1 2 0,-1 7 0,3 6-2,-5 6 2,-3 12 0,0 9 0,2 12-2,-3 13 2,1 10-1,-2 8 1,3 8 0,3 5-1,4 1 0,0 0 0,0-4 1,3-6-1,0-7 2,2-9-1,-3-9 2,1-11 1,-2-11 1,1-13-1,-2-13 1,2-11 0,0-12-1,1-7 0,1-10 0,0 0 0,-2 1-1,-2 7 0,-2 8 0,-2 8 0,-4 10-1,-1 10 0,-4 9-2,-3 4-3,4 7-4,-6 1-16,4 1-13,4 4 1,1-2-2,5 5 3</inkml:trace>
  <inkml:trace contextRef="#ctx0" brushRef="#br0" timeOffset="2103">1501 352 5,'-3'40'31,"6"1"1,-4-8 0,5-3-1,-6-13-2,5-1-35,-4-3-12,-2-8-13,4 0-1,-10-9 1,5-1 0</inkml:trace>
  <inkml:trace contextRef="#ctx0" brushRef="#br0" timeOffset="2884">681 1093 25,'3'3'28,"-1"-8"0,7 4 2,4-5-19,5-2-2,5 2 1,3-3-3,5 2-2,5-1-1,4 1-1,8-2-1,2 1-1,1 1 0,0 0-1,1 1-1,-4-1 1,-1 0 0,-6 3 0,-8-1 0,-7 2 1,-5 0-1,-4 0 1,-6 0-1,-5 2 0,-3 1 0,0 1 0,-2 2 0,0-1 0,1 1 0,0 0-1,1 2 1,1 1 0,0 1 0,1 0 0,0 1 0,0 2 0,0 1 0,1 5 0,1 5 0,1 2 0,-1 10 0,1 6 0,2 9 0,1 6 0,-2 5 1,0 5-1,0 1 0,-2 2 0,1-2 0,-1-3-1,-1-4 1,-2-8-1,-1-4-2,-1-9 0,1-4-3,-3-11-5,0-7-9,2-5-11,-7-16 0,5-1 1</inkml:trace>
  <inkml:trace contextRef="#ctx0" brushRef="#br0" timeOffset="3565">730 1197 18,'-2'2'26,"-4"-5"0,6 11 0,-2-2 0,3 8-26,3 7 0,-4 8 2,0 8 0,-3 7 1,1 7 0,-1 1 1,-1 6-1,0-3 1,-1 1-1,-2-3-1,1-4 0,0-7-2,0-5 1,0-7 0,5-6 0,1-8 0,6-6 1,6-10 0,9-5 0,6-4 0,9-4 1,6-3 0,4 0 1,10 0-2,2 2-1,3 3 1,-2 7-1,-2 3 0,-2 4 0,-4 4-1,-3 2 0,-9 0 1,-5 2-1,-7-1 1,-4-3-1,-6 0 0,-5-1-1,-2-2-1,-6-5-4,-1 1-13,-2-1-15,-8-11 1,3 0-2,-10-12 2</inkml:trace>
  <inkml:trace contextRef="#ctx0" brushRef="#br0" timeOffset="4316">1156 1129 3,'1'4'26,"-5"-9"1,5 5 2,-2-1-16,-2-1 0,1 4 0,-3 1-5,0 5-2,-3 1-2,-3 5 0,2 8-1,-4 3 0,0 4-1,0 4 0,1 1-1,2 2 1,5-1-2,3-2 0,2-5 0,6-3-1,4-6 0,3-4 0,2-7 0,2-4 1,0-9 1,5-2-2,-4-6 2,0-5-1,-1-4 1,-2-5 0,-2-2 0,-4-4-1,-3-1 1,-3-2 0,-4 2 0,-2 1 0,-4 3 0,-2 5 0,-1 4 1,0 8-1,-2 5 1,0 5-2,1 7 0,1 1-4,4 5-13,3 4-15,-2-6-2,9 2 2,0-13-1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5-02-24T23:06:22.211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  <inkml:brushProperty name="ignorePressure" value="1"/>
    </inkml:brush>
  </inkml:definitions>
  <inkml:trace contextRef="#ctx0" brushRef="#br0">80 83 12,'-13'-3'25,"9"-5"-2,-4 4-3,2-1-4,2 1-4,-2 1-3,3-2-3,-4 2-1,4-3-3,-4 3-1,3-3 0,-1 0-1,2 0 1,0 0-1,1 2 1,0-2 1,2 1-1,-1 2 2,2 3-1,-1 0 1,1 1 0,-1 6 0,2 0 0,-2 6-1,2 1 0,-1 4 0,0-2-1,-1 5 1,1 0-1,-1 0 0,2-1 0,-1 1 0,0 1 2,2 3-2,1 1 1,0 5-1,1 1 1,1 4-1,1 3 0,-1 4 0,1-1-1,-1-1 0,-1-1 1,1-2-1,-3-3 0,1-3 0,-2-7 0,0-3 0,0-3 0,-1-5-1,0-2 0,-1-2 0,-1-1-1,0-3-1,-3 1-2,2-3 0,-4 2-1,1-3-1,-2 1-1,2-3 0,-2 1-2,1-5-1,2-4-6,5 5-11,5-12 1,-4 3 1</inkml:trace>
  <inkml:trace contextRef="#ctx0" brushRef="#br0" timeOffset="711">47 77 16,'-13'-3'25,"4"-7"3,3 8-10,2-1-1,3 0-4,1 2-3,5-3-2,-1 4-2,4-5-2,1 1-2,3-2-1,6 0 0,-7-1 0,18 2 0,1 1 0,14 3 0,-1 1 1,12 3-1,0 1 0,6 2 0,8 3 0,-14-2-1,4 2 0,-12 1 1,5-2-1,-12 1 0,3-1 0,-11 0 0,4-1 0,-6 1 0,-1-2 0,-7-1 0,-3 1 1,-5 0-1,-4 0 1,-4 1-1,-4 0 0,-2-1 1,-1 1-1,-1 0 0,-3 1 0,1 0-1,-1 0 0,1 0 1,-2 0 0,1 4-1,0 1 2,1 4-2,3 4 1,-1 4 1,3 6-1,1 6-1,4 10 1,1-1-1,1 2 0,1-1 1,2-1-1,0-3 0,1-4 0,0-4 1,-1-9-1,-1-1 1,-1-4 0,-1-4 0,-2-3 1,-3-5-1,-2-2 0,-3-2 0,-3-5 0,-3-4-1,-4 0 1,-3-2-1,-4 0 1,-2-1 0,-6-1-1,2 3 1,-7 3 0,2 0 1,-7 1 0,3 1-1,-6 1 1,3 1 0,-9 0 0,2 0 1,-9-1-1,4 4 0,-6 0 1,0 1-1,-5-1 1,1 3-1,11-1 2,1 2-2,10-1 1,0-2-2,11-1 1,0-1-1,14 1 0,0-3-1,0-1-4,3-1-2,1-1-9,12 0-16,7-7-2,0 3 2,5-9-1</inkml:trace>
  <inkml:trace contextRef="#ctx0" brushRef="#br0" timeOffset="1793">532 149 2,'9'-8'27,"-17"10"0,16-6 2,-14 8-13,3 1-3,3 1-2,-12 6-5,13-2-2,-2 6-1,3 1-1,-1 4 1,5 0-1,-2 6 0,5 1-1,-4 3 0,5 2 0,0 2-1,-1 3 1,1-4-1,-2-1 0,0-5-1,-2-2 1,-1-8-1,0-5-1,-5-7-1,4-3-5,-2-2-9,1-7-13,-11 4-1,10-8 2,-13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5-02-24T23:06:32.716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  <inkml:brushProperty name="ignorePressure" value="1"/>
    </inkml:brush>
  </inkml:definitions>
  <inkml:trace contextRef="#ctx0" brushRef="#br0">225 363 10,'-7'-2'15,"5"3"0,-4-3-1,5 1-2,-2-1 0,2 1-1,1-2-2,1 0-2,2-1-1,1-1-2,3-1 1,2-2-1,3-2 0,2 2-2,3 0 1,1 2-1,2 2 0,0 2-1,1 2-1,-1 3 0,0 1 0,-1 2 1,0 1-1,-5 0 0,3 1 0,0 0 0,-5 0 1,1 4-1,-6 0 0,2 2 1,-7 2-1,5 4 0,-7 0-1,-7 2 0,2 2-1,-5 0 0,1-1-1,-7 0 1,0-2-1,-4 1 0,-2-4 1,4-1 0,-5-3 2,2-1-1,0-1 1,1-3 1,2 1-1,3-5 1,0 2 0,4-2 0,1 1 0,4-2-1,2-1 1,1-1-1,3 0 1,3-1-1,4 0 1,1-1 0,8-1 1,1 2 0,7-2-1,4 1 1,4 1-1,1 0 0,4 1 0,-2 2 0,-1-1-1,-2 0-1,-6 1-1,-2 1-1,-5-3-5,-5-1-7,0 3-15,-11-10 2,2 5 0</inkml:trace>
  <inkml:trace contextRef="#ctx0" brushRef="#br0" timeOffset="872">56 125 15,'-10'-7'16,"2"2"-12,0-1-2,0 2 2,1-2 0,1 2 3,2 0 1,0 2 1,3 2 1,0 4 2,3 5 0,-1 2-3,1 8-1,-1 3-2,1 7-1,-1 3-1,2 7-1,0 1-1,-1 5-1,2 3 1,-1 1-2,3 1 1,-1 0-1,2 0 0,0-3 1,1-3-1,0-4 0,-1-6 0,0-4 0,-1-7 1,-2-3-1,-1-7 0,-2-1 0,-1-3 1,0-2-1,-1-1 0,0-1 0,0-1 0,1-1 0,0 1 1,0-1-1,0 0 0,0-2 0,1 0 0,1 1-1,0-1 1,3 0 0,0 1 0,4-2 0,2 1 0,5-1 0,6 3 0,3-2 0,5 2 0,5 1 0,3 2 0,2 0-1,2 2 1,1 0 0,-1 1 0,-2 0-1,-2 0 1,0-1 0,-3-1 0,-2-2 0,-1 1 0,-3-1 0,-1-2 0,-2 1 0,-2-1 0,-4 0-1,-2-2 1,-1 1 0,-5-2 0,-1 0-1,-4-1 1,-1-1-1,-1-2 1,-4 1 0,0-2 0,-2 1 0,1-2 0,-2 0 0,-1-3 1,1 0-1,1-1 0,-1-3 1,2-1-1,1-3 0,1-2-1,0-3 2,1-3-1,0-2 0,0-4 0,-1-4 1,-1-1 0,-1-5 0,-2-1 0,0 1 0,-1-1 0,-1 2 0,-1-1 0,-1 4-1,0-1-1,0 4 1,0 2 0,-1 0 0,0 2 0,0 2 0,-1 1 0,2 3 0,-1 0 0,-2 1 0,2 2 0,-1 3 1,0 2-1,-1 3 1,1 2 0,0 2 1,-3 4 0,3 2 0,-3 1 0,2 3 0,0-1-1,2 0 1,-2 0-1,2 0 1,-1-2-1,1-1 0,-1 0 0,0-2 1,-3 1-1,0-1 1,-3 0-1,-4 1 0,-2 0 0,-2 2 0,-5-1-1,-4 2 0,-4-1 0,-7 5 0,-3-1-1,-1 2 1,-1 1 0,1 0 0,4 1 0,5 0-2,10 2-4,6-3-17,10-7-11,11 2-1,0-10 2,7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5-02-24T23:07:18.272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  <inkml:brushProperty name="ignorePressure" value="1"/>
    </inkml:brush>
  </inkml:definitions>
  <inkml:trace contextRef="#ctx0" brushRef="#br0">24 107 16,'-7'0'19,"-3"-4"-2,6 2-3,1-3 0,3 0-1,2-1-2,1-1-4,3 0-1,1 0-1,6 0-2,1 1 1,6 1-2,4 0 1,4 0-1,9-1 0,4 0 0,7 1 0,5 0-1,0-1 0,-1 1 0,0 3-1,-4 1 1,-8 2-1,-6 0 0,-9 3 1,-6 2-1,-6-1 0,-3 2 0,-2-1 0,-2 1 0,-1-1 0,-1 0 0,2 0 0,-4 1 0,5 0 0,0 4 0,-1 2 0,2 3-1,0 9 1,3 5-1,3 13 0,3 11-1,0 12 0,2 9-1,2 13 0,-1 5 0,2 4 0,-3 0 1,-1-4-1,-5-9 2,-1-10 0,-3-12-1,-2-12-6,0-6-14,-14-24-3,5-4-1,-12-21 1</inkml:trace>
  <inkml:trace contextRef="#ctx0" brushRef="#br0" timeOffset="641">185 148 10,'-8'-6'25,"7"11"-1,-8-6 2,4 11-2,-3 1-22,3 6-1,2 10 0,2 9-1,1 10 0,0 11 1,1 7-1,1 4 1,4 6-1,-2 1 1,0 0 0,-1 0-1,1-4 1,0-4-1,1-7 1,3-4-1,2-8-1,2-9 1,2-5 0,3-12 0,2-5 1,6-7-1,3-4 1,4-4 0,4-2-1,2-2 1,6 0-1,2-1 0,5 0 0,0 3 0,1-2 0,-1 0 0,-2 3-1,-2 2-1,-8-2-1,-5 4-3,-8-1-9,-11-5-11,0 6 0,-20-11 2</inkml:trace>
  <inkml:trace contextRef="#ctx0" brushRef="#br0" timeOffset="1252">331 309 19,'-18'-12'27,"10"9"1,-5-8 0,8 4-14,2 3-3,6-2-2,1 4-4,4 1-1,5 3-3,4 0 0,3 3 0,3 0 0,4 3-1,-3 3 0,2-2 0,-2 3 0,-6-1 0,-4 0 1,-4 0-1,-4 4 0,-5-1 1,-6 2-1,-7 3-1,-3 2 1,-5 1-1,-3 2 0,-3-1-1,-2-2 1,2-1 0,2-3 0,3-4 0,6-3 0,5-3 0,5-3 0,5-1 1,8-2-1,4-1 1,7 1-1,5 0 1,4 2-1,3-2 0,2 3 0,0 2-1,-2 3 1,-2 1-1,-7 3 1,-2 2 0,-5 1 0,-4 1 1,-4 3 1,-4 2 0,-4-1 0,-3 2 0,-3-2 0,-5 3 1,-4-1-1,-3 2 1,-6-4-1,-4-1 0,2 0 0,-3-6-2,2 1-12,5 1-14,-3-9-2,15 3 1,0-17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2BA4-3A75-4D23-9C19-7294B9FBD04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BC41D-EF7E-4B21-8F09-3CD0AEEA8B0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Ramesh 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Link Layer Protocols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data transmission in both the directions</a:t>
            </a:r>
          </a:p>
          <a:p>
            <a:r>
              <a:rPr lang="en-US" dirty="0" smtClean="0"/>
              <a:t> Case – 1: use full duplex data transmission with </a:t>
            </a:r>
            <a:r>
              <a:rPr lang="en-US" b="1" dirty="0" smtClean="0"/>
              <a:t>two separate communication channel</a:t>
            </a:r>
            <a:r>
              <a:rPr lang="en-US" dirty="0" smtClean="0"/>
              <a:t> and each with simplex data transmission.  </a:t>
            </a:r>
            <a:r>
              <a:rPr lang="en-US" dirty="0" smtClean="0">
                <a:sym typeface="Wingdings" pitchFamily="2" charset="2"/>
              </a:rPr>
              <a:t> bandwidth wasted</a:t>
            </a:r>
          </a:p>
          <a:p>
            <a:r>
              <a:rPr lang="en-US" dirty="0" smtClean="0">
                <a:sym typeface="Wingdings" pitchFamily="2" charset="2"/>
              </a:rPr>
              <a:t>  Case – 2: use same circuit for both data transmissions.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 piggybacking :  </a:t>
            </a:r>
            <a:r>
              <a:rPr lang="en-US" dirty="0" smtClean="0">
                <a:sym typeface="Wingdings" pitchFamily="2" charset="2"/>
              </a:rPr>
              <a:t>data + ack    (Problem–</a:t>
            </a:r>
            <a:r>
              <a:rPr lang="en-US" b="1" dirty="0" smtClean="0">
                <a:sym typeface="Wingdings" pitchFamily="2" charset="2"/>
              </a:rPr>
              <a:t> waiting time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b="1" dirty="0" smtClean="0">
                <a:sym typeface="Wingdings" pitchFamily="2" charset="2"/>
              </a:rPr>
              <a:t> so called sliding protocols. 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each out bounded frame contains sequence no, range from 0 to maximum. (2</a:t>
            </a:r>
            <a:r>
              <a:rPr lang="en-US" baseline="30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-1)  n bits for sequence no.</a:t>
            </a:r>
          </a:p>
          <a:p>
            <a:r>
              <a:rPr lang="en-US" dirty="0" smtClean="0">
                <a:sym typeface="Wingdings" pitchFamily="2" charset="2"/>
              </a:rPr>
              <a:t> sending window and receiving window. </a:t>
            </a:r>
            <a:r>
              <a:rPr lang="en-US" b="1" dirty="0" smtClean="0">
                <a:sym typeface="Wingdings" pitchFamily="2" charset="2"/>
              </a:rPr>
              <a:t>(What are the reasons). It also maintains buffer to store frames.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lower and upper bound and size may not be same for both sending and receiving window.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the sequence number with in the sending window indicates the frames which have been sent or waiting for ack.</a:t>
            </a:r>
          </a:p>
          <a:p>
            <a:r>
              <a:rPr lang="en-US" dirty="0" smtClean="0"/>
              <a:t>When new frame came, it assigns a sequence no, which is incremented by one. </a:t>
            </a:r>
            <a:r>
              <a:rPr lang="en-US" dirty="0" smtClean="0">
                <a:sym typeface="Wingdings" pitchFamily="2" charset="2"/>
              </a:rPr>
              <a:t> upper boundary advanced by one.</a:t>
            </a:r>
          </a:p>
          <a:p>
            <a:r>
              <a:rPr lang="en-US" dirty="0" smtClean="0">
                <a:sym typeface="Wingdings" pitchFamily="2" charset="2"/>
              </a:rPr>
              <a:t> when ack comes from receiver side, then the sending window lower boundary advanced by one.</a:t>
            </a:r>
          </a:p>
          <a:p>
            <a:r>
              <a:rPr lang="en-US" dirty="0" smtClean="0">
                <a:sym typeface="Wingdings" pitchFamily="2" charset="2"/>
              </a:rPr>
              <a:t>So sending window maintains the unacknowledged frames.</a:t>
            </a:r>
          </a:p>
          <a:p>
            <a:r>
              <a:rPr lang="en-US" dirty="0" smtClean="0">
                <a:sym typeface="Wingdings" pitchFamily="2" charset="2"/>
              </a:rPr>
              <a:t>At receiver side,  the frame is accepted and sends back ack, iff the received frame sequence no must equals the lower boundary of window.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85725"/>
            <a:ext cx="8763000" cy="685800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 Sliding Window Protocol of Size 1 with a 3-bit Sequence Number</a:t>
            </a: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733425"/>
            <a:ext cx="7500938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46213" y="4902200"/>
            <a:ext cx="847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(a) </a:t>
            </a:r>
          </a:p>
          <a:p>
            <a:r>
              <a:rPr lang="en-US" dirty="0"/>
              <a:t>Initial</a:t>
            </a:r>
          </a:p>
          <a:p>
            <a:r>
              <a:rPr lang="en-US" dirty="0"/>
              <a:t>state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84513" y="4597400"/>
            <a:ext cx="141128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(b)</a:t>
            </a:r>
          </a:p>
          <a:p>
            <a:r>
              <a:rPr lang="en-US" dirty="0"/>
              <a:t>After the </a:t>
            </a:r>
          </a:p>
          <a:p>
            <a:r>
              <a:rPr lang="en-US" dirty="0"/>
              <a:t>first frame </a:t>
            </a:r>
          </a:p>
          <a:p>
            <a:r>
              <a:rPr lang="en-US" dirty="0"/>
              <a:t>has been </a:t>
            </a:r>
          </a:p>
          <a:p>
            <a:r>
              <a:rPr lang="en-US" dirty="0"/>
              <a:t>sent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03800" y="4597400"/>
            <a:ext cx="13477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(c)</a:t>
            </a:r>
          </a:p>
          <a:p>
            <a:r>
              <a:rPr lang="en-US" dirty="0"/>
              <a:t>After the</a:t>
            </a:r>
          </a:p>
          <a:p>
            <a:r>
              <a:rPr lang="en-US" dirty="0"/>
              <a:t>first frame</a:t>
            </a:r>
          </a:p>
          <a:p>
            <a:r>
              <a:rPr lang="en-US" dirty="0"/>
              <a:t>has been </a:t>
            </a:r>
          </a:p>
          <a:p>
            <a:r>
              <a:rPr lang="en-US" dirty="0"/>
              <a:t>received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75438" y="4597400"/>
            <a:ext cx="20193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      (d)</a:t>
            </a:r>
          </a:p>
          <a:p>
            <a:r>
              <a:rPr lang="en-US" dirty="0"/>
              <a:t>After the first </a:t>
            </a:r>
          </a:p>
          <a:p>
            <a:r>
              <a:rPr lang="en-US" dirty="0"/>
              <a:t>acknowledgment</a:t>
            </a:r>
          </a:p>
          <a:p>
            <a:r>
              <a:rPr lang="en-US" dirty="0"/>
              <a:t>frame has been </a:t>
            </a:r>
          </a:p>
          <a:p>
            <a:r>
              <a:rPr lang="en-US" dirty="0"/>
              <a:t>received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One bit sliding window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maximum window size as 1 only.</a:t>
            </a:r>
          </a:p>
          <a:p>
            <a:r>
              <a:rPr lang="en-US" b="1" dirty="0" smtClean="0"/>
              <a:t> uses stop and wait protocol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 problems: </a:t>
            </a:r>
          </a:p>
          <a:p>
            <a:r>
              <a:rPr lang="en-US" b="1" dirty="0" smtClean="0"/>
              <a:t> normal case any one of the station sends the data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what happened both the stations starts transmits the frames at same time.</a:t>
            </a:r>
          </a:p>
          <a:p>
            <a:r>
              <a:rPr lang="en-US" b="1" dirty="0" smtClean="0"/>
              <a:t> even there is no transmission errors, half of the frames are duplicates.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85800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Two Operation Sequences For Sliding Window Protocol (#4)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" y="1085850"/>
            <a:ext cx="9020175" cy="445928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1775" y="4821238"/>
            <a:ext cx="36195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(a) Normal Protocol Operation:</a:t>
            </a:r>
          </a:p>
          <a:p>
            <a:r>
              <a:rPr lang="en-US" dirty="0"/>
              <a:t>      No duplicate packets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75213" y="4821238"/>
            <a:ext cx="403542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(b) A special situation:</a:t>
            </a:r>
          </a:p>
          <a:p>
            <a:r>
              <a:rPr lang="en-US" dirty="0"/>
              <a:t> Half the frames contain duplicates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46125" y="5897563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*  Network layer accepts a packet.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45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Channel Utilization &amp; Data Throughput For Sliding Window Protocols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8382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b</a:t>
            </a:r>
            <a:r>
              <a:rPr lang="en-US" sz="1900" dirty="0"/>
              <a:t>      	=  Channel bandwidth or transmission rate bits/sec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FS</a:t>
            </a:r>
            <a:r>
              <a:rPr lang="en-US" sz="1900" dirty="0"/>
              <a:t>   	=  Frame size   =    # of data bits   +    # overhead bits  =  </a:t>
            </a:r>
            <a:r>
              <a:rPr lang="en-US" sz="1900" i="1" dirty="0"/>
              <a:t>d</a:t>
            </a:r>
            <a:r>
              <a:rPr lang="en-US" sz="1900" dirty="0"/>
              <a:t>  +  </a:t>
            </a:r>
            <a:r>
              <a:rPr lang="en-US" sz="1900" i="1" dirty="0"/>
              <a:t>h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R</a:t>
            </a:r>
            <a:r>
              <a:rPr lang="en-US" sz="1900" dirty="0"/>
              <a:t>   	=  Channel round trip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N</a:t>
            </a:r>
            <a:r>
              <a:rPr lang="en-US" sz="1900" dirty="0"/>
              <a:t>  	 = Send/receive window size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p</a:t>
            </a:r>
            <a:r>
              <a:rPr lang="en-US" sz="1900" dirty="0"/>
              <a:t>	=  Probability frame  a data frame is lost or damaged</a:t>
            </a:r>
          </a:p>
          <a:p>
            <a:r>
              <a:rPr lang="en-US" sz="2000" dirty="0"/>
              <a:t>Ignoring errors, condition to maximize Utilization/Throughput: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         </a:t>
            </a:r>
            <a:r>
              <a:rPr lang="en-US" sz="1900" dirty="0"/>
              <a:t>Time to transmit N frames     </a:t>
            </a:r>
            <a:r>
              <a:rPr lang="en-US" sz="1900" b="0" dirty="0">
                <a:latin typeface="Symbol" pitchFamily="18" charset="2"/>
              </a:rPr>
              <a:t>³    </a:t>
            </a:r>
            <a:r>
              <a:rPr lang="en-US" sz="1900" dirty="0"/>
              <a:t>Round trip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            FS/b * </a:t>
            </a:r>
            <a:r>
              <a:rPr lang="en-US" sz="1900" i="1" dirty="0"/>
              <a:t>N </a:t>
            </a:r>
            <a:r>
              <a:rPr lang="en-US" sz="1900" dirty="0"/>
              <a:t> =  (d + h)/b  *  N     </a:t>
            </a:r>
            <a:r>
              <a:rPr lang="en-US" sz="1900" b="0" dirty="0">
                <a:latin typeface="Symbol" pitchFamily="18" charset="2"/>
              </a:rPr>
              <a:t>³  </a:t>
            </a:r>
            <a:r>
              <a:rPr lang="en-US" sz="1900" dirty="0"/>
              <a:t>  </a:t>
            </a:r>
            <a:r>
              <a:rPr lang="en-US" sz="1900" i="1" dirty="0"/>
              <a:t>R</a:t>
            </a:r>
            <a:endParaRPr lang="en-US" sz="1900" dirty="0"/>
          </a:p>
          <a:p>
            <a:pPr>
              <a:buFontTx/>
              <a:buNone/>
            </a:pPr>
            <a:r>
              <a:rPr lang="en-US" sz="2000" dirty="0"/>
              <a:t>     Under this condition: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	     </a:t>
            </a:r>
            <a:r>
              <a:rPr lang="en-US" sz="1900" dirty="0"/>
              <a:t>Maximum channel utilization  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1900" dirty="0"/>
              <a:t>  data size/frame size   =  d/(</a:t>
            </a:r>
            <a:r>
              <a:rPr lang="en-US" sz="1900" i="1" dirty="0"/>
              <a:t>d + h</a:t>
            </a:r>
            <a:r>
              <a:rPr lang="en-US" sz="19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Maximum data throughput       </a:t>
            </a:r>
            <a:r>
              <a:rPr lang="en-US" sz="2000" b="0" dirty="0">
                <a:latin typeface="Symbol" pitchFamily="18" charset="2"/>
              </a:rPr>
              <a:t>»</a:t>
            </a:r>
            <a:r>
              <a:rPr lang="en-US" sz="2000" dirty="0"/>
              <a:t>  </a:t>
            </a:r>
            <a:r>
              <a:rPr lang="en-US" sz="1900" dirty="0"/>
              <a:t> </a:t>
            </a:r>
            <a:r>
              <a:rPr lang="en-US" sz="1900" i="1" dirty="0"/>
              <a:t>d</a:t>
            </a:r>
            <a:r>
              <a:rPr lang="en-US" sz="1900" dirty="0"/>
              <a:t>/</a:t>
            </a:r>
            <a:r>
              <a:rPr lang="en-US" sz="1900" i="1" dirty="0"/>
              <a:t>FS</a:t>
            </a:r>
            <a:r>
              <a:rPr lang="en-US" sz="1900" dirty="0"/>
              <a:t>  =  </a:t>
            </a:r>
            <a:r>
              <a:rPr lang="en-US" sz="1900" i="1" dirty="0"/>
              <a:t>d</a:t>
            </a:r>
            <a:r>
              <a:rPr lang="en-US" sz="1900" dirty="0"/>
              <a:t>/(</a:t>
            </a:r>
            <a:r>
              <a:rPr lang="en-US" sz="1900" i="1" dirty="0"/>
              <a:t>d  + h</a:t>
            </a:r>
            <a:r>
              <a:rPr lang="en-US" sz="1900" dirty="0"/>
              <a:t> )  * 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</a:p>
          <a:p>
            <a:r>
              <a:rPr lang="en-US" sz="2000" dirty="0"/>
              <a:t>Including the effect of errors only on data frame; assuming selective repeat:</a:t>
            </a:r>
          </a:p>
          <a:p>
            <a:pPr>
              <a:buFontTx/>
              <a:buNone/>
            </a:pPr>
            <a:r>
              <a:rPr lang="en-US" sz="2000" dirty="0"/>
              <a:t>               On the average  </a:t>
            </a:r>
            <a:r>
              <a:rPr lang="en-US" sz="2000" i="1" dirty="0"/>
              <a:t>p</a:t>
            </a:r>
            <a:r>
              <a:rPr lang="en-US" sz="2000" dirty="0"/>
              <a:t>  data frames have to be retransmitted</a:t>
            </a:r>
          </a:p>
          <a:p>
            <a:pPr>
              <a:buFontTx/>
              <a:buNone/>
            </a:pPr>
            <a:r>
              <a:rPr lang="en-US" sz="2000" dirty="0"/>
              <a:t>   Under these condition:    Total Data Frame overhead  =  </a:t>
            </a:r>
            <a:r>
              <a:rPr lang="en-US" sz="2000" i="1" dirty="0"/>
              <a:t>h</a:t>
            </a:r>
            <a:r>
              <a:rPr lang="en-US" sz="2000" dirty="0"/>
              <a:t>   +  </a:t>
            </a:r>
            <a:r>
              <a:rPr lang="en-US" sz="2000" i="1" dirty="0"/>
              <a:t>p</a:t>
            </a:r>
            <a:r>
              <a:rPr lang="en-US" sz="2000" dirty="0"/>
              <a:t> * </a:t>
            </a:r>
            <a:r>
              <a:rPr lang="en-US" sz="2000" i="1" dirty="0"/>
              <a:t>FS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</a:t>
            </a:r>
            <a:r>
              <a:rPr lang="en-US" sz="1900" dirty="0"/>
              <a:t>Maximum channel utilization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</a:t>
            </a:r>
          </a:p>
          <a:p>
            <a:pPr>
              <a:buFontTx/>
              <a:buNone/>
            </a:pPr>
            <a:r>
              <a:rPr lang="en-US" sz="1900" dirty="0"/>
              <a:t>         Maximum data throughput    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  * </a:t>
            </a:r>
            <a:r>
              <a:rPr lang="en-US" sz="1900" i="1" dirty="0"/>
              <a:t>b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3863" y="2568575"/>
            <a:ext cx="6019800" cy="609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B050"/>
                </a:solidFill>
              </a:rPr>
              <a:t>Performance of Stop-and-Wait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In previous protocols , we assumed that no transmission delay for data and also for ack.</a:t>
            </a:r>
          </a:p>
          <a:p>
            <a:r>
              <a:rPr lang="en-US" dirty="0" smtClean="0"/>
              <a:t> but it is not the case for real applications.</a:t>
            </a:r>
          </a:p>
          <a:p>
            <a:r>
              <a:rPr lang="en-US" dirty="0" smtClean="0"/>
              <a:t>Example </a:t>
            </a:r>
            <a:r>
              <a:rPr lang="en-US" dirty="0" smtClean="0">
                <a:sym typeface="Wingdings" pitchFamily="2" charset="2"/>
              </a:rPr>
              <a:t> 50kbs satellite channel with 500msec RTT</a:t>
            </a:r>
          </a:p>
          <a:p>
            <a:r>
              <a:rPr lang="en-US" dirty="0" smtClean="0">
                <a:sym typeface="Wingdings" pitchFamily="2" charset="2"/>
              </a:rPr>
              <a:t> imagine it uses protocol – 4 for sending  for 1000 bits frame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 @ 20 msec the frame is completely sent.  total time 270msec.   total 520  for one full transmission</a:t>
            </a:r>
          </a:p>
          <a:p>
            <a:r>
              <a:rPr lang="en-US" dirty="0" smtClean="0">
                <a:sym typeface="Wingdings" pitchFamily="2" charset="2"/>
              </a:rPr>
              <a:t>  500/520  96%   4% was used. </a:t>
            </a:r>
          </a:p>
          <a:p>
            <a:r>
              <a:rPr lang="en-US" dirty="0" smtClean="0">
                <a:sym typeface="Wingdings" pitchFamily="2" charset="2"/>
              </a:rPr>
              <a:t> combination of long transit time, high bandwidth and short frames  decreases the </a:t>
            </a:r>
            <a:r>
              <a:rPr lang="en-US" dirty="0" smtClean="0">
                <a:sym typeface="Wingdings" pitchFamily="2" charset="2"/>
              </a:rPr>
              <a:t>efficiency.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/>
              <a:t>Long transit time + high bandwidth + short frame length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</a:t>
            </a:r>
            <a:r>
              <a:rPr lang="en-US" altLang="en-US" dirty="0" smtClean="0"/>
              <a:t>disaster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DD76CD-400E-4690-9541-6D2D2A564EA6}" type="slidenum">
              <a:rPr lang="en-US" altLang="en-US" sz="1400">
                <a:latin typeface="Times New Roman" pitchFamily="18" charset="0"/>
              </a:rPr>
              <a:pPr/>
              <a:t>17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762000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Performance</a:t>
            </a:r>
            <a:r>
              <a:rPr lang="en-US" altLang="en-US" b="1" dirty="0">
                <a:solidFill>
                  <a:srgbClr val="00B050"/>
                </a:solidFill>
              </a:rPr>
              <a:t> of Stop-and-Wait Protocol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Assumption of previous protocols: </a:t>
            </a:r>
          </a:p>
          <a:p>
            <a:pPr lvl="1"/>
            <a:r>
              <a:rPr lang="en-US" altLang="en-US" dirty="0" smtClean="0"/>
              <a:t>Transmission time is negligible</a:t>
            </a:r>
          </a:p>
          <a:p>
            <a:pPr lvl="1"/>
            <a:r>
              <a:rPr lang="en-US" altLang="en-US" dirty="0" smtClean="0"/>
              <a:t>False, when transmission time is long</a:t>
            </a:r>
          </a:p>
          <a:p>
            <a:r>
              <a:rPr lang="en-US" altLang="en-US" dirty="0" smtClean="0"/>
              <a:t>Example - satellite communication </a:t>
            </a:r>
          </a:p>
          <a:p>
            <a:pPr lvl="1"/>
            <a:r>
              <a:rPr lang="en-US" altLang="en-US" dirty="0" smtClean="0"/>
              <a:t>channel capacity: 50 kbps, frame size: 1kb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 smtClean="0"/>
              <a:t>	round-trip propagation delay: 500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err="1" smtClean="0"/>
              <a:t>Time:</a:t>
            </a:r>
            <a:r>
              <a:rPr lang="en-US" altLang="en-US" sz="2400" dirty="0" err="1" smtClean="0"/>
              <a:t>t</a:t>
            </a:r>
            <a:r>
              <a:rPr lang="en-US" altLang="en-US" sz="2400" dirty="0" smtClean="0"/>
              <a:t>=0        	 start to send 1st bit in frame</a:t>
            </a:r>
            <a:endParaRPr lang="en-US" altLang="en-US" dirty="0" smtClean="0"/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        t=20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frame sent completely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        t=270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frame arrives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        t=520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best case of ack. received</a:t>
            </a:r>
          </a:p>
          <a:p>
            <a:pPr lvl="1"/>
            <a:r>
              <a:rPr lang="en-US" altLang="en-US" dirty="0" smtClean="0"/>
              <a:t>Sender blocked 500/520 = 96% of time</a:t>
            </a:r>
          </a:p>
          <a:p>
            <a:pPr lvl="2"/>
            <a:r>
              <a:rPr lang="en-US" altLang="en-US" dirty="0" smtClean="0"/>
              <a:t>Bandwidth utilization 20/520 = 4%</a:t>
            </a:r>
          </a:p>
        </p:txBody>
      </p: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7086600" y="1989427"/>
            <a:ext cx="1143000" cy="2838450"/>
            <a:chOff x="55" y="1761"/>
            <a:chExt cx="665" cy="1788"/>
          </a:xfrm>
        </p:grpSpPr>
        <p:sp>
          <p:nvSpPr>
            <p:cNvPr id="22534" name="Line 4"/>
            <p:cNvSpPr>
              <a:spLocks noChangeShapeType="1"/>
            </p:cNvSpPr>
            <p:nvPr/>
          </p:nvSpPr>
          <p:spPr bwMode="auto">
            <a:xfrm>
              <a:off x="336" y="201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720" y="201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>
              <a:off x="336" y="201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36" y="216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>
              <a:off x="336" y="26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55" y="1761"/>
              <a:ext cx="356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dirty="0"/>
                <a:t>    t</a:t>
              </a:r>
            </a:p>
            <a:p>
              <a:r>
                <a:rPr lang="en-US" altLang="en-US" sz="1800" dirty="0"/>
                <a:t>    0</a:t>
              </a:r>
            </a:p>
            <a:p>
              <a:r>
                <a:rPr lang="en-US" altLang="en-US" sz="1800" dirty="0"/>
                <a:t>  20</a:t>
              </a:r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r>
                <a:rPr lang="en-US" altLang="en-US" sz="1800" dirty="0"/>
                <a:t>270</a:t>
              </a:r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r>
                <a:rPr lang="en-US" altLang="en-US" sz="1800" dirty="0"/>
                <a:t>520</a:t>
              </a: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>
              <a:off x="33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2DF1BB7-3BE9-4784-96A2-2CA4BE0E5E0E}" type="slidenum">
              <a:rPr lang="en-US" altLang="en-US" sz="1400">
                <a:latin typeface="Times New Roman" pitchFamily="18" charset="0"/>
              </a:rPr>
              <a:pPr/>
              <a:t>18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648200"/>
          </a:xfrm>
        </p:spPr>
        <p:txBody>
          <a:bodyPr/>
          <a:lstStyle/>
          <a:p>
            <a:r>
              <a:rPr lang="en-US" altLang="en-US" smtClean="0"/>
              <a:t>Receiver discards all subsequent frames following an error one, and send no acknowledgement for those discarded</a:t>
            </a:r>
          </a:p>
          <a:p>
            <a:r>
              <a:rPr lang="en-US" altLang="en-US" smtClean="0"/>
              <a:t>Receiving window size = 1 (i.e., frames must be accepted in the order they were sent)</a:t>
            </a:r>
          </a:p>
          <a:p>
            <a:r>
              <a:rPr lang="en-US" altLang="en-US" smtClean="0"/>
              <a:t>Sending window might get full</a:t>
            </a:r>
          </a:p>
          <a:p>
            <a:pPr lvl="1"/>
            <a:r>
              <a:rPr lang="en-US" altLang="en-US" smtClean="0"/>
              <a:t>If so, re-transmitting unacknowledged frames</a:t>
            </a:r>
          </a:p>
          <a:p>
            <a:r>
              <a:rPr lang="en-US" altLang="en-US" smtClean="0"/>
              <a:t>Wasting a lot of bandwidth if error rate is high</a:t>
            </a:r>
          </a:p>
        </p:txBody>
      </p:sp>
    </p:spTree>
    <p:extLst>
      <p:ext uri="{BB962C8B-B14F-4D97-AF65-F5344CB8AC3E}">
        <p14:creationId xmlns:p14="http://schemas.microsoft.com/office/powerpoint/2010/main" val="1361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9B5B73-EB44-4158-96FB-37A2888FC209}" type="slidenum">
              <a:rPr lang="en-US" altLang="en-US" sz="1400">
                <a:latin typeface="Times New Roman" pitchFamily="18" charset="0"/>
              </a:rPr>
              <a:pPr/>
              <a:t>19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524000"/>
            <a:ext cx="8899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188" y="4687888"/>
              <a:ext cx="558800" cy="688975"/>
            </p14:xfrm>
          </p:contentPart>
        </mc:Choice>
        <mc:Fallback>
          <p:pic>
            <p:nvPicPr>
              <p:cNvPr id="614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27" y="4678529"/>
                <a:ext cx="577523" cy="707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5863" y="4943475"/>
              <a:ext cx="376237" cy="317500"/>
            </p14:xfrm>
          </p:contentPart>
        </mc:Choice>
        <mc:Fallback>
          <p:pic>
            <p:nvPicPr>
              <p:cNvPr id="614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6502" y="4934116"/>
                <a:ext cx="394959" cy="33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4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4200" y="4913313"/>
              <a:ext cx="317500" cy="365125"/>
            </p14:xfrm>
          </p:contentPart>
        </mc:Choice>
        <mc:Fallback>
          <p:pic>
            <p:nvPicPr>
              <p:cNvPr id="614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4841" y="4903923"/>
                <a:ext cx="336219" cy="383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4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3088" y="4778375"/>
              <a:ext cx="336550" cy="439738"/>
            </p14:xfrm>
          </p:contentPart>
        </mc:Choice>
        <mc:Fallback>
          <p:pic>
            <p:nvPicPr>
              <p:cNvPr id="614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3729" y="4769011"/>
                <a:ext cx="355267" cy="4584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4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Data link layer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Assumptions</a:t>
            </a:r>
          </a:p>
          <a:p>
            <a:r>
              <a:rPr lang="en-US" dirty="0" smtClean="0"/>
              <a:t> process of physical, datalink and network layers are independent. </a:t>
            </a:r>
          </a:p>
          <a:p>
            <a:r>
              <a:rPr lang="en-US" dirty="0" smtClean="0"/>
              <a:t> physical and data link layer process running in network I/O chip and network layer in main CPU.</a:t>
            </a:r>
          </a:p>
          <a:p>
            <a:r>
              <a:rPr lang="en-US" dirty="0" smtClean="0"/>
              <a:t> machine A want to transmits long stream of data to machine B using reliable and connection oriented service.</a:t>
            </a:r>
          </a:p>
          <a:p>
            <a:r>
              <a:rPr lang="en-US" dirty="0" smtClean="0"/>
              <a:t>A is assumed to have infinite supply of  data ready to send and never wait for data to be produced. </a:t>
            </a:r>
          </a:p>
          <a:p>
            <a:r>
              <a:rPr lang="en-US" dirty="0" smtClean="0"/>
              <a:t> machines don’t crashes. </a:t>
            </a:r>
            <a:r>
              <a:rPr lang="en-US" dirty="0" smtClean="0">
                <a:sym typeface="Wingdings" pitchFamily="2" charset="2"/>
              </a:rPr>
              <a:t> errors with protocols only.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0DA840-9E54-481E-9F8B-758F8D7E94E1}" type="slidenum">
              <a:rPr lang="en-US" altLang="en-US" sz="1400">
                <a:latin typeface="Times New Roman" pitchFamily="18" charset="0"/>
              </a:rPr>
              <a:pPr/>
              <a:t>20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grpSp>
        <p:nvGrpSpPr>
          <p:cNvPr id="26628" name="Group 46"/>
          <p:cNvGrpSpPr>
            <a:grpSpLocks/>
          </p:cNvGrpSpPr>
          <p:nvPr/>
        </p:nvGrpSpPr>
        <p:grpSpPr bwMode="auto">
          <a:xfrm>
            <a:off x="457200" y="990600"/>
            <a:ext cx="7620000" cy="5562600"/>
            <a:chOff x="288" y="624"/>
            <a:chExt cx="4800" cy="3504"/>
          </a:xfrm>
        </p:grpSpPr>
        <p:sp>
          <p:nvSpPr>
            <p:cNvPr id="26629" name="Line 8"/>
            <p:cNvSpPr>
              <a:spLocks noChangeShapeType="1"/>
            </p:cNvSpPr>
            <p:nvPr/>
          </p:nvSpPr>
          <p:spPr bwMode="auto">
            <a:xfrm>
              <a:off x="2208" y="864"/>
              <a:ext cx="0" cy="32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9"/>
            <p:cNvSpPr>
              <a:spLocks noChangeShapeType="1"/>
            </p:cNvSpPr>
            <p:nvPr/>
          </p:nvSpPr>
          <p:spPr bwMode="auto">
            <a:xfrm>
              <a:off x="3696" y="864"/>
              <a:ext cx="0" cy="32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>
              <a:off x="2208" y="1152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1"/>
            <p:cNvSpPr>
              <a:spLocks noChangeShapeType="1"/>
            </p:cNvSpPr>
            <p:nvPr/>
          </p:nvSpPr>
          <p:spPr bwMode="auto">
            <a:xfrm>
              <a:off x="568" y="1296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12"/>
            <p:cNvSpPr txBox="1">
              <a:spLocks noChangeArrowheads="1"/>
            </p:cNvSpPr>
            <p:nvPr/>
          </p:nvSpPr>
          <p:spPr bwMode="auto">
            <a:xfrm>
              <a:off x="288" y="1008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3724" y="110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2605" y="1056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0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2592" y="2208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ACK 1</a:t>
              </a:r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864" y="912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3744" y="110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Rectangle 18"/>
            <p:cNvSpPr>
              <a:spLocks noChangeArrowheads="1"/>
            </p:cNvSpPr>
            <p:nvPr/>
          </p:nvSpPr>
          <p:spPr bwMode="auto">
            <a:xfrm>
              <a:off x="912" y="912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0" name="Text Box 19"/>
            <p:cNvSpPr txBox="1">
              <a:spLocks noChangeArrowheads="1"/>
            </p:cNvSpPr>
            <p:nvPr/>
          </p:nvSpPr>
          <p:spPr bwMode="auto">
            <a:xfrm>
              <a:off x="2592" y="1824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1</a:t>
              </a:r>
            </a:p>
          </p:txBody>
        </p:sp>
        <p:sp>
          <p:nvSpPr>
            <p:cNvPr id="26641" name="Text Box 20"/>
            <p:cNvSpPr txBox="1">
              <a:spLocks noChangeArrowheads="1"/>
            </p:cNvSpPr>
            <p:nvPr/>
          </p:nvSpPr>
          <p:spPr bwMode="auto">
            <a:xfrm>
              <a:off x="864" y="1296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42" name="Rectangle 21"/>
            <p:cNvSpPr>
              <a:spLocks noChangeArrowheads="1"/>
            </p:cNvSpPr>
            <p:nvPr/>
          </p:nvSpPr>
          <p:spPr bwMode="auto">
            <a:xfrm>
              <a:off x="912" y="1296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3" name="Line 22"/>
            <p:cNvSpPr>
              <a:spLocks noChangeShapeType="1"/>
            </p:cNvSpPr>
            <p:nvPr/>
          </p:nvSpPr>
          <p:spPr bwMode="auto">
            <a:xfrm>
              <a:off x="2208" y="1920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3"/>
            <p:cNvSpPr>
              <a:spLocks noChangeShapeType="1"/>
            </p:cNvSpPr>
            <p:nvPr/>
          </p:nvSpPr>
          <p:spPr bwMode="auto">
            <a:xfrm flipH="1">
              <a:off x="2208" y="2304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4"/>
            <p:cNvSpPr txBox="1">
              <a:spLocks noChangeArrowheads="1"/>
            </p:cNvSpPr>
            <p:nvPr/>
          </p:nvSpPr>
          <p:spPr bwMode="auto">
            <a:xfrm>
              <a:off x="2592" y="2592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2</a:t>
              </a:r>
            </a:p>
          </p:txBody>
        </p:sp>
        <p:sp>
          <p:nvSpPr>
            <p:cNvPr id="26646" name="Line 25"/>
            <p:cNvSpPr>
              <a:spLocks noChangeShapeType="1"/>
            </p:cNvSpPr>
            <p:nvPr/>
          </p:nvSpPr>
          <p:spPr bwMode="auto">
            <a:xfrm>
              <a:off x="2208" y="2688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6"/>
            <p:cNvSpPr>
              <a:spLocks noChangeShapeType="1"/>
            </p:cNvSpPr>
            <p:nvPr/>
          </p:nvSpPr>
          <p:spPr bwMode="auto">
            <a:xfrm flipH="1">
              <a:off x="2208" y="3072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27"/>
            <p:cNvSpPr txBox="1">
              <a:spLocks noChangeArrowheads="1"/>
            </p:cNvSpPr>
            <p:nvPr/>
          </p:nvSpPr>
          <p:spPr bwMode="auto">
            <a:xfrm>
              <a:off x="2592" y="2976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ACK 2</a:t>
              </a:r>
            </a:p>
          </p:txBody>
        </p:sp>
        <p:sp>
          <p:nvSpPr>
            <p:cNvPr id="26649" name="Text Box 28"/>
            <p:cNvSpPr txBox="1">
              <a:spLocks noChangeArrowheads="1"/>
            </p:cNvSpPr>
            <p:nvPr/>
          </p:nvSpPr>
          <p:spPr bwMode="auto">
            <a:xfrm>
              <a:off x="3724" y="1536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0" name="Rectangle 29"/>
            <p:cNvSpPr>
              <a:spLocks noChangeArrowheads="1"/>
            </p:cNvSpPr>
            <p:nvPr/>
          </p:nvSpPr>
          <p:spPr bwMode="auto">
            <a:xfrm>
              <a:off x="3888" y="1536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2081" y="6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6652" name="Text Box 31"/>
            <p:cNvSpPr txBox="1">
              <a:spLocks noChangeArrowheads="1"/>
            </p:cNvSpPr>
            <p:nvPr/>
          </p:nvSpPr>
          <p:spPr bwMode="auto">
            <a:xfrm>
              <a:off x="3552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6653" name="Text Box 32"/>
            <p:cNvSpPr txBox="1">
              <a:spLocks noChangeArrowheads="1"/>
            </p:cNvSpPr>
            <p:nvPr/>
          </p:nvSpPr>
          <p:spPr bwMode="auto">
            <a:xfrm>
              <a:off x="2592" y="3360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3</a:t>
              </a:r>
            </a:p>
          </p:txBody>
        </p:sp>
        <p:sp>
          <p:nvSpPr>
            <p:cNvPr id="26654" name="Line 33"/>
            <p:cNvSpPr>
              <a:spLocks noChangeShapeType="1"/>
            </p:cNvSpPr>
            <p:nvPr/>
          </p:nvSpPr>
          <p:spPr bwMode="auto">
            <a:xfrm>
              <a:off x="2208" y="3456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Text Box 34"/>
            <p:cNvSpPr txBox="1">
              <a:spLocks noChangeArrowheads="1"/>
            </p:cNvSpPr>
            <p:nvPr/>
          </p:nvSpPr>
          <p:spPr bwMode="auto">
            <a:xfrm>
              <a:off x="864" y="196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6" name="Rectangle 35"/>
            <p:cNvSpPr>
              <a:spLocks noChangeArrowheads="1"/>
            </p:cNvSpPr>
            <p:nvPr/>
          </p:nvSpPr>
          <p:spPr bwMode="auto">
            <a:xfrm>
              <a:off x="912" y="196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7" name="Text Box 36"/>
            <p:cNvSpPr txBox="1">
              <a:spLocks noChangeArrowheads="1"/>
            </p:cNvSpPr>
            <p:nvPr/>
          </p:nvSpPr>
          <p:spPr bwMode="auto">
            <a:xfrm>
              <a:off x="864" y="268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8" name="Rectangle 37"/>
            <p:cNvSpPr>
              <a:spLocks noChangeArrowheads="1"/>
            </p:cNvSpPr>
            <p:nvPr/>
          </p:nvSpPr>
          <p:spPr bwMode="auto">
            <a:xfrm>
              <a:off x="1200" y="268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Text Box 38"/>
            <p:cNvSpPr txBox="1">
              <a:spLocks noChangeArrowheads="1"/>
            </p:cNvSpPr>
            <p:nvPr/>
          </p:nvSpPr>
          <p:spPr bwMode="auto">
            <a:xfrm>
              <a:off x="864" y="340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0" name="Rectangle 39"/>
            <p:cNvSpPr>
              <a:spLocks noChangeArrowheads="1"/>
            </p:cNvSpPr>
            <p:nvPr/>
          </p:nvSpPr>
          <p:spPr bwMode="auto">
            <a:xfrm>
              <a:off x="1344" y="340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Text Box 40"/>
            <p:cNvSpPr txBox="1">
              <a:spLocks noChangeArrowheads="1"/>
            </p:cNvSpPr>
            <p:nvPr/>
          </p:nvSpPr>
          <p:spPr bwMode="auto">
            <a:xfrm>
              <a:off x="3696" y="2352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2" name="Rectangle 41"/>
            <p:cNvSpPr>
              <a:spLocks noChangeArrowheads="1"/>
            </p:cNvSpPr>
            <p:nvPr/>
          </p:nvSpPr>
          <p:spPr bwMode="auto">
            <a:xfrm>
              <a:off x="4032" y="2352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Text Box 42"/>
            <p:cNvSpPr txBox="1">
              <a:spLocks noChangeArrowheads="1"/>
            </p:cNvSpPr>
            <p:nvPr/>
          </p:nvSpPr>
          <p:spPr bwMode="auto">
            <a:xfrm>
              <a:off x="3696" y="302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4" name="Rectangle 43"/>
            <p:cNvSpPr>
              <a:spLocks noChangeArrowheads="1"/>
            </p:cNvSpPr>
            <p:nvPr/>
          </p:nvSpPr>
          <p:spPr bwMode="auto">
            <a:xfrm>
              <a:off x="4176" y="302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5" name="Text Box 44"/>
            <p:cNvSpPr txBox="1">
              <a:spLocks noChangeArrowheads="1"/>
            </p:cNvSpPr>
            <p:nvPr/>
          </p:nvSpPr>
          <p:spPr bwMode="auto">
            <a:xfrm>
              <a:off x="3696" y="374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6" name="Rectangle 45"/>
            <p:cNvSpPr>
              <a:spLocks noChangeArrowheads="1"/>
            </p:cNvSpPr>
            <p:nvPr/>
          </p:nvSpPr>
          <p:spPr bwMode="auto">
            <a:xfrm>
              <a:off x="4320" y="374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1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183C-9944-4681-B5AF-E872C601EB5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863600" y="28606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819150" y="42830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8613" y="2662238"/>
            <a:ext cx="573087" cy="5508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A</a:t>
            </a:r>
            <a:endParaRPr lang="en-US" sz="2700" dirty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5438" y="3976688"/>
            <a:ext cx="557212" cy="5508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B</a:t>
            </a:r>
            <a:endParaRPr lang="en-US" sz="2700" dirty="0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436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35075" y="22891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042275" y="2255838"/>
            <a:ext cx="752475" cy="4603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100" dirty="0"/>
              <a:t>time</a:t>
            </a:r>
            <a:endParaRPr lang="en-US" sz="2700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666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76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047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2113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4288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0749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47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30488" y="2889250"/>
            <a:ext cx="622300" cy="1108075"/>
            <a:chOff x="1584" y="1498"/>
            <a:chExt cx="392" cy="698"/>
          </a:xfrm>
        </p:grpSpPr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584" y="1498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H="1">
              <a:off x="1876" y="2148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5067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8877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44211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228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6258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4133850" y="23526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23193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27257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3119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171700" y="4356100"/>
            <a:ext cx="3063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 flipV="1">
            <a:off x="3424238" y="4365625"/>
            <a:ext cx="2159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3238500" y="48704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657600" y="4343400"/>
            <a:ext cx="1652588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Out-of-sequence frames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130300" y="1797050"/>
            <a:ext cx="1260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Go-Back-4: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141788" y="21431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390900" y="1771650"/>
            <a:ext cx="37052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4 frames are outstanding; so go back 4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8021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52339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6149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4981575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53403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4579938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53419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57356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V="1">
            <a:off x="6167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65230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V="1">
            <a:off x="68786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72596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008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64023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6770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5759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61277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8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6521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9</a:t>
            </a: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2565400" y="4368800"/>
            <a:ext cx="2936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2959100" y="4381500"/>
            <a:ext cx="2809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5207000" y="4368800"/>
            <a:ext cx="3190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600700" y="4368800"/>
            <a:ext cx="230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5981700" y="4394200"/>
            <a:ext cx="230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6388100" y="4381500"/>
            <a:ext cx="357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781800" y="4406900"/>
            <a:ext cx="2682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ACK8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7175500" y="4394200"/>
            <a:ext cx="2555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ACK9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838200" y="304800"/>
            <a:ext cx="6934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3429000" y="54102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993300"/>
                </a:solidFill>
              </a:rPr>
              <a:t>ACKing next frame expected</a:t>
            </a:r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 flipH="1" flipV="1">
            <a:off x="3124200" y="51816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ED22-7CA4-4A3E-AB51-2D5CE823DDD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901700" y="29114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857250" y="43338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8125" y="2667000"/>
            <a:ext cx="498475" cy="4143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9550" y="4081463"/>
            <a:ext cx="485775" cy="4143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B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474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273175" y="23399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080375" y="2306638"/>
            <a:ext cx="682625" cy="4143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time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704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7066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85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2494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4669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1130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886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31988" y="2990850"/>
            <a:ext cx="622300" cy="1108075"/>
            <a:chOff x="1120" y="1530"/>
            <a:chExt cx="392" cy="698"/>
          </a:xfrm>
        </p:grpSpPr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120" y="1530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 flipH="1">
              <a:off x="1412" y="218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5448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58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4592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3267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663950" y="23907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171950" y="24034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23574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3157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209800" y="4406900"/>
            <a:ext cx="2809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H="1" flipV="1">
            <a:off x="2649538" y="4403725"/>
            <a:ext cx="11430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476500" y="54165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352800" y="4419600"/>
            <a:ext cx="1371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200" dirty="0"/>
              <a:t>Out-of-sequence</a:t>
            </a:r>
          </a:p>
          <a:p>
            <a:pPr algn="ctr" eaLnBrk="0" hangingPunct="0"/>
            <a:r>
              <a:rPr lang="en-US" sz="1200" dirty="0"/>
              <a:t>frames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1168400" y="1847850"/>
            <a:ext cx="1260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Go-Back-7: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3935413" y="16605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48402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2720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6530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019675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5378450" y="24161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18038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3800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7737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6205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65611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69167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7297738" y="29686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>
            <a:off x="6046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64404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6808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5797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61658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6559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2601913" y="4418013"/>
            <a:ext cx="2190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2997200" y="443230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NAK1</a:t>
            </a:r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451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6388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6019800" y="441325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6426200" y="440055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6819900" y="441007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4699000" y="438150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48720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3914775" y="1354138"/>
            <a:ext cx="28463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 eaLnBrk="0" hangingPunct="0"/>
            <a:r>
              <a:rPr lang="en-US" sz="1600" dirty="0"/>
              <a:t>Transmitter goes back to frame 1</a:t>
            </a:r>
          </a:p>
        </p:txBody>
      </p:sp>
      <p:sp>
        <p:nvSpPr>
          <p:cNvPr id="37950" name="Text Box 62"/>
          <p:cNvSpPr txBox="1">
            <a:spLocks noChangeArrowheads="1"/>
          </p:cNvSpPr>
          <p:nvPr/>
        </p:nvSpPr>
        <p:spPr bwMode="auto">
          <a:xfrm>
            <a:off x="7777163" y="59436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dirty="0"/>
              <a:t>Figure 5.17</a:t>
            </a: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838200" y="152400"/>
            <a:ext cx="6934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</a:p>
          <a:p>
            <a:pPr algn="ctr"/>
            <a:r>
              <a:rPr lang="en-US" dirty="0"/>
              <a:t>with NAK error recovery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367088" y="5867400"/>
            <a:ext cx="28162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Leon-Garcia &amp; Widjaja:  </a:t>
            </a:r>
            <a:r>
              <a:rPr lang="en-US" sz="1000" i="1" dirty="0"/>
              <a:t>Communication Networks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203200" y="5867400"/>
            <a:ext cx="26289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Copyright ©2000 The McGraw Hill Companies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458200" cy="762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Protocol 1: An Unrestricted Simplex Protocol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3048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Data Transmission </a:t>
            </a:r>
            <a:r>
              <a:rPr lang="en-US" sz="1800" b="1" dirty="0"/>
              <a:t>in one </a:t>
            </a:r>
            <a:r>
              <a:rPr lang="en-US" sz="1800" b="1" dirty="0" smtClean="0"/>
              <a:t>direction and processing time is ignored.</a:t>
            </a:r>
            <a:endParaRPr lang="en-US" sz="1800" b="1" dirty="0"/>
          </a:p>
          <a:p>
            <a:r>
              <a:rPr lang="en-US" sz="1800" b="1" dirty="0"/>
              <a:t>The receiver is always ready to receive the next frame (</a:t>
            </a:r>
            <a:r>
              <a:rPr lang="en-US" sz="1600" b="1" dirty="0"/>
              <a:t>has infinite buffer storage).</a:t>
            </a:r>
          </a:p>
          <a:p>
            <a:r>
              <a:rPr lang="en-US" sz="1800" b="1" dirty="0"/>
              <a:t>Error-free communication channel</a:t>
            </a:r>
            <a:r>
              <a:rPr lang="en-US" sz="1800" b="1" dirty="0" smtClean="0"/>
              <a:t>. </a:t>
            </a:r>
            <a:r>
              <a:rPr lang="en-US" sz="1800" b="1" dirty="0" smtClean="0">
                <a:sym typeface="Wingdings" pitchFamily="2" charset="2"/>
              </a:rPr>
              <a:t> unrealistic  utopia protocol</a:t>
            </a:r>
            <a:endParaRPr lang="en-US" sz="1800" b="1" dirty="0"/>
          </a:p>
          <a:p>
            <a:r>
              <a:rPr lang="en-US" sz="1800" b="1" dirty="0"/>
              <a:t>No acknowledgments or retransmissions used.</a:t>
            </a:r>
          </a:p>
          <a:p>
            <a:r>
              <a:rPr lang="en-US" sz="1800" b="1" dirty="0"/>
              <a:t>If frame  has   </a:t>
            </a:r>
            <a:r>
              <a:rPr lang="en-US" sz="1800" b="1" i="1" dirty="0"/>
              <a:t>d</a:t>
            </a:r>
            <a:r>
              <a:rPr lang="en-US" sz="1800" b="1" dirty="0"/>
              <a:t> data bits and   </a:t>
            </a:r>
            <a:r>
              <a:rPr lang="en-US" sz="1800" b="1" i="1" dirty="0"/>
              <a:t>h </a:t>
            </a:r>
            <a:r>
              <a:rPr lang="en-US" sz="1800" b="1" dirty="0"/>
              <a:t> overhead bits,  channel bandwidth   </a:t>
            </a:r>
            <a:r>
              <a:rPr lang="en-US" sz="1800" b="1" i="1" dirty="0"/>
              <a:t>b</a:t>
            </a:r>
            <a:r>
              <a:rPr lang="en-US" sz="1800" b="1" dirty="0"/>
              <a:t>  bits/second:</a:t>
            </a:r>
          </a:p>
          <a:p>
            <a:pPr>
              <a:buFontTx/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maximum </a:t>
            </a:r>
            <a:r>
              <a:rPr lang="en-US" sz="1800" b="1" dirty="0"/>
              <a:t>channel utilization  =  data size/frame size =  </a:t>
            </a:r>
            <a:r>
              <a:rPr lang="en-US" sz="1800" b="1" i="1" dirty="0"/>
              <a:t>d</a:t>
            </a:r>
            <a:r>
              <a:rPr lang="en-US" sz="1800" b="1" dirty="0"/>
              <a:t>/(</a:t>
            </a:r>
            <a:r>
              <a:rPr lang="en-US" sz="1800" b="1" i="1" dirty="0"/>
              <a:t>d </a:t>
            </a:r>
            <a:r>
              <a:rPr lang="en-US" sz="1800" b="1" dirty="0"/>
              <a:t> + </a:t>
            </a:r>
            <a:r>
              <a:rPr lang="en-US" sz="1800" b="1" i="1" dirty="0"/>
              <a:t>h</a:t>
            </a:r>
            <a:r>
              <a:rPr lang="en-US" sz="1800" b="1" dirty="0"/>
              <a:t>)</a:t>
            </a:r>
          </a:p>
          <a:p>
            <a:pPr>
              <a:buFontTx/>
              <a:buNone/>
            </a:pPr>
            <a:r>
              <a:rPr lang="en-US" sz="1800" b="1" dirty="0"/>
              <a:t>      </a:t>
            </a:r>
            <a:r>
              <a:rPr lang="en-US" sz="1800" b="1" dirty="0" smtClean="0"/>
              <a:t>maximum </a:t>
            </a:r>
            <a:r>
              <a:rPr lang="en-US" sz="1800" b="1" dirty="0"/>
              <a:t>data throughput </a:t>
            </a:r>
            <a:r>
              <a:rPr lang="en-US" sz="1800" b="1" dirty="0" smtClean="0"/>
              <a:t>= </a:t>
            </a:r>
            <a:r>
              <a:rPr lang="en-US" sz="1800" b="1" i="1" dirty="0" smtClean="0"/>
              <a:t>d</a:t>
            </a:r>
            <a:r>
              <a:rPr lang="en-US" sz="1800" b="1" i="1" dirty="0"/>
              <a:t>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dirty="0" smtClean="0"/>
              <a:t>channel </a:t>
            </a:r>
            <a:r>
              <a:rPr lang="en-US" sz="1800" b="1" dirty="0"/>
              <a:t>bandwidth  = </a:t>
            </a:r>
            <a:r>
              <a:rPr lang="en-US" sz="1800" b="1" i="1" dirty="0"/>
              <a:t>d/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i="1" dirty="0"/>
              <a:t>b</a:t>
            </a:r>
            <a:r>
              <a:rPr lang="en-US" sz="1800" b="1" dirty="0"/>
              <a:t> </a:t>
            </a:r>
          </a:p>
        </p:txBody>
      </p:sp>
      <p:grpSp>
        <p:nvGrpSpPr>
          <p:cNvPr id="2" name="Group 1084"/>
          <p:cNvGrpSpPr>
            <a:grpSpLocks/>
          </p:cNvGrpSpPr>
          <p:nvPr/>
        </p:nvGrpSpPr>
        <p:grpSpPr bwMode="auto">
          <a:xfrm>
            <a:off x="579438" y="3962400"/>
            <a:ext cx="8061325" cy="2514600"/>
            <a:chOff x="351" y="1807"/>
            <a:chExt cx="5078" cy="2069"/>
          </a:xfrm>
        </p:grpSpPr>
        <p:sp>
          <p:nvSpPr>
            <p:cNvPr id="19460" name="Line 1028"/>
            <p:cNvSpPr>
              <a:spLocks noChangeShapeType="1"/>
            </p:cNvSpPr>
            <p:nvPr/>
          </p:nvSpPr>
          <p:spPr bwMode="auto">
            <a:xfrm>
              <a:off x="1359" y="1807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1" name="Line 1029"/>
            <p:cNvSpPr>
              <a:spLocks noChangeShapeType="1"/>
            </p:cNvSpPr>
            <p:nvPr/>
          </p:nvSpPr>
          <p:spPr bwMode="auto">
            <a:xfrm>
              <a:off x="4431" y="1857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44"/>
            <p:cNvGrpSpPr>
              <a:grpSpLocks/>
            </p:cNvGrpSpPr>
            <p:nvPr/>
          </p:nvGrpSpPr>
          <p:grpSpPr bwMode="auto">
            <a:xfrm>
              <a:off x="1367" y="1905"/>
              <a:ext cx="3084" cy="618"/>
              <a:chOff x="1488" y="1440"/>
              <a:chExt cx="3084" cy="618"/>
            </a:xfrm>
          </p:grpSpPr>
          <p:grpSp>
            <p:nvGrpSpPr>
              <p:cNvPr id="4" name="Group 104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1" name="Line 1039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72" name="Line 1040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74" name="Text Box 1042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 </a:t>
                </a:r>
              </a:p>
            </p:txBody>
          </p:sp>
        </p:grpSp>
        <p:grpSp>
          <p:nvGrpSpPr>
            <p:cNvPr id="5" name="Group 1045"/>
            <p:cNvGrpSpPr>
              <a:grpSpLocks/>
            </p:cNvGrpSpPr>
            <p:nvPr/>
          </p:nvGrpSpPr>
          <p:grpSpPr bwMode="auto">
            <a:xfrm>
              <a:off x="1365" y="2098"/>
              <a:ext cx="3084" cy="618"/>
              <a:chOff x="1488" y="1440"/>
              <a:chExt cx="3084" cy="618"/>
            </a:xfrm>
          </p:grpSpPr>
          <p:grpSp>
            <p:nvGrpSpPr>
              <p:cNvPr id="6" name="Group 104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9" name="Line 104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0" name="Line 104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1" name="Text Box 1049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2 </a:t>
                </a:r>
              </a:p>
            </p:txBody>
          </p:sp>
        </p:grpSp>
        <p:grpSp>
          <p:nvGrpSpPr>
            <p:cNvPr id="7" name="Group 1050"/>
            <p:cNvGrpSpPr>
              <a:grpSpLocks/>
            </p:cNvGrpSpPr>
            <p:nvPr/>
          </p:nvGrpSpPr>
          <p:grpSpPr bwMode="auto">
            <a:xfrm>
              <a:off x="1359" y="2291"/>
              <a:ext cx="3084" cy="618"/>
              <a:chOff x="1488" y="1440"/>
              <a:chExt cx="3084" cy="618"/>
            </a:xfrm>
          </p:grpSpPr>
          <p:grpSp>
            <p:nvGrpSpPr>
              <p:cNvPr id="8" name="Group 105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4" name="Line 105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5" name="Line 105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6" name="Text Box 1054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3 </a:t>
                </a:r>
              </a:p>
            </p:txBody>
          </p:sp>
        </p:grpSp>
        <p:grpSp>
          <p:nvGrpSpPr>
            <p:cNvPr id="9" name="Group 1055"/>
            <p:cNvGrpSpPr>
              <a:grpSpLocks/>
            </p:cNvGrpSpPr>
            <p:nvPr/>
          </p:nvGrpSpPr>
          <p:grpSpPr bwMode="auto">
            <a:xfrm>
              <a:off x="1359" y="2482"/>
              <a:ext cx="3084" cy="618"/>
              <a:chOff x="1488" y="1440"/>
              <a:chExt cx="3084" cy="618"/>
            </a:xfrm>
          </p:grpSpPr>
          <p:grpSp>
            <p:nvGrpSpPr>
              <p:cNvPr id="10" name="Group 105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9" name="Line 105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0" name="Line 105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1" name="Text Box 105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4</a:t>
                </a:r>
              </a:p>
              <a:p>
                <a:endParaRPr lang="en-US" dirty="0"/>
              </a:p>
            </p:txBody>
          </p:sp>
        </p:grpSp>
        <p:grpSp>
          <p:nvGrpSpPr>
            <p:cNvPr id="11" name="Group 1060"/>
            <p:cNvGrpSpPr>
              <a:grpSpLocks/>
            </p:cNvGrpSpPr>
            <p:nvPr/>
          </p:nvGrpSpPr>
          <p:grpSpPr bwMode="auto">
            <a:xfrm>
              <a:off x="1359" y="2674"/>
              <a:ext cx="3084" cy="618"/>
              <a:chOff x="1488" y="1440"/>
              <a:chExt cx="3084" cy="618"/>
            </a:xfrm>
          </p:grpSpPr>
          <p:grpSp>
            <p:nvGrpSpPr>
              <p:cNvPr id="12" name="Group 106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4" name="Line 106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5" name="Line 106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6" name="Text Box 1064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5</a:t>
                </a:r>
              </a:p>
              <a:p>
                <a:r>
                  <a:rPr lang="en-US" dirty="0"/>
                  <a:t> </a:t>
                </a:r>
              </a:p>
            </p:txBody>
          </p:sp>
        </p:grpSp>
        <p:grpSp>
          <p:nvGrpSpPr>
            <p:cNvPr id="13" name="Group 1065"/>
            <p:cNvGrpSpPr>
              <a:grpSpLocks/>
            </p:cNvGrpSpPr>
            <p:nvPr/>
          </p:nvGrpSpPr>
          <p:grpSpPr bwMode="auto">
            <a:xfrm>
              <a:off x="1359" y="2859"/>
              <a:ext cx="3084" cy="618"/>
              <a:chOff x="1488" y="1440"/>
              <a:chExt cx="3084" cy="618"/>
            </a:xfrm>
          </p:grpSpPr>
          <p:grpSp>
            <p:nvGrpSpPr>
              <p:cNvPr id="14" name="Group 106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9" name="Line 106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500" name="Line 106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501" name="Text Box 106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6</a:t>
                </a:r>
              </a:p>
              <a:p>
                <a:endParaRPr lang="en-US" dirty="0"/>
              </a:p>
            </p:txBody>
          </p:sp>
        </p:grpSp>
        <p:sp>
          <p:nvSpPr>
            <p:cNvPr id="19502" name="Text Box 1070"/>
            <p:cNvSpPr txBox="1">
              <a:spLocks noChangeArrowheads="1"/>
            </p:cNvSpPr>
            <p:nvPr/>
          </p:nvSpPr>
          <p:spPr bwMode="auto">
            <a:xfrm>
              <a:off x="447" y="2837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Sender </a:t>
              </a:r>
            </a:p>
          </p:txBody>
        </p:sp>
        <p:sp>
          <p:nvSpPr>
            <p:cNvPr id="19503" name="Text Box 1071"/>
            <p:cNvSpPr txBox="1">
              <a:spLocks noChangeArrowheads="1"/>
            </p:cNvSpPr>
            <p:nvPr/>
          </p:nvSpPr>
          <p:spPr bwMode="auto">
            <a:xfrm>
              <a:off x="4575" y="2933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Receiver</a:t>
              </a:r>
            </a:p>
          </p:txBody>
        </p:sp>
        <p:sp>
          <p:nvSpPr>
            <p:cNvPr id="19506" name="Line 1074"/>
            <p:cNvSpPr>
              <a:spLocks noChangeShapeType="1"/>
            </p:cNvSpPr>
            <p:nvPr/>
          </p:nvSpPr>
          <p:spPr bwMode="auto">
            <a:xfrm>
              <a:off x="1263" y="18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7" name="Line 1075"/>
            <p:cNvSpPr>
              <a:spLocks noChangeShapeType="1"/>
            </p:cNvSpPr>
            <p:nvPr/>
          </p:nvSpPr>
          <p:spPr bwMode="auto">
            <a:xfrm>
              <a:off x="1359" y="189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8" name="Line 1076"/>
            <p:cNvSpPr>
              <a:spLocks noChangeShapeType="1"/>
            </p:cNvSpPr>
            <p:nvPr/>
          </p:nvSpPr>
          <p:spPr bwMode="auto">
            <a:xfrm>
              <a:off x="4527" y="18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9" name="Text Box 1077"/>
            <p:cNvSpPr txBox="1">
              <a:spLocks noChangeArrowheads="1"/>
            </p:cNvSpPr>
            <p:nvPr/>
          </p:nvSpPr>
          <p:spPr bwMode="auto">
            <a:xfrm>
              <a:off x="4527" y="1892"/>
              <a:ext cx="902" cy="5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   One way</a:t>
              </a:r>
            </a:p>
            <a:p>
              <a:r>
                <a:rPr lang="en-US" sz="1600" dirty="0"/>
                <a:t>Channel delay</a:t>
              </a:r>
            </a:p>
            <a:p>
              <a:r>
                <a:rPr lang="en-US" sz="1600" dirty="0"/>
                <a:t>  or latency  l</a:t>
              </a:r>
              <a:endParaRPr lang="en-US" dirty="0"/>
            </a:p>
          </p:txBody>
        </p:sp>
        <p:sp>
          <p:nvSpPr>
            <p:cNvPr id="19510" name="Text Box 1078"/>
            <p:cNvSpPr txBox="1">
              <a:spLocks noChangeArrowheads="1"/>
            </p:cNvSpPr>
            <p:nvPr/>
          </p:nvSpPr>
          <p:spPr bwMode="auto">
            <a:xfrm>
              <a:off x="351" y="1829"/>
              <a:ext cx="978" cy="5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dirty="0"/>
                <a:t>         Frame transmission time =</a:t>
              </a:r>
            </a:p>
            <a:p>
              <a:r>
                <a:rPr lang="en-US" sz="1200" dirty="0"/>
                <a:t>         (d+h)/b</a:t>
              </a:r>
            </a:p>
            <a:p>
              <a:endParaRPr lang="en-US" sz="600" dirty="0"/>
            </a:p>
            <a:p>
              <a:r>
                <a:rPr lang="en-US" sz="1000" dirty="0"/>
                <a:t>b = channel</a:t>
              </a:r>
              <a:r>
                <a:rPr lang="en-US" sz="1200" dirty="0"/>
                <a:t> bandwidth</a:t>
              </a:r>
            </a:p>
          </p:txBody>
        </p:sp>
        <p:sp>
          <p:nvSpPr>
            <p:cNvPr id="19513" name="Text Box 1081"/>
            <p:cNvSpPr txBox="1">
              <a:spLocks noChangeArrowheads="1"/>
            </p:cNvSpPr>
            <p:nvPr/>
          </p:nvSpPr>
          <p:spPr bwMode="auto">
            <a:xfrm>
              <a:off x="2309" y="3230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</p:txBody>
        </p:sp>
        <p:sp>
          <p:nvSpPr>
            <p:cNvPr id="19514" name="Text Box 1082"/>
            <p:cNvSpPr txBox="1">
              <a:spLocks noChangeArrowheads="1"/>
            </p:cNvSpPr>
            <p:nvPr/>
          </p:nvSpPr>
          <p:spPr bwMode="auto">
            <a:xfrm>
              <a:off x="2493" y="3242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</p:txBody>
        </p:sp>
      </p:grpSp>
      <p:sp>
        <p:nvSpPr>
          <p:cNvPr id="19517" name="Text Box 1085"/>
          <p:cNvSpPr txBox="1">
            <a:spLocks noChangeArrowheads="1"/>
          </p:cNvSpPr>
          <p:nvPr/>
        </p:nvSpPr>
        <p:spPr bwMode="auto">
          <a:xfrm>
            <a:off x="4632325" y="520065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9518" name="Text Box 1086"/>
          <p:cNvSpPr txBox="1">
            <a:spLocks noChangeArrowheads="1"/>
          </p:cNvSpPr>
          <p:nvPr/>
        </p:nvSpPr>
        <p:spPr bwMode="auto">
          <a:xfrm>
            <a:off x="4924425" y="521970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 - 2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Assumptions :</a:t>
            </a:r>
          </a:p>
          <a:p>
            <a:r>
              <a:rPr lang="en-US" dirty="0" smtClean="0"/>
              <a:t>  drops the ability to receive large amount of data @ receiver side </a:t>
            </a:r>
            <a:r>
              <a:rPr lang="en-US" dirty="0" smtClean="0">
                <a:sym typeface="Wingdings" pitchFamily="2" charset="2"/>
              </a:rPr>
              <a:t> both at data link layer and network layer.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  communication channel is error free.</a:t>
            </a:r>
            <a:endParaRPr lang="en-US" dirty="0" smtClean="0"/>
          </a:p>
          <a:p>
            <a:r>
              <a:rPr lang="en-US" dirty="0" smtClean="0"/>
              <a:t>  data traffic is simplex.</a:t>
            </a:r>
          </a:p>
          <a:p>
            <a:r>
              <a:rPr lang="en-US" dirty="0" smtClean="0"/>
              <a:t> problem : how to prevent the sender from flooding the receiver with data faster than the latter is able to process them.</a:t>
            </a:r>
          </a:p>
          <a:p>
            <a:r>
              <a:rPr lang="en-US" dirty="0" smtClean="0"/>
              <a:t>  Solution – 1: just put the delay at sender side of protocol – 1  </a:t>
            </a:r>
            <a:r>
              <a:rPr lang="en-US" dirty="0" smtClean="0">
                <a:sym typeface="Wingdings" pitchFamily="2" charset="2"/>
              </a:rPr>
              <a:t> more time delay  inefficient. b/w utilization far from optimization.  not good idea.</a:t>
            </a:r>
          </a:p>
          <a:p>
            <a:r>
              <a:rPr lang="en-US" dirty="0" smtClean="0">
                <a:sym typeface="Wingdings" pitchFamily="2" charset="2"/>
              </a:rPr>
              <a:t> Solution – 2: feedback from receiver to sender about data transmission.</a:t>
            </a:r>
          </a:p>
          <a:p>
            <a:r>
              <a:rPr lang="en-US" dirty="0" smtClean="0">
                <a:sym typeface="Wingdings" pitchFamily="2" charset="2"/>
              </a:rPr>
              <a:t> so sender sends one frame and then waits for an acknowledgment before processing is called STOP – AND – WAIT protocol.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7012"/>
            <a:ext cx="8382000" cy="4587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Protocol  #2:  A Simplex Stop-and-Wait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655639"/>
            <a:ext cx="8478838" cy="26209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1600" b="1" dirty="0" smtClean="0"/>
              <a:t>The </a:t>
            </a:r>
            <a:r>
              <a:rPr lang="en-US" sz="1600" b="1" dirty="0"/>
              <a:t>receiver may not be always ready to receive the next frame  (finite buffer storage</a:t>
            </a:r>
            <a:r>
              <a:rPr lang="en-US" sz="1600" b="1" dirty="0" smtClean="0"/>
              <a:t>). Feedback .</a:t>
            </a:r>
            <a:endParaRPr lang="en-US" sz="1600" b="1" dirty="0"/>
          </a:p>
          <a:p>
            <a:pPr>
              <a:spcBef>
                <a:spcPct val="10000"/>
              </a:spcBef>
            </a:pPr>
            <a:r>
              <a:rPr lang="en-US" sz="1600" b="1" dirty="0"/>
              <a:t>Receiver sends a positive acknowledgment frame to sender to transmit the next data frame.</a:t>
            </a:r>
          </a:p>
          <a:p>
            <a:pPr>
              <a:spcBef>
                <a:spcPct val="10000"/>
              </a:spcBef>
            </a:pPr>
            <a:r>
              <a:rPr lang="en-US" sz="1600" b="1" dirty="0" smtClean="0"/>
              <a:t>Half duplex channel is used.</a:t>
            </a:r>
            <a:endParaRPr lang="en-US" sz="1600" b="1" dirty="0"/>
          </a:p>
          <a:p>
            <a:r>
              <a:rPr lang="en-US" sz="1600" b="1" dirty="0"/>
              <a:t>Maximum channel utilization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(time to transmit frame /round trip time)  *  </a:t>
            </a:r>
            <a:r>
              <a:rPr lang="en-US" sz="1600" b="1" i="1" dirty="0"/>
              <a:t>d/</a:t>
            </a:r>
            <a:r>
              <a:rPr lang="en-US" sz="1600" b="1" dirty="0"/>
              <a:t>(</a:t>
            </a:r>
            <a:r>
              <a:rPr lang="en-US" sz="1600" b="1" i="1" dirty="0"/>
              <a:t>d  </a:t>
            </a:r>
            <a:r>
              <a:rPr lang="en-US" sz="1600" b="1" dirty="0"/>
              <a:t>+ </a:t>
            </a:r>
            <a:r>
              <a:rPr lang="en-US" sz="1600" b="1" i="1" dirty="0"/>
              <a:t>h</a:t>
            </a:r>
            <a:r>
              <a:rPr lang="en-US" sz="1600" b="1" dirty="0"/>
              <a:t>)</a:t>
            </a:r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</a:t>
            </a:r>
            <a:r>
              <a:rPr lang="en-US" sz="1600" b="1" i="1" dirty="0"/>
              <a:t>d/ (b  *  R)</a:t>
            </a:r>
            <a:endParaRPr lang="en-US" sz="1600" b="1" dirty="0"/>
          </a:p>
          <a:p>
            <a:r>
              <a:rPr lang="en-US" sz="1600" b="1" dirty="0"/>
              <a:t>Maximum data throughput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channel utilization  *  channel bandwidth</a:t>
            </a:r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</a:t>
            </a:r>
            <a:r>
              <a:rPr lang="en-US" sz="1600" b="1" i="1" dirty="0"/>
              <a:t>d/ (b  *  R)</a:t>
            </a:r>
            <a:r>
              <a:rPr lang="en-US" sz="1600" b="1" dirty="0"/>
              <a:t>  * </a:t>
            </a:r>
            <a:r>
              <a:rPr lang="en-US" sz="1600" b="1" i="1" dirty="0"/>
              <a:t>b  = d/ R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2057400" y="28956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935788" y="30099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57400" y="3124200"/>
            <a:ext cx="4895850" cy="981075"/>
            <a:chOff x="1488" y="1440"/>
            <a:chExt cx="3084" cy="618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</a:t>
              </a:r>
            </a:p>
            <a:p>
              <a:endParaRPr lang="en-US" dirty="0"/>
            </a:p>
          </p:txBody>
        </p:sp>
      </p:grp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85800" y="50292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Sender</a:t>
            </a:r>
            <a:r>
              <a:rPr lang="en-US" dirty="0"/>
              <a:t> 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227888" y="5089525"/>
            <a:ext cx="1128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 flipH="1">
            <a:off x="2057400" y="3810000"/>
            <a:ext cx="4895850" cy="981075"/>
            <a:chOff x="1488" y="1440"/>
            <a:chExt cx="3084" cy="618"/>
          </a:xfrm>
        </p:grpSpPr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23" name="Text Box 43"/>
          <p:cNvSpPr txBox="1">
            <a:spLocks noChangeArrowheads="1"/>
          </p:cNvSpPr>
          <p:nvPr/>
        </p:nvSpPr>
        <p:spPr bwMode="auto">
          <a:xfrm rot="21126731" flipH="1">
            <a:off x="3100388" y="4062413"/>
            <a:ext cx="3297237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</a:t>
            </a:r>
          </a:p>
          <a:p>
            <a:endParaRPr lang="en-US" dirty="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133600" y="4495800"/>
            <a:ext cx="4895850" cy="981075"/>
            <a:chOff x="1488" y="1440"/>
            <a:chExt cx="3084" cy="618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2</a:t>
              </a:r>
            </a:p>
            <a:p>
              <a:endParaRPr lang="en-US" dirty="0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 flipH="1">
            <a:off x="2043113" y="5191125"/>
            <a:ext cx="4895850" cy="981075"/>
            <a:chOff x="1488" y="1440"/>
            <a:chExt cx="3084" cy="618"/>
          </a:xfrm>
        </p:grpSpPr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34" name="Text Box 54"/>
          <p:cNvSpPr txBox="1">
            <a:spLocks noChangeArrowheads="1"/>
          </p:cNvSpPr>
          <p:nvPr/>
        </p:nvSpPr>
        <p:spPr bwMode="auto">
          <a:xfrm rot="21126731" flipH="1">
            <a:off x="2890838" y="5467350"/>
            <a:ext cx="3297237" cy="6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 </a:t>
            </a:r>
          </a:p>
          <a:p>
            <a:endParaRPr lang="en-US" dirty="0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1905000" y="31019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669925" y="3414713"/>
            <a:ext cx="11493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Round trip</a:t>
            </a:r>
          </a:p>
          <a:p>
            <a:r>
              <a:rPr lang="en-US" sz="1600" dirty="0"/>
              <a:t>   time,  </a:t>
            </a:r>
            <a:r>
              <a:rPr lang="en-US" sz="1600" i="1" dirty="0"/>
              <a:t>R</a:t>
            </a:r>
            <a:endParaRPr lang="en-US" sz="1600" dirty="0"/>
          </a:p>
          <a:p>
            <a:r>
              <a:rPr lang="en-US" sz="1600" dirty="0"/>
              <a:t>  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239000" y="3062288"/>
            <a:ext cx="747713" cy="1204912"/>
            <a:chOff x="2693" y="2553"/>
            <a:chExt cx="471" cy="759"/>
          </a:xfrm>
        </p:grpSpPr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5311775" y="560705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5603875" y="562610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normal communication channel  </a:t>
            </a:r>
            <a:r>
              <a:rPr lang="en-US" dirty="0" smtClean="0">
                <a:sym typeface="Wingdings" pitchFamily="2" charset="2"/>
              </a:rPr>
              <a:t> errors.</a:t>
            </a:r>
          </a:p>
          <a:p>
            <a:r>
              <a:rPr lang="en-US" dirty="0" smtClean="0">
                <a:sym typeface="Wingdings" pitchFamily="2" charset="2"/>
              </a:rPr>
              <a:t> frames either damaged or lost completely</a:t>
            </a:r>
          </a:p>
          <a:p>
            <a:r>
              <a:rPr lang="en-US" dirty="0" smtClean="0">
                <a:sym typeface="Wingdings" pitchFamily="2" charset="2"/>
              </a:rPr>
              <a:t> checksum used to detect the errors in frames. If it is unable to find the error, then this protocol fails.</a:t>
            </a:r>
          </a:p>
          <a:p>
            <a:r>
              <a:rPr lang="en-US" dirty="0" smtClean="0">
                <a:sym typeface="Wingdings" pitchFamily="2" charset="2"/>
              </a:rPr>
              <a:t> variation of protocol – 2:</a:t>
            </a:r>
          </a:p>
          <a:p>
            <a:r>
              <a:rPr lang="en-US" dirty="0" smtClean="0">
                <a:sym typeface="Wingdings" pitchFamily="2" charset="2"/>
              </a:rPr>
              <a:t>   adding timer  for acknowledgment. </a:t>
            </a:r>
          </a:p>
          <a:p>
            <a:r>
              <a:rPr lang="en-US" dirty="0" smtClean="0">
                <a:sym typeface="Wingdings" pitchFamily="2" charset="2"/>
              </a:rPr>
              <a:t> sender waits after transmits frame  receiver sends ack if frame is ok, otherwise it will not send any ack.</a:t>
            </a:r>
          </a:p>
          <a:p>
            <a:r>
              <a:rPr lang="en-US" dirty="0" smtClean="0">
                <a:sym typeface="Wingdings" pitchFamily="2" charset="2"/>
              </a:rPr>
              <a:t> so timer expires @ sender and retransmits frame.</a:t>
            </a:r>
          </a:p>
          <a:p>
            <a:r>
              <a:rPr lang="en-US" dirty="0" smtClean="0">
                <a:sym typeface="Wingdings" pitchFamily="2" charset="2"/>
              </a:rPr>
              <a:t>   problem  ack is lost  duplicate of frames @ receiver.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So receiver need to find the duplicate frames.</a:t>
            </a:r>
          </a:p>
          <a:p>
            <a:r>
              <a:rPr lang="en-US" dirty="0" smtClean="0"/>
              <a:t> So sender puts the sequence number in the header of each frame. </a:t>
            </a:r>
            <a:r>
              <a:rPr lang="en-US" dirty="0" smtClean="0">
                <a:sym typeface="Wingdings" pitchFamily="2" charset="2"/>
              </a:rPr>
              <a:t> duplicating problem solved</a:t>
            </a:r>
          </a:p>
          <a:p>
            <a:r>
              <a:rPr lang="en-US" dirty="0" smtClean="0">
                <a:sym typeface="Wingdings" pitchFamily="2" charset="2"/>
              </a:rPr>
              <a:t>New problem is what is the size of sequence number and how many bits are used to represent the sequence number?</a:t>
            </a:r>
          </a:p>
          <a:p>
            <a:r>
              <a:rPr lang="en-US" dirty="0" smtClean="0">
                <a:sym typeface="Wingdings" pitchFamily="2" charset="2"/>
              </a:rPr>
              <a:t>1- bit sequence is enough. The receiver expecting particular sequence number next. So sender and receiver maintaining sequence numbers. </a:t>
            </a:r>
          </a:p>
          <a:p>
            <a:r>
              <a:rPr lang="en-US" dirty="0" smtClean="0">
                <a:sym typeface="Wingdings" pitchFamily="2" charset="2"/>
              </a:rPr>
              <a:t>Once the receiver receives correct sequenced frame, it process and sends to network layer. Then it is expected sequence number is incremented by modulo 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Protocol 3: A Simplex Positive Acknowledgment with Retransmission (PAR) Protocol  or ARQ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2133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/>
              <a:t>Receiver </a:t>
            </a:r>
            <a:r>
              <a:rPr lang="en-US" sz="2000" b="1" dirty="0"/>
              <a:t>sends a positive acknowledgment frame to sender to transmit the next data frame.   Any frame has </a:t>
            </a:r>
            <a:r>
              <a:rPr lang="en-US" sz="2000" b="1" dirty="0">
                <a:solidFill>
                  <a:srgbClr val="00B050"/>
                </a:solidFill>
              </a:rPr>
              <a:t>a sequence number</a:t>
            </a:r>
            <a:r>
              <a:rPr lang="en-US" sz="2000" b="1" dirty="0"/>
              <a:t>, either 0 or 1</a:t>
            </a:r>
          </a:p>
          <a:p>
            <a:pPr>
              <a:spcBef>
                <a:spcPct val="0"/>
              </a:spcBef>
            </a:pPr>
            <a:r>
              <a:rPr lang="en-US" sz="2000" b="1" dirty="0"/>
              <a:t>Maximum utilization and throughput similar to protocol  2 when the effect of errors is ignored.</a:t>
            </a:r>
          </a:p>
          <a:p>
            <a:endParaRPr lang="en-US" sz="1800" b="1" i="1" dirty="0"/>
          </a:p>
          <a:p>
            <a:endParaRPr lang="en-US" sz="1800" b="1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14375" y="2262188"/>
            <a:ext cx="7739063" cy="3995737"/>
            <a:chOff x="310" y="1446"/>
            <a:chExt cx="4875" cy="2517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1184" y="144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4257" y="1518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61" y="2782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Sender</a:t>
              </a:r>
              <a:r>
                <a:rPr lang="en-US" dirty="0"/>
                <a:t> 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4474" y="2744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Receiver</a:t>
              </a:r>
              <a:endParaRPr lang="en-US" dirty="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flipH="1">
              <a:off x="1184" y="2022"/>
              <a:ext cx="3084" cy="618"/>
              <a:chOff x="1488" y="1440"/>
              <a:chExt cx="3084" cy="618"/>
            </a:xfrm>
          </p:grpSpPr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rot="21126731" flipH="1">
              <a:off x="1841" y="2181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0</a:t>
              </a:r>
            </a:p>
            <a:p>
              <a:endParaRPr lang="en-US" dirty="0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32" y="2454"/>
              <a:ext cx="3084" cy="618"/>
              <a:chOff x="1488" y="1440"/>
              <a:chExt cx="3084" cy="618"/>
            </a:xfrm>
          </p:grpSpPr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 flipH="1">
              <a:off x="1175" y="2892"/>
              <a:ext cx="3084" cy="618"/>
              <a:chOff x="1488" y="1440"/>
              <a:chExt cx="3084" cy="618"/>
            </a:xfrm>
          </p:grpSpPr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1088" y="157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10" y="1773"/>
              <a:ext cx="72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Round trip</a:t>
              </a:r>
            </a:p>
            <a:p>
              <a:r>
                <a:rPr lang="en-US" sz="1600" dirty="0"/>
                <a:t>   time, </a:t>
              </a:r>
              <a:r>
                <a:rPr lang="en-US" sz="1600" i="1" dirty="0"/>
                <a:t>R</a:t>
              </a:r>
              <a:endParaRPr lang="en-US" sz="1600" dirty="0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 rot="460236">
              <a:off x="1822" y="2666"/>
              <a:ext cx="226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1,  sequence # 1  </a:t>
              </a:r>
            </a:p>
            <a:p>
              <a:endParaRPr lang="en-US" dirty="0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184" y="1590"/>
              <a:ext cx="3084" cy="618"/>
              <a:chOff x="1366" y="1870"/>
              <a:chExt cx="3084" cy="618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366" y="1870"/>
                <a:ext cx="3084" cy="618"/>
                <a:chOff x="1488" y="1440"/>
                <a:chExt cx="3084" cy="618"/>
              </a:xfrm>
            </p:grpSpPr>
            <p:sp>
              <p:nvSpPr>
                <p:cNvPr id="21512" name="Line 8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13" name="Line 9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 rot="460236">
                <a:off x="1695" y="2052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</a:p>
              <a:p>
                <a:endParaRPr lang="en-US" dirty="0"/>
              </a:p>
            </p:txBody>
          </p:sp>
        </p:grp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 rot="21126731" flipH="1">
              <a:off x="1817" y="3053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1</a:t>
              </a:r>
            </a:p>
            <a:p>
              <a:endParaRPr lang="en-US" dirty="0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41" y="3330"/>
              <a:ext cx="3084" cy="633"/>
              <a:chOff x="1283" y="3309"/>
              <a:chExt cx="3084" cy="633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1283" y="3309"/>
                <a:ext cx="3084" cy="618"/>
                <a:chOff x="1488" y="1440"/>
                <a:chExt cx="3084" cy="618"/>
              </a:xfrm>
            </p:grpSpPr>
            <p:sp>
              <p:nvSpPr>
                <p:cNvPr id="21538" name="Line 34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39" name="Line 35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40" name="Text Box 36"/>
              <p:cNvSpPr txBox="1">
                <a:spLocks noChangeArrowheads="1"/>
              </p:cNvSpPr>
              <p:nvPr/>
            </p:nvSpPr>
            <p:spPr bwMode="auto">
              <a:xfrm rot="460236">
                <a:off x="1801" y="3519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</a:p>
              <a:p>
                <a:endParaRPr lang="en-US" dirty="0"/>
              </a:p>
            </p:txBody>
          </p: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7469188" y="2700338"/>
            <a:ext cx="747712" cy="1204912"/>
            <a:chOff x="2693" y="2553"/>
            <a:chExt cx="471" cy="759"/>
          </a:xfrm>
        </p:grpSpPr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2514600" y="552767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2806700" y="554672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channel has a bit rate of 4 kbps and propagation delay 20 msec. for what range of frame sizes does stop and wait protocol give an efficiency of at least 50%?</a:t>
            </a:r>
          </a:p>
          <a:p>
            <a:r>
              <a:rPr lang="en-US" dirty="0" smtClean="0"/>
              <a:t>Sol</a:t>
            </a:r>
          </a:p>
          <a:p>
            <a:pPr>
              <a:buNone/>
            </a:pPr>
            <a:r>
              <a:rPr lang="en-US" dirty="0" smtClean="0"/>
              <a:t> data rate </a:t>
            </a:r>
            <a:r>
              <a:rPr lang="en-US" dirty="0" smtClean="0">
                <a:sym typeface="Wingdings" pitchFamily="2" charset="2"/>
              </a:rPr>
              <a:t> 4*10</a:t>
            </a:r>
            <a:r>
              <a:rPr lang="en-US" baseline="30000" dirty="0" smtClean="0">
                <a:sym typeface="Wingdings" pitchFamily="2" charset="2"/>
              </a:rPr>
              <a:t>3</a:t>
            </a:r>
          </a:p>
          <a:p>
            <a:pPr>
              <a:buNone/>
            </a:pPr>
            <a:r>
              <a:rPr lang="en-US" dirty="0" smtClean="0"/>
              <a:t>Propagation delay </a:t>
            </a:r>
            <a:r>
              <a:rPr lang="en-US" dirty="0" smtClean="0">
                <a:sym typeface="Wingdings" pitchFamily="2" charset="2"/>
              </a:rPr>
              <a:t> 20*10</a:t>
            </a:r>
            <a:r>
              <a:rPr lang="en-US" baseline="30000" dirty="0" smtClean="0">
                <a:sym typeface="Wingdings" pitchFamily="2" charset="2"/>
              </a:rPr>
              <a:t>-3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i.e. RTT  40 * 10</a:t>
            </a:r>
            <a:r>
              <a:rPr lang="en-US" baseline="30000" dirty="0" smtClean="0">
                <a:sym typeface="Wingdings" pitchFamily="2" charset="2"/>
              </a:rPr>
              <a:t>-3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efficiency is at least 50%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length of frame = RTT * Bit Rate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 160 bits per frame.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517</TotalTime>
  <Words>1794</Words>
  <Application>Microsoft Office PowerPoint</Application>
  <PresentationFormat>On-screen Show (4:3)</PresentationFormat>
  <Paragraphs>350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Data Link Layer Protocols</vt:lpstr>
      <vt:lpstr>Data link layer protocols</vt:lpstr>
      <vt:lpstr>Protocol 1: An Unrestricted Simplex Protocol</vt:lpstr>
      <vt:lpstr>Protocol - 2</vt:lpstr>
      <vt:lpstr>Protocol  #2:  A Simplex Stop-and-Wait Protocol</vt:lpstr>
      <vt:lpstr>Protocol-3  noisy channel</vt:lpstr>
      <vt:lpstr>Protocol-3  noisy channel</vt:lpstr>
      <vt:lpstr>Protocol 3: A Simplex Positive Acknowledgment with Retransmission (PAR) Protocol  or ARQ</vt:lpstr>
      <vt:lpstr>Example</vt:lpstr>
      <vt:lpstr>Sliding window protocols</vt:lpstr>
      <vt:lpstr>Sliding window protocols</vt:lpstr>
      <vt:lpstr>A Sliding Window Protocol of Size 1 with a 3-bit Sequence Number</vt:lpstr>
      <vt:lpstr>One bit sliding window protocol</vt:lpstr>
      <vt:lpstr>Two Operation Sequences For Sliding Window Protocol (#4)</vt:lpstr>
      <vt:lpstr>Channel Utilization &amp; Data Throughput For Sliding Window Protocols </vt:lpstr>
      <vt:lpstr>Performance of Stop-and-Wait Protocol</vt:lpstr>
      <vt:lpstr>Performance of Stop-and-Wait Protocol</vt:lpstr>
      <vt:lpstr>Go Back n Protocol</vt:lpstr>
      <vt:lpstr>Go Back n Protocol</vt:lpstr>
      <vt:lpstr>Go Back n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Windows User</cp:lastModifiedBy>
  <cp:revision>30</cp:revision>
  <dcterms:created xsi:type="dcterms:W3CDTF">2006-08-16T00:00:00Z</dcterms:created>
  <dcterms:modified xsi:type="dcterms:W3CDTF">2018-02-28T04:03:55Z</dcterms:modified>
</cp:coreProperties>
</file>