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258" r:id="rId4"/>
    <p:sldId id="260" r:id="rId5"/>
    <p:sldId id="259" r:id="rId6"/>
    <p:sldId id="261" r:id="rId7"/>
    <p:sldId id="269" r:id="rId8"/>
    <p:sldId id="262" r:id="rId9"/>
    <p:sldId id="270" r:id="rId10"/>
    <p:sldId id="263" r:id="rId11"/>
    <p:sldId id="271" r:id="rId12"/>
    <p:sldId id="264" r:id="rId13"/>
    <p:sldId id="265" r:id="rId14"/>
    <p:sldId id="266" r:id="rId15"/>
    <p:sldId id="267" r:id="rId16"/>
    <p:sldId id="272" r:id="rId17"/>
    <p:sldId id="273" r:id="rId18"/>
    <p:sldId id="274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7BB9A0-3EF5-4F03-B1CC-C43CAFA2C973}" type="datetimeFigureOut">
              <a:rPr lang="en-US" smtClean="0"/>
              <a:t>2/21/2018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533DB2-1629-499E-BA17-FB45D68D20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8664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742BA4-3A75-4D23-9C19-7294B9FBD047}" type="slidenum">
              <a:rPr lang="en-US"/>
              <a:pPr/>
              <a:t>17</a:t>
            </a:fld>
            <a:endParaRPr lang="en-US" dirty="0"/>
          </a:p>
        </p:txBody>
      </p:sp>
      <p:sp>
        <p:nvSpPr>
          <p:cNvPr id="327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52525" y="692150"/>
            <a:ext cx="4554538" cy="34163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1BBC41D-EF7E-4B21-8F09-3CD0AEEA8B03}" type="slidenum">
              <a:rPr lang="en-US"/>
              <a:pPr/>
              <a:t>18</a:t>
            </a:fld>
            <a:endParaRPr lang="en-US" dirty="0"/>
          </a:p>
        </p:txBody>
      </p:sp>
      <p:sp>
        <p:nvSpPr>
          <p:cNvPr id="3891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52525" y="692150"/>
            <a:ext cx="4554538" cy="34163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2/21/2018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Prof. Ramesh Ragala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Data Link Layer Protocols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00B050"/>
                </a:solidFill>
              </a:rPr>
              <a:t>Sliding window protocols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 data transmission in both the directions</a:t>
            </a:r>
          </a:p>
          <a:p>
            <a:r>
              <a:rPr lang="en-US" dirty="0" smtClean="0"/>
              <a:t> Case – 1: use full duplex data transmission with </a:t>
            </a:r>
            <a:r>
              <a:rPr lang="en-US" b="1" dirty="0" smtClean="0"/>
              <a:t>two separate communication channel</a:t>
            </a:r>
            <a:r>
              <a:rPr lang="en-US" dirty="0" smtClean="0"/>
              <a:t> and each with simplex data transmission.  </a:t>
            </a:r>
            <a:r>
              <a:rPr lang="en-US" dirty="0" smtClean="0">
                <a:sym typeface="Wingdings" pitchFamily="2" charset="2"/>
              </a:rPr>
              <a:t> bandwidth wasted</a:t>
            </a:r>
          </a:p>
          <a:p>
            <a:r>
              <a:rPr lang="en-US" dirty="0" smtClean="0">
                <a:sym typeface="Wingdings" pitchFamily="2" charset="2"/>
              </a:rPr>
              <a:t>  Case – 2: use same circuit for both data transmissions.</a:t>
            </a:r>
          </a:p>
          <a:p>
            <a:r>
              <a:rPr lang="en-US" dirty="0" smtClean="0">
                <a:sym typeface="Wingdings" pitchFamily="2" charset="2"/>
              </a:rPr>
              <a:t> </a:t>
            </a:r>
            <a:r>
              <a:rPr lang="en-US" b="1" dirty="0" smtClean="0">
                <a:sym typeface="Wingdings" pitchFamily="2" charset="2"/>
              </a:rPr>
              <a:t> piggybacking :  </a:t>
            </a:r>
            <a:r>
              <a:rPr lang="en-US" dirty="0" smtClean="0">
                <a:sym typeface="Wingdings" pitchFamily="2" charset="2"/>
              </a:rPr>
              <a:t>data + ack    (Problem–</a:t>
            </a:r>
            <a:r>
              <a:rPr lang="en-US" b="1" dirty="0" smtClean="0">
                <a:sym typeface="Wingdings" pitchFamily="2" charset="2"/>
              </a:rPr>
              <a:t> waiting time</a:t>
            </a:r>
            <a:r>
              <a:rPr lang="en-US" dirty="0" smtClean="0">
                <a:sym typeface="Wingdings" pitchFamily="2" charset="2"/>
              </a:rPr>
              <a:t>)</a:t>
            </a:r>
          </a:p>
          <a:p>
            <a:r>
              <a:rPr lang="en-US" b="1" dirty="0" smtClean="0">
                <a:sym typeface="Wingdings" pitchFamily="2" charset="2"/>
              </a:rPr>
              <a:t> so called sliding protocols. </a:t>
            </a:r>
            <a:endParaRPr lang="en-US" dirty="0" smtClean="0">
              <a:sym typeface="Wingdings" pitchFamily="2" charset="2"/>
            </a:endParaRPr>
          </a:p>
          <a:p>
            <a:r>
              <a:rPr lang="en-US" b="1" dirty="0" smtClean="0">
                <a:sym typeface="Wingdings" pitchFamily="2" charset="2"/>
              </a:rPr>
              <a:t> </a:t>
            </a:r>
            <a:r>
              <a:rPr lang="en-US" dirty="0" smtClean="0">
                <a:sym typeface="Wingdings" pitchFamily="2" charset="2"/>
              </a:rPr>
              <a:t> each out bounded frame contains sequence no, range from 0 to maximum. (2</a:t>
            </a:r>
            <a:r>
              <a:rPr lang="en-US" baseline="30000" dirty="0" smtClean="0">
                <a:sym typeface="Wingdings" pitchFamily="2" charset="2"/>
              </a:rPr>
              <a:t>n</a:t>
            </a:r>
            <a:r>
              <a:rPr lang="en-US" dirty="0" smtClean="0">
                <a:sym typeface="Wingdings" pitchFamily="2" charset="2"/>
              </a:rPr>
              <a:t>-1)  n bits for sequence no.</a:t>
            </a:r>
          </a:p>
          <a:p>
            <a:r>
              <a:rPr lang="en-US" dirty="0" smtClean="0">
                <a:sym typeface="Wingdings" pitchFamily="2" charset="2"/>
              </a:rPr>
              <a:t> sending window and receiving window. </a:t>
            </a:r>
            <a:r>
              <a:rPr lang="en-US" b="1" dirty="0" smtClean="0">
                <a:sym typeface="Wingdings" pitchFamily="2" charset="2"/>
              </a:rPr>
              <a:t>(What are the reasons). It also maintains buffer to store frames.</a:t>
            </a:r>
          </a:p>
          <a:p>
            <a:endParaRPr lang="en-US" b="1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00B050"/>
                </a:solidFill>
              </a:rPr>
              <a:t>Sliding window protocols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 the lower and upper bound and size may not be same for both sending and receiving window.</a:t>
            </a:r>
          </a:p>
          <a:p>
            <a:r>
              <a:rPr lang="en-US" b="1" dirty="0" smtClean="0"/>
              <a:t> </a:t>
            </a:r>
            <a:r>
              <a:rPr lang="en-US" dirty="0" smtClean="0"/>
              <a:t>the sequence number with in the sending window indicates the frames which have been sent or waiting for ack.</a:t>
            </a:r>
          </a:p>
          <a:p>
            <a:r>
              <a:rPr lang="en-US" dirty="0" smtClean="0"/>
              <a:t>When new frame came, it assigns a sequence no, which is incremented by one. </a:t>
            </a:r>
            <a:r>
              <a:rPr lang="en-US" dirty="0" smtClean="0">
                <a:sym typeface="Wingdings" pitchFamily="2" charset="2"/>
              </a:rPr>
              <a:t> upper boundary advanced by one.</a:t>
            </a:r>
          </a:p>
          <a:p>
            <a:r>
              <a:rPr lang="en-US" dirty="0" smtClean="0">
                <a:sym typeface="Wingdings" pitchFamily="2" charset="2"/>
              </a:rPr>
              <a:t> when ack comes from receiver side, then the sending window lower boundary advanced by one.</a:t>
            </a:r>
          </a:p>
          <a:p>
            <a:r>
              <a:rPr lang="en-US" dirty="0" smtClean="0">
                <a:sym typeface="Wingdings" pitchFamily="2" charset="2"/>
              </a:rPr>
              <a:t>So sending window maintains the unacknowledged frames.</a:t>
            </a:r>
          </a:p>
          <a:p>
            <a:r>
              <a:rPr lang="en-US" dirty="0" smtClean="0">
                <a:sym typeface="Wingdings" pitchFamily="2" charset="2"/>
              </a:rPr>
              <a:t>At receiver side,  the frame is accepted and sends back ack, iff the received frame sequence no must equals the lower boundary of window. 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280988" y="85725"/>
            <a:ext cx="8763000" cy="685800"/>
          </a:xfrm>
          <a:noFill/>
          <a:ln/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</a:rPr>
              <a:t>A Sliding Window Protocol of Size 1 with a 3-bit Sequence Number</a:t>
            </a:r>
          </a:p>
        </p:txBody>
      </p:sp>
      <p:pic>
        <p:nvPicPr>
          <p:cNvPr id="13315" name="Picture 3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0075" y="733425"/>
            <a:ext cx="7500938" cy="372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1446213" y="4902200"/>
            <a:ext cx="8477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dirty="0"/>
              <a:t>  (a) </a:t>
            </a:r>
          </a:p>
          <a:p>
            <a:r>
              <a:rPr lang="en-US" dirty="0"/>
              <a:t>Initial</a:t>
            </a:r>
          </a:p>
          <a:p>
            <a:r>
              <a:rPr lang="en-US" dirty="0"/>
              <a:t>state</a:t>
            </a:r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3084513" y="4597400"/>
            <a:ext cx="1411287" cy="161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dirty="0"/>
              <a:t>    (b)</a:t>
            </a:r>
          </a:p>
          <a:p>
            <a:r>
              <a:rPr lang="en-US" dirty="0"/>
              <a:t>After the </a:t>
            </a:r>
          </a:p>
          <a:p>
            <a:r>
              <a:rPr lang="en-US" dirty="0"/>
              <a:t>first frame </a:t>
            </a:r>
          </a:p>
          <a:p>
            <a:r>
              <a:rPr lang="en-US" dirty="0"/>
              <a:t>has been </a:t>
            </a:r>
          </a:p>
          <a:p>
            <a:r>
              <a:rPr lang="en-US" dirty="0"/>
              <a:t>sent</a:t>
            </a:r>
          </a:p>
        </p:txBody>
      </p:sp>
      <p:sp>
        <p:nvSpPr>
          <p:cNvPr id="13318" name="Rectangle 6"/>
          <p:cNvSpPr>
            <a:spLocks noChangeArrowheads="1"/>
          </p:cNvSpPr>
          <p:nvPr/>
        </p:nvSpPr>
        <p:spPr bwMode="auto">
          <a:xfrm>
            <a:off x="5003800" y="4597400"/>
            <a:ext cx="1347788" cy="161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dirty="0"/>
              <a:t>    (c)</a:t>
            </a:r>
          </a:p>
          <a:p>
            <a:r>
              <a:rPr lang="en-US" dirty="0"/>
              <a:t>After the</a:t>
            </a:r>
          </a:p>
          <a:p>
            <a:r>
              <a:rPr lang="en-US" dirty="0"/>
              <a:t>first frame</a:t>
            </a:r>
          </a:p>
          <a:p>
            <a:r>
              <a:rPr lang="en-US" dirty="0"/>
              <a:t>has been </a:t>
            </a:r>
          </a:p>
          <a:p>
            <a:r>
              <a:rPr lang="en-US" dirty="0"/>
              <a:t>received</a:t>
            </a:r>
          </a:p>
        </p:txBody>
      </p:sp>
      <p:sp>
        <p:nvSpPr>
          <p:cNvPr id="13319" name="Rectangle 7"/>
          <p:cNvSpPr>
            <a:spLocks noChangeArrowheads="1"/>
          </p:cNvSpPr>
          <p:nvPr/>
        </p:nvSpPr>
        <p:spPr bwMode="auto">
          <a:xfrm>
            <a:off x="6675438" y="4597400"/>
            <a:ext cx="2019300" cy="161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dirty="0"/>
              <a:t>          (d)</a:t>
            </a:r>
          </a:p>
          <a:p>
            <a:r>
              <a:rPr lang="en-US" dirty="0"/>
              <a:t>After the first </a:t>
            </a:r>
          </a:p>
          <a:p>
            <a:r>
              <a:rPr lang="en-US" dirty="0"/>
              <a:t>acknowledgment</a:t>
            </a:r>
          </a:p>
          <a:p>
            <a:r>
              <a:rPr lang="en-US" dirty="0"/>
              <a:t>frame has been </a:t>
            </a:r>
          </a:p>
          <a:p>
            <a:r>
              <a:rPr lang="en-US" dirty="0"/>
              <a:t>received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00B050"/>
                </a:solidFill>
              </a:rPr>
              <a:t>One bit sliding window protocol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maximum window size as 1 only.</a:t>
            </a:r>
          </a:p>
          <a:p>
            <a:r>
              <a:rPr lang="en-US" b="1" dirty="0" smtClean="0"/>
              <a:t> uses stop and wait protocol</a:t>
            </a:r>
          </a:p>
          <a:p>
            <a:r>
              <a:rPr lang="en-US" b="1" dirty="0" smtClean="0"/>
              <a:t> </a:t>
            </a:r>
            <a:r>
              <a:rPr lang="en-US" dirty="0" smtClean="0"/>
              <a:t> problems: </a:t>
            </a:r>
          </a:p>
          <a:p>
            <a:r>
              <a:rPr lang="en-US" b="1" dirty="0" smtClean="0"/>
              <a:t> normal case any one of the station sends the data</a:t>
            </a:r>
          </a:p>
          <a:p>
            <a:r>
              <a:rPr lang="en-US" b="1" dirty="0" smtClean="0"/>
              <a:t> </a:t>
            </a:r>
            <a:r>
              <a:rPr lang="en-US" dirty="0" smtClean="0"/>
              <a:t>what happened both the stations starts transmits the frames at same time.</a:t>
            </a:r>
          </a:p>
          <a:p>
            <a:r>
              <a:rPr lang="en-US" b="1" dirty="0" smtClean="0"/>
              <a:t> even there is no transmission errors, half of the frames are duplicates.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686800" cy="685800"/>
          </a:xfrm>
          <a:noFill/>
          <a:ln/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</a:rPr>
              <a:t>Two Operation Sequences For Sliding Window Protocol (#4)</a:t>
            </a:r>
          </a:p>
        </p:txBody>
      </p:sp>
      <p:pic>
        <p:nvPicPr>
          <p:cNvPr id="17411" name="Picture 3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025" y="1085850"/>
            <a:ext cx="9020175" cy="4459288"/>
          </a:xfrm>
          <a:prstGeom prst="rect">
            <a:avLst/>
          </a:prstGeom>
          <a:noFill/>
          <a:ln w="12700">
            <a:solidFill>
              <a:schemeClr val="hlink"/>
            </a:solidFill>
            <a:miter lim="800000"/>
            <a:headEnd/>
            <a:tailEnd/>
          </a:ln>
          <a:effectLst/>
        </p:spPr>
      </p:pic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231775" y="4821238"/>
            <a:ext cx="3619500" cy="7016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dirty="0"/>
              <a:t>(a) Normal Protocol Operation:</a:t>
            </a:r>
          </a:p>
          <a:p>
            <a:r>
              <a:rPr lang="en-US" dirty="0"/>
              <a:t>      No duplicate packets</a:t>
            </a:r>
          </a:p>
        </p:txBody>
      </p:sp>
      <p:sp>
        <p:nvSpPr>
          <p:cNvPr id="17413" name="Rectangle 5"/>
          <p:cNvSpPr>
            <a:spLocks noChangeArrowheads="1"/>
          </p:cNvSpPr>
          <p:nvPr/>
        </p:nvSpPr>
        <p:spPr bwMode="auto">
          <a:xfrm>
            <a:off x="4875213" y="4821238"/>
            <a:ext cx="4035425" cy="7016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dirty="0"/>
              <a:t>(b) A special situation:</a:t>
            </a:r>
          </a:p>
          <a:p>
            <a:r>
              <a:rPr lang="en-US" dirty="0"/>
              <a:t> Half the frames contain duplicates </a:t>
            </a:r>
          </a:p>
        </p:txBody>
      </p:sp>
      <p:sp>
        <p:nvSpPr>
          <p:cNvPr id="17414" name="Rectangle 6"/>
          <p:cNvSpPr>
            <a:spLocks noChangeArrowheads="1"/>
          </p:cNvSpPr>
          <p:nvPr/>
        </p:nvSpPr>
        <p:spPr bwMode="auto">
          <a:xfrm>
            <a:off x="746125" y="5897563"/>
            <a:ext cx="3886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dirty="0"/>
              <a:t>*  Network layer accepts a packet.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8001000" cy="4572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2000" b="1" dirty="0" smtClean="0">
                <a:solidFill>
                  <a:srgbClr val="00B050"/>
                </a:solidFill>
              </a:rPr>
              <a:t>Channel Utilization &amp; Data Throughput For Sliding Window Protocols 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4363" y="838200"/>
            <a:ext cx="8153400" cy="52578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900" dirty="0"/>
              <a:t>	</a:t>
            </a:r>
            <a:r>
              <a:rPr lang="en-US" sz="1900" i="1" dirty="0"/>
              <a:t>b</a:t>
            </a:r>
            <a:r>
              <a:rPr lang="en-US" sz="1900" dirty="0"/>
              <a:t>      	=  Channel bandwidth or transmission rate bits/sec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900" dirty="0"/>
              <a:t>	</a:t>
            </a:r>
            <a:r>
              <a:rPr lang="en-US" sz="1900" i="1" dirty="0"/>
              <a:t>FS</a:t>
            </a:r>
            <a:r>
              <a:rPr lang="en-US" sz="1900" dirty="0"/>
              <a:t>   	=  Frame size   =    # of data bits   +    # overhead bits  =  </a:t>
            </a:r>
            <a:r>
              <a:rPr lang="en-US" sz="1900" i="1" dirty="0"/>
              <a:t>d</a:t>
            </a:r>
            <a:r>
              <a:rPr lang="en-US" sz="1900" dirty="0"/>
              <a:t>  +  </a:t>
            </a:r>
            <a:r>
              <a:rPr lang="en-US" sz="1900" i="1" dirty="0"/>
              <a:t>h</a:t>
            </a:r>
            <a:endParaRPr lang="en-US" sz="1900" dirty="0"/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900" dirty="0"/>
              <a:t>	</a:t>
            </a:r>
            <a:r>
              <a:rPr lang="en-US" sz="1900" i="1" dirty="0"/>
              <a:t>R</a:t>
            </a:r>
            <a:r>
              <a:rPr lang="en-US" sz="1900" dirty="0"/>
              <a:t>   	=  Channel round trip time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900" dirty="0"/>
              <a:t>	</a:t>
            </a:r>
            <a:r>
              <a:rPr lang="en-US" sz="1900" i="1" dirty="0"/>
              <a:t>N</a:t>
            </a:r>
            <a:r>
              <a:rPr lang="en-US" sz="1900" dirty="0"/>
              <a:t>  	 = Send/receive window size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900" dirty="0"/>
              <a:t>	</a:t>
            </a:r>
            <a:r>
              <a:rPr lang="en-US" sz="1900" i="1" dirty="0"/>
              <a:t>p</a:t>
            </a:r>
            <a:r>
              <a:rPr lang="en-US" sz="1900" dirty="0"/>
              <a:t>	=  Probability frame  a data frame is lost or damaged</a:t>
            </a:r>
          </a:p>
          <a:p>
            <a:r>
              <a:rPr lang="en-US" sz="2000" dirty="0"/>
              <a:t>Ignoring errors, condition to maximize Utilization/Throughput: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000" dirty="0"/>
              <a:t>                     </a:t>
            </a:r>
            <a:r>
              <a:rPr lang="en-US" sz="1900" dirty="0"/>
              <a:t>Time to transmit N frames     </a:t>
            </a:r>
            <a:r>
              <a:rPr lang="en-US" sz="1900" b="0" dirty="0">
                <a:latin typeface="Symbol" pitchFamily="18" charset="2"/>
              </a:rPr>
              <a:t>³    </a:t>
            </a:r>
            <a:r>
              <a:rPr lang="en-US" sz="1900" dirty="0"/>
              <a:t>Round trip time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900" dirty="0"/>
              <a:t>                       FS/b * </a:t>
            </a:r>
            <a:r>
              <a:rPr lang="en-US" sz="1900" i="1" dirty="0"/>
              <a:t>N </a:t>
            </a:r>
            <a:r>
              <a:rPr lang="en-US" sz="1900" dirty="0"/>
              <a:t> =  (d + h)/b  *  N     </a:t>
            </a:r>
            <a:r>
              <a:rPr lang="en-US" sz="1900" b="0" dirty="0">
                <a:latin typeface="Symbol" pitchFamily="18" charset="2"/>
              </a:rPr>
              <a:t>³  </a:t>
            </a:r>
            <a:r>
              <a:rPr lang="en-US" sz="1900" dirty="0"/>
              <a:t>  </a:t>
            </a:r>
            <a:r>
              <a:rPr lang="en-US" sz="1900" i="1" dirty="0"/>
              <a:t>R</a:t>
            </a:r>
            <a:endParaRPr lang="en-US" sz="1900" dirty="0"/>
          </a:p>
          <a:p>
            <a:pPr>
              <a:buFontTx/>
              <a:buNone/>
            </a:pPr>
            <a:r>
              <a:rPr lang="en-US" sz="2000" dirty="0"/>
              <a:t>     Under this condition: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000" dirty="0"/>
              <a:t>	     </a:t>
            </a:r>
            <a:r>
              <a:rPr lang="en-US" sz="1900" dirty="0"/>
              <a:t>Maximum channel utilization  </a:t>
            </a:r>
            <a:r>
              <a:rPr lang="en-US" sz="2000" dirty="0"/>
              <a:t> </a:t>
            </a:r>
            <a:r>
              <a:rPr lang="en-US" sz="2000" dirty="0">
                <a:latin typeface="Symbol" pitchFamily="18" charset="2"/>
              </a:rPr>
              <a:t>»</a:t>
            </a:r>
            <a:r>
              <a:rPr lang="en-US" sz="2000" dirty="0"/>
              <a:t> </a:t>
            </a:r>
            <a:r>
              <a:rPr lang="en-US" sz="1900" dirty="0"/>
              <a:t>  data size/frame size   =  d/(</a:t>
            </a:r>
            <a:r>
              <a:rPr lang="en-US" sz="1900" i="1" dirty="0"/>
              <a:t>d + h</a:t>
            </a:r>
            <a:r>
              <a:rPr lang="en-US" sz="1900" dirty="0"/>
              <a:t>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900" dirty="0"/>
              <a:t>           Maximum data throughput       </a:t>
            </a:r>
            <a:r>
              <a:rPr lang="en-US" sz="2000" b="0" dirty="0">
                <a:latin typeface="Symbol" pitchFamily="18" charset="2"/>
              </a:rPr>
              <a:t>»</a:t>
            </a:r>
            <a:r>
              <a:rPr lang="en-US" sz="2000" dirty="0"/>
              <a:t>  </a:t>
            </a:r>
            <a:r>
              <a:rPr lang="en-US" sz="1900" dirty="0"/>
              <a:t> </a:t>
            </a:r>
            <a:r>
              <a:rPr lang="en-US" sz="1900" i="1" dirty="0"/>
              <a:t>d</a:t>
            </a:r>
            <a:r>
              <a:rPr lang="en-US" sz="1900" dirty="0"/>
              <a:t>/</a:t>
            </a:r>
            <a:r>
              <a:rPr lang="en-US" sz="1900" i="1" dirty="0"/>
              <a:t>FS</a:t>
            </a:r>
            <a:r>
              <a:rPr lang="en-US" sz="1900" dirty="0"/>
              <a:t>  =  </a:t>
            </a:r>
            <a:r>
              <a:rPr lang="en-US" sz="1900" i="1" dirty="0"/>
              <a:t>d</a:t>
            </a:r>
            <a:r>
              <a:rPr lang="en-US" sz="1900" dirty="0"/>
              <a:t>/(</a:t>
            </a:r>
            <a:r>
              <a:rPr lang="en-US" sz="1900" i="1" dirty="0"/>
              <a:t>d  + h</a:t>
            </a:r>
            <a:r>
              <a:rPr lang="en-US" sz="1900" dirty="0"/>
              <a:t> )  *  </a:t>
            </a:r>
            <a:r>
              <a:rPr lang="en-US" sz="1900" i="1" dirty="0"/>
              <a:t>b</a:t>
            </a:r>
            <a:r>
              <a:rPr lang="en-US" sz="1900" dirty="0"/>
              <a:t> </a:t>
            </a:r>
          </a:p>
          <a:p>
            <a:r>
              <a:rPr lang="en-US" sz="2000" dirty="0"/>
              <a:t>Including the effect of errors only on data frame; assuming selective repeat:</a:t>
            </a:r>
          </a:p>
          <a:p>
            <a:pPr>
              <a:buFontTx/>
              <a:buNone/>
            </a:pPr>
            <a:r>
              <a:rPr lang="en-US" sz="2000" dirty="0"/>
              <a:t>               On the average  </a:t>
            </a:r>
            <a:r>
              <a:rPr lang="en-US" sz="2000" i="1" dirty="0"/>
              <a:t>p</a:t>
            </a:r>
            <a:r>
              <a:rPr lang="en-US" sz="2000" dirty="0"/>
              <a:t>  data frames have to be retransmitted</a:t>
            </a:r>
          </a:p>
          <a:p>
            <a:pPr>
              <a:buFontTx/>
              <a:buNone/>
            </a:pPr>
            <a:r>
              <a:rPr lang="en-US" sz="2000" dirty="0"/>
              <a:t>   Under these condition:    Total Data Frame overhead  =  </a:t>
            </a:r>
            <a:r>
              <a:rPr lang="en-US" sz="2000" i="1" dirty="0"/>
              <a:t>h</a:t>
            </a:r>
            <a:r>
              <a:rPr lang="en-US" sz="2000" dirty="0"/>
              <a:t>   +  </a:t>
            </a:r>
            <a:r>
              <a:rPr lang="en-US" sz="2000" i="1" dirty="0"/>
              <a:t>p</a:t>
            </a:r>
            <a:r>
              <a:rPr lang="en-US" sz="2000" dirty="0"/>
              <a:t> * </a:t>
            </a:r>
            <a:r>
              <a:rPr lang="en-US" sz="2000" i="1" dirty="0"/>
              <a:t>FS</a:t>
            </a:r>
            <a:endParaRPr lang="en-US" sz="2000" dirty="0"/>
          </a:p>
          <a:p>
            <a:pPr>
              <a:buFontTx/>
              <a:buNone/>
            </a:pPr>
            <a:r>
              <a:rPr lang="en-US" sz="2000" dirty="0"/>
              <a:t>         </a:t>
            </a:r>
            <a:r>
              <a:rPr lang="en-US" sz="1900" dirty="0"/>
              <a:t>Maximum channel utilization    </a:t>
            </a:r>
            <a:r>
              <a:rPr lang="en-US" sz="1900" b="0" i="1" dirty="0">
                <a:latin typeface="Symbol" pitchFamily="18" charset="2"/>
              </a:rPr>
              <a:t>»</a:t>
            </a:r>
            <a:r>
              <a:rPr lang="en-US" sz="1900" dirty="0"/>
              <a:t>    </a:t>
            </a:r>
            <a:r>
              <a:rPr lang="en-US" sz="1900" i="1" dirty="0"/>
              <a:t>d/</a:t>
            </a:r>
            <a:r>
              <a:rPr lang="en-US" sz="1900" dirty="0"/>
              <a:t>[(1 + </a:t>
            </a:r>
            <a:r>
              <a:rPr lang="en-US" sz="1900" i="1" dirty="0"/>
              <a:t>p</a:t>
            </a:r>
            <a:r>
              <a:rPr lang="en-US" sz="1900" dirty="0"/>
              <a:t>)*</a:t>
            </a:r>
            <a:r>
              <a:rPr lang="en-US" sz="1900" i="1" dirty="0"/>
              <a:t>FS</a:t>
            </a:r>
            <a:r>
              <a:rPr lang="en-US" sz="1900" dirty="0"/>
              <a:t>]</a:t>
            </a:r>
          </a:p>
          <a:p>
            <a:pPr>
              <a:buFontTx/>
              <a:buNone/>
            </a:pPr>
            <a:r>
              <a:rPr lang="en-US" sz="1900" dirty="0"/>
              <a:t>         Maximum data throughput        </a:t>
            </a:r>
            <a:r>
              <a:rPr lang="en-US" sz="1900" b="0" i="1" dirty="0">
                <a:latin typeface="Symbol" pitchFamily="18" charset="2"/>
              </a:rPr>
              <a:t>»</a:t>
            </a:r>
            <a:r>
              <a:rPr lang="en-US" sz="1900" dirty="0"/>
              <a:t>    </a:t>
            </a:r>
            <a:r>
              <a:rPr lang="en-US" sz="1900" i="1" dirty="0"/>
              <a:t>d/</a:t>
            </a:r>
            <a:r>
              <a:rPr lang="en-US" sz="1900" dirty="0"/>
              <a:t>[(1 + </a:t>
            </a:r>
            <a:r>
              <a:rPr lang="en-US" sz="1900" i="1" dirty="0"/>
              <a:t>p</a:t>
            </a:r>
            <a:r>
              <a:rPr lang="en-US" sz="1900" dirty="0"/>
              <a:t>)*</a:t>
            </a:r>
            <a:r>
              <a:rPr lang="en-US" sz="1900" i="1" dirty="0"/>
              <a:t>FS</a:t>
            </a:r>
            <a:r>
              <a:rPr lang="en-US" sz="1900" dirty="0"/>
              <a:t>]  * </a:t>
            </a:r>
            <a:r>
              <a:rPr lang="en-US" sz="1900" i="1" dirty="0"/>
              <a:t>b</a:t>
            </a: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1693863" y="2568575"/>
            <a:ext cx="6019800" cy="609600"/>
          </a:xfrm>
          <a:prstGeom prst="rect">
            <a:avLst/>
          </a:prstGeom>
          <a:noFill/>
          <a:ln w="12700">
            <a:solidFill>
              <a:schemeClr val="accent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00B050"/>
                </a:solidFill>
              </a:rPr>
              <a:t>Go back N sliding window protocol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In previous protocols , we assumed that no transmission delay for data and also for ack.</a:t>
            </a:r>
          </a:p>
          <a:p>
            <a:r>
              <a:rPr lang="en-US" dirty="0" smtClean="0"/>
              <a:t> but it is not the case for real applications.</a:t>
            </a:r>
          </a:p>
          <a:p>
            <a:r>
              <a:rPr lang="en-US" dirty="0" smtClean="0"/>
              <a:t>Example </a:t>
            </a:r>
            <a:r>
              <a:rPr lang="en-US" dirty="0" smtClean="0">
                <a:sym typeface="Wingdings" pitchFamily="2" charset="2"/>
              </a:rPr>
              <a:t> 50kbs satellite channel with 500msec RTT</a:t>
            </a:r>
          </a:p>
          <a:p>
            <a:r>
              <a:rPr lang="en-US" dirty="0" smtClean="0">
                <a:sym typeface="Wingdings" pitchFamily="2" charset="2"/>
              </a:rPr>
              <a:t> imagine it uses protocol – 4 for sending  for 1000 bits frame</a:t>
            </a:r>
            <a:endParaRPr lang="en-US" dirty="0" smtClean="0"/>
          </a:p>
          <a:p>
            <a:r>
              <a:rPr lang="en-US" dirty="0" smtClean="0">
                <a:sym typeface="Wingdings" pitchFamily="2" charset="2"/>
              </a:rPr>
              <a:t> @ 20 msec the frame is completely sent.  total time 270msec.   total 520  for one full transmission</a:t>
            </a:r>
          </a:p>
          <a:p>
            <a:r>
              <a:rPr lang="en-US" dirty="0" smtClean="0">
                <a:sym typeface="Wingdings" pitchFamily="2" charset="2"/>
              </a:rPr>
              <a:t>  500/520  96%   4% was used. </a:t>
            </a:r>
          </a:p>
          <a:p>
            <a:r>
              <a:rPr lang="en-US" dirty="0" smtClean="0">
                <a:sym typeface="Wingdings" pitchFamily="2" charset="2"/>
              </a:rPr>
              <a:t> combination of long transit time, high bandwidth and short frames  decreases the efficacy.</a:t>
            </a:r>
          </a:p>
          <a:p>
            <a:endParaRPr lang="en-US" dirty="0" smtClean="0"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Networks: Data Link Layer</a:t>
            </a:r>
          </a:p>
        </p:txBody>
      </p:sp>
      <p:sp>
        <p:nvSpPr>
          <p:cNvPr id="6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5183C-9944-4681-B5AF-E872C601EB5D}" type="slidenum">
              <a:rPr lang="en-US"/>
              <a:pPr/>
              <a:t>17</a:t>
            </a:fld>
            <a:endParaRPr lang="en-US" dirty="0"/>
          </a:p>
        </p:txBody>
      </p:sp>
      <p:sp>
        <p:nvSpPr>
          <p:cNvPr id="31746" name="Line 2"/>
          <p:cNvSpPr>
            <a:spLocks noChangeShapeType="1"/>
          </p:cNvSpPr>
          <p:nvPr/>
        </p:nvSpPr>
        <p:spPr bwMode="auto">
          <a:xfrm>
            <a:off x="863600" y="2860675"/>
            <a:ext cx="79200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1747" name="Line 3"/>
          <p:cNvSpPr>
            <a:spLocks noChangeShapeType="1"/>
          </p:cNvSpPr>
          <p:nvPr/>
        </p:nvSpPr>
        <p:spPr bwMode="auto">
          <a:xfrm>
            <a:off x="819150" y="4283075"/>
            <a:ext cx="80025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328613" y="2662238"/>
            <a:ext cx="573087" cy="550862"/>
          </a:xfrm>
          <a:prstGeom prst="rect">
            <a:avLst/>
          </a:prstGeom>
          <a:noFill/>
          <a:ln w="38100" cmpd="dbl">
            <a:noFill/>
            <a:miter lim="800000"/>
            <a:headEnd/>
            <a:tailEnd/>
          </a:ln>
          <a:effectLst/>
        </p:spPr>
        <p:txBody>
          <a:bodyPr wrap="none" lIns="138112" tIns="69850" rIns="138112" bIns="69850">
            <a:spAutoFit/>
          </a:bodyPr>
          <a:lstStyle/>
          <a:p>
            <a:pPr defTabSz="2057400" eaLnBrk="0" hangingPunct="0"/>
            <a:r>
              <a:rPr lang="en-US" sz="2700" dirty="0"/>
              <a:t> </a:t>
            </a:r>
            <a:r>
              <a:rPr lang="en-US" sz="2300" dirty="0"/>
              <a:t>A</a:t>
            </a:r>
            <a:endParaRPr lang="en-US" sz="2700" dirty="0"/>
          </a:p>
        </p:txBody>
      </p:sp>
      <p:sp>
        <p:nvSpPr>
          <p:cNvPr id="31749" name="Rectangle 5"/>
          <p:cNvSpPr>
            <a:spLocks noChangeArrowheads="1"/>
          </p:cNvSpPr>
          <p:nvPr/>
        </p:nvSpPr>
        <p:spPr bwMode="auto">
          <a:xfrm>
            <a:off x="325438" y="3976688"/>
            <a:ext cx="557212" cy="550862"/>
          </a:xfrm>
          <a:prstGeom prst="rect">
            <a:avLst/>
          </a:prstGeom>
          <a:noFill/>
          <a:ln w="38100" cmpd="dbl">
            <a:noFill/>
            <a:miter lim="800000"/>
            <a:headEnd/>
            <a:tailEnd/>
          </a:ln>
          <a:effectLst/>
        </p:spPr>
        <p:txBody>
          <a:bodyPr wrap="none" lIns="138112" tIns="69850" rIns="138112" bIns="69850">
            <a:spAutoFit/>
          </a:bodyPr>
          <a:lstStyle/>
          <a:p>
            <a:pPr defTabSz="2057400" eaLnBrk="0" hangingPunct="0"/>
            <a:r>
              <a:rPr lang="en-US" sz="2700" dirty="0"/>
              <a:t> </a:t>
            </a:r>
            <a:r>
              <a:rPr lang="en-US" sz="2300" dirty="0"/>
              <a:t>B</a:t>
            </a:r>
            <a:endParaRPr lang="en-US" sz="2700" dirty="0"/>
          </a:p>
        </p:txBody>
      </p:sp>
      <p:sp>
        <p:nvSpPr>
          <p:cNvPr id="31750" name="Line 6"/>
          <p:cNvSpPr>
            <a:spLocks noChangeShapeType="1"/>
          </p:cNvSpPr>
          <p:nvPr/>
        </p:nvSpPr>
        <p:spPr bwMode="auto">
          <a:xfrm>
            <a:off x="1436688" y="2889250"/>
            <a:ext cx="863600" cy="137795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1751" name="Rectangle 7"/>
          <p:cNvSpPr>
            <a:spLocks noChangeArrowheads="1"/>
          </p:cNvSpPr>
          <p:nvPr/>
        </p:nvSpPr>
        <p:spPr bwMode="auto">
          <a:xfrm>
            <a:off x="1235075" y="2289175"/>
            <a:ext cx="393700" cy="565150"/>
          </a:xfrm>
          <a:prstGeom prst="rect">
            <a:avLst/>
          </a:prstGeom>
          <a:noFill/>
          <a:ln w="38100" cmpd="dbl">
            <a:noFill/>
            <a:miter lim="800000"/>
            <a:headEnd/>
            <a:tailEnd/>
          </a:ln>
          <a:effectLst/>
        </p:spPr>
        <p:txBody>
          <a:bodyPr wrap="none" lIns="138112" tIns="69850" rIns="138112" bIns="69850">
            <a:spAutoFit/>
          </a:bodyPr>
          <a:lstStyle/>
          <a:p>
            <a:pPr algn="ctr" defTabSz="2057400" eaLnBrk="0" hangingPunct="0"/>
            <a:r>
              <a:rPr lang="en-US" sz="1400" dirty="0"/>
              <a:t>fr</a:t>
            </a:r>
          </a:p>
          <a:p>
            <a:pPr algn="ctr" defTabSz="2057400" eaLnBrk="0" hangingPunct="0"/>
            <a:r>
              <a:rPr lang="en-US" sz="1400" dirty="0"/>
              <a:t>0</a:t>
            </a:r>
          </a:p>
        </p:txBody>
      </p:sp>
      <p:sp>
        <p:nvSpPr>
          <p:cNvPr id="31752" name="Rectangle 8"/>
          <p:cNvSpPr>
            <a:spLocks noChangeArrowheads="1"/>
          </p:cNvSpPr>
          <p:nvPr/>
        </p:nvSpPr>
        <p:spPr bwMode="auto">
          <a:xfrm>
            <a:off x="8042275" y="2255838"/>
            <a:ext cx="752475" cy="460375"/>
          </a:xfrm>
          <a:prstGeom prst="rect">
            <a:avLst/>
          </a:prstGeom>
          <a:noFill/>
          <a:ln w="38100" cmpd="dbl">
            <a:noFill/>
            <a:miter lim="800000"/>
            <a:headEnd/>
            <a:tailEnd/>
          </a:ln>
          <a:effectLst/>
        </p:spPr>
        <p:txBody>
          <a:bodyPr wrap="none" lIns="138112" tIns="69850" rIns="138112" bIns="69850">
            <a:spAutoFit/>
          </a:bodyPr>
          <a:lstStyle/>
          <a:p>
            <a:pPr defTabSz="2057400" eaLnBrk="0" hangingPunct="0"/>
            <a:r>
              <a:rPr lang="en-US" sz="2100" dirty="0"/>
              <a:t>time</a:t>
            </a:r>
            <a:endParaRPr lang="en-US" sz="2700" dirty="0"/>
          </a:p>
        </p:txBody>
      </p:sp>
      <p:sp>
        <p:nvSpPr>
          <p:cNvPr id="31753" name="Rectangle 9"/>
          <p:cNvSpPr>
            <a:spLocks noChangeArrowheads="1"/>
          </p:cNvSpPr>
          <p:nvPr/>
        </p:nvSpPr>
        <p:spPr bwMode="auto">
          <a:xfrm>
            <a:off x="723900" y="5162550"/>
            <a:ext cx="7772400" cy="1143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1754" name="Rectangle 10"/>
          <p:cNvSpPr>
            <a:spLocks noChangeArrowheads="1"/>
          </p:cNvSpPr>
          <p:nvPr/>
        </p:nvSpPr>
        <p:spPr bwMode="auto">
          <a:xfrm>
            <a:off x="1666875" y="2314575"/>
            <a:ext cx="393700" cy="565150"/>
          </a:xfrm>
          <a:prstGeom prst="rect">
            <a:avLst/>
          </a:prstGeom>
          <a:noFill/>
          <a:ln w="38100" cmpd="dbl">
            <a:noFill/>
            <a:miter lim="800000"/>
            <a:headEnd/>
            <a:tailEnd/>
          </a:ln>
          <a:effectLst/>
        </p:spPr>
        <p:txBody>
          <a:bodyPr wrap="none" lIns="138112" tIns="69850" rIns="138112" bIns="69850">
            <a:spAutoFit/>
          </a:bodyPr>
          <a:lstStyle/>
          <a:p>
            <a:pPr algn="ctr" defTabSz="2057400" eaLnBrk="0" hangingPunct="0"/>
            <a:r>
              <a:rPr lang="en-US" sz="1400" dirty="0"/>
              <a:t>fr</a:t>
            </a:r>
          </a:p>
          <a:p>
            <a:pPr algn="ctr" defTabSz="2057400" eaLnBrk="0" hangingPunct="0"/>
            <a:r>
              <a:rPr lang="en-US" sz="1400" dirty="0"/>
              <a:t>1</a:t>
            </a:r>
          </a:p>
        </p:txBody>
      </p:sp>
      <p:sp>
        <p:nvSpPr>
          <p:cNvPr id="31755" name="Line 11"/>
          <p:cNvSpPr>
            <a:spLocks noChangeShapeType="1"/>
          </p:cNvSpPr>
          <p:nvPr/>
        </p:nvSpPr>
        <p:spPr bwMode="auto">
          <a:xfrm>
            <a:off x="1817688" y="2876550"/>
            <a:ext cx="863600" cy="137795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1756" name="Rectangle 12"/>
          <p:cNvSpPr>
            <a:spLocks noChangeArrowheads="1"/>
          </p:cNvSpPr>
          <p:nvPr/>
        </p:nvSpPr>
        <p:spPr bwMode="auto">
          <a:xfrm>
            <a:off x="2047875" y="2314575"/>
            <a:ext cx="393700" cy="565150"/>
          </a:xfrm>
          <a:prstGeom prst="rect">
            <a:avLst/>
          </a:prstGeom>
          <a:noFill/>
          <a:ln w="38100" cmpd="dbl">
            <a:noFill/>
            <a:miter lim="800000"/>
            <a:headEnd/>
            <a:tailEnd/>
          </a:ln>
          <a:effectLst/>
        </p:spPr>
        <p:txBody>
          <a:bodyPr wrap="none" lIns="138112" tIns="69850" rIns="138112" bIns="69850">
            <a:spAutoFit/>
          </a:bodyPr>
          <a:lstStyle/>
          <a:p>
            <a:pPr algn="ctr" defTabSz="2057400" eaLnBrk="0" hangingPunct="0"/>
            <a:r>
              <a:rPr lang="en-US" sz="1400" dirty="0"/>
              <a:t>fr</a:t>
            </a:r>
          </a:p>
          <a:p>
            <a:pPr algn="ctr" defTabSz="2057400" eaLnBrk="0" hangingPunct="0"/>
            <a:r>
              <a:rPr lang="en-US" sz="1400" dirty="0"/>
              <a:t>2</a:t>
            </a:r>
          </a:p>
        </p:txBody>
      </p:sp>
      <p:sp>
        <p:nvSpPr>
          <p:cNvPr id="31757" name="Line 13"/>
          <p:cNvSpPr>
            <a:spLocks noChangeShapeType="1"/>
          </p:cNvSpPr>
          <p:nvPr/>
        </p:nvSpPr>
        <p:spPr bwMode="auto">
          <a:xfrm>
            <a:off x="2211388" y="2863850"/>
            <a:ext cx="863600" cy="137795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1758" name="Rectangle 14"/>
          <p:cNvSpPr>
            <a:spLocks noChangeArrowheads="1"/>
          </p:cNvSpPr>
          <p:nvPr/>
        </p:nvSpPr>
        <p:spPr bwMode="auto">
          <a:xfrm>
            <a:off x="2428875" y="2327275"/>
            <a:ext cx="393700" cy="565150"/>
          </a:xfrm>
          <a:prstGeom prst="rect">
            <a:avLst/>
          </a:prstGeom>
          <a:noFill/>
          <a:ln w="38100" cmpd="dbl">
            <a:noFill/>
            <a:miter lim="800000"/>
            <a:headEnd/>
            <a:tailEnd/>
          </a:ln>
          <a:effectLst/>
        </p:spPr>
        <p:txBody>
          <a:bodyPr wrap="none" lIns="138112" tIns="69850" rIns="138112" bIns="69850">
            <a:spAutoFit/>
          </a:bodyPr>
          <a:lstStyle/>
          <a:p>
            <a:pPr algn="ctr" defTabSz="2057400" eaLnBrk="0" hangingPunct="0"/>
            <a:r>
              <a:rPr lang="en-US" sz="1400" dirty="0"/>
              <a:t>fr</a:t>
            </a:r>
          </a:p>
          <a:p>
            <a:pPr algn="ctr" defTabSz="2057400" eaLnBrk="0" hangingPunct="0"/>
            <a:r>
              <a:rPr lang="en-US" sz="1400" dirty="0"/>
              <a:t>3</a:t>
            </a:r>
          </a:p>
        </p:txBody>
      </p:sp>
      <p:sp>
        <p:nvSpPr>
          <p:cNvPr id="31759" name="Line 15"/>
          <p:cNvSpPr>
            <a:spLocks noChangeShapeType="1"/>
          </p:cNvSpPr>
          <p:nvPr/>
        </p:nvSpPr>
        <p:spPr bwMode="auto">
          <a:xfrm>
            <a:off x="3074988" y="2901950"/>
            <a:ext cx="863600" cy="137795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1760" name="Rectangle 16"/>
          <p:cNvSpPr>
            <a:spLocks noChangeArrowheads="1"/>
          </p:cNvSpPr>
          <p:nvPr/>
        </p:nvSpPr>
        <p:spPr bwMode="auto">
          <a:xfrm>
            <a:off x="2847975" y="2327275"/>
            <a:ext cx="393700" cy="565150"/>
          </a:xfrm>
          <a:prstGeom prst="rect">
            <a:avLst/>
          </a:prstGeom>
          <a:noFill/>
          <a:ln w="38100" cmpd="dbl">
            <a:noFill/>
            <a:miter lim="800000"/>
            <a:headEnd/>
            <a:tailEnd/>
          </a:ln>
          <a:effectLst/>
        </p:spPr>
        <p:txBody>
          <a:bodyPr wrap="none" lIns="138112" tIns="69850" rIns="138112" bIns="69850">
            <a:spAutoFit/>
          </a:bodyPr>
          <a:lstStyle/>
          <a:p>
            <a:pPr algn="ctr" defTabSz="2057400" eaLnBrk="0" hangingPunct="0"/>
            <a:r>
              <a:rPr lang="en-US" sz="1400" dirty="0"/>
              <a:t>fr</a:t>
            </a:r>
          </a:p>
          <a:p>
            <a:pPr algn="ctr" defTabSz="2057400" eaLnBrk="0" hangingPunct="0"/>
            <a:r>
              <a:rPr lang="en-US" sz="1400" dirty="0"/>
              <a:t>4</a:t>
            </a: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2630488" y="2889250"/>
            <a:ext cx="622300" cy="1108075"/>
            <a:chOff x="1584" y="1498"/>
            <a:chExt cx="392" cy="698"/>
          </a:xfrm>
        </p:grpSpPr>
        <p:sp>
          <p:nvSpPr>
            <p:cNvPr id="31762" name="Line 18"/>
            <p:cNvSpPr>
              <a:spLocks noChangeShapeType="1"/>
            </p:cNvSpPr>
            <p:nvPr/>
          </p:nvSpPr>
          <p:spPr bwMode="auto">
            <a:xfrm>
              <a:off x="1584" y="1498"/>
              <a:ext cx="392" cy="63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1763" name="Line 19"/>
            <p:cNvSpPr>
              <a:spLocks noChangeShapeType="1"/>
            </p:cNvSpPr>
            <p:nvPr/>
          </p:nvSpPr>
          <p:spPr bwMode="auto">
            <a:xfrm flipH="1">
              <a:off x="1876" y="2148"/>
              <a:ext cx="96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31764" name="Line 20"/>
          <p:cNvSpPr>
            <a:spLocks noChangeShapeType="1"/>
          </p:cNvSpPr>
          <p:nvPr/>
        </p:nvSpPr>
        <p:spPr bwMode="auto">
          <a:xfrm>
            <a:off x="3506788" y="2901950"/>
            <a:ext cx="863600" cy="137795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1765" name="Line 21"/>
          <p:cNvSpPr>
            <a:spLocks noChangeShapeType="1"/>
          </p:cNvSpPr>
          <p:nvPr/>
        </p:nvSpPr>
        <p:spPr bwMode="auto">
          <a:xfrm>
            <a:off x="3887788" y="2889250"/>
            <a:ext cx="863600" cy="137795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1766" name="Line 22"/>
          <p:cNvSpPr>
            <a:spLocks noChangeShapeType="1"/>
          </p:cNvSpPr>
          <p:nvPr/>
        </p:nvSpPr>
        <p:spPr bwMode="auto">
          <a:xfrm>
            <a:off x="4421188" y="2901950"/>
            <a:ext cx="863600" cy="137795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1767" name="Rectangle 23"/>
          <p:cNvSpPr>
            <a:spLocks noChangeArrowheads="1"/>
          </p:cNvSpPr>
          <p:nvPr/>
        </p:nvSpPr>
        <p:spPr bwMode="auto">
          <a:xfrm>
            <a:off x="3228975" y="2327275"/>
            <a:ext cx="393700" cy="565150"/>
          </a:xfrm>
          <a:prstGeom prst="rect">
            <a:avLst/>
          </a:prstGeom>
          <a:noFill/>
          <a:ln w="38100" cmpd="dbl">
            <a:noFill/>
            <a:miter lim="800000"/>
            <a:headEnd/>
            <a:tailEnd/>
          </a:ln>
          <a:effectLst/>
        </p:spPr>
        <p:txBody>
          <a:bodyPr wrap="none" lIns="138112" tIns="69850" rIns="138112" bIns="69850">
            <a:spAutoFit/>
          </a:bodyPr>
          <a:lstStyle/>
          <a:p>
            <a:pPr algn="ctr" defTabSz="2057400" eaLnBrk="0" hangingPunct="0"/>
            <a:r>
              <a:rPr lang="en-US" sz="1400" dirty="0"/>
              <a:t>fr</a:t>
            </a:r>
          </a:p>
          <a:p>
            <a:pPr algn="ctr" defTabSz="2057400" eaLnBrk="0" hangingPunct="0"/>
            <a:r>
              <a:rPr lang="en-US" sz="1400" dirty="0"/>
              <a:t>5</a:t>
            </a:r>
          </a:p>
        </p:txBody>
      </p:sp>
      <p:sp>
        <p:nvSpPr>
          <p:cNvPr id="31768" name="Rectangle 24"/>
          <p:cNvSpPr>
            <a:spLocks noChangeArrowheads="1"/>
          </p:cNvSpPr>
          <p:nvPr/>
        </p:nvSpPr>
        <p:spPr bwMode="auto">
          <a:xfrm>
            <a:off x="3625850" y="2365375"/>
            <a:ext cx="503238" cy="565150"/>
          </a:xfrm>
          <a:prstGeom prst="rect">
            <a:avLst/>
          </a:prstGeom>
          <a:noFill/>
          <a:ln w="38100" cmpd="dbl">
            <a:noFill/>
            <a:miter lim="800000"/>
            <a:headEnd/>
            <a:tailEnd/>
          </a:ln>
          <a:effectLst/>
        </p:spPr>
        <p:txBody>
          <a:bodyPr lIns="138112" tIns="69850" rIns="138112" bIns="69850">
            <a:spAutoFit/>
          </a:bodyPr>
          <a:lstStyle/>
          <a:p>
            <a:pPr algn="ctr" defTabSz="2057400" eaLnBrk="0" hangingPunct="0"/>
            <a:r>
              <a:rPr lang="en-US" sz="1400" dirty="0"/>
              <a:t>fr</a:t>
            </a:r>
          </a:p>
          <a:p>
            <a:pPr algn="ctr" defTabSz="2057400" eaLnBrk="0" hangingPunct="0"/>
            <a:r>
              <a:rPr lang="en-US" sz="1400" dirty="0"/>
              <a:t>6</a:t>
            </a:r>
          </a:p>
        </p:txBody>
      </p:sp>
      <p:sp>
        <p:nvSpPr>
          <p:cNvPr id="31769" name="Rectangle 25"/>
          <p:cNvSpPr>
            <a:spLocks noChangeArrowheads="1"/>
          </p:cNvSpPr>
          <p:nvPr/>
        </p:nvSpPr>
        <p:spPr bwMode="auto">
          <a:xfrm>
            <a:off x="4133850" y="2352675"/>
            <a:ext cx="503238" cy="565150"/>
          </a:xfrm>
          <a:prstGeom prst="rect">
            <a:avLst/>
          </a:prstGeom>
          <a:noFill/>
          <a:ln w="38100" cmpd="dbl">
            <a:noFill/>
            <a:miter lim="800000"/>
            <a:headEnd/>
            <a:tailEnd/>
          </a:ln>
          <a:effectLst/>
        </p:spPr>
        <p:txBody>
          <a:bodyPr lIns="138112" tIns="69850" rIns="138112" bIns="69850">
            <a:spAutoFit/>
          </a:bodyPr>
          <a:lstStyle/>
          <a:p>
            <a:pPr algn="ctr" defTabSz="2057400" eaLnBrk="0" hangingPunct="0"/>
            <a:r>
              <a:rPr lang="en-US" sz="1400" dirty="0"/>
              <a:t>fr</a:t>
            </a:r>
          </a:p>
          <a:p>
            <a:pPr algn="ctr" defTabSz="2057400" eaLnBrk="0" hangingPunct="0"/>
            <a:r>
              <a:rPr lang="en-US" sz="1400" dirty="0"/>
              <a:t>3</a:t>
            </a:r>
          </a:p>
        </p:txBody>
      </p:sp>
      <p:sp>
        <p:nvSpPr>
          <p:cNvPr id="31770" name="Line 26"/>
          <p:cNvSpPr>
            <a:spLocks noChangeShapeType="1"/>
          </p:cNvSpPr>
          <p:nvPr/>
        </p:nvSpPr>
        <p:spPr bwMode="auto">
          <a:xfrm flipV="1">
            <a:off x="2319338" y="2892425"/>
            <a:ext cx="520700" cy="1371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1771" name="Line 27"/>
          <p:cNvSpPr>
            <a:spLocks noChangeShapeType="1"/>
          </p:cNvSpPr>
          <p:nvPr/>
        </p:nvSpPr>
        <p:spPr bwMode="auto">
          <a:xfrm flipV="1">
            <a:off x="2725738" y="2905125"/>
            <a:ext cx="520700" cy="1371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1772" name="Line 28"/>
          <p:cNvSpPr>
            <a:spLocks noChangeShapeType="1"/>
          </p:cNvSpPr>
          <p:nvPr/>
        </p:nvSpPr>
        <p:spPr bwMode="auto">
          <a:xfrm flipV="1">
            <a:off x="3119438" y="2892425"/>
            <a:ext cx="520700" cy="1371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1773" name="Rectangle 29"/>
          <p:cNvSpPr>
            <a:spLocks noChangeArrowheads="1"/>
          </p:cNvSpPr>
          <p:nvPr/>
        </p:nvSpPr>
        <p:spPr bwMode="auto">
          <a:xfrm>
            <a:off x="2171700" y="4356100"/>
            <a:ext cx="306388" cy="819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n-US" sz="1200" dirty="0"/>
              <a:t>ACK1</a:t>
            </a:r>
          </a:p>
        </p:txBody>
      </p:sp>
      <p:sp>
        <p:nvSpPr>
          <p:cNvPr id="31774" name="Line 30"/>
          <p:cNvSpPr>
            <a:spLocks noChangeShapeType="1"/>
          </p:cNvSpPr>
          <p:nvPr/>
        </p:nvSpPr>
        <p:spPr bwMode="auto">
          <a:xfrm flipH="1" flipV="1">
            <a:off x="3424238" y="4365625"/>
            <a:ext cx="215900" cy="584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1775" name="Rectangle 31"/>
          <p:cNvSpPr>
            <a:spLocks noChangeArrowheads="1"/>
          </p:cNvSpPr>
          <p:nvPr/>
        </p:nvSpPr>
        <p:spPr bwMode="auto">
          <a:xfrm>
            <a:off x="3238500" y="4870450"/>
            <a:ext cx="62547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800" dirty="0"/>
              <a:t>error</a:t>
            </a:r>
          </a:p>
        </p:txBody>
      </p:sp>
      <p:sp>
        <p:nvSpPr>
          <p:cNvPr id="31776" name="Rectangle 32"/>
          <p:cNvSpPr>
            <a:spLocks noChangeArrowheads="1"/>
          </p:cNvSpPr>
          <p:nvPr/>
        </p:nvSpPr>
        <p:spPr bwMode="auto">
          <a:xfrm>
            <a:off x="3657600" y="4343400"/>
            <a:ext cx="1652588" cy="2714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200" dirty="0"/>
              <a:t>Out-of-sequence frames</a:t>
            </a:r>
          </a:p>
        </p:txBody>
      </p:sp>
      <p:sp>
        <p:nvSpPr>
          <p:cNvPr id="31777" name="Rectangle 33"/>
          <p:cNvSpPr>
            <a:spLocks noChangeArrowheads="1"/>
          </p:cNvSpPr>
          <p:nvPr/>
        </p:nvSpPr>
        <p:spPr bwMode="auto">
          <a:xfrm>
            <a:off x="1130300" y="1797050"/>
            <a:ext cx="126047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800" dirty="0"/>
              <a:t>Go-Back-4:</a:t>
            </a:r>
          </a:p>
        </p:txBody>
      </p:sp>
      <p:sp>
        <p:nvSpPr>
          <p:cNvPr id="31778" name="Line 34"/>
          <p:cNvSpPr>
            <a:spLocks noChangeShapeType="1"/>
          </p:cNvSpPr>
          <p:nvPr/>
        </p:nvSpPr>
        <p:spPr bwMode="auto">
          <a:xfrm>
            <a:off x="4141788" y="2143125"/>
            <a:ext cx="0" cy="660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1779" name="Rectangle 35"/>
          <p:cNvSpPr>
            <a:spLocks noChangeArrowheads="1"/>
          </p:cNvSpPr>
          <p:nvPr/>
        </p:nvSpPr>
        <p:spPr bwMode="auto">
          <a:xfrm>
            <a:off x="3390900" y="1771650"/>
            <a:ext cx="370522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800" dirty="0"/>
              <a:t>4 frames are outstanding; so go back 4</a:t>
            </a:r>
          </a:p>
        </p:txBody>
      </p:sp>
      <p:sp>
        <p:nvSpPr>
          <p:cNvPr id="31780" name="Line 36"/>
          <p:cNvSpPr>
            <a:spLocks noChangeShapeType="1"/>
          </p:cNvSpPr>
          <p:nvPr/>
        </p:nvSpPr>
        <p:spPr bwMode="auto">
          <a:xfrm>
            <a:off x="4802188" y="2876550"/>
            <a:ext cx="863600" cy="137795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1781" name="Line 37"/>
          <p:cNvSpPr>
            <a:spLocks noChangeShapeType="1"/>
          </p:cNvSpPr>
          <p:nvPr/>
        </p:nvSpPr>
        <p:spPr bwMode="auto">
          <a:xfrm>
            <a:off x="5233988" y="2876550"/>
            <a:ext cx="863600" cy="137795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1782" name="Line 38"/>
          <p:cNvSpPr>
            <a:spLocks noChangeShapeType="1"/>
          </p:cNvSpPr>
          <p:nvPr/>
        </p:nvSpPr>
        <p:spPr bwMode="auto">
          <a:xfrm>
            <a:off x="5614988" y="2863850"/>
            <a:ext cx="863600" cy="137795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1783" name="Rectangle 39"/>
          <p:cNvSpPr>
            <a:spLocks noChangeArrowheads="1"/>
          </p:cNvSpPr>
          <p:nvPr/>
        </p:nvSpPr>
        <p:spPr bwMode="auto">
          <a:xfrm>
            <a:off x="4981575" y="2352675"/>
            <a:ext cx="393700" cy="565150"/>
          </a:xfrm>
          <a:prstGeom prst="rect">
            <a:avLst/>
          </a:prstGeom>
          <a:noFill/>
          <a:ln w="38100" cmpd="dbl">
            <a:noFill/>
            <a:miter lim="800000"/>
            <a:headEnd/>
            <a:tailEnd/>
          </a:ln>
          <a:effectLst/>
        </p:spPr>
        <p:txBody>
          <a:bodyPr wrap="none" lIns="138112" tIns="69850" rIns="138112" bIns="69850">
            <a:spAutoFit/>
          </a:bodyPr>
          <a:lstStyle/>
          <a:p>
            <a:pPr algn="ctr" defTabSz="2057400" eaLnBrk="0" hangingPunct="0"/>
            <a:r>
              <a:rPr lang="en-US" sz="1400" dirty="0"/>
              <a:t>fr</a:t>
            </a:r>
          </a:p>
          <a:p>
            <a:pPr algn="ctr" defTabSz="2057400" eaLnBrk="0" hangingPunct="0"/>
            <a:r>
              <a:rPr lang="en-US" sz="1400" dirty="0"/>
              <a:t>5</a:t>
            </a:r>
          </a:p>
        </p:txBody>
      </p:sp>
      <p:sp>
        <p:nvSpPr>
          <p:cNvPr id="31784" name="Rectangle 40"/>
          <p:cNvSpPr>
            <a:spLocks noChangeArrowheads="1"/>
          </p:cNvSpPr>
          <p:nvPr/>
        </p:nvSpPr>
        <p:spPr bwMode="auto">
          <a:xfrm>
            <a:off x="5340350" y="2365375"/>
            <a:ext cx="503238" cy="565150"/>
          </a:xfrm>
          <a:prstGeom prst="rect">
            <a:avLst/>
          </a:prstGeom>
          <a:noFill/>
          <a:ln w="38100" cmpd="dbl">
            <a:noFill/>
            <a:miter lim="800000"/>
            <a:headEnd/>
            <a:tailEnd/>
          </a:ln>
          <a:effectLst/>
        </p:spPr>
        <p:txBody>
          <a:bodyPr lIns="138112" tIns="69850" rIns="138112" bIns="69850">
            <a:spAutoFit/>
          </a:bodyPr>
          <a:lstStyle/>
          <a:p>
            <a:pPr algn="ctr" defTabSz="2057400" eaLnBrk="0" hangingPunct="0"/>
            <a:r>
              <a:rPr lang="en-US" sz="1400" dirty="0"/>
              <a:t>fr</a:t>
            </a:r>
          </a:p>
          <a:p>
            <a:pPr algn="ctr" defTabSz="2057400" eaLnBrk="0" hangingPunct="0"/>
            <a:r>
              <a:rPr lang="en-US" sz="1400" dirty="0"/>
              <a:t>6</a:t>
            </a:r>
          </a:p>
        </p:txBody>
      </p:sp>
      <p:sp>
        <p:nvSpPr>
          <p:cNvPr id="31785" name="Rectangle 41"/>
          <p:cNvSpPr>
            <a:spLocks noChangeArrowheads="1"/>
          </p:cNvSpPr>
          <p:nvPr/>
        </p:nvSpPr>
        <p:spPr bwMode="auto">
          <a:xfrm>
            <a:off x="4579938" y="2352675"/>
            <a:ext cx="393700" cy="565150"/>
          </a:xfrm>
          <a:prstGeom prst="rect">
            <a:avLst/>
          </a:prstGeom>
          <a:noFill/>
          <a:ln w="38100" cmpd="dbl">
            <a:noFill/>
            <a:miter lim="800000"/>
            <a:headEnd/>
            <a:tailEnd/>
          </a:ln>
          <a:effectLst/>
        </p:spPr>
        <p:txBody>
          <a:bodyPr wrap="none" lIns="138112" tIns="69850" rIns="138112" bIns="69850">
            <a:spAutoFit/>
          </a:bodyPr>
          <a:lstStyle/>
          <a:p>
            <a:pPr algn="ctr" defTabSz="2057400" eaLnBrk="0" hangingPunct="0"/>
            <a:r>
              <a:rPr lang="en-US" sz="1400" dirty="0"/>
              <a:t>fr</a:t>
            </a:r>
          </a:p>
          <a:p>
            <a:pPr algn="ctr" defTabSz="2057400" eaLnBrk="0" hangingPunct="0"/>
            <a:r>
              <a:rPr lang="en-US" sz="1400" dirty="0"/>
              <a:t>4</a:t>
            </a:r>
          </a:p>
        </p:txBody>
      </p:sp>
      <p:sp>
        <p:nvSpPr>
          <p:cNvPr id="31786" name="Line 42"/>
          <p:cNvSpPr>
            <a:spLocks noChangeShapeType="1"/>
          </p:cNvSpPr>
          <p:nvPr/>
        </p:nvSpPr>
        <p:spPr bwMode="auto">
          <a:xfrm flipV="1">
            <a:off x="5341938" y="2867025"/>
            <a:ext cx="520700" cy="1371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1787" name="Line 43"/>
          <p:cNvSpPr>
            <a:spLocks noChangeShapeType="1"/>
          </p:cNvSpPr>
          <p:nvPr/>
        </p:nvSpPr>
        <p:spPr bwMode="auto">
          <a:xfrm flipV="1">
            <a:off x="5735638" y="2867025"/>
            <a:ext cx="520700" cy="1371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1788" name="Line 44"/>
          <p:cNvSpPr>
            <a:spLocks noChangeShapeType="1"/>
          </p:cNvSpPr>
          <p:nvPr/>
        </p:nvSpPr>
        <p:spPr bwMode="auto">
          <a:xfrm flipV="1">
            <a:off x="6167438" y="2892425"/>
            <a:ext cx="520700" cy="1371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1789" name="Line 45"/>
          <p:cNvSpPr>
            <a:spLocks noChangeShapeType="1"/>
          </p:cNvSpPr>
          <p:nvPr/>
        </p:nvSpPr>
        <p:spPr bwMode="auto">
          <a:xfrm flipV="1">
            <a:off x="6523038" y="2892425"/>
            <a:ext cx="520700" cy="1371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1790" name="Line 46"/>
          <p:cNvSpPr>
            <a:spLocks noChangeShapeType="1"/>
          </p:cNvSpPr>
          <p:nvPr/>
        </p:nvSpPr>
        <p:spPr bwMode="auto">
          <a:xfrm flipV="1">
            <a:off x="6878638" y="2892425"/>
            <a:ext cx="520700" cy="1371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1791" name="Line 47"/>
          <p:cNvSpPr>
            <a:spLocks noChangeShapeType="1"/>
          </p:cNvSpPr>
          <p:nvPr/>
        </p:nvSpPr>
        <p:spPr bwMode="auto">
          <a:xfrm flipV="1">
            <a:off x="7259638" y="2917825"/>
            <a:ext cx="520700" cy="1371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1792" name="Line 48"/>
          <p:cNvSpPr>
            <a:spLocks noChangeShapeType="1"/>
          </p:cNvSpPr>
          <p:nvPr/>
        </p:nvSpPr>
        <p:spPr bwMode="auto">
          <a:xfrm>
            <a:off x="6008688" y="2889250"/>
            <a:ext cx="863600" cy="137795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1793" name="Line 49"/>
          <p:cNvSpPr>
            <a:spLocks noChangeShapeType="1"/>
          </p:cNvSpPr>
          <p:nvPr/>
        </p:nvSpPr>
        <p:spPr bwMode="auto">
          <a:xfrm>
            <a:off x="6402388" y="2901950"/>
            <a:ext cx="863600" cy="137795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1794" name="Line 50"/>
          <p:cNvSpPr>
            <a:spLocks noChangeShapeType="1"/>
          </p:cNvSpPr>
          <p:nvPr/>
        </p:nvSpPr>
        <p:spPr bwMode="auto">
          <a:xfrm>
            <a:off x="6770688" y="2889250"/>
            <a:ext cx="863600" cy="137795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1795" name="Rectangle 51"/>
          <p:cNvSpPr>
            <a:spLocks noChangeArrowheads="1"/>
          </p:cNvSpPr>
          <p:nvPr/>
        </p:nvSpPr>
        <p:spPr bwMode="auto">
          <a:xfrm>
            <a:off x="5759450" y="2378075"/>
            <a:ext cx="503238" cy="565150"/>
          </a:xfrm>
          <a:prstGeom prst="rect">
            <a:avLst/>
          </a:prstGeom>
          <a:noFill/>
          <a:ln w="38100" cmpd="dbl">
            <a:noFill/>
            <a:miter lim="800000"/>
            <a:headEnd/>
            <a:tailEnd/>
          </a:ln>
          <a:effectLst/>
        </p:spPr>
        <p:txBody>
          <a:bodyPr lIns="138112" tIns="69850" rIns="138112" bIns="69850">
            <a:spAutoFit/>
          </a:bodyPr>
          <a:lstStyle/>
          <a:p>
            <a:pPr algn="ctr" defTabSz="2057400" eaLnBrk="0" hangingPunct="0"/>
            <a:r>
              <a:rPr lang="en-US" sz="1400" dirty="0"/>
              <a:t>fr</a:t>
            </a:r>
          </a:p>
          <a:p>
            <a:pPr algn="ctr" defTabSz="2057400" eaLnBrk="0" hangingPunct="0"/>
            <a:r>
              <a:rPr lang="en-US" sz="1400" dirty="0"/>
              <a:t>7</a:t>
            </a:r>
          </a:p>
        </p:txBody>
      </p:sp>
      <p:sp>
        <p:nvSpPr>
          <p:cNvPr id="31796" name="Rectangle 52"/>
          <p:cNvSpPr>
            <a:spLocks noChangeArrowheads="1"/>
          </p:cNvSpPr>
          <p:nvPr/>
        </p:nvSpPr>
        <p:spPr bwMode="auto">
          <a:xfrm>
            <a:off x="6127750" y="2378075"/>
            <a:ext cx="503238" cy="565150"/>
          </a:xfrm>
          <a:prstGeom prst="rect">
            <a:avLst/>
          </a:prstGeom>
          <a:noFill/>
          <a:ln w="38100" cmpd="dbl">
            <a:noFill/>
            <a:miter lim="800000"/>
            <a:headEnd/>
            <a:tailEnd/>
          </a:ln>
          <a:effectLst/>
        </p:spPr>
        <p:txBody>
          <a:bodyPr lIns="138112" tIns="69850" rIns="138112" bIns="69850">
            <a:spAutoFit/>
          </a:bodyPr>
          <a:lstStyle/>
          <a:p>
            <a:pPr algn="ctr" defTabSz="2057400" eaLnBrk="0" hangingPunct="0"/>
            <a:r>
              <a:rPr lang="en-US" sz="1400" dirty="0"/>
              <a:t>fr</a:t>
            </a:r>
          </a:p>
          <a:p>
            <a:pPr algn="ctr" defTabSz="2057400" eaLnBrk="0" hangingPunct="0"/>
            <a:r>
              <a:rPr lang="en-US" sz="1400" dirty="0"/>
              <a:t>8</a:t>
            </a:r>
          </a:p>
        </p:txBody>
      </p:sp>
      <p:sp>
        <p:nvSpPr>
          <p:cNvPr id="31797" name="Rectangle 53"/>
          <p:cNvSpPr>
            <a:spLocks noChangeArrowheads="1"/>
          </p:cNvSpPr>
          <p:nvPr/>
        </p:nvSpPr>
        <p:spPr bwMode="auto">
          <a:xfrm>
            <a:off x="6521450" y="2378075"/>
            <a:ext cx="503238" cy="565150"/>
          </a:xfrm>
          <a:prstGeom prst="rect">
            <a:avLst/>
          </a:prstGeom>
          <a:noFill/>
          <a:ln w="38100" cmpd="dbl">
            <a:noFill/>
            <a:miter lim="800000"/>
            <a:headEnd/>
            <a:tailEnd/>
          </a:ln>
          <a:effectLst/>
        </p:spPr>
        <p:txBody>
          <a:bodyPr lIns="138112" tIns="69850" rIns="138112" bIns="69850">
            <a:spAutoFit/>
          </a:bodyPr>
          <a:lstStyle/>
          <a:p>
            <a:pPr algn="ctr" defTabSz="2057400" eaLnBrk="0" hangingPunct="0"/>
            <a:r>
              <a:rPr lang="en-US" sz="1400" dirty="0"/>
              <a:t>fr</a:t>
            </a:r>
          </a:p>
          <a:p>
            <a:pPr algn="ctr" defTabSz="2057400" eaLnBrk="0" hangingPunct="0"/>
            <a:r>
              <a:rPr lang="en-US" sz="1400" dirty="0"/>
              <a:t>9</a:t>
            </a:r>
          </a:p>
        </p:txBody>
      </p:sp>
      <p:sp>
        <p:nvSpPr>
          <p:cNvPr id="31798" name="Rectangle 54"/>
          <p:cNvSpPr>
            <a:spLocks noChangeArrowheads="1"/>
          </p:cNvSpPr>
          <p:nvPr/>
        </p:nvSpPr>
        <p:spPr bwMode="auto">
          <a:xfrm>
            <a:off x="2565400" y="4368800"/>
            <a:ext cx="293688" cy="819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n-US" sz="1200" dirty="0"/>
              <a:t>ACK2</a:t>
            </a:r>
          </a:p>
        </p:txBody>
      </p:sp>
      <p:sp>
        <p:nvSpPr>
          <p:cNvPr id="31799" name="Rectangle 55"/>
          <p:cNvSpPr>
            <a:spLocks noChangeArrowheads="1"/>
          </p:cNvSpPr>
          <p:nvPr/>
        </p:nvSpPr>
        <p:spPr bwMode="auto">
          <a:xfrm>
            <a:off x="2959100" y="4381500"/>
            <a:ext cx="280988" cy="819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n-US" sz="1200" dirty="0"/>
              <a:t>ACK3</a:t>
            </a:r>
          </a:p>
        </p:txBody>
      </p:sp>
      <p:sp>
        <p:nvSpPr>
          <p:cNvPr id="31800" name="Rectangle 56"/>
          <p:cNvSpPr>
            <a:spLocks noChangeArrowheads="1"/>
          </p:cNvSpPr>
          <p:nvPr/>
        </p:nvSpPr>
        <p:spPr bwMode="auto">
          <a:xfrm>
            <a:off x="5207000" y="4368800"/>
            <a:ext cx="319088" cy="819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n-US" sz="1200" dirty="0"/>
              <a:t>ACK4</a:t>
            </a:r>
          </a:p>
        </p:txBody>
      </p:sp>
      <p:sp>
        <p:nvSpPr>
          <p:cNvPr id="31801" name="Rectangle 57"/>
          <p:cNvSpPr>
            <a:spLocks noChangeArrowheads="1"/>
          </p:cNvSpPr>
          <p:nvPr/>
        </p:nvSpPr>
        <p:spPr bwMode="auto">
          <a:xfrm>
            <a:off x="5600700" y="4368800"/>
            <a:ext cx="230188" cy="819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n-US" sz="1200" dirty="0"/>
              <a:t>ACK5</a:t>
            </a:r>
          </a:p>
        </p:txBody>
      </p:sp>
      <p:sp>
        <p:nvSpPr>
          <p:cNvPr id="31802" name="Rectangle 58"/>
          <p:cNvSpPr>
            <a:spLocks noChangeArrowheads="1"/>
          </p:cNvSpPr>
          <p:nvPr/>
        </p:nvSpPr>
        <p:spPr bwMode="auto">
          <a:xfrm>
            <a:off x="5981700" y="4394200"/>
            <a:ext cx="230188" cy="819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n-US" sz="1200" dirty="0"/>
              <a:t>ACK6</a:t>
            </a:r>
          </a:p>
        </p:txBody>
      </p:sp>
      <p:sp>
        <p:nvSpPr>
          <p:cNvPr id="31803" name="Rectangle 59"/>
          <p:cNvSpPr>
            <a:spLocks noChangeArrowheads="1"/>
          </p:cNvSpPr>
          <p:nvPr/>
        </p:nvSpPr>
        <p:spPr bwMode="auto">
          <a:xfrm>
            <a:off x="6388100" y="4381500"/>
            <a:ext cx="357188" cy="819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n-US" sz="1200" dirty="0"/>
              <a:t>ACK7</a:t>
            </a:r>
          </a:p>
        </p:txBody>
      </p:sp>
      <p:sp>
        <p:nvSpPr>
          <p:cNvPr id="31804" name="Rectangle 60"/>
          <p:cNvSpPr>
            <a:spLocks noChangeArrowheads="1"/>
          </p:cNvSpPr>
          <p:nvPr/>
        </p:nvSpPr>
        <p:spPr bwMode="auto">
          <a:xfrm>
            <a:off x="6781800" y="4406900"/>
            <a:ext cx="268288" cy="819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n-US" sz="1200" dirty="0"/>
              <a:t>ACK8</a:t>
            </a:r>
          </a:p>
        </p:txBody>
      </p:sp>
      <p:sp>
        <p:nvSpPr>
          <p:cNvPr id="31805" name="Rectangle 61"/>
          <p:cNvSpPr>
            <a:spLocks noChangeArrowheads="1"/>
          </p:cNvSpPr>
          <p:nvPr/>
        </p:nvSpPr>
        <p:spPr bwMode="auto">
          <a:xfrm>
            <a:off x="7175500" y="4394200"/>
            <a:ext cx="255588" cy="819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n-US" sz="1200" dirty="0"/>
              <a:t>ACK9</a:t>
            </a:r>
          </a:p>
        </p:txBody>
      </p:sp>
      <p:sp>
        <p:nvSpPr>
          <p:cNvPr id="31810" name="Rectangle 66"/>
          <p:cNvSpPr>
            <a:spLocks noChangeArrowheads="1"/>
          </p:cNvSpPr>
          <p:nvPr/>
        </p:nvSpPr>
        <p:spPr bwMode="auto">
          <a:xfrm>
            <a:off x="838200" y="304800"/>
            <a:ext cx="6934200" cy="1066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Go Back N</a:t>
            </a:r>
          </a:p>
        </p:txBody>
      </p:sp>
      <p:sp>
        <p:nvSpPr>
          <p:cNvPr id="31811" name="Rectangle 67"/>
          <p:cNvSpPr>
            <a:spLocks noChangeArrowheads="1"/>
          </p:cNvSpPr>
          <p:nvPr/>
        </p:nvSpPr>
        <p:spPr bwMode="auto">
          <a:xfrm>
            <a:off x="3429000" y="5410200"/>
            <a:ext cx="2743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b="1" dirty="0">
                <a:solidFill>
                  <a:srgbClr val="993300"/>
                </a:solidFill>
              </a:rPr>
              <a:t>ACKing next frame expected</a:t>
            </a:r>
          </a:p>
        </p:txBody>
      </p:sp>
      <p:sp>
        <p:nvSpPr>
          <p:cNvPr id="31812" name="Line 68"/>
          <p:cNvSpPr>
            <a:spLocks noChangeShapeType="1"/>
          </p:cNvSpPr>
          <p:nvPr/>
        </p:nvSpPr>
        <p:spPr bwMode="auto">
          <a:xfrm flipH="1" flipV="1">
            <a:off x="3124200" y="5181600"/>
            <a:ext cx="381000" cy="3048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Networks: Data Link Layer</a:t>
            </a:r>
          </a:p>
        </p:txBody>
      </p:sp>
      <p:sp>
        <p:nvSpPr>
          <p:cNvPr id="6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1ED22-7CA4-4A3E-AB51-2D5CE823DDD4}" type="slidenum">
              <a:rPr lang="en-US"/>
              <a:pPr/>
              <a:t>18</a:t>
            </a:fld>
            <a:endParaRPr lang="en-US" dirty="0"/>
          </a:p>
        </p:txBody>
      </p:sp>
      <p:sp>
        <p:nvSpPr>
          <p:cNvPr id="37890" name="Line 2"/>
          <p:cNvSpPr>
            <a:spLocks noChangeShapeType="1"/>
          </p:cNvSpPr>
          <p:nvPr/>
        </p:nvSpPr>
        <p:spPr bwMode="auto">
          <a:xfrm>
            <a:off x="901700" y="2911475"/>
            <a:ext cx="79200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7891" name="Line 3"/>
          <p:cNvSpPr>
            <a:spLocks noChangeShapeType="1"/>
          </p:cNvSpPr>
          <p:nvPr/>
        </p:nvSpPr>
        <p:spPr bwMode="auto">
          <a:xfrm>
            <a:off x="857250" y="4333875"/>
            <a:ext cx="80025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238125" y="2667000"/>
            <a:ext cx="498475" cy="414338"/>
          </a:xfrm>
          <a:prstGeom prst="rect">
            <a:avLst/>
          </a:prstGeom>
          <a:noFill/>
          <a:ln w="38100" cmpd="dbl">
            <a:noFill/>
            <a:miter lim="800000"/>
            <a:headEnd/>
            <a:tailEnd/>
          </a:ln>
          <a:effectLst/>
        </p:spPr>
        <p:txBody>
          <a:bodyPr wrap="none" lIns="138112" tIns="69850" rIns="138112" bIns="69850">
            <a:spAutoFit/>
          </a:bodyPr>
          <a:lstStyle/>
          <a:p>
            <a:pPr defTabSz="2057400" eaLnBrk="0" hangingPunct="0"/>
            <a:r>
              <a:rPr lang="en-US" sz="1800" dirty="0"/>
              <a:t> A</a:t>
            </a:r>
          </a:p>
        </p:txBody>
      </p:sp>
      <p:sp>
        <p:nvSpPr>
          <p:cNvPr id="37893" name="Rectangle 5"/>
          <p:cNvSpPr>
            <a:spLocks noChangeArrowheads="1"/>
          </p:cNvSpPr>
          <p:nvPr/>
        </p:nvSpPr>
        <p:spPr bwMode="auto">
          <a:xfrm>
            <a:off x="209550" y="4081463"/>
            <a:ext cx="485775" cy="414337"/>
          </a:xfrm>
          <a:prstGeom prst="rect">
            <a:avLst/>
          </a:prstGeom>
          <a:noFill/>
          <a:ln w="38100" cmpd="dbl">
            <a:noFill/>
            <a:miter lim="800000"/>
            <a:headEnd/>
            <a:tailEnd/>
          </a:ln>
          <a:effectLst/>
        </p:spPr>
        <p:txBody>
          <a:bodyPr wrap="none" lIns="138112" tIns="69850" rIns="138112" bIns="69850">
            <a:spAutoFit/>
          </a:bodyPr>
          <a:lstStyle/>
          <a:p>
            <a:pPr defTabSz="2057400" eaLnBrk="0" hangingPunct="0"/>
            <a:r>
              <a:rPr lang="en-US" sz="1800" dirty="0"/>
              <a:t> B</a:t>
            </a:r>
          </a:p>
        </p:txBody>
      </p:sp>
      <p:sp>
        <p:nvSpPr>
          <p:cNvPr id="37894" name="Line 6"/>
          <p:cNvSpPr>
            <a:spLocks noChangeShapeType="1"/>
          </p:cNvSpPr>
          <p:nvPr/>
        </p:nvSpPr>
        <p:spPr bwMode="auto">
          <a:xfrm>
            <a:off x="1474788" y="2940050"/>
            <a:ext cx="863600" cy="137795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7895" name="Rectangle 7"/>
          <p:cNvSpPr>
            <a:spLocks noChangeArrowheads="1"/>
          </p:cNvSpPr>
          <p:nvPr/>
        </p:nvSpPr>
        <p:spPr bwMode="auto">
          <a:xfrm>
            <a:off x="1273175" y="2339975"/>
            <a:ext cx="393700" cy="565150"/>
          </a:xfrm>
          <a:prstGeom prst="rect">
            <a:avLst/>
          </a:prstGeom>
          <a:noFill/>
          <a:ln w="38100" cmpd="dbl">
            <a:noFill/>
            <a:miter lim="800000"/>
            <a:headEnd/>
            <a:tailEnd/>
          </a:ln>
          <a:effectLst/>
        </p:spPr>
        <p:txBody>
          <a:bodyPr wrap="none" lIns="138112" tIns="69850" rIns="138112" bIns="69850">
            <a:spAutoFit/>
          </a:bodyPr>
          <a:lstStyle/>
          <a:p>
            <a:pPr algn="ctr" defTabSz="2057400" eaLnBrk="0" hangingPunct="0"/>
            <a:r>
              <a:rPr lang="en-US" sz="1400" dirty="0"/>
              <a:t>fr</a:t>
            </a:r>
          </a:p>
          <a:p>
            <a:pPr algn="ctr" defTabSz="2057400" eaLnBrk="0" hangingPunct="0"/>
            <a:r>
              <a:rPr lang="en-US" sz="1400" dirty="0"/>
              <a:t>0</a:t>
            </a:r>
          </a:p>
        </p:txBody>
      </p:sp>
      <p:sp>
        <p:nvSpPr>
          <p:cNvPr id="37896" name="Rectangle 8"/>
          <p:cNvSpPr>
            <a:spLocks noChangeArrowheads="1"/>
          </p:cNvSpPr>
          <p:nvPr/>
        </p:nvSpPr>
        <p:spPr bwMode="auto">
          <a:xfrm>
            <a:off x="8080375" y="2306638"/>
            <a:ext cx="682625" cy="414337"/>
          </a:xfrm>
          <a:prstGeom prst="rect">
            <a:avLst/>
          </a:prstGeom>
          <a:noFill/>
          <a:ln w="38100" cmpd="dbl">
            <a:noFill/>
            <a:miter lim="800000"/>
            <a:headEnd/>
            <a:tailEnd/>
          </a:ln>
          <a:effectLst/>
        </p:spPr>
        <p:txBody>
          <a:bodyPr wrap="none" lIns="138112" tIns="69850" rIns="138112" bIns="69850">
            <a:spAutoFit/>
          </a:bodyPr>
          <a:lstStyle/>
          <a:p>
            <a:pPr defTabSz="2057400" eaLnBrk="0" hangingPunct="0"/>
            <a:r>
              <a:rPr lang="en-US" sz="1800" dirty="0"/>
              <a:t>time</a:t>
            </a:r>
          </a:p>
        </p:txBody>
      </p:sp>
      <p:sp>
        <p:nvSpPr>
          <p:cNvPr id="37897" name="Rectangle 9"/>
          <p:cNvSpPr>
            <a:spLocks noChangeArrowheads="1"/>
          </p:cNvSpPr>
          <p:nvPr/>
        </p:nvSpPr>
        <p:spPr bwMode="auto">
          <a:xfrm>
            <a:off x="723900" y="5162550"/>
            <a:ext cx="7772400" cy="1143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7898" name="Rectangle 10"/>
          <p:cNvSpPr>
            <a:spLocks noChangeArrowheads="1"/>
          </p:cNvSpPr>
          <p:nvPr/>
        </p:nvSpPr>
        <p:spPr bwMode="auto">
          <a:xfrm>
            <a:off x="1704975" y="2365375"/>
            <a:ext cx="393700" cy="565150"/>
          </a:xfrm>
          <a:prstGeom prst="rect">
            <a:avLst/>
          </a:prstGeom>
          <a:noFill/>
          <a:ln w="38100" cmpd="dbl">
            <a:noFill/>
            <a:miter lim="800000"/>
            <a:headEnd/>
            <a:tailEnd/>
          </a:ln>
          <a:effectLst/>
        </p:spPr>
        <p:txBody>
          <a:bodyPr wrap="none" lIns="138112" tIns="69850" rIns="138112" bIns="69850">
            <a:spAutoFit/>
          </a:bodyPr>
          <a:lstStyle/>
          <a:p>
            <a:pPr algn="ctr" defTabSz="2057400" eaLnBrk="0" hangingPunct="0"/>
            <a:r>
              <a:rPr lang="en-US" sz="1400" dirty="0"/>
              <a:t>fr</a:t>
            </a:r>
          </a:p>
          <a:p>
            <a:pPr algn="ctr" defTabSz="2057400" eaLnBrk="0" hangingPunct="0"/>
            <a:r>
              <a:rPr lang="en-US" sz="1400" dirty="0"/>
              <a:t>1</a:t>
            </a:r>
          </a:p>
        </p:txBody>
      </p:sp>
      <p:sp>
        <p:nvSpPr>
          <p:cNvPr id="37899" name="Line 11"/>
          <p:cNvSpPr>
            <a:spLocks noChangeShapeType="1"/>
          </p:cNvSpPr>
          <p:nvPr/>
        </p:nvSpPr>
        <p:spPr bwMode="auto">
          <a:xfrm>
            <a:off x="2706688" y="2927350"/>
            <a:ext cx="863600" cy="137795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7900" name="Rectangle 12"/>
          <p:cNvSpPr>
            <a:spLocks noChangeArrowheads="1"/>
          </p:cNvSpPr>
          <p:nvPr/>
        </p:nvSpPr>
        <p:spPr bwMode="auto">
          <a:xfrm>
            <a:off x="2085975" y="2365375"/>
            <a:ext cx="393700" cy="565150"/>
          </a:xfrm>
          <a:prstGeom prst="rect">
            <a:avLst/>
          </a:prstGeom>
          <a:noFill/>
          <a:ln w="38100" cmpd="dbl">
            <a:noFill/>
            <a:miter lim="800000"/>
            <a:headEnd/>
            <a:tailEnd/>
          </a:ln>
          <a:effectLst/>
        </p:spPr>
        <p:txBody>
          <a:bodyPr wrap="none" lIns="138112" tIns="69850" rIns="138112" bIns="69850">
            <a:spAutoFit/>
          </a:bodyPr>
          <a:lstStyle/>
          <a:p>
            <a:pPr algn="ctr" defTabSz="2057400" eaLnBrk="0" hangingPunct="0"/>
            <a:r>
              <a:rPr lang="en-US" sz="1400" dirty="0"/>
              <a:t>fr</a:t>
            </a:r>
          </a:p>
          <a:p>
            <a:pPr algn="ctr" defTabSz="2057400" eaLnBrk="0" hangingPunct="0"/>
            <a:r>
              <a:rPr lang="en-US" sz="1400" dirty="0"/>
              <a:t>2</a:t>
            </a:r>
          </a:p>
        </p:txBody>
      </p:sp>
      <p:sp>
        <p:nvSpPr>
          <p:cNvPr id="37901" name="Line 13"/>
          <p:cNvSpPr>
            <a:spLocks noChangeShapeType="1"/>
          </p:cNvSpPr>
          <p:nvPr/>
        </p:nvSpPr>
        <p:spPr bwMode="auto">
          <a:xfrm>
            <a:off x="2249488" y="2914650"/>
            <a:ext cx="863600" cy="137795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7902" name="Rectangle 14"/>
          <p:cNvSpPr>
            <a:spLocks noChangeArrowheads="1"/>
          </p:cNvSpPr>
          <p:nvPr/>
        </p:nvSpPr>
        <p:spPr bwMode="auto">
          <a:xfrm>
            <a:off x="2466975" y="2378075"/>
            <a:ext cx="393700" cy="565150"/>
          </a:xfrm>
          <a:prstGeom prst="rect">
            <a:avLst/>
          </a:prstGeom>
          <a:noFill/>
          <a:ln w="38100" cmpd="dbl">
            <a:noFill/>
            <a:miter lim="800000"/>
            <a:headEnd/>
            <a:tailEnd/>
          </a:ln>
          <a:effectLst/>
        </p:spPr>
        <p:txBody>
          <a:bodyPr wrap="none" lIns="138112" tIns="69850" rIns="138112" bIns="69850">
            <a:spAutoFit/>
          </a:bodyPr>
          <a:lstStyle/>
          <a:p>
            <a:pPr algn="ctr" defTabSz="2057400" eaLnBrk="0" hangingPunct="0"/>
            <a:r>
              <a:rPr lang="en-US" sz="1400" dirty="0"/>
              <a:t>fr</a:t>
            </a:r>
          </a:p>
          <a:p>
            <a:pPr algn="ctr" defTabSz="2057400" eaLnBrk="0" hangingPunct="0"/>
            <a:r>
              <a:rPr lang="en-US" sz="1400" dirty="0"/>
              <a:t>3</a:t>
            </a:r>
          </a:p>
        </p:txBody>
      </p:sp>
      <p:sp>
        <p:nvSpPr>
          <p:cNvPr id="37903" name="Line 15"/>
          <p:cNvSpPr>
            <a:spLocks noChangeShapeType="1"/>
          </p:cNvSpPr>
          <p:nvPr/>
        </p:nvSpPr>
        <p:spPr bwMode="auto">
          <a:xfrm>
            <a:off x="3113088" y="2952750"/>
            <a:ext cx="863600" cy="137795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7904" name="Rectangle 16"/>
          <p:cNvSpPr>
            <a:spLocks noChangeArrowheads="1"/>
          </p:cNvSpPr>
          <p:nvPr/>
        </p:nvSpPr>
        <p:spPr bwMode="auto">
          <a:xfrm>
            <a:off x="2886075" y="2378075"/>
            <a:ext cx="393700" cy="565150"/>
          </a:xfrm>
          <a:prstGeom prst="rect">
            <a:avLst/>
          </a:prstGeom>
          <a:noFill/>
          <a:ln w="38100" cmpd="dbl">
            <a:noFill/>
            <a:miter lim="800000"/>
            <a:headEnd/>
            <a:tailEnd/>
          </a:ln>
          <a:effectLst/>
        </p:spPr>
        <p:txBody>
          <a:bodyPr wrap="none" lIns="138112" tIns="69850" rIns="138112" bIns="69850">
            <a:spAutoFit/>
          </a:bodyPr>
          <a:lstStyle/>
          <a:p>
            <a:pPr algn="ctr" defTabSz="2057400" eaLnBrk="0" hangingPunct="0"/>
            <a:r>
              <a:rPr lang="en-US" sz="1400" dirty="0"/>
              <a:t>fr</a:t>
            </a:r>
          </a:p>
          <a:p>
            <a:pPr algn="ctr" defTabSz="2057400" eaLnBrk="0" hangingPunct="0"/>
            <a:r>
              <a:rPr lang="en-US" sz="1400" dirty="0"/>
              <a:t>4</a:t>
            </a: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1931988" y="2990850"/>
            <a:ext cx="622300" cy="1108075"/>
            <a:chOff x="1120" y="1530"/>
            <a:chExt cx="392" cy="698"/>
          </a:xfrm>
        </p:grpSpPr>
        <p:sp>
          <p:nvSpPr>
            <p:cNvPr id="37906" name="Line 18"/>
            <p:cNvSpPr>
              <a:spLocks noChangeShapeType="1"/>
            </p:cNvSpPr>
            <p:nvPr/>
          </p:nvSpPr>
          <p:spPr bwMode="auto">
            <a:xfrm>
              <a:off x="1120" y="1530"/>
              <a:ext cx="392" cy="63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7907" name="Line 19"/>
            <p:cNvSpPr>
              <a:spLocks noChangeShapeType="1"/>
            </p:cNvSpPr>
            <p:nvPr/>
          </p:nvSpPr>
          <p:spPr bwMode="auto">
            <a:xfrm flipH="1">
              <a:off x="1412" y="2180"/>
              <a:ext cx="96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37908" name="Line 20"/>
          <p:cNvSpPr>
            <a:spLocks noChangeShapeType="1"/>
          </p:cNvSpPr>
          <p:nvPr/>
        </p:nvSpPr>
        <p:spPr bwMode="auto">
          <a:xfrm>
            <a:off x="3544888" y="2952750"/>
            <a:ext cx="863600" cy="137795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7909" name="Line 21"/>
          <p:cNvSpPr>
            <a:spLocks noChangeShapeType="1"/>
          </p:cNvSpPr>
          <p:nvPr/>
        </p:nvSpPr>
        <p:spPr bwMode="auto">
          <a:xfrm>
            <a:off x="3925888" y="2940050"/>
            <a:ext cx="863600" cy="137795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7910" name="Line 22"/>
          <p:cNvSpPr>
            <a:spLocks noChangeShapeType="1"/>
          </p:cNvSpPr>
          <p:nvPr/>
        </p:nvSpPr>
        <p:spPr bwMode="auto">
          <a:xfrm>
            <a:off x="4459288" y="2952750"/>
            <a:ext cx="863600" cy="137795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7911" name="Rectangle 23"/>
          <p:cNvSpPr>
            <a:spLocks noChangeArrowheads="1"/>
          </p:cNvSpPr>
          <p:nvPr/>
        </p:nvSpPr>
        <p:spPr bwMode="auto">
          <a:xfrm>
            <a:off x="3267075" y="2378075"/>
            <a:ext cx="393700" cy="565150"/>
          </a:xfrm>
          <a:prstGeom prst="rect">
            <a:avLst/>
          </a:prstGeom>
          <a:noFill/>
          <a:ln w="38100" cmpd="dbl">
            <a:noFill/>
            <a:miter lim="800000"/>
            <a:headEnd/>
            <a:tailEnd/>
          </a:ln>
          <a:effectLst/>
        </p:spPr>
        <p:txBody>
          <a:bodyPr wrap="none" lIns="138112" tIns="69850" rIns="138112" bIns="69850">
            <a:spAutoFit/>
          </a:bodyPr>
          <a:lstStyle/>
          <a:p>
            <a:pPr algn="ctr" defTabSz="2057400" eaLnBrk="0" hangingPunct="0"/>
            <a:r>
              <a:rPr lang="en-US" sz="1400" dirty="0"/>
              <a:t>fr</a:t>
            </a:r>
          </a:p>
          <a:p>
            <a:pPr algn="ctr" defTabSz="2057400" eaLnBrk="0" hangingPunct="0"/>
            <a:r>
              <a:rPr lang="en-US" sz="1400" dirty="0"/>
              <a:t>5</a:t>
            </a:r>
          </a:p>
        </p:txBody>
      </p:sp>
      <p:sp>
        <p:nvSpPr>
          <p:cNvPr id="37912" name="Rectangle 24"/>
          <p:cNvSpPr>
            <a:spLocks noChangeArrowheads="1"/>
          </p:cNvSpPr>
          <p:nvPr/>
        </p:nvSpPr>
        <p:spPr bwMode="auto">
          <a:xfrm>
            <a:off x="3663950" y="2390775"/>
            <a:ext cx="503238" cy="565150"/>
          </a:xfrm>
          <a:prstGeom prst="rect">
            <a:avLst/>
          </a:prstGeom>
          <a:noFill/>
          <a:ln w="38100" cmpd="dbl">
            <a:noFill/>
            <a:miter lim="800000"/>
            <a:headEnd/>
            <a:tailEnd/>
          </a:ln>
          <a:effectLst/>
        </p:spPr>
        <p:txBody>
          <a:bodyPr lIns="138112" tIns="69850" rIns="138112" bIns="69850">
            <a:spAutoFit/>
          </a:bodyPr>
          <a:lstStyle/>
          <a:p>
            <a:pPr algn="ctr" defTabSz="2057400" eaLnBrk="0" hangingPunct="0"/>
            <a:r>
              <a:rPr lang="en-US" sz="1400" dirty="0"/>
              <a:t>fr</a:t>
            </a:r>
          </a:p>
          <a:p>
            <a:pPr algn="ctr" defTabSz="2057400" eaLnBrk="0" hangingPunct="0"/>
            <a:r>
              <a:rPr lang="en-US" sz="1400" dirty="0"/>
              <a:t>1</a:t>
            </a:r>
          </a:p>
        </p:txBody>
      </p:sp>
      <p:sp>
        <p:nvSpPr>
          <p:cNvPr id="37913" name="Rectangle 25"/>
          <p:cNvSpPr>
            <a:spLocks noChangeArrowheads="1"/>
          </p:cNvSpPr>
          <p:nvPr/>
        </p:nvSpPr>
        <p:spPr bwMode="auto">
          <a:xfrm>
            <a:off x="4171950" y="2403475"/>
            <a:ext cx="503238" cy="565150"/>
          </a:xfrm>
          <a:prstGeom prst="rect">
            <a:avLst/>
          </a:prstGeom>
          <a:noFill/>
          <a:ln w="38100" cmpd="dbl">
            <a:noFill/>
            <a:miter lim="800000"/>
            <a:headEnd/>
            <a:tailEnd/>
          </a:ln>
          <a:effectLst/>
        </p:spPr>
        <p:txBody>
          <a:bodyPr lIns="138112" tIns="69850" rIns="138112" bIns="69850">
            <a:spAutoFit/>
          </a:bodyPr>
          <a:lstStyle/>
          <a:p>
            <a:pPr algn="ctr" defTabSz="2057400" eaLnBrk="0" hangingPunct="0"/>
            <a:r>
              <a:rPr lang="en-US" sz="1400" dirty="0"/>
              <a:t>fr</a:t>
            </a:r>
          </a:p>
          <a:p>
            <a:pPr algn="ctr" defTabSz="2057400" eaLnBrk="0" hangingPunct="0"/>
            <a:r>
              <a:rPr lang="en-US" sz="1400" dirty="0"/>
              <a:t>2</a:t>
            </a:r>
          </a:p>
        </p:txBody>
      </p:sp>
      <p:sp>
        <p:nvSpPr>
          <p:cNvPr id="37914" name="Line 26"/>
          <p:cNvSpPr>
            <a:spLocks noChangeShapeType="1"/>
          </p:cNvSpPr>
          <p:nvPr/>
        </p:nvSpPr>
        <p:spPr bwMode="auto">
          <a:xfrm flipV="1">
            <a:off x="2357438" y="2943225"/>
            <a:ext cx="520700" cy="1371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7915" name="Line 27"/>
          <p:cNvSpPr>
            <a:spLocks noChangeShapeType="1"/>
          </p:cNvSpPr>
          <p:nvPr/>
        </p:nvSpPr>
        <p:spPr bwMode="auto">
          <a:xfrm flipV="1">
            <a:off x="3157538" y="2943225"/>
            <a:ext cx="520700" cy="1371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7916" name="Rectangle 28"/>
          <p:cNvSpPr>
            <a:spLocks noChangeArrowheads="1"/>
          </p:cNvSpPr>
          <p:nvPr/>
        </p:nvSpPr>
        <p:spPr bwMode="auto">
          <a:xfrm>
            <a:off x="2209800" y="4406900"/>
            <a:ext cx="280988" cy="819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n-US" sz="1200" dirty="0"/>
              <a:t>ACK1</a:t>
            </a:r>
          </a:p>
        </p:txBody>
      </p:sp>
      <p:sp>
        <p:nvSpPr>
          <p:cNvPr id="37917" name="Line 29"/>
          <p:cNvSpPr>
            <a:spLocks noChangeShapeType="1"/>
          </p:cNvSpPr>
          <p:nvPr/>
        </p:nvSpPr>
        <p:spPr bwMode="auto">
          <a:xfrm flipH="1" flipV="1">
            <a:off x="2649538" y="4403725"/>
            <a:ext cx="114300" cy="965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7918" name="Rectangle 30"/>
          <p:cNvSpPr>
            <a:spLocks noChangeArrowheads="1"/>
          </p:cNvSpPr>
          <p:nvPr/>
        </p:nvSpPr>
        <p:spPr bwMode="auto">
          <a:xfrm>
            <a:off x="2476500" y="5416550"/>
            <a:ext cx="62547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800" dirty="0"/>
              <a:t>error</a:t>
            </a:r>
          </a:p>
        </p:txBody>
      </p:sp>
      <p:sp>
        <p:nvSpPr>
          <p:cNvPr id="37919" name="Rectangle 31"/>
          <p:cNvSpPr>
            <a:spLocks noChangeArrowheads="1"/>
          </p:cNvSpPr>
          <p:nvPr/>
        </p:nvSpPr>
        <p:spPr bwMode="auto">
          <a:xfrm>
            <a:off x="3352800" y="4419600"/>
            <a:ext cx="1371600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ctr" eaLnBrk="0" hangingPunct="0"/>
            <a:r>
              <a:rPr lang="en-US" sz="1200" dirty="0"/>
              <a:t>Out-of-sequence</a:t>
            </a:r>
          </a:p>
          <a:p>
            <a:pPr algn="ctr" eaLnBrk="0" hangingPunct="0"/>
            <a:r>
              <a:rPr lang="en-US" sz="1200" dirty="0"/>
              <a:t>frames</a:t>
            </a:r>
          </a:p>
        </p:txBody>
      </p:sp>
      <p:sp>
        <p:nvSpPr>
          <p:cNvPr id="37920" name="Rectangle 32"/>
          <p:cNvSpPr>
            <a:spLocks noChangeArrowheads="1"/>
          </p:cNvSpPr>
          <p:nvPr/>
        </p:nvSpPr>
        <p:spPr bwMode="auto">
          <a:xfrm>
            <a:off x="1168400" y="1847850"/>
            <a:ext cx="126047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800" dirty="0"/>
              <a:t>Go-Back-7:</a:t>
            </a:r>
          </a:p>
        </p:txBody>
      </p:sp>
      <p:sp>
        <p:nvSpPr>
          <p:cNvPr id="37921" name="Line 33"/>
          <p:cNvSpPr>
            <a:spLocks noChangeShapeType="1"/>
          </p:cNvSpPr>
          <p:nvPr/>
        </p:nvSpPr>
        <p:spPr bwMode="auto">
          <a:xfrm>
            <a:off x="3935413" y="1660525"/>
            <a:ext cx="0" cy="660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7922" name="Line 34"/>
          <p:cNvSpPr>
            <a:spLocks noChangeShapeType="1"/>
          </p:cNvSpPr>
          <p:nvPr/>
        </p:nvSpPr>
        <p:spPr bwMode="auto">
          <a:xfrm>
            <a:off x="4840288" y="2927350"/>
            <a:ext cx="863600" cy="137795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7923" name="Line 35"/>
          <p:cNvSpPr>
            <a:spLocks noChangeShapeType="1"/>
          </p:cNvSpPr>
          <p:nvPr/>
        </p:nvSpPr>
        <p:spPr bwMode="auto">
          <a:xfrm>
            <a:off x="5272088" y="2927350"/>
            <a:ext cx="863600" cy="137795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7924" name="Line 36"/>
          <p:cNvSpPr>
            <a:spLocks noChangeShapeType="1"/>
          </p:cNvSpPr>
          <p:nvPr/>
        </p:nvSpPr>
        <p:spPr bwMode="auto">
          <a:xfrm>
            <a:off x="5653088" y="2914650"/>
            <a:ext cx="863600" cy="137795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7925" name="Rectangle 37"/>
          <p:cNvSpPr>
            <a:spLocks noChangeArrowheads="1"/>
          </p:cNvSpPr>
          <p:nvPr/>
        </p:nvSpPr>
        <p:spPr bwMode="auto">
          <a:xfrm>
            <a:off x="5019675" y="2403475"/>
            <a:ext cx="393700" cy="565150"/>
          </a:xfrm>
          <a:prstGeom prst="rect">
            <a:avLst/>
          </a:prstGeom>
          <a:noFill/>
          <a:ln w="38100" cmpd="dbl">
            <a:noFill/>
            <a:miter lim="800000"/>
            <a:headEnd/>
            <a:tailEnd/>
          </a:ln>
          <a:effectLst/>
        </p:spPr>
        <p:txBody>
          <a:bodyPr wrap="none" lIns="138112" tIns="69850" rIns="138112" bIns="69850">
            <a:spAutoFit/>
          </a:bodyPr>
          <a:lstStyle/>
          <a:p>
            <a:pPr algn="ctr" defTabSz="2057400" eaLnBrk="0" hangingPunct="0"/>
            <a:r>
              <a:rPr lang="en-US" sz="1400" dirty="0"/>
              <a:t>fr</a:t>
            </a:r>
          </a:p>
          <a:p>
            <a:pPr algn="ctr" defTabSz="2057400" eaLnBrk="0" hangingPunct="0"/>
            <a:r>
              <a:rPr lang="en-US" sz="1400" dirty="0"/>
              <a:t>4</a:t>
            </a:r>
          </a:p>
        </p:txBody>
      </p:sp>
      <p:sp>
        <p:nvSpPr>
          <p:cNvPr id="37926" name="Rectangle 38"/>
          <p:cNvSpPr>
            <a:spLocks noChangeArrowheads="1"/>
          </p:cNvSpPr>
          <p:nvPr/>
        </p:nvSpPr>
        <p:spPr bwMode="auto">
          <a:xfrm>
            <a:off x="5378450" y="2416175"/>
            <a:ext cx="503238" cy="565150"/>
          </a:xfrm>
          <a:prstGeom prst="rect">
            <a:avLst/>
          </a:prstGeom>
          <a:noFill/>
          <a:ln w="38100" cmpd="dbl">
            <a:noFill/>
            <a:miter lim="800000"/>
            <a:headEnd/>
            <a:tailEnd/>
          </a:ln>
          <a:effectLst/>
        </p:spPr>
        <p:txBody>
          <a:bodyPr lIns="138112" tIns="69850" rIns="138112" bIns="69850">
            <a:spAutoFit/>
          </a:bodyPr>
          <a:lstStyle/>
          <a:p>
            <a:pPr algn="ctr" defTabSz="2057400" eaLnBrk="0" hangingPunct="0"/>
            <a:r>
              <a:rPr lang="en-US" sz="1400" dirty="0"/>
              <a:t>fr</a:t>
            </a:r>
          </a:p>
          <a:p>
            <a:pPr algn="ctr" defTabSz="2057400" eaLnBrk="0" hangingPunct="0"/>
            <a:r>
              <a:rPr lang="en-US" sz="1400" dirty="0"/>
              <a:t>5</a:t>
            </a:r>
          </a:p>
        </p:txBody>
      </p:sp>
      <p:sp>
        <p:nvSpPr>
          <p:cNvPr id="37927" name="Rectangle 39"/>
          <p:cNvSpPr>
            <a:spLocks noChangeArrowheads="1"/>
          </p:cNvSpPr>
          <p:nvPr/>
        </p:nvSpPr>
        <p:spPr bwMode="auto">
          <a:xfrm>
            <a:off x="4618038" y="2403475"/>
            <a:ext cx="393700" cy="565150"/>
          </a:xfrm>
          <a:prstGeom prst="rect">
            <a:avLst/>
          </a:prstGeom>
          <a:noFill/>
          <a:ln w="38100" cmpd="dbl">
            <a:noFill/>
            <a:miter lim="800000"/>
            <a:headEnd/>
            <a:tailEnd/>
          </a:ln>
          <a:effectLst/>
        </p:spPr>
        <p:txBody>
          <a:bodyPr wrap="none" lIns="138112" tIns="69850" rIns="138112" bIns="69850">
            <a:spAutoFit/>
          </a:bodyPr>
          <a:lstStyle/>
          <a:p>
            <a:pPr algn="ctr" defTabSz="2057400" eaLnBrk="0" hangingPunct="0"/>
            <a:r>
              <a:rPr lang="en-US" sz="1400" dirty="0"/>
              <a:t>fr</a:t>
            </a:r>
          </a:p>
          <a:p>
            <a:pPr algn="ctr" defTabSz="2057400" eaLnBrk="0" hangingPunct="0"/>
            <a:r>
              <a:rPr lang="en-US" sz="1400" dirty="0"/>
              <a:t>3</a:t>
            </a:r>
          </a:p>
        </p:txBody>
      </p:sp>
      <p:sp>
        <p:nvSpPr>
          <p:cNvPr id="37928" name="Line 40"/>
          <p:cNvSpPr>
            <a:spLocks noChangeShapeType="1"/>
          </p:cNvSpPr>
          <p:nvPr/>
        </p:nvSpPr>
        <p:spPr bwMode="auto">
          <a:xfrm flipV="1">
            <a:off x="5380038" y="2917825"/>
            <a:ext cx="520700" cy="1371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7929" name="Line 41"/>
          <p:cNvSpPr>
            <a:spLocks noChangeShapeType="1"/>
          </p:cNvSpPr>
          <p:nvPr/>
        </p:nvSpPr>
        <p:spPr bwMode="auto">
          <a:xfrm flipV="1">
            <a:off x="5773738" y="2917825"/>
            <a:ext cx="520700" cy="1371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7930" name="Line 42"/>
          <p:cNvSpPr>
            <a:spLocks noChangeShapeType="1"/>
          </p:cNvSpPr>
          <p:nvPr/>
        </p:nvSpPr>
        <p:spPr bwMode="auto">
          <a:xfrm flipV="1">
            <a:off x="6205538" y="2943225"/>
            <a:ext cx="520700" cy="1371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7931" name="Line 43"/>
          <p:cNvSpPr>
            <a:spLocks noChangeShapeType="1"/>
          </p:cNvSpPr>
          <p:nvPr/>
        </p:nvSpPr>
        <p:spPr bwMode="auto">
          <a:xfrm flipV="1">
            <a:off x="6561138" y="2943225"/>
            <a:ext cx="520700" cy="1371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7932" name="Line 44"/>
          <p:cNvSpPr>
            <a:spLocks noChangeShapeType="1"/>
          </p:cNvSpPr>
          <p:nvPr/>
        </p:nvSpPr>
        <p:spPr bwMode="auto">
          <a:xfrm flipV="1">
            <a:off x="6916738" y="2943225"/>
            <a:ext cx="520700" cy="1371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7933" name="Line 45"/>
          <p:cNvSpPr>
            <a:spLocks noChangeShapeType="1"/>
          </p:cNvSpPr>
          <p:nvPr/>
        </p:nvSpPr>
        <p:spPr bwMode="auto">
          <a:xfrm flipV="1">
            <a:off x="7297738" y="2968625"/>
            <a:ext cx="520700" cy="1371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7934" name="Line 46"/>
          <p:cNvSpPr>
            <a:spLocks noChangeShapeType="1"/>
          </p:cNvSpPr>
          <p:nvPr/>
        </p:nvSpPr>
        <p:spPr bwMode="auto">
          <a:xfrm>
            <a:off x="6046788" y="2940050"/>
            <a:ext cx="863600" cy="137795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7935" name="Line 47"/>
          <p:cNvSpPr>
            <a:spLocks noChangeShapeType="1"/>
          </p:cNvSpPr>
          <p:nvPr/>
        </p:nvSpPr>
        <p:spPr bwMode="auto">
          <a:xfrm>
            <a:off x="6440488" y="2952750"/>
            <a:ext cx="863600" cy="137795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7936" name="Line 48"/>
          <p:cNvSpPr>
            <a:spLocks noChangeShapeType="1"/>
          </p:cNvSpPr>
          <p:nvPr/>
        </p:nvSpPr>
        <p:spPr bwMode="auto">
          <a:xfrm>
            <a:off x="6808788" y="2940050"/>
            <a:ext cx="863600" cy="137795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7937" name="Rectangle 49"/>
          <p:cNvSpPr>
            <a:spLocks noChangeArrowheads="1"/>
          </p:cNvSpPr>
          <p:nvPr/>
        </p:nvSpPr>
        <p:spPr bwMode="auto">
          <a:xfrm>
            <a:off x="5797550" y="2428875"/>
            <a:ext cx="503238" cy="565150"/>
          </a:xfrm>
          <a:prstGeom prst="rect">
            <a:avLst/>
          </a:prstGeom>
          <a:noFill/>
          <a:ln w="38100" cmpd="dbl">
            <a:noFill/>
            <a:miter lim="800000"/>
            <a:headEnd/>
            <a:tailEnd/>
          </a:ln>
          <a:effectLst/>
        </p:spPr>
        <p:txBody>
          <a:bodyPr lIns="138112" tIns="69850" rIns="138112" bIns="69850">
            <a:spAutoFit/>
          </a:bodyPr>
          <a:lstStyle/>
          <a:p>
            <a:pPr algn="ctr" defTabSz="2057400" eaLnBrk="0" hangingPunct="0"/>
            <a:r>
              <a:rPr lang="en-US" sz="1400" dirty="0"/>
              <a:t>fr</a:t>
            </a:r>
          </a:p>
          <a:p>
            <a:pPr algn="ctr" defTabSz="2057400" eaLnBrk="0" hangingPunct="0"/>
            <a:r>
              <a:rPr lang="en-US" sz="1400" dirty="0"/>
              <a:t>6</a:t>
            </a:r>
          </a:p>
        </p:txBody>
      </p:sp>
      <p:sp>
        <p:nvSpPr>
          <p:cNvPr id="37938" name="Rectangle 50"/>
          <p:cNvSpPr>
            <a:spLocks noChangeArrowheads="1"/>
          </p:cNvSpPr>
          <p:nvPr/>
        </p:nvSpPr>
        <p:spPr bwMode="auto">
          <a:xfrm>
            <a:off x="6165850" y="2428875"/>
            <a:ext cx="503238" cy="565150"/>
          </a:xfrm>
          <a:prstGeom prst="rect">
            <a:avLst/>
          </a:prstGeom>
          <a:noFill/>
          <a:ln w="38100" cmpd="dbl">
            <a:noFill/>
            <a:miter lim="800000"/>
            <a:headEnd/>
            <a:tailEnd/>
          </a:ln>
          <a:effectLst/>
        </p:spPr>
        <p:txBody>
          <a:bodyPr lIns="138112" tIns="69850" rIns="138112" bIns="69850">
            <a:spAutoFit/>
          </a:bodyPr>
          <a:lstStyle/>
          <a:p>
            <a:pPr algn="ctr" defTabSz="2057400" eaLnBrk="0" hangingPunct="0"/>
            <a:r>
              <a:rPr lang="en-US" sz="1400" dirty="0"/>
              <a:t>fr</a:t>
            </a:r>
          </a:p>
          <a:p>
            <a:pPr algn="ctr" defTabSz="2057400" eaLnBrk="0" hangingPunct="0"/>
            <a:r>
              <a:rPr lang="en-US" sz="1400" dirty="0"/>
              <a:t>7</a:t>
            </a:r>
          </a:p>
        </p:txBody>
      </p:sp>
      <p:sp>
        <p:nvSpPr>
          <p:cNvPr id="37939" name="Rectangle 51"/>
          <p:cNvSpPr>
            <a:spLocks noChangeArrowheads="1"/>
          </p:cNvSpPr>
          <p:nvPr/>
        </p:nvSpPr>
        <p:spPr bwMode="auto">
          <a:xfrm>
            <a:off x="6559550" y="2428875"/>
            <a:ext cx="503238" cy="565150"/>
          </a:xfrm>
          <a:prstGeom prst="rect">
            <a:avLst/>
          </a:prstGeom>
          <a:noFill/>
          <a:ln w="38100" cmpd="dbl">
            <a:noFill/>
            <a:miter lim="800000"/>
            <a:headEnd/>
            <a:tailEnd/>
          </a:ln>
          <a:effectLst/>
        </p:spPr>
        <p:txBody>
          <a:bodyPr lIns="138112" tIns="69850" rIns="138112" bIns="69850">
            <a:spAutoFit/>
          </a:bodyPr>
          <a:lstStyle/>
          <a:p>
            <a:pPr algn="ctr" defTabSz="2057400" eaLnBrk="0" hangingPunct="0"/>
            <a:r>
              <a:rPr lang="en-US" sz="1400" dirty="0"/>
              <a:t>fr</a:t>
            </a:r>
          </a:p>
          <a:p>
            <a:pPr algn="ctr" defTabSz="2057400" eaLnBrk="0" hangingPunct="0"/>
            <a:r>
              <a:rPr lang="en-US" sz="1400" dirty="0"/>
              <a:t>0</a:t>
            </a:r>
          </a:p>
        </p:txBody>
      </p:sp>
      <p:sp>
        <p:nvSpPr>
          <p:cNvPr id="37940" name="Rectangle 52"/>
          <p:cNvSpPr>
            <a:spLocks noChangeArrowheads="1"/>
          </p:cNvSpPr>
          <p:nvPr/>
        </p:nvSpPr>
        <p:spPr bwMode="auto">
          <a:xfrm>
            <a:off x="2601913" y="4418013"/>
            <a:ext cx="219075" cy="822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7941" name="Rectangle 53"/>
          <p:cNvSpPr>
            <a:spLocks noChangeArrowheads="1"/>
          </p:cNvSpPr>
          <p:nvPr/>
        </p:nvSpPr>
        <p:spPr bwMode="auto">
          <a:xfrm>
            <a:off x="2997200" y="4432300"/>
            <a:ext cx="215900" cy="819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n-US" sz="1200" dirty="0"/>
              <a:t>NAK1</a:t>
            </a:r>
          </a:p>
        </p:txBody>
      </p:sp>
      <p:sp>
        <p:nvSpPr>
          <p:cNvPr id="37942" name="Rectangle 54"/>
          <p:cNvSpPr>
            <a:spLocks noChangeArrowheads="1"/>
          </p:cNvSpPr>
          <p:nvPr/>
        </p:nvSpPr>
        <p:spPr bwMode="auto">
          <a:xfrm>
            <a:off x="5245100" y="4403725"/>
            <a:ext cx="215900" cy="819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n-US" sz="1200" dirty="0"/>
              <a:t>ACK3</a:t>
            </a:r>
          </a:p>
        </p:txBody>
      </p:sp>
      <p:sp>
        <p:nvSpPr>
          <p:cNvPr id="37943" name="Rectangle 55"/>
          <p:cNvSpPr>
            <a:spLocks noChangeArrowheads="1"/>
          </p:cNvSpPr>
          <p:nvPr/>
        </p:nvSpPr>
        <p:spPr bwMode="auto">
          <a:xfrm>
            <a:off x="5638800" y="4403725"/>
            <a:ext cx="215900" cy="819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n-US" sz="1200" dirty="0"/>
              <a:t>ACK4</a:t>
            </a:r>
          </a:p>
        </p:txBody>
      </p:sp>
      <p:sp>
        <p:nvSpPr>
          <p:cNvPr id="37944" name="Rectangle 56"/>
          <p:cNvSpPr>
            <a:spLocks noChangeArrowheads="1"/>
          </p:cNvSpPr>
          <p:nvPr/>
        </p:nvSpPr>
        <p:spPr bwMode="auto">
          <a:xfrm>
            <a:off x="6019800" y="4413250"/>
            <a:ext cx="215900" cy="819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n-US" sz="1200" dirty="0"/>
              <a:t>ACK5</a:t>
            </a:r>
          </a:p>
        </p:txBody>
      </p:sp>
      <p:sp>
        <p:nvSpPr>
          <p:cNvPr id="37945" name="Rectangle 57"/>
          <p:cNvSpPr>
            <a:spLocks noChangeArrowheads="1"/>
          </p:cNvSpPr>
          <p:nvPr/>
        </p:nvSpPr>
        <p:spPr bwMode="auto">
          <a:xfrm>
            <a:off x="6426200" y="4400550"/>
            <a:ext cx="215900" cy="819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n-US" sz="1200" dirty="0"/>
              <a:t>ACK6</a:t>
            </a:r>
          </a:p>
        </p:txBody>
      </p:sp>
      <p:sp>
        <p:nvSpPr>
          <p:cNvPr id="37946" name="Rectangle 58"/>
          <p:cNvSpPr>
            <a:spLocks noChangeArrowheads="1"/>
          </p:cNvSpPr>
          <p:nvPr/>
        </p:nvSpPr>
        <p:spPr bwMode="auto">
          <a:xfrm>
            <a:off x="6819900" y="4410075"/>
            <a:ext cx="215900" cy="819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n-US" sz="1200" dirty="0"/>
              <a:t>ACK7</a:t>
            </a:r>
          </a:p>
        </p:txBody>
      </p:sp>
      <p:sp>
        <p:nvSpPr>
          <p:cNvPr id="37947" name="Rectangle 59"/>
          <p:cNvSpPr>
            <a:spLocks noChangeArrowheads="1"/>
          </p:cNvSpPr>
          <p:nvPr/>
        </p:nvSpPr>
        <p:spPr bwMode="auto">
          <a:xfrm>
            <a:off x="4699000" y="4381500"/>
            <a:ext cx="215900" cy="819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n-US" sz="1200" dirty="0"/>
              <a:t>ACK2</a:t>
            </a:r>
          </a:p>
        </p:txBody>
      </p:sp>
      <p:sp>
        <p:nvSpPr>
          <p:cNvPr id="37948" name="Line 60"/>
          <p:cNvSpPr>
            <a:spLocks noChangeShapeType="1"/>
          </p:cNvSpPr>
          <p:nvPr/>
        </p:nvSpPr>
        <p:spPr bwMode="auto">
          <a:xfrm flipV="1">
            <a:off x="4872038" y="2905125"/>
            <a:ext cx="520700" cy="1371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7949" name="Rectangle 61"/>
          <p:cNvSpPr>
            <a:spLocks noChangeArrowheads="1"/>
          </p:cNvSpPr>
          <p:nvPr/>
        </p:nvSpPr>
        <p:spPr bwMode="auto">
          <a:xfrm>
            <a:off x="3914775" y="1354138"/>
            <a:ext cx="2846388" cy="317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73025" tIns="36512" rIns="73025" bIns="36512">
            <a:spAutoFit/>
          </a:bodyPr>
          <a:lstStyle/>
          <a:p>
            <a:pPr defTabSz="585788" eaLnBrk="0" hangingPunct="0"/>
            <a:r>
              <a:rPr lang="en-US" sz="1600" dirty="0"/>
              <a:t>Transmitter goes back to frame 1</a:t>
            </a:r>
          </a:p>
        </p:txBody>
      </p:sp>
      <p:sp>
        <p:nvSpPr>
          <p:cNvPr id="37950" name="Text Box 62"/>
          <p:cNvSpPr txBox="1">
            <a:spLocks noChangeArrowheads="1"/>
          </p:cNvSpPr>
          <p:nvPr/>
        </p:nvSpPr>
        <p:spPr bwMode="auto">
          <a:xfrm>
            <a:off x="7777163" y="5943600"/>
            <a:ext cx="769937" cy="2444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000" dirty="0"/>
              <a:t>Figure 5.17</a:t>
            </a:r>
          </a:p>
        </p:txBody>
      </p:sp>
      <p:sp>
        <p:nvSpPr>
          <p:cNvPr id="37951" name="Rectangle 63"/>
          <p:cNvSpPr>
            <a:spLocks noChangeArrowheads="1"/>
          </p:cNvSpPr>
          <p:nvPr/>
        </p:nvSpPr>
        <p:spPr bwMode="auto">
          <a:xfrm>
            <a:off x="838200" y="152400"/>
            <a:ext cx="69342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Go Back N</a:t>
            </a:r>
          </a:p>
          <a:p>
            <a:pPr algn="ctr"/>
            <a:r>
              <a:rPr lang="en-US" dirty="0"/>
              <a:t>with NAK error recovery</a:t>
            </a:r>
          </a:p>
        </p:txBody>
      </p:sp>
      <p:sp>
        <p:nvSpPr>
          <p:cNvPr id="37952" name="Text Box 64"/>
          <p:cNvSpPr txBox="1">
            <a:spLocks noChangeArrowheads="1"/>
          </p:cNvSpPr>
          <p:nvPr/>
        </p:nvSpPr>
        <p:spPr bwMode="auto">
          <a:xfrm>
            <a:off x="3367088" y="5867400"/>
            <a:ext cx="2816225" cy="2444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000" dirty="0"/>
              <a:t>Leon-Garcia &amp; Widjaja:  </a:t>
            </a:r>
            <a:r>
              <a:rPr lang="en-US" sz="1000" i="1" dirty="0"/>
              <a:t>Communication Networks</a:t>
            </a:r>
          </a:p>
        </p:txBody>
      </p:sp>
      <p:sp>
        <p:nvSpPr>
          <p:cNvPr id="37953" name="Text Box 65"/>
          <p:cNvSpPr txBox="1">
            <a:spLocks noChangeArrowheads="1"/>
          </p:cNvSpPr>
          <p:nvPr/>
        </p:nvSpPr>
        <p:spPr bwMode="auto">
          <a:xfrm>
            <a:off x="203200" y="5867400"/>
            <a:ext cx="2628900" cy="2444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000" dirty="0"/>
              <a:t>Copyright ©2000 The McGraw Hill Companies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00B050"/>
                </a:solidFill>
              </a:rPr>
              <a:t>Data link layer protocols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 Assumptions</a:t>
            </a:r>
          </a:p>
          <a:p>
            <a:r>
              <a:rPr lang="en-US" dirty="0" smtClean="0"/>
              <a:t> process of physical, datalink and network layers are independent. </a:t>
            </a:r>
          </a:p>
          <a:p>
            <a:r>
              <a:rPr lang="en-US" dirty="0" smtClean="0"/>
              <a:t> physical and data link layer process running in network I/O chip and network layer in main CPU.</a:t>
            </a:r>
          </a:p>
          <a:p>
            <a:r>
              <a:rPr lang="en-US" dirty="0" smtClean="0"/>
              <a:t> machine A want to transmits long stream of data to machine B using reliable and connection oriented service.</a:t>
            </a:r>
          </a:p>
          <a:p>
            <a:r>
              <a:rPr lang="en-US" dirty="0" smtClean="0"/>
              <a:t>A is assumed to have infinite supply of  data ready to send and never wait for data to be produced. </a:t>
            </a:r>
          </a:p>
          <a:p>
            <a:r>
              <a:rPr lang="en-US" dirty="0" smtClean="0"/>
              <a:t> machines don’t crashes. </a:t>
            </a:r>
            <a:r>
              <a:rPr lang="en-US" dirty="0" smtClean="0">
                <a:sym typeface="Wingdings" pitchFamily="2" charset="2"/>
              </a:rPr>
              <a:t> errors with protocols only.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81000" y="-76200"/>
            <a:ext cx="8458200" cy="762000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B050"/>
                </a:solidFill>
              </a:rPr>
              <a:t>Protocol 1: An Unrestricted Simplex Protocol</a:t>
            </a:r>
          </a:p>
        </p:txBody>
      </p:sp>
      <p:sp>
        <p:nvSpPr>
          <p:cNvPr id="1945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457200" y="838200"/>
            <a:ext cx="8305800" cy="3048000"/>
          </a:xfrm>
        </p:spPr>
        <p:txBody>
          <a:bodyPr>
            <a:noAutofit/>
          </a:bodyPr>
          <a:lstStyle/>
          <a:p>
            <a:r>
              <a:rPr lang="en-US" sz="1800" b="1" dirty="0" smtClean="0"/>
              <a:t>Data Transmission </a:t>
            </a:r>
            <a:r>
              <a:rPr lang="en-US" sz="1800" b="1" dirty="0"/>
              <a:t>in one </a:t>
            </a:r>
            <a:r>
              <a:rPr lang="en-US" sz="1800" b="1" dirty="0" smtClean="0"/>
              <a:t>direction and processing time is ignored.</a:t>
            </a:r>
            <a:endParaRPr lang="en-US" sz="1800" b="1" dirty="0"/>
          </a:p>
          <a:p>
            <a:r>
              <a:rPr lang="en-US" sz="1800" b="1" dirty="0"/>
              <a:t>The receiver is always ready to receive the next frame (</a:t>
            </a:r>
            <a:r>
              <a:rPr lang="en-US" sz="1600" b="1" dirty="0"/>
              <a:t>has infinite buffer storage).</a:t>
            </a:r>
          </a:p>
          <a:p>
            <a:r>
              <a:rPr lang="en-US" sz="1800" b="1" dirty="0"/>
              <a:t>Error-free communication channel</a:t>
            </a:r>
            <a:r>
              <a:rPr lang="en-US" sz="1800" b="1" dirty="0" smtClean="0"/>
              <a:t>. </a:t>
            </a:r>
            <a:r>
              <a:rPr lang="en-US" sz="1800" b="1" dirty="0" smtClean="0">
                <a:sym typeface="Wingdings" pitchFamily="2" charset="2"/>
              </a:rPr>
              <a:t> unrealistic  utopia protocol</a:t>
            </a:r>
            <a:endParaRPr lang="en-US" sz="1800" b="1" dirty="0"/>
          </a:p>
          <a:p>
            <a:r>
              <a:rPr lang="en-US" sz="1800" b="1" dirty="0"/>
              <a:t>No acknowledgments or retransmissions used.</a:t>
            </a:r>
          </a:p>
          <a:p>
            <a:r>
              <a:rPr lang="en-US" sz="1800" b="1" dirty="0"/>
              <a:t>If frame  has   </a:t>
            </a:r>
            <a:r>
              <a:rPr lang="en-US" sz="1800" b="1" i="1" dirty="0"/>
              <a:t>d</a:t>
            </a:r>
            <a:r>
              <a:rPr lang="en-US" sz="1800" b="1" dirty="0"/>
              <a:t> data bits and   </a:t>
            </a:r>
            <a:r>
              <a:rPr lang="en-US" sz="1800" b="1" i="1" dirty="0"/>
              <a:t>h </a:t>
            </a:r>
            <a:r>
              <a:rPr lang="en-US" sz="1800" b="1" dirty="0"/>
              <a:t> overhead bits,  channel bandwidth   </a:t>
            </a:r>
            <a:r>
              <a:rPr lang="en-US" sz="1800" b="1" i="1" dirty="0"/>
              <a:t>b</a:t>
            </a:r>
            <a:r>
              <a:rPr lang="en-US" sz="1800" b="1" dirty="0"/>
              <a:t>  bits/second:</a:t>
            </a:r>
          </a:p>
          <a:p>
            <a:pPr>
              <a:buFontTx/>
              <a:buNone/>
            </a:pPr>
            <a:r>
              <a:rPr lang="en-US" sz="1800" b="1" dirty="0"/>
              <a:t>       </a:t>
            </a:r>
            <a:r>
              <a:rPr lang="en-US" sz="1800" b="1" dirty="0" smtClean="0"/>
              <a:t>maximum </a:t>
            </a:r>
            <a:r>
              <a:rPr lang="en-US" sz="1800" b="1" dirty="0"/>
              <a:t>channel utilization  =  data size/frame size =  </a:t>
            </a:r>
            <a:r>
              <a:rPr lang="en-US" sz="1800" b="1" i="1" dirty="0"/>
              <a:t>d</a:t>
            </a:r>
            <a:r>
              <a:rPr lang="en-US" sz="1800" b="1" dirty="0"/>
              <a:t>/(</a:t>
            </a:r>
            <a:r>
              <a:rPr lang="en-US" sz="1800" b="1" i="1" dirty="0"/>
              <a:t>d </a:t>
            </a:r>
            <a:r>
              <a:rPr lang="en-US" sz="1800" b="1" dirty="0"/>
              <a:t> + </a:t>
            </a:r>
            <a:r>
              <a:rPr lang="en-US" sz="1800" b="1" i="1" dirty="0"/>
              <a:t>h</a:t>
            </a:r>
            <a:r>
              <a:rPr lang="en-US" sz="1800" b="1" dirty="0"/>
              <a:t>)</a:t>
            </a:r>
          </a:p>
          <a:p>
            <a:pPr>
              <a:buFontTx/>
              <a:buNone/>
            </a:pPr>
            <a:r>
              <a:rPr lang="en-US" sz="1800" b="1" dirty="0"/>
              <a:t>      </a:t>
            </a:r>
            <a:r>
              <a:rPr lang="en-US" sz="1800" b="1" dirty="0" smtClean="0"/>
              <a:t>maximum </a:t>
            </a:r>
            <a:r>
              <a:rPr lang="en-US" sz="1800" b="1" dirty="0"/>
              <a:t>data throughput </a:t>
            </a:r>
            <a:r>
              <a:rPr lang="en-US" sz="1800" b="1" dirty="0" smtClean="0"/>
              <a:t>= </a:t>
            </a:r>
            <a:r>
              <a:rPr lang="en-US" sz="1800" b="1" i="1" dirty="0" smtClean="0"/>
              <a:t>d</a:t>
            </a:r>
            <a:r>
              <a:rPr lang="en-US" sz="1800" b="1" i="1" dirty="0"/>
              <a:t>/</a:t>
            </a:r>
            <a:r>
              <a:rPr lang="en-US" sz="1800" b="1" dirty="0"/>
              <a:t> (</a:t>
            </a:r>
            <a:r>
              <a:rPr lang="en-US" sz="1800" b="1" i="1" dirty="0"/>
              <a:t>d</a:t>
            </a:r>
            <a:r>
              <a:rPr lang="en-US" sz="1800" b="1" dirty="0"/>
              <a:t>  + </a:t>
            </a:r>
            <a:r>
              <a:rPr lang="en-US" sz="1800" b="1" i="1" dirty="0"/>
              <a:t>h</a:t>
            </a:r>
            <a:r>
              <a:rPr lang="en-US" sz="1800" b="1" dirty="0"/>
              <a:t> )  * </a:t>
            </a:r>
            <a:r>
              <a:rPr lang="en-US" sz="1800" b="1" dirty="0" smtClean="0"/>
              <a:t>channel </a:t>
            </a:r>
            <a:r>
              <a:rPr lang="en-US" sz="1800" b="1" dirty="0"/>
              <a:t>bandwidth  = </a:t>
            </a:r>
            <a:r>
              <a:rPr lang="en-US" sz="1800" b="1" i="1" dirty="0"/>
              <a:t>d/</a:t>
            </a:r>
            <a:r>
              <a:rPr lang="en-US" sz="1800" b="1" dirty="0"/>
              <a:t> (</a:t>
            </a:r>
            <a:r>
              <a:rPr lang="en-US" sz="1800" b="1" i="1" dirty="0"/>
              <a:t>d</a:t>
            </a:r>
            <a:r>
              <a:rPr lang="en-US" sz="1800" b="1" dirty="0"/>
              <a:t>  + </a:t>
            </a:r>
            <a:r>
              <a:rPr lang="en-US" sz="1800" b="1" i="1" dirty="0"/>
              <a:t>h</a:t>
            </a:r>
            <a:r>
              <a:rPr lang="en-US" sz="1800" b="1" dirty="0"/>
              <a:t> )  * </a:t>
            </a:r>
            <a:r>
              <a:rPr lang="en-US" sz="1800" b="1" i="1" dirty="0"/>
              <a:t>b</a:t>
            </a:r>
            <a:r>
              <a:rPr lang="en-US" sz="1800" b="1" dirty="0"/>
              <a:t> </a:t>
            </a:r>
          </a:p>
        </p:txBody>
      </p:sp>
      <p:grpSp>
        <p:nvGrpSpPr>
          <p:cNvPr id="2" name="Group 1084"/>
          <p:cNvGrpSpPr>
            <a:grpSpLocks/>
          </p:cNvGrpSpPr>
          <p:nvPr/>
        </p:nvGrpSpPr>
        <p:grpSpPr bwMode="auto">
          <a:xfrm>
            <a:off x="579438" y="3962400"/>
            <a:ext cx="8061325" cy="2514600"/>
            <a:chOff x="351" y="1807"/>
            <a:chExt cx="5078" cy="2069"/>
          </a:xfrm>
        </p:grpSpPr>
        <p:sp>
          <p:nvSpPr>
            <p:cNvPr id="19460" name="Line 1028"/>
            <p:cNvSpPr>
              <a:spLocks noChangeShapeType="1"/>
            </p:cNvSpPr>
            <p:nvPr/>
          </p:nvSpPr>
          <p:spPr bwMode="auto">
            <a:xfrm>
              <a:off x="1359" y="1807"/>
              <a:ext cx="0" cy="19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9461" name="Line 1029"/>
            <p:cNvSpPr>
              <a:spLocks noChangeShapeType="1"/>
            </p:cNvSpPr>
            <p:nvPr/>
          </p:nvSpPr>
          <p:spPr bwMode="auto">
            <a:xfrm>
              <a:off x="4431" y="1857"/>
              <a:ext cx="0" cy="19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3" name="Group 1044"/>
            <p:cNvGrpSpPr>
              <a:grpSpLocks/>
            </p:cNvGrpSpPr>
            <p:nvPr/>
          </p:nvGrpSpPr>
          <p:grpSpPr bwMode="auto">
            <a:xfrm>
              <a:off x="1367" y="1905"/>
              <a:ext cx="3084" cy="618"/>
              <a:chOff x="1488" y="1440"/>
              <a:chExt cx="3084" cy="618"/>
            </a:xfrm>
          </p:grpSpPr>
          <p:grpSp>
            <p:nvGrpSpPr>
              <p:cNvPr id="4" name="Group 1041"/>
              <p:cNvGrpSpPr>
                <a:grpSpLocks/>
              </p:cNvGrpSpPr>
              <p:nvPr/>
            </p:nvGrpSpPr>
            <p:grpSpPr bwMode="auto">
              <a:xfrm>
                <a:off x="1488" y="1440"/>
                <a:ext cx="3084" cy="618"/>
                <a:chOff x="1488" y="1440"/>
                <a:chExt cx="3084" cy="618"/>
              </a:xfrm>
            </p:grpSpPr>
            <p:sp>
              <p:nvSpPr>
                <p:cNvPr id="19471" name="Line 1039"/>
                <p:cNvSpPr>
                  <a:spLocks noChangeShapeType="1"/>
                </p:cNvSpPr>
                <p:nvPr/>
              </p:nvSpPr>
              <p:spPr bwMode="auto">
                <a:xfrm>
                  <a:off x="1488" y="1440"/>
                  <a:ext cx="3072" cy="43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19472" name="Line 1040"/>
                <p:cNvSpPr>
                  <a:spLocks noChangeShapeType="1"/>
                </p:cNvSpPr>
                <p:nvPr/>
              </p:nvSpPr>
              <p:spPr bwMode="auto">
                <a:xfrm>
                  <a:off x="1500" y="1626"/>
                  <a:ext cx="3072" cy="43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</p:grpSp>
          <p:sp>
            <p:nvSpPr>
              <p:cNvPr id="19474" name="Text Box 1042"/>
              <p:cNvSpPr txBox="1">
                <a:spLocks noChangeArrowheads="1"/>
              </p:cNvSpPr>
              <p:nvPr/>
            </p:nvSpPr>
            <p:spPr bwMode="auto">
              <a:xfrm rot="393004">
                <a:off x="2410" y="1591"/>
                <a:ext cx="1008" cy="231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sz="1800" dirty="0"/>
                  <a:t>Data Frame 1 </a:t>
                </a:r>
              </a:p>
            </p:txBody>
          </p:sp>
        </p:grpSp>
        <p:grpSp>
          <p:nvGrpSpPr>
            <p:cNvPr id="5" name="Group 1045"/>
            <p:cNvGrpSpPr>
              <a:grpSpLocks/>
            </p:cNvGrpSpPr>
            <p:nvPr/>
          </p:nvGrpSpPr>
          <p:grpSpPr bwMode="auto">
            <a:xfrm>
              <a:off x="1365" y="2098"/>
              <a:ext cx="3084" cy="618"/>
              <a:chOff x="1488" y="1440"/>
              <a:chExt cx="3084" cy="618"/>
            </a:xfrm>
          </p:grpSpPr>
          <p:grpSp>
            <p:nvGrpSpPr>
              <p:cNvPr id="6" name="Group 1046"/>
              <p:cNvGrpSpPr>
                <a:grpSpLocks/>
              </p:cNvGrpSpPr>
              <p:nvPr/>
            </p:nvGrpSpPr>
            <p:grpSpPr bwMode="auto">
              <a:xfrm>
                <a:off x="1488" y="1440"/>
                <a:ext cx="3084" cy="618"/>
                <a:chOff x="1488" y="1440"/>
                <a:chExt cx="3084" cy="618"/>
              </a:xfrm>
            </p:grpSpPr>
            <p:sp>
              <p:nvSpPr>
                <p:cNvPr id="19479" name="Line 1047"/>
                <p:cNvSpPr>
                  <a:spLocks noChangeShapeType="1"/>
                </p:cNvSpPr>
                <p:nvPr/>
              </p:nvSpPr>
              <p:spPr bwMode="auto">
                <a:xfrm>
                  <a:off x="1488" y="1440"/>
                  <a:ext cx="3072" cy="43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19480" name="Line 1048"/>
                <p:cNvSpPr>
                  <a:spLocks noChangeShapeType="1"/>
                </p:cNvSpPr>
                <p:nvPr/>
              </p:nvSpPr>
              <p:spPr bwMode="auto">
                <a:xfrm>
                  <a:off x="1500" y="1626"/>
                  <a:ext cx="3072" cy="43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</p:grpSp>
          <p:sp>
            <p:nvSpPr>
              <p:cNvPr id="19481" name="Text Box 1049"/>
              <p:cNvSpPr txBox="1">
                <a:spLocks noChangeArrowheads="1"/>
              </p:cNvSpPr>
              <p:nvPr/>
            </p:nvSpPr>
            <p:spPr bwMode="auto">
              <a:xfrm rot="393004">
                <a:off x="2410" y="1591"/>
                <a:ext cx="1008" cy="231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sz="1800" dirty="0"/>
                  <a:t>Data Frame 2 </a:t>
                </a:r>
              </a:p>
            </p:txBody>
          </p:sp>
        </p:grpSp>
        <p:grpSp>
          <p:nvGrpSpPr>
            <p:cNvPr id="7" name="Group 1050"/>
            <p:cNvGrpSpPr>
              <a:grpSpLocks/>
            </p:cNvGrpSpPr>
            <p:nvPr/>
          </p:nvGrpSpPr>
          <p:grpSpPr bwMode="auto">
            <a:xfrm>
              <a:off x="1359" y="2291"/>
              <a:ext cx="3084" cy="618"/>
              <a:chOff x="1488" y="1440"/>
              <a:chExt cx="3084" cy="618"/>
            </a:xfrm>
          </p:grpSpPr>
          <p:grpSp>
            <p:nvGrpSpPr>
              <p:cNvPr id="8" name="Group 1051"/>
              <p:cNvGrpSpPr>
                <a:grpSpLocks/>
              </p:cNvGrpSpPr>
              <p:nvPr/>
            </p:nvGrpSpPr>
            <p:grpSpPr bwMode="auto">
              <a:xfrm>
                <a:off x="1488" y="1440"/>
                <a:ext cx="3084" cy="618"/>
                <a:chOff x="1488" y="1440"/>
                <a:chExt cx="3084" cy="618"/>
              </a:xfrm>
            </p:grpSpPr>
            <p:sp>
              <p:nvSpPr>
                <p:cNvPr id="19484" name="Line 1052"/>
                <p:cNvSpPr>
                  <a:spLocks noChangeShapeType="1"/>
                </p:cNvSpPr>
                <p:nvPr/>
              </p:nvSpPr>
              <p:spPr bwMode="auto">
                <a:xfrm>
                  <a:off x="1488" y="1440"/>
                  <a:ext cx="3072" cy="43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19485" name="Line 1053"/>
                <p:cNvSpPr>
                  <a:spLocks noChangeShapeType="1"/>
                </p:cNvSpPr>
                <p:nvPr/>
              </p:nvSpPr>
              <p:spPr bwMode="auto">
                <a:xfrm>
                  <a:off x="1500" y="1626"/>
                  <a:ext cx="3072" cy="43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</p:grpSp>
          <p:sp>
            <p:nvSpPr>
              <p:cNvPr id="19486" name="Text Box 1054"/>
              <p:cNvSpPr txBox="1">
                <a:spLocks noChangeArrowheads="1"/>
              </p:cNvSpPr>
              <p:nvPr/>
            </p:nvSpPr>
            <p:spPr bwMode="auto">
              <a:xfrm rot="393004">
                <a:off x="2410" y="1591"/>
                <a:ext cx="1008" cy="231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sz="1800" dirty="0"/>
                  <a:t>Data Frame 3 </a:t>
                </a:r>
              </a:p>
            </p:txBody>
          </p:sp>
        </p:grpSp>
        <p:grpSp>
          <p:nvGrpSpPr>
            <p:cNvPr id="9" name="Group 1055"/>
            <p:cNvGrpSpPr>
              <a:grpSpLocks/>
            </p:cNvGrpSpPr>
            <p:nvPr/>
          </p:nvGrpSpPr>
          <p:grpSpPr bwMode="auto">
            <a:xfrm>
              <a:off x="1359" y="2482"/>
              <a:ext cx="3084" cy="618"/>
              <a:chOff x="1488" y="1440"/>
              <a:chExt cx="3084" cy="618"/>
            </a:xfrm>
          </p:grpSpPr>
          <p:grpSp>
            <p:nvGrpSpPr>
              <p:cNvPr id="10" name="Group 1056"/>
              <p:cNvGrpSpPr>
                <a:grpSpLocks/>
              </p:cNvGrpSpPr>
              <p:nvPr/>
            </p:nvGrpSpPr>
            <p:grpSpPr bwMode="auto">
              <a:xfrm>
                <a:off x="1488" y="1440"/>
                <a:ext cx="3084" cy="618"/>
                <a:chOff x="1488" y="1440"/>
                <a:chExt cx="3084" cy="618"/>
              </a:xfrm>
            </p:grpSpPr>
            <p:sp>
              <p:nvSpPr>
                <p:cNvPr id="19489" name="Line 1057"/>
                <p:cNvSpPr>
                  <a:spLocks noChangeShapeType="1"/>
                </p:cNvSpPr>
                <p:nvPr/>
              </p:nvSpPr>
              <p:spPr bwMode="auto">
                <a:xfrm>
                  <a:off x="1488" y="1440"/>
                  <a:ext cx="3072" cy="43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19490" name="Line 1058"/>
                <p:cNvSpPr>
                  <a:spLocks noChangeShapeType="1"/>
                </p:cNvSpPr>
                <p:nvPr/>
              </p:nvSpPr>
              <p:spPr bwMode="auto">
                <a:xfrm>
                  <a:off x="1500" y="1626"/>
                  <a:ext cx="3072" cy="43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</p:grpSp>
          <p:sp>
            <p:nvSpPr>
              <p:cNvPr id="19491" name="Text Box 1059"/>
              <p:cNvSpPr txBox="1">
                <a:spLocks noChangeArrowheads="1"/>
              </p:cNvSpPr>
              <p:nvPr/>
            </p:nvSpPr>
            <p:spPr bwMode="auto">
              <a:xfrm rot="393004">
                <a:off x="2399" y="1590"/>
                <a:ext cx="1008" cy="423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sz="1800" dirty="0"/>
                  <a:t>Data Frame 4</a:t>
                </a:r>
              </a:p>
              <a:p>
                <a:endParaRPr lang="en-US" dirty="0"/>
              </a:p>
            </p:txBody>
          </p:sp>
        </p:grpSp>
        <p:grpSp>
          <p:nvGrpSpPr>
            <p:cNvPr id="11" name="Group 1060"/>
            <p:cNvGrpSpPr>
              <a:grpSpLocks/>
            </p:cNvGrpSpPr>
            <p:nvPr/>
          </p:nvGrpSpPr>
          <p:grpSpPr bwMode="auto">
            <a:xfrm>
              <a:off x="1359" y="2674"/>
              <a:ext cx="3084" cy="618"/>
              <a:chOff x="1488" y="1440"/>
              <a:chExt cx="3084" cy="618"/>
            </a:xfrm>
          </p:grpSpPr>
          <p:grpSp>
            <p:nvGrpSpPr>
              <p:cNvPr id="12" name="Group 1061"/>
              <p:cNvGrpSpPr>
                <a:grpSpLocks/>
              </p:cNvGrpSpPr>
              <p:nvPr/>
            </p:nvGrpSpPr>
            <p:grpSpPr bwMode="auto">
              <a:xfrm>
                <a:off x="1488" y="1440"/>
                <a:ext cx="3084" cy="618"/>
                <a:chOff x="1488" y="1440"/>
                <a:chExt cx="3084" cy="618"/>
              </a:xfrm>
            </p:grpSpPr>
            <p:sp>
              <p:nvSpPr>
                <p:cNvPr id="19494" name="Line 1062"/>
                <p:cNvSpPr>
                  <a:spLocks noChangeShapeType="1"/>
                </p:cNvSpPr>
                <p:nvPr/>
              </p:nvSpPr>
              <p:spPr bwMode="auto">
                <a:xfrm>
                  <a:off x="1488" y="1440"/>
                  <a:ext cx="3072" cy="43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19495" name="Line 1063"/>
                <p:cNvSpPr>
                  <a:spLocks noChangeShapeType="1"/>
                </p:cNvSpPr>
                <p:nvPr/>
              </p:nvSpPr>
              <p:spPr bwMode="auto">
                <a:xfrm>
                  <a:off x="1500" y="1626"/>
                  <a:ext cx="3072" cy="43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</p:grpSp>
          <p:sp>
            <p:nvSpPr>
              <p:cNvPr id="19496" name="Text Box 1064"/>
              <p:cNvSpPr txBox="1">
                <a:spLocks noChangeArrowheads="1"/>
              </p:cNvSpPr>
              <p:nvPr/>
            </p:nvSpPr>
            <p:spPr bwMode="auto">
              <a:xfrm rot="393004">
                <a:off x="2399" y="1590"/>
                <a:ext cx="1008" cy="423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sz="1800" dirty="0"/>
                  <a:t>Data Frame 5</a:t>
                </a:r>
              </a:p>
              <a:p>
                <a:r>
                  <a:rPr lang="en-US" dirty="0"/>
                  <a:t> </a:t>
                </a:r>
              </a:p>
            </p:txBody>
          </p:sp>
        </p:grpSp>
        <p:grpSp>
          <p:nvGrpSpPr>
            <p:cNvPr id="13" name="Group 1065"/>
            <p:cNvGrpSpPr>
              <a:grpSpLocks/>
            </p:cNvGrpSpPr>
            <p:nvPr/>
          </p:nvGrpSpPr>
          <p:grpSpPr bwMode="auto">
            <a:xfrm>
              <a:off x="1359" y="2859"/>
              <a:ext cx="3084" cy="618"/>
              <a:chOff x="1488" y="1440"/>
              <a:chExt cx="3084" cy="618"/>
            </a:xfrm>
          </p:grpSpPr>
          <p:grpSp>
            <p:nvGrpSpPr>
              <p:cNvPr id="14" name="Group 1066"/>
              <p:cNvGrpSpPr>
                <a:grpSpLocks/>
              </p:cNvGrpSpPr>
              <p:nvPr/>
            </p:nvGrpSpPr>
            <p:grpSpPr bwMode="auto">
              <a:xfrm>
                <a:off x="1488" y="1440"/>
                <a:ext cx="3084" cy="618"/>
                <a:chOff x="1488" y="1440"/>
                <a:chExt cx="3084" cy="618"/>
              </a:xfrm>
            </p:grpSpPr>
            <p:sp>
              <p:nvSpPr>
                <p:cNvPr id="19499" name="Line 1067"/>
                <p:cNvSpPr>
                  <a:spLocks noChangeShapeType="1"/>
                </p:cNvSpPr>
                <p:nvPr/>
              </p:nvSpPr>
              <p:spPr bwMode="auto">
                <a:xfrm>
                  <a:off x="1488" y="1440"/>
                  <a:ext cx="3072" cy="43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19500" name="Line 1068"/>
                <p:cNvSpPr>
                  <a:spLocks noChangeShapeType="1"/>
                </p:cNvSpPr>
                <p:nvPr/>
              </p:nvSpPr>
              <p:spPr bwMode="auto">
                <a:xfrm>
                  <a:off x="1500" y="1626"/>
                  <a:ext cx="3072" cy="43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</p:grpSp>
          <p:sp>
            <p:nvSpPr>
              <p:cNvPr id="19501" name="Text Box 1069"/>
              <p:cNvSpPr txBox="1">
                <a:spLocks noChangeArrowheads="1"/>
              </p:cNvSpPr>
              <p:nvPr/>
            </p:nvSpPr>
            <p:spPr bwMode="auto">
              <a:xfrm rot="393004">
                <a:off x="2399" y="1590"/>
                <a:ext cx="1008" cy="423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sz="1800" dirty="0"/>
                  <a:t>Data Frame 6</a:t>
                </a:r>
              </a:p>
              <a:p>
                <a:endParaRPr lang="en-US" dirty="0"/>
              </a:p>
            </p:txBody>
          </p:sp>
        </p:grpSp>
        <p:sp>
          <p:nvSpPr>
            <p:cNvPr id="19502" name="Text Box 1070"/>
            <p:cNvSpPr txBox="1">
              <a:spLocks noChangeArrowheads="1"/>
            </p:cNvSpPr>
            <p:nvPr/>
          </p:nvSpPr>
          <p:spPr bwMode="auto">
            <a:xfrm>
              <a:off x="447" y="2837"/>
              <a:ext cx="63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Sender </a:t>
              </a:r>
            </a:p>
          </p:txBody>
        </p:sp>
        <p:sp>
          <p:nvSpPr>
            <p:cNvPr id="19503" name="Text Box 1071"/>
            <p:cNvSpPr txBox="1">
              <a:spLocks noChangeArrowheads="1"/>
            </p:cNvSpPr>
            <p:nvPr/>
          </p:nvSpPr>
          <p:spPr bwMode="auto">
            <a:xfrm>
              <a:off x="4575" y="2933"/>
              <a:ext cx="711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Receiver</a:t>
              </a:r>
            </a:p>
          </p:txBody>
        </p:sp>
        <p:sp>
          <p:nvSpPr>
            <p:cNvPr id="19506" name="Line 1074"/>
            <p:cNvSpPr>
              <a:spLocks noChangeShapeType="1"/>
            </p:cNvSpPr>
            <p:nvPr/>
          </p:nvSpPr>
          <p:spPr bwMode="auto">
            <a:xfrm>
              <a:off x="1263" y="1892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triangle" w="sm" len="sm"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9507" name="Line 1075"/>
            <p:cNvSpPr>
              <a:spLocks noChangeShapeType="1"/>
            </p:cNvSpPr>
            <p:nvPr/>
          </p:nvSpPr>
          <p:spPr bwMode="auto">
            <a:xfrm>
              <a:off x="1359" y="1892"/>
              <a:ext cx="30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Dot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9508" name="Line 1076"/>
            <p:cNvSpPr>
              <a:spLocks noChangeShapeType="1"/>
            </p:cNvSpPr>
            <p:nvPr/>
          </p:nvSpPr>
          <p:spPr bwMode="auto">
            <a:xfrm>
              <a:off x="4527" y="1892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triangle" w="sm" len="sm"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9509" name="Text Box 1077"/>
            <p:cNvSpPr txBox="1">
              <a:spLocks noChangeArrowheads="1"/>
            </p:cNvSpPr>
            <p:nvPr/>
          </p:nvSpPr>
          <p:spPr bwMode="auto">
            <a:xfrm>
              <a:off x="4527" y="1892"/>
              <a:ext cx="902" cy="52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dirty="0"/>
                <a:t>   One way</a:t>
              </a:r>
            </a:p>
            <a:p>
              <a:r>
                <a:rPr lang="en-US" sz="1600" dirty="0"/>
                <a:t>Channel delay</a:t>
              </a:r>
            </a:p>
            <a:p>
              <a:r>
                <a:rPr lang="en-US" sz="1600" dirty="0"/>
                <a:t>  or latency  l</a:t>
              </a:r>
              <a:endParaRPr lang="en-US" dirty="0"/>
            </a:p>
          </p:txBody>
        </p:sp>
        <p:sp>
          <p:nvSpPr>
            <p:cNvPr id="19510" name="Text Box 1078"/>
            <p:cNvSpPr txBox="1">
              <a:spLocks noChangeArrowheads="1"/>
            </p:cNvSpPr>
            <p:nvPr/>
          </p:nvSpPr>
          <p:spPr bwMode="auto">
            <a:xfrm>
              <a:off x="351" y="1829"/>
              <a:ext cx="978" cy="576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r>
                <a:rPr lang="en-US" sz="1200" dirty="0"/>
                <a:t>         Frame transmission time =</a:t>
              </a:r>
            </a:p>
            <a:p>
              <a:r>
                <a:rPr lang="en-US" sz="1200" dirty="0"/>
                <a:t>         (d+h)/b</a:t>
              </a:r>
            </a:p>
            <a:p>
              <a:endParaRPr lang="en-US" sz="600" dirty="0"/>
            </a:p>
            <a:p>
              <a:r>
                <a:rPr lang="en-US" sz="1000" dirty="0"/>
                <a:t>b = channel</a:t>
              </a:r>
              <a:r>
                <a:rPr lang="en-US" sz="1200" dirty="0"/>
                <a:t> bandwidth</a:t>
              </a:r>
            </a:p>
          </p:txBody>
        </p:sp>
        <p:sp>
          <p:nvSpPr>
            <p:cNvPr id="19513" name="Text Box 1081"/>
            <p:cNvSpPr txBox="1">
              <a:spLocks noChangeArrowheads="1"/>
            </p:cNvSpPr>
            <p:nvPr/>
          </p:nvSpPr>
          <p:spPr bwMode="auto">
            <a:xfrm>
              <a:off x="2309" y="3230"/>
              <a:ext cx="169" cy="63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:</a:t>
              </a:r>
            </a:p>
            <a:p>
              <a:r>
                <a:rPr lang="en-US" dirty="0"/>
                <a:t>:</a:t>
              </a:r>
            </a:p>
            <a:p>
              <a:r>
                <a:rPr lang="en-US" dirty="0"/>
                <a:t>:</a:t>
              </a:r>
            </a:p>
          </p:txBody>
        </p:sp>
        <p:sp>
          <p:nvSpPr>
            <p:cNvPr id="19514" name="Text Box 1082"/>
            <p:cNvSpPr txBox="1">
              <a:spLocks noChangeArrowheads="1"/>
            </p:cNvSpPr>
            <p:nvPr/>
          </p:nvSpPr>
          <p:spPr bwMode="auto">
            <a:xfrm>
              <a:off x="2493" y="3242"/>
              <a:ext cx="169" cy="63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:</a:t>
              </a:r>
            </a:p>
            <a:p>
              <a:r>
                <a:rPr lang="en-US" dirty="0"/>
                <a:t>:</a:t>
              </a:r>
            </a:p>
            <a:p>
              <a:r>
                <a:rPr lang="en-US" dirty="0"/>
                <a:t>:</a:t>
              </a:r>
            </a:p>
          </p:txBody>
        </p:sp>
      </p:grpSp>
      <p:sp>
        <p:nvSpPr>
          <p:cNvPr id="19517" name="Text Box 1085"/>
          <p:cNvSpPr txBox="1">
            <a:spLocks noChangeArrowheads="1"/>
          </p:cNvSpPr>
          <p:nvPr/>
        </p:nvSpPr>
        <p:spPr bwMode="auto">
          <a:xfrm>
            <a:off x="4632325" y="5200650"/>
            <a:ext cx="268288" cy="10064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:</a:t>
            </a:r>
          </a:p>
          <a:p>
            <a:r>
              <a:rPr lang="en-US" dirty="0"/>
              <a:t>:</a:t>
            </a:r>
          </a:p>
          <a:p>
            <a:r>
              <a:rPr lang="en-US" dirty="0"/>
              <a:t>:</a:t>
            </a:r>
          </a:p>
        </p:txBody>
      </p:sp>
      <p:sp>
        <p:nvSpPr>
          <p:cNvPr id="19518" name="Text Box 1086"/>
          <p:cNvSpPr txBox="1">
            <a:spLocks noChangeArrowheads="1"/>
          </p:cNvSpPr>
          <p:nvPr/>
        </p:nvSpPr>
        <p:spPr bwMode="auto">
          <a:xfrm>
            <a:off x="4924425" y="5219700"/>
            <a:ext cx="268288" cy="10064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:</a:t>
            </a:r>
          </a:p>
          <a:p>
            <a:r>
              <a:rPr lang="en-US" dirty="0"/>
              <a:t>:</a:t>
            </a:r>
          </a:p>
          <a:p>
            <a:r>
              <a:rPr lang="en-US" dirty="0"/>
              <a:t>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1596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rgbClr val="00B050"/>
                </a:solidFill>
              </a:rPr>
              <a:t>Protocol - 2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914400"/>
            <a:ext cx="8077200" cy="51054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 Assumptions :</a:t>
            </a:r>
          </a:p>
          <a:p>
            <a:r>
              <a:rPr lang="en-US" dirty="0" smtClean="0"/>
              <a:t>  drops the ability to receive large amount of data @ receiver side </a:t>
            </a:r>
            <a:r>
              <a:rPr lang="en-US" dirty="0" smtClean="0">
                <a:sym typeface="Wingdings" pitchFamily="2" charset="2"/>
              </a:rPr>
              <a:t> both at data link layer and network layer.</a:t>
            </a:r>
            <a:endParaRPr lang="en-US" dirty="0" smtClean="0"/>
          </a:p>
          <a:p>
            <a:r>
              <a:rPr lang="en-US" dirty="0" smtClean="0">
                <a:sym typeface="Wingdings" pitchFamily="2" charset="2"/>
              </a:rPr>
              <a:t>  communication channel is error free.</a:t>
            </a:r>
            <a:endParaRPr lang="en-US" dirty="0" smtClean="0"/>
          </a:p>
          <a:p>
            <a:r>
              <a:rPr lang="en-US" dirty="0" smtClean="0"/>
              <a:t>  data traffic is simplex.</a:t>
            </a:r>
          </a:p>
          <a:p>
            <a:r>
              <a:rPr lang="en-US" dirty="0" smtClean="0"/>
              <a:t> problem : how to prevent the sender from flooding the receiver with data faster than the </a:t>
            </a:r>
            <a:r>
              <a:rPr lang="en-US" dirty="0" smtClean="0"/>
              <a:t>latter </a:t>
            </a:r>
            <a:r>
              <a:rPr lang="en-US" dirty="0" smtClean="0"/>
              <a:t>is able to process them.</a:t>
            </a:r>
          </a:p>
          <a:p>
            <a:r>
              <a:rPr lang="en-US" dirty="0" smtClean="0"/>
              <a:t>  </a:t>
            </a:r>
            <a:r>
              <a:rPr lang="en-US" dirty="0" smtClean="0"/>
              <a:t>Solution – 1: just </a:t>
            </a:r>
            <a:r>
              <a:rPr lang="en-US" dirty="0" smtClean="0"/>
              <a:t>put the delay at sender side of protocol – 1  </a:t>
            </a:r>
            <a:r>
              <a:rPr lang="en-US" dirty="0" smtClean="0">
                <a:sym typeface="Wingdings" pitchFamily="2" charset="2"/>
              </a:rPr>
              <a:t> more time delay  inefficient. b/w utilization far from optimization.  not good idea.</a:t>
            </a:r>
          </a:p>
          <a:p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smtClean="0">
                <a:sym typeface="Wingdings" pitchFamily="2" charset="2"/>
              </a:rPr>
              <a:t>Solution – 2: feedback </a:t>
            </a:r>
            <a:r>
              <a:rPr lang="en-US" dirty="0" smtClean="0">
                <a:sym typeface="Wingdings" pitchFamily="2" charset="2"/>
              </a:rPr>
              <a:t>from receiver to sender about data transmission.</a:t>
            </a:r>
          </a:p>
          <a:p>
            <a:r>
              <a:rPr lang="en-US" dirty="0" smtClean="0">
                <a:sym typeface="Wingdings" pitchFamily="2" charset="2"/>
              </a:rPr>
              <a:t> so sender sends one frame and then waits for an acknowledgment before processing is called STOP – AND – WAIT protocol.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46088" y="227012"/>
            <a:ext cx="8382000" cy="458788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B050"/>
                </a:solidFill>
              </a:rPr>
              <a:t>Protocol  #2:  A Simplex Stop-and-Wait Protocol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0525" y="655639"/>
            <a:ext cx="8478838" cy="2620962"/>
          </a:xfrm>
        </p:spPr>
        <p:txBody>
          <a:bodyPr/>
          <a:lstStyle/>
          <a:p>
            <a:pPr>
              <a:spcBef>
                <a:spcPct val="10000"/>
              </a:spcBef>
            </a:pPr>
            <a:r>
              <a:rPr lang="en-US" sz="1600" b="1" dirty="0" smtClean="0"/>
              <a:t>The </a:t>
            </a:r>
            <a:r>
              <a:rPr lang="en-US" sz="1600" b="1" dirty="0"/>
              <a:t>receiver may not be always ready to receive the next frame  (finite buffer storage</a:t>
            </a:r>
            <a:r>
              <a:rPr lang="en-US" sz="1600" b="1" dirty="0" smtClean="0"/>
              <a:t>). Feedback .</a:t>
            </a:r>
            <a:endParaRPr lang="en-US" sz="1600" b="1" dirty="0"/>
          </a:p>
          <a:p>
            <a:pPr>
              <a:spcBef>
                <a:spcPct val="10000"/>
              </a:spcBef>
            </a:pPr>
            <a:r>
              <a:rPr lang="en-US" sz="1600" b="1" dirty="0"/>
              <a:t>Receiver sends a positive acknowledgment frame to sender to transmit the next data frame.</a:t>
            </a:r>
          </a:p>
          <a:p>
            <a:pPr>
              <a:spcBef>
                <a:spcPct val="10000"/>
              </a:spcBef>
            </a:pPr>
            <a:r>
              <a:rPr lang="en-US" sz="1600" b="1" dirty="0" smtClean="0"/>
              <a:t>Half duplex channel is used.</a:t>
            </a:r>
            <a:endParaRPr lang="en-US" sz="1600" b="1" dirty="0"/>
          </a:p>
          <a:p>
            <a:r>
              <a:rPr lang="en-US" sz="1600" b="1" dirty="0"/>
              <a:t>Maximum channel utilization  </a:t>
            </a:r>
            <a:r>
              <a:rPr lang="en-US" sz="1600" b="1" dirty="0">
                <a:latin typeface="Symbol" pitchFamily="18" charset="2"/>
              </a:rPr>
              <a:t>»</a:t>
            </a:r>
            <a:r>
              <a:rPr lang="en-US" sz="1600" b="1" dirty="0"/>
              <a:t>   (time to transmit frame /round trip time)  *  </a:t>
            </a:r>
            <a:r>
              <a:rPr lang="en-US" sz="1600" b="1" i="1" dirty="0"/>
              <a:t>d/</a:t>
            </a:r>
            <a:r>
              <a:rPr lang="en-US" sz="1600" b="1" dirty="0"/>
              <a:t>(</a:t>
            </a:r>
            <a:r>
              <a:rPr lang="en-US" sz="1600" b="1" i="1" dirty="0"/>
              <a:t>d  </a:t>
            </a:r>
            <a:r>
              <a:rPr lang="en-US" sz="1600" b="1" dirty="0"/>
              <a:t>+ </a:t>
            </a:r>
            <a:r>
              <a:rPr lang="en-US" sz="1600" b="1" i="1" dirty="0"/>
              <a:t>h</a:t>
            </a:r>
            <a:r>
              <a:rPr lang="en-US" sz="1600" b="1" dirty="0"/>
              <a:t>)</a:t>
            </a:r>
          </a:p>
          <a:p>
            <a:pPr>
              <a:buFontTx/>
              <a:buNone/>
            </a:pPr>
            <a:r>
              <a:rPr lang="en-US" sz="1600" b="1" dirty="0"/>
              <a:t>                                                           </a:t>
            </a:r>
            <a:r>
              <a:rPr lang="en-US" sz="1600" b="1" dirty="0">
                <a:latin typeface="Symbol" pitchFamily="18" charset="2"/>
              </a:rPr>
              <a:t>»</a:t>
            </a:r>
            <a:r>
              <a:rPr lang="en-US" sz="1600" b="1" dirty="0"/>
              <a:t>   </a:t>
            </a:r>
            <a:r>
              <a:rPr lang="en-US" sz="1600" b="1" i="1" dirty="0"/>
              <a:t>d/ (b  *  R)</a:t>
            </a:r>
            <a:endParaRPr lang="en-US" sz="1600" b="1" dirty="0"/>
          </a:p>
          <a:p>
            <a:r>
              <a:rPr lang="en-US" sz="1600" b="1" dirty="0"/>
              <a:t>Maximum data throughput     </a:t>
            </a:r>
            <a:r>
              <a:rPr lang="en-US" sz="1600" b="1" dirty="0">
                <a:latin typeface="Symbol" pitchFamily="18" charset="2"/>
              </a:rPr>
              <a:t>»</a:t>
            </a:r>
            <a:r>
              <a:rPr lang="en-US" sz="1600" b="1" dirty="0"/>
              <a:t>    channel utilization  *  channel bandwidth</a:t>
            </a:r>
          </a:p>
          <a:p>
            <a:pPr>
              <a:buFontTx/>
              <a:buNone/>
            </a:pPr>
            <a:r>
              <a:rPr lang="en-US" sz="1600" b="1" dirty="0"/>
              <a:t>                                                           </a:t>
            </a:r>
            <a:r>
              <a:rPr lang="en-US" sz="1600" b="1" dirty="0">
                <a:latin typeface="Symbol" pitchFamily="18" charset="2"/>
              </a:rPr>
              <a:t>»</a:t>
            </a:r>
            <a:r>
              <a:rPr lang="en-US" sz="1600" b="1" dirty="0"/>
              <a:t>    </a:t>
            </a:r>
            <a:r>
              <a:rPr lang="en-US" sz="1600" b="1" i="1" dirty="0"/>
              <a:t>d/ (b  *  R)</a:t>
            </a:r>
            <a:r>
              <a:rPr lang="en-US" sz="1600" b="1" dirty="0"/>
              <a:t>  * </a:t>
            </a:r>
            <a:r>
              <a:rPr lang="en-US" sz="1600" b="1" i="1" dirty="0"/>
              <a:t>b  = d/ R</a:t>
            </a:r>
            <a:endParaRPr lang="en-US" sz="1600" b="1" dirty="0"/>
          </a:p>
          <a:p>
            <a:endParaRPr lang="en-US" sz="1600" dirty="0"/>
          </a:p>
          <a:p>
            <a:endParaRPr lang="en-US" sz="1600" dirty="0"/>
          </a:p>
          <a:p>
            <a:endParaRPr lang="en-US" dirty="0"/>
          </a:p>
        </p:txBody>
      </p:sp>
      <p:sp>
        <p:nvSpPr>
          <p:cNvPr id="20485" name="Line 5"/>
          <p:cNvSpPr>
            <a:spLocks noChangeShapeType="1"/>
          </p:cNvSpPr>
          <p:nvPr/>
        </p:nvSpPr>
        <p:spPr bwMode="auto">
          <a:xfrm flipH="1">
            <a:off x="2057400" y="2895600"/>
            <a:ext cx="0" cy="3429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0486" name="Line 6"/>
          <p:cNvSpPr>
            <a:spLocks noChangeShapeType="1"/>
          </p:cNvSpPr>
          <p:nvPr/>
        </p:nvSpPr>
        <p:spPr bwMode="auto">
          <a:xfrm>
            <a:off x="6935788" y="3009900"/>
            <a:ext cx="0" cy="3124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2057400" y="3124200"/>
            <a:ext cx="4895850" cy="981075"/>
            <a:chOff x="1488" y="1440"/>
            <a:chExt cx="3084" cy="618"/>
          </a:xfrm>
        </p:grpSpPr>
        <p:grpSp>
          <p:nvGrpSpPr>
            <p:cNvPr id="3" name="Group 23"/>
            <p:cNvGrpSpPr>
              <a:grpSpLocks/>
            </p:cNvGrpSpPr>
            <p:nvPr/>
          </p:nvGrpSpPr>
          <p:grpSpPr bwMode="auto">
            <a:xfrm>
              <a:off x="1488" y="1440"/>
              <a:ext cx="3084" cy="618"/>
              <a:chOff x="1488" y="1440"/>
              <a:chExt cx="3084" cy="618"/>
            </a:xfrm>
          </p:grpSpPr>
          <p:sp>
            <p:nvSpPr>
              <p:cNvPr id="20504" name="Line 24"/>
              <p:cNvSpPr>
                <a:spLocks noChangeShapeType="1"/>
              </p:cNvSpPr>
              <p:nvPr/>
            </p:nvSpPr>
            <p:spPr bwMode="auto">
              <a:xfrm>
                <a:off x="1488" y="1440"/>
                <a:ext cx="3072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0505" name="Line 25"/>
              <p:cNvSpPr>
                <a:spLocks noChangeShapeType="1"/>
              </p:cNvSpPr>
              <p:nvPr/>
            </p:nvSpPr>
            <p:spPr bwMode="auto">
              <a:xfrm>
                <a:off x="1500" y="1626"/>
                <a:ext cx="3072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20506" name="Text Box 26"/>
            <p:cNvSpPr txBox="1">
              <a:spLocks noChangeArrowheads="1"/>
            </p:cNvSpPr>
            <p:nvPr/>
          </p:nvSpPr>
          <p:spPr bwMode="auto">
            <a:xfrm rot="393004">
              <a:off x="2399" y="1590"/>
              <a:ext cx="1008" cy="42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r>
                <a:rPr lang="en-US" sz="1800" dirty="0"/>
                <a:t>Data Frame 1</a:t>
              </a:r>
            </a:p>
            <a:p>
              <a:endParaRPr lang="en-US" dirty="0"/>
            </a:p>
          </p:txBody>
        </p:sp>
      </p:grpSp>
      <p:sp>
        <p:nvSpPr>
          <p:cNvPr id="20517" name="Text Box 37"/>
          <p:cNvSpPr txBox="1">
            <a:spLocks noChangeArrowheads="1"/>
          </p:cNvSpPr>
          <p:nvPr/>
        </p:nvSpPr>
        <p:spPr bwMode="auto">
          <a:xfrm>
            <a:off x="685800" y="5029200"/>
            <a:ext cx="10096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Sender</a:t>
            </a:r>
            <a:r>
              <a:rPr lang="en-US" dirty="0"/>
              <a:t> </a:t>
            </a:r>
          </a:p>
        </p:txBody>
      </p:sp>
      <p:sp>
        <p:nvSpPr>
          <p:cNvPr id="20518" name="Text Box 38"/>
          <p:cNvSpPr txBox="1">
            <a:spLocks noChangeArrowheads="1"/>
          </p:cNvSpPr>
          <p:nvPr/>
        </p:nvSpPr>
        <p:spPr bwMode="auto">
          <a:xfrm>
            <a:off x="7227888" y="5089525"/>
            <a:ext cx="1128712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Receiver</a:t>
            </a:r>
            <a:endParaRPr lang="en-US" dirty="0"/>
          </a:p>
        </p:txBody>
      </p:sp>
      <p:grpSp>
        <p:nvGrpSpPr>
          <p:cNvPr id="4" name="Group 40"/>
          <p:cNvGrpSpPr>
            <a:grpSpLocks/>
          </p:cNvGrpSpPr>
          <p:nvPr/>
        </p:nvGrpSpPr>
        <p:grpSpPr bwMode="auto">
          <a:xfrm flipH="1">
            <a:off x="2057400" y="3810000"/>
            <a:ext cx="4895850" cy="981075"/>
            <a:chOff x="1488" y="1440"/>
            <a:chExt cx="3084" cy="618"/>
          </a:xfrm>
        </p:grpSpPr>
        <p:sp>
          <p:nvSpPr>
            <p:cNvPr id="20521" name="Line 41"/>
            <p:cNvSpPr>
              <a:spLocks noChangeShapeType="1"/>
            </p:cNvSpPr>
            <p:nvPr/>
          </p:nvSpPr>
          <p:spPr bwMode="auto">
            <a:xfrm>
              <a:off x="1488" y="1440"/>
              <a:ext cx="3072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0522" name="Line 42"/>
            <p:cNvSpPr>
              <a:spLocks noChangeShapeType="1"/>
            </p:cNvSpPr>
            <p:nvPr/>
          </p:nvSpPr>
          <p:spPr bwMode="auto">
            <a:xfrm>
              <a:off x="1500" y="1626"/>
              <a:ext cx="3072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20523" name="Text Box 43"/>
          <p:cNvSpPr txBox="1">
            <a:spLocks noChangeArrowheads="1"/>
          </p:cNvSpPr>
          <p:nvPr/>
        </p:nvSpPr>
        <p:spPr bwMode="auto">
          <a:xfrm rot="21126731" flipH="1">
            <a:off x="3100388" y="4062413"/>
            <a:ext cx="3297237" cy="6715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sz="1800" dirty="0"/>
              <a:t>Acknowledgment  Frame</a:t>
            </a:r>
          </a:p>
          <a:p>
            <a:endParaRPr lang="en-US" dirty="0"/>
          </a:p>
        </p:txBody>
      </p:sp>
      <p:grpSp>
        <p:nvGrpSpPr>
          <p:cNvPr id="5" name="Group 44"/>
          <p:cNvGrpSpPr>
            <a:grpSpLocks/>
          </p:cNvGrpSpPr>
          <p:nvPr/>
        </p:nvGrpSpPr>
        <p:grpSpPr bwMode="auto">
          <a:xfrm>
            <a:off x="2133600" y="4495800"/>
            <a:ext cx="4895850" cy="981075"/>
            <a:chOff x="1488" y="1440"/>
            <a:chExt cx="3084" cy="618"/>
          </a:xfrm>
        </p:grpSpPr>
        <p:grpSp>
          <p:nvGrpSpPr>
            <p:cNvPr id="6" name="Group 45"/>
            <p:cNvGrpSpPr>
              <a:grpSpLocks/>
            </p:cNvGrpSpPr>
            <p:nvPr/>
          </p:nvGrpSpPr>
          <p:grpSpPr bwMode="auto">
            <a:xfrm>
              <a:off x="1488" y="1440"/>
              <a:ext cx="3084" cy="618"/>
              <a:chOff x="1488" y="1440"/>
              <a:chExt cx="3084" cy="618"/>
            </a:xfrm>
          </p:grpSpPr>
          <p:sp>
            <p:nvSpPr>
              <p:cNvPr id="20526" name="Line 46"/>
              <p:cNvSpPr>
                <a:spLocks noChangeShapeType="1"/>
              </p:cNvSpPr>
              <p:nvPr/>
            </p:nvSpPr>
            <p:spPr bwMode="auto">
              <a:xfrm>
                <a:off x="1488" y="1440"/>
                <a:ext cx="3072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0527" name="Line 47"/>
              <p:cNvSpPr>
                <a:spLocks noChangeShapeType="1"/>
              </p:cNvSpPr>
              <p:nvPr/>
            </p:nvSpPr>
            <p:spPr bwMode="auto">
              <a:xfrm>
                <a:off x="1500" y="1626"/>
                <a:ext cx="3072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20528" name="Text Box 48"/>
            <p:cNvSpPr txBox="1">
              <a:spLocks noChangeArrowheads="1"/>
            </p:cNvSpPr>
            <p:nvPr/>
          </p:nvSpPr>
          <p:spPr bwMode="auto">
            <a:xfrm rot="393004">
              <a:off x="2399" y="1590"/>
              <a:ext cx="1008" cy="42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r>
                <a:rPr lang="en-US" sz="1800" dirty="0"/>
                <a:t>Data Frame 2</a:t>
              </a:r>
            </a:p>
            <a:p>
              <a:endParaRPr lang="en-US" dirty="0"/>
            </a:p>
          </p:txBody>
        </p:sp>
      </p:grpSp>
      <p:grpSp>
        <p:nvGrpSpPr>
          <p:cNvPr id="7" name="Group 50"/>
          <p:cNvGrpSpPr>
            <a:grpSpLocks/>
          </p:cNvGrpSpPr>
          <p:nvPr/>
        </p:nvGrpSpPr>
        <p:grpSpPr bwMode="auto">
          <a:xfrm flipH="1">
            <a:off x="2043113" y="5191125"/>
            <a:ext cx="4895850" cy="981075"/>
            <a:chOff x="1488" y="1440"/>
            <a:chExt cx="3084" cy="618"/>
          </a:xfrm>
        </p:grpSpPr>
        <p:sp>
          <p:nvSpPr>
            <p:cNvPr id="20531" name="Line 51"/>
            <p:cNvSpPr>
              <a:spLocks noChangeShapeType="1"/>
            </p:cNvSpPr>
            <p:nvPr/>
          </p:nvSpPr>
          <p:spPr bwMode="auto">
            <a:xfrm>
              <a:off x="1488" y="1440"/>
              <a:ext cx="3072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0532" name="Line 52"/>
            <p:cNvSpPr>
              <a:spLocks noChangeShapeType="1"/>
            </p:cNvSpPr>
            <p:nvPr/>
          </p:nvSpPr>
          <p:spPr bwMode="auto">
            <a:xfrm>
              <a:off x="1500" y="1626"/>
              <a:ext cx="3072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20534" name="Text Box 54"/>
          <p:cNvSpPr txBox="1">
            <a:spLocks noChangeArrowheads="1"/>
          </p:cNvSpPr>
          <p:nvPr/>
        </p:nvSpPr>
        <p:spPr bwMode="auto">
          <a:xfrm rot="21126731" flipH="1">
            <a:off x="2890838" y="5467350"/>
            <a:ext cx="3297237" cy="6715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sz="1800" dirty="0"/>
              <a:t>Acknowledgment  Frame </a:t>
            </a:r>
          </a:p>
          <a:p>
            <a:endParaRPr lang="en-US" dirty="0"/>
          </a:p>
        </p:txBody>
      </p:sp>
      <p:sp>
        <p:nvSpPr>
          <p:cNvPr id="20535" name="Line 55"/>
          <p:cNvSpPr>
            <a:spLocks noChangeShapeType="1"/>
          </p:cNvSpPr>
          <p:nvPr/>
        </p:nvSpPr>
        <p:spPr bwMode="auto">
          <a:xfrm>
            <a:off x="1905000" y="3101975"/>
            <a:ext cx="0" cy="1371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sm" len="sm"/>
            <a:tailEnd type="triangle" w="sm" len="sm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0536" name="Text Box 56"/>
          <p:cNvSpPr txBox="1">
            <a:spLocks noChangeArrowheads="1"/>
          </p:cNvSpPr>
          <p:nvPr/>
        </p:nvSpPr>
        <p:spPr bwMode="auto">
          <a:xfrm>
            <a:off x="669925" y="3414713"/>
            <a:ext cx="1149350" cy="8255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1600" dirty="0"/>
              <a:t>Round trip</a:t>
            </a:r>
          </a:p>
          <a:p>
            <a:r>
              <a:rPr lang="en-US" sz="1600" dirty="0"/>
              <a:t>   time,  </a:t>
            </a:r>
            <a:r>
              <a:rPr lang="en-US" sz="1600" i="1" dirty="0"/>
              <a:t>R</a:t>
            </a:r>
            <a:endParaRPr lang="en-US" sz="1600" dirty="0"/>
          </a:p>
          <a:p>
            <a:r>
              <a:rPr lang="en-US" sz="1600" dirty="0"/>
              <a:t>  </a:t>
            </a:r>
          </a:p>
        </p:txBody>
      </p:sp>
      <p:grpSp>
        <p:nvGrpSpPr>
          <p:cNvPr id="8" name="Group 58"/>
          <p:cNvGrpSpPr>
            <a:grpSpLocks/>
          </p:cNvGrpSpPr>
          <p:nvPr/>
        </p:nvGrpSpPr>
        <p:grpSpPr bwMode="auto">
          <a:xfrm>
            <a:off x="7239000" y="3062288"/>
            <a:ext cx="747713" cy="1204912"/>
            <a:chOff x="2693" y="2553"/>
            <a:chExt cx="471" cy="759"/>
          </a:xfrm>
        </p:grpSpPr>
        <p:sp>
          <p:nvSpPr>
            <p:cNvPr id="20539" name="Line 59"/>
            <p:cNvSpPr>
              <a:spLocks noChangeShapeType="1"/>
            </p:cNvSpPr>
            <p:nvPr/>
          </p:nvSpPr>
          <p:spPr bwMode="auto">
            <a:xfrm>
              <a:off x="2928" y="2784"/>
              <a:ext cx="0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0540" name="Text Box 60"/>
            <p:cNvSpPr txBox="1">
              <a:spLocks noChangeArrowheads="1"/>
            </p:cNvSpPr>
            <p:nvPr/>
          </p:nvSpPr>
          <p:spPr bwMode="auto">
            <a:xfrm>
              <a:off x="2693" y="2553"/>
              <a:ext cx="471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Time</a:t>
              </a:r>
            </a:p>
          </p:txBody>
        </p:sp>
      </p:grpSp>
      <p:sp>
        <p:nvSpPr>
          <p:cNvPr id="20541" name="Text Box 61"/>
          <p:cNvSpPr txBox="1">
            <a:spLocks noChangeArrowheads="1"/>
          </p:cNvSpPr>
          <p:nvPr/>
        </p:nvSpPr>
        <p:spPr bwMode="auto">
          <a:xfrm>
            <a:off x="5311775" y="5607050"/>
            <a:ext cx="268288" cy="9159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:</a:t>
            </a:r>
          </a:p>
          <a:p>
            <a:pPr>
              <a:lnSpc>
                <a:spcPct val="90000"/>
              </a:lnSpc>
            </a:pPr>
            <a:r>
              <a:rPr lang="en-US" dirty="0"/>
              <a:t>:</a:t>
            </a:r>
          </a:p>
          <a:p>
            <a:pPr>
              <a:lnSpc>
                <a:spcPct val="90000"/>
              </a:lnSpc>
            </a:pPr>
            <a:r>
              <a:rPr lang="en-US" dirty="0"/>
              <a:t>:</a:t>
            </a:r>
          </a:p>
        </p:txBody>
      </p:sp>
      <p:sp>
        <p:nvSpPr>
          <p:cNvPr id="20542" name="Text Box 62"/>
          <p:cNvSpPr txBox="1">
            <a:spLocks noChangeArrowheads="1"/>
          </p:cNvSpPr>
          <p:nvPr/>
        </p:nvSpPr>
        <p:spPr bwMode="auto">
          <a:xfrm>
            <a:off x="5603875" y="5626100"/>
            <a:ext cx="268288" cy="9159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:</a:t>
            </a:r>
          </a:p>
          <a:p>
            <a:pPr>
              <a:lnSpc>
                <a:spcPct val="90000"/>
              </a:lnSpc>
            </a:pPr>
            <a:r>
              <a:rPr lang="en-US" dirty="0"/>
              <a:t>:</a:t>
            </a:r>
          </a:p>
          <a:p>
            <a:pPr>
              <a:lnSpc>
                <a:spcPct val="90000"/>
              </a:lnSpc>
            </a:pPr>
            <a:r>
              <a:rPr lang="en-US" dirty="0"/>
              <a:t>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00B050"/>
                </a:solidFill>
              </a:rPr>
              <a:t>Protocol-3 </a:t>
            </a:r>
            <a:r>
              <a:rPr lang="en-US" b="1" dirty="0" smtClean="0">
                <a:solidFill>
                  <a:srgbClr val="00B050"/>
                </a:solidFill>
                <a:sym typeface="Wingdings" pitchFamily="2" charset="2"/>
              </a:rPr>
              <a:t> noisy channel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 normal communication channel  </a:t>
            </a:r>
            <a:r>
              <a:rPr lang="en-US" dirty="0" smtClean="0">
                <a:sym typeface="Wingdings" pitchFamily="2" charset="2"/>
              </a:rPr>
              <a:t> errors.</a:t>
            </a:r>
          </a:p>
          <a:p>
            <a:r>
              <a:rPr lang="en-US" dirty="0" smtClean="0">
                <a:sym typeface="Wingdings" pitchFamily="2" charset="2"/>
              </a:rPr>
              <a:t> frames either damaged or lost completely</a:t>
            </a:r>
          </a:p>
          <a:p>
            <a:r>
              <a:rPr lang="en-US" dirty="0" smtClean="0">
                <a:sym typeface="Wingdings" pitchFamily="2" charset="2"/>
              </a:rPr>
              <a:t> checksum used to detect the errors in frames. If it is unable to find the error, then this protocol fails.</a:t>
            </a:r>
          </a:p>
          <a:p>
            <a:r>
              <a:rPr lang="en-US" dirty="0" smtClean="0">
                <a:sym typeface="Wingdings" pitchFamily="2" charset="2"/>
              </a:rPr>
              <a:t> variation of protocol – 2:</a:t>
            </a:r>
          </a:p>
          <a:p>
            <a:r>
              <a:rPr lang="en-US" dirty="0" smtClean="0">
                <a:sym typeface="Wingdings" pitchFamily="2" charset="2"/>
              </a:rPr>
              <a:t>   adding timer  for acknowledgment. </a:t>
            </a:r>
          </a:p>
          <a:p>
            <a:r>
              <a:rPr lang="en-US" dirty="0" smtClean="0">
                <a:sym typeface="Wingdings" pitchFamily="2" charset="2"/>
              </a:rPr>
              <a:t> sender waits after transmits frame  receiver sends ack if frame is ok, otherwise it will not send any ack.</a:t>
            </a:r>
          </a:p>
          <a:p>
            <a:r>
              <a:rPr lang="en-US" dirty="0" smtClean="0">
                <a:sym typeface="Wingdings" pitchFamily="2" charset="2"/>
              </a:rPr>
              <a:t> so timer expires @ sender and retransmits frame.</a:t>
            </a:r>
          </a:p>
          <a:p>
            <a:r>
              <a:rPr lang="en-US" dirty="0" smtClean="0">
                <a:sym typeface="Wingdings" pitchFamily="2" charset="2"/>
              </a:rPr>
              <a:t>   problem  ack is lost  duplicate of frames @ receiver.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00B050"/>
                </a:solidFill>
              </a:rPr>
              <a:t>Protocol-3 </a:t>
            </a:r>
            <a:r>
              <a:rPr lang="en-US" b="1" dirty="0" smtClean="0">
                <a:solidFill>
                  <a:srgbClr val="00B050"/>
                </a:solidFill>
                <a:sym typeface="Wingdings" pitchFamily="2" charset="2"/>
              </a:rPr>
              <a:t> noisy channel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 So receiver need to find the duplicate frames.</a:t>
            </a:r>
          </a:p>
          <a:p>
            <a:r>
              <a:rPr lang="en-US" dirty="0" smtClean="0"/>
              <a:t> So sender puts the sequence number in the header of each frame. </a:t>
            </a:r>
            <a:r>
              <a:rPr lang="en-US" dirty="0" smtClean="0">
                <a:sym typeface="Wingdings" pitchFamily="2" charset="2"/>
              </a:rPr>
              <a:t> duplicating problem solved</a:t>
            </a:r>
          </a:p>
          <a:p>
            <a:r>
              <a:rPr lang="en-US" dirty="0" smtClean="0">
                <a:sym typeface="Wingdings" pitchFamily="2" charset="2"/>
              </a:rPr>
              <a:t>New problem is what is the size of sequence number and how many bits are used to represent the sequence number?</a:t>
            </a:r>
          </a:p>
          <a:p>
            <a:r>
              <a:rPr lang="en-US" dirty="0" smtClean="0">
                <a:sym typeface="Wingdings" pitchFamily="2" charset="2"/>
              </a:rPr>
              <a:t>1- bit sequence is enough. The receiver expecting particular sequence number next. So sender and receiver maintaining sequence numbers. </a:t>
            </a:r>
          </a:p>
          <a:p>
            <a:r>
              <a:rPr lang="en-US" dirty="0" smtClean="0">
                <a:sym typeface="Wingdings" pitchFamily="2" charset="2"/>
              </a:rPr>
              <a:t>Once the receiver receives correct sequenced frame, it process and sends to network layer. Then it is expected sequence number is incremented by modulo 2.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8001000" cy="838200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</a:rPr>
              <a:t>Protocol 3: A Simplex Positive Acknowledgment with Retransmission (PAR) Protocol  or ARQ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762000"/>
            <a:ext cx="8153400" cy="2133600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lang="en-US" sz="2000" b="1" dirty="0" smtClean="0"/>
              <a:t>Receiver </a:t>
            </a:r>
            <a:r>
              <a:rPr lang="en-US" sz="2000" b="1" dirty="0"/>
              <a:t>sends a positive acknowledgment frame to sender to transmit the next data frame.   Any frame has </a:t>
            </a:r>
            <a:r>
              <a:rPr lang="en-US" sz="2000" b="1" dirty="0">
                <a:solidFill>
                  <a:srgbClr val="00B050"/>
                </a:solidFill>
              </a:rPr>
              <a:t>a sequence number</a:t>
            </a:r>
            <a:r>
              <a:rPr lang="en-US" sz="2000" b="1" dirty="0"/>
              <a:t>, either 0 or 1</a:t>
            </a:r>
          </a:p>
          <a:p>
            <a:pPr>
              <a:spcBef>
                <a:spcPct val="0"/>
              </a:spcBef>
            </a:pPr>
            <a:r>
              <a:rPr lang="en-US" sz="2000" b="1" dirty="0"/>
              <a:t>Maximum utilization and throughput similar to protocol  2 when the effect of errors is ignored.</a:t>
            </a:r>
          </a:p>
          <a:p>
            <a:endParaRPr lang="en-US" sz="1800" b="1" i="1" dirty="0"/>
          </a:p>
          <a:p>
            <a:endParaRPr lang="en-US" sz="1800" b="1" dirty="0"/>
          </a:p>
        </p:txBody>
      </p:sp>
      <p:grpSp>
        <p:nvGrpSpPr>
          <p:cNvPr id="2" name="Group 39"/>
          <p:cNvGrpSpPr>
            <a:grpSpLocks/>
          </p:cNvGrpSpPr>
          <p:nvPr/>
        </p:nvGrpSpPr>
        <p:grpSpPr bwMode="auto">
          <a:xfrm>
            <a:off x="714375" y="2262188"/>
            <a:ext cx="7739063" cy="3995737"/>
            <a:chOff x="310" y="1446"/>
            <a:chExt cx="4875" cy="2517"/>
          </a:xfrm>
        </p:grpSpPr>
        <p:sp>
          <p:nvSpPr>
            <p:cNvPr id="21508" name="Line 4"/>
            <p:cNvSpPr>
              <a:spLocks noChangeShapeType="1"/>
            </p:cNvSpPr>
            <p:nvPr/>
          </p:nvSpPr>
          <p:spPr bwMode="auto">
            <a:xfrm flipH="1">
              <a:off x="1184" y="1446"/>
              <a:ext cx="0" cy="21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509" name="Line 5"/>
            <p:cNvSpPr>
              <a:spLocks noChangeShapeType="1"/>
            </p:cNvSpPr>
            <p:nvPr/>
          </p:nvSpPr>
          <p:spPr bwMode="auto">
            <a:xfrm>
              <a:off x="4257" y="1518"/>
              <a:ext cx="0" cy="19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515" name="Text Box 11"/>
            <p:cNvSpPr txBox="1">
              <a:spLocks noChangeArrowheads="1"/>
            </p:cNvSpPr>
            <p:nvPr/>
          </p:nvSpPr>
          <p:spPr bwMode="auto">
            <a:xfrm>
              <a:off x="361" y="2782"/>
              <a:ext cx="63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Sender</a:t>
              </a:r>
              <a:r>
                <a:rPr lang="en-US" dirty="0"/>
                <a:t> </a:t>
              </a:r>
            </a:p>
          </p:txBody>
        </p:sp>
        <p:sp>
          <p:nvSpPr>
            <p:cNvPr id="21516" name="Text Box 12"/>
            <p:cNvSpPr txBox="1">
              <a:spLocks noChangeArrowheads="1"/>
            </p:cNvSpPr>
            <p:nvPr/>
          </p:nvSpPr>
          <p:spPr bwMode="auto">
            <a:xfrm>
              <a:off x="4474" y="2744"/>
              <a:ext cx="711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Receiver</a:t>
              </a:r>
              <a:endParaRPr lang="en-US" dirty="0"/>
            </a:p>
          </p:txBody>
        </p:sp>
        <p:grpSp>
          <p:nvGrpSpPr>
            <p:cNvPr id="3" name="Group 13"/>
            <p:cNvGrpSpPr>
              <a:grpSpLocks/>
            </p:cNvGrpSpPr>
            <p:nvPr/>
          </p:nvGrpSpPr>
          <p:grpSpPr bwMode="auto">
            <a:xfrm flipH="1">
              <a:off x="1184" y="2022"/>
              <a:ext cx="3084" cy="618"/>
              <a:chOff x="1488" y="1440"/>
              <a:chExt cx="3084" cy="618"/>
            </a:xfrm>
          </p:grpSpPr>
          <p:sp>
            <p:nvSpPr>
              <p:cNvPr id="21518" name="Line 14"/>
              <p:cNvSpPr>
                <a:spLocks noChangeShapeType="1"/>
              </p:cNvSpPr>
              <p:nvPr/>
            </p:nvSpPr>
            <p:spPr bwMode="auto">
              <a:xfrm>
                <a:off x="1488" y="1440"/>
                <a:ext cx="3072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519" name="Line 15"/>
              <p:cNvSpPr>
                <a:spLocks noChangeShapeType="1"/>
              </p:cNvSpPr>
              <p:nvPr/>
            </p:nvSpPr>
            <p:spPr bwMode="auto">
              <a:xfrm>
                <a:off x="1500" y="1626"/>
                <a:ext cx="3072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21520" name="Text Box 16"/>
            <p:cNvSpPr txBox="1">
              <a:spLocks noChangeArrowheads="1"/>
            </p:cNvSpPr>
            <p:nvPr/>
          </p:nvSpPr>
          <p:spPr bwMode="auto">
            <a:xfrm rot="21126731" flipH="1">
              <a:off x="1841" y="2181"/>
              <a:ext cx="2077" cy="42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r>
                <a:rPr lang="en-US" sz="1800" dirty="0"/>
                <a:t>Ack  Frame,  sequence # 0</a:t>
              </a:r>
            </a:p>
            <a:p>
              <a:endParaRPr lang="en-US" dirty="0"/>
            </a:p>
          </p:txBody>
        </p:sp>
        <p:grpSp>
          <p:nvGrpSpPr>
            <p:cNvPr id="4" name="Group 18"/>
            <p:cNvGrpSpPr>
              <a:grpSpLocks/>
            </p:cNvGrpSpPr>
            <p:nvPr/>
          </p:nvGrpSpPr>
          <p:grpSpPr bwMode="auto">
            <a:xfrm>
              <a:off x="1232" y="2454"/>
              <a:ext cx="3084" cy="618"/>
              <a:chOff x="1488" y="1440"/>
              <a:chExt cx="3084" cy="618"/>
            </a:xfrm>
          </p:grpSpPr>
          <p:sp>
            <p:nvSpPr>
              <p:cNvPr id="21523" name="Line 19"/>
              <p:cNvSpPr>
                <a:spLocks noChangeShapeType="1"/>
              </p:cNvSpPr>
              <p:nvPr/>
            </p:nvSpPr>
            <p:spPr bwMode="auto">
              <a:xfrm>
                <a:off x="1488" y="1440"/>
                <a:ext cx="3072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524" name="Line 20"/>
              <p:cNvSpPr>
                <a:spLocks noChangeShapeType="1"/>
              </p:cNvSpPr>
              <p:nvPr/>
            </p:nvSpPr>
            <p:spPr bwMode="auto">
              <a:xfrm>
                <a:off x="1500" y="1626"/>
                <a:ext cx="3072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5" name="Group 22"/>
            <p:cNvGrpSpPr>
              <a:grpSpLocks/>
            </p:cNvGrpSpPr>
            <p:nvPr/>
          </p:nvGrpSpPr>
          <p:grpSpPr bwMode="auto">
            <a:xfrm flipH="1">
              <a:off x="1175" y="2892"/>
              <a:ext cx="3084" cy="618"/>
              <a:chOff x="1488" y="1440"/>
              <a:chExt cx="3084" cy="618"/>
            </a:xfrm>
          </p:grpSpPr>
          <p:sp>
            <p:nvSpPr>
              <p:cNvPr id="21527" name="Line 23"/>
              <p:cNvSpPr>
                <a:spLocks noChangeShapeType="1"/>
              </p:cNvSpPr>
              <p:nvPr/>
            </p:nvSpPr>
            <p:spPr bwMode="auto">
              <a:xfrm>
                <a:off x="1488" y="1440"/>
                <a:ext cx="3072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528" name="Line 24"/>
              <p:cNvSpPr>
                <a:spLocks noChangeShapeType="1"/>
              </p:cNvSpPr>
              <p:nvPr/>
            </p:nvSpPr>
            <p:spPr bwMode="auto">
              <a:xfrm>
                <a:off x="1500" y="1626"/>
                <a:ext cx="3072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21530" name="Line 26"/>
            <p:cNvSpPr>
              <a:spLocks noChangeShapeType="1"/>
            </p:cNvSpPr>
            <p:nvPr/>
          </p:nvSpPr>
          <p:spPr bwMode="auto">
            <a:xfrm>
              <a:off x="1088" y="1576"/>
              <a:ext cx="0" cy="8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triangle" w="sm" len="sm"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531" name="Text Box 27"/>
            <p:cNvSpPr txBox="1">
              <a:spLocks noChangeArrowheads="1"/>
            </p:cNvSpPr>
            <p:nvPr/>
          </p:nvSpPr>
          <p:spPr bwMode="auto">
            <a:xfrm>
              <a:off x="310" y="1773"/>
              <a:ext cx="724" cy="366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dirty="0"/>
                <a:t>Round trip</a:t>
              </a:r>
            </a:p>
            <a:p>
              <a:r>
                <a:rPr lang="en-US" sz="1600" dirty="0"/>
                <a:t>   time, </a:t>
              </a:r>
              <a:r>
                <a:rPr lang="en-US" sz="1600" i="1" dirty="0"/>
                <a:t>R</a:t>
              </a:r>
              <a:endParaRPr lang="en-US" sz="1600" dirty="0"/>
            </a:p>
          </p:txBody>
        </p:sp>
        <p:sp>
          <p:nvSpPr>
            <p:cNvPr id="21532" name="Text Box 28"/>
            <p:cNvSpPr txBox="1">
              <a:spLocks noChangeArrowheads="1"/>
            </p:cNvSpPr>
            <p:nvPr/>
          </p:nvSpPr>
          <p:spPr bwMode="auto">
            <a:xfrm rot="460236">
              <a:off x="1822" y="2666"/>
              <a:ext cx="2268" cy="42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r>
                <a:rPr lang="en-US" sz="1800" dirty="0"/>
                <a:t>Data Frame 1,  sequence # 1  </a:t>
              </a:r>
            </a:p>
            <a:p>
              <a:endParaRPr lang="en-US" dirty="0"/>
            </a:p>
          </p:txBody>
        </p:sp>
        <p:grpSp>
          <p:nvGrpSpPr>
            <p:cNvPr id="6" name="Group 31"/>
            <p:cNvGrpSpPr>
              <a:grpSpLocks/>
            </p:cNvGrpSpPr>
            <p:nvPr/>
          </p:nvGrpSpPr>
          <p:grpSpPr bwMode="auto">
            <a:xfrm>
              <a:off x="1184" y="1590"/>
              <a:ext cx="3084" cy="618"/>
              <a:chOff x="1366" y="1870"/>
              <a:chExt cx="3084" cy="618"/>
            </a:xfrm>
          </p:grpSpPr>
          <p:grpSp>
            <p:nvGrpSpPr>
              <p:cNvPr id="7" name="Group 7"/>
              <p:cNvGrpSpPr>
                <a:grpSpLocks/>
              </p:cNvGrpSpPr>
              <p:nvPr/>
            </p:nvGrpSpPr>
            <p:grpSpPr bwMode="auto">
              <a:xfrm>
                <a:off x="1366" y="1870"/>
                <a:ext cx="3084" cy="618"/>
                <a:chOff x="1488" y="1440"/>
                <a:chExt cx="3084" cy="618"/>
              </a:xfrm>
            </p:grpSpPr>
            <p:sp>
              <p:nvSpPr>
                <p:cNvPr id="21512" name="Line 8"/>
                <p:cNvSpPr>
                  <a:spLocks noChangeShapeType="1"/>
                </p:cNvSpPr>
                <p:nvPr/>
              </p:nvSpPr>
              <p:spPr bwMode="auto">
                <a:xfrm>
                  <a:off x="1488" y="1440"/>
                  <a:ext cx="3072" cy="43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21513" name="Line 9"/>
                <p:cNvSpPr>
                  <a:spLocks noChangeShapeType="1"/>
                </p:cNvSpPr>
                <p:nvPr/>
              </p:nvSpPr>
              <p:spPr bwMode="auto">
                <a:xfrm>
                  <a:off x="1500" y="1626"/>
                  <a:ext cx="3072" cy="43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</p:grpSp>
          <p:sp>
            <p:nvSpPr>
              <p:cNvPr id="21533" name="Text Box 29"/>
              <p:cNvSpPr txBox="1">
                <a:spLocks noChangeArrowheads="1"/>
              </p:cNvSpPr>
              <p:nvPr/>
            </p:nvSpPr>
            <p:spPr bwMode="auto">
              <a:xfrm rot="460236">
                <a:off x="1695" y="2052"/>
                <a:ext cx="2268" cy="423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sz="1800" dirty="0"/>
                  <a:t>Data Frame 1,  sequence # 0  </a:t>
                </a:r>
              </a:p>
              <a:p>
                <a:endParaRPr lang="en-US" dirty="0"/>
              </a:p>
            </p:txBody>
          </p:sp>
        </p:grpSp>
        <p:sp>
          <p:nvSpPr>
            <p:cNvPr id="21534" name="Text Box 30"/>
            <p:cNvSpPr txBox="1">
              <a:spLocks noChangeArrowheads="1"/>
            </p:cNvSpPr>
            <p:nvPr/>
          </p:nvSpPr>
          <p:spPr bwMode="auto">
            <a:xfrm rot="21126731" flipH="1">
              <a:off x="1817" y="3053"/>
              <a:ext cx="2077" cy="42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r>
                <a:rPr lang="en-US" sz="1800" dirty="0"/>
                <a:t>Ack  Frame,  sequence # 1</a:t>
              </a:r>
            </a:p>
            <a:p>
              <a:endParaRPr lang="en-US" dirty="0"/>
            </a:p>
          </p:txBody>
        </p:sp>
        <p:grpSp>
          <p:nvGrpSpPr>
            <p:cNvPr id="8" name="Group 38"/>
            <p:cNvGrpSpPr>
              <a:grpSpLocks/>
            </p:cNvGrpSpPr>
            <p:nvPr/>
          </p:nvGrpSpPr>
          <p:grpSpPr bwMode="auto">
            <a:xfrm>
              <a:off x="1241" y="3330"/>
              <a:ext cx="3084" cy="633"/>
              <a:chOff x="1283" y="3309"/>
              <a:chExt cx="3084" cy="633"/>
            </a:xfrm>
          </p:grpSpPr>
          <p:grpSp>
            <p:nvGrpSpPr>
              <p:cNvPr id="9" name="Group 33"/>
              <p:cNvGrpSpPr>
                <a:grpSpLocks/>
              </p:cNvGrpSpPr>
              <p:nvPr/>
            </p:nvGrpSpPr>
            <p:grpSpPr bwMode="auto">
              <a:xfrm>
                <a:off x="1283" y="3309"/>
                <a:ext cx="3084" cy="618"/>
                <a:chOff x="1488" y="1440"/>
                <a:chExt cx="3084" cy="618"/>
              </a:xfrm>
            </p:grpSpPr>
            <p:sp>
              <p:nvSpPr>
                <p:cNvPr id="21538" name="Line 34"/>
                <p:cNvSpPr>
                  <a:spLocks noChangeShapeType="1"/>
                </p:cNvSpPr>
                <p:nvPr/>
              </p:nvSpPr>
              <p:spPr bwMode="auto">
                <a:xfrm>
                  <a:off x="1488" y="1440"/>
                  <a:ext cx="3072" cy="43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21539" name="Line 35"/>
                <p:cNvSpPr>
                  <a:spLocks noChangeShapeType="1"/>
                </p:cNvSpPr>
                <p:nvPr/>
              </p:nvSpPr>
              <p:spPr bwMode="auto">
                <a:xfrm>
                  <a:off x="1500" y="1626"/>
                  <a:ext cx="3072" cy="43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</p:grpSp>
          <p:sp>
            <p:nvSpPr>
              <p:cNvPr id="21540" name="Text Box 36"/>
              <p:cNvSpPr txBox="1">
                <a:spLocks noChangeArrowheads="1"/>
              </p:cNvSpPr>
              <p:nvPr/>
            </p:nvSpPr>
            <p:spPr bwMode="auto">
              <a:xfrm rot="460236">
                <a:off x="1801" y="3519"/>
                <a:ext cx="2268" cy="423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sz="1800" dirty="0"/>
                  <a:t>Data Frame 1,  sequence # 0  </a:t>
                </a:r>
              </a:p>
              <a:p>
                <a:endParaRPr lang="en-US" dirty="0"/>
              </a:p>
            </p:txBody>
          </p:sp>
        </p:grpSp>
      </p:grpSp>
      <p:grpSp>
        <p:nvGrpSpPr>
          <p:cNvPr id="10" name="Group 40"/>
          <p:cNvGrpSpPr>
            <a:grpSpLocks/>
          </p:cNvGrpSpPr>
          <p:nvPr/>
        </p:nvGrpSpPr>
        <p:grpSpPr bwMode="auto">
          <a:xfrm>
            <a:off x="7469188" y="2700338"/>
            <a:ext cx="747712" cy="1204912"/>
            <a:chOff x="2693" y="2553"/>
            <a:chExt cx="471" cy="759"/>
          </a:xfrm>
        </p:grpSpPr>
        <p:sp>
          <p:nvSpPr>
            <p:cNvPr id="21545" name="Line 41"/>
            <p:cNvSpPr>
              <a:spLocks noChangeShapeType="1"/>
            </p:cNvSpPr>
            <p:nvPr/>
          </p:nvSpPr>
          <p:spPr bwMode="auto">
            <a:xfrm>
              <a:off x="2928" y="2784"/>
              <a:ext cx="0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546" name="Text Box 42"/>
            <p:cNvSpPr txBox="1">
              <a:spLocks noChangeArrowheads="1"/>
            </p:cNvSpPr>
            <p:nvPr/>
          </p:nvSpPr>
          <p:spPr bwMode="auto">
            <a:xfrm>
              <a:off x="2693" y="2553"/>
              <a:ext cx="471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Time</a:t>
              </a:r>
            </a:p>
          </p:txBody>
        </p:sp>
      </p:grpSp>
      <p:sp>
        <p:nvSpPr>
          <p:cNvPr id="21547" name="Text Box 43"/>
          <p:cNvSpPr txBox="1">
            <a:spLocks noChangeArrowheads="1"/>
          </p:cNvSpPr>
          <p:nvPr/>
        </p:nvSpPr>
        <p:spPr bwMode="auto">
          <a:xfrm>
            <a:off x="2514600" y="5527675"/>
            <a:ext cx="268288" cy="10064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:</a:t>
            </a:r>
          </a:p>
          <a:p>
            <a:r>
              <a:rPr lang="en-US" dirty="0"/>
              <a:t>:</a:t>
            </a:r>
          </a:p>
          <a:p>
            <a:r>
              <a:rPr lang="en-US" dirty="0"/>
              <a:t>:</a:t>
            </a:r>
          </a:p>
        </p:txBody>
      </p:sp>
      <p:sp>
        <p:nvSpPr>
          <p:cNvPr id="21548" name="Text Box 44"/>
          <p:cNvSpPr txBox="1">
            <a:spLocks noChangeArrowheads="1"/>
          </p:cNvSpPr>
          <p:nvPr/>
        </p:nvSpPr>
        <p:spPr bwMode="auto">
          <a:xfrm>
            <a:off x="2806700" y="5546725"/>
            <a:ext cx="268288" cy="10064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:</a:t>
            </a:r>
          </a:p>
          <a:p>
            <a:r>
              <a:rPr lang="en-US" dirty="0"/>
              <a:t>:</a:t>
            </a:r>
          </a:p>
          <a:p>
            <a:r>
              <a:rPr lang="en-US" dirty="0"/>
              <a:t>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Example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 A channel has a bit rate of 4 kbps and propagation delay 20 msec. for what range of frame sizes does stop and wait protocol give an efficiency of at least 50%?</a:t>
            </a:r>
          </a:p>
          <a:p>
            <a:r>
              <a:rPr lang="en-US" dirty="0" smtClean="0"/>
              <a:t>Sol</a:t>
            </a:r>
          </a:p>
          <a:p>
            <a:pPr>
              <a:buNone/>
            </a:pPr>
            <a:r>
              <a:rPr lang="en-US" dirty="0" smtClean="0"/>
              <a:t> data rate </a:t>
            </a:r>
            <a:r>
              <a:rPr lang="en-US" dirty="0" smtClean="0">
                <a:sym typeface="Wingdings" pitchFamily="2" charset="2"/>
              </a:rPr>
              <a:t> 4*10</a:t>
            </a:r>
            <a:r>
              <a:rPr lang="en-US" baseline="30000" dirty="0" smtClean="0">
                <a:sym typeface="Wingdings" pitchFamily="2" charset="2"/>
              </a:rPr>
              <a:t>3</a:t>
            </a:r>
          </a:p>
          <a:p>
            <a:pPr>
              <a:buNone/>
            </a:pPr>
            <a:r>
              <a:rPr lang="en-US" dirty="0" smtClean="0"/>
              <a:t>Propagation delay </a:t>
            </a:r>
            <a:r>
              <a:rPr lang="en-US" dirty="0" smtClean="0">
                <a:sym typeface="Wingdings" pitchFamily="2" charset="2"/>
              </a:rPr>
              <a:t> 20*10</a:t>
            </a:r>
            <a:r>
              <a:rPr lang="en-US" baseline="30000" dirty="0" smtClean="0">
                <a:sym typeface="Wingdings" pitchFamily="2" charset="2"/>
              </a:rPr>
              <a:t>-3</a:t>
            </a: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i.e. RTT  40 * 10</a:t>
            </a:r>
            <a:r>
              <a:rPr lang="en-US" baseline="30000" dirty="0" smtClean="0">
                <a:sym typeface="Wingdings" pitchFamily="2" charset="2"/>
              </a:rPr>
              <a:t>-3</a:t>
            </a: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 efficiency is at least 50%</a:t>
            </a: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 length of frame = RTT * Bit Rate</a:t>
            </a: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  160 bits per frame.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486</TotalTime>
  <Words>1564</Words>
  <Application>Microsoft Office PowerPoint</Application>
  <PresentationFormat>On-screen Show (4:3)</PresentationFormat>
  <Paragraphs>295</Paragraphs>
  <Slides>18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Equity</vt:lpstr>
      <vt:lpstr>Data Link Layer Protocols</vt:lpstr>
      <vt:lpstr>Data link layer protocols</vt:lpstr>
      <vt:lpstr>Protocol 1: An Unrestricted Simplex Protocol</vt:lpstr>
      <vt:lpstr>Protocol - 2</vt:lpstr>
      <vt:lpstr>Protocol  #2:  A Simplex Stop-and-Wait Protocol</vt:lpstr>
      <vt:lpstr>Protocol-3  noisy channel</vt:lpstr>
      <vt:lpstr>Protocol-3  noisy channel</vt:lpstr>
      <vt:lpstr>Protocol 3: A Simplex Positive Acknowledgment with Retransmission (PAR) Protocol  or ARQ</vt:lpstr>
      <vt:lpstr>Example</vt:lpstr>
      <vt:lpstr>Sliding window protocols</vt:lpstr>
      <vt:lpstr>Sliding window protocols</vt:lpstr>
      <vt:lpstr>A Sliding Window Protocol of Size 1 with a 3-bit Sequence Number</vt:lpstr>
      <vt:lpstr>One bit sliding window protocol</vt:lpstr>
      <vt:lpstr>Two Operation Sequences For Sliding Window Protocol (#4)</vt:lpstr>
      <vt:lpstr>Channel Utilization &amp; Data Throughput For Sliding Window Protocols </vt:lpstr>
      <vt:lpstr>Go back N sliding window protocol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Link Layer Protocols</dc:title>
  <dc:creator>VITCC</dc:creator>
  <cp:lastModifiedBy>Windows User</cp:lastModifiedBy>
  <cp:revision>28</cp:revision>
  <dcterms:created xsi:type="dcterms:W3CDTF">2006-08-16T00:00:00Z</dcterms:created>
  <dcterms:modified xsi:type="dcterms:W3CDTF">2018-02-21T14:48:42Z</dcterms:modified>
</cp:coreProperties>
</file>