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7" r:id="rId4"/>
    <p:sldId id="305" r:id="rId5"/>
    <p:sldId id="308" r:id="rId6"/>
    <p:sldId id="309" r:id="rId7"/>
    <p:sldId id="259" r:id="rId8"/>
    <p:sldId id="260" r:id="rId9"/>
    <p:sldId id="261" r:id="rId10"/>
    <p:sldId id="262" r:id="rId11"/>
    <p:sldId id="263" r:id="rId12"/>
    <p:sldId id="265" r:id="rId13"/>
    <p:sldId id="310" r:id="rId14"/>
    <p:sldId id="264" r:id="rId15"/>
    <p:sldId id="266" r:id="rId16"/>
    <p:sldId id="267" r:id="rId17"/>
    <p:sldId id="298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99" r:id="rId30"/>
    <p:sldId id="279" r:id="rId31"/>
    <p:sldId id="280" r:id="rId32"/>
    <p:sldId id="281" r:id="rId33"/>
    <p:sldId id="282" r:id="rId34"/>
    <p:sldId id="300" r:id="rId35"/>
    <p:sldId id="301" r:id="rId36"/>
    <p:sldId id="302" r:id="rId37"/>
    <p:sldId id="283" r:id="rId38"/>
    <p:sldId id="284" r:id="rId39"/>
    <p:sldId id="303" r:id="rId40"/>
    <p:sldId id="30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85EA-58B3-4F03-85B1-830E82745AAC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17CF-0D47-44AE-8B09-F5E7D92AF8C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2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85EA-58B3-4F03-85B1-830E82745AAC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17CF-0D47-44AE-8B09-F5E7D92AF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38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85EA-58B3-4F03-85B1-830E82745AAC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17CF-0D47-44AE-8B09-F5E7D92AF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45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85EA-58B3-4F03-85B1-830E82745AAC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17CF-0D47-44AE-8B09-F5E7D92AF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31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85EA-58B3-4F03-85B1-830E82745AAC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17CF-0D47-44AE-8B09-F5E7D92AF8C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43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85EA-58B3-4F03-85B1-830E82745AAC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17CF-0D47-44AE-8B09-F5E7D92AF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32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85EA-58B3-4F03-85B1-830E82745AAC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17CF-0D47-44AE-8B09-F5E7D92AF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01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85EA-58B3-4F03-85B1-830E82745AAC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17CF-0D47-44AE-8B09-F5E7D92AF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88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85EA-58B3-4F03-85B1-830E82745AAC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17CF-0D47-44AE-8B09-F5E7D92AF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99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FE85EA-58B3-4F03-85B1-830E82745AAC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1217CF-0D47-44AE-8B09-F5E7D92AF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30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85EA-58B3-4F03-85B1-830E82745AAC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217CF-0D47-44AE-8B09-F5E7D92AF8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43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FE85EA-58B3-4F03-85B1-830E82745AAC}" type="datetimeFigureOut">
              <a:rPr lang="en-IN" smtClean="0"/>
              <a:t>06-07-2017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1217CF-0D47-44AE-8B09-F5E7D92AF8C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56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28913/doc/html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 Language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VIT University</a:t>
            </a:r>
          </a:p>
          <a:p>
            <a:pPr algn="r"/>
            <a:r>
              <a:rPr lang="en-IN" dirty="0" smtClean="0"/>
              <a:t>Chennai campus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82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err="1" smtClean="0">
                <a:solidFill>
                  <a:schemeClr val="tx1"/>
                </a:solidFill>
              </a:rPr>
              <a:t>Rstudio</a:t>
            </a:r>
            <a:r>
              <a:rPr lang="en-IN" b="1" dirty="0" smtClean="0">
                <a:solidFill>
                  <a:schemeClr val="tx1"/>
                </a:solidFill>
              </a:rPr>
              <a:t> Layout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845734"/>
            <a:ext cx="10896373" cy="43503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History window: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It is </a:t>
            </a:r>
            <a:r>
              <a:rPr lang="en-IN" sz="3200" b="1" dirty="0">
                <a:solidFill>
                  <a:schemeClr val="tx1"/>
                </a:solidFill>
              </a:rPr>
              <a:t>situated at </a:t>
            </a:r>
            <a:r>
              <a:rPr lang="en-IN" sz="3200" b="1" dirty="0" smtClean="0">
                <a:solidFill>
                  <a:schemeClr val="tx1"/>
                </a:solidFill>
              </a:rPr>
              <a:t>Top Right </a:t>
            </a:r>
            <a:r>
              <a:rPr lang="en-IN" sz="3200" b="1" dirty="0">
                <a:solidFill>
                  <a:schemeClr val="tx1"/>
                </a:solidFill>
              </a:rPr>
              <a:t>of </a:t>
            </a:r>
            <a:r>
              <a:rPr lang="en-IN" sz="3200" b="1" dirty="0" smtClean="0">
                <a:solidFill>
                  <a:schemeClr val="tx1"/>
                </a:solidFill>
              </a:rPr>
              <a:t>corner of the </a:t>
            </a:r>
            <a:r>
              <a:rPr lang="en-IN" sz="3200" b="1" dirty="0" err="1">
                <a:solidFill>
                  <a:schemeClr val="tx1"/>
                </a:solidFill>
              </a:rPr>
              <a:t>RStudio</a:t>
            </a:r>
            <a:r>
              <a:rPr lang="en-IN" sz="3200" b="1" dirty="0">
                <a:solidFill>
                  <a:schemeClr val="tx1"/>
                </a:solidFill>
              </a:rPr>
              <a:t> </a:t>
            </a:r>
            <a:r>
              <a:rPr lang="en-IN" sz="3200" b="1" dirty="0" smtClean="0">
                <a:solidFill>
                  <a:schemeClr val="tx1"/>
                </a:solidFill>
              </a:rPr>
              <a:t>Layout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In this window, we can see the data and values of R </a:t>
            </a:r>
            <a:r>
              <a:rPr lang="en-IN" sz="3200" b="1" dirty="0" smtClean="0">
                <a:solidFill>
                  <a:schemeClr val="tx1"/>
                </a:solidFill>
              </a:rPr>
              <a:t>which are currently stored in </a:t>
            </a:r>
            <a:r>
              <a:rPr lang="en-IN" sz="3200" b="1" dirty="0" smtClean="0">
                <a:solidFill>
                  <a:schemeClr val="tx1"/>
                </a:solidFill>
              </a:rPr>
              <a:t>memory</a:t>
            </a:r>
            <a:r>
              <a:rPr lang="en-IN" sz="3200" b="1" dirty="0" smtClean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It is also called workspace window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We can view and edit the values by clicking on them</a:t>
            </a:r>
            <a:endParaRPr lang="en-IN" sz="3200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This history window shows what has been typed so far</a:t>
            </a:r>
            <a:endParaRPr lang="en-IN" sz="3200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0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err="1" smtClean="0">
                <a:solidFill>
                  <a:schemeClr val="tx1"/>
                </a:solidFill>
              </a:rPr>
              <a:t>Rstudio</a:t>
            </a:r>
            <a:r>
              <a:rPr lang="en-IN" b="1" dirty="0" smtClean="0">
                <a:solidFill>
                  <a:schemeClr val="tx1"/>
                </a:solidFill>
              </a:rPr>
              <a:t> Layout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845734"/>
            <a:ext cx="10896373" cy="43503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Help window: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It is </a:t>
            </a:r>
            <a:r>
              <a:rPr lang="en-IN" sz="3200" b="1" dirty="0">
                <a:solidFill>
                  <a:schemeClr val="tx1"/>
                </a:solidFill>
              </a:rPr>
              <a:t>situated </a:t>
            </a:r>
            <a:r>
              <a:rPr lang="en-IN" sz="3200" b="1" dirty="0" smtClean="0">
                <a:solidFill>
                  <a:schemeClr val="tx1"/>
                </a:solidFill>
              </a:rPr>
              <a:t>at the right bottom of </a:t>
            </a:r>
            <a:r>
              <a:rPr lang="en-IN" sz="3200" b="1" dirty="0" err="1" smtClean="0">
                <a:solidFill>
                  <a:schemeClr val="tx1"/>
                </a:solidFill>
              </a:rPr>
              <a:t>RStudio</a:t>
            </a:r>
            <a:r>
              <a:rPr lang="en-IN" sz="3200" b="1" dirty="0" smtClean="0">
                <a:solidFill>
                  <a:schemeClr val="tx1"/>
                </a:solidFill>
              </a:rPr>
              <a:t> Layout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Here we can open files and view plots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We can install and load the packages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37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Short-cut Keys in </a:t>
            </a:r>
            <a:r>
              <a:rPr lang="en-IN" b="1" dirty="0" err="1" smtClean="0">
                <a:solidFill>
                  <a:schemeClr val="tx1"/>
                </a:solidFill>
              </a:rPr>
              <a:t>Rstudio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596788"/>
            <a:ext cx="10896373" cy="459929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Shortcut Keys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tx1"/>
                </a:solidFill>
              </a:rPr>
              <a:t> </a:t>
            </a:r>
            <a:r>
              <a:rPr lang="en-IN" sz="3200" b="1" dirty="0" smtClean="0">
                <a:solidFill>
                  <a:schemeClr val="tx1"/>
                </a:solidFill>
              </a:rPr>
              <a:t>Easy running of the code: CTRL+ENTER (runs highlighted lines of code)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Even easier: CTRL+ENTER+P re-run the last-run code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&lt;tab&gt; works for auto completion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CTRL+1 </a:t>
            </a:r>
            <a:r>
              <a:rPr lang="en-IN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source </a:t>
            </a:r>
            <a:r>
              <a:rPr lang="en-IN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editor</a:t>
            </a:r>
            <a:endParaRPr lang="en-IN" sz="3200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CTRL+2  Console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CTRL+L  clear the console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CTRL+O  Open the file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CTRL+S  save the fie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CTRL+F  find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CTRL+shift+N</a:t>
            </a:r>
            <a:r>
              <a:rPr lang="en-IN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 opens new document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ESC </a:t>
            </a:r>
            <a:r>
              <a:rPr lang="en-IN" sz="3200" b="1" dirty="0">
                <a:solidFill>
                  <a:schemeClr val="tx1"/>
                </a:solidFill>
                <a:sym typeface="Wingdings" panose="05000000000000000000" pitchFamily="2" charset="2"/>
              </a:rPr>
              <a:t>  </a:t>
            </a:r>
            <a:r>
              <a:rPr lang="en-IN" sz="3200" b="1" dirty="0">
                <a:solidFill>
                  <a:schemeClr val="tx1"/>
                </a:solidFill>
              </a:rPr>
              <a:t>interrupt a lengthy R </a:t>
            </a:r>
            <a:r>
              <a:rPr lang="en-IN" sz="3200" b="1" dirty="0" smtClean="0">
                <a:solidFill>
                  <a:schemeClr val="tx1"/>
                </a:solidFill>
              </a:rPr>
              <a:t>command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err="1" smtClean="0">
                <a:solidFill>
                  <a:schemeClr val="tx1"/>
                </a:solidFill>
              </a:rPr>
              <a:t>CTRL+shift+C</a:t>
            </a:r>
            <a:r>
              <a:rPr lang="en-IN" sz="3200" b="1" dirty="0" smtClean="0">
                <a:solidFill>
                  <a:schemeClr val="tx1"/>
                </a:solidFill>
              </a:rPr>
              <a:t> </a:t>
            </a:r>
            <a:r>
              <a:rPr lang="en-IN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comment or uncomment (highlighted code)</a:t>
            </a:r>
            <a:endParaRPr lang="en-IN" sz="3200" b="1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IN" sz="3200" b="1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975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Help system in R : http://www.r-project.org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61" y="1798841"/>
            <a:ext cx="10896373" cy="435035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400" b="1" dirty="0" smtClean="0">
                <a:solidFill>
                  <a:schemeClr val="tx1"/>
                </a:solidFill>
              </a:rPr>
              <a:t>R has Comprehensive HTML help facility.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tx1"/>
                </a:solidFill>
              </a:rPr>
              <a:t> </a:t>
            </a:r>
            <a:r>
              <a:rPr lang="en-IN" sz="3200" b="1" dirty="0" smtClean="0">
                <a:solidFill>
                  <a:schemeClr val="tx1"/>
                </a:solidFill>
              </a:rPr>
              <a:t>Give command </a:t>
            </a:r>
            <a:r>
              <a:rPr lang="en-IN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IN" sz="32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help.start</a:t>
            </a:r>
            <a:r>
              <a:rPr lang="en-IN" sz="32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en-IN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in R-Console window  We are able to see the R Language documentation in HTML pages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we able to open same with following URL: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IN" sz="2800" b="1" dirty="0" smtClean="0">
                <a:solidFill>
                  <a:srgbClr val="0070C0"/>
                </a:solidFill>
                <a:sym typeface="Wingdings" panose="05000000000000000000" pitchFamily="2" charset="2"/>
                <a:hlinkClick r:id="rId2"/>
              </a:rPr>
              <a:t>http://127.0.0.1:28913/doc/html/index.html</a:t>
            </a:r>
            <a:endParaRPr lang="en-IN" sz="2800" b="1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3400" b="1" dirty="0">
                <a:solidFill>
                  <a:schemeClr val="tx1"/>
                </a:solidFill>
              </a:rPr>
              <a:t>Obtaining help on a particular topic: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rgbClr val="0070C0"/>
                </a:solidFill>
              </a:rPr>
              <a:t> </a:t>
            </a:r>
            <a:r>
              <a:rPr lang="en-IN" sz="3200" b="1" dirty="0">
                <a:solidFill>
                  <a:srgbClr val="C00000"/>
                </a:solidFill>
              </a:rPr>
              <a:t>help(topic)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 </a:t>
            </a:r>
            <a:r>
              <a:rPr lang="en-IN" sz="3200" b="1" dirty="0" smtClean="0">
                <a:solidFill>
                  <a:srgbClr val="C00000"/>
                </a:solidFill>
              </a:rPr>
              <a:t>?topic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400" b="1" dirty="0" smtClean="0">
                <a:solidFill>
                  <a:srgbClr val="C00000"/>
                </a:solidFill>
              </a:rPr>
              <a:t>Search help for a particular topic via </a:t>
            </a:r>
            <a:r>
              <a:rPr lang="en-IN" sz="3400" b="1" dirty="0" err="1" smtClean="0">
                <a:solidFill>
                  <a:srgbClr val="C00000"/>
                </a:solidFill>
              </a:rPr>
              <a:t>help.search</a:t>
            </a:r>
            <a:r>
              <a:rPr lang="en-IN" sz="3400" b="1" dirty="0" smtClean="0">
                <a:solidFill>
                  <a:srgbClr val="C00000"/>
                </a:solidFill>
              </a:rPr>
              <a:t>()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rgbClr val="C00000"/>
                </a:solidFill>
              </a:rPr>
              <a:t> </a:t>
            </a:r>
            <a:r>
              <a:rPr lang="en-IN" sz="3200" b="1" dirty="0" err="1" smtClean="0">
                <a:solidFill>
                  <a:srgbClr val="C00000"/>
                </a:solidFill>
              </a:rPr>
              <a:t>help.search</a:t>
            </a:r>
            <a:r>
              <a:rPr lang="en-IN" sz="3200" b="1" dirty="0" smtClean="0">
                <a:solidFill>
                  <a:srgbClr val="C00000"/>
                </a:solidFill>
              </a:rPr>
              <a:t>()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rgbClr val="C00000"/>
                </a:solidFill>
              </a:rPr>
              <a:t>??topic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IN" sz="3200" b="1" dirty="0" smtClean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373815" y="3259015"/>
            <a:ext cx="3399693" cy="1289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olidFill>
                  <a:schemeClr val="tx1"/>
                </a:solidFill>
              </a:rPr>
              <a:t>Example:</a:t>
            </a:r>
          </a:p>
          <a:p>
            <a:r>
              <a:rPr lang="en-IN" sz="2400" b="1" dirty="0" smtClean="0">
                <a:solidFill>
                  <a:schemeClr val="tx1"/>
                </a:solidFill>
              </a:rPr>
              <a:t>&gt;help(“</a:t>
            </a:r>
            <a:r>
              <a:rPr lang="en-IN" sz="2400" b="1" dirty="0" err="1" smtClean="0">
                <a:solidFill>
                  <a:schemeClr val="tx1"/>
                </a:solidFill>
              </a:rPr>
              <a:t>data.frame</a:t>
            </a:r>
            <a:r>
              <a:rPr lang="en-IN" sz="2400" b="1" dirty="0" smtClean="0">
                <a:solidFill>
                  <a:schemeClr val="tx1"/>
                </a:solidFill>
              </a:rPr>
              <a:t>”)</a:t>
            </a:r>
          </a:p>
          <a:p>
            <a:r>
              <a:rPr lang="en-IN" sz="2400" b="1" dirty="0" smtClean="0">
                <a:solidFill>
                  <a:schemeClr val="tx1"/>
                </a:solidFill>
              </a:rPr>
              <a:t>&gt;?”vector”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95139" y="5015201"/>
            <a:ext cx="3828757" cy="1289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olidFill>
                  <a:schemeClr val="tx1"/>
                </a:solidFill>
              </a:rPr>
              <a:t>Example:</a:t>
            </a:r>
          </a:p>
          <a:p>
            <a:r>
              <a:rPr lang="en-IN" sz="2400" b="1" dirty="0" smtClean="0">
                <a:solidFill>
                  <a:schemeClr val="tx1"/>
                </a:solidFill>
              </a:rPr>
              <a:t>&gt;</a:t>
            </a:r>
            <a:r>
              <a:rPr lang="en-IN" sz="2400" b="1" dirty="0" err="1" smtClean="0">
                <a:solidFill>
                  <a:schemeClr val="tx1"/>
                </a:solidFill>
              </a:rPr>
              <a:t>help.search</a:t>
            </a:r>
            <a:r>
              <a:rPr lang="en-IN" sz="2400" b="1" dirty="0" smtClean="0">
                <a:solidFill>
                  <a:schemeClr val="tx1"/>
                </a:solidFill>
              </a:rPr>
              <a:t>(“predict”)</a:t>
            </a:r>
          </a:p>
          <a:p>
            <a:r>
              <a:rPr lang="en-IN" sz="2400" b="1" dirty="0" smtClean="0">
                <a:solidFill>
                  <a:schemeClr val="tx1"/>
                </a:solidFill>
              </a:rPr>
              <a:t>&gt;??”predict”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0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Setting the Working Directory in </a:t>
            </a:r>
            <a:r>
              <a:rPr lang="en-IN" b="1" dirty="0" err="1" smtClean="0">
                <a:solidFill>
                  <a:schemeClr val="tx1"/>
                </a:solidFill>
              </a:rPr>
              <a:t>RStudio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845734"/>
            <a:ext cx="10896373" cy="43503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Setting the working directory: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To store working file.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tx1"/>
                </a:solidFill>
              </a:rPr>
              <a:t> </a:t>
            </a:r>
            <a:r>
              <a:rPr lang="en-IN" sz="3200" b="1" dirty="0" smtClean="0">
                <a:solidFill>
                  <a:schemeClr val="tx1"/>
                </a:solidFill>
              </a:rPr>
              <a:t>create a folder and named as </a:t>
            </a:r>
            <a:r>
              <a:rPr lang="en-IN" sz="3200" b="1" dirty="0" err="1" smtClean="0">
                <a:solidFill>
                  <a:schemeClr val="tx1"/>
                </a:solidFill>
              </a:rPr>
              <a:t>RdataWork</a:t>
            </a:r>
            <a:r>
              <a:rPr lang="en-IN" sz="3200" b="1" dirty="0" smtClean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To create working directory </a:t>
            </a:r>
            <a:r>
              <a:rPr lang="en-IN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IN" sz="3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setwd</a:t>
            </a:r>
            <a:r>
              <a:rPr lang="en-IN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(“path”)</a:t>
            </a:r>
            <a:r>
              <a:rPr lang="en-IN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2800" b="1" dirty="0" err="1">
                <a:solidFill>
                  <a:schemeClr val="tx1"/>
                </a:solidFill>
                <a:sym typeface="Wingdings" panose="05000000000000000000" pitchFamily="2" charset="2"/>
              </a:rPr>
              <a:t>s</a:t>
            </a:r>
            <a:r>
              <a:rPr lang="en-IN" sz="28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etwd</a:t>
            </a: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(“</a:t>
            </a:r>
            <a:r>
              <a:rPr lang="en-IN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E:/studies/VIT/R/</a:t>
            </a:r>
            <a:r>
              <a:rPr lang="en-IN" sz="28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RdataWork</a:t>
            </a: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”)  in windows environment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2800" b="1" dirty="0" err="1">
                <a:solidFill>
                  <a:schemeClr val="tx1"/>
                </a:solidFill>
                <a:sym typeface="Wingdings" panose="05000000000000000000" pitchFamily="2" charset="2"/>
              </a:rPr>
              <a:t>s</a:t>
            </a:r>
            <a:r>
              <a:rPr lang="en-IN" sz="28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etwd</a:t>
            </a: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(“</a:t>
            </a:r>
            <a:r>
              <a:rPr lang="en-IN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~/</a:t>
            </a:r>
            <a:r>
              <a:rPr lang="en-IN" sz="28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RdataWork</a:t>
            </a:r>
            <a:r>
              <a:rPr lang="en-IN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/</a:t>
            </a: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”) in Linux environment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IN" sz="2800" b="1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26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R as a Simple Calculator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845734"/>
            <a:ext cx="10896373" cy="43503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R as a simple Calculator: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Typing </a:t>
            </a:r>
            <a:r>
              <a:rPr lang="en-IN" sz="3200" b="1" dirty="0">
                <a:solidFill>
                  <a:schemeClr val="tx1"/>
                </a:solidFill>
              </a:rPr>
              <a:t>in a mathematical </a:t>
            </a:r>
            <a:r>
              <a:rPr lang="en-IN" sz="3200" b="1" dirty="0" smtClean="0">
                <a:solidFill>
                  <a:schemeClr val="tx1"/>
                </a:solidFill>
              </a:rPr>
              <a:t>expression and </a:t>
            </a:r>
            <a:r>
              <a:rPr lang="en-IN" sz="3200" b="1" dirty="0">
                <a:solidFill>
                  <a:schemeClr val="tx1"/>
                </a:solidFill>
              </a:rPr>
              <a:t>hitting enter prints out the result.</a:t>
            </a:r>
            <a:endParaRPr lang="en-IN" sz="3200" b="1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&gt; 1 + 2</a:t>
            </a:r>
          </a:p>
          <a:p>
            <a:pPr marL="201168" lvl="1" indent="0">
              <a:buNone/>
            </a:pPr>
            <a:r>
              <a:rPr lang="en-IN" sz="3200" b="1" dirty="0" smtClean="0">
                <a:solidFill>
                  <a:schemeClr val="tx1"/>
                </a:solidFill>
              </a:rPr>
              <a:t>	[1] 3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 Order </a:t>
            </a:r>
            <a:r>
              <a:rPr lang="en-IN" sz="3200" b="1" dirty="0">
                <a:solidFill>
                  <a:schemeClr val="tx1"/>
                </a:solidFill>
              </a:rPr>
              <a:t>of operation rules worked as expected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 Mathematical functions </a:t>
            </a:r>
            <a:r>
              <a:rPr lang="en-IN" sz="3200" b="1" dirty="0">
                <a:solidFill>
                  <a:schemeClr val="tx1"/>
                </a:solidFill>
              </a:rPr>
              <a:t>such as the square </a:t>
            </a:r>
            <a:r>
              <a:rPr lang="en-IN" sz="3200" b="1" dirty="0" smtClean="0">
                <a:solidFill>
                  <a:schemeClr val="tx1"/>
                </a:solidFill>
              </a:rPr>
              <a:t>root </a:t>
            </a:r>
            <a:r>
              <a:rPr lang="en-IN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IN" sz="3200" b="1" dirty="0" err="1" smtClean="0">
                <a:solidFill>
                  <a:schemeClr val="tx1"/>
                </a:solidFill>
              </a:rPr>
              <a:t>sqrt</a:t>
            </a:r>
            <a:endParaRPr lang="en-IN" sz="3200" b="1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&gt; </a:t>
            </a:r>
            <a:r>
              <a:rPr lang="en-IN" sz="3200" b="1" dirty="0" err="1" smtClean="0">
                <a:solidFill>
                  <a:schemeClr val="tx1"/>
                </a:solidFill>
              </a:rPr>
              <a:t>sqrt</a:t>
            </a:r>
            <a:r>
              <a:rPr lang="en-IN" sz="3200" b="1" dirty="0" smtClean="0">
                <a:solidFill>
                  <a:schemeClr val="tx1"/>
                </a:solidFill>
              </a:rPr>
              <a:t>(36)</a:t>
            </a:r>
          </a:p>
          <a:p>
            <a:pPr marL="384048" lvl="2" indent="0">
              <a:buNone/>
            </a:pPr>
            <a:r>
              <a:rPr lang="en-IN" sz="2800" b="1" dirty="0" smtClean="0">
                <a:solidFill>
                  <a:schemeClr val="tx1"/>
                </a:solidFill>
              </a:rPr>
              <a:t>      [1] 6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IN" sz="2800" b="1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37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R as a Simple Calculator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R as a simple Calculator: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The result of mathematical expression can be assigned to an object in R. </a:t>
            </a:r>
            <a:r>
              <a:rPr lang="en-IN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 &lt;- Operator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var1 &lt;- </a:t>
            </a:r>
            <a:r>
              <a:rPr lang="en-IN" sz="28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sqrt</a:t>
            </a: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(81)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var1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Every object in R belongs to a class </a:t>
            </a:r>
            <a:r>
              <a:rPr lang="en-IN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type of the object it represents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lass(var1)</a:t>
            </a:r>
          </a:p>
          <a:p>
            <a:pPr marL="566928" lvl="3" indent="0">
              <a:buNone/>
            </a:pP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	[1] “numeric”</a:t>
            </a:r>
            <a:endParaRPr lang="en-IN" sz="2800" b="1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800" b="1" dirty="0" smtClean="0">
                <a:solidFill>
                  <a:schemeClr val="tx1"/>
                </a:solidFill>
              </a:rPr>
              <a:t>Everything in R is an object, including functions.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800" b="1" dirty="0" err="1">
                <a:solidFill>
                  <a:schemeClr val="tx1"/>
                </a:solidFill>
              </a:rPr>
              <a:t>l</a:t>
            </a:r>
            <a:r>
              <a:rPr lang="en-IN" sz="2800" b="1" dirty="0" err="1" smtClean="0">
                <a:solidFill>
                  <a:schemeClr val="tx1"/>
                </a:solidFill>
              </a:rPr>
              <a:t>s</a:t>
            </a:r>
            <a:r>
              <a:rPr lang="en-IN" sz="2800" b="1" dirty="0" smtClean="0">
                <a:solidFill>
                  <a:schemeClr val="tx1"/>
                </a:solidFill>
              </a:rPr>
              <a:t>() </a:t>
            </a: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list objects  prints the all the objects.</a:t>
            </a:r>
            <a:endParaRPr lang="en-IN" sz="2800" b="1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71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R as a Simple Calculator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R as a simple Calculator: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 smtClean="0"/>
              <a:t> </a:t>
            </a:r>
            <a:r>
              <a:rPr lang="en-IN" sz="2000" b="1" dirty="0" smtClean="0"/>
              <a:t>5 %% 4 </a:t>
            </a:r>
            <a:r>
              <a:rPr lang="en-IN" sz="2000" b="1" dirty="0" smtClean="0">
                <a:sym typeface="Wingdings" panose="05000000000000000000" pitchFamily="2" charset="2"/>
              </a:rPr>
              <a:t> Check the output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b="1" dirty="0">
                <a:sym typeface="Wingdings" panose="05000000000000000000" pitchFamily="2" charset="2"/>
              </a:rPr>
              <a:t> </a:t>
            </a:r>
            <a:r>
              <a:rPr lang="en-IN" sz="2000" b="1" dirty="0" smtClean="0">
                <a:sym typeface="Wingdings" panose="05000000000000000000" pitchFamily="2" charset="2"/>
              </a:rPr>
              <a:t>log(2)  Check the output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b="1" dirty="0">
                <a:sym typeface="Wingdings" panose="05000000000000000000" pitchFamily="2" charset="2"/>
              </a:rPr>
              <a:t> </a:t>
            </a:r>
            <a:r>
              <a:rPr lang="en-IN" sz="2000" b="1" dirty="0" err="1" smtClean="0">
                <a:sym typeface="Wingdings" panose="05000000000000000000" pitchFamily="2" charset="2"/>
              </a:rPr>
              <a:t>cos</a:t>
            </a:r>
            <a:r>
              <a:rPr lang="en-IN" sz="2000" b="1" dirty="0" smtClean="0">
                <a:sym typeface="Wingdings" panose="05000000000000000000" pitchFamily="2" charset="2"/>
              </a:rPr>
              <a:t>(pi)  Check the output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b="1" dirty="0" smtClean="0"/>
              <a:t> </a:t>
            </a:r>
            <a:r>
              <a:rPr lang="en-IN" sz="2000" b="1" dirty="0"/>
              <a:t>ceiling(3.2</a:t>
            </a:r>
            <a:r>
              <a:rPr lang="en-IN" sz="2000" b="1" dirty="0" smtClean="0"/>
              <a:t>) </a:t>
            </a:r>
            <a:r>
              <a:rPr lang="en-IN" sz="2000" b="1" dirty="0" smtClean="0">
                <a:sym typeface="Wingdings" panose="05000000000000000000" pitchFamily="2" charset="2"/>
              </a:rPr>
              <a:t> Check the output </a:t>
            </a:r>
            <a:r>
              <a:rPr lang="en-IN" sz="2000" b="1" dirty="0">
                <a:sym typeface="Wingdings" panose="05000000000000000000" pitchFamily="2" charset="2"/>
              </a:rPr>
              <a:t>;;; round(123.456,digits=2</a:t>
            </a:r>
            <a:r>
              <a:rPr lang="en-IN" sz="2000" b="1" dirty="0" smtClean="0">
                <a:sym typeface="Wingdings" panose="05000000000000000000" pitchFamily="2" charset="2"/>
              </a:rPr>
              <a:t>)  check output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b="1" dirty="0">
                <a:sym typeface="Wingdings" panose="05000000000000000000" pitchFamily="2" charset="2"/>
              </a:rPr>
              <a:t> </a:t>
            </a:r>
            <a:r>
              <a:rPr lang="en-IN" sz="2000" b="1" dirty="0" smtClean="0">
                <a:sym typeface="Wingdings" panose="05000000000000000000" pitchFamily="2" charset="2"/>
              </a:rPr>
              <a:t>0/0  check the </a:t>
            </a:r>
            <a:r>
              <a:rPr lang="en-IN" sz="2000" b="1" dirty="0">
                <a:sym typeface="Wingdings" panose="05000000000000000000" pitchFamily="2" charset="2"/>
              </a:rPr>
              <a:t>out put  ;;; round(-123.456,digits=-2</a:t>
            </a:r>
            <a:r>
              <a:rPr lang="en-IN" sz="2000" b="1" dirty="0" smtClean="0">
                <a:sym typeface="Wingdings" panose="05000000000000000000" pitchFamily="2" charset="2"/>
              </a:rPr>
              <a:t>)  round numbers to multiples of 10, 100, </a:t>
            </a:r>
            <a:r>
              <a:rPr lang="en-IN" sz="2000" b="1" dirty="0" err="1" smtClean="0">
                <a:sym typeface="Wingdings" panose="05000000000000000000" pitchFamily="2" charset="2"/>
              </a:rPr>
              <a:t>etc</a:t>
            </a:r>
            <a:endParaRPr lang="en-IN" sz="2000" b="1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b="1" dirty="0">
                <a:sym typeface="Wingdings" panose="05000000000000000000" pitchFamily="2" charset="2"/>
              </a:rPr>
              <a:t> </a:t>
            </a:r>
            <a:r>
              <a:rPr lang="en-IN" sz="2000" b="1" dirty="0" smtClean="0">
                <a:sym typeface="Wingdings" panose="05000000000000000000" pitchFamily="2" charset="2"/>
              </a:rPr>
              <a:t>1/</a:t>
            </a:r>
            <a:r>
              <a:rPr lang="en-IN" sz="2000" b="1" dirty="0" err="1" smtClean="0">
                <a:sym typeface="Wingdings" panose="05000000000000000000" pitchFamily="2" charset="2"/>
              </a:rPr>
              <a:t>Inf</a:t>
            </a:r>
            <a:r>
              <a:rPr lang="en-IN" sz="2000" b="1" dirty="0" smtClean="0">
                <a:sym typeface="Wingdings" panose="05000000000000000000" pitchFamily="2" charset="2"/>
              </a:rPr>
              <a:t>  check the output </a:t>
            </a:r>
            <a:r>
              <a:rPr lang="en-IN" sz="2000" b="1" dirty="0">
                <a:sym typeface="Wingdings" panose="05000000000000000000" pitchFamily="2" charset="2"/>
              </a:rPr>
              <a:t>;;; </a:t>
            </a:r>
            <a:r>
              <a:rPr lang="en-IN" sz="2000" b="1" dirty="0" err="1">
                <a:sym typeface="Wingdings" panose="05000000000000000000" pitchFamily="2" charset="2"/>
              </a:rPr>
              <a:t>signif</a:t>
            </a:r>
            <a:r>
              <a:rPr lang="en-IN" sz="2000" b="1" dirty="0">
                <a:sym typeface="Wingdings" panose="05000000000000000000" pitchFamily="2" charset="2"/>
              </a:rPr>
              <a:t>(-123.456,digits=4)  </a:t>
            </a:r>
            <a:r>
              <a:rPr lang="en-IN" sz="2000" b="1" dirty="0" smtClean="0">
                <a:sym typeface="Wingdings" panose="05000000000000000000" pitchFamily="2" charset="2"/>
              </a:rPr>
              <a:t> </a:t>
            </a:r>
            <a:r>
              <a:rPr lang="en-IN" sz="2000" b="1" dirty="0">
                <a:sym typeface="Wingdings" panose="05000000000000000000" pitchFamily="2" charset="2"/>
              </a:rPr>
              <a:t>number of significant digits to be retained</a:t>
            </a:r>
            <a:endParaRPr lang="en-IN" sz="2000" b="1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b="1" dirty="0">
                <a:sym typeface="Wingdings" panose="05000000000000000000" pitchFamily="2" charset="2"/>
              </a:rPr>
              <a:t> </a:t>
            </a:r>
            <a:r>
              <a:rPr lang="en-IN" sz="2000" b="1" dirty="0" smtClean="0">
                <a:sym typeface="Wingdings" panose="05000000000000000000" pitchFamily="2" charset="2"/>
              </a:rPr>
              <a:t>few maths functions are: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1600" b="1" dirty="0">
                <a:sym typeface="Wingdings" panose="05000000000000000000" pitchFamily="2" charset="2"/>
              </a:rPr>
              <a:t> </a:t>
            </a:r>
            <a:r>
              <a:rPr lang="en-IN" sz="1600" b="1" dirty="0" smtClean="0">
                <a:sym typeface="Wingdings" panose="05000000000000000000" pitchFamily="2" charset="2"/>
              </a:rPr>
              <a:t>abs, </a:t>
            </a:r>
            <a:r>
              <a:rPr lang="en-IN" sz="1600" b="1" dirty="0" err="1" smtClean="0">
                <a:sym typeface="Wingdings" panose="05000000000000000000" pitchFamily="2" charset="2"/>
              </a:rPr>
              <a:t>sqrt</a:t>
            </a:r>
            <a:r>
              <a:rPr lang="en-IN" sz="1600" b="1" dirty="0" smtClean="0">
                <a:sym typeface="Wingdings" panose="05000000000000000000" pitchFamily="2" charset="2"/>
              </a:rPr>
              <a:t>, log, </a:t>
            </a:r>
            <a:r>
              <a:rPr lang="en-IN" sz="1600" b="1" dirty="0" err="1" smtClean="0">
                <a:sym typeface="Wingdings" panose="05000000000000000000" pitchFamily="2" charset="2"/>
              </a:rPr>
              <a:t>exp</a:t>
            </a:r>
            <a:r>
              <a:rPr lang="en-IN" sz="1600" b="1" dirty="0" smtClean="0">
                <a:sym typeface="Wingdings" panose="05000000000000000000" pitchFamily="2" charset="2"/>
              </a:rPr>
              <a:t>, log10, factorial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b="1" dirty="0" smtClean="0">
                <a:sym typeface="Wingdings" panose="05000000000000000000" pitchFamily="2" charset="2"/>
              </a:rPr>
              <a:t> few Trig functions are: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1600" b="1" dirty="0">
                <a:sym typeface="Wingdings" panose="05000000000000000000" pitchFamily="2" charset="2"/>
              </a:rPr>
              <a:t> </a:t>
            </a:r>
            <a:r>
              <a:rPr lang="en-IN" sz="1600" b="1" dirty="0" smtClean="0">
                <a:sym typeface="Wingdings" panose="05000000000000000000" pitchFamily="2" charset="2"/>
              </a:rPr>
              <a:t>sin, </a:t>
            </a:r>
            <a:r>
              <a:rPr lang="en-IN" sz="1600" b="1" dirty="0" err="1" smtClean="0">
                <a:sym typeface="Wingdings" panose="05000000000000000000" pitchFamily="2" charset="2"/>
              </a:rPr>
              <a:t>cos</a:t>
            </a:r>
            <a:r>
              <a:rPr lang="en-IN" sz="1600" b="1" dirty="0" smtClean="0">
                <a:sym typeface="Wingdings" panose="05000000000000000000" pitchFamily="2" charset="2"/>
              </a:rPr>
              <a:t>, tan, </a:t>
            </a:r>
            <a:r>
              <a:rPr lang="en-IN" sz="1600" b="1" dirty="0" err="1" smtClean="0">
                <a:sym typeface="Wingdings" panose="05000000000000000000" pitchFamily="2" charset="2"/>
              </a:rPr>
              <a:t>asin</a:t>
            </a:r>
            <a:r>
              <a:rPr lang="en-IN" sz="1600" b="1" dirty="0" smtClean="0">
                <a:sym typeface="Wingdings" panose="05000000000000000000" pitchFamily="2" charset="2"/>
              </a:rPr>
              <a:t>,  </a:t>
            </a:r>
            <a:r>
              <a:rPr lang="en-IN" sz="1600" b="1" dirty="0" err="1" smtClean="0">
                <a:sym typeface="Wingdings" panose="05000000000000000000" pitchFamily="2" charset="2"/>
              </a:rPr>
              <a:t>acos</a:t>
            </a:r>
            <a:r>
              <a:rPr lang="en-IN" sz="1600" b="1" dirty="0" smtClean="0">
                <a:sym typeface="Wingdings" panose="05000000000000000000" pitchFamily="2" charset="2"/>
              </a:rPr>
              <a:t>, </a:t>
            </a:r>
            <a:r>
              <a:rPr lang="en-IN" sz="1600" b="1" dirty="0" err="1" smtClean="0">
                <a:sym typeface="Wingdings" panose="05000000000000000000" pitchFamily="2" charset="2"/>
              </a:rPr>
              <a:t>atan</a:t>
            </a:r>
            <a:endParaRPr lang="en-IN" sz="1600" b="1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b="1" dirty="0" smtClean="0">
                <a:sym typeface="Wingdings" panose="05000000000000000000" pitchFamily="2" charset="2"/>
              </a:rPr>
              <a:t> Rounding functions are: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1600" b="1" dirty="0">
                <a:sym typeface="Wingdings" panose="05000000000000000000" pitchFamily="2" charset="2"/>
              </a:rPr>
              <a:t> </a:t>
            </a:r>
            <a:r>
              <a:rPr lang="en-IN" sz="1600" b="1" dirty="0" smtClean="0">
                <a:sym typeface="Wingdings" panose="05000000000000000000" pitchFamily="2" charset="2"/>
              </a:rPr>
              <a:t>round, ceiling, floor, </a:t>
            </a:r>
            <a:r>
              <a:rPr lang="en-IN" sz="1600" b="1" dirty="0" err="1" smtClean="0">
                <a:sym typeface="Wingdings" panose="05000000000000000000" pitchFamily="2" charset="2"/>
              </a:rPr>
              <a:t>trunc</a:t>
            </a:r>
            <a:r>
              <a:rPr lang="en-IN" sz="1600" b="1" dirty="0" smtClean="0">
                <a:sym typeface="Wingdings" panose="05000000000000000000" pitchFamily="2" charset="2"/>
              </a:rPr>
              <a:t>, </a:t>
            </a:r>
            <a:r>
              <a:rPr lang="en-IN" sz="1600" b="1" dirty="0" err="1" smtClean="0">
                <a:sym typeface="Wingdings" panose="05000000000000000000" pitchFamily="2" charset="2"/>
              </a:rPr>
              <a:t>signif</a:t>
            </a:r>
            <a:r>
              <a:rPr lang="en-IN" sz="1600" b="1" dirty="0" smtClean="0">
                <a:sym typeface="Wingdings" panose="05000000000000000000" pitchFamily="2" charset="2"/>
              </a:rPr>
              <a:t>, </a:t>
            </a:r>
            <a:r>
              <a:rPr lang="en-IN" sz="1600" b="1" dirty="0" err="1" smtClean="0">
                <a:sym typeface="Wingdings" panose="05000000000000000000" pitchFamily="2" charset="2"/>
              </a:rPr>
              <a:t>zapsmall</a:t>
            </a:r>
            <a:endParaRPr lang="en-IN" sz="1600" b="1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b="1" dirty="0" smtClean="0">
                <a:sym typeface="Wingdings" panose="05000000000000000000" pitchFamily="2" charset="2"/>
              </a:rPr>
              <a:t> math quantities are: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1600" b="1" dirty="0" err="1" smtClean="0">
                <a:sym typeface="Wingdings" panose="05000000000000000000" pitchFamily="2" charset="2"/>
              </a:rPr>
              <a:t>Inf</a:t>
            </a:r>
            <a:r>
              <a:rPr lang="en-IN" sz="1600" b="1" dirty="0" smtClean="0">
                <a:sym typeface="Wingdings" panose="05000000000000000000" pitchFamily="2" charset="2"/>
              </a:rPr>
              <a:t>, -</a:t>
            </a:r>
            <a:r>
              <a:rPr lang="en-IN" sz="1600" b="1" dirty="0" err="1" smtClean="0">
                <a:sym typeface="Wingdings" panose="05000000000000000000" pitchFamily="2" charset="2"/>
              </a:rPr>
              <a:t>Inf</a:t>
            </a:r>
            <a:r>
              <a:rPr lang="en-IN" sz="1600" b="1" dirty="0" smtClean="0">
                <a:sym typeface="Wingdings" panose="05000000000000000000" pitchFamily="2" charset="2"/>
              </a:rPr>
              <a:t>, </a:t>
            </a:r>
            <a:r>
              <a:rPr lang="en-IN" sz="1600" b="1" dirty="0" err="1" smtClean="0">
                <a:sym typeface="Wingdings" panose="05000000000000000000" pitchFamily="2" charset="2"/>
              </a:rPr>
              <a:t>NaN</a:t>
            </a:r>
            <a:r>
              <a:rPr lang="en-IN" sz="1600" b="1" dirty="0" smtClean="0">
                <a:sym typeface="Wingdings" panose="05000000000000000000" pitchFamily="2" charset="2"/>
              </a:rPr>
              <a:t>, pi, </a:t>
            </a:r>
            <a:r>
              <a:rPr lang="en-IN" sz="1600" b="1" dirty="0" err="1" smtClean="0">
                <a:sym typeface="Wingdings" panose="05000000000000000000" pitchFamily="2" charset="2"/>
              </a:rPr>
              <a:t>exp</a:t>
            </a:r>
            <a:r>
              <a:rPr lang="en-IN" sz="1600" b="1" dirty="0" smtClean="0">
                <a:sym typeface="Wingdings" panose="05000000000000000000" pitchFamily="2" charset="2"/>
              </a:rPr>
              <a:t>(1), 1i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122985" y="4149969"/>
            <a:ext cx="5697415" cy="2039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b="1" dirty="0" smtClean="0">
                <a:solidFill>
                  <a:schemeClr val="tx1"/>
                </a:solidFill>
              </a:rPr>
              <a:t>$ floor(123.45) </a:t>
            </a:r>
            <a:r>
              <a:rPr lang="en-IN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check output</a:t>
            </a:r>
          </a:p>
          <a:p>
            <a:r>
              <a:rPr lang="en-IN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$ floor(-123.45)  Check output</a:t>
            </a:r>
          </a:p>
          <a:p>
            <a:r>
              <a:rPr lang="en-IN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floor(x) rounds to the nearest integer that’s smaller than x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4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Operation Symbols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Operation Symbols in R: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3600" b="1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6908739"/>
              </p:ext>
            </p:extLst>
          </p:nvPr>
        </p:nvGraphicFramePr>
        <p:xfrm>
          <a:off x="968988" y="2390632"/>
          <a:ext cx="9280480" cy="372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0240"/>
                <a:gridCol w="4640240"/>
              </a:tblGrid>
              <a:tr h="467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Garamond"/>
                          <a:ea typeface="ＭＳ 明朝"/>
                          <a:cs typeface="Times New Roman"/>
                        </a:rPr>
                        <a:t>Symbol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Garamond"/>
                          <a:ea typeface="ＭＳ 明朝"/>
                          <a:cs typeface="Times New Roman"/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Garamond"/>
                          <a:ea typeface="ＭＳ 明朝"/>
                          <a:cs typeface="Times New Roman"/>
                        </a:rPr>
                        <a:t>Meaning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7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Garamond"/>
                          <a:ea typeface="ＭＳ 明朝"/>
                          <a:cs typeface="Times New Roman"/>
                        </a:rPr>
                        <a:t>+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Garamond"/>
                          <a:ea typeface="ＭＳ 明朝"/>
                          <a:cs typeface="Times New Roman"/>
                        </a:rPr>
                        <a:t>Addition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7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aramond"/>
                          <a:ea typeface="ＭＳ 明朝"/>
                          <a:cs typeface="Times New Roman"/>
                        </a:rPr>
                        <a:t>-</a:t>
                      </a:r>
                      <a:endParaRPr lang="en-US" sz="1800" dirty="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aramond"/>
                          <a:ea typeface="ＭＳ 明朝"/>
                          <a:cs typeface="Times New Roman"/>
                        </a:rPr>
                        <a:t>Subtraction</a:t>
                      </a:r>
                      <a:endParaRPr lang="en-US" sz="1800" dirty="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7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Garamond"/>
                          <a:ea typeface="ＭＳ 明朝"/>
                          <a:cs typeface="Times New Roman"/>
                        </a:rPr>
                        <a:t>*</a:t>
                      </a:r>
                      <a:endParaRPr lang="en-US" sz="180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aramond"/>
                          <a:ea typeface="ＭＳ 明朝"/>
                          <a:cs typeface="Times New Roman"/>
                        </a:rPr>
                        <a:t>Multiplication</a:t>
                      </a:r>
                      <a:endParaRPr lang="en-US" sz="1800" dirty="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921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Garamond"/>
                          <a:ea typeface="ＭＳ 明朝"/>
                          <a:cs typeface="Times New Roman"/>
                        </a:rPr>
                        <a:t>/</a:t>
                      </a:r>
                      <a:endParaRPr lang="en-US" sz="180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aramond"/>
                          <a:ea typeface="ＭＳ 明朝"/>
                          <a:cs typeface="Times New Roman"/>
                        </a:rPr>
                        <a:t>Division</a:t>
                      </a:r>
                      <a:endParaRPr lang="en-US" sz="1800" dirty="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920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Garamond"/>
                          <a:ea typeface="ＭＳ 明朝"/>
                          <a:cs typeface="Times New Roman"/>
                        </a:rPr>
                        <a:t>%%</a:t>
                      </a:r>
                      <a:endParaRPr lang="en-US" sz="1800" b="1" dirty="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Garamond"/>
                          <a:ea typeface="ＭＳ 明朝"/>
                          <a:cs typeface="Times New Roman"/>
                        </a:rPr>
                        <a:t>Modulo (estimates remainder in a division)</a:t>
                      </a:r>
                      <a:endParaRPr lang="en-US" sz="1800" b="1" dirty="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678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Garamond"/>
                          <a:ea typeface="ＭＳ 明朝"/>
                          <a:cs typeface="Times New Roman"/>
                        </a:rPr>
                        <a:t>^</a:t>
                      </a:r>
                      <a:endParaRPr lang="en-US" sz="180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Garamond"/>
                          <a:ea typeface="ＭＳ 明朝"/>
                          <a:cs typeface="Times New Roman"/>
                        </a:rPr>
                        <a:t>Exponential</a:t>
                      </a:r>
                      <a:endParaRPr lang="en-US" sz="1800" dirty="0">
                        <a:effectLst/>
                        <a:latin typeface="Garamon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0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Numbers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Numbers in R: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NAN </a:t>
            </a:r>
            <a:r>
              <a:rPr lang="en-US" sz="3200" b="1" dirty="0">
                <a:solidFill>
                  <a:schemeClr val="tx1"/>
                </a:solidFill>
              </a:rPr>
              <a:t>(not a number)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b="1" dirty="0">
                <a:solidFill>
                  <a:schemeClr val="tx1"/>
                </a:solidFill>
              </a:rPr>
              <a:t>NA (missing value)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b="1" dirty="0">
                <a:solidFill>
                  <a:schemeClr val="tx1"/>
                </a:solidFill>
              </a:rPr>
              <a:t>Basic handling of missing values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b="1" dirty="0">
                <a:solidFill>
                  <a:schemeClr val="tx1"/>
                </a:solidFill>
              </a:rPr>
              <a:t>&gt; </a:t>
            </a:r>
            <a:r>
              <a:rPr lang="en-US" sz="3200" b="1" dirty="0" smtClean="0">
                <a:solidFill>
                  <a:schemeClr val="tx1"/>
                </a:solidFill>
              </a:rPr>
              <a:t>var2 </a:t>
            </a:r>
            <a:r>
              <a:rPr lang="en-US" sz="3200" b="1" dirty="0">
                <a:solidFill>
                  <a:schemeClr val="tx1"/>
                </a:solidFill>
              </a:rPr>
              <a:t>=c(1,2,3,4,5,6,NA</a:t>
            </a:r>
            <a:r>
              <a:rPr lang="en-US" sz="3200" b="1" dirty="0" smtClean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&gt; var2</a:t>
            </a:r>
            <a:endParaRPr lang="en-US" sz="3200" b="1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b="1" dirty="0">
                <a:solidFill>
                  <a:schemeClr val="tx1"/>
                </a:solidFill>
              </a:rPr>
              <a:t>[1]  1  2  3  4  5  6 </a:t>
            </a:r>
            <a:r>
              <a:rPr lang="en-US" sz="2800" b="1" dirty="0" smtClean="0">
                <a:solidFill>
                  <a:schemeClr val="tx1"/>
                </a:solidFill>
              </a:rPr>
              <a:t>NA</a:t>
            </a:r>
            <a:endParaRPr lang="en-US" sz="2800" b="1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b="1" dirty="0">
                <a:solidFill>
                  <a:schemeClr val="tx1"/>
                </a:solidFill>
              </a:rPr>
              <a:t>&gt; </a:t>
            </a:r>
            <a:r>
              <a:rPr lang="en-US" sz="3200" b="1" dirty="0" smtClean="0">
                <a:solidFill>
                  <a:schemeClr val="tx1"/>
                </a:solidFill>
              </a:rPr>
              <a:t>mean(var2)</a:t>
            </a:r>
            <a:endParaRPr lang="en-US" sz="3200" b="1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b="1" dirty="0">
                <a:solidFill>
                  <a:schemeClr val="tx1"/>
                </a:solidFill>
              </a:rPr>
              <a:t>[1] NA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b="1" dirty="0">
                <a:solidFill>
                  <a:schemeClr val="tx1"/>
                </a:solidFill>
              </a:rPr>
              <a:t>&gt; </a:t>
            </a:r>
            <a:r>
              <a:rPr lang="en-US" sz="3200" b="1" dirty="0" smtClean="0">
                <a:solidFill>
                  <a:schemeClr val="tx1"/>
                </a:solidFill>
              </a:rPr>
              <a:t>mean(var2,na.rm=TRUE</a:t>
            </a:r>
            <a:r>
              <a:rPr lang="en-US" sz="3200" b="1" dirty="0">
                <a:solidFill>
                  <a:schemeClr val="tx1"/>
                </a:solidFill>
              </a:rPr>
              <a:t>)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b="1" dirty="0">
                <a:solidFill>
                  <a:schemeClr val="tx1"/>
                </a:solidFill>
              </a:rPr>
              <a:t>[1] </a:t>
            </a:r>
            <a:r>
              <a:rPr lang="en-US" sz="2800" b="1" dirty="0" smtClean="0">
                <a:solidFill>
                  <a:schemeClr val="tx1"/>
                </a:solidFill>
              </a:rPr>
              <a:t>3.5 </a:t>
            </a:r>
            <a:endParaRPr lang="en-US" sz="28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8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Introduction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845734"/>
            <a:ext cx="10896373" cy="43503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The </a:t>
            </a:r>
            <a:r>
              <a:rPr lang="en-IN" sz="3200" b="1" dirty="0">
                <a:solidFill>
                  <a:schemeClr val="tx1"/>
                </a:solidFill>
              </a:rPr>
              <a:t>R system for statistical computing is an environment for data analysis </a:t>
            </a:r>
            <a:r>
              <a:rPr lang="en-IN" sz="3200" b="1" dirty="0" smtClean="0">
                <a:solidFill>
                  <a:schemeClr val="tx1"/>
                </a:solidFill>
              </a:rPr>
              <a:t>and graphics.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tx1"/>
                </a:solidFill>
              </a:rPr>
              <a:t>The root of R is the S </a:t>
            </a:r>
            <a:r>
              <a:rPr lang="en-IN" sz="3200" b="1" dirty="0" smtClean="0">
                <a:solidFill>
                  <a:schemeClr val="tx1"/>
                </a:solidFill>
              </a:rPr>
              <a:t>language.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It is developed by John Chambers and colleagues at Bell Laboratories(1960).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rgbClr val="FF0000"/>
                </a:solidFill>
              </a:rPr>
              <a:t>Installation of 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R has a command line interface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R is a programming Language and </a:t>
            </a:r>
            <a:r>
              <a:rPr lang="en-IN" sz="3200" b="1" dirty="0" err="1" smtClean="0">
                <a:solidFill>
                  <a:schemeClr val="tx1"/>
                </a:solidFill>
              </a:rPr>
              <a:t>Rstudio</a:t>
            </a:r>
            <a:r>
              <a:rPr lang="en-IN" sz="3200" b="1" dirty="0" smtClean="0">
                <a:solidFill>
                  <a:schemeClr val="tx1"/>
                </a:solidFill>
              </a:rPr>
              <a:t> (IDE) is an interface for R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2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Variable assignment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Variable assignment in R: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&gt; var10 = 25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b="1" dirty="0" smtClean="0">
                <a:solidFill>
                  <a:schemeClr val="tx1"/>
                </a:solidFill>
              </a:rPr>
              <a:t>[1] 25</a:t>
            </a:r>
            <a:endParaRPr lang="en-US" sz="2800" b="1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Var11 &lt;- 29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b="1" dirty="0" smtClean="0">
                <a:solidFill>
                  <a:schemeClr val="tx1"/>
                </a:solidFill>
              </a:rPr>
              <a:t>[1] 29</a:t>
            </a:r>
            <a:endParaRPr lang="en-US" sz="28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83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Variable assignment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Variable assignment in R: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&gt; var10 = 25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&gt;var10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b="1" dirty="0" smtClean="0">
                <a:solidFill>
                  <a:schemeClr val="tx1"/>
                </a:solidFill>
              </a:rPr>
              <a:t>[1] 25</a:t>
            </a:r>
            <a:endParaRPr lang="en-US" sz="2800" b="1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&gt;var11 &lt;- 29			;; </a:t>
            </a:r>
            <a:r>
              <a:rPr lang="en-US" sz="3200" b="1" dirty="0" err="1" smtClean="0">
                <a:solidFill>
                  <a:schemeClr val="tx1"/>
                </a:solidFill>
              </a:rPr>
              <a:t>typeof</a:t>
            </a:r>
            <a:r>
              <a:rPr lang="en-US" sz="3200" b="1" dirty="0" smtClean="0">
                <a:solidFill>
                  <a:schemeClr val="tx1"/>
                </a:solidFill>
              </a:rPr>
              <a:t>(var11) </a:t>
            </a:r>
            <a:r>
              <a:rPr lang="en-US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check result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&gt;var11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b="1" dirty="0" smtClean="0">
                <a:solidFill>
                  <a:schemeClr val="tx1"/>
                </a:solidFill>
              </a:rPr>
              <a:t>[1] 29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 we can create a list using c-command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b="1" dirty="0" smtClean="0">
                <a:solidFill>
                  <a:schemeClr val="tx1"/>
                </a:solidFill>
              </a:rPr>
              <a:t>var22 &lt;- c(1,2,3,4)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b="1" dirty="0">
                <a:solidFill>
                  <a:schemeClr val="tx1"/>
                </a:solidFill>
              </a:rPr>
              <a:t>m</a:t>
            </a:r>
            <a:r>
              <a:rPr lang="en-US" sz="2800" b="1" dirty="0" smtClean="0">
                <a:solidFill>
                  <a:schemeClr val="tx1"/>
                </a:solidFill>
              </a:rPr>
              <a:t>ean(var22)  </a:t>
            </a:r>
            <a:r>
              <a:rPr lang="en-US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check the output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b="1" dirty="0" err="1" smtClean="0">
                <a:solidFill>
                  <a:schemeClr val="tx1"/>
                </a:solidFill>
              </a:rPr>
              <a:t>var</a:t>
            </a:r>
            <a:r>
              <a:rPr lang="en-US" sz="2800" b="1" dirty="0" smtClean="0">
                <a:solidFill>
                  <a:schemeClr val="tx1"/>
                </a:solidFill>
              </a:rPr>
              <a:t>(var22)   </a:t>
            </a:r>
            <a:r>
              <a:rPr lang="en-US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check the output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384048" lvl="2" indent="0">
              <a:lnSpc>
                <a:spcPct val="100000"/>
              </a:lnSpc>
              <a:buNone/>
              <a:defRPr/>
            </a:pPr>
            <a:endParaRPr lang="en-US" sz="28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40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Basic Data Types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Basic Data types in R: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400" b="1" dirty="0" smtClean="0">
                <a:solidFill>
                  <a:schemeClr val="tx1"/>
                </a:solidFill>
              </a:rPr>
              <a:t>Numeric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400" b="1" dirty="0" smtClean="0">
                <a:solidFill>
                  <a:schemeClr val="tx1"/>
                </a:solidFill>
              </a:rPr>
              <a:t>Integer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400" b="1" dirty="0" smtClean="0">
                <a:solidFill>
                  <a:schemeClr val="tx1"/>
                </a:solidFill>
              </a:rPr>
              <a:t>Complex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400" b="1" dirty="0" smtClean="0">
                <a:solidFill>
                  <a:schemeClr val="tx1"/>
                </a:solidFill>
              </a:rPr>
              <a:t>Logical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400" b="1" dirty="0" smtClean="0">
                <a:solidFill>
                  <a:schemeClr val="tx1"/>
                </a:solidFill>
              </a:rPr>
              <a:t>Character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400" b="1" dirty="0" smtClean="0">
                <a:solidFill>
                  <a:schemeClr val="tx1"/>
                </a:solidFill>
              </a:rPr>
              <a:t>Vector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400" b="1" dirty="0" smtClean="0">
                <a:solidFill>
                  <a:schemeClr val="tx1"/>
                </a:solidFill>
              </a:rPr>
              <a:t>Matrix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400" b="1" dirty="0" smtClean="0">
                <a:solidFill>
                  <a:schemeClr val="tx1"/>
                </a:solidFill>
              </a:rPr>
              <a:t>List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400" b="1" dirty="0" smtClean="0">
                <a:solidFill>
                  <a:schemeClr val="tx1"/>
                </a:solidFill>
              </a:rPr>
              <a:t>Data Frame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endParaRPr lang="en-US" sz="28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65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Basic Data Types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Numeric in R: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&gt; var12 = 25.12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b="1" dirty="0" smtClean="0">
                <a:solidFill>
                  <a:schemeClr val="tx1"/>
                </a:solidFill>
              </a:rPr>
              <a:t>&gt;var12 </a:t>
            </a:r>
            <a:r>
              <a:rPr lang="en-US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check output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b="1" dirty="0" err="1">
                <a:solidFill>
                  <a:schemeClr val="tx1"/>
                </a:solidFill>
              </a:rPr>
              <a:t>i</a:t>
            </a:r>
            <a:r>
              <a:rPr lang="en-US" sz="3200" b="1" dirty="0" err="1" smtClean="0">
                <a:solidFill>
                  <a:schemeClr val="tx1"/>
                </a:solidFill>
              </a:rPr>
              <a:t>s.integer</a:t>
            </a:r>
            <a:r>
              <a:rPr lang="en-US" sz="3200" b="1" dirty="0" smtClean="0">
                <a:solidFill>
                  <a:schemeClr val="tx1"/>
                </a:solidFill>
              </a:rPr>
              <a:t>() </a:t>
            </a:r>
            <a:r>
              <a:rPr lang="en-US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used to check </a:t>
            </a:r>
            <a:r>
              <a:rPr lang="en-US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whether </a:t>
            </a:r>
            <a:r>
              <a:rPr lang="en-US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a given variable object is integer or not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b="1" dirty="0" err="1">
                <a:solidFill>
                  <a:schemeClr val="tx1"/>
                </a:solidFill>
                <a:sym typeface="Wingdings" panose="05000000000000000000" pitchFamily="2" charset="2"/>
              </a:rPr>
              <a:t>i</a:t>
            </a:r>
            <a:r>
              <a:rPr lang="en-US" sz="28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s.integer</a:t>
            </a:r>
            <a:r>
              <a:rPr lang="en-US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(var12)  check output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384048" lvl="2" indent="0">
              <a:lnSpc>
                <a:spcPct val="100000"/>
              </a:lnSpc>
              <a:buNone/>
              <a:defRPr/>
            </a:pPr>
            <a:endParaRPr lang="en-US" sz="2800" b="1" dirty="0">
              <a:solidFill>
                <a:schemeClr val="tx1"/>
              </a:solidFill>
            </a:endParaRPr>
          </a:p>
          <a:p>
            <a:pPr marL="384048" lvl="2" indent="0">
              <a:lnSpc>
                <a:spcPct val="100000"/>
              </a:lnSpc>
              <a:buNone/>
              <a:defRPr/>
            </a:pPr>
            <a:r>
              <a:rPr lang="en-US" sz="2800" b="1" dirty="0" err="1" smtClean="0">
                <a:solidFill>
                  <a:srgbClr val="FF0000"/>
                </a:solidFill>
              </a:rPr>
              <a:t>typeof</a:t>
            </a:r>
            <a:r>
              <a:rPr lang="en-US" sz="2800" b="1" dirty="0" smtClean="0">
                <a:solidFill>
                  <a:srgbClr val="FF0000"/>
                </a:solidFill>
              </a:rPr>
              <a:t>(var12) </a:t>
            </a:r>
            <a:r>
              <a:rPr lang="en-US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check output</a:t>
            </a:r>
            <a:endParaRPr lang="en-US" sz="2800" b="1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94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Basic Data Types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Integer in R: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To create an integer variable in R </a:t>
            </a:r>
            <a:r>
              <a:rPr lang="en-US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3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as.integer</a:t>
            </a: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()</a:t>
            </a:r>
            <a:r>
              <a:rPr lang="en-US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&gt;var23 &lt;- </a:t>
            </a:r>
            <a:r>
              <a:rPr lang="en-US" sz="28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as.integer</a:t>
            </a:r>
            <a:r>
              <a:rPr lang="en-US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(999)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 var23  check output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is.integer</a:t>
            </a:r>
            <a:r>
              <a:rPr lang="en-US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(var23)   check output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b="1" dirty="0" err="1">
                <a:solidFill>
                  <a:schemeClr val="tx1"/>
                </a:solidFill>
                <a:sym typeface="Wingdings" panose="05000000000000000000" pitchFamily="2" charset="2"/>
              </a:rPr>
              <a:t>t</a:t>
            </a:r>
            <a:r>
              <a:rPr lang="en-US" sz="28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ypeof</a:t>
            </a:r>
            <a:r>
              <a:rPr lang="en-US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(var23)  check output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lass(var23)  check output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v</a:t>
            </a:r>
            <a:r>
              <a:rPr lang="en-US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ar34 &lt;- </a:t>
            </a:r>
            <a:r>
              <a:rPr lang="en-US" sz="28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as.integer</a:t>
            </a:r>
            <a:r>
              <a:rPr lang="en-US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(10.28)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v</a:t>
            </a:r>
            <a:r>
              <a:rPr lang="en-US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ar34  check output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b="1" dirty="0" err="1">
                <a:solidFill>
                  <a:schemeClr val="tx1"/>
                </a:solidFill>
                <a:sym typeface="Wingdings" panose="05000000000000000000" pitchFamily="2" charset="2"/>
              </a:rPr>
              <a:t>i</a:t>
            </a:r>
            <a:r>
              <a:rPr lang="en-US" sz="28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s.integer</a:t>
            </a:r>
            <a:r>
              <a:rPr lang="en-US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(var34)  check output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typeof</a:t>
            </a:r>
            <a:r>
              <a:rPr lang="en-US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(var34)   check output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384048" lvl="2" indent="0">
              <a:lnSpc>
                <a:spcPct val="100000"/>
              </a:lnSpc>
              <a:buNone/>
              <a:defRPr/>
            </a:pPr>
            <a:endParaRPr lang="en-US" sz="28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59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Basic Data Types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Logical values in R: (and (&amp;), or (|) , Negation(!)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True </a:t>
            </a:r>
            <a:r>
              <a:rPr lang="en-US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1 and False  0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 </a:t>
            </a:r>
            <a:r>
              <a:rPr lang="en-US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as.integer</a:t>
            </a:r>
            <a:r>
              <a:rPr lang="en-US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(TRUE)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 1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&gt; </a:t>
            </a:r>
            <a:r>
              <a:rPr lang="en-US" sz="2400" b="1" dirty="0" err="1" smtClean="0">
                <a:solidFill>
                  <a:schemeClr val="tx1"/>
                </a:solidFill>
              </a:rPr>
              <a:t>as.integer</a:t>
            </a:r>
            <a:r>
              <a:rPr lang="en-US" sz="2400" b="1" dirty="0" smtClean="0">
                <a:solidFill>
                  <a:schemeClr val="tx1"/>
                </a:solidFill>
              </a:rPr>
              <a:t>(FALSE)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0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b="1" dirty="0" smtClean="0">
                <a:solidFill>
                  <a:schemeClr val="tx1"/>
                </a:solidFill>
              </a:rPr>
              <a:t> &gt;x = 1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b="1" dirty="0" smtClean="0">
                <a:solidFill>
                  <a:schemeClr val="tx1"/>
                </a:solidFill>
              </a:rPr>
              <a:t> &gt;y = 2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b="1" dirty="0" smtClean="0">
                <a:solidFill>
                  <a:schemeClr val="tx1"/>
                </a:solidFill>
              </a:rPr>
              <a:t> &gt;z = x &gt; 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b="1" dirty="0" smtClean="0">
                <a:solidFill>
                  <a:schemeClr val="tx1"/>
                </a:solidFill>
              </a:rPr>
              <a:t> &gt;z </a:t>
            </a:r>
            <a:r>
              <a:rPr lang="en-US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check the output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class(z)  check the output</a:t>
            </a:r>
            <a:endParaRPr lang="en-US" sz="28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5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Basic Data Types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complex values in R: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3200" b="1" dirty="0" smtClean="0">
                <a:solidFill>
                  <a:schemeClr val="tx1"/>
                </a:solidFill>
              </a:rPr>
              <a:t>A </a:t>
            </a:r>
            <a:r>
              <a:rPr lang="en-IN" sz="3200" b="1" dirty="0">
                <a:solidFill>
                  <a:schemeClr val="tx1"/>
                </a:solidFill>
              </a:rPr>
              <a:t>complex value in R is defined via the pure imaginary value </a:t>
            </a:r>
            <a:r>
              <a:rPr lang="en-IN" sz="3200" b="1" dirty="0" err="1">
                <a:solidFill>
                  <a:schemeClr val="tx1"/>
                </a:solidFill>
              </a:rPr>
              <a:t>i</a:t>
            </a:r>
            <a:r>
              <a:rPr lang="en-IN" sz="3200" b="1" dirty="0" smtClean="0">
                <a:solidFill>
                  <a:schemeClr val="tx1"/>
                </a:solidFill>
              </a:rPr>
              <a:t>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>
                <a:solidFill>
                  <a:schemeClr val="tx1"/>
                </a:solidFill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</a:rPr>
              <a:t>&gt; z = 1 + 2i 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 z</a:t>
            </a:r>
          </a:p>
          <a:p>
            <a:pPr lvl="4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[1] 1+2i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lass(z)   check output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b="1" dirty="0" err="1">
                <a:solidFill>
                  <a:schemeClr val="tx1"/>
                </a:solidFill>
                <a:sym typeface="Wingdings" panose="05000000000000000000" pitchFamily="2" charset="2"/>
              </a:rPr>
              <a:t>s</a:t>
            </a:r>
            <a:r>
              <a:rPr lang="en-US" sz="28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qrt</a:t>
            </a:r>
            <a:r>
              <a:rPr lang="en-US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(-1)   check output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b="1" dirty="0" err="1">
                <a:solidFill>
                  <a:schemeClr val="tx1"/>
                </a:solidFill>
                <a:sym typeface="Wingdings" panose="05000000000000000000" pitchFamily="2" charset="2"/>
              </a:rPr>
              <a:t>s</a:t>
            </a:r>
            <a:r>
              <a:rPr lang="en-US" sz="28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qrt</a:t>
            </a:r>
            <a:r>
              <a:rPr lang="en-US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en-US" sz="28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as.complex</a:t>
            </a:r>
            <a:r>
              <a:rPr lang="en-US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(-1))  check the output</a:t>
            </a:r>
            <a:endParaRPr lang="en-US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96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Basic Data Types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Vector in R: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3200" b="1" dirty="0" smtClean="0">
                <a:solidFill>
                  <a:schemeClr val="tx1"/>
                </a:solidFill>
              </a:rPr>
              <a:t>A </a:t>
            </a:r>
            <a:r>
              <a:rPr lang="en-IN" sz="3200" b="1" dirty="0">
                <a:solidFill>
                  <a:schemeClr val="tx1"/>
                </a:solidFill>
              </a:rPr>
              <a:t>vector is a sequence of data elements of the same basic type</a:t>
            </a:r>
            <a:r>
              <a:rPr lang="en-IN" sz="3200" b="1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3200" b="1" dirty="0">
                <a:solidFill>
                  <a:schemeClr val="tx1"/>
                </a:solidFill>
              </a:rPr>
              <a:t> </a:t>
            </a:r>
            <a:r>
              <a:rPr lang="en-IN" sz="3200" b="1" dirty="0" smtClean="0">
                <a:solidFill>
                  <a:schemeClr val="tx1"/>
                </a:solidFill>
              </a:rPr>
              <a:t>components </a:t>
            </a:r>
            <a:r>
              <a:rPr lang="en-IN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members in a vector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Examples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&gt;c(10,20,40)  3 members/ components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 [1] 10 20 40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</a:rPr>
              <a:t> &gt;c(TRUE, FALSE, TRUE) </a:t>
            </a: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check output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&gt;c(“VIT”, “Chennai”, “Campus”)  check output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&gt;c(“VIT”, 600126)  check output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>
                <a:solidFill>
                  <a:schemeClr val="tx1"/>
                </a:solidFill>
                <a:sym typeface="Wingdings" panose="05000000000000000000" pitchFamily="2" charset="2"/>
              </a:rPr>
              <a:t> &gt; class(c(600123,"vit</a:t>
            </a: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"))  check output</a:t>
            </a:r>
            <a:endParaRPr lang="en-IN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&gt;length(c(600123</a:t>
            </a:r>
            <a:r>
              <a:rPr lang="en-IN" sz="2800" b="1" dirty="0">
                <a:solidFill>
                  <a:schemeClr val="tx1"/>
                </a:solidFill>
                <a:sym typeface="Wingdings" panose="05000000000000000000" pitchFamily="2" charset="2"/>
              </a:rPr>
              <a:t>,"vit</a:t>
            </a: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"))  check Output</a:t>
            </a:r>
            <a:endParaRPr lang="en-IN" sz="2800" b="1" dirty="0" smtClean="0">
              <a:solidFill>
                <a:schemeClr val="tx1"/>
              </a:solidFill>
            </a:endParaRPr>
          </a:p>
          <a:p>
            <a:pPr marL="384048" lvl="2" indent="0">
              <a:lnSpc>
                <a:spcPct val="100000"/>
              </a:lnSpc>
              <a:buNone/>
              <a:defRPr/>
            </a:pP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24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Basic Data Types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Combining Vector in R: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</a:rPr>
              <a:t> &gt;var25 </a:t>
            </a:r>
            <a:r>
              <a:rPr lang="en-IN" sz="2800" b="1" dirty="0">
                <a:solidFill>
                  <a:schemeClr val="tx1"/>
                </a:solidFill>
              </a:rPr>
              <a:t>= c(1,4,7)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</a:rPr>
              <a:t> &gt;var26 </a:t>
            </a:r>
            <a:r>
              <a:rPr lang="en-IN" sz="2800" b="1" dirty="0">
                <a:solidFill>
                  <a:schemeClr val="tx1"/>
                </a:solidFill>
              </a:rPr>
              <a:t>= c("</a:t>
            </a:r>
            <a:r>
              <a:rPr lang="en-IN" sz="2800" b="1" dirty="0" err="1">
                <a:solidFill>
                  <a:schemeClr val="tx1"/>
                </a:solidFill>
              </a:rPr>
              <a:t>vit</a:t>
            </a:r>
            <a:r>
              <a:rPr lang="en-IN" sz="2800" b="1" dirty="0">
                <a:solidFill>
                  <a:schemeClr val="tx1"/>
                </a:solidFill>
              </a:rPr>
              <a:t>", "university")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</a:rPr>
              <a:t> &gt;var27 </a:t>
            </a:r>
            <a:r>
              <a:rPr lang="en-IN" sz="2800" b="1" dirty="0">
                <a:solidFill>
                  <a:schemeClr val="tx1"/>
                </a:solidFill>
              </a:rPr>
              <a:t>= c(var25, var26)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</a:rPr>
              <a:t> &gt;var27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>
                <a:solidFill>
                  <a:schemeClr val="tx1"/>
                </a:solidFill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</a:rPr>
              <a:t>class(var27) </a:t>
            </a: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check output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class(var26)  check output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class(var25)  check output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0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Basic Data Types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Combining Vector in R: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</a:rPr>
              <a:t> </a:t>
            </a:r>
            <a:r>
              <a:rPr lang="en-IN" sz="2800" b="1" dirty="0">
                <a:solidFill>
                  <a:schemeClr val="tx1"/>
                </a:solidFill>
              </a:rPr>
              <a:t>A vector is an ordered collection of objects of the same </a:t>
            </a:r>
            <a:r>
              <a:rPr lang="en-IN" sz="2800" b="1" dirty="0" smtClean="0">
                <a:solidFill>
                  <a:schemeClr val="tx1"/>
                </a:solidFill>
              </a:rPr>
              <a:t>type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>
                <a:solidFill>
                  <a:schemeClr val="tx1"/>
                </a:solidFill>
              </a:rPr>
              <a:t> The function c(...) concatenates its arguments to form a </a:t>
            </a:r>
            <a:r>
              <a:rPr lang="en-IN" sz="2800" b="1" dirty="0" smtClean="0">
                <a:solidFill>
                  <a:schemeClr val="tx1"/>
                </a:solidFill>
              </a:rPr>
              <a:t>vector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>
                <a:solidFill>
                  <a:schemeClr val="tx1"/>
                </a:solidFill>
              </a:rPr>
              <a:t> To create a patterned </a:t>
            </a:r>
            <a:r>
              <a:rPr lang="en-IN" sz="2800" b="1" dirty="0" smtClean="0">
                <a:solidFill>
                  <a:schemeClr val="tx1"/>
                </a:solidFill>
              </a:rPr>
              <a:t>vector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</a:rPr>
              <a:t>: 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Sequence of integers</a:t>
            </a:r>
            <a:endParaRPr lang="en-IN" sz="2400" dirty="0" smtClean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 err="1" smtClean="0">
                <a:solidFill>
                  <a:schemeClr val="tx1"/>
                </a:solidFill>
              </a:rPr>
              <a:t>seq</a:t>
            </a:r>
            <a:r>
              <a:rPr lang="en-IN" sz="2400" b="1" dirty="0" smtClean="0">
                <a:solidFill>
                  <a:schemeClr val="tx1"/>
                </a:solidFill>
              </a:rPr>
              <a:t>()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General Sequence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rep()   Vector of replicated elements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8400" y="3329354"/>
            <a:ext cx="5404338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2800" b="1" dirty="0" smtClean="0">
                <a:solidFill>
                  <a:schemeClr val="tx1"/>
                </a:solidFill>
              </a:rPr>
              <a:t>$ </a:t>
            </a:r>
            <a:r>
              <a:rPr lang="en-IN" sz="2800" b="1" dirty="0" err="1" smtClean="0">
                <a:solidFill>
                  <a:schemeClr val="tx1"/>
                </a:solidFill>
              </a:rPr>
              <a:t>rr</a:t>
            </a:r>
            <a:r>
              <a:rPr lang="en-IN" sz="2800" b="1" dirty="0" smtClean="0">
                <a:solidFill>
                  <a:schemeClr val="tx1"/>
                </a:solidFill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 </a:t>
            </a:r>
            <a:r>
              <a:rPr lang="en-IN" sz="2800" b="1" dirty="0" smtClean="0">
                <a:solidFill>
                  <a:schemeClr val="tx1"/>
                </a:solidFill>
              </a:rPr>
              <a:t>  - 3 : 3</a:t>
            </a:r>
          </a:p>
          <a:p>
            <a:r>
              <a:rPr lang="en-IN" sz="2800" b="1" dirty="0" smtClean="0">
                <a:solidFill>
                  <a:schemeClr val="tx1"/>
                </a:solidFill>
              </a:rPr>
              <a:t>$ </a:t>
            </a:r>
            <a:r>
              <a:rPr lang="en-IN" sz="2800" b="1" dirty="0" err="1" smtClean="0">
                <a:solidFill>
                  <a:schemeClr val="tx1"/>
                </a:solidFill>
              </a:rPr>
              <a:t>rr</a:t>
            </a:r>
            <a:r>
              <a:rPr lang="en-IN" sz="2800" b="1" dirty="0" smtClean="0">
                <a:solidFill>
                  <a:schemeClr val="tx1"/>
                </a:solidFill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check output</a:t>
            </a:r>
          </a:p>
          <a:p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$ </a:t>
            </a:r>
            <a:r>
              <a:rPr lang="en-IN" sz="28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seq</a:t>
            </a: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(0,2,by=0.5)  check output</a:t>
            </a:r>
          </a:p>
          <a:p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$  </a:t>
            </a:r>
            <a:r>
              <a:rPr lang="en-IN" sz="28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seq</a:t>
            </a: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(0,2,len=6)</a:t>
            </a:r>
          </a:p>
          <a:p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$ rep(1:5, each=2)</a:t>
            </a:r>
          </a:p>
          <a:p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$ rep(1:5, times=2)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02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R Time 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172308"/>
            <a:ext cx="10896373" cy="5023776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31" y="1090246"/>
            <a:ext cx="9917723" cy="51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Basic Data Types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Vector  arithmetic in R: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</a:rPr>
              <a:t> &gt; var28 = c(2, 4, 6, 8)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>
                <a:solidFill>
                  <a:schemeClr val="tx1"/>
                </a:solidFill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</a:rPr>
              <a:t>&gt; var29 = c(2, 4, 6, 8)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>
                <a:solidFill>
                  <a:schemeClr val="tx1"/>
                </a:solidFill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</a:rPr>
              <a:t>&gt; var28 * var29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>
                <a:solidFill>
                  <a:schemeClr val="tx1"/>
                </a:solidFill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</a:rPr>
              <a:t>&gt; var28 + var29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</a:rPr>
              <a:t>What’s happens if one vector size less compared to other vector </a:t>
            </a: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Recycling rule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>
                <a:solidFill>
                  <a:schemeClr val="tx1"/>
                </a:solidFill>
                <a:sym typeface="Wingdings" panose="05000000000000000000" pitchFamily="2" charset="2"/>
              </a:rPr>
              <a:t> &gt; var30 = c(2,4</a:t>
            </a: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 var28 + var30   check the result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What happens if one vector is numeric and other is character  able to perform arithmetic operation these two vectors  No. why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75385" y="1946031"/>
            <a:ext cx="5169877" cy="1910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2400" b="1" dirty="0" smtClean="0">
                <a:solidFill>
                  <a:schemeClr val="tx1"/>
                </a:solidFill>
              </a:rPr>
              <a:t>y </a:t>
            </a:r>
            <a:r>
              <a:rPr lang="en-IN" sz="2400" b="1" dirty="0">
                <a:solidFill>
                  <a:schemeClr val="tx1"/>
                </a:solidFill>
              </a:rPr>
              <a:t>&lt;- c(4,2,0,9,5,3,10) </a:t>
            </a:r>
            <a:endParaRPr lang="en-IN" sz="2400" b="1" dirty="0" smtClean="0">
              <a:solidFill>
                <a:schemeClr val="tx1"/>
              </a:solidFill>
            </a:endParaRPr>
          </a:p>
          <a:p>
            <a:r>
              <a:rPr lang="en-IN" sz="2400" b="1" dirty="0">
                <a:solidFill>
                  <a:schemeClr val="tx1"/>
                </a:solidFill>
              </a:rPr>
              <a:t>sort(y</a:t>
            </a:r>
            <a:r>
              <a:rPr lang="en-IN" sz="2400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sort(y, decreasing = TRUE)</a:t>
            </a:r>
          </a:p>
        </p:txBody>
      </p:sp>
    </p:spTree>
    <p:extLst>
      <p:ext uri="{BB962C8B-B14F-4D97-AF65-F5344CB8AC3E}">
        <p14:creationId xmlns:p14="http://schemas.microsoft.com/office/powerpoint/2010/main" val="8791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Basic Data Types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Vector  index in R: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</a:rPr>
              <a:t> &gt; var33 = c (“</a:t>
            </a:r>
            <a:r>
              <a:rPr lang="en-IN" sz="2800" b="1" dirty="0" err="1" smtClean="0">
                <a:solidFill>
                  <a:schemeClr val="tx1"/>
                </a:solidFill>
              </a:rPr>
              <a:t>vit</a:t>
            </a:r>
            <a:r>
              <a:rPr lang="en-IN" sz="2800" b="1" dirty="0" smtClean="0">
                <a:solidFill>
                  <a:schemeClr val="tx1"/>
                </a:solidFill>
              </a:rPr>
              <a:t>”, “</a:t>
            </a:r>
            <a:r>
              <a:rPr lang="en-IN" sz="2800" b="1" dirty="0" err="1" smtClean="0">
                <a:solidFill>
                  <a:schemeClr val="tx1"/>
                </a:solidFill>
              </a:rPr>
              <a:t>chennai</a:t>
            </a:r>
            <a:r>
              <a:rPr lang="en-IN" sz="2800" b="1" dirty="0" smtClean="0">
                <a:solidFill>
                  <a:schemeClr val="tx1"/>
                </a:solidFill>
              </a:rPr>
              <a:t>”, “</a:t>
            </a:r>
            <a:r>
              <a:rPr lang="en-IN" sz="2800" b="1" dirty="0" err="1" smtClean="0">
                <a:solidFill>
                  <a:schemeClr val="tx1"/>
                </a:solidFill>
              </a:rPr>
              <a:t>vellore</a:t>
            </a:r>
            <a:r>
              <a:rPr lang="en-IN" sz="2800" b="1" dirty="0" smtClean="0">
                <a:solidFill>
                  <a:schemeClr val="tx1"/>
                </a:solidFill>
              </a:rPr>
              <a:t>”, “campus”)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>
                <a:solidFill>
                  <a:schemeClr val="tx1"/>
                </a:solidFill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</a:rPr>
              <a:t>&gt; var33[1]  </a:t>
            </a: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Check the output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We can retrieve the values in a vector, using indices, that has to used in array bracket. Index is starting from 1. </a:t>
            </a:r>
            <a:endParaRPr lang="en-IN" sz="2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The result of the slice is also a vector.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Negative Index: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</a:rPr>
              <a:t>If the index is negative, it would strip the member whose position has the same absolute value as the negative index</a:t>
            </a:r>
            <a:r>
              <a:rPr lang="en-IN" sz="2400" b="1" dirty="0" smtClean="0">
                <a:solidFill>
                  <a:schemeClr val="tx1"/>
                </a:solidFill>
              </a:rPr>
              <a:t>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</a:rPr>
              <a:t>&gt;var33[-2]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it skip the values at 2</a:t>
            </a:r>
            <a:r>
              <a:rPr lang="en-IN" sz="2400" b="1" baseline="30000" dirty="0" smtClean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position in vector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</a:rPr>
              <a:t>Out of Range index: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</a:rPr>
              <a:t>If an index is out-of-range, a missing value will be reported via the symbol NA.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</a:rPr>
              <a:t>&gt; var33[10] 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check the output</a:t>
            </a:r>
            <a:endParaRPr lang="en-IN" sz="2400" b="1" dirty="0" smtClean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4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Basic Data Types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Numeric index Vector in R: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</a:rPr>
              <a:t>A </a:t>
            </a:r>
            <a:r>
              <a:rPr lang="en-IN" sz="2800" b="1" dirty="0">
                <a:solidFill>
                  <a:schemeClr val="tx1"/>
                </a:solidFill>
              </a:rPr>
              <a:t>new vector can be sliced from a given vector with a numeric index vector, which consists of member positions of the original vector to be retrieved</a:t>
            </a:r>
            <a:r>
              <a:rPr lang="en-IN" sz="2800" b="1" dirty="0" smtClean="0">
                <a:solidFill>
                  <a:schemeClr val="tx1"/>
                </a:solidFill>
              </a:rPr>
              <a:t>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</a:rPr>
              <a:t> &gt; var33[c(3,4</a:t>
            </a:r>
            <a:r>
              <a:rPr lang="en-IN" sz="2400" b="1" dirty="0" smtClean="0">
                <a:solidFill>
                  <a:schemeClr val="tx1"/>
                </a:solidFill>
              </a:rPr>
              <a:t>)]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check output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Duplicate Indexes: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</a:rPr>
              <a:t> &gt; var33[c(3,4,4)]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</a:rPr>
              <a:t>Out of Order Indexes: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</a:rPr>
              <a:t> &gt;var33[c(4,3,1)]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</a:rPr>
              <a:t>Range – Index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</a:rPr>
              <a:t> &gt; </a:t>
            </a:r>
            <a:r>
              <a:rPr lang="en-IN" sz="2400" b="1" dirty="0" smtClean="0">
                <a:solidFill>
                  <a:schemeClr val="tx1"/>
                </a:solidFill>
              </a:rPr>
              <a:t>var33[1:3]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43003" y="3305908"/>
            <a:ext cx="4501662" cy="2686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2800" b="1" dirty="0" smtClean="0">
                <a:solidFill>
                  <a:schemeClr val="tx1"/>
                </a:solidFill>
              </a:rPr>
              <a:t>$ var28 &lt;- c(4,7,2,10,1,0)</a:t>
            </a:r>
          </a:p>
          <a:p>
            <a:endParaRPr lang="en-IN" sz="2800" b="1" dirty="0" smtClean="0">
              <a:solidFill>
                <a:schemeClr val="tx1"/>
              </a:solidFill>
            </a:endParaRPr>
          </a:p>
          <a:p>
            <a:r>
              <a:rPr lang="en-IN" sz="2800" b="1" dirty="0" smtClean="0">
                <a:solidFill>
                  <a:schemeClr val="tx1"/>
                </a:solidFill>
              </a:rPr>
              <a:t>$ var28[ var28 &gt; 3] </a:t>
            </a: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check output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3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Basic Data Types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 which() and match() in R: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400" b="1" dirty="0">
                <a:solidFill>
                  <a:srgbClr val="FF0000"/>
                </a:solidFill>
              </a:rPr>
              <a:t> </a:t>
            </a:r>
            <a:r>
              <a:rPr lang="en-IN" sz="2400" b="1" dirty="0">
                <a:solidFill>
                  <a:schemeClr val="tx1"/>
                </a:solidFill>
              </a:rPr>
              <a:t>Additional functions that will return the indices of a </a:t>
            </a:r>
            <a:r>
              <a:rPr lang="en-IN" sz="2400" b="1" dirty="0" smtClean="0">
                <a:solidFill>
                  <a:schemeClr val="tx1"/>
                </a:solidFill>
              </a:rPr>
              <a:t>vector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</a:rPr>
              <a:t>which() </a:t>
            </a: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 Indices of a logical vector where the condition is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TRUE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which.max</a:t>
            </a: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()  Location of the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(first</a:t>
            </a: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) maximum element of a numeric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vector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which.min</a:t>
            </a: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()  Location of the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(first</a:t>
            </a: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) minimum element of a numeric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vector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match() 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First </a:t>
            </a: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position of an element in a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vector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var28 &lt;- c(4,7,2,10,1,0)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var28 &gt;= 4    check the output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which(var28 &gt;= 4)  check the output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0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which.max</a:t>
            </a:r>
            <a:r>
              <a:rPr lang="en-IN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(var28)  check the output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var28[</a:t>
            </a:r>
            <a:r>
              <a:rPr lang="en-IN" sz="20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which.max</a:t>
            </a:r>
            <a:r>
              <a:rPr lang="en-IN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(var28)]  check output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max(var28)</a:t>
            </a:r>
            <a:endParaRPr lang="en-IN" sz="2000" b="1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55545" y="4192172"/>
            <a:ext cx="4459458" cy="1899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2400" b="1" dirty="0" smtClean="0">
                <a:solidFill>
                  <a:schemeClr val="tx1"/>
                </a:solidFill>
              </a:rPr>
              <a:t>$ var40 &lt;- rep(1:5, times = 5:1)</a:t>
            </a:r>
          </a:p>
          <a:p>
            <a:r>
              <a:rPr lang="en-IN" sz="2400" b="1" dirty="0" smtClean="0">
                <a:solidFill>
                  <a:schemeClr val="tx1"/>
                </a:solidFill>
              </a:rPr>
              <a:t>$ var40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check output</a:t>
            </a:r>
          </a:p>
          <a:p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$ match(1:5, var40)</a:t>
            </a:r>
          </a:p>
          <a:p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$ match(unique(var40), var40)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0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Basic Data Types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Named Vector in R: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</a:rPr>
              <a:t>We can assign names to vector members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000" b="1" dirty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</a:rPr>
              <a:t>&gt;var33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000" b="1" dirty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</a:rPr>
              <a:t>&gt; names(var33) = c(“one”, “two”, “three”, “four”)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000" b="1" dirty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</a:rPr>
              <a:t>&gt;var33 </a:t>
            </a:r>
            <a:r>
              <a:rPr lang="en-IN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check the output.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&gt;var33[“two”]  check the output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17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44400"/>
            <a:ext cx="10058400" cy="145075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44400"/>
            <a:ext cx="10058400" cy="562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8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Basic Data Types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Matrix in R: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</a:rPr>
              <a:t>A </a:t>
            </a:r>
            <a:r>
              <a:rPr lang="en-IN" sz="2800" b="1" dirty="0">
                <a:solidFill>
                  <a:schemeClr val="tx1"/>
                </a:solidFill>
              </a:rPr>
              <a:t>matrix is a collection of data elements arranged in a two-dimensional rectangular layout</a:t>
            </a:r>
            <a:r>
              <a:rPr lang="en-IN" sz="2800" b="1" dirty="0" smtClean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>
                <a:solidFill>
                  <a:schemeClr val="tx1"/>
                </a:solidFill>
              </a:rPr>
              <a:t> A matrix is just a two-dimensional generalization of a </a:t>
            </a:r>
            <a:r>
              <a:rPr lang="en-IN" sz="2800" b="1" dirty="0" smtClean="0">
                <a:solidFill>
                  <a:schemeClr val="tx1"/>
                </a:solidFill>
              </a:rPr>
              <a:t>vector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>
                <a:solidFill>
                  <a:schemeClr val="tx1"/>
                </a:solidFill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</a:rPr>
              <a:t>To create a Matrix: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</a:rPr>
              <a:t>matrix(data = NA, </a:t>
            </a:r>
            <a:r>
              <a:rPr lang="en-IN" sz="2400" b="1" dirty="0" err="1" smtClean="0">
                <a:solidFill>
                  <a:schemeClr val="tx1"/>
                </a:solidFill>
              </a:rPr>
              <a:t>nrow</a:t>
            </a:r>
            <a:r>
              <a:rPr lang="en-IN" sz="2400" b="1" dirty="0" smtClean="0">
                <a:solidFill>
                  <a:schemeClr val="tx1"/>
                </a:solidFill>
              </a:rPr>
              <a:t>=1, </a:t>
            </a:r>
            <a:r>
              <a:rPr lang="en-IN" sz="2400" b="1" dirty="0" err="1" smtClean="0">
                <a:solidFill>
                  <a:schemeClr val="tx1"/>
                </a:solidFill>
              </a:rPr>
              <a:t>ncol</a:t>
            </a:r>
            <a:r>
              <a:rPr lang="en-IN" sz="2400" b="1" dirty="0" smtClean="0">
                <a:solidFill>
                  <a:schemeClr val="tx1"/>
                </a:solidFill>
              </a:rPr>
              <a:t>=1, </a:t>
            </a:r>
            <a:r>
              <a:rPr lang="en-IN" sz="2400" b="1" dirty="0" err="1" smtClean="0">
                <a:solidFill>
                  <a:schemeClr val="tx1"/>
                </a:solidFill>
              </a:rPr>
              <a:t>byrow</a:t>
            </a:r>
            <a:r>
              <a:rPr lang="en-IN" sz="2400" b="1" dirty="0" smtClean="0">
                <a:solidFill>
                  <a:schemeClr val="tx1"/>
                </a:solidFill>
              </a:rPr>
              <a:t>=FALSE, </a:t>
            </a:r>
            <a:r>
              <a:rPr lang="en-IN" sz="2400" b="1" dirty="0" err="1" smtClean="0">
                <a:solidFill>
                  <a:schemeClr val="tx1"/>
                </a:solidFill>
              </a:rPr>
              <a:t>dimnames</a:t>
            </a:r>
            <a:r>
              <a:rPr lang="en-IN" sz="2400" b="1" dirty="0" smtClean="0">
                <a:solidFill>
                  <a:schemeClr val="tx1"/>
                </a:solidFill>
              </a:rPr>
              <a:t>=NULL)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</a:rPr>
              <a:t>data </a:t>
            </a: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 a vector that gives data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to fill </a:t>
            </a: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the matrix; </a:t>
            </a:r>
            <a:endParaRPr lang="en-IN" sz="2400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749808" lvl="4" indent="0">
              <a:lnSpc>
                <a:spcPct val="100000"/>
              </a:lnSpc>
              <a:buNone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	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       if </a:t>
            </a: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data does not have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enough elements </a:t>
            </a: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to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fill the </a:t>
            </a: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matrix, then the elements are recycled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lvl="4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nrow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 desired number of rows;; 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ncol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 desired number of columns</a:t>
            </a:r>
          </a:p>
          <a:p>
            <a:pPr lvl="4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byrow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  if false( default) matrix is filled by columns, otherwise 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rowwize</a:t>
            </a:r>
            <a:endParaRPr lang="en-IN" sz="2400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4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dimnames</a:t>
            </a: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 (optional) list of length 2 giving the row and column names respectively, list</a:t>
            </a:r>
          </a:p>
          <a:p>
            <a:pPr lvl="4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names will be used as names for the dimensions</a:t>
            </a:r>
            <a:endParaRPr lang="en-IN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96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Basic Data Types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Matrix in R: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</a:rPr>
              <a:t>Example: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</a:rPr>
              <a:t>&gt; A = matrix(c(2,4,1,3,5,7),</a:t>
            </a:r>
            <a:r>
              <a:rPr lang="en-IN" sz="2400" b="1" dirty="0" err="1" smtClean="0">
                <a:solidFill>
                  <a:schemeClr val="tx1"/>
                </a:solidFill>
              </a:rPr>
              <a:t>nrow</a:t>
            </a:r>
            <a:r>
              <a:rPr lang="en-IN" sz="2400" b="1" dirty="0" smtClean="0">
                <a:solidFill>
                  <a:schemeClr val="tx1"/>
                </a:solidFill>
              </a:rPr>
              <a:t>=2,ncol=3,byrow=TRUE)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</a:rPr>
              <a:t> &gt; A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check the output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 A[2,3]  check the output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 A[2, ]  check the output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 A[, 3]  check the output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 A[, c(1,3)]  check the output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 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dimnames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(A) = list( c(“r1” ,”r2”), c(“c1”,”c2”,”c3”) )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 A  check output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80960" y="3038622"/>
            <a:ext cx="4511040" cy="3165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$ A </a:t>
            </a:r>
            <a:r>
              <a:rPr lang="en-IN" sz="2000" b="1" dirty="0">
                <a:solidFill>
                  <a:schemeClr val="tx1"/>
                </a:solidFill>
              </a:rPr>
              <a:t>&lt;- matrix(1:4, </a:t>
            </a:r>
            <a:r>
              <a:rPr lang="en-IN" sz="2000" b="1" dirty="0" err="1">
                <a:solidFill>
                  <a:schemeClr val="tx1"/>
                </a:solidFill>
              </a:rPr>
              <a:t>nrow</a:t>
            </a:r>
            <a:r>
              <a:rPr lang="en-IN" sz="2000" b="1" dirty="0">
                <a:solidFill>
                  <a:schemeClr val="tx1"/>
                </a:solidFill>
              </a:rPr>
              <a:t>=2</a:t>
            </a:r>
            <a:r>
              <a:rPr lang="en-IN" sz="2000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$ B &lt;- matrix(1, </a:t>
            </a:r>
            <a:r>
              <a:rPr lang="en-IN" sz="2000" b="1" dirty="0" err="1">
                <a:solidFill>
                  <a:schemeClr val="tx1"/>
                </a:solidFill>
              </a:rPr>
              <a:t>nrow</a:t>
            </a:r>
            <a:r>
              <a:rPr lang="en-IN" sz="2000" b="1" dirty="0">
                <a:solidFill>
                  <a:schemeClr val="tx1"/>
                </a:solidFill>
              </a:rPr>
              <a:t>=2, </a:t>
            </a:r>
            <a:r>
              <a:rPr lang="en-IN" sz="2000" b="1" dirty="0" err="1">
                <a:solidFill>
                  <a:schemeClr val="tx1"/>
                </a:solidFill>
              </a:rPr>
              <a:t>ncol</a:t>
            </a:r>
            <a:r>
              <a:rPr lang="en-IN" sz="2000" b="1" dirty="0">
                <a:solidFill>
                  <a:schemeClr val="tx1"/>
                </a:solidFill>
              </a:rPr>
              <a:t>=2</a:t>
            </a:r>
            <a:r>
              <a:rPr lang="en-IN" sz="2000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$ A </a:t>
            </a:r>
            <a:r>
              <a:rPr lang="en-IN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check output</a:t>
            </a:r>
            <a:endParaRPr lang="en-IN" sz="2000" b="1" dirty="0" smtClean="0">
              <a:solidFill>
                <a:schemeClr val="tx1"/>
              </a:solidFill>
            </a:endParaRPr>
          </a:p>
          <a:p>
            <a:r>
              <a:rPr lang="en-IN" sz="2000" b="1" dirty="0" smtClean="0">
                <a:solidFill>
                  <a:schemeClr val="tx1"/>
                </a:solidFill>
              </a:rPr>
              <a:t>$ B </a:t>
            </a:r>
            <a:r>
              <a:rPr lang="en-IN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check output</a:t>
            </a:r>
          </a:p>
          <a:p>
            <a:r>
              <a:rPr lang="en-IN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$ A * B  check output</a:t>
            </a:r>
          </a:p>
          <a:p>
            <a:r>
              <a:rPr lang="en-IN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$ A %*% B   check output</a:t>
            </a:r>
          </a:p>
          <a:p>
            <a:endParaRPr lang="en-IN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IN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$ y &lt;- 1:3</a:t>
            </a:r>
          </a:p>
          <a:p>
            <a:r>
              <a:rPr lang="en-IN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$ y  check output</a:t>
            </a:r>
          </a:p>
          <a:p>
            <a:r>
              <a:rPr lang="en-IN" sz="20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$ y %*% y  check output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51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Basic Data Types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Matrix in R: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</a:rPr>
              <a:t>Example: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</a:rPr>
              <a:t>&gt; K &lt;- t(A)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check output  transpose of A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 B = matrix( c(10,20,30), 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nrow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=3, 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ncol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= 1)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 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cbind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(K,B)  check output  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cbind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() used for combining matrices by columns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 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rbind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()  use to combine matrices based on row-wise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c(B)  destruction the matrix form a vector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7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86603"/>
            <a:ext cx="10058400" cy="558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Introduction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845734"/>
            <a:ext cx="10896373" cy="435035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The Strengths of R Tool: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000" b="1" dirty="0">
                <a:solidFill>
                  <a:schemeClr val="tx1"/>
                </a:solidFill>
              </a:rPr>
              <a:t> </a:t>
            </a:r>
            <a:r>
              <a:rPr lang="en-IN" sz="3200" b="1" dirty="0" smtClean="0">
                <a:solidFill>
                  <a:schemeClr val="tx1"/>
                </a:solidFill>
              </a:rPr>
              <a:t>R is a powerful tool for Data Manipulation.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 R </a:t>
            </a:r>
            <a:r>
              <a:rPr lang="en-IN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Data Analysis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R  Statistical Modelling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R  Data Visualization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400" b="1" dirty="0" smtClean="0">
                <a:solidFill>
                  <a:schemeClr val="tx1"/>
                </a:solidFill>
              </a:rPr>
              <a:t> R is an interpreted language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tx1"/>
                </a:solidFill>
              </a:rPr>
              <a:t> An R interpreter must be running in order to evaluate R commands or execute R </a:t>
            </a:r>
            <a:r>
              <a:rPr lang="en-IN" sz="3200" b="1" dirty="0" smtClean="0">
                <a:solidFill>
                  <a:schemeClr val="tx1"/>
                </a:solidFill>
              </a:rPr>
              <a:t>scripts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err="1" smtClean="0">
                <a:solidFill>
                  <a:schemeClr val="tx1"/>
                </a:solidFill>
              </a:rPr>
              <a:t>Rgui</a:t>
            </a:r>
            <a:endParaRPr lang="en-IN" sz="3200" b="1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err="1" smtClean="0">
                <a:solidFill>
                  <a:schemeClr val="tx1"/>
                </a:solidFill>
              </a:rPr>
              <a:t>RStudio</a:t>
            </a:r>
            <a:r>
              <a:rPr lang="en-IN" sz="3200" dirty="0"/>
              <a:t/>
            </a:r>
            <a:br>
              <a:rPr lang="en-IN" sz="3200" dirty="0"/>
            </a:br>
            <a:endParaRPr lang="en-IN" sz="3200" b="1" dirty="0" smtClean="0">
              <a:solidFill>
                <a:schemeClr val="tx1"/>
              </a:solidFill>
            </a:endParaRP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42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Basic Data Types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apply() in R: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</a:rPr>
              <a:t>The </a:t>
            </a:r>
            <a:r>
              <a:rPr lang="en-IN" sz="2400" b="1" dirty="0">
                <a:solidFill>
                  <a:schemeClr val="tx1"/>
                </a:solidFill>
              </a:rPr>
              <a:t>apply() function is used for applying functions to the margins of </a:t>
            </a:r>
            <a:r>
              <a:rPr lang="en-IN" sz="2400" b="1" dirty="0" smtClean="0">
                <a:solidFill>
                  <a:schemeClr val="tx1"/>
                </a:solidFill>
              </a:rPr>
              <a:t>a matrix</a:t>
            </a:r>
            <a:r>
              <a:rPr lang="en-IN" sz="2400" b="1" dirty="0">
                <a:solidFill>
                  <a:schemeClr val="tx1"/>
                </a:solidFill>
              </a:rPr>
              <a:t>, array, or </a:t>
            </a:r>
            <a:r>
              <a:rPr lang="en-IN" sz="2400" b="1" dirty="0" err="1">
                <a:solidFill>
                  <a:schemeClr val="tx1"/>
                </a:solidFill>
              </a:rPr>
              <a:t>dataframes</a:t>
            </a:r>
            <a:r>
              <a:rPr lang="en-IN" sz="2400" b="1" dirty="0" smtClean="0">
                <a:solidFill>
                  <a:schemeClr val="tx1"/>
                </a:solidFill>
              </a:rPr>
              <a:t>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apply(matrix,  margin,  fun(), …)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</a:rPr>
              <a:t>matrix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IN" sz="2400" b="1" dirty="0" smtClean="0">
                <a:solidFill>
                  <a:schemeClr val="tx1"/>
                </a:solidFill>
              </a:rPr>
              <a:t> A matrix or array or a </a:t>
            </a:r>
            <a:r>
              <a:rPr lang="en-IN" sz="2400" b="1" dirty="0" err="1" smtClean="0">
                <a:solidFill>
                  <a:schemeClr val="tx1"/>
                </a:solidFill>
              </a:rPr>
              <a:t>dataframe</a:t>
            </a:r>
            <a:endParaRPr lang="en-IN" sz="2400" b="1" dirty="0" smtClean="0">
              <a:solidFill>
                <a:schemeClr val="tx1"/>
              </a:solidFill>
            </a:endParaRP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</a:rPr>
              <a:t>margin </a:t>
            </a: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 Vector of subscripts indicating which margins to apply the function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to 1 = rows , 2 = columns, c(1,2) = rows and columns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fun()  function to be applied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</a:rPr>
              <a:t> x &lt;- matrix(1:12, </a:t>
            </a:r>
            <a:r>
              <a:rPr lang="en-IN" sz="2800" b="1" dirty="0" err="1" smtClean="0">
                <a:solidFill>
                  <a:schemeClr val="tx1"/>
                </a:solidFill>
              </a:rPr>
              <a:t>nrow</a:t>
            </a:r>
            <a:r>
              <a:rPr lang="en-IN" sz="2800" b="1" dirty="0" smtClean="0">
                <a:solidFill>
                  <a:schemeClr val="tx1"/>
                </a:solidFill>
              </a:rPr>
              <a:t>=3, </a:t>
            </a:r>
            <a:r>
              <a:rPr lang="en-IN" sz="2800" b="1" dirty="0" err="1" smtClean="0">
                <a:solidFill>
                  <a:schemeClr val="tx1"/>
                </a:solidFill>
              </a:rPr>
              <a:t>ncol</a:t>
            </a:r>
            <a:r>
              <a:rPr lang="en-IN" sz="2800" b="1" dirty="0" smtClean="0">
                <a:solidFill>
                  <a:schemeClr val="tx1"/>
                </a:solidFill>
              </a:rPr>
              <a:t>=4) </a:t>
            </a: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check output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apply(x, 1, sum)  row totals  check output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apply(x,2, mean)  column means  check output</a:t>
            </a:r>
            <a:endParaRPr lang="en-IN" sz="2800" b="1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endParaRPr lang="en-IN" sz="2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9447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Basic Data Types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Lists in R: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</a:rPr>
              <a:t>A </a:t>
            </a:r>
            <a:r>
              <a:rPr lang="en-IN" sz="2800" b="1" dirty="0">
                <a:solidFill>
                  <a:schemeClr val="tx1"/>
                </a:solidFill>
              </a:rPr>
              <a:t>list is a generic vector containing other objects. </a:t>
            </a:r>
            <a:endParaRPr lang="en-IN" sz="2800" b="1" dirty="0" smtClean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</a:rPr>
              <a:t>Example: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dirty="0" smtClean="0"/>
              <a:t> </a:t>
            </a:r>
            <a:r>
              <a:rPr lang="en-IN" sz="2400" b="1" dirty="0">
                <a:solidFill>
                  <a:schemeClr val="tx1"/>
                </a:solidFill>
              </a:rPr>
              <a:t>&gt; n = c(2, 3, 5) 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nl-NL" sz="2400" b="1" dirty="0">
                <a:solidFill>
                  <a:schemeClr val="tx1"/>
                </a:solidFill>
              </a:rPr>
              <a:t> &gt; s = c("aa", "bb", "cc", "dd", "ee") 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nl-NL" sz="2400" b="1" dirty="0">
                <a:solidFill>
                  <a:schemeClr val="tx1"/>
                </a:solidFill>
              </a:rPr>
              <a:t>&gt; </a:t>
            </a:r>
            <a:r>
              <a:rPr lang="da-DK" sz="2400" b="1" dirty="0">
                <a:solidFill>
                  <a:schemeClr val="tx1"/>
                </a:solidFill>
              </a:rPr>
              <a:t>b = c(TRUE, FALSE, TRUE, FALSE, FALSE) 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da-DK" sz="2400" b="1" dirty="0">
                <a:solidFill>
                  <a:schemeClr val="tx1"/>
                </a:solidFill>
              </a:rPr>
              <a:t> &gt; </a:t>
            </a:r>
            <a:r>
              <a:rPr lang="pt-BR" sz="2400" b="1" dirty="0">
                <a:solidFill>
                  <a:schemeClr val="tx1"/>
                </a:solidFill>
              </a:rPr>
              <a:t>x = list(n, s, b, 3)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pt-BR" sz="2400" b="1" dirty="0">
                <a:solidFill>
                  <a:schemeClr val="tx1"/>
                </a:solidFill>
              </a:rPr>
              <a:t> </a:t>
            </a:r>
            <a:r>
              <a:rPr lang="pt-BR" sz="2400" b="1" dirty="0" smtClean="0">
                <a:solidFill>
                  <a:schemeClr val="tx1"/>
                </a:solidFill>
              </a:rPr>
              <a:t>x </a:t>
            </a:r>
            <a:r>
              <a:rPr lang="pt-BR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check the output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pt-BR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pt-BR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x[2]  check the output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pt-BR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pt-BR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x[c(2,4)]  check the output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0301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Basic Data Types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Lists in R: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</a:rPr>
              <a:t>Member Reference</a:t>
            </a:r>
            <a:r>
              <a:rPr lang="en-IN" sz="2400" b="1" dirty="0" smtClean="0">
                <a:solidFill>
                  <a:schemeClr val="tx1"/>
                </a:solidFill>
              </a:rPr>
              <a:t>: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chemeClr val="tx1"/>
                </a:solidFill>
              </a:rPr>
              <a:t>Example:</a:t>
            </a:r>
          </a:p>
          <a:p>
            <a:pPr lvl="4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</a:rPr>
              <a:t> &gt; x[ [2] ]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check the output</a:t>
            </a:r>
          </a:p>
          <a:p>
            <a:pPr lvl="4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 x[ [2]] = “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ra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”</a:t>
            </a:r>
          </a:p>
          <a:p>
            <a:pPr lvl="4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 x[ [2]]  check the output</a:t>
            </a:r>
          </a:p>
          <a:p>
            <a:pPr lvl="4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 s  check the output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3131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Basic Data Types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Lists in R: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</a:rPr>
              <a:t> Named List Member</a:t>
            </a:r>
            <a:r>
              <a:rPr lang="en-IN" sz="2400" b="1" dirty="0" smtClean="0">
                <a:solidFill>
                  <a:schemeClr val="tx1"/>
                </a:solidFill>
              </a:rPr>
              <a:t>: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</a:rPr>
              <a:t> We can assign names to list members, and reference them by names instead of numeric indexes</a:t>
            </a:r>
            <a:r>
              <a:rPr lang="en-IN" sz="2400" b="1" dirty="0" smtClean="0">
                <a:solidFill>
                  <a:schemeClr val="tx1"/>
                </a:solidFill>
              </a:rPr>
              <a:t>.</a:t>
            </a:r>
          </a:p>
          <a:p>
            <a:pPr lvl="4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/>
              <a:t> </a:t>
            </a:r>
            <a:r>
              <a:rPr lang="en-IN" sz="2400" b="1" dirty="0" smtClean="0">
                <a:solidFill>
                  <a:schemeClr val="tx1"/>
                </a:solidFill>
              </a:rPr>
              <a:t>&gt;</a:t>
            </a:r>
            <a:r>
              <a:rPr lang="en-IN" sz="2400" b="1" dirty="0">
                <a:solidFill>
                  <a:schemeClr val="tx1"/>
                </a:solidFill>
              </a:rPr>
              <a:t> v = list(bob=c(2, 3, 5), john=c("</a:t>
            </a:r>
            <a:r>
              <a:rPr lang="en-IN" sz="2400" b="1" dirty="0" err="1">
                <a:solidFill>
                  <a:schemeClr val="tx1"/>
                </a:solidFill>
              </a:rPr>
              <a:t>aa</a:t>
            </a:r>
            <a:r>
              <a:rPr lang="en-IN" sz="2400" b="1" dirty="0">
                <a:solidFill>
                  <a:schemeClr val="tx1"/>
                </a:solidFill>
              </a:rPr>
              <a:t>", "bb")) </a:t>
            </a:r>
            <a:endParaRPr lang="en-IN" sz="2400" b="1" dirty="0" smtClean="0">
              <a:solidFill>
                <a:schemeClr val="tx1"/>
              </a:solidFill>
            </a:endParaRPr>
          </a:p>
          <a:p>
            <a:pPr lvl="4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&gt; v   check the output</a:t>
            </a:r>
          </a:p>
          <a:p>
            <a:pPr lvl="4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&gt; v[“bob”]</a:t>
            </a:r>
          </a:p>
          <a:p>
            <a:pPr lvl="4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 v[c(“bob”, “john”)]</a:t>
            </a:r>
          </a:p>
          <a:p>
            <a:pPr lvl="4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 </a:t>
            </a:r>
            <a:r>
              <a:rPr lang="en-IN" sz="2400" b="1" dirty="0">
                <a:solidFill>
                  <a:schemeClr val="tx1"/>
                </a:solidFill>
              </a:rPr>
              <a:t> v[["bob"]] </a:t>
            </a:r>
            <a:r>
              <a:rPr lang="en-IN" sz="2400" b="1" dirty="0" smtClean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check the output</a:t>
            </a:r>
            <a:endParaRPr lang="en-IN" sz="2400" b="1" dirty="0" smtClean="0">
              <a:solidFill>
                <a:schemeClr val="tx1"/>
              </a:solidFill>
            </a:endParaRPr>
          </a:p>
          <a:p>
            <a:pPr lvl="4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</a:rPr>
              <a:t>&gt;  </a:t>
            </a:r>
            <a:r>
              <a:rPr lang="en-IN" sz="2400" b="1" dirty="0" err="1" smtClean="0">
                <a:solidFill>
                  <a:schemeClr val="tx1"/>
                </a:solidFill>
              </a:rPr>
              <a:t>v$bob</a:t>
            </a:r>
            <a:r>
              <a:rPr lang="en-IN" sz="2400" b="1" dirty="0" smtClean="0">
                <a:solidFill>
                  <a:schemeClr val="tx1"/>
                </a:solidFill>
              </a:rPr>
              <a:t> 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check the output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25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Basic Data Types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>
                <a:solidFill>
                  <a:srgbClr val="FF0000"/>
                </a:solidFill>
              </a:rPr>
              <a:t>a</a:t>
            </a:r>
            <a:r>
              <a:rPr lang="en-IN" sz="3600" b="1" dirty="0" smtClean="0">
                <a:solidFill>
                  <a:srgbClr val="FF0000"/>
                </a:solidFill>
              </a:rPr>
              <a:t>ttach() and detach() in R: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</a:rPr>
              <a:t>We </a:t>
            </a:r>
            <a:r>
              <a:rPr lang="en-IN" sz="2800" b="1" dirty="0">
                <a:solidFill>
                  <a:schemeClr val="tx1"/>
                </a:solidFill>
              </a:rPr>
              <a:t>can attach a list to the R search path and access its members without explicitly mentioning the list.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>
                <a:solidFill>
                  <a:schemeClr val="tx1"/>
                </a:solidFill>
              </a:rPr>
              <a:t> It should to be detached for </a:t>
            </a:r>
            <a:r>
              <a:rPr lang="en-IN" sz="2800" b="1" dirty="0" smtClean="0">
                <a:solidFill>
                  <a:schemeClr val="tx1"/>
                </a:solidFill>
              </a:rPr>
              <a:t>clean up</a:t>
            </a:r>
            <a:r>
              <a:rPr lang="en-IN" sz="2400" dirty="0"/>
              <a:t>.</a:t>
            </a:r>
            <a:endParaRPr lang="en-IN" sz="2400" b="1" dirty="0" smtClean="0">
              <a:solidFill>
                <a:schemeClr val="tx1"/>
              </a:solidFill>
            </a:endParaRP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</a:rPr>
              <a:t>example: </a:t>
            </a:r>
          </a:p>
          <a:p>
            <a:pPr lvl="4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</a:rPr>
              <a:t> &gt; attach(v)</a:t>
            </a:r>
          </a:p>
          <a:p>
            <a:pPr lvl="4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</a:rPr>
              <a:t>  &gt; bob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check output</a:t>
            </a:r>
          </a:p>
          <a:p>
            <a:pPr lvl="4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detach(v)</a:t>
            </a:r>
            <a:endParaRPr lang="en-IN" sz="2400" b="1" dirty="0" smtClean="0">
              <a:solidFill>
                <a:schemeClr val="tx1"/>
              </a:solidFill>
            </a:endParaRPr>
          </a:p>
          <a:p>
            <a:pPr lvl="4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3317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Basic Data Types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Data frame in R: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</a:rPr>
              <a:t>A </a:t>
            </a:r>
            <a:r>
              <a:rPr lang="en-IN" sz="2800" b="1" dirty="0">
                <a:solidFill>
                  <a:schemeClr val="tx1"/>
                </a:solidFill>
              </a:rPr>
              <a:t>data frame is used for storing data tables.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>
                <a:solidFill>
                  <a:schemeClr val="tx1"/>
                </a:solidFill>
              </a:rPr>
              <a:t> It is a list of vectors of equal length</a:t>
            </a:r>
            <a:r>
              <a:rPr lang="en-IN" sz="2800" b="1" dirty="0" smtClean="0">
                <a:solidFill>
                  <a:schemeClr val="tx1"/>
                </a:solidFill>
              </a:rPr>
              <a:t>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</a:rPr>
              <a:t>Example: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</a:rPr>
              <a:t> </a:t>
            </a:r>
            <a:r>
              <a:rPr lang="en-IN" sz="2400" b="1" dirty="0">
                <a:solidFill>
                  <a:schemeClr val="tx1"/>
                </a:solidFill>
              </a:rPr>
              <a:t>&gt; n = c(2, 3, 5) </a:t>
            </a:r>
            <a:endParaRPr lang="en-IN" sz="2400" b="1" dirty="0" smtClean="0">
              <a:solidFill>
                <a:schemeClr val="tx1"/>
              </a:solidFill>
            </a:endParaRP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</a:rPr>
              <a:t>&gt;</a:t>
            </a:r>
            <a:r>
              <a:rPr lang="en-IN" sz="2400" b="1" dirty="0">
                <a:solidFill>
                  <a:schemeClr val="tx1"/>
                </a:solidFill>
              </a:rPr>
              <a:t> s = c("</a:t>
            </a:r>
            <a:r>
              <a:rPr lang="en-IN" sz="2400" b="1" dirty="0" err="1">
                <a:solidFill>
                  <a:schemeClr val="tx1"/>
                </a:solidFill>
              </a:rPr>
              <a:t>aa</a:t>
            </a:r>
            <a:r>
              <a:rPr lang="en-IN" sz="2400" b="1" dirty="0">
                <a:solidFill>
                  <a:schemeClr val="tx1"/>
                </a:solidFill>
              </a:rPr>
              <a:t>", "bb", "cc") </a:t>
            </a:r>
            <a:endParaRPr lang="en-IN" sz="2400" b="1" dirty="0" smtClean="0">
              <a:solidFill>
                <a:schemeClr val="tx1"/>
              </a:solidFill>
            </a:endParaRP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</a:rPr>
              <a:t>&gt;</a:t>
            </a:r>
            <a:r>
              <a:rPr lang="en-IN" sz="2400" b="1" dirty="0">
                <a:solidFill>
                  <a:schemeClr val="tx1"/>
                </a:solidFill>
              </a:rPr>
              <a:t> b = c(TRUE, FALSE, TRUE) </a:t>
            </a:r>
            <a:endParaRPr lang="en-IN" sz="2400" b="1" dirty="0" smtClean="0">
              <a:solidFill>
                <a:schemeClr val="tx1"/>
              </a:solidFill>
            </a:endParaRP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</a:rPr>
              <a:t>&gt;</a:t>
            </a:r>
            <a:r>
              <a:rPr lang="en-IN" sz="2400" b="1" dirty="0">
                <a:solidFill>
                  <a:schemeClr val="tx1"/>
                </a:solidFill>
              </a:rPr>
              <a:t> </a:t>
            </a:r>
            <a:r>
              <a:rPr lang="en-IN" sz="2400" b="1" dirty="0" err="1">
                <a:solidFill>
                  <a:schemeClr val="tx1"/>
                </a:solidFill>
              </a:rPr>
              <a:t>df</a:t>
            </a:r>
            <a:r>
              <a:rPr lang="en-IN" sz="2400" b="1" dirty="0">
                <a:solidFill>
                  <a:schemeClr val="tx1"/>
                </a:solidFill>
              </a:rPr>
              <a:t> = </a:t>
            </a:r>
            <a:r>
              <a:rPr lang="en-IN" sz="2400" b="1" dirty="0" err="1">
                <a:solidFill>
                  <a:schemeClr val="tx1"/>
                </a:solidFill>
              </a:rPr>
              <a:t>data.frame</a:t>
            </a:r>
            <a:r>
              <a:rPr lang="en-IN" sz="2400" b="1" dirty="0">
                <a:solidFill>
                  <a:schemeClr val="tx1"/>
                </a:solidFill>
              </a:rPr>
              <a:t>(n, s, b)       # </a:t>
            </a:r>
            <a:r>
              <a:rPr lang="en-IN" sz="2400" b="1" dirty="0" err="1">
                <a:solidFill>
                  <a:schemeClr val="tx1"/>
                </a:solidFill>
              </a:rPr>
              <a:t>df</a:t>
            </a:r>
            <a:r>
              <a:rPr lang="en-IN" sz="2400" b="1" dirty="0">
                <a:solidFill>
                  <a:schemeClr val="tx1"/>
                </a:solidFill>
              </a:rPr>
              <a:t> is a data frame </a:t>
            </a:r>
          </a:p>
          <a:p>
            <a:pPr lvl="4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651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Basic Data Types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Data frame in R: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</a:rPr>
              <a:t>Build – in Data Frames:</a:t>
            </a:r>
            <a:endParaRPr lang="en-IN" sz="2800" b="1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</a:rPr>
              <a:t>Example: 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 &gt; 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mtcars</a:t>
            </a:r>
            <a:endParaRPr lang="en-IN" sz="2400" b="1" dirty="0" smtClean="0">
              <a:solidFill>
                <a:schemeClr val="tx1"/>
              </a:solidFill>
            </a:endParaRP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</a:rPr>
              <a:t> &gt; </a:t>
            </a:r>
            <a:r>
              <a:rPr lang="en-IN" sz="2400" b="1" dirty="0" err="1" smtClean="0">
                <a:solidFill>
                  <a:schemeClr val="tx1"/>
                </a:solidFill>
              </a:rPr>
              <a:t>mtcars</a:t>
            </a:r>
            <a:r>
              <a:rPr lang="en-IN" sz="2400" b="1" dirty="0" smtClean="0">
                <a:solidFill>
                  <a:schemeClr val="tx1"/>
                </a:solidFill>
              </a:rPr>
              <a:t> 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check the output</a:t>
            </a:r>
            <a:endParaRPr lang="en-IN" sz="2400" b="1" dirty="0" smtClean="0">
              <a:solidFill>
                <a:schemeClr val="tx1"/>
              </a:solidFill>
            </a:endParaRPr>
          </a:p>
          <a:p>
            <a:pPr lvl="4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</a:rPr>
              <a:t>Header, data row or instances,  cell or variable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</a:rPr>
              <a:t> </a:t>
            </a:r>
            <a:r>
              <a:rPr lang="en-IN" sz="2400" b="1" dirty="0" err="1" smtClean="0">
                <a:solidFill>
                  <a:schemeClr val="tx1"/>
                </a:solidFill>
              </a:rPr>
              <a:t>mtcars</a:t>
            </a:r>
            <a:r>
              <a:rPr lang="en-IN" sz="2400" b="1" dirty="0" smtClean="0">
                <a:solidFill>
                  <a:schemeClr val="tx1"/>
                </a:solidFill>
              </a:rPr>
              <a:t>[1,2] 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give the cell value of first row and 2</a:t>
            </a:r>
            <a:r>
              <a:rPr lang="en-IN" sz="2400" b="1" baseline="30000" dirty="0" smtClean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column.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&gt; </a:t>
            </a:r>
            <a:r>
              <a:rPr lang="en-IN" sz="2400" b="1" dirty="0" err="1">
                <a:solidFill>
                  <a:schemeClr val="tx1"/>
                </a:solidFill>
              </a:rPr>
              <a:t>mtcars</a:t>
            </a:r>
            <a:r>
              <a:rPr lang="en-IN" sz="2400" b="1" dirty="0">
                <a:solidFill>
                  <a:schemeClr val="tx1"/>
                </a:solidFill>
              </a:rPr>
              <a:t>["Mazda RX4", "</a:t>
            </a:r>
            <a:r>
              <a:rPr lang="en-IN" sz="2400" b="1" dirty="0" err="1">
                <a:solidFill>
                  <a:schemeClr val="tx1"/>
                </a:solidFill>
              </a:rPr>
              <a:t>cyl</a:t>
            </a:r>
            <a:r>
              <a:rPr lang="en-IN" sz="2400" b="1" dirty="0">
                <a:solidFill>
                  <a:schemeClr val="tx1"/>
                </a:solidFill>
              </a:rPr>
              <a:t>"]  </a:t>
            </a: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 check output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 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nrow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mtcars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)  check output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 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ncol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mtcars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)   check the output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 help(“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mtcars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”) 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 head(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mtcars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)  check output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 tail(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mtcars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)   check output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&gt;dim(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mtcars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)   check output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120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Basic Data Types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Data frame column vector in R: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</a:rPr>
              <a:t> uses  [[]] </a:t>
            </a:r>
            <a:r>
              <a:rPr lang="en-IN" sz="28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data frame column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Example: 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&gt;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mtcars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[[6]]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 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mtcars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[[“am”]]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mtcars$am</a:t>
            </a:r>
            <a:endParaRPr lang="en-IN" sz="2400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 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mtcars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[, “am”]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1085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Basic Data Types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Data frame column slice in R: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 &gt;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mtcars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[1]</a:t>
            </a:r>
            <a:endParaRPr lang="en-IN" sz="2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 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mtcars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[“mpg”]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 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mtcars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[c(“mpg”, “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hp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”]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747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Basic Data Types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Data frame Row slice in R: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Example: 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 &gt;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mtcars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[24,]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&gt; </a:t>
            </a:r>
            <a:r>
              <a:rPr lang="en-IN" sz="2400" b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mtcars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[c(3,24)]   to retrieve more than one row data</a:t>
            </a:r>
          </a:p>
        </p:txBody>
      </p:sp>
    </p:spTree>
    <p:extLst>
      <p:ext uri="{BB962C8B-B14F-4D97-AF65-F5344CB8AC3E}">
        <p14:creationId xmlns:p14="http://schemas.microsoft.com/office/powerpoint/2010/main" val="254637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Introduction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845734"/>
            <a:ext cx="10896373" cy="43503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R Expression Evaluation: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dirty="0" smtClean="0"/>
              <a:t> </a:t>
            </a:r>
            <a:r>
              <a:rPr lang="en-IN" sz="3200" b="1" dirty="0" smtClean="0">
                <a:solidFill>
                  <a:schemeClr val="tx1"/>
                </a:solidFill>
              </a:rPr>
              <a:t>R Expressions are processed via R’s </a:t>
            </a:r>
            <a:r>
              <a:rPr lang="en-IN" sz="3200" b="1" dirty="0" smtClean="0">
                <a:solidFill>
                  <a:srgbClr val="FF0000"/>
                </a:solidFill>
              </a:rPr>
              <a:t>Read-Evaluate-Print-Loop </a:t>
            </a:r>
            <a:r>
              <a:rPr lang="en-IN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IN" sz="3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REPL</a:t>
            </a:r>
            <a:r>
              <a:rPr lang="en-IN" sz="3200" dirty="0"/>
              <a:t/>
            </a:r>
            <a:br>
              <a:rPr lang="en-IN" sz="3200" dirty="0"/>
            </a:br>
            <a:endParaRPr lang="en-IN" sz="3200" b="1" dirty="0" smtClean="0">
              <a:solidFill>
                <a:schemeClr val="tx1"/>
              </a:solidFill>
            </a:endParaRP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280" y="3214759"/>
            <a:ext cx="62484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9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Data Import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Data import in R: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</a:rPr>
              <a:t>Code – 1: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</a:rPr>
              <a:t> &gt; library(</a:t>
            </a:r>
            <a:r>
              <a:rPr lang="en-IN" sz="2400" b="1" dirty="0" err="1">
                <a:solidFill>
                  <a:schemeClr val="tx1"/>
                </a:solidFill>
              </a:rPr>
              <a:t>XLConnect</a:t>
            </a:r>
            <a:r>
              <a:rPr lang="en-IN" sz="2400" b="1" dirty="0">
                <a:solidFill>
                  <a:schemeClr val="tx1"/>
                </a:solidFill>
              </a:rPr>
              <a:t>)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</a:rPr>
              <a:t> &gt; </a:t>
            </a:r>
            <a:r>
              <a:rPr lang="en-IN" sz="2400" b="1" dirty="0" err="1">
                <a:solidFill>
                  <a:schemeClr val="tx1"/>
                </a:solidFill>
              </a:rPr>
              <a:t>wk</a:t>
            </a:r>
            <a:r>
              <a:rPr lang="en-IN" sz="2400" b="1" dirty="0">
                <a:solidFill>
                  <a:schemeClr val="tx1"/>
                </a:solidFill>
              </a:rPr>
              <a:t> = </a:t>
            </a:r>
            <a:r>
              <a:rPr lang="en-IN" sz="2400" b="1" dirty="0" err="1">
                <a:solidFill>
                  <a:schemeClr val="tx1"/>
                </a:solidFill>
              </a:rPr>
              <a:t>loadWorkbook</a:t>
            </a:r>
            <a:r>
              <a:rPr lang="en-IN" sz="2400" b="1" dirty="0">
                <a:solidFill>
                  <a:schemeClr val="tx1"/>
                </a:solidFill>
              </a:rPr>
              <a:t>("mydata.xls") 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</a:rPr>
              <a:t> &gt; </a:t>
            </a:r>
            <a:r>
              <a:rPr lang="en-IN" sz="2400" b="1" dirty="0" err="1">
                <a:solidFill>
                  <a:schemeClr val="tx1"/>
                </a:solidFill>
              </a:rPr>
              <a:t>df</a:t>
            </a:r>
            <a:r>
              <a:rPr lang="en-IN" sz="2400" b="1" dirty="0">
                <a:solidFill>
                  <a:schemeClr val="tx1"/>
                </a:solidFill>
              </a:rPr>
              <a:t> = </a:t>
            </a:r>
            <a:r>
              <a:rPr lang="en-IN" sz="2400" b="1" dirty="0" err="1">
                <a:solidFill>
                  <a:schemeClr val="tx1"/>
                </a:solidFill>
              </a:rPr>
              <a:t>readWorksheet</a:t>
            </a:r>
            <a:r>
              <a:rPr lang="en-IN" sz="2400" b="1" dirty="0">
                <a:solidFill>
                  <a:schemeClr val="tx1"/>
                </a:solidFill>
              </a:rPr>
              <a:t>(</a:t>
            </a:r>
            <a:r>
              <a:rPr lang="en-IN" sz="2400" b="1" dirty="0" err="1">
                <a:solidFill>
                  <a:schemeClr val="tx1"/>
                </a:solidFill>
              </a:rPr>
              <a:t>wk</a:t>
            </a:r>
            <a:r>
              <a:rPr lang="en-IN" sz="2400" b="1" dirty="0">
                <a:solidFill>
                  <a:schemeClr val="tx1"/>
                </a:solidFill>
              </a:rPr>
              <a:t>, sheet="Sheet1") </a:t>
            </a:r>
          </a:p>
        </p:txBody>
      </p:sp>
    </p:spTree>
    <p:extLst>
      <p:ext uri="{BB962C8B-B14F-4D97-AF65-F5344CB8AC3E}">
        <p14:creationId xmlns:p14="http://schemas.microsoft.com/office/powerpoint/2010/main" val="37579728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Data Import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Data import in R: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</a:rPr>
              <a:t>Import of </a:t>
            </a:r>
            <a:r>
              <a:rPr lang="en-IN" sz="2800" b="1" dirty="0" err="1" smtClean="0">
                <a:solidFill>
                  <a:schemeClr val="tx1"/>
                </a:solidFill>
              </a:rPr>
              <a:t>xls</a:t>
            </a:r>
            <a:r>
              <a:rPr lang="en-IN" sz="2800" b="1" dirty="0" smtClean="0">
                <a:solidFill>
                  <a:schemeClr val="tx1"/>
                </a:solidFill>
              </a:rPr>
              <a:t> sheets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</a:rPr>
              <a:t>Code – 3 : 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</a:rPr>
              <a:t> </a:t>
            </a:r>
            <a:r>
              <a:rPr lang="en-IN" sz="2400" b="1" dirty="0">
                <a:solidFill>
                  <a:schemeClr val="tx1"/>
                </a:solidFill>
              </a:rPr>
              <a:t>&gt; library(</a:t>
            </a:r>
            <a:r>
              <a:rPr lang="en-IN" sz="2400" b="1" dirty="0" err="1">
                <a:solidFill>
                  <a:schemeClr val="tx1"/>
                </a:solidFill>
              </a:rPr>
              <a:t>xlsx</a:t>
            </a:r>
            <a:r>
              <a:rPr lang="en-IN" sz="2400" b="1" dirty="0" smtClean="0">
                <a:solidFill>
                  <a:schemeClr val="tx1"/>
                </a:solidFill>
              </a:rPr>
              <a:t>)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</a:rPr>
              <a:t> &gt; </a:t>
            </a:r>
            <a:r>
              <a:rPr lang="en-IN" sz="2400" b="1" dirty="0" err="1">
                <a:solidFill>
                  <a:schemeClr val="tx1"/>
                </a:solidFill>
              </a:rPr>
              <a:t>mydata</a:t>
            </a:r>
            <a:r>
              <a:rPr lang="en-IN" sz="2400" b="1" dirty="0">
                <a:solidFill>
                  <a:schemeClr val="tx1"/>
                </a:solidFill>
              </a:rPr>
              <a:t> &lt;- read.xlsx("c:/myexcel.xlsx", 1</a:t>
            </a:r>
            <a:r>
              <a:rPr lang="en-IN" sz="2400" b="1" dirty="0" smtClean="0">
                <a:solidFill>
                  <a:schemeClr val="tx1"/>
                </a:solidFill>
              </a:rPr>
              <a:t>)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</a:rPr>
              <a:t> &gt; </a:t>
            </a:r>
            <a:r>
              <a:rPr lang="en-IN" sz="2400" b="1" dirty="0" err="1">
                <a:solidFill>
                  <a:schemeClr val="tx1"/>
                </a:solidFill>
              </a:rPr>
              <a:t>mydata</a:t>
            </a:r>
            <a:r>
              <a:rPr lang="en-IN" sz="2400" b="1" dirty="0">
                <a:solidFill>
                  <a:schemeClr val="tx1"/>
                </a:solidFill>
              </a:rPr>
              <a:t> &lt;- read.xlsx("c:/myexcel.xlsx", </a:t>
            </a:r>
            <a:r>
              <a:rPr lang="en-IN" sz="2400" b="1" dirty="0" err="1">
                <a:solidFill>
                  <a:schemeClr val="tx1"/>
                </a:solidFill>
              </a:rPr>
              <a:t>sheetName</a:t>
            </a:r>
            <a:r>
              <a:rPr lang="en-IN" sz="2400" b="1" dirty="0">
                <a:solidFill>
                  <a:schemeClr val="tx1"/>
                </a:solidFill>
              </a:rPr>
              <a:t> = "</a:t>
            </a:r>
            <a:r>
              <a:rPr lang="en-IN" sz="2400" b="1" dirty="0" err="1">
                <a:solidFill>
                  <a:schemeClr val="tx1"/>
                </a:solidFill>
              </a:rPr>
              <a:t>mysheet</a:t>
            </a:r>
            <a:r>
              <a:rPr lang="en-IN" sz="2400" b="1" dirty="0">
                <a:solidFill>
                  <a:schemeClr val="tx1"/>
                </a:solidFill>
              </a:rPr>
              <a:t>") </a:t>
            </a:r>
          </a:p>
        </p:txBody>
      </p:sp>
    </p:spTree>
    <p:extLst>
      <p:ext uri="{BB962C8B-B14F-4D97-AF65-F5344CB8AC3E}">
        <p14:creationId xmlns:p14="http://schemas.microsoft.com/office/powerpoint/2010/main" val="37682253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Data Import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Data import in R: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</a:rPr>
              <a:t>Import of table file: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</a:rPr>
              <a:t>Code -1: 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</a:rPr>
              <a:t> &gt; </a:t>
            </a:r>
            <a:r>
              <a:rPr lang="en-IN" sz="2400" b="1" dirty="0" err="1">
                <a:solidFill>
                  <a:schemeClr val="tx1"/>
                </a:solidFill>
              </a:rPr>
              <a:t>mydata</a:t>
            </a:r>
            <a:r>
              <a:rPr lang="en-IN" sz="2400" b="1" dirty="0">
                <a:solidFill>
                  <a:schemeClr val="tx1"/>
                </a:solidFill>
              </a:rPr>
              <a:t> = </a:t>
            </a:r>
            <a:r>
              <a:rPr lang="en-IN" sz="2400" b="1" dirty="0" err="1">
                <a:solidFill>
                  <a:schemeClr val="tx1"/>
                </a:solidFill>
              </a:rPr>
              <a:t>read.table</a:t>
            </a:r>
            <a:r>
              <a:rPr lang="en-IN" sz="2400" b="1" dirty="0">
                <a:solidFill>
                  <a:schemeClr val="tx1"/>
                </a:solidFill>
              </a:rPr>
              <a:t>(“~~path/mydata.txt")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</a:rPr>
              <a:t> &gt; </a:t>
            </a:r>
            <a:r>
              <a:rPr lang="en-IN" sz="2400" b="1" dirty="0" err="1" smtClean="0">
                <a:solidFill>
                  <a:schemeClr val="tx1"/>
                </a:solidFill>
              </a:rPr>
              <a:t>mydata</a:t>
            </a:r>
            <a:r>
              <a:rPr lang="en-IN" sz="2400" b="1" dirty="0" smtClean="0">
                <a:solidFill>
                  <a:schemeClr val="tx1"/>
                </a:solidFill>
              </a:rPr>
              <a:t>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</a:rPr>
              <a:t> Code – 2: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</a:rPr>
              <a:t> &gt; </a:t>
            </a:r>
            <a:r>
              <a:rPr lang="en-IN" sz="2400" dirty="0"/>
              <a:t> </a:t>
            </a:r>
            <a:r>
              <a:rPr lang="en-IN" sz="2400" b="1" dirty="0" err="1">
                <a:solidFill>
                  <a:schemeClr val="tx1"/>
                </a:solidFill>
              </a:rPr>
              <a:t>mydata</a:t>
            </a:r>
            <a:r>
              <a:rPr lang="en-IN" sz="2400" b="1" dirty="0">
                <a:solidFill>
                  <a:schemeClr val="tx1"/>
                </a:solidFill>
              </a:rPr>
              <a:t> = </a:t>
            </a:r>
            <a:r>
              <a:rPr lang="en-IN" sz="2400" b="1" dirty="0" err="1">
                <a:solidFill>
                  <a:schemeClr val="tx1"/>
                </a:solidFill>
              </a:rPr>
              <a:t>read.table</a:t>
            </a:r>
            <a:r>
              <a:rPr lang="en-IN" sz="2400" b="1" dirty="0">
                <a:solidFill>
                  <a:schemeClr val="tx1"/>
                </a:solidFill>
              </a:rPr>
              <a:t>(</a:t>
            </a:r>
            <a:r>
              <a:rPr lang="en-IN" sz="2400" b="1" dirty="0" err="1">
                <a:solidFill>
                  <a:schemeClr val="tx1"/>
                </a:solidFill>
              </a:rPr>
              <a:t>file.choose</a:t>
            </a:r>
            <a:r>
              <a:rPr lang="en-IN" sz="2400" b="1" dirty="0">
                <a:solidFill>
                  <a:schemeClr val="tx1"/>
                </a:solidFill>
              </a:rPr>
              <a:t>(),header=TRUE/FALSE)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</a:rPr>
              <a:t> </a:t>
            </a:r>
            <a:r>
              <a:rPr lang="en-IN" sz="2400" b="1" dirty="0">
                <a:solidFill>
                  <a:schemeClr val="tx1"/>
                </a:solidFill>
              </a:rPr>
              <a:t>&gt; </a:t>
            </a:r>
            <a:r>
              <a:rPr lang="en-IN" sz="2400" b="1" dirty="0" err="1" smtClean="0">
                <a:solidFill>
                  <a:schemeClr val="tx1"/>
                </a:solidFill>
              </a:rPr>
              <a:t>mydata</a:t>
            </a:r>
            <a:endParaRPr lang="en-IN" sz="2400" b="1" dirty="0" smtClean="0">
              <a:solidFill>
                <a:schemeClr val="tx1"/>
              </a:solidFill>
            </a:endParaRP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</a:rPr>
              <a:t>&gt;help(</a:t>
            </a:r>
            <a:r>
              <a:rPr lang="en-IN" sz="2400" b="1" dirty="0" err="1" smtClean="0">
                <a:solidFill>
                  <a:schemeClr val="tx1"/>
                </a:solidFill>
              </a:rPr>
              <a:t>read.table</a:t>
            </a:r>
            <a:r>
              <a:rPr lang="en-IN" sz="2400" b="1" dirty="0" smtClean="0">
                <a:solidFill>
                  <a:schemeClr val="tx1"/>
                </a:solidFill>
              </a:rPr>
              <a:t>) </a:t>
            </a:r>
            <a:r>
              <a:rPr lang="en-IN" sz="24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see the output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3291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Data Import in 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24085"/>
            <a:ext cx="10896373" cy="46948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Data import in R: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800" b="1" dirty="0" smtClean="0">
                <a:solidFill>
                  <a:schemeClr val="tx1"/>
                </a:solidFill>
              </a:rPr>
              <a:t>Import of CSV file: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</a:rPr>
              <a:t>Code -1: 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</a:rPr>
              <a:t> &gt; </a:t>
            </a:r>
            <a:r>
              <a:rPr lang="en-IN" sz="2400" b="1" dirty="0" err="1">
                <a:solidFill>
                  <a:schemeClr val="tx1"/>
                </a:solidFill>
              </a:rPr>
              <a:t>mydata</a:t>
            </a:r>
            <a:r>
              <a:rPr lang="en-IN" sz="2400" b="1" dirty="0">
                <a:solidFill>
                  <a:schemeClr val="tx1"/>
                </a:solidFill>
              </a:rPr>
              <a:t> = </a:t>
            </a:r>
            <a:r>
              <a:rPr lang="en-IN" sz="2400" b="1" dirty="0" err="1">
                <a:solidFill>
                  <a:schemeClr val="tx1"/>
                </a:solidFill>
              </a:rPr>
              <a:t>read.table</a:t>
            </a:r>
            <a:r>
              <a:rPr lang="en-IN" sz="2400" b="1" dirty="0">
                <a:solidFill>
                  <a:schemeClr val="tx1"/>
                </a:solidFill>
              </a:rPr>
              <a:t>(“~~</a:t>
            </a:r>
            <a:r>
              <a:rPr lang="en-IN" sz="2400" b="1" dirty="0" smtClean="0">
                <a:solidFill>
                  <a:schemeClr val="tx1"/>
                </a:solidFill>
              </a:rPr>
              <a:t>path/mydata.csv")</a:t>
            </a:r>
            <a:endParaRPr lang="en-IN" sz="2400" b="1" dirty="0">
              <a:solidFill>
                <a:schemeClr val="tx1"/>
              </a:solidFill>
            </a:endParaRP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</a:rPr>
              <a:t> &gt; </a:t>
            </a:r>
            <a:r>
              <a:rPr lang="en-IN" sz="2400" b="1" dirty="0" err="1" smtClean="0">
                <a:solidFill>
                  <a:schemeClr val="tx1"/>
                </a:solidFill>
              </a:rPr>
              <a:t>mydata</a:t>
            </a:r>
            <a:r>
              <a:rPr lang="en-IN" sz="2400" b="1" dirty="0" smtClean="0">
                <a:solidFill>
                  <a:schemeClr val="tx1"/>
                </a:solidFill>
              </a:rPr>
              <a:t>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</a:rPr>
              <a:t> Code – 2: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>
                <a:solidFill>
                  <a:schemeClr val="tx1"/>
                </a:solidFill>
              </a:rPr>
              <a:t> &gt; </a:t>
            </a:r>
            <a:r>
              <a:rPr lang="en-IN" sz="2400" dirty="0"/>
              <a:t> </a:t>
            </a:r>
            <a:r>
              <a:rPr lang="en-IN" sz="2400" b="1" dirty="0" err="1">
                <a:solidFill>
                  <a:schemeClr val="tx1"/>
                </a:solidFill>
              </a:rPr>
              <a:t>mydata</a:t>
            </a:r>
            <a:r>
              <a:rPr lang="en-IN" sz="2400" b="1" dirty="0">
                <a:solidFill>
                  <a:schemeClr val="tx1"/>
                </a:solidFill>
              </a:rPr>
              <a:t> = </a:t>
            </a:r>
            <a:r>
              <a:rPr lang="en-IN" sz="2400" b="1" dirty="0" err="1">
                <a:solidFill>
                  <a:schemeClr val="tx1"/>
                </a:solidFill>
              </a:rPr>
              <a:t>read.table</a:t>
            </a:r>
            <a:r>
              <a:rPr lang="en-IN" sz="2400" b="1" dirty="0">
                <a:solidFill>
                  <a:schemeClr val="tx1"/>
                </a:solidFill>
              </a:rPr>
              <a:t>(</a:t>
            </a:r>
            <a:r>
              <a:rPr lang="en-IN" sz="2400" b="1" dirty="0" err="1">
                <a:solidFill>
                  <a:schemeClr val="tx1"/>
                </a:solidFill>
              </a:rPr>
              <a:t>file.choose</a:t>
            </a:r>
            <a:r>
              <a:rPr lang="en-IN" sz="2400" b="1" dirty="0">
                <a:solidFill>
                  <a:schemeClr val="tx1"/>
                </a:solidFill>
              </a:rPr>
              <a:t>(),</a:t>
            </a:r>
            <a:r>
              <a:rPr lang="en-IN" sz="2400" b="1" dirty="0" smtClean="0">
                <a:solidFill>
                  <a:schemeClr val="tx1"/>
                </a:solidFill>
              </a:rPr>
              <a:t>header=TRUE/FALSE, </a:t>
            </a:r>
            <a:r>
              <a:rPr lang="en-IN" sz="2400" b="1" dirty="0" err="1" smtClean="0">
                <a:solidFill>
                  <a:schemeClr val="tx1"/>
                </a:solidFill>
              </a:rPr>
              <a:t>sep</a:t>
            </a:r>
            <a:r>
              <a:rPr lang="en-IN" sz="2400" b="1" dirty="0" smtClean="0">
                <a:solidFill>
                  <a:schemeClr val="tx1"/>
                </a:solidFill>
              </a:rPr>
              <a:t>=“,” , </a:t>
            </a:r>
            <a:r>
              <a:rPr lang="en-IN" sz="2400" b="1" dirty="0" err="1" smtClean="0">
                <a:solidFill>
                  <a:schemeClr val="tx1"/>
                </a:solidFill>
              </a:rPr>
              <a:t>row.names</a:t>
            </a:r>
            <a:r>
              <a:rPr lang="en-IN" sz="2400" b="1" dirty="0" smtClean="0">
                <a:solidFill>
                  <a:schemeClr val="tx1"/>
                </a:solidFill>
              </a:rPr>
              <a:t>=“id”)</a:t>
            </a:r>
            <a:endParaRPr lang="en-IN" sz="2400" b="1" dirty="0">
              <a:solidFill>
                <a:schemeClr val="tx1"/>
              </a:solidFill>
            </a:endParaRP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v"/>
              <a:defRPr/>
            </a:pPr>
            <a:r>
              <a:rPr lang="en-IN" sz="2400" b="1" dirty="0" smtClean="0">
                <a:solidFill>
                  <a:schemeClr val="tx1"/>
                </a:solidFill>
              </a:rPr>
              <a:t> </a:t>
            </a:r>
            <a:r>
              <a:rPr lang="en-IN" sz="2400" b="1" dirty="0">
                <a:solidFill>
                  <a:schemeClr val="tx1"/>
                </a:solidFill>
              </a:rPr>
              <a:t>&gt; </a:t>
            </a:r>
            <a:r>
              <a:rPr lang="en-IN" sz="2400" b="1" dirty="0" err="1" smtClean="0">
                <a:solidFill>
                  <a:schemeClr val="tx1"/>
                </a:solidFill>
              </a:rPr>
              <a:t>mydata</a:t>
            </a:r>
            <a:r>
              <a:rPr lang="en-IN" sz="2400" b="1" dirty="0" smtClean="0">
                <a:solidFill>
                  <a:schemeClr val="tx1"/>
                </a:solidFill>
              </a:rPr>
              <a:t> 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54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Introduction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845734"/>
            <a:ext cx="10896373" cy="43503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200" b="1" dirty="0" err="1" smtClean="0">
                <a:solidFill>
                  <a:schemeClr val="tx1"/>
                </a:solidFill>
              </a:rPr>
              <a:t>RGui</a:t>
            </a:r>
            <a:r>
              <a:rPr lang="en-IN" sz="3200" b="1" dirty="0" smtClean="0">
                <a:solidFill>
                  <a:schemeClr val="tx1"/>
                </a:solidFill>
              </a:rPr>
              <a:t> is an interactive command driven environment.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000" b="1" dirty="0">
                <a:solidFill>
                  <a:schemeClr val="tx1"/>
                </a:solidFill>
              </a:rPr>
              <a:t> </a:t>
            </a:r>
            <a:r>
              <a:rPr lang="en-IN" sz="3000" b="1" dirty="0" smtClean="0">
                <a:solidFill>
                  <a:schemeClr val="tx1"/>
                </a:solidFill>
              </a:rPr>
              <a:t>we can type R – Commands (including expressions) in R – Console.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000" b="1" dirty="0" smtClean="0">
                <a:solidFill>
                  <a:schemeClr val="tx1"/>
                </a:solidFill>
              </a:rPr>
              <a:t>We are able to copy and paste multiple commands in R – Console </a:t>
            </a:r>
            <a:r>
              <a:rPr lang="en-IN" sz="3000" dirty="0"/>
              <a:t/>
            </a:r>
            <a:br>
              <a:rPr lang="en-IN" sz="3000" dirty="0"/>
            </a:br>
            <a:endParaRPr lang="en-IN" sz="3000" b="1" dirty="0" smtClean="0">
              <a:solidFill>
                <a:schemeClr val="tx1"/>
              </a:solidFill>
            </a:endParaRP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570" y="3868615"/>
            <a:ext cx="5146430" cy="269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err="1" smtClean="0"/>
              <a:t>Rstudio</a:t>
            </a:r>
            <a:r>
              <a:rPr lang="en-IN" b="1" dirty="0" smtClean="0"/>
              <a:t> Layout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845734"/>
            <a:ext cx="10896373" cy="43503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200" b="1" dirty="0" smtClean="0"/>
              <a:t/>
            </a:r>
            <a:br>
              <a:rPr lang="en-IN" sz="3200" b="1" dirty="0" smtClean="0"/>
            </a:b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7" y="982640"/>
            <a:ext cx="11696131" cy="58736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3325" y="4807858"/>
            <a:ext cx="4939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Console Window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8580" y="2403466"/>
            <a:ext cx="4385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Editor Window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63274" y="4596843"/>
            <a:ext cx="38801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Help window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34633" y="2297959"/>
            <a:ext cx="47057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History Window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438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err="1" smtClean="0"/>
              <a:t>Rstudio</a:t>
            </a:r>
            <a:r>
              <a:rPr lang="en-IN" b="1" dirty="0" smtClean="0"/>
              <a:t> Layout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845734"/>
            <a:ext cx="10896373" cy="43503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Console window: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It is </a:t>
            </a:r>
            <a:r>
              <a:rPr lang="en-IN" sz="3200" b="1" dirty="0">
                <a:solidFill>
                  <a:schemeClr val="tx1"/>
                </a:solidFill>
              </a:rPr>
              <a:t>situated at Bottom Left of the </a:t>
            </a:r>
            <a:r>
              <a:rPr lang="en-IN" sz="3200" b="1" dirty="0" err="1">
                <a:solidFill>
                  <a:schemeClr val="tx1"/>
                </a:solidFill>
              </a:rPr>
              <a:t>RStudio</a:t>
            </a:r>
            <a:r>
              <a:rPr lang="en-IN" sz="3200" b="1" dirty="0">
                <a:solidFill>
                  <a:schemeClr val="tx1"/>
                </a:solidFill>
              </a:rPr>
              <a:t> </a:t>
            </a:r>
            <a:r>
              <a:rPr lang="en-IN" sz="3200" b="1" dirty="0" smtClean="0">
                <a:solidFill>
                  <a:schemeClr val="tx1"/>
                </a:solidFill>
              </a:rPr>
              <a:t>Layout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It is also called command window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We can write commands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All commands can be executed in this window only</a:t>
            </a:r>
            <a:endParaRPr lang="en-IN" sz="3200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6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6036"/>
          </a:xfrm>
        </p:spPr>
        <p:txBody>
          <a:bodyPr>
            <a:normAutofit fontScale="90000"/>
          </a:bodyPr>
          <a:lstStyle/>
          <a:p>
            <a:r>
              <a:rPr lang="en-IN" b="1" dirty="0" err="1" smtClean="0"/>
              <a:t>Rstudio</a:t>
            </a:r>
            <a:r>
              <a:rPr lang="en-IN" b="1" dirty="0" smtClean="0"/>
              <a:t> Layout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845734"/>
            <a:ext cx="10896373" cy="43503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 smtClean="0">
                <a:solidFill>
                  <a:srgbClr val="FF0000"/>
                </a:solidFill>
              </a:rPr>
              <a:t>Editor window: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It is </a:t>
            </a:r>
            <a:r>
              <a:rPr lang="en-IN" sz="3200" b="1" dirty="0">
                <a:solidFill>
                  <a:schemeClr val="tx1"/>
                </a:solidFill>
              </a:rPr>
              <a:t>situated at </a:t>
            </a:r>
            <a:r>
              <a:rPr lang="en-IN" sz="3200" b="1" dirty="0" smtClean="0">
                <a:solidFill>
                  <a:schemeClr val="tx1"/>
                </a:solidFill>
              </a:rPr>
              <a:t>Top </a:t>
            </a:r>
            <a:r>
              <a:rPr lang="en-IN" sz="3200" b="1" dirty="0">
                <a:solidFill>
                  <a:schemeClr val="tx1"/>
                </a:solidFill>
              </a:rPr>
              <a:t>Left of </a:t>
            </a:r>
            <a:r>
              <a:rPr lang="en-IN" sz="3200" b="1" dirty="0" smtClean="0">
                <a:solidFill>
                  <a:schemeClr val="tx1"/>
                </a:solidFill>
              </a:rPr>
              <a:t>corner of the </a:t>
            </a:r>
            <a:r>
              <a:rPr lang="en-IN" sz="3200" b="1" dirty="0" err="1">
                <a:solidFill>
                  <a:schemeClr val="tx1"/>
                </a:solidFill>
              </a:rPr>
              <a:t>RStudio</a:t>
            </a:r>
            <a:r>
              <a:rPr lang="en-IN" sz="3200" b="1" dirty="0">
                <a:solidFill>
                  <a:schemeClr val="tx1"/>
                </a:solidFill>
              </a:rPr>
              <a:t> </a:t>
            </a:r>
            <a:r>
              <a:rPr lang="en-IN" sz="3200" b="1" dirty="0" smtClean="0">
                <a:solidFill>
                  <a:schemeClr val="tx1"/>
                </a:solidFill>
              </a:rPr>
              <a:t>Layout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We are using this window for writing scripts </a:t>
            </a:r>
            <a:r>
              <a:rPr lang="en-IN" sz="3200" b="1" dirty="0" smtClean="0">
                <a:sym typeface="Wingdings" panose="05000000000000000000" pitchFamily="2" charset="2"/>
              </a:rPr>
              <a:t> </a:t>
            </a:r>
            <a:r>
              <a:rPr lang="en-IN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collection of commands</a:t>
            </a:r>
            <a:endParaRPr lang="en-IN" sz="3200" b="1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It is also called script window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</a:rPr>
              <a:t>If this window is not visible, we can get it by </a:t>
            </a:r>
            <a:r>
              <a:rPr lang="en-IN" sz="3200" b="1" dirty="0" smtClean="0">
                <a:solidFill>
                  <a:srgbClr val="FF0000"/>
                </a:solidFill>
              </a:rPr>
              <a:t>File </a:t>
            </a:r>
            <a:r>
              <a:rPr lang="en-IN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New  </a:t>
            </a:r>
            <a:r>
              <a:rPr lang="en-IN" sz="3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Rscript</a:t>
            </a:r>
            <a:endParaRPr lang="en-IN" sz="32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Click</a:t>
            </a:r>
            <a:r>
              <a:rPr lang="en-IN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RUN </a:t>
            </a:r>
            <a:r>
              <a:rPr lang="en-IN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or</a:t>
            </a:r>
            <a:r>
              <a:rPr lang="en-IN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CRTL+ENTER </a:t>
            </a:r>
            <a:r>
              <a:rPr lang="en-IN" sz="32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to send the highlighted commands to command window</a:t>
            </a:r>
            <a:endParaRPr lang="en-IN" sz="3200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71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1092</TotalTime>
  <Words>2937</Words>
  <Application>Microsoft Office PowerPoint</Application>
  <PresentationFormat>Custom</PresentationFormat>
  <Paragraphs>491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Retrospect</vt:lpstr>
      <vt:lpstr>R Language</vt:lpstr>
      <vt:lpstr>Introduction </vt:lpstr>
      <vt:lpstr>R Time Line</vt:lpstr>
      <vt:lpstr>Introduction </vt:lpstr>
      <vt:lpstr>Introduction </vt:lpstr>
      <vt:lpstr>Introduction </vt:lpstr>
      <vt:lpstr>Rstudio Layout</vt:lpstr>
      <vt:lpstr>Rstudio Layout</vt:lpstr>
      <vt:lpstr>Rstudio Layout</vt:lpstr>
      <vt:lpstr>Rstudio Layout</vt:lpstr>
      <vt:lpstr>Rstudio Layout</vt:lpstr>
      <vt:lpstr>Short-cut Keys in Rstudio</vt:lpstr>
      <vt:lpstr>Help system in R : http://www.r-project.org</vt:lpstr>
      <vt:lpstr>Setting the Working Directory in RStudio</vt:lpstr>
      <vt:lpstr>R as a Simple Calculator</vt:lpstr>
      <vt:lpstr>R as a Simple Calculator</vt:lpstr>
      <vt:lpstr>R as a Simple Calculator</vt:lpstr>
      <vt:lpstr>Operation Symbols in R</vt:lpstr>
      <vt:lpstr>Numbers in R</vt:lpstr>
      <vt:lpstr>Variable assignment in R</vt:lpstr>
      <vt:lpstr>Variable assignment in R</vt:lpstr>
      <vt:lpstr>Basic Data Types in R</vt:lpstr>
      <vt:lpstr>Basic Data Types in R</vt:lpstr>
      <vt:lpstr>Basic Data Types in R</vt:lpstr>
      <vt:lpstr>Basic Data Types in R</vt:lpstr>
      <vt:lpstr>Basic Data Types in R</vt:lpstr>
      <vt:lpstr>Basic Data Types in R</vt:lpstr>
      <vt:lpstr>Basic Data Types in R</vt:lpstr>
      <vt:lpstr>Basic Data Types in R</vt:lpstr>
      <vt:lpstr>Basic Data Types in R</vt:lpstr>
      <vt:lpstr>Basic Data Types in R</vt:lpstr>
      <vt:lpstr>Basic Data Types in R</vt:lpstr>
      <vt:lpstr>Basic Data Types in R</vt:lpstr>
      <vt:lpstr>Basic Data Types in R</vt:lpstr>
      <vt:lpstr>PowerPoint Presentation</vt:lpstr>
      <vt:lpstr>Basic Data Types in R</vt:lpstr>
      <vt:lpstr>Basic Data Types in R</vt:lpstr>
      <vt:lpstr>Basic Data Types in R</vt:lpstr>
      <vt:lpstr>PowerPoint Presentation</vt:lpstr>
      <vt:lpstr>Basic Data Types in R</vt:lpstr>
      <vt:lpstr>Basic Data Types in R</vt:lpstr>
      <vt:lpstr>Basic Data Types in R</vt:lpstr>
      <vt:lpstr>Basic Data Types in R</vt:lpstr>
      <vt:lpstr>Basic Data Types in R</vt:lpstr>
      <vt:lpstr>Basic Data Types in R</vt:lpstr>
      <vt:lpstr>Basic Data Types in R</vt:lpstr>
      <vt:lpstr>Basic Data Types in R</vt:lpstr>
      <vt:lpstr>Basic Data Types in R</vt:lpstr>
      <vt:lpstr>Basic Data Types in R</vt:lpstr>
      <vt:lpstr>Data Import in R</vt:lpstr>
      <vt:lpstr>Data Import in R</vt:lpstr>
      <vt:lpstr>Data Import in R</vt:lpstr>
      <vt:lpstr>Data Import in 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Language</dc:title>
  <dc:creator>RameshRagala</dc:creator>
  <cp:lastModifiedBy>Windows User</cp:lastModifiedBy>
  <cp:revision>202</cp:revision>
  <dcterms:created xsi:type="dcterms:W3CDTF">2016-02-09T00:08:58Z</dcterms:created>
  <dcterms:modified xsi:type="dcterms:W3CDTF">2017-07-06T09:32:54Z</dcterms:modified>
</cp:coreProperties>
</file>