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98" r:id="rId3"/>
    <p:sldId id="302" r:id="rId4"/>
    <p:sldId id="299" r:id="rId5"/>
    <p:sldId id="300" r:id="rId6"/>
    <p:sldId id="301" r:id="rId7"/>
    <p:sldId id="303" r:id="rId8"/>
    <p:sldId id="321" r:id="rId9"/>
    <p:sldId id="304" r:id="rId10"/>
    <p:sldId id="341" r:id="rId11"/>
    <p:sldId id="305" r:id="rId12"/>
    <p:sldId id="306" r:id="rId13"/>
    <p:sldId id="307" r:id="rId14"/>
    <p:sldId id="322" r:id="rId15"/>
    <p:sldId id="308" r:id="rId16"/>
    <p:sldId id="333" r:id="rId17"/>
    <p:sldId id="330" r:id="rId18"/>
    <p:sldId id="332" r:id="rId19"/>
    <p:sldId id="334" r:id="rId20"/>
    <p:sldId id="335" r:id="rId21"/>
    <p:sldId id="336" r:id="rId22"/>
    <p:sldId id="337" r:id="rId23"/>
    <p:sldId id="331" r:id="rId24"/>
    <p:sldId id="338" r:id="rId25"/>
    <p:sldId id="339" r:id="rId26"/>
    <p:sldId id="340" r:id="rId27"/>
    <p:sldId id="311" r:id="rId28"/>
    <p:sldId id="323" r:id="rId29"/>
    <p:sldId id="312" r:id="rId30"/>
    <p:sldId id="313" r:id="rId31"/>
    <p:sldId id="318" r:id="rId32"/>
    <p:sldId id="319" r:id="rId33"/>
    <p:sldId id="320" r:id="rId34"/>
    <p:sldId id="314" r:id="rId35"/>
    <p:sldId id="315" r:id="rId36"/>
    <p:sldId id="316" r:id="rId37"/>
    <p:sldId id="309" r:id="rId38"/>
    <p:sldId id="324" r:id="rId39"/>
    <p:sldId id="325" r:id="rId40"/>
    <p:sldId id="326" r:id="rId41"/>
    <p:sldId id="327" r:id="rId42"/>
    <p:sldId id="328" r:id="rId43"/>
    <p:sldId id="329" r:id="rId44"/>
    <p:sldId id="310" r:id="rId45"/>
    <p:sldId id="29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22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B1F67-0BCB-4E45-BBE7-FDD1488258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D94B48-AB4C-479A-9453-1E1CEE128682}">
      <dgm:prSet custT="1"/>
      <dgm:spPr>
        <a:solidFill>
          <a:schemeClr val="accent1">
            <a:hueOff val="0"/>
            <a:satOff val="0"/>
            <a:lumOff val="0"/>
            <a:alpha val="75000"/>
          </a:schemeClr>
        </a:solidFill>
      </dgm:spPr>
      <dgm:t>
        <a:bodyPr/>
        <a:lstStyle/>
        <a:p>
          <a:pPr rtl="0"/>
          <a:r>
            <a:rPr lang="en-US" sz="2400" dirty="0" smtClean="0">
              <a:solidFill>
                <a:schemeClr val="tx1"/>
              </a:solidFill>
            </a:rPr>
            <a:t>Map returns information</a:t>
          </a:r>
          <a:endParaRPr lang="en-US" sz="2400" dirty="0">
            <a:solidFill>
              <a:schemeClr val="tx1"/>
            </a:solidFill>
          </a:endParaRPr>
        </a:p>
      </dgm:t>
    </dgm:pt>
    <dgm:pt modelId="{EF383978-8170-4D14-BC3B-5ECC453B34FC}" type="parTrans" cxnId="{1A35892A-95FC-4620-986A-559DAC2F9AA2}">
      <dgm:prSet/>
      <dgm:spPr/>
      <dgm:t>
        <a:bodyPr/>
        <a:lstStyle/>
        <a:p>
          <a:endParaRPr lang="en-US"/>
        </a:p>
      </dgm:t>
    </dgm:pt>
    <dgm:pt modelId="{8190724A-B44F-486E-8B9F-517350E77102}" type="sibTrans" cxnId="{1A35892A-95FC-4620-986A-559DAC2F9AA2}">
      <dgm:prSet/>
      <dgm:spPr/>
      <dgm:t>
        <a:bodyPr/>
        <a:lstStyle/>
        <a:p>
          <a:endParaRPr lang="en-US"/>
        </a:p>
      </dgm:t>
    </dgm:pt>
    <dgm:pt modelId="{C93CFEDB-DC86-43D2-8BDE-5D1DFBCEBE41}">
      <dgm:prSet custT="1"/>
      <dgm:spPr>
        <a:solidFill>
          <a:schemeClr val="accent1">
            <a:hueOff val="0"/>
            <a:satOff val="0"/>
            <a:lumOff val="0"/>
            <a:alpha val="75000"/>
          </a:schemeClr>
        </a:solidFill>
      </dgm:spPr>
      <dgm:t>
        <a:bodyPr/>
        <a:lstStyle/>
        <a:p>
          <a:pPr rtl="0"/>
          <a:r>
            <a:rPr lang="en-US" sz="2400" dirty="0" smtClean="0">
              <a:solidFill>
                <a:schemeClr val="tx1"/>
              </a:solidFill>
            </a:rPr>
            <a:t>Reduces accepts information</a:t>
          </a:r>
          <a:endParaRPr lang="en-US" sz="2400" dirty="0">
            <a:solidFill>
              <a:schemeClr val="tx1"/>
            </a:solidFill>
          </a:endParaRPr>
        </a:p>
      </dgm:t>
    </dgm:pt>
    <dgm:pt modelId="{C5F44A08-CF42-42B5-BC5A-8120304A38FF}" type="parTrans" cxnId="{3AA156A9-96EF-49F2-8D2B-D2E4E5D7074D}">
      <dgm:prSet/>
      <dgm:spPr/>
      <dgm:t>
        <a:bodyPr/>
        <a:lstStyle/>
        <a:p>
          <a:endParaRPr lang="en-US"/>
        </a:p>
      </dgm:t>
    </dgm:pt>
    <dgm:pt modelId="{CF52262F-27AC-4765-9E71-1BD0BE9CD921}" type="sibTrans" cxnId="{3AA156A9-96EF-49F2-8D2B-D2E4E5D7074D}">
      <dgm:prSet/>
      <dgm:spPr/>
      <dgm:t>
        <a:bodyPr/>
        <a:lstStyle/>
        <a:p>
          <a:endParaRPr lang="en-US"/>
        </a:p>
      </dgm:t>
    </dgm:pt>
    <dgm:pt modelId="{2FC798D4-AC37-4901-ADDE-20C6FFE48300}">
      <dgm:prSet custT="1"/>
      <dgm:spPr>
        <a:solidFill>
          <a:schemeClr val="accent1">
            <a:hueOff val="0"/>
            <a:satOff val="0"/>
            <a:lumOff val="0"/>
            <a:alpha val="75000"/>
          </a:schemeClr>
        </a:solidFill>
      </dgm:spPr>
      <dgm:t>
        <a:bodyPr/>
        <a:lstStyle/>
        <a:p>
          <a:pPr rtl="0"/>
          <a:r>
            <a:rPr lang="en-US" sz="2400" dirty="0" smtClean="0">
              <a:solidFill>
                <a:schemeClr val="tx1"/>
              </a:solidFill>
            </a:rPr>
            <a:t>Reduce applies a user defined function to reduce the amount of data</a:t>
          </a:r>
          <a:endParaRPr lang="en-US" sz="2400" dirty="0">
            <a:solidFill>
              <a:schemeClr val="tx1"/>
            </a:solidFill>
          </a:endParaRPr>
        </a:p>
      </dgm:t>
    </dgm:pt>
    <dgm:pt modelId="{CFD388AA-7A02-47AF-BDCF-8B411CC5BA9D}" type="parTrans" cxnId="{1CFFE03D-62F2-4C89-AB88-3F9E0DE5F127}">
      <dgm:prSet/>
      <dgm:spPr/>
      <dgm:t>
        <a:bodyPr/>
        <a:lstStyle/>
        <a:p>
          <a:endParaRPr lang="en-US"/>
        </a:p>
      </dgm:t>
    </dgm:pt>
    <dgm:pt modelId="{69E04A33-C46E-46B0-9C3D-944E06B75C1D}" type="sibTrans" cxnId="{1CFFE03D-62F2-4C89-AB88-3F9E0DE5F127}">
      <dgm:prSet/>
      <dgm:spPr/>
      <dgm:t>
        <a:bodyPr/>
        <a:lstStyle/>
        <a:p>
          <a:endParaRPr lang="en-US"/>
        </a:p>
      </dgm:t>
    </dgm:pt>
    <dgm:pt modelId="{898209C0-5B5E-4BAF-8EDA-547F5932B9F9}" type="pres">
      <dgm:prSet presAssocID="{7F8B1F67-0BCB-4E45-BBE7-FDD14882589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BAEFC3-2D64-4855-98B5-7CBE51E4E333}" type="pres">
      <dgm:prSet presAssocID="{7F8B1F67-0BCB-4E45-BBE7-FDD14882589B}" presName="arrow" presStyleLbl="bgShp" presStyleIdx="0" presStyleCnt="1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0800000" scaled="0"/>
        </a:gradFill>
      </dgm:spPr>
    </dgm:pt>
    <dgm:pt modelId="{493D61D1-F9CF-45C8-BA10-8051A794C4C9}" type="pres">
      <dgm:prSet presAssocID="{7F8B1F67-0BCB-4E45-BBE7-FDD14882589B}" presName="linearProcess" presStyleCnt="0"/>
      <dgm:spPr/>
    </dgm:pt>
    <dgm:pt modelId="{A99494F6-0CDC-4FB1-A540-3862D67FC8D2}" type="pres">
      <dgm:prSet presAssocID="{C6D94B48-AB4C-479A-9453-1E1CEE12868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65164-21D6-4914-BE0E-1467AE80751E}" type="pres">
      <dgm:prSet presAssocID="{8190724A-B44F-486E-8B9F-517350E77102}" presName="sibTrans" presStyleCnt="0"/>
      <dgm:spPr/>
    </dgm:pt>
    <dgm:pt modelId="{46D9E089-FB08-4FFB-9359-79DFFBBDEE88}" type="pres">
      <dgm:prSet presAssocID="{C93CFEDB-DC86-43D2-8BDE-5D1DFBCEBE4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D01DE-A961-4051-878B-16BE3E63F3E1}" type="pres">
      <dgm:prSet presAssocID="{CF52262F-27AC-4765-9E71-1BD0BE9CD921}" presName="sibTrans" presStyleCnt="0"/>
      <dgm:spPr/>
    </dgm:pt>
    <dgm:pt modelId="{466AF3F4-872A-4B7B-A7F4-EAC49989B0D0}" type="pres">
      <dgm:prSet presAssocID="{2FC798D4-AC37-4901-ADDE-20C6FFE4830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5892A-95FC-4620-986A-559DAC2F9AA2}" srcId="{7F8B1F67-0BCB-4E45-BBE7-FDD14882589B}" destId="{C6D94B48-AB4C-479A-9453-1E1CEE128682}" srcOrd="0" destOrd="0" parTransId="{EF383978-8170-4D14-BC3B-5ECC453B34FC}" sibTransId="{8190724A-B44F-486E-8B9F-517350E77102}"/>
    <dgm:cxn modelId="{6959D69B-8295-47C5-AB1A-0EF0ECEC39BC}" type="presOf" srcId="{C93CFEDB-DC86-43D2-8BDE-5D1DFBCEBE41}" destId="{46D9E089-FB08-4FFB-9359-79DFFBBDEE88}" srcOrd="0" destOrd="0" presId="urn:microsoft.com/office/officeart/2005/8/layout/hProcess9"/>
    <dgm:cxn modelId="{4172790A-B659-4B22-9FB7-FA8DA32BE418}" type="presOf" srcId="{2FC798D4-AC37-4901-ADDE-20C6FFE48300}" destId="{466AF3F4-872A-4B7B-A7F4-EAC49989B0D0}" srcOrd="0" destOrd="0" presId="urn:microsoft.com/office/officeart/2005/8/layout/hProcess9"/>
    <dgm:cxn modelId="{1CFFE03D-62F2-4C89-AB88-3F9E0DE5F127}" srcId="{7F8B1F67-0BCB-4E45-BBE7-FDD14882589B}" destId="{2FC798D4-AC37-4901-ADDE-20C6FFE48300}" srcOrd="2" destOrd="0" parTransId="{CFD388AA-7A02-47AF-BDCF-8B411CC5BA9D}" sibTransId="{69E04A33-C46E-46B0-9C3D-944E06B75C1D}"/>
    <dgm:cxn modelId="{76B07F0F-93C2-409B-9D3F-1271841C701D}" type="presOf" srcId="{7F8B1F67-0BCB-4E45-BBE7-FDD14882589B}" destId="{898209C0-5B5E-4BAF-8EDA-547F5932B9F9}" srcOrd="0" destOrd="0" presId="urn:microsoft.com/office/officeart/2005/8/layout/hProcess9"/>
    <dgm:cxn modelId="{EA96B88B-9CB8-4C01-8E81-9DB272F9756F}" type="presOf" srcId="{C6D94B48-AB4C-479A-9453-1E1CEE128682}" destId="{A99494F6-0CDC-4FB1-A540-3862D67FC8D2}" srcOrd="0" destOrd="0" presId="urn:microsoft.com/office/officeart/2005/8/layout/hProcess9"/>
    <dgm:cxn modelId="{3AA156A9-96EF-49F2-8D2B-D2E4E5D7074D}" srcId="{7F8B1F67-0BCB-4E45-BBE7-FDD14882589B}" destId="{C93CFEDB-DC86-43D2-8BDE-5D1DFBCEBE41}" srcOrd="1" destOrd="0" parTransId="{C5F44A08-CF42-42B5-BC5A-8120304A38FF}" sibTransId="{CF52262F-27AC-4765-9E71-1BD0BE9CD921}"/>
    <dgm:cxn modelId="{60B798E2-1C65-4F42-BC59-2EDFACB806DD}" type="presParOf" srcId="{898209C0-5B5E-4BAF-8EDA-547F5932B9F9}" destId="{A4BAEFC3-2D64-4855-98B5-7CBE51E4E333}" srcOrd="0" destOrd="0" presId="urn:microsoft.com/office/officeart/2005/8/layout/hProcess9"/>
    <dgm:cxn modelId="{B33131C5-3E15-4DF2-8013-5CF65B0EC31D}" type="presParOf" srcId="{898209C0-5B5E-4BAF-8EDA-547F5932B9F9}" destId="{493D61D1-F9CF-45C8-BA10-8051A794C4C9}" srcOrd="1" destOrd="0" presId="urn:microsoft.com/office/officeart/2005/8/layout/hProcess9"/>
    <dgm:cxn modelId="{0C57C609-11FA-4B0E-A3E4-C30B60A3D738}" type="presParOf" srcId="{493D61D1-F9CF-45C8-BA10-8051A794C4C9}" destId="{A99494F6-0CDC-4FB1-A540-3862D67FC8D2}" srcOrd="0" destOrd="0" presId="urn:microsoft.com/office/officeart/2005/8/layout/hProcess9"/>
    <dgm:cxn modelId="{7095AC10-6058-41D9-97EB-40F640D82EBB}" type="presParOf" srcId="{493D61D1-F9CF-45C8-BA10-8051A794C4C9}" destId="{9D765164-21D6-4914-BE0E-1467AE80751E}" srcOrd="1" destOrd="0" presId="urn:microsoft.com/office/officeart/2005/8/layout/hProcess9"/>
    <dgm:cxn modelId="{8EFD980C-690B-4DF2-B7D2-DC6CB4C563E8}" type="presParOf" srcId="{493D61D1-F9CF-45C8-BA10-8051A794C4C9}" destId="{46D9E089-FB08-4FFB-9359-79DFFBBDEE88}" srcOrd="2" destOrd="0" presId="urn:microsoft.com/office/officeart/2005/8/layout/hProcess9"/>
    <dgm:cxn modelId="{4EE7A849-F31B-40CF-9DFF-273EBF376607}" type="presParOf" srcId="{493D61D1-F9CF-45C8-BA10-8051A794C4C9}" destId="{881D01DE-A961-4051-878B-16BE3E63F3E1}" srcOrd="3" destOrd="0" presId="urn:microsoft.com/office/officeart/2005/8/layout/hProcess9"/>
    <dgm:cxn modelId="{410DAD58-EFCD-404D-BF85-A60571DD3CCB}" type="presParOf" srcId="{493D61D1-F9CF-45C8-BA10-8051A794C4C9}" destId="{466AF3F4-872A-4B7B-A7F4-EAC49989B0D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8E19-2046-4E21-9015-78AB86DD07B0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654F-8C0E-45D2-A402-88171744E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8660778-F054-45B5-AA9B-1ACAC0AFE7CC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1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028" y="37489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C726-4022-47F5-8370-D325A5167A1D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BC85-19BD-4602-BA5F-9016E5076196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1B95-E86A-4FC5-BBA5-8D47F30CA975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7" y="97975"/>
            <a:ext cx="9056916" cy="914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49745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58685" y="6356354"/>
            <a:ext cx="2122715" cy="365125"/>
          </a:xfrm>
        </p:spPr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4"/>
            <a:ext cx="64770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74" y="6340021"/>
            <a:ext cx="1001487" cy="381454"/>
          </a:xfrm>
        </p:spPr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D71-A7A9-4FDD-A9B4-73C7C9C73170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BBC-919A-4337-938C-073C3659C4B9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548-ADEC-4830-82FC-25C53916A55A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E5C0-595D-450F-A3EA-E74A5B35A920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DDE-0490-4723-8964-7574B548C2E6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D098-97EB-45FE-8124-CE3FA0B4574B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A695-FD28-40B1-8F0C-8305091AABF8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1B53-8BE0-42B7-8A9A-4E46CA2877F0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3" y="1214438"/>
            <a:ext cx="9569039" cy="2387600"/>
          </a:xfrm>
        </p:spPr>
        <p:txBody>
          <a:bodyPr>
            <a:normAutofit fontScale="90000"/>
          </a:bodyPr>
          <a:lstStyle/>
          <a:p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  <a:cs typeface="Aparajita" panose="020B0604020202020204" pitchFamily="34" charset="0"/>
              </a:rPr>
              <a:t>Big Data Frameworks</a:t>
            </a:r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/>
            </a:r>
            <a:b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endParaRPr lang="en-US" sz="6700" dirty="0">
              <a:solidFill>
                <a:srgbClr val="00B050"/>
              </a:solidFill>
              <a:latin typeface="Book Antiqua" panose="02040602050305030304" pitchFamily="18" charset="0"/>
              <a:cs typeface="Arial" panose="0208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7" y="4763148"/>
            <a:ext cx="10507287" cy="1655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Ramesh </a:t>
            </a:r>
            <a:r>
              <a:rPr lang="en-US" sz="3200" b="1" dirty="0" err="1" smtClean="0">
                <a:solidFill>
                  <a:srgbClr val="7030A0"/>
                </a:solidFill>
              </a:rPr>
              <a:t>Ragala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VIT Chennai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Design of HDFS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http://blog.cloudera.com/wp-content/uploads/2015/09/untangling-yarn-1-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11" y="1673827"/>
            <a:ext cx="7868991" cy="40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HDFS Architecture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Image result for hdf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2" y="1236375"/>
            <a:ext cx="9955369" cy="498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HDFS Master (Name Node)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7"/>
            <a:ext cx="10515600" cy="5150399"/>
          </a:xfrm>
        </p:spPr>
        <p:txBody>
          <a:bodyPr>
            <a:normAutofit fontScale="77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Manages filesystem </a:t>
            </a:r>
            <a:r>
              <a:rPr lang="en-US" sz="2800" dirty="0" smtClean="0"/>
              <a:t>namespace tree and holding the entire namespace tree in RAM</a:t>
            </a:r>
            <a:endParaRPr lang="en-US" sz="2800" dirty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 Maps </a:t>
            </a:r>
            <a:r>
              <a:rPr lang="en-US" dirty="0"/>
              <a:t>a file name to a set of </a:t>
            </a:r>
            <a:r>
              <a:rPr lang="en-US" dirty="0" smtClean="0"/>
              <a:t>blocks 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 </a:t>
            </a:r>
            <a:r>
              <a:rPr lang="en-US" altLang="en-US" dirty="0"/>
              <a:t>Maps a block to the </a:t>
            </a:r>
            <a:r>
              <a:rPr lang="en-US" altLang="en-US" dirty="0" err="1"/>
              <a:t>DataNodes</a:t>
            </a:r>
            <a:r>
              <a:rPr lang="en-US" altLang="en-US" dirty="0"/>
              <a:t> where it </a:t>
            </a:r>
            <a:r>
              <a:rPr lang="en-US" altLang="en-US" dirty="0" smtClean="0"/>
              <a:t>resides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Files and directories are represented by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</a:p>
          <a:p>
            <a:r>
              <a:rPr lang="en-US" dirty="0"/>
              <a:t>Mapping </a:t>
            </a:r>
            <a:r>
              <a:rPr lang="en-US" dirty="0" err="1"/>
              <a:t>inode</a:t>
            </a:r>
            <a:r>
              <a:rPr lang="en-US" dirty="0"/>
              <a:t> to list of blocks + </a:t>
            </a:r>
            <a:r>
              <a:rPr lang="en-US" dirty="0" smtClean="0"/>
              <a:t>locations</a:t>
            </a:r>
          </a:p>
          <a:p>
            <a:r>
              <a:rPr lang="en-US" dirty="0"/>
              <a:t>Authorization &amp; </a:t>
            </a:r>
            <a:r>
              <a:rPr lang="en-US" dirty="0" smtClean="0"/>
              <a:t>Authentication</a:t>
            </a:r>
          </a:p>
          <a:p>
            <a:r>
              <a:rPr lang="en-US" dirty="0"/>
              <a:t>Checkpoint &amp; journal namespace </a:t>
            </a:r>
            <a:r>
              <a:rPr lang="en-US" dirty="0" smtClean="0"/>
              <a:t>changes</a:t>
            </a:r>
          </a:p>
          <a:p>
            <a:r>
              <a:rPr lang="en-US" dirty="0"/>
              <a:t>Mapping of </a:t>
            </a:r>
            <a:r>
              <a:rPr lang="en-US" dirty="0" err="1"/>
              <a:t>datanode</a:t>
            </a:r>
            <a:r>
              <a:rPr lang="en-US" dirty="0"/>
              <a:t> to list of </a:t>
            </a:r>
            <a:r>
              <a:rPr lang="en-US" dirty="0" smtClean="0"/>
              <a:t>blocks</a:t>
            </a:r>
          </a:p>
          <a:p>
            <a:r>
              <a:rPr lang="en-US" dirty="0"/>
              <a:t>Monitor </a:t>
            </a:r>
            <a:r>
              <a:rPr lang="en-US" dirty="0" err="1"/>
              <a:t>datanode</a:t>
            </a:r>
            <a:r>
              <a:rPr lang="en-US" dirty="0"/>
              <a:t> </a:t>
            </a:r>
            <a:r>
              <a:rPr lang="en-US" dirty="0" smtClean="0"/>
              <a:t>health</a:t>
            </a:r>
          </a:p>
          <a:p>
            <a:r>
              <a:rPr lang="en-US" dirty="0" smtClean="0"/>
              <a:t>Actively  monitors the number </a:t>
            </a:r>
            <a:r>
              <a:rPr lang="en-US" dirty="0"/>
              <a:t>of  replicas of block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replicate </a:t>
            </a:r>
            <a:r>
              <a:rPr lang="en-US" dirty="0"/>
              <a:t>missing </a:t>
            </a:r>
            <a:r>
              <a:rPr lang="en-US" dirty="0" smtClean="0"/>
              <a:t>blocks</a:t>
            </a:r>
            <a:endParaRPr lang="en-US" dirty="0"/>
          </a:p>
          <a:p>
            <a:r>
              <a:rPr lang="en-US" dirty="0" smtClean="0"/>
              <a:t>Keeps </a:t>
            </a:r>
            <a:r>
              <a:rPr lang="en-US" dirty="0"/>
              <a:t>ALL namespace in </a:t>
            </a:r>
            <a:r>
              <a:rPr lang="en-US" dirty="0" smtClean="0"/>
              <a:t>memory</a:t>
            </a:r>
          </a:p>
          <a:p>
            <a:r>
              <a:rPr lang="en-US" dirty="0"/>
              <a:t>It also executes file system operations such as renaming, closing, and opening files and directories</a:t>
            </a:r>
            <a:r>
              <a:rPr lang="en-US" dirty="0" smtClean="0"/>
              <a:t>.</a:t>
            </a:r>
          </a:p>
          <a:p>
            <a:r>
              <a:rPr lang="en-US" altLang="en-US" dirty="0"/>
              <a:t>Cluster Configuration Management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2328" y="1725768"/>
            <a:ext cx="3412901" cy="3322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Types of Meta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List of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List of Blocks for each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List of data nodes for each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File attributes like.. Creation time, replication factor,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HDFS (Data Node)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block storage on multiple volumes </a:t>
            </a:r>
            <a:r>
              <a:rPr lang="en-US" dirty="0" smtClean="0"/>
              <a:t>&amp; block </a:t>
            </a:r>
            <a:r>
              <a:rPr lang="en-US" dirty="0"/>
              <a:t>integrity</a:t>
            </a:r>
          </a:p>
          <a:p>
            <a:r>
              <a:rPr lang="en-US" dirty="0" smtClean="0"/>
              <a:t>Clients </a:t>
            </a:r>
            <a:r>
              <a:rPr lang="en-US" dirty="0"/>
              <a:t>access the blocks directly from </a:t>
            </a:r>
            <a:r>
              <a:rPr lang="en-US" dirty="0" smtClean="0"/>
              <a:t>data nodes</a:t>
            </a:r>
            <a:endParaRPr lang="en-US" dirty="0"/>
          </a:p>
          <a:p>
            <a:r>
              <a:rPr lang="en-US" dirty="0" smtClean="0"/>
              <a:t>Periodically </a:t>
            </a:r>
            <a:r>
              <a:rPr lang="en-US" dirty="0"/>
              <a:t>send heartbeats and </a:t>
            </a:r>
            <a:r>
              <a:rPr lang="en-US" dirty="0" smtClean="0"/>
              <a:t>block reports </a:t>
            </a:r>
            <a:r>
              <a:rPr lang="en-US" dirty="0"/>
              <a:t>to </a:t>
            </a:r>
            <a:r>
              <a:rPr lang="en-US" dirty="0" err="1"/>
              <a:t>Namenode</a:t>
            </a:r>
            <a:endParaRPr lang="en-US" dirty="0"/>
          </a:p>
          <a:p>
            <a:r>
              <a:rPr lang="en-US" dirty="0" smtClean="0"/>
              <a:t>Blocks </a:t>
            </a:r>
            <a:r>
              <a:rPr lang="en-US" dirty="0"/>
              <a:t>are stored as underlying </a:t>
            </a:r>
            <a:r>
              <a:rPr lang="en-US" dirty="0" smtClean="0"/>
              <a:t>OS’s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HDFS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replica of a block is lost due to a </a:t>
            </a:r>
            <a:r>
              <a:rPr lang="en-US" dirty="0" err="1" smtClean="0"/>
              <a:t>Datanode</a:t>
            </a:r>
            <a:r>
              <a:rPr lang="en-US" dirty="0" smtClean="0"/>
              <a:t> failure or disk failure, the </a:t>
            </a:r>
            <a:r>
              <a:rPr lang="en-US" dirty="0" err="1" smtClean="0"/>
              <a:t>namenode</a:t>
            </a:r>
            <a:r>
              <a:rPr lang="en-US" dirty="0" smtClean="0"/>
              <a:t> creates another replica of block.</a:t>
            </a:r>
          </a:p>
          <a:p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does not directly send requests to </a:t>
            </a:r>
            <a:r>
              <a:rPr lang="en-US" dirty="0" err="1" smtClean="0"/>
              <a:t>DataNodes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sends instructions to the </a:t>
            </a:r>
            <a:r>
              <a:rPr lang="en-US" dirty="0" err="1" smtClean="0"/>
              <a:t>datanodes</a:t>
            </a:r>
            <a:r>
              <a:rPr lang="en-US" dirty="0" smtClean="0"/>
              <a:t> by replying to heartbeats sent by those </a:t>
            </a:r>
            <a:r>
              <a:rPr lang="en-US" dirty="0" err="1" smtClean="0"/>
              <a:t>datanodes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instructions include commands to:</a:t>
            </a:r>
          </a:p>
          <a:p>
            <a:pPr lvl="2"/>
            <a:r>
              <a:rPr lang="en-US" dirty="0"/>
              <a:t>replicate blocks to other nodes</a:t>
            </a:r>
            <a:r>
              <a:rPr lang="en-US" dirty="0" smtClean="0"/>
              <a:t>,</a:t>
            </a:r>
          </a:p>
          <a:p>
            <a:pPr lvl="2"/>
            <a:r>
              <a:rPr lang="en-US" dirty="0"/>
              <a:t>remove local block replicas</a:t>
            </a:r>
            <a:r>
              <a:rPr lang="en-US" dirty="0" smtClean="0"/>
              <a:t>,</a:t>
            </a:r>
          </a:p>
          <a:p>
            <a:pPr lvl="2"/>
            <a:r>
              <a:rPr lang="en-US" dirty="0"/>
              <a:t>re-register and send an immediate block report, </a:t>
            </a:r>
            <a:r>
              <a:rPr lang="en-US" dirty="0" smtClean="0"/>
              <a:t>or</a:t>
            </a:r>
          </a:p>
          <a:p>
            <a:pPr lvl="2"/>
            <a:r>
              <a:rPr lang="en-US" dirty="0"/>
              <a:t>shut down the 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HDFS Architecture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 descr="Image result for hdf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07" y="1314606"/>
            <a:ext cx="9710671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7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HDFS Replica and Rack Awareness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follows </a:t>
            </a:r>
            <a:r>
              <a:rPr lang="en-US" dirty="0"/>
              <a:t>rack awareness for never loss all the data if entire rack fails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Rules for Rack Awareness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Need to place the first replica of block in near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available rack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The second replica of block is not placed in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the </a:t>
            </a:r>
            <a:r>
              <a:rPr lang="en-US" dirty="0"/>
              <a:t>same rack where the first replica is </a:t>
            </a:r>
            <a:r>
              <a:rPr lang="en-US" dirty="0" smtClean="0"/>
              <a:t>placed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The third replica should place in where </a:t>
            </a:r>
            <a:r>
              <a:rPr lang="en-US" dirty="0" smtClean="0"/>
              <a:t>the </a:t>
            </a:r>
          </a:p>
          <a:p>
            <a:pPr marL="457200" lvl="1" indent="0">
              <a:buNone/>
            </a:pPr>
            <a:r>
              <a:rPr lang="en-US" dirty="0" smtClean="0"/>
              <a:t>     second replica </a:t>
            </a:r>
            <a:r>
              <a:rPr lang="en-US" dirty="0"/>
              <a:t>is placed but in the different node.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http://2.bp.blogspot.com/-th22VWjpS6c/VotzA5qxE8I/AAAAAAAAR7I/7SPFiBdCNXU/s400/Replication%2Band%2BRack%2BAwaren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03" y="1864954"/>
            <a:ext cx="3537396" cy="32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Flow: Anatomy of a File Read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an idea of how data flows between the client interacting with HDFS, </a:t>
            </a:r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http://1.bp.blogspot.com/-GSY98h5t1rk/VotrZBMHzDI/AAAAAAAAR6s/48MfX-NIC_o/s1600/HDFS_Client_Read_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84" y="2112135"/>
            <a:ext cx="8791575" cy="418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Flow: Anatomy of a File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steps for reading data from HDFS:</a:t>
            </a:r>
          </a:p>
          <a:p>
            <a:pPr lvl="1"/>
            <a:r>
              <a:rPr lang="en-US" b="1" dirty="0" smtClean="0"/>
              <a:t>Step-1</a:t>
            </a:r>
            <a:r>
              <a:rPr lang="en-US" dirty="0" smtClean="0"/>
              <a:t>: The </a:t>
            </a:r>
            <a:r>
              <a:rPr lang="en-US" dirty="0"/>
              <a:t>client opens the file it wishes to read by calling </a:t>
            </a:r>
            <a:r>
              <a:rPr lang="en-US" b="1" dirty="0"/>
              <a:t>open() </a:t>
            </a:r>
            <a:r>
              <a:rPr lang="en-US" dirty="0"/>
              <a:t>on the </a:t>
            </a:r>
            <a:r>
              <a:rPr lang="en-US" b="1" dirty="0" err="1"/>
              <a:t>FileSystem</a:t>
            </a:r>
            <a:r>
              <a:rPr lang="en-US" b="1" dirty="0"/>
              <a:t> object</a:t>
            </a:r>
            <a:r>
              <a:rPr lang="en-US" dirty="0"/>
              <a:t>, which for HDFS is an instance of </a:t>
            </a:r>
            <a:r>
              <a:rPr lang="en-US" b="1" dirty="0" err="1"/>
              <a:t>DistributedFileSystem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Step-2:</a:t>
            </a:r>
            <a:r>
              <a:rPr lang="en-US" dirty="0" smtClean="0"/>
              <a:t> </a:t>
            </a:r>
            <a:r>
              <a:rPr lang="en-US" dirty="0" err="1" smtClean="0"/>
              <a:t>DistributedFileSystem</a:t>
            </a:r>
            <a:r>
              <a:rPr lang="en-US" dirty="0" smtClean="0"/>
              <a:t> </a:t>
            </a:r>
            <a:r>
              <a:rPr lang="en-US" dirty="0"/>
              <a:t>calls the </a:t>
            </a:r>
            <a:r>
              <a:rPr lang="en-US" b="1" dirty="0" err="1"/>
              <a:t>namenode</a:t>
            </a:r>
            <a:r>
              <a:rPr lang="en-US" dirty="0"/>
              <a:t>, using </a:t>
            </a:r>
            <a:r>
              <a:rPr lang="en-US" b="1" dirty="0"/>
              <a:t>RPC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determine the locations of the blocks for the first few blocks in the file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each block, the </a:t>
            </a:r>
            <a:r>
              <a:rPr lang="en-US" dirty="0" err="1"/>
              <a:t>namenode</a:t>
            </a:r>
            <a:r>
              <a:rPr lang="en-US" dirty="0"/>
              <a:t> returns the addresses of the </a:t>
            </a:r>
            <a:r>
              <a:rPr lang="en-US" dirty="0" err="1"/>
              <a:t>datanodes</a:t>
            </a:r>
            <a:r>
              <a:rPr lang="en-US" dirty="0"/>
              <a:t> that have a copy of that </a:t>
            </a:r>
            <a:r>
              <a:rPr lang="en-US" dirty="0" smtClean="0"/>
              <a:t>block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datanodes</a:t>
            </a:r>
            <a:r>
              <a:rPr lang="en-US" dirty="0"/>
              <a:t> are sorted according to their proximity to the client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Short-Circuit local reads </a:t>
            </a:r>
            <a:r>
              <a:rPr lang="en-US" dirty="0" smtClean="0">
                <a:sym typeface="Wingdings" panose="05000000000000000000" pitchFamily="2" charset="2"/>
              </a:rPr>
              <a:t> if client is its self a </a:t>
            </a:r>
            <a:r>
              <a:rPr lang="en-US" dirty="0" err="1" smtClean="0">
                <a:sym typeface="Wingdings" panose="05000000000000000000" pitchFamily="2" charset="2"/>
              </a:rPr>
              <a:t>datanode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b="1" dirty="0" err="1"/>
              <a:t>DistributedFileSystem</a:t>
            </a:r>
            <a:r>
              <a:rPr lang="en-US" dirty="0"/>
              <a:t> returns an </a:t>
            </a:r>
            <a:r>
              <a:rPr lang="en-US" b="1" dirty="0" err="1"/>
              <a:t>FSDataInputStream</a:t>
            </a:r>
            <a:r>
              <a:rPr lang="en-US" dirty="0"/>
              <a:t> (an input stream that supports file seeks) to the client for it to read data from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FSDataInputStream</a:t>
            </a:r>
            <a:r>
              <a:rPr lang="en-US" dirty="0"/>
              <a:t> in turn wraps a </a:t>
            </a:r>
            <a:r>
              <a:rPr lang="en-US" b="1" dirty="0" err="1"/>
              <a:t>DFSInputStream</a:t>
            </a:r>
            <a:r>
              <a:rPr lang="en-US" dirty="0"/>
              <a:t>, which manages the </a:t>
            </a:r>
            <a:r>
              <a:rPr lang="en-US" dirty="0" err="1"/>
              <a:t>datanode</a:t>
            </a:r>
            <a:r>
              <a:rPr lang="en-US" dirty="0"/>
              <a:t> and </a:t>
            </a:r>
            <a:r>
              <a:rPr lang="en-US" dirty="0" err="1"/>
              <a:t>namenode</a:t>
            </a:r>
            <a:r>
              <a:rPr lang="en-US" dirty="0"/>
              <a:t> I/O.</a:t>
            </a:r>
          </a:p>
          <a:p>
            <a:pPr lvl="1"/>
            <a:r>
              <a:rPr lang="en-US" b="1" dirty="0" smtClean="0"/>
              <a:t>Step-3:</a:t>
            </a:r>
            <a:r>
              <a:rPr lang="en-US" dirty="0" smtClean="0"/>
              <a:t> The </a:t>
            </a:r>
            <a:r>
              <a:rPr lang="en-US" dirty="0"/>
              <a:t>client then calls read() on the stream.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Flow: Anatomy of a File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steps for reading data from HDFS:</a:t>
            </a:r>
          </a:p>
          <a:p>
            <a:pPr lvl="1"/>
            <a:r>
              <a:rPr lang="en-US" dirty="0" err="1" smtClean="0"/>
              <a:t>DFSInputStream</a:t>
            </a:r>
            <a:r>
              <a:rPr lang="en-US" dirty="0"/>
              <a:t>, which has stored the </a:t>
            </a:r>
            <a:r>
              <a:rPr lang="en-US" dirty="0" err="1"/>
              <a:t>datanode</a:t>
            </a:r>
            <a:r>
              <a:rPr lang="en-US" dirty="0"/>
              <a:t> addresses for the first few blocks in the file, then connects to the first (closest) </a:t>
            </a:r>
            <a:r>
              <a:rPr lang="en-US" dirty="0" err="1"/>
              <a:t>datanode</a:t>
            </a:r>
            <a:r>
              <a:rPr lang="en-US" dirty="0"/>
              <a:t> for the first block in the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Data is streamed from the </a:t>
            </a:r>
            <a:r>
              <a:rPr lang="en-US" dirty="0" err="1"/>
              <a:t>datanode</a:t>
            </a:r>
            <a:r>
              <a:rPr lang="en-US" dirty="0"/>
              <a:t> back to the client, which calls read() repeatedly on the stream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Step-5: </a:t>
            </a:r>
            <a:r>
              <a:rPr lang="en-US" dirty="0" smtClean="0"/>
              <a:t>When </a:t>
            </a:r>
            <a:r>
              <a:rPr lang="en-US" dirty="0"/>
              <a:t>the end of the block is reached, </a:t>
            </a:r>
            <a:r>
              <a:rPr lang="en-US" dirty="0" err="1"/>
              <a:t>DFSInputStream</a:t>
            </a:r>
            <a:r>
              <a:rPr lang="en-US" dirty="0"/>
              <a:t> will close the connection to the </a:t>
            </a:r>
            <a:r>
              <a:rPr lang="en-US" dirty="0" err="1"/>
              <a:t>datanode</a:t>
            </a:r>
            <a:r>
              <a:rPr lang="en-US" dirty="0"/>
              <a:t>, then find the best </a:t>
            </a:r>
            <a:r>
              <a:rPr lang="en-US" dirty="0" err="1"/>
              <a:t>datanode</a:t>
            </a:r>
            <a:r>
              <a:rPr lang="en-US" dirty="0"/>
              <a:t> for the next </a:t>
            </a:r>
            <a:r>
              <a:rPr lang="en-US" dirty="0" smtClean="0"/>
              <a:t>block</a:t>
            </a:r>
          </a:p>
          <a:p>
            <a:pPr lvl="1"/>
            <a:r>
              <a:rPr lang="en-US" dirty="0"/>
              <a:t>Blocks are read in </a:t>
            </a:r>
            <a:r>
              <a:rPr lang="en-US" b="1" dirty="0"/>
              <a:t>order</a:t>
            </a:r>
            <a:r>
              <a:rPr lang="en-US" dirty="0"/>
              <a:t> with the </a:t>
            </a:r>
            <a:r>
              <a:rPr lang="en-US" dirty="0" err="1"/>
              <a:t>DFSInputStream</a:t>
            </a:r>
            <a:r>
              <a:rPr lang="en-US" dirty="0"/>
              <a:t> opening new connections to </a:t>
            </a:r>
            <a:r>
              <a:rPr lang="en-US" dirty="0" err="1"/>
              <a:t>datanodes</a:t>
            </a:r>
            <a:r>
              <a:rPr lang="en-US" dirty="0"/>
              <a:t> as the client reads through the stream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Step-6:</a:t>
            </a:r>
            <a:r>
              <a:rPr lang="en-US" dirty="0" smtClean="0"/>
              <a:t> When </a:t>
            </a:r>
            <a:r>
              <a:rPr lang="en-US" dirty="0"/>
              <a:t>the client has finished reading, it calls close() on the </a:t>
            </a:r>
            <a:r>
              <a:rPr lang="en-US" dirty="0" err="1" smtClean="0"/>
              <a:t>FSDataInputStream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- Introduction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Open source software framework (Apache Project)</a:t>
            </a:r>
          </a:p>
          <a:p>
            <a:r>
              <a:rPr lang="en-US" dirty="0" smtClean="0"/>
              <a:t>Originally developed by Yahoo (but originated from Google)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/>
              <a:t>storage and processing of data-sets at massive </a:t>
            </a:r>
            <a:r>
              <a:rPr lang="en-US" dirty="0" smtClean="0"/>
              <a:t>scale</a:t>
            </a:r>
          </a:p>
          <a:p>
            <a:r>
              <a:rPr lang="en-US" dirty="0" smtClean="0"/>
              <a:t>Infrastructure:</a:t>
            </a:r>
          </a:p>
          <a:p>
            <a:pPr lvl="1"/>
            <a:r>
              <a:rPr lang="en-US" dirty="0"/>
              <a:t>clusters of commodity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Core Components: </a:t>
            </a:r>
          </a:p>
          <a:p>
            <a:pPr lvl="1"/>
            <a:r>
              <a:rPr lang="en-US" dirty="0" smtClean="0"/>
              <a:t>HDFS </a:t>
            </a:r>
            <a:r>
              <a:rPr lang="en-US" dirty="0" smtClean="0">
                <a:sym typeface="Wingdings" panose="05000000000000000000" pitchFamily="2" charset="2"/>
              </a:rPr>
              <a:t> distributed file system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Map Reduce  </a:t>
            </a:r>
            <a:r>
              <a:rPr lang="it-IT" dirty="0">
                <a:sym typeface="Wingdings" panose="05000000000000000000" pitchFamily="2" charset="2"/>
              </a:rPr>
              <a:t>programming model for large scale data </a:t>
            </a:r>
            <a:r>
              <a:rPr lang="it-IT" dirty="0" smtClean="0">
                <a:sym typeface="Wingdings" panose="05000000000000000000" pitchFamily="2" charset="2"/>
              </a:rPr>
              <a:t>processing</a:t>
            </a:r>
          </a:p>
          <a:p>
            <a:r>
              <a:rPr lang="en-US" dirty="0" smtClean="0"/>
              <a:t>Eco Systems</a:t>
            </a:r>
          </a:p>
          <a:p>
            <a:pPr lvl="1"/>
            <a:r>
              <a:rPr lang="en-US" dirty="0" smtClean="0"/>
              <a:t>Pig, Hive, </a:t>
            </a:r>
            <a:r>
              <a:rPr lang="en-US" dirty="0" err="1" smtClean="0"/>
              <a:t>Hbase</a:t>
            </a:r>
            <a:r>
              <a:rPr lang="en-US" dirty="0" smtClean="0"/>
              <a:t>, mahout, zookeeper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Image result for commodity hard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27" y="3090929"/>
            <a:ext cx="4404575" cy="18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1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Flow: Anatomy of a File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806" y="1237522"/>
            <a:ext cx="10515600" cy="4974545"/>
          </a:xfrm>
        </p:spPr>
        <p:txBody>
          <a:bodyPr>
            <a:normAutofit/>
          </a:bodyPr>
          <a:lstStyle/>
          <a:p>
            <a:r>
              <a:rPr lang="en-US" dirty="0" smtClean="0"/>
              <a:t>The steps for reading data from HDFS:</a:t>
            </a:r>
          </a:p>
          <a:p>
            <a:pPr lvl="1"/>
            <a:r>
              <a:rPr lang="en-US" dirty="0"/>
              <a:t>During reading, if the </a:t>
            </a:r>
            <a:r>
              <a:rPr lang="en-US" dirty="0" err="1"/>
              <a:t>DFSInputStream</a:t>
            </a:r>
            <a:r>
              <a:rPr lang="en-US" dirty="0"/>
              <a:t> encounters an error while communicating with a </a:t>
            </a:r>
            <a:r>
              <a:rPr lang="en-US" dirty="0" err="1"/>
              <a:t>datanode</a:t>
            </a:r>
            <a:r>
              <a:rPr lang="en-US" dirty="0"/>
              <a:t>, then it will try the next closest one for that block.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also remember </a:t>
            </a:r>
            <a:r>
              <a:rPr lang="en-US" dirty="0" err="1"/>
              <a:t>datanodes</a:t>
            </a:r>
            <a:r>
              <a:rPr lang="en-US" dirty="0"/>
              <a:t> that have failed so that it doesn’t needlessly retry them for later blocks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DFSInputStream</a:t>
            </a:r>
            <a:r>
              <a:rPr lang="en-US" dirty="0"/>
              <a:t> also verifies checksums for the data transferred to it from the </a:t>
            </a:r>
            <a:r>
              <a:rPr lang="en-US" dirty="0" err="1"/>
              <a:t>datanode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a corrupted block is found, it is reported to the </a:t>
            </a:r>
            <a:r>
              <a:rPr lang="en-US" dirty="0" err="1"/>
              <a:t>namenode</a:t>
            </a:r>
            <a:r>
              <a:rPr lang="en-US" dirty="0"/>
              <a:t> before the </a:t>
            </a:r>
            <a:r>
              <a:rPr lang="en-US" dirty="0" err="1"/>
              <a:t>DFSInputStream</a:t>
            </a:r>
            <a:r>
              <a:rPr lang="en-US" dirty="0"/>
              <a:t> attempts to read a replica of the block from another </a:t>
            </a:r>
            <a:r>
              <a:rPr lang="en-US" dirty="0" err="1"/>
              <a:t>datanode</a:t>
            </a:r>
            <a:r>
              <a:rPr lang="en-US" dirty="0" smtClean="0"/>
              <a:t>.</a:t>
            </a:r>
          </a:p>
          <a:p>
            <a:r>
              <a:rPr lang="en-US" dirty="0"/>
              <a:t>The client contacts </a:t>
            </a:r>
            <a:r>
              <a:rPr lang="en-US" dirty="0" err="1"/>
              <a:t>datanodes</a:t>
            </a:r>
            <a:r>
              <a:rPr lang="en-US" dirty="0"/>
              <a:t> directly to </a:t>
            </a:r>
            <a:r>
              <a:rPr lang="en-US" dirty="0" err="1"/>
              <a:t>retrive</a:t>
            </a:r>
            <a:r>
              <a:rPr lang="en-US" dirty="0"/>
              <a:t> data with the help of </a:t>
            </a:r>
            <a:r>
              <a:rPr lang="en-US" dirty="0" err="1"/>
              <a:t>namenode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Flow: Anatomy of a File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 descr="Anatomy of a File Read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48" y="1249251"/>
            <a:ext cx="10251583" cy="486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Flow: Anatomy of File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 descr="Anatomy of a File Write in HDF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3" y="1133340"/>
            <a:ext cx="10084158" cy="5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Flow: Anatomy of File Write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write a file into HDFS, client needs to interact with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err="1" smtClean="0"/>
              <a:t>Namenode</a:t>
            </a:r>
            <a:r>
              <a:rPr lang="en-US" dirty="0" smtClean="0"/>
              <a:t> provides the address of the slave on which client will start writing data</a:t>
            </a:r>
          </a:p>
          <a:p>
            <a:r>
              <a:rPr lang="en-US" dirty="0" smtClean="0"/>
              <a:t>As soon as client finishes writing the block, the slave starts copying the block to another slave which in turn copy the block into another slave (default is 3) </a:t>
            </a:r>
          </a:p>
          <a:p>
            <a:r>
              <a:rPr lang="en-US" dirty="0" smtClean="0"/>
              <a:t>After required replicas are created then it will send the acknowledgement to the client</a:t>
            </a:r>
          </a:p>
          <a:p>
            <a:r>
              <a:rPr lang="en-US" dirty="0" smtClean="0"/>
              <a:t>Authentication process is same like file read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Flow: Anatomy of File Write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5111763"/>
          </a:xfrm>
        </p:spPr>
        <p:txBody>
          <a:bodyPr>
            <a:normAutofit/>
          </a:bodyPr>
          <a:lstStyle/>
          <a:p>
            <a:r>
              <a:rPr lang="en-US" dirty="0" smtClean="0"/>
              <a:t>The steps to follows to write a file in HDFS:</a:t>
            </a:r>
          </a:p>
          <a:p>
            <a:pPr lvl="1"/>
            <a:r>
              <a:rPr lang="en-US" b="1" dirty="0" smtClean="0"/>
              <a:t>Step-1:</a:t>
            </a:r>
            <a:r>
              <a:rPr lang="en-US" dirty="0" smtClean="0"/>
              <a:t> The </a:t>
            </a:r>
            <a:r>
              <a:rPr lang="en-US" dirty="0"/>
              <a:t>client creates the file by calling create() on </a:t>
            </a:r>
            <a:r>
              <a:rPr lang="en-US" dirty="0" err="1"/>
              <a:t>DistributedFileSystem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Step-2:</a:t>
            </a:r>
            <a:r>
              <a:rPr lang="en-US" dirty="0" smtClean="0"/>
              <a:t> </a:t>
            </a:r>
            <a:r>
              <a:rPr lang="en-US" dirty="0" err="1" smtClean="0"/>
              <a:t>DistributedFileSystem</a:t>
            </a:r>
            <a:r>
              <a:rPr lang="en-US" dirty="0" smtClean="0"/>
              <a:t> </a:t>
            </a:r>
            <a:r>
              <a:rPr lang="en-US" dirty="0"/>
              <a:t>makes an RPC call to the </a:t>
            </a:r>
            <a:r>
              <a:rPr lang="en-US" dirty="0" err="1"/>
              <a:t>namenode</a:t>
            </a:r>
            <a:r>
              <a:rPr lang="en-US" dirty="0"/>
              <a:t> to create a new file in the filesystem’s namespace, with </a:t>
            </a:r>
            <a:r>
              <a:rPr lang="en-US" dirty="0" smtClean="0"/>
              <a:t># </a:t>
            </a:r>
            <a:r>
              <a:rPr lang="en-US" dirty="0"/>
              <a:t>blocks associated with it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performs various checks to make sure the file doesn’t already exist, and that the client has the right permissions to create the </a:t>
            </a:r>
            <a:r>
              <a:rPr lang="en-US" dirty="0" smtClean="0"/>
              <a:t>file</a:t>
            </a:r>
          </a:p>
          <a:p>
            <a:pPr lvl="2"/>
            <a:r>
              <a:rPr lang="en-US" dirty="0"/>
              <a:t>If these checks pass, the </a:t>
            </a:r>
            <a:r>
              <a:rPr lang="en-US" dirty="0" err="1"/>
              <a:t>namenode</a:t>
            </a:r>
            <a:r>
              <a:rPr lang="en-US" dirty="0"/>
              <a:t> makes a record of the new file; otherwise, file creation fails and the client is thrown an </a:t>
            </a:r>
            <a:r>
              <a:rPr lang="en-US" dirty="0" err="1"/>
              <a:t>IOException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 </a:t>
            </a:r>
            <a:r>
              <a:rPr lang="en-US" b="1" dirty="0" err="1"/>
              <a:t>DistributedFileSystem</a:t>
            </a:r>
            <a:r>
              <a:rPr lang="en-US" dirty="0"/>
              <a:t> returns an </a:t>
            </a:r>
            <a:r>
              <a:rPr lang="en-US" b="1" dirty="0" err="1"/>
              <a:t>FSDataOutputStream</a:t>
            </a:r>
            <a:r>
              <a:rPr lang="en-US" dirty="0"/>
              <a:t> for the client to start writing data to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Step-3:</a:t>
            </a:r>
            <a:r>
              <a:rPr lang="en-US" dirty="0" smtClean="0"/>
              <a:t> As </a:t>
            </a:r>
            <a:r>
              <a:rPr lang="en-US" dirty="0"/>
              <a:t>in the read case, </a:t>
            </a:r>
            <a:r>
              <a:rPr lang="en-US" b="1" dirty="0" err="1"/>
              <a:t>FSDataOutputStream</a:t>
            </a:r>
            <a:r>
              <a:rPr lang="en-US" dirty="0"/>
              <a:t> wraps a </a:t>
            </a:r>
            <a:r>
              <a:rPr lang="en-US" b="1" dirty="0" err="1"/>
              <a:t>DFSOutputStream</a:t>
            </a:r>
            <a:r>
              <a:rPr lang="en-US" dirty="0"/>
              <a:t>, which handles communication with the </a:t>
            </a:r>
            <a:r>
              <a:rPr lang="en-US" dirty="0" err="1"/>
              <a:t>datanodes</a:t>
            </a:r>
            <a:r>
              <a:rPr lang="en-US" dirty="0"/>
              <a:t> and </a:t>
            </a:r>
            <a:r>
              <a:rPr lang="en-US" dirty="0" err="1"/>
              <a:t>namenode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 the client writes data, </a:t>
            </a:r>
            <a:r>
              <a:rPr lang="en-US" b="1" dirty="0" err="1"/>
              <a:t>DFSOutputStream</a:t>
            </a:r>
            <a:r>
              <a:rPr lang="en-US" dirty="0"/>
              <a:t> splits it into </a:t>
            </a:r>
            <a:r>
              <a:rPr lang="en-US" b="1" dirty="0">
                <a:solidFill>
                  <a:srgbClr val="C00000"/>
                </a:solidFill>
              </a:rPr>
              <a:t>packets</a:t>
            </a:r>
            <a:r>
              <a:rPr lang="en-US" dirty="0"/>
              <a:t>, which it writes to an </a:t>
            </a:r>
            <a:r>
              <a:rPr lang="en-US" b="1" dirty="0"/>
              <a:t>internal queue</a:t>
            </a:r>
            <a:r>
              <a:rPr lang="en-US" dirty="0"/>
              <a:t>, called the </a:t>
            </a:r>
            <a:r>
              <a:rPr lang="en-US" b="1" i="1" dirty="0">
                <a:solidFill>
                  <a:srgbClr val="C00000"/>
                </a:solidFill>
              </a:rPr>
              <a:t>data queue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Flow: Anatomy of File Write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51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steps to follows to write a file in HDFS:</a:t>
            </a:r>
          </a:p>
          <a:p>
            <a:pPr lvl="1"/>
            <a:r>
              <a:rPr lang="en-US" dirty="0"/>
              <a:t>The data queue is consumed by the </a:t>
            </a:r>
            <a:r>
              <a:rPr lang="en-US" b="1" dirty="0" err="1"/>
              <a:t>DataStreamer</a:t>
            </a:r>
            <a:r>
              <a:rPr lang="en-US" dirty="0"/>
              <a:t>, whose responsibility it is to ask the </a:t>
            </a:r>
            <a:r>
              <a:rPr lang="en-US" dirty="0" err="1"/>
              <a:t>namenode</a:t>
            </a:r>
            <a:r>
              <a:rPr lang="en-US" dirty="0"/>
              <a:t> to allocate new blocks by picking a list of suitable </a:t>
            </a:r>
            <a:r>
              <a:rPr lang="en-US" dirty="0" err="1"/>
              <a:t>datanodes</a:t>
            </a:r>
            <a:r>
              <a:rPr lang="en-US" dirty="0"/>
              <a:t> to store the replicas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list of </a:t>
            </a:r>
            <a:r>
              <a:rPr lang="en-US" dirty="0" err="1"/>
              <a:t>datanodes</a:t>
            </a:r>
            <a:r>
              <a:rPr lang="en-US" dirty="0"/>
              <a:t> forms a pipeline— assuming the replication level is three, so there are three nodes in the pipeline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Step-4:</a:t>
            </a:r>
            <a:r>
              <a:rPr lang="en-US" dirty="0" smtClean="0"/>
              <a:t> The</a:t>
            </a:r>
            <a:r>
              <a:rPr lang="en-US" dirty="0"/>
              <a:t> </a:t>
            </a:r>
            <a:r>
              <a:rPr lang="en-US" b="1" dirty="0" err="1"/>
              <a:t>DataStreamer</a:t>
            </a:r>
            <a:r>
              <a:rPr lang="en-US" dirty="0"/>
              <a:t> streams the packets to the first </a:t>
            </a:r>
            <a:r>
              <a:rPr lang="en-US" dirty="0" err="1"/>
              <a:t>datanode</a:t>
            </a:r>
            <a:r>
              <a:rPr lang="en-US" dirty="0"/>
              <a:t> in the pipeline, which stores the packet and forwards it to the second </a:t>
            </a:r>
            <a:r>
              <a:rPr lang="en-US" dirty="0" err="1"/>
              <a:t>datanode</a:t>
            </a:r>
            <a:r>
              <a:rPr lang="en-US" dirty="0"/>
              <a:t> in the pipeline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Similarly, the second </a:t>
            </a:r>
            <a:r>
              <a:rPr lang="en-US" dirty="0" err="1"/>
              <a:t>datanode</a:t>
            </a:r>
            <a:r>
              <a:rPr lang="en-US" dirty="0"/>
              <a:t> stores the packet and forwards it to the third (and last) </a:t>
            </a:r>
            <a:r>
              <a:rPr lang="en-US" dirty="0" err="1"/>
              <a:t>datanode</a:t>
            </a:r>
            <a:r>
              <a:rPr lang="en-US" dirty="0"/>
              <a:t> in the pipeline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DFSOutputStream</a:t>
            </a:r>
            <a:r>
              <a:rPr lang="en-US" dirty="0"/>
              <a:t> also maintains an internal queue of packets that are waiting to be acknowledged by </a:t>
            </a:r>
            <a:r>
              <a:rPr lang="en-US" dirty="0" err="1"/>
              <a:t>datanodes</a:t>
            </a:r>
            <a:r>
              <a:rPr lang="en-US" dirty="0"/>
              <a:t>, called the </a:t>
            </a:r>
            <a:r>
              <a:rPr lang="en-US" b="1" i="1" dirty="0" err="1">
                <a:solidFill>
                  <a:srgbClr val="C00000"/>
                </a:solidFill>
              </a:rPr>
              <a:t>ack</a:t>
            </a:r>
            <a:r>
              <a:rPr lang="en-US" b="1" i="1" dirty="0">
                <a:solidFill>
                  <a:srgbClr val="C00000"/>
                </a:solidFill>
              </a:rPr>
              <a:t> queue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Step-5:</a:t>
            </a:r>
            <a:r>
              <a:rPr lang="en-US" dirty="0" smtClean="0"/>
              <a:t> A </a:t>
            </a:r>
            <a:r>
              <a:rPr lang="en-US" dirty="0"/>
              <a:t>packet is removed from the </a:t>
            </a:r>
            <a:r>
              <a:rPr lang="en-US" dirty="0" err="1"/>
              <a:t>ack</a:t>
            </a:r>
            <a:r>
              <a:rPr lang="en-US" dirty="0"/>
              <a:t> queue only when it has been acknowledged by all the </a:t>
            </a:r>
            <a:r>
              <a:rPr lang="en-US" dirty="0" err="1"/>
              <a:t>datanodes</a:t>
            </a:r>
            <a:r>
              <a:rPr lang="en-US" dirty="0"/>
              <a:t> in the pipeline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Flow: Anatomy of File Write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52147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steps to follows to write a file in HDFS:</a:t>
            </a:r>
          </a:p>
          <a:p>
            <a:pPr lvl="1"/>
            <a:r>
              <a:rPr lang="en-US" dirty="0"/>
              <a:t>It’s possible, but unlikely, that multiple </a:t>
            </a:r>
            <a:r>
              <a:rPr lang="en-US" dirty="0" err="1"/>
              <a:t>datanodes</a:t>
            </a:r>
            <a:r>
              <a:rPr lang="en-US" dirty="0"/>
              <a:t> fail while a block is being written. As long as </a:t>
            </a:r>
            <a:r>
              <a:rPr lang="en-US" i="1" dirty="0" err="1"/>
              <a:t>dfs.replication.min</a:t>
            </a:r>
            <a:r>
              <a:rPr lang="en-US" dirty="0"/>
              <a:t> replicas (default one) are written, the write will succeed, and the block will be asynchronously replicated across the cluster until its target replication factor is reached (</a:t>
            </a:r>
            <a:r>
              <a:rPr lang="en-US" i="1" dirty="0" err="1"/>
              <a:t>dfs.replication</a:t>
            </a:r>
            <a:r>
              <a:rPr lang="en-US" dirty="0"/>
              <a:t>, which defaults to three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Step-6:</a:t>
            </a:r>
            <a:r>
              <a:rPr lang="en-US" dirty="0" smtClean="0"/>
              <a:t> When </a:t>
            </a:r>
            <a:r>
              <a:rPr lang="en-US" dirty="0"/>
              <a:t>the client has finished writing data, it calls </a:t>
            </a:r>
            <a:r>
              <a:rPr lang="en-US" b="1" dirty="0"/>
              <a:t>close()</a:t>
            </a:r>
            <a:r>
              <a:rPr lang="en-US" dirty="0"/>
              <a:t> on the stream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Step-7:</a:t>
            </a:r>
            <a:r>
              <a:rPr lang="en-US" dirty="0" smtClean="0"/>
              <a:t> This </a:t>
            </a:r>
            <a:r>
              <a:rPr lang="en-US" dirty="0"/>
              <a:t>action flushes all the remaining packets to the </a:t>
            </a:r>
            <a:r>
              <a:rPr lang="en-US" dirty="0" err="1"/>
              <a:t>datanode</a:t>
            </a:r>
            <a:r>
              <a:rPr lang="en-US" dirty="0"/>
              <a:t> pipeline and waits for acknowledgments before contacting the </a:t>
            </a:r>
            <a:r>
              <a:rPr lang="en-US" dirty="0" err="1"/>
              <a:t>namenode</a:t>
            </a:r>
            <a:r>
              <a:rPr lang="en-US" dirty="0"/>
              <a:t> to signal that the file is complete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already knows which blocks the file is made up of (via </a:t>
            </a:r>
            <a:r>
              <a:rPr lang="en-US" b="1" dirty="0"/>
              <a:t>Data Streamer</a:t>
            </a:r>
            <a:r>
              <a:rPr lang="en-US" dirty="0"/>
              <a:t> asking for block allocations), so it only has to wait for blocks to be minimally replicated before returning successfully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HDFS provides a method for forcing all buffers to be synchronized to the </a:t>
            </a:r>
            <a:r>
              <a:rPr lang="en-US" dirty="0" err="1"/>
              <a:t>datanodes</a:t>
            </a:r>
            <a:r>
              <a:rPr lang="en-US" dirty="0"/>
              <a:t> via the </a:t>
            </a:r>
            <a:r>
              <a:rPr lang="en-US" b="1" dirty="0"/>
              <a:t>sync()</a:t>
            </a:r>
            <a:r>
              <a:rPr lang="en-US" dirty="0"/>
              <a:t> method on </a:t>
            </a:r>
            <a:r>
              <a:rPr lang="en-US" b="1" dirty="0" err="1"/>
              <a:t>FSDataOutputStream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Writes the blocks in parallel manner</a:t>
            </a:r>
          </a:p>
          <a:p>
            <a:r>
              <a:rPr lang="en-US" dirty="0" smtClean="0"/>
              <a:t>Writes the replicas in sequential manner</a:t>
            </a:r>
          </a:p>
          <a:p>
            <a:r>
              <a:rPr lang="en-US" dirty="0"/>
              <a:t>Writing blocks follows the rack awareness rules.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MapReduce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Programming model used by </a:t>
            </a:r>
            <a:r>
              <a:rPr lang="en-US" dirty="0" smtClean="0"/>
              <a:t>Google</a:t>
            </a:r>
          </a:p>
          <a:p>
            <a:r>
              <a:rPr lang="en-US" dirty="0"/>
              <a:t>MapReduce offers a </a:t>
            </a:r>
            <a:r>
              <a:rPr lang="en-US" dirty="0" smtClean="0"/>
              <a:t>solution to existing problems </a:t>
            </a:r>
            <a:r>
              <a:rPr lang="en-US" dirty="0"/>
              <a:t>by </a:t>
            </a:r>
            <a:r>
              <a:rPr lang="en-US" dirty="0" smtClean="0"/>
              <a:t>bringing </a:t>
            </a:r>
            <a:r>
              <a:rPr lang="en-US" dirty="0"/>
              <a:t>computation </a:t>
            </a:r>
            <a:r>
              <a:rPr lang="en-US" b="1" dirty="0"/>
              <a:t>close to data </a:t>
            </a:r>
            <a:r>
              <a:rPr lang="en-US" dirty="0"/>
              <a:t>thereby minimizing data </a:t>
            </a:r>
            <a:r>
              <a:rPr lang="en-US" dirty="0" smtClean="0"/>
              <a:t>movement</a:t>
            </a:r>
            <a:endParaRPr lang="en-US" dirty="0"/>
          </a:p>
          <a:p>
            <a:r>
              <a:rPr lang="en-US" dirty="0"/>
              <a:t>A combination of the </a:t>
            </a:r>
            <a:r>
              <a:rPr lang="en-US" b="1" dirty="0" smtClean="0"/>
              <a:t>Map(transformed)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Reduce(aggregated)</a:t>
            </a:r>
            <a:r>
              <a:rPr lang="en-US" dirty="0" smtClean="0"/>
              <a:t> </a:t>
            </a:r>
            <a:r>
              <a:rPr lang="en-US" dirty="0"/>
              <a:t>models with an associated implementation</a:t>
            </a:r>
          </a:p>
          <a:p>
            <a:r>
              <a:rPr lang="en-US" dirty="0"/>
              <a:t>It is a simple programming model designed to </a:t>
            </a:r>
            <a:r>
              <a:rPr lang="en-US" b="1" dirty="0"/>
              <a:t>process</a:t>
            </a:r>
            <a:r>
              <a:rPr lang="en-US" dirty="0"/>
              <a:t> large volumes of data in </a:t>
            </a:r>
            <a:r>
              <a:rPr lang="en-US" b="1" dirty="0"/>
              <a:t>parallel</a:t>
            </a:r>
            <a:r>
              <a:rPr lang="en-US" dirty="0"/>
              <a:t> by </a:t>
            </a:r>
            <a:r>
              <a:rPr lang="en-US" b="1" dirty="0"/>
              <a:t>dividing</a:t>
            </a:r>
            <a:r>
              <a:rPr lang="en-US" dirty="0"/>
              <a:t> the </a:t>
            </a:r>
            <a:r>
              <a:rPr lang="en-US" b="1" dirty="0"/>
              <a:t>job</a:t>
            </a:r>
            <a:r>
              <a:rPr lang="en-US" dirty="0"/>
              <a:t> into a set of </a:t>
            </a:r>
            <a:r>
              <a:rPr lang="en-US" b="1" dirty="0"/>
              <a:t>independent tasks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MapReduce </a:t>
            </a:r>
            <a:r>
              <a:rPr lang="en-US" dirty="0"/>
              <a:t>is highly scalable and can be used across many computers.</a:t>
            </a:r>
          </a:p>
          <a:p>
            <a:r>
              <a:rPr lang="en-US" dirty="0"/>
              <a:t>Many small machines can be used to process jobs that normally could not be processed by a large machine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Limitation of Map-Reduce Programming</a:t>
            </a:r>
          </a:p>
          <a:p>
            <a:pPr lvl="1"/>
            <a:r>
              <a:rPr lang="en-US" dirty="0" smtClean="0"/>
              <a:t>Map and Reduce jobs are </a:t>
            </a:r>
            <a:r>
              <a:rPr lang="en-US" b="1" dirty="0" smtClean="0"/>
              <a:t>stateless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 reduce jobs have to wait for map jobs to be completed first  limits the maximum parallelism   YARN born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MapReduce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is the key algorithm that the Hadoop data processing engine uses to distribute work around a 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Decomposing the data processing applications into mappers and reducers is sometimes non-trivial.</a:t>
            </a:r>
          </a:p>
          <a:p>
            <a:r>
              <a:rPr lang="en-US" dirty="0" smtClean="0"/>
              <a:t>Once the application have written in map-reduce form, scaling the application over cluster is a just a configuration change only.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Map Abstraction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Mapper converts raw source data into key/value pairs</a:t>
            </a:r>
          </a:p>
          <a:p>
            <a:r>
              <a:rPr lang="en-US" dirty="0" smtClean="0"/>
              <a:t>Inputs </a:t>
            </a:r>
            <a:r>
              <a:rPr lang="en-US" dirty="0"/>
              <a:t>a key/value </a:t>
            </a:r>
            <a:r>
              <a:rPr lang="en-US" dirty="0" smtClean="0"/>
              <a:t>pair</a:t>
            </a:r>
          </a:p>
          <a:p>
            <a:pPr lvl="1"/>
            <a:r>
              <a:rPr lang="en-US" dirty="0" smtClean="0"/>
              <a:t> Key </a:t>
            </a:r>
            <a:r>
              <a:rPr lang="en-US" dirty="0"/>
              <a:t>is a reference to the input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 Value </a:t>
            </a:r>
            <a:r>
              <a:rPr lang="en-US" dirty="0"/>
              <a:t>is the data set on which to operate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Function </a:t>
            </a:r>
            <a:r>
              <a:rPr lang="en-US" dirty="0"/>
              <a:t>defined by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Applies </a:t>
            </a:r>
            <a:r>
              <a:rPr lang="en-US" dirty="0"/>
              <a:t>to every value in value </a:t>
            </a:r>
            <a:r>
              <a:rPr lang="en-US" dirty="0" smtClean="0"/>
              <a:t>input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Might </a:t>
            </a:r>
            <a:r>
              <a:rPr lang="en-US" dirty="0"/>
              <a:t>need to parse input</a:t>
            </a:r>
          </a:p>
          <a:p>
            <a:r>
              <a:rPr lang="en-US" dirty="0"/>
              <a:t>Produces a new list of key/value </a:t>
            </a:r>
            <a:r>
              <a:rPr lang="en-US" dirty="0" smtClean="0"/>
              <a:t>pairs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different type from input pair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29</a:t>
            </a:fld>
            <a:endParaRPr lang="en-US" dirty="0"/>
          </a:p>
        </p:txBody>
      </p:sp>
      <p:pic>
        <p:nvPicPr>
          <p:cNvPr id="2050" name="Picture 2" descr="E:\@ Fall 2017-2018\Courses\BigData Essential\@ Theory\Presentations\1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46" y="1774869"/>
            <a:ext cx="4494727" cy="452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Commodity Hardware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7285" y="4222124"/>
            <a:ext cx="9423043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Typically in 2 level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Nodes are commodity PCs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30-40 nodes/rack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Uplink from rack is 3-4 gigabit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Rack-internal is 1 gigabit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658513" y="1305870"/>
            <a:ext cx="9172619" cy="2644775"/>
            <a:chOff x="528" y="1008"/>
            <a:chExt cx="4560" cy="1696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08"/>
              <a:ext cx="4560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2221" y="1038"/>
              <a:ext cx="116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Aggregation switch</a:t>
              </a: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1337" y="1401"/>
              <a:ext cx="76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Rack 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8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Map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" t="4839" r="56215" b="80646"/>
          <a:stretch>
            <a:fillRect/>
          </a:stretch>
        </p:blipFill>
        <p:spPr bwMode="auto">
          <a:xfrm>
            <a:off x="1753675" y="3873325"/>
            <a:ext cx="7086600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5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Distributed Grep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488162" y="2636839"/>
            <a:ext cx="1524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674255" y="2801560"/>
            <a:ext cx="11462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Very 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big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</a:rPr>
              <a:t>data</a:t>
            </a:r>
          </a:p>
        </p:txBody>
      </p:sp>
      <p:grpSp>
        <p:nvGrpSpPr>
          <p:cNvPr id="77829" name="Group 5"/>
          <p:cNvGrpSpPr>
            <a:grpSpLocks/>
          </p:cNvGrpSpPr>
          <p:nvPr/>
        </p:nvGrpSpPr>
        <p:grpSpPr bwMode="auto">
          <a:xfrm>
            <a:off x="3084763" y="2512220"/>
            <a:ext cx="1968500" cy="1985963"/>
            <a:chOff x="1038" y="1524"/>
            <a:chExt cx="1074" cy="1251"/>
          </a:xfrm>
        </p:grpSpPr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1392" y="1524"/>
              <a:ext cx="5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1392" y="1764"/>
              <a:ext cx="5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1396" y="1998"/>
              <a:ext cx="5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1392" y="2523"/>
              <a:ext cx="5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</p:grpSp>
      <p:grpSp>
        <p:nvGrpSpPr>
          <p:cNvPr id="77840" name="Group 16"/>
          <p:cNvGrpSpPr>
            <a:grpSpLocks/>
          </p:cNvGrpSpPr>
          <p:nvPr/>
        </p:nvGrpSpPr>
        <p:grpSpPr bwMode="auto">
          <a:xfrm>
            <a:off x="5316113" y="2468563"/>
            <a:ext cx="3116687" cy="2073276"/>
            <a:chOff x="2160" y="1478"/>
            <a:chExt cx="1776" cy="1306"/>
          </a:xfrm>
        </p:grpSpPr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2434" y="1478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grep</a:t>
              </a:r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444" y="1718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grep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444" y="1958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grep</a:t>
              </a:r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2444" y="2486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grep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7847" name="Rectangle 23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8" name="Text Box 34"/>
            <p:cNvSpPr txBox="1">
              <a:spLocks noChangeArrowheads="1"/>
            </p:cNvSpPr>
            <p:nvPr/>
          </p:nvSpPr>
          <p:spPr bwMode="auto">
            <a:xfrm>
              <a:off x="3252" y="1518"/>
              <a:ext cx="5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matches</a:t>
              </a:r>
            </a:p>
          </p:txBody>
        </p:sp>
        <p:sp>
          <p:nvSpPr>
            <p:cNvPr id="77859" name="Text Box 35"/>
            <p:cNvSpPr txBox="1">
              <a:spLocks noChangeArrowheads="1"/>
            </p:cNvSpPr>
            <p:nvPr/>
          </p:nvSpPr>
          <p:spPr bwMode="auto">
            <a:xfrm>
              <a:off x="3252" y="1767"/>
              <a:ext cx="5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matches</a:t>
              </a:r>
            </a:p>
          </p:txBody>
        </p:sp>
        <p:sp>
          <p:nvSpPr>
            <p:cNvPr id="77860" name="Text Box 36"/>
            <p:cNvSpPr txBox="1">
              <a:spLocks noChangeArrowheads="1"/>
            </p:cNvSpPr>
            <p:nvPr/>
          </p:nvSpPr>
          <p:spPr bwMode="auto">
            <a:xfrm>
              <a:off x="3258" y="1998"/>
              <a:ext cx="5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matches</a:t>
              </a:r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3276" y="2532"/>
              <a:ext cx="5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matches</a:t>
              </a:r>
            </a:p>
          </p:txBody>
        </p:sp>
      </p:grpSp>
      <p:grpSp>
        <p:nvGrpSpPr>
          <p:cNvPr id="77862" name="Group 38"/>
          <p:cNvGrpSpPr>
            <a:grpSpLocks/>
          </p:cNvGrpSpPr>
          <p:nvPr/>
        </p:nvGrpSpPr>
        <p:grpSpPr bwMode="auto">
          <a:xfrm>
            <a:off x="8432800" y="2971802"/>
            <a:ext cx="3276600" cy="722313"/>
            <a:chOff x="3984" y="1872"/>
            <a:chExt cx="1548" cy="455"/>
          </a:xfrm>
        </p:grpSpPr>
        <p:sp>
          <p:nvSpPr>
            <p:cNvPr id="77863" name="Text Box 39"/>
            <p:cNvSpPr txBox="1">
              <a:spLocks noChangeArrowheads="1"/>
            </p:cNvSpPr>
            <p:nvPr/>
          </p:nvSpPr>
          <p:spPr bwMode="auto">
            <a:xfrm>
              <a:off x="4183" y="1958"/>
              <a:ext cx="2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cat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3984" y="2082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4560" y="2082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66" name="Rectangle 42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7867" name="Text Box 43"/>
            <p:cNvSpPr txBox="1">
              <a:spLocks noChangeArrowheads="1"/>
            </p:cNvSpPr>
            <p:nvPr/>
          </p:nvSpPr>
          <p:spPr bwMode="auto">
            <a:xfrm>
              <a:off x="4913" y="1881"/>
              <a:ext cx="51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All</a:t>
              </a:r>
            </a:p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matches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0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Distributed Word Count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429555" y="2413793"/>
            <a:ext cx="1359154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671612" y="2893555"/>
            <a:ext cx="7101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Very 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big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data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2864031" y="2432843"/>
            <a:ext cx="2273300" cy="1955800"/>
            <a:chOff x="1038" y="1524"/>
            <a:chExt cx="1074" cy="1232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Line 11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1392" y="1524"/>
              <a:ext cx="5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1392" y="1764"/>
              <a:ext cx="5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1396" y="1998"/>
              <a:ext cx="5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  <p:sp>
          <p:nvSpPr>
            <p:cNvPr id="78863" name="Text Box 15"/>
            <p:cNvSpPr txBox="1">
              <a:spLocks noChangeArrowheads="1"/>
            </p:cNvSpPr>
            <p:nvPr/>
          </p:nvSpPr>
          <p:spPr bwMode="auto">
            <a:xfrm>
              <a:off x="1392" y="2523"/>
              <a:ext cx="5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Split data</a:t>
              </a:r>
            </a:p>
          </p:txBody>
        </p:sp>
      </p:grp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5234295" y="2369343"/>
            <a:ext cx="3321318" cy="2043113"/>
            <a:chOff x="2160" y="1478"/>
            <a:chExt cx="1776" cy="1287"/>
          </a:xfrm>
        </p:grpSpPr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2434" y="1478"/>
              <a:ext cx="3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itchFamily="2" charset="-122"/>
                </a:rPr>
                <a:t>count</a:t>
              </a:r>
            </a:p>
          </p:txBody>
        </p:sp>
        <p:sp>
          <p:nvSpPr>
            <p:cNvPr id="78866" name="Text Box 18"/>
            <p:cNvSpPr txBox="1">
              <a:spLocks noChangeArrowheads="1"/>
            </p:cNvSpPr>
            <p:nvPr/>
          </p:nvSpPr>
          <p:spPr bwMode="auto">
            <a:xfrm>
              <a:off x="2444" y="1718"/>
              <a:ext cx="3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itchFamily="2" charset="-122"/>
                </a:rPr>
                <a:t>count</a:t>
              </a:r>
            </a:p>
          </p:txBody>
        </p:sp>
        <p:sp>
          <p:nvSpPr>
            <p:cNvPr id="78867" name="Text Box 19"/>
            <p:cNvSpPr txBox="1">
              <a:spLocks noChangeArrowheads="1"/>
            </p:cNvSpPr>
            <p:nvPr/>
          </p:nvSpPr>
          <p:spPr bwMode="auto">
            <a:xfrm>
              <a:off x="2444" y="1958"/>
              <a:ext cx="3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itchFamily="2" charset="-122"/>
                </a:rPr>
                <a:t>count</a:t>
              </a:r>
            </a:p>
          </p:txBody>
        </p:sp>
        <p:sp>
          <p:nvSpPr>
            <p:cNvPr id="78868" name="Text Box 20"/>
            <p:cNvSpPr txBox="1">
              <a:spLocks noChangeArrowheads="1"/>
            </p:cNvSpPr>
            <p:nvPr/>
          </p:nvSpPr>
          <p:spPr bwMode="auto">
            <a:xfrm>
              <a:off x="2444" y="2486"/>
              <a:ext cx="3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itchFamily="2" charset="-122"/>
                </a:rPr>
                <a:t>count</a:t>
              </a:r>
            </a:p>
          </p:txBody>
        </p:sp>
        <p:sp>
          <p:nvSpPr>
            <p:cNvPr id="78869" name="Rectangle 21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Rectangle 22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Rectangle 23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3312" y="1518"/>
              <a:ext cx="3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count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3312" y="1767"/>
              <a:ext cx="3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count</a:t>
              </a:r>
            </a:p>
          </p:txBody>
        </p:sp>
        <p:sp>
          <p:nvSpPr>
            <p:cNvPr id="78884" name="Text Box 36"/>
            <p:cNvSpPr txBox="1">
              <a:spLocks noChangeArrowheads="1"/>
            </p:cNvSpPr>
            <p:nvPr/>
          </p:nvSpPr>
          <p:spPr bwMode="auto">
            <a:xfrm>
              <a:off x="3318" y="1998"/>
              <a:ext cx="3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count</a:t>
              </a:r>
            </a:p>
          </p:txBody>
        </p:sp>
        <p:sp>
          <p:nvSpPr>
            <p:cNvPr id="78885" name="Text Box 37"/>
            <p:cNvSpPr txBox="1">
              <a:spLocks noChangeArrowheads="1"/>
            </p:cNvSpPr>
            <p:nvPr/>
          </p:nvSpPr>
          <p:spPr bwMode="auto">
            <a:xfrm>
              <a:off x="3336" y="2532"/>
              <a:ext cx="3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count</a:t>
              </a:r>
            </a:p>
          </p:txBody>
        </p:sp>
      </p:grpSp>
      <p:grpSp>
        <p:nvGrpSpPr>
          <p:cNvPr id="78886" name="Group 38"/>
          <p:cNvGrpSpPr>
            <a:grpSpLocks/>
          </p:cNvGrpSpPr>
          <p:nvPr/>
        </p:nvGrpSpPr>
        <p:grpSpPr bwMode="auto">
          <a:xfrm>
            <a:off x="8585200" y="2971800"/>
            <a:ext cx="3124200" cy="685800"/>
            <a:chOff x="3984" y="1872"/>
            <a:chExt cx="1548" cy="432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080" y="1958"/>
              <a:ext cx="4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itchFamily="2" charset="-122"/>
                </a:rPr>
                <a:t>merge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3984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4482" y="2082"/>
              <a:ext cx="2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0" name="Rectangle 42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1" name="Text Box 43"/>
            <p:cNvSpPr txBox="1">
              <a:spLocks noChangeArrowheads="1"/>
            </p:cNvSpPr>
            <p:nvPr/>
          </p:nvSpPr>
          <p:spPr bwMode="auto">
            <a:xfrm>
              <a:off x="4953" y="1881"/>
              <a:ext cx="43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merged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4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806" y="115910"/>
            <a:ext cx="9069659" cy="837128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Map+Reduce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06828" y="4121239"/>
            <a:ext cx="4483339" cy="21271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Map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Accepts </a:t>
            </a:r>
            <a:r>
              <a:rPr lang="en-US" altLang="zh-CN" i="1" dirty="0">
                <a:ea typeface="宋体" pitchFamily="2" charset="-122"/>
              </a:rPr>
              <a:t>input</a:t>
            </a:r>
            <a:r>
              <a:rPr lang="en-US" altLang="zh-CN" dirty="0">
                <a:ea typeface="宋体" pitchFamily="2" charset="-122"/>
              </a:rPr>
              <a:t> key/value pair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Emits </a:t>
            </a:r>
            <a:r>
              <a:rPr lang="en-US" altLang="zh-CN" i="1" dirty="0">
                <a:ea typeface="宋体" pitchFamily="2" charset="-122"/>
              </a:rPr>
              <a:t>intermediate</a:t>
            </a:r>
            <a:r>
              <a:rPr lang="en-US" altLang="zh-CN" dirty="0">
                <a:ea typeface="宋体" pitchFamily="2" charset="-122"/>
              </a:rPr>
              <a:t> key/value pair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93367" y="4134118"/>
            <a:ext cx="5382684" cy="2114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Reduce 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Accepts </a:t>
            </a:r>
            <a:r>
              <a:rPr lang="en-US" altLang="zh-CN" i="1" dirty="0">
                <a:ea typeface="宋体" pitchFamily="2" charset="-122"/>
              </a:rPr>
              <a:t>intermediate</a:t>
            </a:r>
            <a:r>
              <a:rPr lang="en-US" altLang="zh-CN" dirty="0">
                <a:ea typeface="宋体" pitchFamily="2" charset="-122"/>
              </a:rPr>
              <a:t> key/value* pair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Emits </a:t>
            </a:r>
            <a:r>
              <a:rPr lang="en-US" altLang="zh-CN" i="1" dirty="0">
                <a:ea typeface="宋体" pitchFamily="2" charset="-122"/>
              </a:rPr>
              <a:t>output</a:t>
            </a:r>
            <a:r>
              <a:rPr lang="en-US" altLang="zh-CN" dirty="0">
                <a:ea typeface="宋体" pitchFamily="2" charset="-122"/>
              </a:rPr>
              <a:t> key/value pair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422045" y="1790700"/>
            <a:ext cx="867532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946400" y="1752600"/>
            <a:ext cx="1524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946400" y="2133600"/>
            <a:ext cx="1524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2946400" y="2514600"/>
            <a:ext cx="1524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2946400" y="3352800"/>
            <a:ext cx="1524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3702051" y="2971800"/>
            <a:ext cx="2116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6807200" y="1752600"/>
            <a:ext cx="1524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6807200" y="2133600"/>
            <a:ext cx="1524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6807200" y="2514600"/>
            <a:ext cx="1524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6807200" y="3352800"/>
            <a:ext cx="1524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7562851" y="2971800"/>
            <a:ext cx="2116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2289576" y="2590800"/>
            <a:ext cx="51712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4572000" y="1905000"/>
            <a:ext cx="609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4572000" y="2286000"/>
            <a:ext cx="609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4572000" y="2667000"/>
            <a:ext cx="609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4572000" y="3505200"/>
            <a:ext cx="609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6096000" y="1900239"/>
            <a:ext cx="609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6096000" y="2281239"/>
            <a:ext cx="609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6096000" y="2662239"/>
            <a:ext cx="609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6096000" y="3500439"/>
            <a:ext cx="609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8432800" y="2619375"/>
            <a:ext cx="406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9690100" y="2619375"/>
            <a:ext cx="406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10160000" y="1752600"/>
            <a:ext cx="1524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2806700" y="1524000"/>
            <a:ext cx="6981244" cy="2438400"/>
          </a:xfrm>
          <a:prstGeom prst="rect">
            <a:avLst/>
          </a:prstGeom>
          <a:solidFill>
            <a:schemeClr val="accent1">
              <a:alpha val="6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5219700" y="1752600"/>
            <a:ext cx="8128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8839200" y="1752600"/>
            <a:ext cx="8128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1422045" y="2197268"/>
            <a:ext cx="7101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Very 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big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data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10467087" y="2422526"/>
            <a:ext cx="8293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Result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5395387" y="2133601"/>
            <a:ext cx="4042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M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A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9060130" y="1736726"/>
            <a:ext cx="349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R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E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D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U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C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E</a:t>
            </a:r>
          </a:p>
        </p:txBody>
      </p:sp>
      <p:grpSp>
        <p:nvGrpSpPr>
          <p:cNvPr id="79907" name="Group 35"/>
          <p:cNvGrpSpPr>
            <a:grpSpLocks/>
          </p:cNvGrpSpPr>
          <p:nvPr/>
        </p:nvGrpSpPr>
        <p:grpSpPr bwMode="auto">
          <a:xfrm>
            <a:off x="6502400" y="1981200"/>
            <a:ext cx="2032000" cy="1447800"/>
            <a:chOff x="3072" y="1248"/>
            <a:chExt cx="960" cy="912"/>
          </a:xfrm>
        </p:grpSpPr>
        <p:sp>
          <p:nvSpPr>
            <p:cNvPr id="79908" name="Rectangle 36"/>
            <p:cNvSpPr>
              <a:spLocks noChangeArrowheads="1"/>
            </p:cNvSpPr>
            <p:nvPr/>
          </p:nvSpPr>
          <p:spPr bwMode="auto">
            <a:xfrm>
              <a:off x="3072" y="1248"/>
              <a:ext cx="960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9" name="Text Box 37"/>
            <p:cNvSpPr txBox="1">
              <a:spLocks noChangeArrowheads="1"/>
            </p:cNvSpPr>
            <p:nvPr/>
          </p:nvSpPr>
          <p:spPr bwMode="auto">
            <a:xfrm>
              <a:off x="3243" y="1440"/>
              <a:ext cx="66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Partitioning</a:t>
              </a: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5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7987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Reduce Abstraction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Starts with intermediate Key / Value pairs</a:t>
            </a:r>
          </a:p>
          <a:p>
            <a:r>
              <a:rPr lang="en-US" dirty="0"/>
              <a:t>Ends with finalized Key / Value pairs</a:t>
            </a:r>
          </a:p>
          <a:p>
            <a:r>
              <a:rPr lang="en-US" dirty="0" smtClean="0"/>
              <a:t>Starting </a:t>
            </a:r>
            <a:r>
              <a:rPr lang="en-US" dirty="0"/>
              <a:t>pairs are sorted by key</a:t>
            </a:r>
          </a:p>
          <a:p>
            <a:r>
              <a:rPr lang="en-US" dirty="0"/>
              <a:t>Iterator supplies the values for a given key to the Reduce function</a:t>
            </a:r>
            <a:r>
              <a:rPr lang="en-US" dirty="0" smtClean="0"/>
              <a:t>.</a:t>
            </a:r>
          </a:p>
          <a:p>
            <a:r>
              <a:rPr lang="en-US" dirty="0"/>
              <a:t>Typically a function that:</a:t>
            </a:r>
          </a:p>
          <a:p>
            <a:r>
              <a:rPr lang="en-US" dirty="0"/>
              <a:t>Starts with a large number of key/value pairs</a:t>
            </a:r>
          </a:p>
          <a:p>
            <a:r>
              <a:rPr lang="en-US" dirty="0"/>
              <a:t>One key/value for each word in all files being </a:t>
            </a:r>
            <a:r>
              <a:rPr lang="en-US" dirty="0" err="1"/>
              <a:t>greped</a:t>
            </a:r>
            <a:r>
              <a:rPr lang="en-US" dirty="0"/>
              <a:t> (including multiple entries for the same word)</a:t>
            </a:r>
          </a:p>
          <a:p>
            <a:r>
              <a:rPr lang="en-US" dirty="0"/>
              <a:t>Ends with very few key/value pairs</a:t>
            </a:r>
          </a:p>
          <a:p>
            <a:r>
              <a:rPr lang="en-US" dirty="0"/>
              <a:t>One key/value for each unique word across all the files with the number of instances summed into this entry</a:t>
            </a:r>
          </a:p>
          <a:p>
            <a:r>
              <a:rPr lang="en-US" dirty="0"/>
              <a:t>Broken up so a given worker works with input of the same key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1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Reduce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" t="22580" r="61411" b="64517"/>
          <a:stretch>
            <a:fillRect/>
          </a:stretch>
        </p:blipFill>
        <p:spPr bwMode="auto">
          <a:xfrm>
            <a:off x="1854559" y="3875468"/>
            <a:ext cx="69342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22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92" y="193183"/>
            <a:ext cx="7933385" cy="798491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How Map and Reduce Work Together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64270017"/>
              </p:ext>
            </p:extLst>
          </p:nvPr>
        </p:nvGraphicFramePr>
        <p:xfrm>
          <a:off x="1468192" y="1146221"/>
          <a:ext cx="10612190" cy="5254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1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Mapreduce</a:t>
            </a:r>
            <a:r>
              <a:rPr lang="en-US" b="1" dirty="0" smtClean="0">
                <a:solidFill>
                  <a:srgbClr val="C00000"/>
                </a:solidFill>
              </a:rPr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5" y="1210618"/>
            <a:ext cx="10457645" cy="494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05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Map Reduce Example - 2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Dataset : </a:t>
            </a:r>
            <a:r>
              <a:rPr lang="en-US" dirty="0" err="1" smtClean="0"/>
              <a:t>MovieLens</a:t>
            </a:r>
            <a:r>
              <a:rPr lang="en-US" dirty="0" smtClean="0"/>
              <a:t> dataset</a:t>
            </a:r>
          </a:p>
          <a:p>
            <a:endParaRPr lang="en-US" dirty="0" smtClean="0"/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sz="3400" b="1" dirty="0" smtClean="0">
                <a:solidFill>
                  <a:srgbClr val="002060"/>
                </a:solidFill>
              </a:rPr>
              <a:t>How many movies did each user rate in the </a:t>
            </a:r>
            <a:r>
              <a:rPr lang="en-US" sz="3400" b="1" dirty="0" err="1" smtClean="0">
                <a:solidFill>
                  <a:srgbClr val="002060"/>
                </a:solidFill>
              </a:rPr>
              <a:t>MovieLens</a:t>
            </a:r>
            <a:r>
              <a:rPr lang="en-US" sz="3400" b="1" dirty="0" smtClean="0">
                <a:solidFill>
                  <a:srgbClr val="002060"/>
                </a:solidFill>
              </a:rPr>
              <a:t> dataset?</a:t>
            </a:r>
            <a:endParaRPr lang="en-US" sz="34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38</a:t>
            </a:fld>
            <a:endParaRPr lang="en-US" dirty="0"/>
          </a:p>
        </p:txBody>
      </p:sp>
      <p:pic>
        <p:nvPicPr>
          <p:cNvPr id="3074" name="Picture 2" descr="E:\@ Fall 2017-2018\Courses\BigData Essential\@ Theory\Presentation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48" y="1516486"/>
            <a:ext cx="6426558" cy="38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@ Fall 2017-2018\Courses\BigData Essential\@ Theory\Presentation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71" y="1592215"/>
            <a:ext cx="3528877" cy="37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17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Map Reduce Example - 2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Key will be the </a:t>
            </a:r>
            <a:r>
              <a:rPr lang="en-US" sz="3600" b="1" dirty="0" err="1" smtClean="0"/>
              <a:t>UserID</a:t>
            </a:r>
            <a:endParaRPr lang="en-US" sz="3600" b="1" dirty="0" smtClean="0"/>
          </a:p>
          <a:p>
            <a:r>
              <a:rPr lang="en-US" sz="3600" b="1" dirty="0" smtClean="0"/>
              <a:t>Values will be </a:t>
            </a:r>
            <a:r>
              <a:rPr lang="en-US" sz="3600" b="1" dirty="0" err="1" smtClean="0"/>
              <a:t>MovieID</a:t>
            </a:r>
            <a:r>
              <a:rPr lang="en-US" sz="3600" b="1" dirty="0" smtClean="0"/>
              <a:t> </a:t>
            </a:r>
            <a:r>
              <a:rPr lang="en-US" sz="3600" b="1" dirty="0" smtClean="0">
                <a:sym typeface="Wingdings" panose="05000000000000000000" pitchFamily="2" charset="2"/>
              </a:rPr>
              <a:t> aggregating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8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- Ecosystem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96" y="1146223"/>
            <a:ext cx="9955369" cy="515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Map Reduce Example - 2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users  to movies they watched: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40</a:t>
            </a:fld>
            <a:endParaRPr lang="en-US" dirty="0"/>
          </a:p>
        </p:txBody>
      </p:sp>
      <p:pic>
        <p:nvPicPr>
          <p:cNvPr id="4098" name="Picture 2" descr="E:\@ Fall 2017-2018\Courses\BigData Essential\@ Theory\Presentation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51" y="1802910"/>
            <a:ext cx="7675807" cy="44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68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Map Reduce Example - 2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Map-Reduce sorts and groups the mapped data (“Shuffle and Sort”)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41</a:t>
            </a:fld>
            <a:endParaRPr lang="en-US" dirty="0"/>
          </a:p>
        </p:txBody>
      </p:sp>
      <p:pic>
        <p:nvPicPr>
          <p:cNvPr id="5122" name="Picture 2" descr="E:\@ Fall 2017-2018\Courses\BigData Essential\@ Theory\Presentation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90" y="1789425"/>
            <a:ext cx="9639300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04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Map Reduce Example - 2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Reducer Process each key’s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42</a:t>
            </a:fld>
            <a:endParaRPr lang="en-US" dirty="0"/>
          </a:p>
        </p:txBody>
      </p:sp>
      <p:pic>
        <p:nvPicPr>
          <p:cNvPr id="6146" name="Picture 2" descr="E:\@ Fall 2017-2018\Courses\BigData Essential\@ Theory\Presentation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29" y="1900237"/>
            <a:ext cx="9286875" cy="35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523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Map Reduce Example - 2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43</a:t>
            </a:fld>
            <a:endParaRPr lang="en-US" dirty="0"/>
          </a:p>
        </p:txBody>
      </p:sp>
      <p:pic>
        <p:nvPicPr>
          <p:cNvPr id="7170" name="Picture 2" descr="E:\@ Fall 2017-2018\Courses\BigData Essential\@ Theory\Presentation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19" y="1275008"/>
            <a:ext cx="7868991" cy="533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41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Mapreduce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94" y="1210614"/>
            <a:ext cx="10341735" cy="480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935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endParaRPr lang="en-US" sz="8000" dirty="0"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379F-2320-453F-B0E3-417912177A1A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1" y="2371034"/>
            <a:ext cx="3374188" cy="257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- History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2003: Google publishes about its cluster architecture &amp; distributed file </a:t>
            </a:r>
            <a:r>
              <a:rPr lang="en-US" dirty="0" smtClean="0"/>
              <a:t>system (</a:t>
            </a:r>
            <a:r>
              <a:rPr lang="en-US" dirty="0"/>
              <a:t>GFS</a:t>
            </a:r>
            <a:r>
              <a:rPr lang="en-US" dirty="0" smtClean="0"/>
              <a:t>)</a:t>
            </a:r>
          </a:p>
          <a:p>
            <a:r>
              <a:rPr lang="en-US" dirty="0"/>
              <a:t>2004: Google publishes about its MapReduce programming model used on </a:t>
            </a:r>
            <a:r>
              <a:rPr lang="en-US" dirty="0" smtClean="0"/>
              <a:t>top of GFS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/>
              <a:t>closed-source, Python and Java APIs available to Google programmers </a:t>
            </a:r>
            <a:r>
              <a:rPr lang="en-US" dirty="0" smtClean="0"/>
              <a:t>only</a:t>
            </a:r>
          </a:p>
          <a:p>
            <a:r>
              <a:rPr lang="en-US" dirty="0"/>
              <a:t>2006: Apache &amp; Yahoo</a:t>
            </a:r>
            <a:r>
              <a:rPr lang="en-US" dirty="0" smtClean="0"/>
              <a:t>! </a:t>
            </a:r>
            <a:r>
              <a:rPr lang="en-US" dirty="0">
                <a:sym typeface="Wingdings" panose="05000000000000000000" pitchFamily="2" charset="2"/>
              </a:rPr>
              <a:t> Hadoop &amp; HDFS (Doug Cutting and Mike </a:t>
            </a:r>
            <a:r>
              <a:rPr lang="en-US" dirty="0" err="1">
                <a:sym typeface="Wingdings" panose="05000000000000000000" pitchFamily="2" charset="2"/>
              </a:rPr>
              <a:t>Cafarella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open-source, Java implementations of Google MapReduce and </a:t>
            </a:r>
            <a:r>
              <a:rPr lang="en-US" dirty="0" smtClean="0"/>
              <a:t>GFS</a:t>
            </a:r>
          </a:p>
          <a:p>
            <a:pPr lvl="1"/>
            <a:r>
              <a:rPr lang="en-US" dirty="0"/>
              <a:t>a diverse set of APIs available to </a:t>
            </a:r>
            <a:r>
              <a:rPr lang="en-US" dirty="0" smtClean="0"/>
              <a:t>public</a:t>
            </a:r>
          </a:p>
          <a:p>
            <a:r>
              <a:rPr lang="en-US" dirty="0" smtClean="0"/>
              <a:t>2008: </a:t>
            </a:r>
            <a:r>
              <a:rPr lang="en-US" dirty="0"/>
              <a:t>becomes an independent Apache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Yahoo! uses Hadoop in </a:t>
            </a:r>
            <a:r>
              <a:rPr lang="en-US" dirty="0" smtClean="0"/>
              <a:t>production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users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97" y="1135398"/>
            <a:ext cx="10058423" cy="526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8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What is HDFS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Hadoop Distributed File System</a:t>
            </a:r>
          </a:p>
          <a:p>
            <a:r>
              <a:rPr lang="en-US" dirty="0"/>
              <a:t>Data is organized into files and </a:t>
            </a:r>
            <a:r>
              <a:rPr lang="en-US" dirty="0" smtClean="0"/>
              <a:t>directories</a:t>
            </a:r>
          </a:p>
          <a:p>
            <a:r>
              <a:rPr lang="en-US" dirty="0"/>
              <a:t>Files are divided into uniform sized </a:t>
            </a:r>
            <a:r>
              <a:rPr lang="en-US" dirty="0" smtClean="0"/>
              <a:t>blocks (</a:t>
            </a:r>
            <a:r>
              <a:rPr lang="en-US" dirty="0"/>
              <a:t>default 128MB) and distributed </a:t>
            </a:r>
            <a:r>
              <a:rPr lang="en-US" dirty="0" smtClean="0"/>
              <a:t>across cluster nodes</a:t>
            </a:r>
          </a:p>
          <a:p>
            <a:r>
              <a:rPr lang="en-US" dirty="0"/>
              <a:t>HDFS exposes block placement so </a:t>
            </a:r>
            <a:r>
              <a:rPr lang="en-US" dirty="0" smtClean="0"/>
              <a:t>that computation </a:t>
            </a:r>
            <a:r>
              <a:rPr lang="en-US" dirty="0"/>
              <a:t>can be migrated to </a:t>
            </a:r>
            <a:r>
              <a:rPr lang="en-US" dirty="0" smtClean="0"/>
              <a:t>data</a:t>
            </a:r>
          </a:p>
          <a:p>
            <a:r>
              <a:rPr lang="en-US" dirty="0"/>
              <a:t>Blocks are replicated (default 3) to </a:t>
            </a:r>
            <a:r>
              <a:rPr lang="en-US" dirty="0" smtClean="0"/>
              <a:t>handle hardware failure</a:t>
            </a:r>
          </a:p>
          <a:p>
            <a:r>
              <a:rPr lang="en-US" dirty="0"/>
              <a:t>Replication for performance and </a:t>
            </a:r>
            <a:r>
              <a:rPr lang="en-US" dirty="0" smtClean="0"/>
              <a:t>fault tolerance </a:t>
            </a:r>
            <a:r>
              <a:rPr lang="en-US" dirty="0"/>
              <a:t>(Rack-Aware placement</a:t>
            </a:r>
            <a:r>
              <a:rPr lang="en-US" dirty="0" smtClean="0"/>
              <a:t>)</a:t>
            </a:r>
          </a:p>
          <a:p>
            <a:r>
              <a:rPr lang="en-US" dirty="0"/>
              <a:t>HDFS keeps checksums of data </a:t>
            </a:r>
            <a:r>
              <a:rPr lang="en-US" dirty="0" smtClean="0"/>
              <a:t>for corruption </a:t>
            </a:r>
            <a:r>
              <a:rPr lang="en-US" dirty="0"/>
              <a:t>detection and recovery</a:t>
            </a:r>
            <a:endParaRPr lang="en-US" dirty="0" smtClean="0"/>
          </a:p>
          <a:p>
            <a:r>
              <a:rPr lang="en-US" dirty="0" smtClean="0"/>
              <a:t>Good for 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Streaming Data Access</a:t>
            </a:r>
          </a:p>
          <a:p>
            <a:r>
              <a:rPr lang="en-US" dirty="0" smtClean="0"/>
              <a:t>Bad for</a:t>
            </a:r>
          </a:p>
          <a:p>
            <a:pPr lvl="1"/>
            <a:r>
              <a:rPr lang="en-US" dirty="0" smtClean="0"/>
              <a:t>Lots of small files</a:t>
            </a:r>
          </a:p>
          <a:p>
            <a:pPr lvl="1"/>
            <a:r>
              <a:rPr lang="en-US" dirty="0" smtClean="0"/>
              <a:t>Random Access</a:t>
            </a:r>
          </a:p>
          <a:p>
            <a:pPr lvl="1"/>
            <a:r>
              <a:rPr lang="en-US" dirty="0" smtClean="0"/>
              <a:t>Low – Latency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What is HDFS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HDFS is a Java-based file system that provides scalable and reliable data storage, and it was designed to span large clusters of commodity </a:t>
            </a:r>
            <a:r>
              <a:rPr lang="en-US" dirty="0" smtClean="0"/>
              <a:t>servers</a:t>
            </a:r>
          </a:p>
          <a:p>
            <a:r>
              <a:rPr lang="en-US" dirty="0"/>
              <a:t>HDFS has demonstrated production scalability of up to 200 PB of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HDFS has demonstrated  a single cluster of </a:t>
            </a:r>
            <a:r>
              <a:rPr lang="en-US" dirty="0"/>
              <a:t>4500 servers, supporting close to a billion files and blocks. </a:t>
            </a:r>
            <a:endParaRPr lang="en-US" dirty="0" smtClean="0"/>
          </a:p>
          <a:p>
            <a:r>
              <a:rPr lang="en-US" dirty="0" smtClean="0"/>
              <a:t>HDFS </a:t>
            </a:r>
            <a:r>
              <a:rPr lang="en-US" dirty="0"/>
              <a:t>is a scalable, fault-tolerant, distributed storage system that works closely with a wide variety of concurrent data access applications, coordinated by YARN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Design of HDFS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GFS like Design</a:t>
            </a:r>
          </a:p>
          <a:p>
            <a:r>
              <a:rPr lang="en-US" dirty="0" smtClean="0"/>
              <a:t>HDFS supports parallel reading  and processing of the data</a:t>
            </a:r>
          </a:p>
          <a:p>
            <a:pPr lvl="1"/>
            <a:r>
              <a:rPr lang="en-US" dirty="0" smtClean="0"/>
              <a:t>Read, Write, Rename and Append</a:t>
            </a:r>
          </a:p>
          <a:p>
            <a:pPr lvl="1"/>
            <a:r>
              <a:rPr lang="en-US" dirty="0" smtClean="0"/>
              <a:t>Optimized for streaming reads/writes of large files</a:t>
            </a:r>
          </a:p>
          <a:p>
            <a:r>
              <a:rPr lang="en-US" dirty="0" smtClean="0"/>
              <a:t>Master – Worker Architecture</a:t>
            </a:r>
          </a:p>
          <a:p>
            <a:pPr lvl="1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Single Name node for managing FS meta</a:t>
            </a:r>
          </a:p>
          <a:p>
            <a:pPr lvl="1"/>
            <a:r>
              <a:rPr lang="en-US" dirty="0" smtClean="0"/>
              <a:t>Slaves</a:t>
            </a:r>
          </a:p>
          <a:p>
            <a:pPr lvl="2"/>
            <a:r>
              <a:rPr lang="en-US" dirty="0" smtClean="0"/>
              <a:t>Multiple Data Nodes for storing data</a:t>
            </a:r>
          </a:p>
          <a:p>
            <a:pPr lvl="1"/>
            <a:r>
              <a:rPr lang="en-US" dirty="0" smtClean="0"/>
              <a:t>One more:</a:t>
            </a:r>
          </a:p>
          <a:p>
            <a:pPr lvl="2"/>
            <a:r>
              <a:rPr lang="en-US" dirty="0" smtClean="0"/>
              <a:t>Secondary name node for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HDSF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3733706"/>
            <a:ext cx="40481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2098</Words>
  <Application>Microsoft Office PowerPoint</Application>
  <PresentationFormat>Custom</PresentationFormat>
  <Paragraphs>382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Big Data Frameworks </vt:lpstr>
      <vt:lpstr>Hadoop - Introduction</vt:lpstr>
      <vt:lpstr>Commodity Hardware</vt:lpstr>
      <vt:lpstr>Hadoop - Ecosystem</vt:lpstr>
      <vt:lpstr>Hadoop - History</vt:lpstr>
      <vt:lpstr>Hadoop users</vt:lpstr>
      <vt:lpstr>What is HDFS</vt:lpstr>
      <vt:lpstr>What is HDFS</vt:lpstr>
      <vt:lpstr>Design of HDFS</vt:lpstr>
      <vt:lpstr>Design of HDFS</vt:lpstr>
      <vt:lpstr>HDFS Architecture</vt:lpstr>
      <vt:lpstr>HDFS Master (Name Node)</vt:lpstr>
      <vt:lpstr>HDFS (Data Node)</vt:lpstr>
      <vt:lpstr>HDFS</vt:lpstr>
      <vt:lpstr>HDFS Architecture</vt:lpstr>
      <vt:lpstr>HDFS Replica and Rack Awareness</vt:lpstr>
      <vt:lpstr>Data Flow: Anatomy of a File Read</vt:lpstr>
      <vt:lpstr>Data Flow: Anatomy of a File Read</vt:lpstr>
      <vt:lpstr>Data Flow: Anatomy of a File Read</vt:lpstr>
      <vt:lpstr>Data Flow: Anatomy of a File Read</vt:lpstr>
      <vt:lpstr>Data Flow: Anatomy of a File Read</vt:lpstr>
      <vt:lpstr>Data Flow: Anatomy of File Write</vt:lpstr>
      <vt:lpstr>Data Flow: Anatomy of File Write</vt:lpstr>
      <vt:lpstr>Data Flow: Anatomy of File Write</vt:lpstr>
      <vt:lpstr>Data Flow: Anatomy of File Write</vt:lpstr>
      <vt:lpstr>Data Flow: Anatomy of File Write</vt:lpstr>
      <vt:lpstr>MapReduce Overview</vt:lpstr>
      <vt:lpstr>MapReduce Overview</vt:lpstr>
      <vt:lpstr>Map Abstraction</vt:lpstr>
      <vt:lpstr>Map Example</vt:lpstr>
      <vt:lpstr>Distributed Grep</vt:lpstr>
      <vt:lpstr>Distributed Word Count</vt:lpstr>
      <vt:lpstr>Map+Reduce</vt:lpstr>
      <vt:lpstr>Reduce Abstraction</vt:lpstr>
      <vt:lpstr>Reduce Example</vt:lpstr>
      <vt:lpstr>How Map and Reduce Work Together</vt:lpstr>
      <vt:lpstr>Mapreduce Example</vt:lpstr>
      <vt:lpstr>Map Reduce Example - 2</vt:lpstr>
      <vt:lpstr>Map Reduce Example - 2</vt:lpstr>
      <vt:lpstr>Map Reduce Example - 2</vt:lpstr>
      <vt:lpstr>Map Reduce Example - 2</vt:lpstr>
      <vt:lpstr>Map Reduce Example - 2</vt:lpstr>
      <vt:lpstr>Map Reduce Example - 2</vt:lpstr>
      <vt:lpstr>Mapreduce data 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Windows User</cp:lastModifiedBy>
  <cp:revision>338</cp:revision>
  <dcterms:created xsi:type="dcterms:W3CDTF">2017-07-27T08:30:53Z</dcterms:created>
  <dcterms:modified xsi:type="dcterms:W3CDTF">2018-05-02T10:10:03Z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16393Ⴈ-10.1.0.5672</vt:lpwstr>
  </property>
</Properties>
</file>