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1"/>
  </p:notesMasterIdLst>
  <p:sldIdLst>
    <p:sldId id="256" r:id="rId2"/>
    <p:sldId id="259" r:id="rId3"/>
    <p:sldId id="260" r:id="rId4"/>
    <p:sldId id="262" r:id="rId5"/>
    <p:sldId id="261" r:id="rId6"/>
    <p:sldId id="257" r:id="rId7"/>
    <p:sldId id="258" r:id="rId8"/>
    <p:sldId id="264" r:id="rId9"/>
    <p:sldId id="265" r:id="rId10"/>
    <p:sldId id="269" r:id="rId11"/>
    <p:sldId id="270" r:id="rId12"/>
    <p:sldId id="271" r:id="rId13"/>
    <p:sldId id="266" r:id="rId14"/>
    <p:sldId id="267" r:id="rId15"/>
    <p:sldId id="268" r:id="rId16"/>
    <p:sldId id="263" r:id="rId17"/>
    <p:sldId id="272" r:id="rId18"/>
    <p:sldId id="276" r:id="rId19"/>
    <p:sldId id="275" r:id="rId20"/>
    <p:sldId id="273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74" r:id="rId29"/>
    <p:sldId id="277" r:id="rId30"/>
    <p:sldId id="278" r:id="rId31"/>
    <p:sldId id="279" r:id="rId32"/>
    <p:sldId id="297" r:id="rId33"/>
    <p:sldId id="298" r:id="rId34"/>
    <p:sldId id="299" r:id="rId35"/>
    <p:sldId id="300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301" r:id="rId47"/>
    <p:sldId id="323" r:id="rId48"/>
    <p:sldId id="324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5" r:id="rId62"/>
    <p:sldId id="316" r:id="rId63"/>
    <p:sldId id="326" r:id="rId64"/>
    <p:sldId id="325" r:id="rId65"/>
    <p:sldId id="317" r:id="rId66"/>
    <p:sldId id="318" r:id="rId67"/>
    <p:sldId id="319" r:id="rId68"/>
    <p:sldId id="320" r:id="rId69"/>
    <p:sldId id="321" r:id="rId70"/>
    <p:sldId id="322" r:id="rId71"/>
    <p:sldId id="314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3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-121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3E8EE-47E5-47CD-960F-A3DDD26A6F74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73FEC-8F53-4A00-803D-8420EC16E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77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C675B2-2E46-4983-8F42-9E55D4C35612}" type="slidenum">
              <a:rPr lang="en-US"/>
              <a:pPr/>
              <a:t>46</a:t>
            </a:fld>
            <a:endParaRPr lang="en-US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1DDD9B-CFA2-44E3-A0D3-EBA7C3B4472B}" type="slidenum">
              <a:rPr lang="en-US"/>
              <a:pPr/>
              <a:t>49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8E83B6-4DF3-4D86-84C1-67A4757B6D83}" type="slidenum">
              <a:rPr lang="en-US"/>
              <a:pPr/>
              <a:t>50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naive feature space consists of the unique terms that occur in documents, which can be tens or hundreds of thousands of terms of  even a moderate-size text collection. The current techniques cannot deal with such large set of terms. It is desirable to reduce the native space without information loss.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C322DC-0416-41C7-A3C4-7B026ECEBDD3}" type="slidenum">
              <a:rPr lang="en-US"/>
              <a:pPr/>
              <a:t>51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1135E-B23C-467D-866E-5E27626D91E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28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9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7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6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1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00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0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8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5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4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38BB7-E41F-4A0D-BDB3-6F27B6A9F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4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tuff.big.com/new/specials.html" TargetMode="External"/><Relationship Id="rId2" Type="http://schemas.openxmlformats.org/officeDocument/2006/relationships/hyperlink" Target="mailto:jblack@mail.yahoo.co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2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3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4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6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Text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Ramesh </a:t>
            </a:r>
            <a:r>
              <a:rPr lang="en-US" dirty="0" smtClean="0"/>
              <a:t>Regale</a:t>
            </a:r>
          </a:p>
          <a:p>
            <a:r>
              <a:rPr lang="en-US" dirty="0" smtClean="0"/>
              <a:t>Assistant Professor (Senior)</a:t>
            </a:r>
          </a:p>
          <a:p>
            <a:r>
              <a:rPr lang="en-US" dirty="0" smtClean="0"/>
              <a:t>VIT Chennai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1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10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46" y="502276"/>
            <a:ext cx="8551572" cy="58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86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Problem of 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11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30" y="1750924"/>
            <a:ext cx="8371267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844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Problem of 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12</a:t>
            </a:fld>
            <a:endParaRPr lang="en-US"/>
          </a:p>
        </p:txBody>
      </p:sp>
      <p:pic>
        <p:nvPicPr>
          <p:cNvPr id="7170" name="Picture 2" descr="C:\Users\admin\Pictures\D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70" y="1545466"/>
            <a:ext cx="8242479" cy="463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01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4308"/>
          </a:xfrm>
        </p:spPr>
        <p:txBody>
          <a:bodyPr/>
          <a:lstStyle/>
          <a:p>
            <a:r>
              <a:rPr lang="en-US" dirty="0" smtClean="0"/>
              <a:t>Introduction to Text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0766"/>
            <a:ext cx="8229600" cy="482539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803042" y="37735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074" name="Picture 2" descr="C:\Users\admin\Pictures\T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34" y="1339403"/>
            <a:ext cx="8087932" cy="48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45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Text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0766"/>
            <a:ext cx="8229600" cy="48253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Modeling semi-structured data</a:t>
            </a:r>
          </a:p>
          <a:p>
            <a:r>
              <a:rPr lang="en-US" dirty="0" smtClean="0"/>
              <a:t>Information </a:t>
            </a:r>
            <a:r>
              <a:rPr lang="en-US" dirty="0"/>
              <a:t>Retrieval (IR) from </a:t>
            </a:r>
            <a:r>
              <a:rPr lang="en-US" dirty="0" smtClean="0"/>
              <a:t>unstructured documents</a:t>
            </a:r>
            <a:endParaRPr lang="en-US" dirty="0"/>
          </a:p>
          <a:p>
            <a:pPr lvl="1"/>
            <a:r>
              <a:rPr lang="en-US" dirty="0" smtClean="0"/>
              <a:t>Locates </a:t>
            </a:r>
            <a:r>
              <a:rPr lang="en-US" dirty="0"/>
              <a:t>relevant documents and Ranks documents</a:t>
            </a:r>
          </a:p>
          <a:p>
            <a:pPr lvl="2"/>
            <a:r>
              <a:rPr lang="en-US" dirty="0" smtClean="0"/>
              <a:t>Keyword </a:t>
            </a:r>
            <a:r>
              <a:rPr lang="en-US" dirty="0"/>
              <a:t>based (Boolean matching)</a:t>
            </a:r>
          </a:p>
          <a:p>
            <a:pPr lvl="2"/>
            <a:r>
              <a:rPr lang="en-US" dirty="0" smtClean="0"/>
              <a:t>Similarity </a:t>
            </a:r>
            <a:r>
              <a:rPr lang="en-US" dirty="0"/>
              <a:t>based</a:t>
            </a:r>
          </a:p>
          <a:p>
            <a:r>
              <a:rPr lang="en-US" dirty="0" smtClean="0"/>
              <a:t>Text </a:t>
            </a:r>
            <a:r>
              <a:rPr lang="en-US" dirty="0"/>
              <a:t>mining</a:t>
            </a:r>
          </a:p>
          <a:p>
            <a:pPr lvl="1"/>
            <a:r>
              <a:rPr lang="en-US" dirty="0" smtClean="0"/>
              <a:t>Classify </a:t>
            </a:r>
            <a:r>
              <a:rPr lang="en-US" dirty="0"/>
              <a:t>documents</a:t>
            </a:r>
          </a:p>
          <a:p>
            <a:pPr lvl="1"/>
            <a:r>
              <a:rPr lang="en-US" dirty="0" smtClean="0"/>
              <a:t>Cluster </a:t>
            </a:r>
            <a:r>
              <a:rPr lang="en-US" dirty="0"/>
              <a:t>documents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patterns or trends across documents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2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Mining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0766"/>
            <a:ext cx="8229600" cy="482539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15</a:t>
            </a:fld>
            <a:endParaRPr lang="en-US"/>
          </a:p>
        </p:txBody>
      </p:sp>
      <p:pic>
        <p:nvPicPr>
          <p:cNvPr id="4098" name="Picture 2" descr="C:\Users\admin\Pictures\T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28" y="1326524"/>
            <a:ext cx="8126569" cy="481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32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16</a:t>
            </a:fld>
            <a:endParaRPr lang="en-US"/>
          </a:p>
        </p:txBody>
      </p:sp>
      <p:pic>
        <p:nvPicPr>
          <p:cNvPr id="2050" name="Picture 2" descr="C:\Users\admin\Pictures\Are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365125"/>
            <a:ext cx="8278813" cy="612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1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files usually need some cleanup before processing can start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Remove “fluff” from web pages (ads, navigation bars, . . .)</a:t>
            </a:r>
          </a:p>
          <a:p>
            <a:pPr lvl="1"/>
            <a:r>
              <a:rPr lang="en-US" dirty="0"/>
              <a:t>Normalize text converted from PDF, Doc, or other </a:t>
            </a:r>
            <a:r>
              <a:rPr lang="en-US" dirty="0" smtClean="0"/>
              <a:t>binary formats</a:t>
            </a:r>
            <a:endParaRPr lang="en-US" dirty="0"/>
          </a:p>
          <a:p>
            <a:pPr lvl="1"/>
            <a:r>
              <a:rPr lang="en-US" dirty="0"/>
              <a:t>Deal with errors in </a:t>
            </a:r>
            <a:r>
              <a:rPr lang="en-US" dirty="0" err="1"/>
              <a:t>OCR’d</a:t>
            </a:r>
            <a:r>
              <a:rPr lang="en-US" dirty="0"/>
              <a:t> documents</a:t>
            </a:r>
          </a:p>
          <a:p>
            <a:pPr lvl="1"/>
            <a:r>
              <a:rPr lang="en-US" dirty="0"/>
              <a:t>Deal with tables, figures, captions, formulas, . . .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is </a:t>
            </a:r>
            <a:r>
              <a:rPr lang="en-US" dirty="0" err="1" smtClean="0"/>
              <a:t>splitted</a:t>
            </a:r>
            <a:r>
              <a:rPr lang="en-US" dirty="0" smtClean="0"/>
              <a:t> </a:t>
            </a:r>
            <a:r>
              <a:rPr lang="en-US" dirty="0"/>
              <a:t>into basic units called Tokens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Word tokens</a:t>
            </a:r>
          </a:p>
          <a:p>
            <a:pPr lvl="1"/>
            <a:r>
              <a:rPr lang="en-US" dirty="0" smtClean="0"/>
              <a:t>Number tokens</a:t>
            </a:r>
          </a:p>
          <a:p>
            <a:pPr lvl="1"/>
            <a:r>
              <a:rPr lang="en-US" dirty="0" smtClean="0"/>
              <a:t>Space tokens</a:t>
            </a:r>
          </a:p>
          <a:p>
            <a:r>
              <a:rPr lang="en-US" dirty="0"/>
              <a:t>Consistent tokenization is important for all later processing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3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character sequence and a defined document </a:t>
            </a:r>
            <a:r>
              <a:rPr lang="en-US" dirty="0" smtClean="0"/>
              <a:t>unit,</a:t>
            </a:r>
          </a:p>
          <a:p>
            <a:pPr lvl="1"/>
            <a:r>
              <a:rPr lang="en-US" dirty="0"/>
              <a:t> tokenization is the task of chopping it up into pieces, called </a:t>
            </a:r>
            <a:r>
              <a:rPr lang="en-US" dirty="0" smtClean="0"/>
              <a:t>tokens,</a:t>
            </a:r>
          </a:p>
          <a:p>
            <a:pPr lvl="1"/>
            <a:r>
              <a:rPr lang="en-US" dirty="0"/>
              <a:t>perhaps at the same time throwing away certain </a:t>
            </a:r>
            <a:r>
              <a:rPr lang="en-US" dirty="0" smtClean="0"/>
              <a:t>characters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/>
              <a:t>such as </a:t>
            </a:r>
            <a:r>
              <a:rPr lang="en-US" dirty="0" smtClean="0"/>
              <a:t>punctuation.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19</a:t>
            </a:fld>
            <a:endParaRPr lang="en-US"/>
          </a:p>
        </p:txBody>
      </p:sp>
      <p:pic>
        <p:nvPicPr>
          <p:cNvPr id="1026" name="Picture 2" descr="C:\Users\admin\Pictures\to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171" y="5138671"/>
            <a:ext cx="5881487" cy="114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2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Text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Approximately 90% of the World’s data is held </a:t>
            </a:r>
            <a:r>
              <a:rPr lang="en-US" dirty="0" smtClean="0"/>
              <a:t>in unstructured formats: (</a:t>
            </a:r>
            <a:r>
              <a:rPr lang="en-US" sz="2400" dirty="0" smtClean="0"/>
              <a:t>mostly in text </a:t>
            </a:r>
            <a:r>
              <a:rPr lang="en-US" sz="2800" dirty="0" smtClean="0"/>
              <a:t>format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2</a:t>
            </a:fld>
            <a:endParaRPr lang="en-US"/>
          </a:p>
        </p:txBody>
      </p:sp>
      <p:sp>
        <p:nvSpPr>
          <p:cNvPr id="7" name="AutoShape 2" descr="Image result for web pages"/>
          <p:cNvSpPr>
            <a:spLocks noChangeAspect="1" noChangeArrowheads="1"/>
          </p:cNvSpPr>
          <p:nvPr/>
        </p:nvSpPr>
        <p:spPr bwMode="auto">
          <a:xfrm>
            <a:off x="155575" y="-1897063"/>
            <a:ext cx="3543300" cy="395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 descr="C:\Users\admin\Desktop\w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66" y="2678805"/>
            <a:ext cx="2366717" cy="176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\Desktop\emai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447" y="2678805"/>
            <a:ext cx="1841679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\Desktop\book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180" y="2678805"/>
            <a:ext cx="2116428" cy="148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\Desktop\digitalLi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48" y="4443211"/>
            <a:ext cx="2716636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26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tokens are often loosely referred to as terms or </a:t>
            </a:r>
            <a:r>
              <a:rPr lang="en-US" dirty="0" smtClean="0"/>
              <a:t>words.</a:t>
            </a:r>
          </a:p>
          <a:p>
            <a:r>
              <a:rPr lang="en-US" dirty="0"/>
              <a:t> </a:t>
            </a:r>
            <a:r>
              <a:rPr lang="en-US" dirty="0" smtClean="0"/>
              <a:t>“A </a:t>
            </a:r>
            <a:r>
              <a:rPr lang="en-US" dirty="0"/>
              <a:t>token is an instance of a sequence of characters in some particular document that are grouped together as a useful semantic unit for </a:t>
            </a:r>
            <a:r>
              <a:rPr lang="en-US" dirty="0" smtClean="0"/>
              <a:t>processing”.</a:t>
            </a:r>
          </a:p>
          <a:p>
            <a:r>
              <a:rPr lang="en-US" dirty="0"/>
              <a:t>The major question of the tokenization phase is what are the correct tokens to use?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7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Mr. O'Neill thinks that the boys' stories about Chile's capital aren't amusing. </a:t>
            </a:r>
            <a:endParaRPr lang="en-US" b="1" dirty="0" smtClean="0"/>
          </a:p>
          <a:p>
            <a:r>
              <a:rPr lang="en-US" dirty="0"/>
              <a:t>For O'Neill, which of the following is the desired tokenization? 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And </a:t>
            </a:r>
            <a:r>
              <a:rPr lang="en-US" b="1" dirty="0"/>
              <a:t>for </a:t>
            </a:r>
            <a:r>
              <a:rPr lang="en-US" b="1" i="1" dirty="0"/>
              <a:t>aren't</a:t>
            </a:r>
            <a:r>
              <a:rPr lang="en-US" b="1" dirty="0"/>
              <a:t>, is it</a:t>
            </a:r>
            <a:r>
              <a:rPr lang="en-US" b="1" dirty="0" smtClean="0"/>
              <a:t>:</a:t>
            </a:r>
          </a:p>
          <a:p>
            <a:r>
              <a:rPr lang="en-US" dirty="0"/>
              <a:t>simple strategy is to just split on all </a:t>
            </a:r>
            <a:r>
              <a:rPr lang="en-US" b="1" dirty="0"/>
              <a:t>non-alphanumeric </a:t>
            </a:r>
            <a:r>
              <a:rPr lang="en-US" b="1" dirty="0" smtClean="0"/>
              <a:t>characters </a:t>
            </a:r>
            <a:r>
              <a:rPr lang="en-US" b="1" dirty="0" smtClean="0">
                <a:sym typeface="Wingdings" panose="05000000000000000000" pitchFamily="2" charset="2"/>
              </a:rPr>
              <a:t> but aren’t is bad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21</a:t>
            </a:fld>
            <a:endParaRPr lang="en-US"/>
          </a:p>
        </p:txBody>
      </p:sp>
      <p:pic>
        <p:nvPicPr>
          <p:cNvPr id="4098" name="Picture 2" descr="C:\Users\admin\Pictures\to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695" y="3199192"/>
            <a:ext cx="1639573" cy="157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min\Pictures\to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834" y="3482796"/>
            <a:ext cx="1565118" cy="129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45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choices determine which Boolean queries will </a:t>
            </a:r>
            <a:r>
              <a:rPr lang="en-US" dirty="0" smtClean="0"/>
              <a:t>match</a:t>
            </a:r>
          </a:p>
          <a:p>
            <a:r>
              <a:rPr lang="en-US" dirty="0"/>
              <a:t>A query of </a:t>
            </a:r>
            <a:r>
              <a:rPr lang="en-US" dirty="0" err="1"/>
              <a:t>neill</a:t>
            </a:r>
            <a:r>
              <a:rPr lang="en-US" dirty="0"/>
              <a:t> AND capital will match in three cases but not the other </a:t>
            </a:r>
            <a:r>
              <a:rPr lang="en-US" dirty="0" smtClean="0"/>
              <a:t>two.</a:t>
            </a:r>
          </a:p>
          <a:p>
            <a:r>
              <a:rPr lang="en-US" dirty="0" smtClean="0"/>
              <a:t>In </a:t>
            </a:r>
            <a:r>
              <a:rPr lang="en-US" dirty="0"/>
              <a:t>how many cases would a query of </a:t>
            </a:r>
            <a:r>
              <a:rPr lang="en-US" dirty="0" err="1"/>
              <a:t>o'neill</a:t>
            </a:r>
            <a:r>
              <a:rPr lang="en-US" dirty="0"/>
              <a:t> AND capital match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Only one </a:t>
            </a:r>
            <a:r>
              <a:rPr lang="en-US" dirty="0" smtClean="0">
                <a:sym typeface="Wingdings" panose="05000000000000000000" pitchFamily="2" charset="2"/>
              </a:rPr>
              <a:t> if no processing of query done</a:t>
            </a:r>
          </a:p>
          <a:p>
            <a:r>
              <a:rPr lang="en-US" dirty="0"/>
              <a:t> For either Boolean or free text </a:t>
            </a:r>
            <a:r>
              <a:rPr lang="en-US" dirty="0" smtClean="0"/>
              <a:t>queries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/>
              <a:t>processing queries with the same </a:t>
            </a:r>
            <a:r>
              <a:rPr lang="en-US" dirty="0" smtClean="0"/>
              <a:t>tokenizer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/>
              <a:t>This guarantees that a sequence of characters in a text will always match the same sequence typed in a query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5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5008"/>
            <a:ext cx="8229600" cy="48511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These issues of tokenization are </a:t>
            </a:r>
            <a:r>
              <a:rPr lang="en-US" dirty="0" smtClean="0"/>
              <a:t>language-specific.</a:t>
            </a:r>
          </a:p>
          <a:p>
            <a:r>
              <a:rPr lang="en-US" dirty="0"/>
              <a:t> It thus requires the language of the document to be </a:t>
            </a:r>
            <a:r>
              <a:rPr lang="en-US" dirty="0" smtClean="0"/>
              <a:t>known</a:t>
            </a:r>
          </a:p>
          <a:p>
            <a:r>
              <a:rPr lang="en-US" dirty="0"/>
              <a:t> Computer technology has introduced new types of character sequences that a tokenizer should probably tokenize as a single </a:t>
            </a:r>
            <a:r>
              <a:rPr lang="en-US" dirty="0" smtClean="0"/>
              <a:t>token</a:t>
            </a:r>
          </a:p>
          <a:p>
            <a:pPr lvl="1"/>
            <a:r>
              <a:rPr lang="en-US" dirty="0"/>
              <a:t>email addresses (</a:t>
            </a:r>
            <a:r>
              <a:rPr lang="en-US" dirty="0">
                <a:hlinkClick r:id="rId2"/>
              </a:rPr>
              <a:t>jblack@mail.yahoo.com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web URLs (</a:t>
            </a:r>
            <a:r>
              <a:rPr lang="en-US" dirty="0">
                <a:hlinkClick r:id="rId3"/>
              </a:rPr>
              <a:t>http://stuff.big.com/new/specials.html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numeric IP addresses (142.32.48.231)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0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5008"/>
            <a:ext cx="8229600" cy="48511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English, hyphenation is used for various purposes ranging from splitting up vowels in words to joining nouns as name to a copyediting device to show word grouping </a:t>
            </a:r>
            <a:endParaRPr lang="en-US" dirty="0" smtClean="0"/>
          </a:p>
          <a:p>
            <a:pPr lvl="1"/>
            <a:r>
              <a:rPr lang="en-US" i="1" dirty="0" smtClean="0"/>
              <a:t>co-education</a:t>
            </a:r>
          </a:p>
          <a:p>
            <a:pPr lvl="1"/>
            <a:r>
              <a:rPr lang="en-US" i="1" dirty="0" smtClean="0"/>
              <a:t>Hewlett-Packard</a:t>
            </a:r>
          </a:p>
          <a:p>
            <a:pPr lvl="1"/>
            <a:r>
              <a:rPr lang="en-US" i="1" dirty="0" smtClean="0"/>
              <a:t>the </a:t>
            </a:r>
            <a:r>
              <a:rPr lang="en-US" i="1" dirty="0"/>
              <a:t>hold-him-back-and-drag-him-away </a:t>
            </a:r>
            <a:r>
              <a:rPr lang="en-US" i="1" dirty="0" smtClean="0"/>
              <a:t>maneuver</a:t>
            </a:r>
            <a:endParaRPr lang="en-US" dirty="0" smtClean="0"/>
          </a:p>
          <a:p>
            <a:r>
              <a:rPr lang="en-US" dirty="0"/>
              <a:t>Handling hyphens automatically can thus be </a:t>
            </a:r>
            <a:r>
              <a:rPr lang="en-US" dirty="0" smtClean="0"/>
              <a:t>complex</a:t>
            </a:r>
          </a:p>
          <a:p>
            <a:pPr lvl="1"/>
            <a:r>
              <a:rPr lang="en-US" dirty="0"/>
              <a:t>it can either be done as a classification </a:t>
            </a:r>
            <a:r>
              <a:rPr lang="en-US" dirty="0" smtClean="0"/>
              <a:t>problem</a:t>
            </a:r>
          </a:p>
          <a:p>
            <a:pPr lvl="1"/>
            <a:r>
              <a:rPr lang="en-US" dirty="0"/>
              <a:t>some heuristic rules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5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5008"/>
            <a:ext cx="8229600" cy="485115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Conceptually, splitting on white space can also split what should be regarded as a single token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San </a:t>
            </a:r>
            <a:r>
              <a:rPr lang="en-US" dirty="0" smtClean="0"/>
              <a:t>Francisco</a:t>
            </a:r>
          </a:p>
          <a:p>
            <a:pPr lvl="1"/>
            <a:r>
              <a:rPr lang="en-US" dirty="0"/>
              <a:t>Los </a:t>
            </a:r>
            <a:r>
              <a:rPr lang="en-US" dirty="0" smtClean="0"/>
              <a:t>Angeles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au fait </a:t>
            </a:r>
            <a:r>
              <a:rPr lang="en-US" dirty="0" smtClean="0">
                <a:sym typeface="Wingdings" panose="05000000000000000000" pitchFamily="2" charset="2"/>
              </a:rPr>
              <a:t> borrowed foreign phrase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et at. </a:t>
            </a:r>
          </a:p>
          <a:p>
            <a:r>
              <a:rPr lang="en-US" dirty="0" smtClean="0"/>
              <a:t>Few compounds </a:t>
            </a:r>
            <a:r>
              <a:rPr lang="en-US" dirty="0"/>
              <a:t>that are sometimes written as a single word and sometimes space </a:t>
            </a:r>
            <a:r>
              <a:rPr lang="en-US" dirty="0" smtClean="0"/>
              <a:t>separated</a:t>
            </a:r>
          </a:p>
          <a:p>
            <a:pPr lvl="1"/>
            <a:r>
              <a:rPr lang="en-US" dirty="0" smtClean="0"/>
              <a:t>White Space    vs whitespace</a:t>
            </a:r>
          </a:p>
          <a:p>
            <a:r>
              <a:rPr lang="en-US" dirty="0"/>
              <a:t> Other cases with internal spaces that we might wish to regard as a single token include phone </a:t>
            </a:r>
            <a:r>
              <a:rPr lang="en-US" dirty="0" smtClean="0"/>
              <a:t>numbers, dates</a:t>
            </a:r>
          </a:p>
          <a:p>
            <a:pPr lvl="1"/>
            <a:r>
              <a:rPr lang="en-US" dirty="0" smtClean="0"/>
              <a:t>June 21</a:t>
            </a:r>
            <a:r>
              <a:rPr lang="en-US" baseline="30000" dirty="0" smtClean="0"/>
              <a:t>st</a:t>
            </a:r>
            <a:r>
              <a:rPr lang="en-US" dirty="0" smtClean="0"/>
              <a:t>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4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5008"/>
            <a:ext cx="8229600" cy="48511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Splitting tokens on spaces can cause bad retrieval </a:t>
            </a:r>
            <a:r>
              <a:rPr lang="en-US" dirty="0" smtClean="0"/>
              <a:t>results</a:t>
            </a:r>
          </a:p>
          <a:p>
            <a:pPr lvl="1"/>
            <a:r>
              <a:rPr lang="en-US" dirty="0"/>
              <a:t>search for York </a:t>
            </a:r>
            <a:r>
              <a:rPr lang="en-US" dirty="0" smtClean="0"/>
              <a:t>University </a:t>
            </a:r>
            <a:r>
              <a:rPr lang="en-US" dirty="0" smtClean="0">
                <a:sym typeface="Wingdings" panose="05000000000000000000" pitchFamily="2" charset="2"/>
              </a:rPr>
              <a:t> it may returns </a:t>
            </a:r>
            <a:r>
              <a:rPr lang="en-US" dirty="0"/>
              <a:t>documents containing New York </a:t>
            </a:r>
            <a:r>
              <a:rPr lang="en-US" dirty="0" smtClean="0"/>
              <a:t>University</a:t>
            </a:r>
          </a:p>
          <a:p>
            <a:r>
              <a:rPr lang="en-US" dirty="0"/>
              <a:t>The problems of hyphens and non-separating whitespace can even </a:t>
            </a:r>
            <a:r>
              <a:rPr lang="en-US" dirty="0" smtClean="0"/>
              <a:t>interact.</a:t>
            </a:r>
          </a:p>
          <a:p>
            <a:r>
              <a:rPr lang="en-US" dirty="0"/>
              <a:t>Advertisements for air fares frequently contain items like San Francisco-Los Angeles, where simply doing whitespace splitting would give unfortunate results.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7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5008"/>
            <a:ext cx="8229600" cy="4851157"/>
          </a:xfrm>
        </p:spPr>
        <p:txBody>
          <a:bodyPr>
            <a:normAutofit/>
          </a:bodyPr>
          <a:lstStyle/>
          <a:p>
            <a:r>
              <a:rPr lang="en-US" dirty="0"/>
              <a:t>issues of tokenization interact with handling phrase </a:t>
            </a:r>
            <a:r>
              <a:rPr lang="en-US" dirty="0" smtClean="0"/>
              <a:t>queries, </a:t>
            </a:r>
            <a:r>
              <a:rPr lang="en-US" dirty="0"/>
              <a:t>particularly if we would like queries for all of </a:t>
            </a:r>
            <a:r>
              <a:rPr lang="en-US" b="1" dirty="0"/>
              <a:t>lowercase</a:t>
            </a:r>
            <a:r>
              <a:rPr lang="en-US" dirty="0"/>
              <a:t>, </a:t>
            </a:r>
            <a:r>
              <a:rPr lang="en-US" b="1" dirty="0"/>
              <a:t>lower-case</a:t>
            </a:r>
            <a:r>
              <a:rPr lang="en-US" dirty="0"/>
              <a:t> and </a:t>
            </a:r>
            <a:r>
              <a:rPr lang="en-US" b="1" dirty="0"/>
              <a:t>lower case </a:t>
            </a:r>
            <a:r>
              <a:rPr lang="en-US" dirty="0"/>
              <a:t>to return the same </a:t>
            </a:r>
            <a:r>
              <a:rPr lang="en-US" dirty="0" smtClean="0"/>
              <a:t>results</a:t>
            </a:r>
          </a:p>
          <a:p>
            <a:pPr lvl="1"/>
            <a:r>
              <a:rPr lang="en-US" dirty="0"/>
              <a:t>The last two can be handled by splitting on hyphens and using a phrase </a:t>
            </a:r>
            <a:r>
              <a:rPr lang="en-US" dirty="0" smtClean="0"/>
              <a:t>index</a:t>
            </a:r>
          </a:p>
          <a:p>
            <a:r>
              <a:rPr lang="en-US" dirty="0"/>
              <a:t>One effective strategy in practice, which is used by some </a:t>
            </a:r>
            <a:r>
              <a:rPr lang="en-US" b="1" dirty="0"/>
              <a:t>Boolean retrieval</a:t>
            </a:r>
            <a:r>
              <a:rPr lang="en-US" dirty="0"/>
              <a:t> systems such as </a:t>
            </a:r>
            <a:r>
              <a:rPr lang="en-US" b="1" dirty="0"/>
              <a:t>Westlaw</a:t>
            </a:r>
            <a:r>
              <a:rPr lang="en-US" dirty="0"/>
              <a:t> and </a:t>
            </a:r>
            <a:r>
              <a:rPr lang="en-US" b="1" dirty="0"/>
              <a:t>Lexis-Nexis</a:t>
            </a:r>
            <a:r>
              <a:rPr lang="en-US" dirty="0"/>
              <a:t> (</a:t>
            </a:r>
            <a:r>
              <a:rPr lang="en-US" dirty="0" err="1"/>
              <a:t>westlaw</a:t>
            </a:r>
            <a:r>
              <a:rPr lang="en-US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Unfortunately, even tokenization can be difficult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Is John’s sick one token or two</a:t>
            </a:r>
            <a:r>
              <a:rPr lang="en-US" dirty="0" smtClean="0"/>
              <a:t>?</a:t>
            </a:r>
          </a:p>
          <a:p>
            <a:pPr lvl="2"/>
            <a:r>
              <a:rPr lang="en-US" dirty="0"/>
              <a:t>If one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problems </a:t>
            </a:r>
            <a:r>
              <a:rPr lang="en-US" dirty="0"/>
              <a:t>in parsing (where’s the verb</a:t>
            </a:r>
            <a:r>
              <a:rPr lang="en-US" dirty="0" smtClean="0"/>
              <a:t>?)</a:t>
            </a:r>
          </a:p>
          <a:p>
            <a:pPr lvl="2"/>
            <a:r>
              <a:rPr lang="en-US" dirty="0"/>
              <a:t>If two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what do we do with John’s house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What to do with hyphens</a:t>
            </a:r>
            <a:r>
              <a:rPr lang="en-US" dirty="0" smtClean="0"/>
              <a:t>?</a:t>
            </a:r>
          </a:p>
          <a:p>
            <a:pPr lvl="2"/>
            <a:r>
              <a:rPr lang="en-US" dirty="0"/>
              <a:t>Example: </a:t>
            </a:r>
            <a:r>
              <a:rPr lang="en-US" dirty="0" smtClean="0"/>
              <a:t>  database </a:t>
            </a:r>
            <a:r>
              <a:rPr lang="en-US" dirty="0"/>
              <a:t>vs. data-base vs. data </a:t>
            </a:r>
            <a:r>
              <a:rPr lang="en-US" dirty="0" smtClean="0"/>
              <a:t>base</a:t>
            </a:r>
          </a:p>
          <a:p>
            <a:pPr lvl="1"/>
            <a:r>
              <a:rPr lang="en-US" dirty="0"/>
              <a:t>what to do with “C++”, “A/C”, “:-)”, “. . .”?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7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/>
              <a:t>languages don’t use whitespace (e.g., Chinese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 need to run a word segmentation </a:t>
            </a:r>
            <a:r>
              <a:rPr lang="en-US" dirty="0" smtClean="0"/>
              <a:t>first</a:t>
            </a:r>
          </a:p>
          <a:p>
            <a:r>
              <a:rPr lang="en-US" dirty="0"/>
              <a:t>Heavy compounding e.g. in German, decomposition necessary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Rinderbraten</a:t>
            </a:r>
            <a:r>
              <a:rPr lang="en-US" dirty="0"/>
              <a:t>” (roast beef) ! </a:t>
            </a:r>
            <a:r>
              <a:rPr lang="en-US" dirty="0" err="1"/>
              <a:t>Rind|erbraten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Rind|erb|raten</a:t>
            </a:r>
            <a:r>
              <a:rPr lang="en-US" dirty="0"/>
              <a:t>? </a:t>
            </a:r>
            <a:r>
              <a:rPr lang="en-US" dirty="0" err="1"/>
              <a:t>Rinder|braten</a:t>
            </a:r>
            <a:r>
              <a:rPr lang="en-US" dirty="0"/>
              <a:t>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5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</a:t>
            </a:r>
            <a:r>
              <a:rPr lang="en-US" dirty="0"/>
              <a:t>Text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Social media data analytics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Text analytics </a:t>
            </a:r>
            <a:r>
              <a:rPr lang="en-US" dirty="0"/>
              <a:t>can address both by analyzing large volumes of unstructured data, extracting opinions, emotions and sentiment and their relations with brands and products.</a:t>
            </a:r>
            <a:endParaRPr lang="en-US" dirty="0" smtClean="0"/>
          </a:p>
          <a:p>
            <a:r>
              <a:rPr lang="en-US" dirty="0" smtClean="0"/>
              <a:t>Business Intelligence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text mining </a:t>
            </a:r>
            <a:r>
              <a:rPr lang="en-US" dirty="0"/>
              <a:t>really makes the difference, enabling the analyst to quickly </a:t>
            </a:r>
            <a:r>
              <a:rPr lang="en-US" b="1" dirty="0"/>
              <a:t>jump at the answer </a:t>
            </a:r>
            <a:r>
              <a:rPr lang="en-US" dirty="0"/>
              <a:t>even when analyzing petabytes of internal and open source data.</a:t>
            </a:r>
            <a:endParaRPr lang="en-US" dirty="0" smtClean="0"/>
          </a:p>
          <a:p>
            <a:r>
              <a:rPr lang="en-US" dirty="0" smtClean="0"/>
              <a:t>Risk Management:</a:t>
            </a:r>
          </a:p>
          <a:p>
            <a:pPr lvl="1"/>
            <a:r>
              <a:rPr lang="en-US" dirty="0"/>
              <a:t>Risk Management Software based on </a:t>
            </a:r>
            <a:r>
              <a:rPr lang="en-US" b="1" dirty="0"/>
              <a:t>text mining </a:t>
            </a:r>
            <a:r>
              <a:rPr lang="en-US" dirty="0"/>
              <a:t>technology can dramatically increase the ability to mitigate </a:t>
            </a:r>
            <a:r>
              <a:rPr lang="en-US" dirty="0" smtClean="0"/>
              <a:t>risk.</a:t>
            </a:r>
          </a:p>
          <a:p>
            <a:pPr lvl="1"/>
            <a:r>
              <a:rPr lang="en-US" dirty="0" smtClean="0"/>
              <a:t>Able to access </a:t>
            </a:r>
            <a:r>
              <a:rPr lang="en-US" dirty="0"/>
              <a:t>the right information at the right time.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8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Tokenization can become even more difficult in specific domains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30</a:t>
            </a:fld>
            <a:endParaRPr lang="en-US"/>
          </a:p>
        </p:txBody>
      </p:sp>
      <p:pic>
        <p:nvPicPr>
          <p:cNvPr id="2050" name="Picture 2" descr="C:\Users\admin\Pictures\t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63" y="2710266"/>
            <a:ext cx="7440613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12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Tokenization can become even more difficult in specific domains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31</a:t>
            </a:fld>
            <a:endParaRPr lang="en-US"/>
          </a:p>
        </p:txBody>
      </p:sp>
      <p:pic>
        <p:nvPicPr>
          <p:cNvPr id="3074" name="Picture 2" descr="C:\Users\admin\Pictures\t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49" y="2781837"/>
            <a:ext cx="7619709" cy="332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88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Words are changed through a morphological process </a:t>
            </a:r>
            <a:r>
              <a:rPr lang="en-US" dirty="0" smtClean="0"/>
              <a:t>called inflection:</a:t>
            </a:r>
          </a:p>
          <a:p>
            <a:pPr lvl="1"/>
            <a:r>
              <a:rPr lang="en-US" dirty="0"/>
              <a:t>typically indicates changes in case, </a:t>
            </a:r>
            <a:r>
              <a:rPr lang="en-US" dirty="0" smtClean="0"/>
              <a:t>gender, number,  </a:t>
            </a:r>
            <a:r>
              <a:rPr lang="en-US" dirty="0"/>
              <a:t>tense, etc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Example: car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cars</a:t>
            </a:r>
            <a:r>
              <a:rPr lang="en-US" dirty="0"/>
              <a:t>, give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gives</a:t>
            </a:r>
            <a:r>
              <a:rPr lang="en-US" dirty="0"/>
              <a:t>, gave, </a:t>
            </a:r>
            <a:r>
              <a:rPr lang="en-US" dirty="0" smtClean="0"/>
              <a:t>given</a:t>
            </a:r>
          </a:p>
          <a:p>
            <a:r>
              <a:rPr lang="en-US" dirty="0" smtClean="0"/>
              <a:t>Goal : “Normalize” words</a:t>
            </a:r>
          </a:p>
          <a:p>
            <a:r>
              <a:rPr lang="en-US" dirty="0" smtClean="0"/>
              <a:t>Two Main Approaches to normalization</a:t>
            </a:r>
          </a:p>
          <a:p>
            <a:pPr lvl="1"/>
            <a:r>
              <a:rPr lang="en-US" dirty="0" smtClean="0"/>
              <a:t>Stemming </a:t>
            </a:r>
            <a:r>
              <a:rPr lang="en-US" dirty="0" smtClean="0">
                <a:sym typeface="Wingdings" panose="05000000000000000000" pitchFamily="2" charset="2"/>
              </a:rPr>
              <a:t> Reduce words to base form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Lemmatization  Reduce words to their lemma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0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6676"/>
            <a:ext cx="8229600" cy="470948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Stemming techniques is used in IR systems:</a:t>
            </a:r>
          </a:p>
          <a:p>
            <a:pPr lvl="1"/>
            <a:r>
              <a:rPr lang="en-US" dirty="0"/>
              <a:t>Can be achieved with </a:t>
            </a:r>
            <a:r>
              <a:rPr lang="en-US" b="1" dirty="0"/>
              <a:t>rule-based algorithms</a:t>
            </a:r>
            <a:r>
              <a:rPr lang="en-US" dirty="0"/>
              <a:t>, usually based </a:t>
            </a:r>
            <a:r>
              <a:rPr lang="en-US" dirty="0" smtClean="0"/>
              <a:t>on suffix-stripping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Standard algorithm for English: the </a:t>
            </a:r>
            <a:r>
              <a:rPr lang="en-US" b="1" dirty="0">
                <a:sym typeface="Wingdings" panose="05000000000000000000" pitchFamily="2" charset="2"/>
              </a:rPr>
              <a:t>Porter </a:t>
            </a:r>
            <a:r>
              <a:rPr lang="en-US" b="1" dirty="0" smtClean="0">
                <a:sym typeface="Wingdings" panose="05000000000000000000" pitchFamily="2" charset="2"/>
              </a:rPr>
              <a:t>stemmer</a:t>
            </a:r>
          </a:p>
          <a:p>
            <a:pPr lvl="1"/>
            <a:r>
              <a:rPr lang="en-US" dirty="0"/>
              <a:t>Advantages: simple &amp; </a:t>
            </a:r>
            <a:r>
              <a:rPr lang="en-US" dirty="0" smtClean="0"/>
              <a:t>fast</a:t>
            </a:r>
          </a:p>
          <a:p>
            <a:pPr lvl="1"/>
            <a:r>
              <a:rPr lang="en-US" dirty="0"/>
              <a:t>Disadvantages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Rules are </a:t>
            </a:r>
            <a:r>
              <a:rPr lang="en-US" dirty="0" smtClean="0"/>
              <a:t>language-dependent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Can create words that do not exist in the language</a:t>
            </a:r>
          </a:p>
          <a:p>
            <a:pPr lvl="3"/>
            <a:r>
              <a:rPr lang="en-US" sz="2400" dirty="0">
                <a:sym typeface="Wingdings" panose="05000000000000000000" pitchFamily="2" charset="2"/>
              </a:rPr>
              <a:t> Ex: computers    </a:t>
            </a:r>
            <a:r>
              <a:rPr lang="en-US" sz="2400" dirty="0" err="1" smtClean="0">
                <a:sym typeface="Wingdings" panose="05000000000000000000" pitchFamily="2" charset="2"/>
              </a:rPr>
              <a:t>comput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lvl="2"/>
            <a:r>
              <a:rPr lang="en-US" sz="2800" dirty="0"/>
              <a:t>Often reduces different words to the same </a:t>
            </a:r>
            <a:r>
              <a:rPr lang="en-US" sz="2800" dirty="0" smtClean="0"/>
              <a:t>stem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Example: army, arm  arm ::: stocks, stockings  stock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  <a:p>
            <a:endParaRPr lang="en-US" b="1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4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Lemmatization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6676"/>
            <a:ext cx="8229600" cy="5087155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ym typeface="Wingdings" panose="05000000000000000000" pitchFamily="2" charset="2"/>
              </a:rPr>
              <a:t>Lemmatization is the process of deriving the base form, or lemma</a:t>
            </a:r>
            <a:r>
              <a:rPr lang="en-US" dirty="0" smtClean="0">
                <a:sym typeface="Wingdings" panose="05000000000000000000" pitchFamily="2" charset="2"/>
              </a:rPr>
              <a:t>, of </a:t>
            </a:r>
            <a:r>
              <a:rPr lang="en-US" dirty="0">
                <a:sym typeface="Wingdings" panose="05000000000000000000" pitchFamily="2" charset="2"/>
              </a:rPr>
              <a:t>a word from one of its inflected </a:t>
            </a:r>
            <a:r>
              <a:rPr lang="en-US" dirty="0" smtClean="0">
                <a:sym typeface="Wingdings" panose="05000000000000000000" pitchFamily="2" charset="2"/>
              </a:rPr>
              <a:t>forms.</a:t>
            </a:r>
          </a:p>
          <a:p>
            <a:r>
              <a:rPr lang="en-US" dirty="0">
                <a:sym typeface="Wingdings" panose="05000000000000000000" pitchFamily="2" charset="2"/>
              </a:rPr>
              <a:t>This requires </a:t>
            </a:r>
            <a:r>
              <a:rPr lang="en-US" dirty="0" smtClean="0">
                <a:sym typeface="Wingdings" panose="05000000000000000000" pitchFamily="2" charset="2"/>
              </a:rPr>
              <a:t>a morphological </a:t>
            </a:r>
            <a:r>
              <a:rPr lang="en-US" dirty="0">
                <a:sym typeface="Wingdings" panose="05000000000000000000" pitchFamily="2" charset="2"/>
              </a:rPr>
              <a:t>analysis, which in turn typically requires a lexicon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Advantages: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identifies the lemma (root form), which is an actual </a:t>
            </a:r>
            <a:r>
              <a:rPr lang="en-US" dirty="0" smtClean="0">
                <a:sym typeface="Wingdings" panose="05000000000000000000" pitchFamily="2" charset="2"/>
              </a:rPr>
              <a:t>word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less errors than in </a:t>
            </a:r>
            <a:r>
              <a:rPr lang="en-US" dirty="0" smtClean="0">
                <a:sym typeface="Wingdings" panose="05000000000000000000" pitchFamily="2" charset="2"/>
              </a:rPr>
              <a:t>stemming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Disadvantages:</a:t>
            </a:r>
          </a:p>
          <a:p>
            <a:pPr lvl="1"/>
            <a:r>
              <a:rPr lang="en-US" dirty="0"/>
              <a:t>more complex than stemming, </a:t>
            </a:r>
            <a:r>
              <a:rPr lang="en-US" dirty="0" smtClean="0"/>
              <a:t>slower</a:t>
            </a:r>
          </a:p>
          <a:p>
            <a:pPr lvl="1"/>
            <a:r>
              <a:rPr lang="en-US" dirty="0"/>
              <a:t>requires additional language-dependent </a:t>
            </a:r>
            <a:r>
              <a:rPr lang="en-US" dirty="0" smtClean="0"/>
              <a:t>resources</a:t>
            </a:r>
          </a:p>
          <a:p>
            <a:r>
              <a:rPr lang="en-US" dirty="0">
                <a:sym typeface="Wingdings" panose="05000000000000000000" pitchFamily="2" charset="2"/>
              </a:rPr>
              <a:t>While stemming is good enough for Information Retrieval</a:t>
            </a:r>
            <a:r>
              <a:rPr lang="en-US" dirty="0" smtClean="0">
                <a:sym typeface="Wingdings" panose="05000000000000000000" pitchFamily="2" charset="2"/>
              </a:rPr>
              <a:t>, Text </a:t>
            </a:r>
            <a:r>
              <a:rPr lang="en-US" dirty="0">
                <a:sym typeface="Wingdings" panose="05000000000000000000" pitchFamily="2" charset="2"/>
              </a:rPr>
              <a:t>Mining often requires </a:t>
            </a:r>
            <a:r>
              <a:rPr lang="en-US" dirty="0" smtClean="0">
                <a:sym typeface="Wingdings" panose="05000000000000000000" pitchFamily="2" charset="2"/>
              </a:rPr>
              <a:t>lemmatization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Semantics is more </a:t>
            </a:r>
            <a:r>
              <a:rPr lang="en-US" dirty="0" smtClean="0">
                <a:sym typeface="Wingdings" panose="05000000000000000000" pitchFamily="2" charset="2"/>
              </a:rPr>
              <a:t>important (we </a:t>
            </a:r>
            <a:r>
              <a:rPr lang="en-US" dirty="0">
                <a:sym typeface="Wingdings" panose="05000000000000000000" pitchFamily="2" charset="2"/>
              </a:rPr>
              <a:t>need to distinguish an </a:t>
            </a:r>
            <a:r>
              <a:rPr lang="en-US" dirty="0" smtClean="0">
                <a:sym typeface="Wingdings" panose="05000000000000000000" pitchFamily="2" charset="2"/>
              </a:rPr>
              <a:t>army and </a:t>
            </a:r>
            <a:r>
              <a:rPr lang="en-US" dirty="0">
                <a:sym typeface="Wingdings" panose="05000000000000000000" pitchFamily="2" charset="2"/>
              </a:rPr>
              <a:t>an arm</a:t>
            </a:r>
            <a:r>
              <a:rPr lang="en-US" dirty="0" smtClean="0">
                <a:sym typeface="Wingdings" panose="05000000000000000000" pitchFamily="2" charset="2"/>
              </a:rPr>
              <a:t>!)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Errors in low-level components can multiply when </a:t>
            </a:r>
            <a:r>
              <a:rPr lang="en-US" dirty="0" smtClean="0">
                <a:sym typeface="Wingdings" panose="05000000000000000000" pitchFamily="2" charset="2"/>
              </a:rPr>
              <a:t>running downstream</a:t>
            </a:r>
          </a:p>
          <a:p>
            <a:endParaRPr lang="en-US" b="1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6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Lemmatization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6676"/>
            <a:ext cx="8390586" cy="5087155"/>
          </a:xfrm>
        </p:spPr>
        <p:txBody>
          <a:bodyPr>
            <a:normAutofit/>
          </a:bodyPr>
          <a:lstStyle/>
          <a:p>
            <a:r>
              <a:rPr lang="en-US" b="1" dirty="0" smtClean="0"/>
              <a:t>Stemming</a:t>
            </a:r>
          </a:p>
          <a:p>
            <a:pPr lvl="1"/>
            <a:r>
              <a:rPr lang="en-US" b="1" dirty="0" smtClean="0"/>
              <a:t>Introduction, Introducing, Introduces </a:t>
            </a:r>
            <a:r>
              <a:rPr lang="en-US" b="1" dirty="0" smtClean="0">
                <a:sym typeface="Wingdings" panose="05000000000000000000" pitchFamily="2" charset="2"/>
              </a:rPr>
              <a:t> </a:t>
            </a:r>
            <a:r>
              <a:rPr lang="en-US" b="1" dirty="0" err="1" smtClean="0">
                <a:sym typeface="Wingdings" panose="05000000000000000000" pitchFamily="2" charset="2"/>
              </a:rPr>
              <a:t>Introduc</a:t>
            </a:r>
            <a:endParaRPr lang="en-US" b="1" dirty="0" smtClean="0">
              <a:sym typeface="Wingdings" panose="05000000000000000000" pitchFamily="2" charset="2"/>
            </a:endParaRP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g</a:t>
            </a:r>
            <a:r>
              <a:rPr lang="en-US" b="1" dirty="0" smtClean="0">
                <a:sym typeface="Wingdings" panose="05000000000000000000" pitchFamily="2" charset="2"/>
              </a:rPr>
              <a:t>one, going,  goes  go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Lemmatizing:</a:t>
            </a:r>
          </a:p>
          <a:p>
            <a:pPr lvl="1"/>
            <a:r>
              <a:rPr lang="en-US" b="1" dirty="0"/>
              <a:t>Introduction, Introducing, Introduces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ym typeface="Wingdings" panose="05000000000000000000" pitchFamily="2" charset="2"/>
              </a:rPr>
              <a:t>Introduce</a:t>
            </a:r>
            <a:endParaRPr lang="en-US" b="1" dirty="0">
              <a:sym typeface="Wingdings" panose="05000000000000000000" pitchFamily="2" charset="2"/>
            </a:endParaRP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gone, going,  </a:t>
            </a:r>
            <a:r>
              <a:rPr lang="en-US" b="1" dirty="0" smtClean="0">
                <a:sym typeface="Wingdings" panose="05000000000000000000" pitchFamily="2" charset="2"/>
              </a:rPr>
              <a:t>goes,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went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 go</a:t>
            </a:r>
          </a:p>
          <a:p>
            <a:pPr lvl="1"/>
            <a:endParaRPr lang="en-US" b="1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6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/>
              <a:t>Stemming is a pre-processing step in Text </a:t>
            </a:r>
            <a:r>
              <a:rPr lang="en-US" i="1" dirty="0" smtClean="0"/>
              <a:t>Mining.</a:t>
            </a:r>
            <a:endParaRPr lang="en-US" dirty="0" smtClean="0"/>
          </a:p>
          <a:p>
            <a:r>
              <a:rPr lang="en-US" dirty="0" smtClean="0"/>
              <a:t>Word </a:t>
            </a:r>
            <a:r>
              <a:rPr lang="en-US" dirty="0"/>
              <a:t>stemming is an important feature supported </a:t>
            </a:r>
            <a:r>
              <a:rPr lang="en-US" dirty="0" smtClean="0"/>
              <a:t>by  </a:t>
            </a:r>
            <a:r>
              <a:rPr lang="en-US" dirty="0"/>
              <a:t>indexing and search </a:t>
            </a:r>
            <a:r>
              <a:rPr lang="en-US" dirty="0" smtClean="0"/>
              <a:t>systems.</a:t>
            </a:r>
          </a:p>
          <a:p>
            <a:r>
              <a:rPr lang="en-US" dirty="0"/>
              <a:t>Indexing </a:t>
            </a:r>
            <a:r>
              <a:rPr lang="en-US" dirty="0" smtClean="0"/>
              <a:t>and searching </a:t>
            </a:r>
            <a:r>
              <a:rPr lang="en-US" dirty="0"/>
              <a:t>are </a:t>
            </a:r>
            <a:r>
              <a:rPr lang="en-US" dirty="0" smtClean="0"/>
              <a:t>used in many applications of </a:t>
            </a:r>
            <a:r>
              <a:rPr lang="en-US" dirty="0"/>
              <a:t>Text </a:t>
            </a:r>
            <a:r>
              <a:rPr lang="en-US" dirty="0" smtClean="0"/>
              <a:t>Mining, NLP and IR. </a:t>
            </a:r>
          </a:p>
          <a:p>
            <a:r>
              <a:rPr lang="en-US" dirty="0" smtClean="0"/>
              <a:t>“</a:t>
            </a:r>
            <a:r>
              <a:rPr lang="en-US" b="1" i="1" dirty="0" smtClean="0"/>
              <a:t>The purpose </a:t>
            </a:r>
            <a:r>
              <a:rPr lang="en-US" b="1" i="1" dirty="0"/>
              <a:t>of stemming is to </a:t>
            </a:r>
            <a:r>
              <a:rPr lang="en-US" b="1" i="1" dirty="0" smtClean="0"/>
              <a:t>reduce different </a:t>
            </a:r>
            <a:r>
              <a:rPr lang="en-US" b="1" i="1" dirty="0"/>
              <a:t>grammatical forms / word forms of a word </a:t>
            </a:r>
            <a:r>
              <a:rPr lang="en-US" b="1" i="1" dirty="0" smtClean="0"/>
              <a:t>like its </a:t>
            </a:r>
            <a:r>
              <a:rPr lang="en-US" b="1" i="1" dirty="0"/>
              <a:t>noun, adjective, verb, adverb etc. to its root form</a:t>
            </a:r>
            <a:r>
              <a:rPr lang="en-US" i="1" dirty="0" smtClean="0"/>
              <a:t>.</a:t>
            </a:r>
            <a:r>
              <a:rPr lang="en-US" dirty="0" smtClean="0"/>
              <a:t>” </a:t>
            </a:r>
            <a:r>
              <a:rPr lang="en-US" dirty="0" smtClean="0">
                <a:sym typeface="Wingdings" panose="05000000000000000000" pitchFamily="2" charset="2"/>
              </a:rPr>
              <a:t> derivationally related form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0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Stemming is usually done by removing </a:t>
            </a:r>
            <a:r>
              <a:rPr lang="en-US" dirty="0" smtClean="0"/>
              <a:t>any attached </a:t>
            </a:r>
            <a:r>
              <a:rPr lang="en-US" dirty="0"/>
              <a:t>suffixes and prefixes (affixes</a:t>
            </a:r>
            <a:r>
              <a:rPr lang="en-US" dirty="0" smtClean="0"/>
              <a:t>).</a:t>
            </a:r>
          </a:p>
          <a:p>
            <a:pPr lvl="1"/>
            <a:r>
              <a:rPr lang="en-US" dirty="0"/>
              <a:t>morphological variants of words have similar </a:t>
            </a:r>
            <a:r>
              <a:rPr lang="en-US" dirty="0" smtClean="0"/>
              <a:t>semantic interpretations.</a:t>
            </a:r>
          </a:p>
          <a:p>
            <a:pPr lvl="1"/>
            <a:r>
              <a:rPr lang="en-US" dirty="0"/>
              <a:t>Since the meaning </a:t>
            </a:r>
            <a:r>
              <a:rPr lang="en-US" dirty="0" smtClean="0"/>
              <a:t>is same </a:t>
            </a:r>
            <a:r>
              <a:rPr lang="en-US" dirty="0"/>
              <a:t>but the word form is different it is necessary </a:t>
            </a:r>
            <a:r>
              <a:rPr lang="en-US" dirty="0" smtClean="0"/>
              <a:t>to identify </a:t>
            </a:r>
            <a:r>
              <a:rPr lang="en-US" dirty="0"/>
              <a:t>each word form with its base form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Stemming algorithms </a:t>
            </a:r>
            <a:r>
              <a:rPr lang="en-US" dirty="0"/>
              <a:t>attempts to convert the </a:t>
            </a:r>
            <a:r>
              <a:rPr lang="en-US" dirty="0" smtClean="0"/>
              <a:t>morphological variants </a:t>
            </a:r>
            <a:r>
              <a:rPr lang="en-US" dirty="0"/>
              <a:t>of a word like </a:t>
            </a:r>
            <a:r>
              <a:rPr lang="en-US" b="1" dirty="0"/>
              <a:t>introduction</a:t>
            </a:r>
            <a:r>
              <a:rPr lang="en-US" dirty="0"/>
              <a:t>, </a:t>
            </a:r>
            <a:r>
              <a:rPr lang="en-US" b="1" dirty="0"/>
              <a:t>introducing</a:t>
            </a:r>
            <a:r>
              <a:rPr lang="en-US" dirty="0" smtClean="0"/>
              <a:t>, </a:t>
            </a:r>
            <a:r>
              <a:rPr lang="en-US" b="1" dirty="0" smtClean="0"/>
              <a:t>introduces</a:t>
            </a:r>
            <a:r>
              <a:rPr lang="en-US" dirty="0" smtClean="0"/>
              <a:t> </a:t>
            </a:r>
            <a:r>
              <a:rPr lang="en-US" dirty="0"/>
              <a:t>etc. to get mapped to the word ‘</a:t>
            </a:r>
            <a:r>
              <a:rPr lang="en-US" b="1" dirty="0"/>
              <a:t>introduce</a:t>
            </a:r>
            <a:r>
              <a:rPr lang="en-US" dirty="0" smtClean="0"/>
              <a:t>’.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Some </a:t>
            </a:r>
            <a:r>
              <a:rPr lang="en-US" dirty="0"/>
              <a:t>algorithms may map them to just ‘</a:t>
            </a:r>
            <a:r>
              <a:rPr lang="en-US" b="1" dirty="0" err="1"/>
              <a:t>introduc</a:t>
            </a:r>
            <a:r>
              <a:rPr lang="en-US" dirty="0" smtClean="0"/>
              <a:t>’,</a:t>
            </a:r>
          </a:p>
          <a:p>
            <a:r>
              <a:rPr lang="en-US" dirty="0" smtClean="0"/>
              <a:t>The </a:t>
            </a:r>
            <a:r>
              <a:rPr lang="en-US" dirty="0"/>
              <a:t>key terms of a </a:t>
            </a:r>
            <a:r>
              <a:rPr lang="en-US" b="1" dirty="0"/>
              <a:t>query</a:t>
            </a:r>
            <a:r>
              <a:rPr lang="en-US" dirty="0"/>
              <a:t> or </a:t>
            </a:r>
            <a:r>
              <a:rPr lang="en-US" b="1" dirty="0"/>
              <a:t>document</a:t>
            </a:r>
            <a:r>
              <a:rPr lang="en-US" dirty="0"/>
              <a:t> </a:t>
            </a:r>
            <a:r>
              <a:rPr lang="en-US" dirty="0" smtClean="0"/>
              <a:t>are represented </a:t>
            </a:r>
            <a:r>
              <a:rPr lang="en-US" dirty="0"/>
              <a:t>by </a:t>
            </a:r>
            <a:r>
              <a:rPr lang="en-US" b="1" dirty="0"/>
              <a:t>stems</a:t>
            </a:r>
            <a:r>
              <a:rPr lang="en-US" dirty="0"/>
              <a:t> rather than by the original words.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5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Errors in Stemming:</a:t>
            </a:r>
          </a:p>
          <a:p>
            <a:pPr lvl="1"/>
            <a:r>
              <a:rPr lang="en-US" dirty="0" smtClean="0"/>
              <a:t>Under-Stemming</a:t>
            </a:r>
          </a:p>
          <a:p>
            <a:pPr lvl="1"/>
            <a:r>
              <a:rPr lang="en-US" dirty="0" smtClean="0"/>
              <a:t>Over-Stemming</a:t>
            </a:r>
          </a:p>
          <a:p>
            <a:r>
              <a:rPr lang="en-US" dirty="0" smtClean="0"/>
              <a:t>Under-Stemming:</a:t>
            </a:r>
          </a:p>
          <a:p>
            <a:pPr lvl="1"/>
            <a:r>
              <a:rPr lang="en-US" dirty="0" smtClean="0"/>
              <a:t>It refers </a:t>
            </a:r>
            <a:r>
              <a:rPr lang="en-US" dirty="0"/>
              <a:t>to words that </a:t>
            </a:r>
            <a:r>
              <a:rPr lang="en-US" b="1" dirty="0"/>
              <a:t>should be</a:t>
            </a:r>
            <a:r>
              <a:rPr lang="en-US" dirty="0"/>
              <a:t> grouped together by stemming, but </a:t>
            </a:r>
            <a:r>
              <a:rPr lang="en-US" b="1" dirty="0" smtClean="0"/>
              <a:t>aren’t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causes </a:t>
            </a:r>
            <a:r>
              <a:rPr lang="en-US" dirty="0"/>
              <a:t>a single concept to be spread over various different </a:t>
            </a:r>
            <a:r>
              <a:rPr lang="en-US" dirty="0" smtClean="0"/>
              <a:t>stems.</a:t>
            </a:r>
          </a:p>
          <a:p>
            <a:r>
              <a:rPr lang="en-US" dirty="0" smtClean="0"/>
              <a:t>Over-Stemming:</a:t>
            </a:r>
          </a:p>
          <a:p>
            <a:pPr lvl="1"/>
            <a:r>
              <a:rPr lang="en-US" dirty="0" smtClean="0"/>
              <a:t>It refers </a:t>
            </a:r>
            <a:r>
              <a:rPr lang="en-US" dirty="0"/>
              <a:t>to words that </a:t>
            </a:r>
            <a:r>
              <a:rPr lang="en-US" b="1" dirty="0"/>
              <a:t>shouldn’t </a:t>
            </a:r>
            <a:r>
              <a:rPr lang="en-US" dirty="0"/>
              <a:t>be grouped together by stemming, but </a:t>
            </a:r>
            <a:r>
              <a:rPr lang="en-US" b="1" dirty="0" smtClean="0"/>
              <a:t>are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0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runcate(n) stemmer: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which simply retains first n-letters of the word, where </a:t>
            </a:r>
            <a:r>
              <a:rPr lang="en-US" b="1" dirty="0" smtClean="0">
                <a:sym typeface="Wingdings" panose="05000000000000000000" pitchFamily="2" charset="2"/>
              </a:rPr>
              <a:t>n</a:t>
            </a:r>
            <a:r>
              <a:rPr lang="en-US" dirty="0" smtClean="0">
                <a:sym typeface="Wingdings" panose="05000000000000000000" pitchFamily="2" charset="2"/>
              </a:rPr>
              <a:t> is a suitable integer like 4,5, or 6.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If the </a:t>
            </a:r>
            <a:r>
              <a:rPr lang="en-US" dirty="0" smtClean="0">
                <a:sym typeface="Wingdings" panose="05000000000000000000" pitchFamily="2" charset="2"/>
              </a:rPr>
              <a:t>word has </a:t>
            </a:r>
            <a:r>
              <a:rPr lang="en-US" dirty="0">
                <a:sym typeface="Wingdings" panose="05000000000000000000" pitchFamily="2" charset="2"/>
              </a:rPr>
              <a:t>less </a:t>
            </a:r>
            <a:r>
              <a:rPr lang="en-US" dirty="0" smtClean="0">
                <a:sym typeface="Wingdings" panose="05000000000000000000" pitchFamily="2" charset="2"/>
              </a:rPr>
              <a:t>than </a:t>
            </a:r>
            <a:r>
              <a:rPr lang="en-US" b="1" dirty="0" smtClean="0">
                <a:sym typeface="Wingdings" panose="05000000000000000000" pitchFamily="2" charset="2"/>
              </a:rPr>
              <a:t>n</a:t>
            </a:r>
            <a:r>
              <a:rPr lang="en-US" dirty="0" smtClean="0">
                <a:sym typeface="Wingdings" panose="05000000000000000000" pitchFamily="2" charset="2"/>
              </a:rPr>
              <a:t> letters </a:t>
            </a:r>
            <a:r>
              <a:rPr lang="en-US" dirty="0">
                <a:sym typeface="Wingdings" panose="05000000000000000000" pitchFamily="2" charset="2"/>
              </a:rPr>
              <a:t>to start with, it is returned </a:t>
            </a:r>
            <a:r>
              <a:rPr lang="en-US" dirty="0" smtClean="0">
                <a:sym typeface="Wingdings" panose="05000000000000000000" pitchFamily="2" charset="2"/>
              </a:rPr>
              <a:t>unchanged.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endParaRPr lang="en-US" b="1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9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</a:t>
            </a:r>
            <a:r>
              <a:rPr lang="en-US" dirty="0"/>
              <a:t>Text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Content Enrichment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 </a:t>
            </a:r>
            <a:r>
              <a:rPr lang="en-US" dirty="0"/>
              <a:t>Text mining techniques enrich content, providing a scalable layer to tag, organize and summarize the available content  that makes it suitable for a variety of </a:t>
            </a:r>
            <a:r>
              <a:rPr lang="en-US" dirty="0" smtClean="0"/>
              <a:t>purposes. </a:t>
            </a:r>
          </a:p>
          <a:p>
            <a:r>
              <a:rPr lang="en-US" dirty="0"/>
              <a:t>Fraud detection through claims investigation 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Insurance companies are taking advantage of text mining technologies by combining the results of text analysis with structured data to prevent frauds and swiftly process claims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0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runcate(n) stemmer: </a:t>
            </a:r>
            <a:r>
              <a:rPr lang="en-US" b="1" dirty="0" smtClean="0"/>
              <a:t>Example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endParaRPr lang="en-US" b="1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40</a:t>
            </a:fld>
            <a:endParaRPr lang="en-US"/>
          </a:p>
        </p:txBody>
      </p:sp>
      <p:pic>
        <p:nvPicPr>
          <p:cNvPr id="1026" name="Picture 2" descr="C:\Users\admin\Pictures\T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65" y="2238375"/>
            <a:ext cx="7598535" cy="390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29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Under-Stemming using Truncate(5) Example:</a:t>
            </a:r>
            <a:endParaRPr lang="en-US" b="1" dirty="0" smtClean="0"/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endParaRPr lang="en-US" b="1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41</a:t>
            </a:fld>
            <a:endParaRPr lang="en-US"/>
          </a:p>
        </p:txBody>
      </p:sp>
      <p:pic>
        <p:nvPicPr>
          <p:cNvPr id="2050" name="Picture 2" descr="C:\Users\admin\Pictures\t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63" y="2318198"/>
            <a:ext cx="7278687" cy="423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6676"/>
            <a:ext cx="8229600" cy="470948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Under-Stemming using Truncate(5) Example: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</a:p>
          <a:p>
            <a:pPr lvl="2"/>
            <a:r>
              <a:rPr lang="en-US" dirty="0"/>
              <a:t>A pair of </a:t>
            </a:r>
            <a:r>
              <a:rPr lang="en-US" dirty="0" smtClean="0"/>
              <a:t> group-able </a:t>
            </a:r>
            <a:r>
              <a:rPr lang="en-US" dirty="0"/>
              <a:t>words with identical stems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This represents a </a:t>
            </a:r>
            <a:r>
              <a:rPr lang="en-US" dirty="0" smtClean="0"/>
              <a:t>successful stemming </a:t>
            </a:r>
            <a:r>
              <a:rPr lang="en-US" dirty="0"/>
              <a:t>operation. </a:t>
            </a:r>
            <a:endParaRPr lang="en-US" dirty="0" smtClean="0"/>
          </a:p>
          <a:p>
            <a:pPr lvl="1"/>
            <a:r>
              <a:rPr lang="en-US" b="1" dirty="0" smtClean="0">
                <a:sym typeface="Wingdings" panose="05000000000000000000" pitchFamily="2" charset="2"/>
              </a:rPr>
              <a:t>0</a:t>
            </a:r>
            <a:r>
              <a:rPr lang="en-US" dirty="0" smtClean="0">
                <a:sym typeface="Wingdings" panose="05000000000000000000" pitchFamily="2" charset="2"/>
              </a:rPr>
              <a:t> :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A pair of </a:t>
            </a:r>
            <a:r>
              <a:rPr lang="en-US" dirty="0" smtClean="0">
                <a:sym typeface="Wingdings" panose="05000000000000000000" pitchFamily="2" charset="2"/>
              </a:rPr>
              <a:t>group-able </a:t>
            </a:r>
            <a:r>
              <a:rPr lang="en-US" dirty="0">
                <a:sym typeface="Wingdings" panose="05000000000000000000" pitchFamily="2" charset="2"/>
              </a:rPr>
              <a:t>words with non-identical stems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This represents an </a:t>
            </a:r>
            <a:r>
              <a:rPr lang="en-US" dirty="0" smtClean="0">
                <a:sym typeface="Wingdings" panose="05000000000000000000" pitchFamily="2" charset="2"/>
              </a:rPr>
              <a:t>Under-stemming error</a:t>
            </a:r>
          </a:p>
          <a:p>
            <a:pPr lvl="1"/>
            <a:r>
              <a:rPr lang="en-US" b="1" dirty="0" smtClean="0">
                <a:sym typeface="Wingdings" panose="05000000000000000000" pitchFamily="2" charset="2"/>
              </a:rPr>
              <a:t>X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 A pair of non-group able </a:t>
            </a:r>
            <a:r>
              <a:rPr lang="en-US" dirty="0" smtClean="0">
                <a:sym typeface="Wingdings" panose="05000000000000000000" pitchFamily="2" charset="2"/>
              </a:rPr>
              <a:t>words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These pairs are not considered when </a:t>
            </a:r>
            <a:r>
              <a:rPr lang="en-US" dirty="0" smtClean="0">
                <a:sym typeface="Wingdings" panose="05000000000000000000" pitchFamily="2" charset="2"/>
              </a:rPr>
              <a:t>counting under </a:t>
            </a:r>
            <a:r>
              <a:rPr lang="en-US" dirty="0">
                <a:sym typeface="Wingdings" panose="05000000000000000000" pitchFamily="2" charset="2"/>
              </a:rPr>
              <a:t>stemming errors. 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UI  Under-Stemming Index</a:t>
            </a:r>
          </a:p>
          <a:p>
            <a:r>
              <a:rPr lang="en-US" dirty="0">
                <a:sym typeface="Wingdings" panose="05000000000000000000" pitchFamily="2" charset="2"/>
              </a:rPr>
              <a:t>CI  Conflation Index: proportion of equivalent word pairs which were successfully grouped to the same stem</a:t>
            </a:r>
          </a:p>
          <a:p>
            <a:r>
              <a:rPr lang="en-US" dirty="0">
                <a:sym typeface="Wingdings" panose="05000000000000000000" pitchFamily="2" charset="2"/>
              </a:rPr>
              <a:t>UI = 1 - CI</a:t>
            </a:r>
          </a:p>
          <a:p>
            <a:r>
              <a:rPr lang="en-US" dirty="0" smtClean="0"/>
              <a:t>The </a:t>
            </a:r>
            <a:r>
              <a:rPr lang="en-US" dirty="0"/>
              <a:t>proportion of word pairs successfully merged is 10 out of </a:t>
            </a:r>
            <a:r>
              <a:rPr lang="en-US" dirty="0" smtClean="0"/>
              <a:t>22 </a:t>
            </a:r>
            <a:r>
              <a:rPr lang="en-US" dirty="0" smtClean="0">
                <a:sym typeface="Wingdings" panose="05000000000000000000" pitchFamily="2" charset="2"/>
              </a:rPr>
              <a:t> UI = 1 – (10/22) = 0.545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  <a:p>
            <a:endParaRPr lang="en-US" b="1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7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Over-Stemming using Truncate(4) Example:</a:t>
            </a:r>
            <a:endParaRPr lang="en-US" b="1" dirty="0" smtClean="0"/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endParaRPr lang="en-US" b="1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43</a:t>
            </a:fld>
            <a:endParaRPr lang="en-US"/>
          </a:p>
        </p:txBody>
      </p:sp>
      <p:pic>
        <p:nvPicPr>
          <p:cNvPr id="3074" name="Picture 2" descr="C:\Users\admin\Pictures\tr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2257425"/>
            <a:ext cx="7554913" cy="376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8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6676"/>
            <a:ext cx="8229600" cy="470948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Over-Stemming using Truncate(4) Example: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0 :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A pair of </a:t>
            </a:r>
            <a:r>
              <a:rPr lang="en-US" dirty="0" smtClean="0">
                <a:sym typeface="Wingdings" panose="05000000000000000000" pitchFamily="2" charset="2"/>
              </a:rPr>
              <a:t>group-able </a:t>
            </a:r>
            <a:r>
              <a:rPr lang="en-US" dirty="0">
                <a:sym typeface="Wingdings" panose="05000000000000000000" pitchFamily="2" charset="2"/>
              </a:rPr>
              <a:t>words with non-identical stems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This represents an </a:t>
            </a:r>
            <a:r>
              <a:rPr lang="en-US" dirty="0" smtClean="0">
                <a:sym typeface="Wingdings" panose="05000000000000000000" pitchFamily="2" charset="2"/>
              </a:rPr>
              <a:t>Under-stemming error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X: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 A pair of non-group able </a:t>
            </a:r>
            <a:r>
              <a:rPr lang="en-US" dirty="0" smtClean="0">
                <a:sym typeface="Wingdings" panose="05000000000000000000" pitchFamily="2" charset="2"/>
              </a:rPr>
              <a:t>words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These pairs are not considered when </a:t>
            </a:r>
            <a:r>
              <a:rPr lang="en-US" dirty="0" smtClean="0">
                <a:sym typeface="Wingdings" panose="05000000000000000000" pitchFamily="2" charset="2"/>
              </a:rPr>
              <a:t>counting under </a:t>
            </a:r>
            <a:r>
              <a:rPr lang="en-US" dirty="0">
                <a:sym typeface="Wingdings" panose="05000000000000000000" pitchFamily="2" charset="2"/>
              </a:rPr>
              <a:t>stemming errors. 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OI </a:t>
            </a:r>
            <a:r>
              <a:rPr lang="en-US" dirty="0">
                <a:sym typeface="Wingdings" panose="05000000000000000000" pitchFamily="2" charset="2"/>
              </a:rPr>
              <a:t> Under-Stemming Index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DI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/>
              <a:t>Distinctness </a:t>
            </a:r>
            <a:r>
              <a:rPr lang="en-US" dirty="0" smtClean="0">
                <a:sym typeface="Wingdings" panose="05000000000000000000" pitchFamily="2" charset="2"/>
              </a:rPr>
              <a:t>Index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/>
              <a:t>proportion of non-equivalent word pairs which </a:t>
            </a:r>
            <a:r>
              <a:rPr lang="en-US" dirty="0" smtClean="0"/>
              <a:t>remained distinct </a:t>
            </a:r>
            <a:r>
              <a:rPr lang="en-US" dirty="0"/>
              <a:t>after </a:t>
            </a:r>
            <a:r>
              <a:rPr lang="en-US" dirty="0" smtClean="0"/>
              <a:t>stemming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OI </a:t>
            </a:r>
            <a:r>
              <a:rPr lang="en-US" dirty="0">
                <a:sym typeface="Wingdings" panose="05000000000000000000" pitchFamily="2" charset="2"/>
              </a:rPr>
              <a:t>= 1 - </a:t>
            </a:r>
            <a:r>
              <a:rPr lang="en-US" dirty="0" smtClean="0">
                <a:sym typeface="Wingdings" panose="05000000000000000000" pitchFamily="2" charset="2"/>
              </a:rPr>
              <a:t>DI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the proportion of word pairs which were correctly not conflated is 0 out of 20 </a:t>
            </a:r>
            <a:r>
              <a:rPr lang="en-US" dirty="0" smtClean="0">
                <a:sym typeface="Wingdings" panose="05000000000000000000" pitchFamily="2" charset="2"/>
              </a:rPr>
              <a:t> OI = 1 – (20/20) = 1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  <a:p>
            <a:endParaRPr lang="en-US" b="1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1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6676"/>
            <a:ext cx="8229600" cy="4709489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Broadly, Stemming algorithms are classified into three groups: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Truncating Methods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Statistical Methods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Mixed Methods</a:t>
            </a:r>
          </a:p>
          <a:p>
            <a:endParaRPr lang="en-US" b="1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45</a:t>
            </a:fld>
            <a:endParaRPr lang="en-US"/>
          </a:p>
        </p:txBody>
      </p:sp>
      <p:pic>
        <p:nvPicPr>
          <p:cNvPr id="4098" name="Picture 2" descr="C:\Users\admin\Pictures\stemmin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28" y="2704563"/>
            <a:ext cx="4893972" cy="374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1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Stop-words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2"/>
            <a:ext cx="8229600" cy="471044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b="1" dirty="0"/>
              <a:t>Stop-word</a:t>
            </a:r>
            <a:r>
              <a:rPr lang="en-US" sz="2400" dirty="0"/>
              <a:t>s are words that from non-linguistic view do not carry information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They </a:t>
            </a:r>
            <a:r>
              <a:rPr lang="en-US" sz="2400" dirty="0"/>
              <a:t>have mainly functional role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Usually </a:t>
            </a:r>
            <a:r>
              <a:rPr lang="en-US" sz="2400" dirty="0"/>
              <a:t>we remove them to help the methods to perform better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Stop </a:t>
            </a:r>
            <a:r>
              <a:rPr lang="en-US" sz="2400" dirty="0"/>
              <a:t>words are language dependent – examples: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solidFill>
                  <a:schemeClr val="tx2"/>
                </a:solidFill>
              </a:rPr>
              <a:t>English</a:t>
            </a:r>
            <a:r>
              <a:rPr lang="en-US" sz="2400" dirty="0"/>
              <a:t>: A, ABOUT, ABOVE, ACROSS, AFTER, AGAIN, AGAINST, ALL, ALMOST, ALONE, ALONG, ALREADY, ... </a:t>
            </a:r>
            <a:endParaRPr lang="en-US" sz="2400" dirty="0" smtClean="0"/>
          </a:p>
          <a:p>
            <a:pPr marL="457200" lvl="1" indent="0">
              <a:lnSpc>
                <a:spcPct val="80000"/>
              </a:lnSpc>
              <a:buNone/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b="1" dirty="0">
                <a:solidFill>
                  <a:schemeClr val="tx2"/>
                </a:solidFill>
              </a:rPr>
              <a:t>Dutch</a:t>
            </a:r>
            <a:r>
              <a:rPr lang="en-US" sz="2400" dirty="0"/>
              <a:t>: </a:t>
            </a:r>
            <a:r>
              <a:rPr lang="nl-NL" sz="2400" dirty="0"/>
              <a:t>de, en, van, ik, te, dat, die, in, een, hij, het, niet, zijn, is, was, op, aan, met, als, voor, had, er, maar, om, hem, dan, zou, of, wat, mijn, men, dit, zo, </a:t>
            </a:r>
            <a:r>
              <a:rPr lang="nl-NL" sz="2400" dirty="0" smtClean="0"/>
              <a:t>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7933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Useless words for document analysis</a:t>
            </a:r>
          </a:p>
          <a:p>
            <a:pPr lvl="1"/>
            <a:r>
              <a:rPr lang="en-US" dirty="0" smtClean="0"/>
              <a:t>Not all words are informative</a:t>
            </a:r>
          </a:p>
          <a:p>
            <a:pPr lvl="1"/>
            <a:r>
              <a:rPr lang="en-US" dirty="0" smtClean="0"/>
              <a:t>Remove such words to reduce vocabulary size</a:t>
            </a:r>
          </a:p>
          <a:p>
            <a:pPr lvl="1"/>
            <a:r>
              <a:rPr lang="en-US" dirty="0" smtClean="0"/>
              <a:t>No universal definition</a:t>
            </a:r>
          </a:p>
          <a:p>
            <a:pPr lvl="1"/>
            <a:r>
              <a:rPr lang="en-US" dirty="0" smtClean="0"/>
              <a:t>Risk: break the original meaning and structure of text</a:t>
            </a:r>
          </a:p>
          <a:p>
            <a:pPr lvl="2"/>
            <a:r>
              <a:rPr lang="en-US" dirty="0" smtClean="0"/>
              <a:t>E.g., this is not a good option -&gt; option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          to be or not to be -&gt; null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0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48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65914" y="1648495"/>
            <a:ext cx="7765961" cy="4551981"/>
            <a:chOff x="1002792" y="1219200"/>
            <a:chExt cx="6934200" cy="5398532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792" y="1219200"/>
              <a:ext cx="6934200" cy="5075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2743200" y="6248400"/>
              <a:ext cx="41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OEC: Facts about the language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975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4546"/>
            <a:ext cx="7772400" cy="531254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 </a:t>
            </a:r>
            <a:r>
              <a:rPr lang="en-US" sz="3200" dirty="0"/>
              <a:t>Feature Extraction</a:t>
            </a:r>
            <a:r>
              <a:rPr lang="en-US" sz="3200" dirty="0" smtClean="0"/>
              <a:t>: </a:t>
            </a:r>
            <a:r>
              <a:rPr lang="en-US" sz="3200" dirty="0" smtClean="0"/>
              <a:t>Task</a:t>
            </a:r>
            <a:endParaRPr lang="en-US" sz="3200" dirty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133600" y="914400"/>
            <a:ext cx="290513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endParaRPr lang="en-US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685800" y="762000"/>
            <a:ext cx="7807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3300"/>
                </a:solidFill>
              </a:rPr>
              <a:t>Task</a:t>
            </a:r>
            <a:r>
              <a:rPr lang="en-US">
                <a:solidFill>
                  <a:srgbClr val="003300"/>
                </a:solidFill>
              </a:rPr>
              <a:t>: Extract a good subset of words  to represent documents </a:t>
            </a:r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>
            <a:off x="3429000" y="1295400"/>
            <a:ext cx="2438400" cy="914400"/>
          </a:xfrm>
          <a:prstGeom prst="flowChartMulti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Document </a:t>
            </a:r>
          </a:p>
          <a:p>
            <a:pPr algn="ctr"/>
            <a:r>
              <a:rPr lang="en-US"/>
              <a:t>collection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276600" y="2438400"/>
            <a:ext cx="2438400" cy="1066800"/>
            <a:chOff x="2112" y="1824"/>
            <a:chExt cx="1536" cy="672"/>
          </a:xfrm>
        </p:grpSpPr>
        <p:sp>
          <p:nvSpPr>
            <p:cNvPr id="19465" name="AutoShape 9"/>
            <p:cNvSpPr>
              <a:spLocks noChangeArrowheads="1"/>
            </p:cNvSpPr>
            <p:nvPr/>
          </p:nvSpPr>
          <p:spPr bwMode="auto">
            <a:xfrm>
              <a:off x="2208" y="1920"/>
              <a:ext cx="1344" cy="576"/>
            </a:xfrm>
            <a:prstGeom prst="cube">
              <a:avLst>
                <a:gd name="adj" fmla="val 25000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All unique </a:t>
              </a:r>
            </a:p>
            <a:p>
              <a:pPr algn="ctr"/>
              <a:r>
                <a:rPr lang="en-US"/>
                <a:t>words/phrases</a:t>
              </a:r>
            </a:p>
          </p:txBody>
        </p:sp>
        <p:sp>
          <p:nvSpPr>
            <p:cNvPr id="19467" name="Line 11"/>
            <p:cNvSpPr>
              <a:spLocks noChangeShapeType="1"/>
            </p:cNvSpPr>
            <p:nvPr/>
          </p:nvSpPr>
          <p:spPr bwMode="auto">
            <a:xfrm flipV="1">
              <a:off x="3408" y="182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 flipH="1">
              <a:off x="2112" y="2496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9470" name="Line 14"/>
            <p:cNvSpPr>
              <a:spLocks noChangeShapeType="1"/>
            </p:cNvSpPr>
            <p:nvPr/>
          </p:nvSpPr>
          <p:spPr bwMode="auto">
            <a:xfrm flipV="1">
              <a:off x="3408" y="225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</p:grpSp>
      <p:sp>
        <p:nvSpPr>
          <p:cNvPr id="19474" name="AutoShape 18"/>
          <p:cNvSpPr>
            <a:spLocks noChangeArrowheads="1"/>
          </p:cNvSpPr>
          <p:nvPr/>
        </p:nvSpPr>
        <p:spPr bwMode="auto">
          <a:xfrm>
            <a:off x="3200400" y="3657600"/>
            <a:ext cx="2514600" cy="1066800"/>
          </a:xfrm>
          <a:prstGeom prst="sun">
            <a:avLst>
              <a:gd name="adj" fmla="val 25000"/>
            </a:avLst>
          </a:prstGeom>
          <a:solidFill>
            <a:srgbClr val="CCFF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0099999" lon="20099999" rev="0"/>
            </a:camera>
            <a:lightRig rig="legacyFlat2" dir="t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b="1"/>
              <a:t>Feature</a:t>
            </a:r>
          </a:p>
          <a:p>
            <a:pPr algn="ctr"/>
            <a:r>
              <a:rPr lang="en-US" b="1"/>
              <a:t> Extraction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3429000" y="4953000"/>
            <a:ext cx="2438400" cy="1066800"/>
            <a:chOff x="2112" y="1824"/>
            <a:chExt cx="1536" cy="672"/>
          </a:xfrm>
        </p:grpSpPr>
        <p:sp>
          <p:nvSpPr>
            <p:cNvPr id="19479" name="AutoShape 23"/>
            <p:cNvSpPr>
              <a:spLocks noChangeArrowheads="1"/>
            </p:cNvSpPr>
            <p:nvPr/>
          </p:nvSpPr>
          <p:spPr bwMode="auto">
            <a:xfrm>
              <a:off x="2208" y="1920"/>
              <a:ext cx="1344" cy="576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All good </a:t>
              </a:r>
            </a:p>
            <a:p>
              <a:pPr algn="ctr"/>
              <a:r>
                <a:rPr lang="en-US"/>
                <a:t>words/phrases</a:t>
              </a:r>
            </a:p>
          </p:txBody>
        </p:sp>
        <p:sp>
          <p:nvSpPr>
            <p:cNvPr id="19480" name="Line 24"/>
            <p:cNvSpPr>
              <a:spLocks noChangeShapeType="1"/>
            </p:cNvSpPr>
            <p:nvPr/>
          </p:nvSpPr>
          <p:spPr bwMode="auto">
            <a:xfrm flipV="1">
              <a:off x="3408" y="182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9481" name="Line 25"/>
            <p:cNvSpPr>
              <a:spLocks noChangeShapeType="1"/>
            </p:cNvSpPr>
            <p:nvPr/>
          </p:nvSpPr>
          <p:spPr bwMode="auto">
            <a:xfrm flipH="1">
              <a:off x="2112" y="2496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9482" name="Line 26"/>
            <p:cNvSpPr>
              <a:spLocks noChangeShapeType="1"/>
            </p:cNvSpPr>
            <p:nvPr/>
          </p:nvSpPr>
          <p:spPr bwMode="auto">
            <a:xfrm flipV="1">
              <a:off x="3408" y="225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</p:grpSp>
      <p:sp>
        <p:nvSpPr>
          <p:cNvPr id="19483" name="Text Box 27"/>
          <p:cNvSpPr txBox="1">
            <a:spLocks noChangeArrowheads="1"/>
          </p:cNvSpPr>
          <p:nvPr/>
        </p:nvSpPr>
        <p:spPr bwMode="auto">
          <a:xfrm>
            <a:off x="6613525" y="39274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488" name="AutoShape 32"/>
          <p:cNvSpPr>
            <a:spLocks noChangeArrowheads="1"/>
          </p:cNvSpPr>
          <p:nvPr/>
        </p:nvSpPr>
        <p:spPr bwMode="auto">
          <a:xfrm>
            <a:off x="4495800" y="2133600"/>
            <a:ext cx="76200" cy="457200"/>
          </a:xfrm>
          <a:prstGeom prst="down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sp>
        <p:nvSpPr>
          <p:cNvPr id="19489" name="AutoShape 33"/>
          <p:cNvSpPr>
            <a:spLocks noChangeArrowheads="1"/>
          </p:cNvSpPr>
          <p:nvPr/>
        </p:nvSpPr>
        <p:spPr bwMode="auto">
          <a:xfrm>
            <a:off x="4419600" y="3429000"/>
            <a:ext cx="76200" cy="381000"/>
          </a:xfrm>
          <a:prstGeom prst="down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sp>
        <p:nvSpPr>
          <p:cNvPr id="19490" name="AutoShape 34"/>
          <p:cNvSpPr>
            <a:spLocks noChangeArrowheads="1"/>
          </p:cNvSpPr>
          <p:nvPr/>
        </p:nvSpPr>
        <p:spPr bwMode="auto">
          <a:xfrm>
            <a:off x="4495800" y="4648200"/>
            <a:ext cx="76200" cy="533400"/>
          </a:xfrm>
          <a:prstGeom prst="downArrow">
            <a:avLst>
              <a:gd name="adj1" fmla="val 50000"/>
              <a:gd name="adj2" fmla="val 1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668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Text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Classification of news stories, web pages, … , according to </a:t>
            </a:r>
            <a:r>
              <a:rPr lang="en-US" dirty="0" smtClean="0"/>
              <a:t>their content</a:t>
            </a:r>
          </a:p>
          <a:p>
            <a:r>
              <a:rPr lang="en-US" dirty="0"/>
              <a:t>Email and news </a:t>
            </a:r>
            <a:r>
              <a:rPr lang="en-US" dirty="0" smtClean="0"/>
              <a:t>filtering</a:t>
            </a:r>
          </a:p>
          <a:p>
            <a:r>
              <a:rPr lang="en-US" dirty="0"/>
              <a:t>Organize repositories of document-related </a:t>
            </a:r>
            <a:r>
              <a:rPr lang="en-US" dirty="0" smtClean="0"/>
              <a:t>meta-information for </a:t>
            </a:r>
            <a:r>
              <a:rPr lang="en-US" dirty="0"/>
              <a:t>search and retrieval (search engines</a:t>
            </a:r>
            <a:r>
              <a:rPr lang="en-US" dirty="0" smtClean="0"/>
              <a:t>)</a:t>
            </a:r>
          </a:p>
          <a:p>
            <a:r>
              <a:rPr lang="en-US" dirty="0"/>
              <a:t>Clustering documents or web </a:t>
            </a:r>
            <a:r>
              <a:rPr lang="en-US" dirty="0" smtClean="0"/>
              <a:t>pages</a:t>
            </a:r>
          </a:p>
          <a:p>
            <a:r>
              <a:rPr lang="en-US" dirty="0"/>
              <a:t>Gain insights about trends, relations between people, </a:t>
            </a:r>
            <a:r>
              <a:rPr lang="en-US" dirty="0" smtClean="0"/>
              <a:t>places and/or organizations</a:t>
            </a:r>
          </a:p>
          <a:p>
            <a:r>
              <a:rPr lang="en-US" dirty="0"/>
              <a:t>Find associations among </a:t>
            </a:r>
            <a:r>
              <a:rPr lang="en-US" dirty="0" smtClean="0"/>
              <a:t>entities…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9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9" name="AutoShape 21"/>
          <p:cNvSpPr>
            <a:spLocks noChangeArrowheads="1"/>
          </p:cNvSpPr>
          <p:nvPr/>
        </p:nvSpPr>
        <p:spPr bwMode="auto">
          <a:xfrm>
            <a:off x="4495800" y="4683125"/>
            <a:ext cx="76200" cy="533400"/>
          </a:xfrm>
          <a:prstGeom prst="downArrow">
            <a:avLst>
              <a:gd name="adj1" fmla="val 50000"/>
              <a:gd name="adj2" fmla="val 1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sp>
        <p:nvSpPr>
          <p:cNvPr id="32788" name="AutoShape 20"/>
          <p:cNvSpPr>
            <a:spLocks noChangeArrowheads="1"/>
          </p:cNvSpPr>
          <p:nvPr/>
        </p:nvSpPr>
        <p:spPr bwMode="auto">
          <a:xfrm>
            <a:off x="4419600" y="3616325"/>
            <a:ext cx="76200" cy="381000"/>
          </a:xfrm>
          <a:prstGeom prst="down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sp>
        <p:nvSpPr>
          <p:cNvPr id="32787" name="AutoShape 19"/>
          <p:cNvSpPr>
            <a:spLocks noChangeArrowheads="1"/>
          </p:cNvSpPr>
          <p:nvPr/>
        </p:nvSpPr>
        <p:spPr bwMode="auto">
          <a:xfrm>
            <a:off x="4495800" y="2168525"/>
            <a:ext cx="76200" cy="457200"/>
          </a:xfrm>
          <a:prstGeom prst="down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200" dirty="0" smtClean="0"/>
              <a:t> </a:t>
            </a:r>
            <a:r>
              <a:rPr lang="en-US" sz="3200" dirty="0"/>
              <a:t>Feature Extraction</a:t>
            </a:r>
            <a:r>
              <a:rPr lang="en-US" sz="3200" dirty="0" smtClean="0"/>
              <a:t>: </a:t>
            </a:r>
            <a:r>
              <a:rPr lang="en-US" sz="3200" dirty="0" smtClean="0"/>
              <a:t>Task</a:t>
            </a:r>
            <a:endParaRPr lang="en-US" sz="3200" dirty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133600" y="949325"/>
            <a:ext cx="290513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endParaRPr lang="en-US"/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auto">
          <a:xfrm>
            <a:off x="1828800" y="796925"/>
            <a:ext cx="5867400" cy="1600200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While more and more textual information</a:t>
            </a:r>
          </a:p>
          <a:p>
            <a:r>
              <a:rPr lang="en-US"/>
              <a:t> is available online, effective retrieval is </a:t>
            </a:r>
          </a:p>
          <a:p>
            <a:r>
              <a:rPr lang="en-US"/>
              <a:t>difficult without good indexing of text</a:t>
            </a:r>
          </a:p>
          <a:p>
            <a:r>
              <a:rPr lang="en-US"/>
              <a:t> content.</a:t>
            </a:r>
          </a:p>
        </p:txBody>
      </p:sp>
      <p:sp>
        <p:nvSpPr>
          <p:cNvPr id="32776" name="AutoShape 8"/>
          <p:cNvSpPr>
            <a:spLocks noChangeArrowheads="1"/>
          </p:cNvSpPr>
          <p:nvPr/>
        </p:nvSpPr>
        <p:spPr bwMode="auto">
          <a:xfrm>
            <a:off x="571500" y="2582863"/>
            <a:ext cx="8001000" cy="1109662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While-more-and-textual-information-is-available-online-</a:t>
            </a:r>
          </a:p>
          <a:p>
            <a:r>
              <a:rPr lang="en-US"/>
              <a:t>effective-retrieval-difficult-without-good-indexing-text-content</a:t>
            </a:r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 flipV="1">
            <a:off x="8305800" y="2397125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NZ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 flipH="1">
            <a:off x="228600" y="3692525"/>
            <a:ext cx="7486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NZ"/>
          </a:p>
        </p:txBody>
      </p:sp>
      <p:sp>
        <p:nvSpPr>
          <p:cNvPr id="32780" name="AutoShape 12"/>
          <p:cNvSpPr>
            <a:spLocks noChangeArrowheads="1"/>
          </p:cNvSpPr>
          <p:nvPr/>
        </p:nvSpPr>
        <p:spPr bwMode="auto">
          <a:xfrm>
            <a:off x="3200400" y="3844925"/>
            <a:ext cx="2514600" cy="1066800"/>
          </a:xfrm>
          <a:prstGeom prst="sun">
            <a:avLst>
              <a:gd name="adj" fmla="val 25000"/>
            </a:avLst>
          </a:prstGeom>
          <a:solidFill>
            <a:srgbClr val="CCFF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0099999" lon="20099999" rev="0"/>
            </a:camera>
            <a:lightRig rig="legacyFlat2" dir="t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b="1"/>
              <a:t>Feature</a:t>
            </a:r>
          </a:p>
          <a:p>
            <a:pPr algn="ctr"/>
            <a:r>
              <a:rPr lang="en-US" b="1"/>
              <a:t> Extraction</a:t>
            </a:r>
          </a:p>
        </p:txBody>
      </p:sp>
      <p:sp>
        <p:nvSpPr>
          <p:cNvPr id="32782" name="AutoShape 14"/>
          <p:cNvSpPr>
            <a:spLocks noChangeArrowheads="1"/>
          </p:cNvSpPr>
          <p:nvPr/>
        </p:nvSpPr>
        <p:spPr bwMode="auto">
          <a:xfrm>
            <a:off x="942975" y="5216525"/>
            <a:ext cx="7667625" cy="9144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       Text-information-online-retrieval-index</a:t>
            </a:r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 flipV="1">
            <a:off x="8382000" y="4987925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NZ"/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 flipH="1">
            <a:off x="304800" y="6130925"/>
            <a:ext cx="7394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NZ"/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6613525" y="3962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762000" y="24733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16</a:t>
            </a:r>
          </a:p>
        </p:txBody>
      </p:sp>
      <p:sp>
        <p:nvSpPr>
          <p:cNvPr id="32791" name="Text Box 23"/>
          <p:cNvSpPr txBox="1">
            <a:spLocks noChangeArrowheads="1"/>
          </p:cNvSpPr>
          <p:nvPr/>
        </p:nvSpPr>
        <p:spPr bwMode="auto">
          <a:xfrm>
            <a:off x="1111250" y="50641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32792" name="Text Box 24"/>
          <p:cNvSpPr txBox="1">
            <a:spLocks noChangeArrowheads="1"/>
          </p:cNvSpPr>
          <p:nvPr/>
        </p:nvSpPr>
        <p:spPr bwMode="auto">
          <a:xfrm>
            <a:off x="1720850" y="6019800"/>
            <a:ext cx="544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2        1                  1             1         1           </a:t>
            </a:r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 flipV="1">
            <a:off x="8382000" y="5826125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NZ"/>
          </a:p>
        </p:txBody>
      </p:sp>
      <p:sp>
        <p:nvSpPr>
          <p:cNvPr id="32795" name="Line 27"/>
          <p:cNvSpPr>
            <a:spLocks noChangeShapeType="1"/>
          </p:cNvSpPr>
          <p:nvPr/>
        </p:nvSpPr>
        <p:spPr bwMode="auto">
          <a:xfrm flipV="1">
            <a:off x="8305800" y="3311525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768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2" name="AutoShape 22"/>
          <p:cNvSpPr>
            <a:spLocks noChangeArrowheads="1"/>
          </p:cNvSpPr>
          <p:nvPr/>
        </p:nvSpPr>
        <p:spPr bwMode="auto">
          <a:xfrm>
            <a:off x="2819400" y="2667000"/>
            <a:ext cx="76200" cy="381000"/>
          </a:xfrm>
          <a:prstGeom prst="down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03030"/>
            <a:ext cx="8839200" cy="582769"/>
          </a:xfrm>
        </p:spPr>
        <p:txBody>
          <a:bodyPr/>
          <a:lstStyle/>
          <a:p>
            <a:r>
              <a:rPr lang="en-US" sz="3200" dirty="0" smtClean="0"/>
              <a:t> </a:t>
            </a:r>
            <a:r>
              <a:rPr lang="en-US" sz="3200" dirty="0"/>
              <a:t>Feature Extraction</a:t>
            </a:r>
            <a:r>
              <a:rPr lang="en-US" sz="3200" dirty="0" smtClean="0"/>
              <a:t>: preprocessing and </a:t>
            </a:r>
            <a:r>
              <a:rPr lang="en-US" sz="3200" dirty="0" smtClean="0"/>
              <a:t>Indexing</a:t>
            </a:r>
            <a:endParaRPr lang="en-US" sz="3200" dirty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600200" y="914400"/>
            <a:ext cx="290513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endParaRPr lang="en-US"/>
          </a:p>
        </p:txBody>
      </p:sp>
      <p:sp>
        <p:nvSpPr>
          <p:cNvPr id="20508" name="AutoShape 28"/>
          <p:cNvSpPr>
            <a:spLocks noChangeArrowheads="1"/>
          </p:cNvSpPr>
          <p:nvPr/>
        </p:nvSpPr>
        <p:spPr bwMode="auto">
          <a:xfrm>
            <a:off x="2819400" y="5181600"/>
            <a:ext cx="76200" cy="533400"/>
          </a:xfrm>
          <a:prstGeom prst="downArrow">
            <a:avLst>
              <a:gd name="adj1" fmla="val 50000"/>
              <a:gd name="adj2" fmla="val 1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sp>
        <p:nvSpPr>
          <p:cNvPr id="20491" name="AutoShape 11"/>
          <p:cNvSpPr>
            <a:spLocks noChangeArrowheads="1"/>
          </p:cNvSpPr>
          <p:nvPr/>
        </p:nvSpPr>
        <p:spPr bwMode="auto">
          <a:xfrm>
            <a:off x="1371600" y="1828800"/>
            <a:ext cx="3067050" cy="914400"/>
          </a:xfrm>
          <a:prstGeom prst="flowChartProcess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/>
              <a:t>Identification </a:t>
            </a:r>
          </a:p>
          <a:p>
            <a:pPr algn="ctr">
              <a:lnSpc>
                <a:spcPct val="90000"/>
              </a:lnSpc>
            </a:pPr>
            <a:r>
              <a:rPr lang="en-US"/>
              <a:t>all unique words</a:t>
            </a:r>
          </a:p>
        </p:txBody>
      </p:sp>
      <p:sp>
        <p:nvSpPr>
          <p:cNvPr id="20495" name="AutoShape 15"/>
          <p:cNvSpPr>
            <a:spLocks noChangeArrowheads="1"/>
          </p:cNvSpPr>
          <p:nvPr/>
        </p:nvSpPr>
        <p:spPr bwMode="auto">
          <a:xfrm>
            <a:off x="1676400" y="3048000"/>
            <a:ext cx="2514600" cy="838200"/>
          </a:xfrm>
          <a:prstGeom prst="flowChartProcess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72000" bIns="0" anchor="ctr"/>
          <a:lstStyle/>
          <a:p>
            <a:pPr algn="ctr">
              <a:lnSpc>
                <a:spcPct val="80000"/>
              </a:lnSpc>
            </a:pPr>
            <a:r>
              <a:rPr lang="en-US"/>
              <a:t>Removal </a:t>
            </a:r>
          </a:p>
          <a:p>
            <a:pPr algn="ctr">
              <a:lnSpc>
                <a:spcPct val="80000"/>
              </a:lnSpc>
            </a:pPr>
            <a:r>
              <a:rPr lang="en-US"/>
              <a:t>stop words</a:t>
            </a:r>
          </a:p>
        </p:txBody>
      </p:sp>
      <p:sp>
        <p:nvSpPr>
          <p:cNvPr id="20497" name="AutoShape 17"/>
          <p:cNvSpPr>
            <a:spLocks noChangeArrowheads="1"/>
          </p:cNvSpPr>
          <p:nvPr/>
        </p:nvSpPr>
        <p:spPr bwMode="auto">
          <a:xfrm>
            <a:off x="1828800" y="4419600"/>
            <a:ext cx="2133600" cy="6858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Word Stemming</a:t>
            </a:r>
          </a:p>
        </p:txBody>
      </p:sp>
      <p:sp>
        <p:nvSpPr>
          <p:cNvPr id="20501" name="AutoShape 21"/>
          <p:cNvSpPr>
            <a:spLocks noChangeArrowheads="1"/>
          </p:cNvSpPr>
          <p:nvPr/>
        </p:nvSpPr>
        <p:spPr bwMode="auto">
          <a:xfrm>
            <a:off x="2819400" y="1295400"/>
            <a:ext cx="76200" cy="609600"/>
          </a:xfrm>
          <a:prstGeom prst="down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sp>
        <p:nvSpPr>
          <p:cNvPr id="20503" name="AutoShape 23"/>
          <p:cNvSpPr>
            <a:spLocks noChangeArrowheads="1"/>
          </p:cNvSpPr>
          <p:nvPr/>
        </p:nvSpPr>
        <p:spPr bwMode="auto">
          <a:xfrm>
            <a:off x="2819400" y="3886200"/>
            <a:ext cx="76200" cy="533400"/>
          </a:xfrm>
          <a:prstGeom prst="downArrow">
            <a:avLst>
              <a:gd name="adj1" fmla="val 50000"/>
              <a:gd name="adj2" fmla="val 1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600200" y="762000"/>
            <a:ext cx="2514600" cy="893763"/>
            <a:chOff x="2160" y="768"/>
            <a:chExt cx="1536" cy="609"/>
          </a:xfrm>
        </p:grpSpPr>
        <p:sp>
          <p:nvSpPr>
            <p:cNvPr id="20489" name="AutoShape 9"/>
            <p:cNvSpPr>
              <a:spLocks noChangeArrowheads="1"/>
            </p:cNvSpPr>
            <p:nvPr/>
          </p:nvSpPr>
          <p:spPr bwMode="auto">
            <a:xfrm>
              <a:off x="2160" y="768"/>
              <a:ext cx="1536" cy="576"/>
            </a:xfrm>
            <a:prstGeom prst="flowChartMulti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72000" rIns="18000" bIns="0" anchor="ctr"/>
            <a:lstStyle/>
            <a:p>
              <a:pPr algn="ctr"/>
              <a:endParaRPr lang="en-US"/>
            </a:p>
          </p:txBody>
        </p:sp>
        <p:sp>
          <p:nvSpPr>
            <p:cNvPr id="20504" name="Text Box 24"/>
            <p:cNvSpPr txBox="1">
              <a:spLocks noChangeArrowheads="1"/>
            </p:cNvSpPr>
            <p:nvPr/>
          </p:nvSpPr>
          <p:spPr bwMode="auto">
            <a:xfrm>
              <a:off x="2317" y="817"/>
              <a:ext cx="918" cy="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Training </a:t>
              </a:r>
            </a:p>
            <a:p>
              <a:r>
                <a:rPr lang="en-US"/>
                <a:t>documents</a:t>
              </a:r>
            </a:p>
          </p:txBody>
        </p:sp>
      </p:grpSp>
      <p:graphicFrame>
        <p:nvGraphicFramePr>
          <p:cNvPr id="20506" name="Object 26"/>
          <p:cNvGraphicFramePr>
            <a:graphicFrameLocks noChangeAspect="1"/>
          </p:cNvGraphicFramePr>
          <p:nvPr/>
        </p:nvGraphicFramePr>
        <p:xfrm>
          <a:off x="1676400" y="5715000"/>
          <a:ext cx="23622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Clip" r:id="rId4" imgW="714600" imgH="716040" progId="">
                  <p:embed/>
                </p:oleObj>
              </mc:Choice>
              <mc:Fallback>
                <p:oleObj name="Clip" r:id="rId4" imgW="714600" imgH="716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715000"/>
                        <a:ext cx="2362200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1752600" y="5943600"/>
            <a:ext cx="2341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Term Weighting</a:t>
            </a:r>
          </a:p>
        </p:txBody>
      </p:sp>
      <p:sp>
        <p:nvSpPr>
          <p:cNvPr id="20509" name="AutoShape 29"/>
          <p:cNvSpPr>
            <a:spLocks noChangeArrowheads="1"/>
          </p:cNvSpPr>
          <p:nvPr/>
        </p:nvSpPr>
        <p:spPr bwMode="auto">
          <a:xfrm>
            <a:off x="5105400" y="5867400"/>
            <a:ext cx="3657600" cy="6096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buFontTx/>
              <a:buChar char="•"/>
            </a:pPr>
            <a:r>
              <a:rPr lang="en-US">
                <a:solidFill>
                  <a:srgbClr val="FF5050"/>
                </a:solidFill>
              </a:rPr>
              <a:t>Naive terms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>
                <a:solidFill>
                  <a:srgbClr val="FF5050"/>
                </a:solidFill>
              </a:rPr>
              <a:t>Importance of term in Doc</a:t>
            </a:r>
            <a:endParaRPr lang="en-US"/>
          </a:p>
        </p:txBody>
      </p:sp>
      <p:sp>
        <p:nvSpPr>
          <p:cNvPr id="20511" name="AutoShape 31"/>
          <p:cNvSpPr>
            <a:spLocks noChangeArrowheads="1"/>
          </p:cNvSpPr>
          <p:nvPr/>
        </p:nvSpPr>
        <p:spPr bwMode="auto">
          <a:xfrm>
            <a:off x="4953000" y="4114800"/>
            <a:ext cx="3886200" cy="13716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buSzPct val="80000"/>
              <a:buFont typeface="Symbol" pitchFamily="18" charset="2"/>
              <a:buChar char="·"/>
            </a:pPr>
            <a:r>
              <a:rPr lang="en-US"/>
              <a:t>Removal of suffix to</a:t>
            </a:r>
          </a:p>
          <a:p>
            <a:pPr>
              <a:lnSpc>
                <a:spcPct val="80000"/>
              </a:lnSpc>
              <a:buSzPct val="80000"/>
              <a:buFont typeface="Symbol" pitchFamily="18" charset="2"/>
              <a:buNone/>
            </a:pPr>
            <a:r>
              <a:rPr lang="en-US"/>
              <a:t>  generate word stem </a:t>
            </a:r>
          </a:p>
          <a:p>
            <a:pPr>
              <a:lnSpc>
                <a:spcPct val="80000"/>
              </a:lnSpc>
              <a:buSzPct val="80000"/>
              <a:buFont typeface="Symbol" pitchFamily="18" charset="2"/>
              <a:buChar char="·"/>
            </a:pPr>
            <a:r>
              <a:rPr lang="en-US"/>
              <a:t>grouping  words </a:t>
            </a:r>
          </a:p>
          <a:p>
            <a:pPr>
              <a:lnSpc>
                <a:spcPct val="80000"/>
              </a:lnSpc>
              <a:buSzPct val="80000"/>
              <a:buFont typeface="Symbol" pitchFamily="18" charset="2"/>
              <a:buChar char="·"/>
            </a:pPr>
            <a:r>
              <a:rPr lang="en-US"/>
              <a:t> increasing the relevance</a:t>
            </a:r>
          </a:p>
          <a:p>
            <a:pPr>
              <a:lnSpc>
                <a:spcPct val="80000"/>
              </a:lnSpc>
              <a:buSzPct val="80000"/>
              <a:buFont typeface="Symbol" pitchFamily="18" charset="2"/>
              <a:buChar char="·"/>
            </a:pPr>
            <a:r>
              <a:rPr lang="en-US"/>
              <a:t> ex</a:t>
            </a:r>
            <a:r>
              <a:rPr lang="en-US" sz="1800"/>
              <a:t>.{</a:t>
            </a:r>
            <a:r>
              <a:rPr lang="en-US" sz="1800" i="1"/>
              <a:t>walker,walking</a:t>
            </a:r>
            <a:r>
              <a:rPr lang="en-US" sz="1800"/>
              <a:t>}</a:t>
            </a:r>
            <a:r>
              <a:rPr lang="en-US" sz="1800">
                <a:solidFill>
                  <a:srgbClr val="FF9900"/>
                </a:solidFill>
                <a:sym typeface="Symbol" pitchFamily="18" charset="2"/>
              </a:rPr>
              <a:t></a:t>
            </a:r>
            <a:r>
              <a:rPr lang="en-US" sz="1800" i="1">
                <a:solidFill>
                  <a:srgbClr val="FF66FF"/>
                </a:solidFill>
                <a:sym typeface="Symbol" pitchFamily="18" charset="2"/>
              </a:rPr>
              <a:t>walk</a:t>
            </a:r>
            <a:endParaRPr lang="en-US" i="1"/>
          </a:p>
        </p:txBody>
      </p:sp>
      <p:sp>
        <p:nvSpPr>
          <p:cNvPr id="20514" name="Line 34"/>
          <p:cNvSpPr>
            <a:spLocks noChangeShapeType="1"/>
          </p:cNvSpPr>
          <p:nvPr/>
        </p:nvSpPr>
        <p:spPr bwMode="auto">
          <a:xfrm flipH="1">
            <a:off x="4343400" y="48006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sp>
        <p:nvSpPr>
          <p:cNvPr id="20515" name="Line 35"/>
          <p:cNvSpPr>
            <a:spLocks noChangeShapeType="1"/>
          </p:cNvSpPr>
          <p:nvPr/>
        </p:nvSpPr>
        <p:spPr bwMode="auto">
          <a:xfrm flipH="1">
            <a:off x="4419600" y="61722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sp>
        <p:nvSpPr>
          <p:cNvPr id="20516" name="AutoShape 36"/>
          <p:cNvSpPr>
            <a:spLocks noChangeArrowheads="1"/>
          </p:cNvSpPr>
          <p:nvPr/>
        </p:nvSpPr>
        <p:spPr bwMode="auto">
          <a:xfrm>
            <a:off x="5029200" y="3048000"/>
            <a:ext cx="3429000" cy="6858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buSzPct val="80000"/>
              <a:buFont typeface="Symbol" pitchFamily="18" charset="2"/>
              <a:buChar char="·"/>
            </a:pPr>
            <a:r>
              <a:rPr lang="en-US"/>
              <a:t> non-informative word</a:t>
            </a:r>
          </a:p>
          <a:p>
            <a:pPr>
              <a:lnSpc>
                <a:spcPct val="80000"/>
              </a:lnSpc>
              <a:buSzPct val="80000"/>
              <a:buFont typeface="Symbol" pitchFamily="18" charset="2"/>
              <a:buChar char="·"/>
            </a:pPr>
            <a:r>
              <a:rPr lang="en-US"/>
              <a:t> ex.{the,and,when,more}</a:t>
            </a:r>
          </a:p>
        </p:txBody>
      </p:sp>
      <p:sp>
        <p:nvSpPr>
          <p:cNvPr id="20517" name="Line 37"/>
          <p:cNvSpPr>
            <a:spLocks noChangeShapeType="1"/>
          </p:cNvSpPr>
          <p:nvPr/>
        </p:nvSpPr>
        <p:spPr bwMode="auto">
          <a:xfrm flipH="1">
            <a:off x="4419600" y="34290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604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342900"/>
            <a:ext cx="7772400" cy="1143000"/>
          </a:xfrm>
        </p:spPr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Inverted Index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15300" cy="4114800"/>
          </a:xfrm>
        </p:spPr>
        <p:txBody>
          <a:bodyPr/>
          <a:lstStyle/>
          <a:p>
            <a:r>
              <a:rPr lang="en-US" altLang="en-US" sz="2800"/>
              <a:t>This is the primary data structure for text indexes</a:t>
            </a:r>
          </a:p>
          <a:p>
            <a:r>
              <a:rPr lang="en-US" altLang="en-US" sz="2800"/>
              <a:t>Main Idea:</a:t>
            </a:r>
          </a:p>
          <a:p>
            <a:pPr lvl="1"/>
            <a:r>
              <a:rPr lang="en-US" altLang="en-US" sz="2400">
                <a:solidFill>
                  <a:schemeClr val="tx2"/>
                </a:solidFill>
              </a:rPr>
              <a:t>Invert</a:t>
            </a:r>
            <a:r>
              <a:rPr lang="en-US" altLang="en-US" sz="2400"/>
              <a:t> documents into a big index</a:t>
            </a:r>
          </a:p>
          <a:p>
            <a:r>
              <a:rPr lang="en-US" altLang="en-US" sz="2800"/>
              <a:t>Basic steps:</a:t>
            </a:r>
          </a:p>
          <a:p>
            <a:pPr lvl="1"/>
            <a:r>
              <a:rPr lang="en-US" altLang="en-US" sz="2400"/>
              <a:t>Make a “dictionary” of all the tokens in the collection</a:t>
            </a:r>
          </a:p>
          <a:p>
            <a:pPr lvl="1"/>
            <a:r>
              <a:rPr lang="en-US" altLang="en-US" sz="2400"/>
              <a:t>For each token, list all the docs it occurs in.</a:t>
            </a:r>
          </a:p>
          <a:p>
            <a:pPr lvl="1"/>
            <a:r>
              <a:rPr lang="en-US" altLang="en-US" sz="2400"/>
              <a:t>Do a few things to reduce redundancy in the data structure</a:t>
            </a:r>
          </a:p>
          <a:p>
            <a:pPr lvl="1"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64180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247650"/>
            <a:ext cx="7772400" cy="1143000"/>
          </a:xfrm>
        </p:spPr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How Are Inverted Files Created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6781800" cy="1219200"/>
          </a:xfrm>
        </p:spPr>
        <p:txBody>
          <a:bodyPr/>
          <a:lstStyle/>
          <a:p>
            <a:r>
              <a:rPr lang="en-US" altLang="en-US" sz="2800"/>
              <a:t>Documents are parsed to extract tokens. These are saved with the Document ID.</a:t>
            </a: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685800" y="4038600"/>
            <a:ext cx="2209800" cy="2133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Now is the time</a:t>
            </a:r>
          </a:p>
          <a:p>
            <a:pPr algn="ctr" eaLnBrk="0" hangingPunct="0"/>
            <a:r>
              <a:rPr lang="en-US" altLang="en-US"/>
              <a:t>for all good men</a:t>
            </a:r>
          </a:p>
          <a:p>
            <a:pPr algn="ctr" eaLnBrk="0" hangingPunct="0"/>
            <a:r>
              <a:rPr lang="en-US" altLang="en-US"/>
              <a:t>to come to the aid</a:t>
            </a:r>
          </a:p>
          <a:p>
            <a:pPr algn="ctr" eaLnBrk="0" hangingPunct="0"/>
            <a:r>
              <a:rPr lang="en-US" altLang="en-US"/>
              <a:t>of their country</a:t>
            </a: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1295400" y="3581400"/>
            <a:ext cx="92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Doc 1</a:t>
            </a: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3124200" y="4038600"/>
            <a:ext cx="2362200" cy="2286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It was a dark and</a:t>
            </a:r>
          </a:p>
          <a:p>
            <a:pPr algn="ctr" eaLnBrk="0" hangingPunct="0"/>
            <a:r>
              <a:rPr lang="en-US" altLang="en-US"/>
              <a:t>stormy night in </a:t>
            </a:r>
          </a:p>
          <a:p>
            <a:pPr algn="ctr" eaLnBrk="0" hangingPunct="0"/>
            <a:r>
              <a:rPr lang="en-US" altLang="en-US"/>
              <a:t>the country </a:t>
            </a:r>
          </a:p>
          <a:p>
            <a:pPr algn="ctr" eaLnBrk="0" hangingPunct="0"/>
            <a:r>
              <a:rPr lang="en-US" altLang="en-US"/>
              <a:t>manor. The time </a:t>
            </a:r>
          </a:p>
          <a:p>
            <a:pPr algn="ctr" eaLnBrk="0" hangingPunct="0"/>
            <a:r>
              <a:rPr lang="en-US" altLang="en-US"/>
              <a:t>was past midnight</a:t>
            </a:r>
          </a:p>
        </p:txBody>
      </p:sp>
      <p:sp>
        <p:nvSpPr>
          <p:cNvPr id="165895" name="Text Box 7"/>
          <p:cNvSpPr txBox="1">
            <a:spLocks noChangeArrowheads="1"/>
          </p:cNvSpPr>
          <p:nvPr/>
        </p:nvSpPr>
        <p:spPr bwMode="auto">
          <a:xfrm>
            <a:off x="3886200" y="3581400"/>
            <a:ext cx="92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Doc 2</a:t>
            </a:r>
          </a:p>
        </p:txBody>
      </p:sp>
      <p:graphicFrame>
        <p:nvGraphicFramePr>
          <p:cNvPr id="165896" name="Object 8"/>
          <p:cNvGraphicFramePr>
            <a:graphicFrameLocks noChangeAspect="1"/>
          </p:cNvGraphicFramePr>
          <p:nvPr/>
        </p:nvGraphicFramePr>
        <p:xfrm>
          <a:off x="7391400" y="1295400"/>
          <a:ext cx="1223963" cy="535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Worksheet" r:id="rId3" imgW="1228954" imgH="5353507" progId="Excel.Sheet.8">
                  <p:embed/>
                </p:oleObj>
              </mc:Choice>
              <mc:Fallback>
                <p:oleObj name="Worksheet" r:id="rId3" imgW="1228954" imgH="53535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295400"/>
                        <a:ext cx="1223963" cy="53562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7" name="Line 9"/>
          <p:cNvSpPr>
            <a:spLocks noChangeShapeType="1"/>
          </p:cNvSpPr>
          <p:nvPr/>
        </p:nvSpPr>
        <p:spPr bwMode="auto">
          <a:xfrm>
            <a:off x="5867400" y="487680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3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14325" y="466725"/>
            <a:ext cx="4800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How Inverted </a:t>
            </a:r>
            <a:b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Files are Created</a:t>
            </a:r>
          </a:p>
        </p:txBody>
      </p:sp>
      <p:sp>
        <p:nvSpPr>
          <p:cNvPr id="1669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495800" cy="4114800"/>
          </a:xfrm>
        </p:spPr>
        <p:txBody>
          <a:bodyPr/>
          <a:lstStyle/>
          <a:p>
            <a:r>
              <a:rPr lang="en-US" altLang="en-US"/>
              <a:t>After all documents have been parsed the inverted file is sorted alphabetically.</a:t>
            </a:r>
          </a:p>
        </p:txBody>
      </p:sp>
      <p:graphicFrame>
        <p:nvGraphicFramePr>
          <p:cNvPr id="166916" name="Object 1028"/>
          <p:cNvGraphicFramePr>
            <a:graphicFrameLocks noChangeAspect="1"/>
          </p:cNvGraphicFramePr>
          <p:nvPr/>
        </p:nvGraphicFramePr>
        <p:xfrm>
          <a:off x="7375525" y="228600"/>
          <a:ext cx="1468438" cy="642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Worksheet" r:id="rId3" imgW="1228954" imgH="5353507" progId="Excel.Sheet.8">
                  <p:embed/>
                </p:oleObj>
              </mc:Choice>
              <mc:Fallback>
                <p:oleObj name="Worksheet" r:id="rId3" imgW="1228954" imgH="53535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5525" y="228600"/>
                        <a:ext cx="1468438" cy="64230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7" name="Object 1029"/>
          <p:cNvGraphicFramePr>
            <a:graphicFrameLocks noChangeAspect="1"/>
          </p:cNvGraphicFramePr>
          <p:nvPr/>
        </p:nvGraphicFramePr>
        <p:xfrm>
          <a:off x="5048250" y="228600"/>
          <a:ext cx="1468438" cy="642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Worksheet" r:id="rId5" imgW="1228954" imgH="5353507" progId="Excel.Sheet.8">
                  <p:embed/>
                </p:oleObj>
              </mc:Choice>
              <mc:Fallback>
                <p:oleObj name="Worksheet" r:id="rId5" imgW="1228954" imgH="53535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0" y="228600"/>
                        <a:ext cx="1468438" cy="64230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18" name="Line 1030"/>
          <p:cNvSpPr>
            <a:spLocks noChangeShapeType="1"/>
          </p:cNvSpPr>
          <p:nvPr/>
        </p:nvSpPr>
        <p:spPr bwMode="auto">
          <a:xfrm flipV="1">
            <a:off x="6572250" y="3343275"/>
            <a:ext cx="514350" cy="95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19" name="AutoShape 1031"/>
          <p:cNvSpPr>
            <a:spLocks/>
          </p:cNvSpPr>
          <p:nvPr/>
        </p:nvSpPr>
        <p:spPr bwMode="auto">
          <a:xfrm>
            <a:off x="7048500" y="4533900"/>
            <a:ext cx="285750" cy="752475"/>
          </a:xfrm>
          <a:prstGeom prst="leftBrace">
            <a:avLst>
              <a:gd name="adj1" fmla="val 21944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20" name="AutoShape 1032"/>
          <p:cNvSpPr>
            <a:spLocks/>
          </p:cNvSpPr>
          <p:nvPr/>
        </p:nvSpPr>
        <p:spPr bwMode="auto">
          <a:xfrm>
            <a:off x="7048500" y="5505450"/>
            <a:ext cx="285750" cy="352425"/>
          </a:xfrm>
          <a:prstGeom prst="leftBrace">
            <a:avLst>
              <a:gd name="adj1" fmla="val 10278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21" name="AutoShape 1033"/>
          <p:cNvSpPr>
            <a:spLocks/>
          </p:cNvSpPr>
          <p:nvPr/>
        </p:nvSpPr>
        <p:spPr bwMode="auto">
          <a:xfrm>
            <a:off x="7048500" y="5895975"/>
            <a:ext cx="285750" cy="314325"/>
          </a:xfrm>
          <a:prstGeom prst="leftBrace">
            <a:avLst>
              <a:gd name="adj1" fmla="val 9167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22" name="AutoShape 1034"/>
          <p:cNvSpPr>
            <a:spLocks/>
          </p:cNvSpPr>
          <p:nvPr/>
        </p:nvSpPr>
        <p:spPr bwMode="auto">
          <a:xfrm>
            <a:off x="7048500" y="6305550"/>
            <a:ext cx="285750" cy="314325"/>
          </a:xfrm>
          <a:prstGeom prst="leftBrace">
            <a:avLst>
              <a:gd name="adj1" fmla="val 9167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23" name="AutoShape 1035"/>
          <p:cNvSpPr>
            <a:spLocks/>
          </p:cNvSpPr>
          <p:nvPr/>
        </p:nvSpPr>
        <p:spPr bwMode="auto">
          <a:xfrm>
            <a:off x="7048500" y="1438275"/>
            <a:ext cx="285750" cy="352425"/>
          </a:xfrm>
          <a:prstGeom prst="leftBrace">
            <a:avLst>
              <a:gd name="adj1" fmla="val 10278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9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" y="257175"/>
            <a:ext cx="4238625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How Inverted</a:t>
            </a:r>
            <a:b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Files are Created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886200" cy="4114800"/>
          </a:xfrm>
        </p:spPr>
        <p:txBody>
          <a:bodyPr/>
          <a:lstStyle/>
          <a:p>
            <a:r>
              <a:rPr lang="en-US" altLang="en-US" sz="2800"/>
              <a:t>Multiple term entries for a </a:t>
            </a:r>
            <a:r>
              <a:rPr lang="en-US" altLang="en-US" sz="2800" i="1"/>
              <a:t>single</a:t>
            </a:r>
            <a:r>
              <a:rPr lang="en-US" altLang="en-US" sz="2800"/>
              <a:t> document are merged.</a:t>
            </a:r>
          </a:p>
          <a:p>
            <a:r>
              <a:rPr lang="en-US" altLang="en-US" sz="2800"/>
              <a:t>Within-document term frequency information is compiled.</a:t>
            </a:r>
            <a:endParaRPr lang="en-US" altLang="en-US"/>
          </a:p>
        </p:txBody>
      </p:sp>
      <p:graphicFrame>
        <p:nvGraphicFramePr>
          <p:cNvPr id="167940" name="Object 4"/>
          <p:cNvGraphicFramePr>
            <a:graphicFrameLocks noChangeAspect="1"/>
          </p:cNvGraphicFramePr>
          <p:nvPr/>
        </p:nvGraphicFramePr>
        <p:xfrm>
          <a:off x="6446838" y="304800"/>
          <a:ext cx="2381250" cy="607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Worksheet" r:id="rId3" imgW="1838554" imgH="4705807" progId="Excel.Sheet.8">
                  <p:embed/>
                </p:oleObj>
              </mc:Choice>
              <mc:Fallback>
                <p:oleObj name="Worksheet" r:id="rId3" imgW="1838554" imgH="47058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6838" y="304800"/>
                        <a:ext cx="2381250" cy="607218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1" name="Object 5"/>
          <p:cNvGraphicFramePr>
            <a:graphicFrameLocks noChangeAspect="1"/>
          </p:cNvGraphicFramePr>
          <p:nvPr/>
        </p:nvGraphicFramePr>
        <p:xfrm>
          <a:off x="4532313" y="304800"/>
          <a:ext cx="1416050" cy="619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Worksheet" r:id="rId5" imgW="1228954" imgH="5353507" progId="Excel.Sheet.8">
                  <p:embed/>
                </p:oleObj>
              </mc:Choice>
              <mc:Fallback>
                <p:oleObj name="Worksheet" r:id="rId5" imgW="1228954" imgH="53535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313" y="304800"/>
                        <a:ext cx="1416050" cy="61944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2" name="Line 6"/>
          <p:cNvSpPr>
            <a:spLocks noChangeShapeType="1"/>
          </p:cNvSpPr>
          <p:nvPr/>
        </p:nvSpPr>
        <p:spPr bwMode="auto">
          <a:xfrm>
            <a:off x="6019800" y="3657600"/>
            <a:ext cx="381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43" name="AutoShape 7"/>
          <p:cNvSpPr>
            <a:spLocks/>
          </p:cNvSpPr>
          <p:nvPr/>
        </p:nvSpPr>
        <p:spPr bwMode="auto">
          <a:xfrm>
            <a:off x="6105525" y="5562600"/>
            <a:ext cx="285750" cy="352425"/>
          </a:xfrm>
          <a:prstGeom prst="leftBrace">
            <a:avLst>
              <a:gd name="adj1" fmla="val 10278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44" name="AutoShape 8"/>
          <p:cNvSpPr>
            <a:spLocks/>
          </p:cNvSpPr>
          <p:nvPr/>
        </p:nvSpPr>
        <p:spPr bwMode="auto">
          <a:xfrm>
            <a:off x="6105525" y="4933950"/>
            <a:ext cx="285750" cy="352425"/>
          </a:xfrm>
          <a:prstGeom prst="leftBrace">
            <a:avLst>
              <a:gd name="adj1" fmla="val 10278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45" name="AutoShape 9"/>
          <p:cNvSpPr>
            <a:spLocks/>
          </p:cNvSpPr>
          <p:nvPr/>
        </p:nvSpPr>
        <p:spPr bwMode="auto">
          <a:xfrm>
            <a:off x="6105525" y="1590675"/>
            <a:ext cx="285750" cy="352425"/>
          </a:xfrm>
          <a:prstGeom prst="leftBrace">
            <a:avLst>
              <a:gd name="adj1" fmla="val 10278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3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38175" y="323850"/>
            <a:ext cx="7772400" cy="1143000"/>
          </a:xfrm>
        </p:spPr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How Inverted Files are Created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3990975"/>
          </a:xfrm>
        </p:spPr>
        <p:txBody>
          <a:bodyPr/>
          <a:lstStyle/>
          <a:p>
            <a:r>
              <a:rPr lang="en-US" altLang="en-US" sz="3600"/>
              <a:t>Then the file can be split into </a:t>
            </a:r>
          </a:p>
          <a:p>
            <a:pPr lvl="1"/>
            <a:r>
              <a:rPr lang="en-US" altLang="en-US" sz="3200" i="1"/>
              <a:t>A </a:t>
            </a:r>
            <a:r>
              <a:rPr lang="en-US" altLang="en-US" sz="3200" i="1">
                <a:solidFill>
                  <a:schemeClr val="accent1"/>
                </a:solidFill>
              </a:rPr>
              <a:t>Dictionary</a:t>
            </a:r>
            <a:r>
              <a:rPr lang="en-US" altLang="en-US" sz="3200"/>
              <a:t> file    </a:t>
            </a:r>
          </a:p>
          <a:p>
            <a:pPr lvl="1">
              <a:buFontTx/>
              <a:buNone/>
            </a:pPr>
            <a:r>
              <a:rPr lang="en-US" altLang="en-US" sz="3200"/>
              <a:t> and      </a:t>
            </a:r>
          </a:p>
          <a:p>
            <a:pPr lvl="1"/>
            <a:r>
              <a:rPr lang="en-US" altLang="en-US" sz="3200"/>
              <a:t>A </a:t>
            </a:r>
            <a:r>
              <a:rPr lang="en-US" altLang="en-US" sz="3200" i="1">
                <a:solidFill>
                  <a:schemeClr val="accent1"/>
                </a:solidFill>
              </a:rPr>
              <a:t>Postings</a:t>
            </a:r>
            <a:r>
              <a:rPr lang="en-US" altLang="en-US" sz="3200">
                <a:solidFill>
                  <a:schemeClr val="accent1"/>
                </a:solidFill>
              </a:rPr>
              <a:t> </a:t>
            </a:r>
            <a:r>
              <a:rPr lang="en-US" altLang="en-US" sz="3200"/>
              <a:t>file</a:t>
            </a: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111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How Inverted Files are Created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3800" y="1066800"/>
            <a:ext cx="49530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Dictionary		  Postings</a:t>
            </a:r>
          </a:p>
        </p:txBody>
      </p:sp>
      <p:graphicFrame>
        <p:nvGraphicFramePr>
          <p:cNvPr id="169988" name="Object 4"/>
          <p:cNvGraphicFramePr>
            <a:graphicFrameLocks noChangeAspect="1"/>
          </p:cNvGraphicFramePr>
          <p:nvPr/>
        </p:nvGraphicFramePr>
        <p:xfrm>
          <a:off x="750888" y="1371600"/>
          <a:ext cx="2082800" cy="531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1" name="Worksheet" r:id="rId3" imgW="1838554" imgH="4705807" progId="Excel.Sheet.8">
                  <p:embed/>
                </p:oleObj>
              </mc:Choice>
              <mc:Fallback>
                <p:oleObj name="Worksheet" r:id="rId3" imgW="1838554" imgH="47058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1371600"/>
                        <a:ext cx="2082800" cy="531018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9" name="Object 5"/>
          <p:cNvGraphicFramePr>
            <a:graphicFrameLocks noChangeAspect="1"/>
          </p:cNvGraphicFramePr>
          <p:nvPr/>
        </p:nvGraphicFramePr>
        <p:xfrm>
          <a:off x="6902450" y="1806575"/>
          <a:ext cx="1223963" cy="470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" name="Worksheet" r:id="rId5" imgW="1228954" imgH="4705807" progId="Excel.Sheet.8">
                  <p:embed/>
                </p:oleObj>
              </mc:Choice>
              <mc:Fallback>
                <p:oleObj name="Worksheet" r:id="rId5" imgW="1228954" imgH="47058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2450" y="1806575"/>
                        <a:ext cx="1223963" cy="470058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0" name="Object 6"/>
          <p:cNvGraphicFramePr>
            <a:graphicFrameLocks noChangeAspect="1"/>
          </p:cNvGraphicFramePr>
          <p:nvPr/>
        </p:nvGraphicFramePr>
        <p:xfrm>
          <a:off x="3733800" y="1828800"/>
          <a:ext cx="1843088" cy="421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Worksheet" r:id="rId7" imgW="1838554" imgH="4219956" progId="Excel.Sheet.8">
                  <p:embed/>
                </p:oleObj>
              </mc:Choice>
              <mc:Fallback>
                <p:oleObj name="Worksheet" r:id="rId7" imgW="1838554" imgH="421995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828800"/>
                        <a:ext cx="1843088" cy="421957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1" name="Line 7"/>
          <p:cNvSpPr>
            <a:spLocks noChangeShapeType="1"/>
          </p:cNvSpPr>
          <p:nvPr/>
        </p:nvSpPr>
        <p:spPr bwMode="auto">
          <a:xfrm flipV="1">
            <a:off x="5562600" y="2057400"/>
            <a:ext cx="1295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992" name="Line 8"/>
          <p:cNvSpPr>
            <a:spLocks noChangeShapeType="1"/>
          </p:cNvSpPr>
          <p:nvPr/>
        </p:nvSpPr>
        <p:spPr bwMode="auto">
          <a:xfrm flipV="1">
            <a:off x="5562600" y="2209800"/>
            <a:ext cx="1295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993" name="Line 9"/>
          <p:cNvSpPr>
            <a:spLocks noChangeShapeType="1"/>
          </p:cNvSpPr>
          <p:nvPr/>
        </p:nvSpPr>
        <p:spPr bwMode="auto">
          <a:xfrm flipV="1">
            <a:off x="5562600" y="2362200"/>
            <a:ext cx="1295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994" name="Line 10"/>
          <p:cNvSpPr>
            <a:spLocks noChangeShapeType="1"/>
          </p:cNvSpPr>
          <p:nvPr/>
        </p:nvSpPr>
        <p:spPr bwMode="auto">
          <a:xfrm flipV="1">
            <a:off x="5562600" y="2514600"/>
            <a:ext cx="1295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995" name="Line 11"/>
          <p:cNvSpPr>
            <a:spLocks noChangeShapeType="1"/>
          </p:cNvSpPr>
          <p:nvPr/>
        </p:nvSpPr>
        <p:spPr bwMode="auto">
          <a:xfrm flipV="1">
            <a:off x="5562600" y="2667000"/>
            <a:ext cx="1295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996" name="Line 12"/>
          <p:cNvSpPr>
            <a:spLocks noChangeShapeType="1"/>
          </p:cNvSpPr>
          <p:nvPr/>
        </p:nvSpPr>
        <p:spPr bwMode="auto">
          <a:xfrm>
            <a:off x="5562600" y="30480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997" name="Line 13"/>
          <p:cNvSpPr>
            <a:spLocks noChangeShapeType="1"/>
          </p:cNvSpPr>
          <p:nvPr/>
        </p:nvSpPr>
        <p:spPr bwMode="auto">
          <a:xfrm>
            <a:off x="5562600" y="32004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998" name="Line 14"/>
          <p:cNvSpPr>
            <a:spLocks noChangeShapeType="1"/>
          </p:cNvSpPr>
          <p:nvPr/>
        </p:nvSpPr>
        <p:spPr bwMode="auto">
          <a:xfrm>
            <a:off x="5562600" y="33528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999" name="Line 15"/>
          <p:cNvSpPr>
            <a:spLocks noChangeShapeType="1"/>
          </p:cNvSpPr>
          <p:nvPr/>
        </p:nvSpPr>
        <p:spPr bwMode="auto">
          <a:xfrm>
            <a:off x="5562600" y="35052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00" name="Line 16"/>
          <p:cNvSpPr>
            <a:spLocks noChangeShapeType="1"/>
          </p:cNvSpPr>
          <p:nvPr/>
        </p:nvSpPr>
        <p:spPr bwMode="auto">
          <a:xfrm>
            <a:off x="5562600" y="36576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01" name="Line 17"/>
          <p:cNvSpPr>
            <a:spLocks noChangeShapeType="1"/>
          </p:cNvSpPr>
          <p:nvPr/>
        </p:nvSpPr>
        <p:spPr bwMode="auto">
          <a:xfrm>
            <a:off x="5562600" y="38862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02" name="Line 18"/>
          <p:cNvSpPr>
            <a:spLocks noChangeShapeType="1"/>
          </p:cNvSpPr>
          <p:nvPr/>
        </p:nvSpPr>
        <p:spPr bwMode="auto">
          <a:xfrm>
            <a:off x="5562600" y="40386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03" name="Line 19"/>
          <p:cNvSpPr>
            <a:spLocks noChangeShapeType="1"/>
          </p:cNvSpPr>
          <p:nvPr/>
        </p:nvSpPr>
        <p:spPr bwMode="auto">
          <a:xfrm>
            <a:off x="5562600" y="41910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04" name="Line 20"/>
          <p:cNvSpPr>
            <a:spLocks noChangeShapeType="1"/>
          </p:cNvSpPr>
          <p:nvPr/>
        </p:nvSpPr>
        <p:spPr bwMode="auto">
          <a:xfrm>
            <a:off x="5562600" y="43434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05" name="Line 21"/>
          <p:cNvSpPr>
            <a:spLocks noChangeShapeType="1"/>
          </p:cNvSpPr>
          <p:nvPr/>
        </p:nvSpPr>
        <p:spPr bwMode="auto">
          <a:xfrm>
            <a:off x="5562600" y="44958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06" name="Line 22"/>
          <p:cNvSpPr>
            <a:spLocks noChangeShapeType="1"/>
          </p:cNvSpPr>
          <p:nvPr/>
        </p:nvSpPr>
        <p:spPr bwMode="auto">
          <a:xfrm>
            <a:off x="5562600" y="46482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07" name="Line 23"/>
          <p:cNvSpPr>
            <a:spLocks noChangeShapeType="1"/>
          </p:cNvSpPr>
          <p:nvPr/>
        </p:nvSpPr>
        <p:spPr bwMode="auto">
          <a:xfrm>
            <a:off x="5562600" y="48006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08" name="Line 24"/>
          <p:cNvSpPr>
            <a:spLocks noChangeShapeType="1"/>
          </p:cNvSpPr>
          <p:nvPr/>
        </p:nvSpPr>
        <p:spPr bwMode="auto">
          <a:xfrm>
            <a:off x="5562600" y="50292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09" name="Line 25"/>
          <p:cNvSpPr>
            <a:spLocks noChangeShapeType="1"/>
          </p:cNvSpPr>
          <p:nvPr/>
        </p:nvSpPr>
        <p:spPr bwMode="auto">
          <a:xfrm>
            <a:off x="5562600" y="51816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10" name="Line 26"/>
          <p:cNvSpPr>
            <a:spLocks noChangeShapeType="1"/>
          </p:cNvSpPr>
          <p:nvPr/>
        </p:nvSpPr>
        <p:spPr bwMode="auto">
          <a:xfrm>
            <a:off x="5562600" y="5334000"/>
            <a:ext cx="1295400" cy="1524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11" name="Line 27"/>
          <p:cNvSpPr>
            <a:spLocks noChangeShapeType="1"/>
          </p:cNvSpPr>
          <p:nvPr/>
        </p:nvSpPr>
        <p:spPr bwMode="auto">
          <a:xfrm>
            <a:off x="5562600" y="54864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12" name="Line 28"/>
          <p:cNvSpPr>
            <a:spLocks noChangeShapeType="1"/>
          </p:cNvSpPr>
          <p:nvPr/>
        </p:nvSpPr>
        <p:spPr bwMode="auto">
          <a:xfrm>
            <a:off x="5562600" y="5638800"/>
            <a:ext cx="1295400" cy="3048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13" name="Line 29"/>
          <p:cNvSpPr>
            <a:spLocks noChangeShapeType="1"/>
          </p:cNvSpPr>
          <p:nvPr/>
        </p:nvSpPr>
        <p:spPr bwMode="auto">
          <a:xfrm>
            <a:off x="5562600" y="57912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14" name="Line 30"/>
          <p:cNvSpPr>
            <a:spLocks noChangeShapeType="1"/>
          </p:cNvSpPr>
          <p:nvPr/>
        </p:nvSpPr>
        <p:spPr bwMode="auto">
          <a:xfrm>
            <a:off x="5562600" y="59436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15" name="Line 31"/>
          <p:cNvSpPr>
            <a:spLocks noChangeShapeType="1"/>
          </p:cNvSpPr>
          <p:nvPr/>
        </p:nvSpPr>
        <p:spPr bwMode="auto">
          <a:xfrm>
            <a:off x="3048000" y="3733800"/>
            <a:ext cx="533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16" name="Line 32"/>
          <p:cNvSpPr>
            <a:spLocks noChangeShapeType="1"/>
          </p:cNvSpPr>
          <p:nvPr/>
        </p:nvSpPr>
        <p:spPr bwMode="auto">
          <a:xfrm flipV="1">
            <a:off x="5562600" y="2895600"/>
            <a:ext cx="1295400" cy="1588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146" name="Rectangle 162"/>
          <p:cNvSpPr>
            <a:spLocks noChangeArrowheads="1"/>
          </p:cNvSpPr>
          <p:nvPr/>
        </p:nvSpPr>
        <p:spPr bwMode="auto">
          <a:xfrm>
            <a:off x="6905625" y="2781300"/>
            <a:ext cx="600075" cy="314325"/>
          </a:xfrm>
          <a:prstGeom prst="rect">
            <a:avLst/>
          </a:prstGeom>
          <a:noFill/>
          <a:ln w="1905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147" name="Rectangle 163"/>
          <p:cNvSpPr>
            <a:spLocks noChangeArrowheads="1"/>
          </p:cNvSpPr>
          <p:nvPr/>
        </p:nvSpPr>
        <p:spPr bwMode="auto">
          <a:xfrm>
            <a:off x="6915150" y="5848350"/>
            <a:ext cx="600075" cy="314325"/>
          </a:xfrm>
          <a:prstGeom prst="rect">
            <a:avLst/>
          </a:prstGeom>
          <a:noFill/>
          <a:ln w="1905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148" name="Rectangle 164"/>
          <p:cNvSpPr>
            <a:spLocks noChangeArrowheads="1"/>
          </p:cNvSpPr>
          <p:nvPr/>
        </p:nvSpPr>
        <p:spPr bwMode="auto">
          <a:xfrm>
            <a:off x="6915150" y="5372100"/>
            <a:ext cx="600075" cy="314325"/>
          </a:xfrm>
          <a:prstGeom prst="rect">
            <a:avLst/>
          </a:prstGeom>
          <a:noFill/>
          <a:ln w="1905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149" name="AutoShape 165"/>
          <p:cNvSpPr>
            <a:spLocks/>
          </p:cNvSpPr>
          <p:nvPr/>
        </p:nvSpPr>
        <p:spPr bwMode="auto">
          <a:xfrm>
            <a:off x="409575" y="5934075"/>
            <a:ext cx="285750" cy="352425"/>
          </a:xfrm>
          <a:prstGeom prst="leftBrace">
            <a:avLst>
              <a:gd name="adj1" fmla="val 10278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150" name="AutoShape 166"/>
          <p:cNvSpPr>
            <a:spLocks/>
          </p:cNvSpPr>
          <p:nvPr/>
        </p:nvSpPr>
        <p:spPr bwMode="auto">
          <a:xfrm>
            <a:off x="409575" y="5419725"/>
            <a:ext cx="285750" cy="352425"/>
          </a:xfrm>
          <a:prstGeom prst="leftBrace">
            <a:avLst>
              <a:gd name="adj1" fmla="val 10278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151" name="AutoShape 167"/>
          <p:cNvSpPr>
            <a:spLocks/>
          </p:cNvSpPr>
          <p:nvPr/>
        </p:nvSpPr>
        <p:spPr bwMode="auto">
          <a:xfrm>
            <a:off x="409575" y="2476500"/>
            <a:ext cx="285750" cy="352425"/>
          </a:xfrm>
          <a:prstGeom prst="leftBrace">
            <a:avLst>
              <a:gd name="adj1" fmla="val 10278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8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33425" y="333375"/>
            <a:ext cx="7772400" cy="1143000"/>
          </a:xfrm>
        </p:spPr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Inverted Indexes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Permit fast search for individual terms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For each term, you get a list consisting of: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document ID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frequency of term in doc (optional)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position of term in doc    (optional)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These lists can be used to solve Boolean queries:</a:t>
            </a:r>
            <a:endParaRPr lang="en-US" altLang="en-US"/>
          </a:p>
          <a:p>
            <a:pPr lvl="2">
              <a:lnSpc>
                <a:spcPct val="90000"/>
              </a:lnSpc>
            </a:pPr>
            <a:r>
              <a:rPr lang="en-US" altLang="en-US"/>
              <a:t>country -&gt; d1, d2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manor -&gt; d2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country AND manor -&gt; d2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Also used for statistical ranking algorithms</a:t>
            </a:r>
          </a:p>
        </p:txBody>
      </p:sp>
    </p:spTree>
    <p:extLst>
      <p:ext uri="{BB962C8B-B14F-4D97-AF65-F5344CB8AC3E}">
        <p14:creationId xmlns:p14="http://schemas.microsoft.com/office/powerpoint/2010/main" val="69293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How Inverted Files are Used</a:t>
            </a:r>
          </a:p>
        </p:txBody>
      </p:sp>
      <p:sp>
        <p:nvSpPr>
          <p:cNvPr id="172063" name="Rectangle 31"/>
          <p:cNvSpPr>
            <a:spLocks noChangeArrowheads="1"/>
          </p:cNvSpPr>
          <p:nvPr/>
        </p:nvSpPr>
        <p:spPr bwMode="auto">
          <a:xfrm>
            <a:off x="5181600" y="990600"/>
            <a:ext cx="3657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>
                <a:latin typeface="Comic Sans MS" pitchFamily="66" charset="0"/>
              </a:rPr>
              <a:t>Query on 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>
                <a:latin typeface="Comic Sans MS" pitchFamily="66" charset="0"/>
              </a:rPr>
              <a:t>“time” AND “dark”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>
              <a:latin typeface="Comic Sans MS" pitchFamily="66" charset="0"/>
            </a:endParaRP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>
                <a:latin typeface="Comic Sans MS" pitchFamily="66" charset="0"/>
              </a:rPr>
              <a:t>2 docs with “time” in dictionary -&gt;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>
                <a:latin typeface="Comic Sans MS" pitchFamily="66" charset="0"/>
              </a:rPr>
              <a:t>	IDs 1 and 2 from posting file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>
                <a:latin typeface="Comic Sans MS" pitchFamily="66" charset="0"/>
              </a:rPr>
              <a:t>1 doc with “dark” in dictionary -&gt;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>
                <a:latin typeface="Comic Sans MS" pitchFamily="66" charset="0"/>
              </a:rPr>
              <a:t>	ID 2 from posting file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>
              <a:latin typeface="Comic Sans MS" pitchFamily="66" charset="0"/>
            </a:endParaRP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>
                <a:latin typeface="Comic Sans MS" pitchFamily="66" charset="0"/>
              </a:rPr>
              <a:t>Therefore, only doc 2 satisfied the query.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>
              <a:latin typeface="Comic Sans MS" pitchFamily="66" charset="0"/>
            </a:endParaRPr>
          </a:p>
        </p:txBody>
      </p:sp>
      <p:sp>
        <p:nvSpPr>
          <p:cNvPr id="172065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257175" y="1152525"/>
            <a:ext cx="4953000" cy="6858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Dictionary		  Postings</a:t>
            </a:r>
          </a:p>
        </p:txBody>
      </p:sp>
      <p:graphicFrame>
        <p:nvGraphicFramePr>
          <p:cNvPr id="172066" name="Object 34"/>
          <p:cNvGraphicFramePr>
            <a:graphicFrameLocks noChangeAspect="1"/>
          </p:cNvGraphicFramePr>
          <p:nvPr/>
        </p:nvGraphicFramePr>
        <p:xfrm>
          <a:off x="3425825" y="1892300"/>
          <a:ext cx="1223963" cy="470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name="Worksheet" r:id="rId3" imgW="1228954" imgH="4705807" progId="Excel.Sheet.8">
                  <p:embed/>
                </p:oleObj>
              </mc:Choice>
              <mc:Fallback>
                <p:oleObj name="Worksheet" r:id="rId3" imgW="1228954" imgH="47058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825" y="1892300"/>
                        <a:ext cx="1223963" cy="470058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67" name="Object 35"/>
          <p:cNvGraphicFramePr>
            <a:graphicFrameLocks noChangeAspect="1"/>
          </p:cNvGraphicFramePr>
          <p:nvPr/>
        </p:nvGraphicFramePr>
        <p:xfrm>
          <a:off x="257175" y="1914525"/>
          <a:ext cx="1843088" cy="421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" name="Worksheet" r:id="rId5" imgW="1838554" imgH="4219956" progId="Excel.Sheet.8">
                  <p:embed/>
                </p:oleObj>
              </mc:Choice>
              <mc:Fallback>
                <p:oleObj name="Worksheet" r:id="rId5" imgW="1838554" imgH="421995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" y="1914525"/>
                        <a:ext cx="1843088" cy="421957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68" name="Line 36"/>
          <p:cNvSpPr>
            <a:spLocks noChangeShapeType="1"/>
          </p:cNvSpPr>
          <p:nvPr/>
        </p:nvSpPr>
        <p:spPr bwMode="auto">
          <a:xfrm flipV="1">
            <a:off x="2085975" y="2143125"/>
            <a:ext cx="1295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69" name="Line 37"/>
          <p:cNvSpPr>
            <a:spLocks noChangeShapeType="1"/>
          </p:cNvSpPr>
          <p:nvPr/>
        </p:nvSpPr>
        <p:spPr bwMode="auto">
          <a:xfrm flipV="1">
            <a:off x="2085975" y="2295525"/>
            <a:ext cx="1295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70" name="Line 38"/>
          <p:cNvSpPr>
            <a:spLocks noChangeShapeType="1"/>
          </p:cNvSpPr>
          <p:nvPr/>
        </p:nvSpPr>
        <p:spPr bwMode="auto">
          <a:xfrm flipV="1">
            <a:off x="2085975" y="2447925"/>
            <a:ext cx="1295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71" name="Line 39"/>
          <p:cNvSpPr>
            <a:spLocks noChangeShapeType="1"/>
          </p:cNvSpPr>
          <p:nvPr/>
        </p:nvSpPr>
        <p:spPr bwMode="auto">
          <a:xfrm flipV="1">
            <a:off x="2085975" y="2600325"/>
            <a:ext cx="1295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72" name="Line 40"/>
          <p:cNvSpPr>
            <a:spLocks noChangeShapeType="1"/>
          </p:cNvSpPr>
          <p:nvPr/>
        </p:nvSpPr>
        <p:spPr bwMode="auto">
          <a:xfrm flipV="1">
            <a:off x="2085975" y="2752725"/>
            <a:ext cx="1295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73" name="Line 41"/>
          <p:cNvSpPr>
            <a:spLocks noChangeShapeType="1"/>
          </p:cNvSpPr>
          <p:nvPr/>
        </p:nvSpPr>
        <p:spPr bwMode="auto">
          <a:xfrm>
            <a:off x="2085975" y="3133725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74" name="Line 42"/>
          <p:cNvSpPr>
            <a:spLocks noChangeShapeType="1"/>
          </p:cNvSpPr>
          <p:nvPr/>
        </p:nvSpPr>
        <p:spPr bwMode="auto">
          <a:xfrm>
            <a:off x="2085975" y="3286125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75" name="Line 43"/>
          <p:cNvSpPr>
            <a:spLocks noChangeShapeType="1"/>
          </p:cNvSpPr>
          <p:nvPr/>
        </p:nvSpPr>
        <p:spPr bwMode="auto">
          <a:xfrm>
            <a:off x="2085975" y="3438525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76" name="Line 44"/>
          <p:cNvSpPr>
            <a:spLocks noChangeShapeType="1"/>
          </p:cNvSpPr>
          <p:nvPr/>
        </p:nvSpPr>
        <p:spPr bwMode="auto">
          <a:xfrm>
            <a:off x="2085975" y="3590925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77" name="Line 45"/>
          <p:cNvSpPr>
            <a:spLocks noChangeShapeType="1"/>
          </p:cNvSpPr>
          <p:nvPr/>
        </p:nvSpPr>
        <p:spPr bwMode="auto">
          <a:xfrm>
            <a:off x="2085975" y="3743325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78" name="Line 46"/>
          <p:cNvSpPr>
            <a:spLocks noChangeShapeType="1"/>
          </p:cNvSpPr>
          <p:nvPr/>
        </p:nvSpPr>
        <p:spPr bwMode="auto">
          <a:xfrm>
            <a:off x="2085975" y="3971925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79" name="Line 47"/>
          <p:cNvSpPr>
            <a:spLocks noChangeShapeType="1"/>
          </p:cNvSpPr>
          <p:nvPr/>
        </p:nvSpPr>
        <p:spPr bwMode="auto">
          <a:xfrm>
            <a:off x="2085975" y="4124325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80" name="Line 48"/>
          <p:cNvSpPr>
            <a:spLocks noChangeShapeType="1"/>
          </p:cNvSpPr>
          <p:nvPr/>
        </p:nvSpPr>
        <p:spPr bwMode="auto">
          <a:xfrm>
            <a:off x="2085975" y="4276725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81" name="Line 49"/>
          <p:cNvSpPr>
            <a:spLocks noChangeShapeType="1"/>
          </p:cNvSpPr>
          <p:nvPr/>
        </p:nvSpPr>
        <p:spPr bwMode="auto">
          <a:xfrm>
            <a:off x="2085975" y="4429125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82" name="Line 50"/>
          <p:cNvSpPr>
            <a:spLocks noChangeShapeType="1"/>
          </p:cNvSpPr>
          <p:nvPr/>
        </p:nvSpPr>
        <p:spPr bwMode="auto">
          <a:xfrm>
            <a:off x="2085975" y="4581525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83" name="Line 51"/>
          <p:cNvSpPr>
            <a:spLocks noChangeShapeType="1"/>
          </p:cNvSpPr>
          <p:nvPr/>
        </p:nvSpPr>
        <p:spPr bwMode="auto">
          <a:xfrm>
            <a:off x="2085975" y="4733925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84" name="Line 52"/>
          <p:cNvSpPr>
            <a:spLocks noChangeShapeType="1"/>
          </p:cNvSpPr>
          <p:nvPr/>
        </p:nvSpPr>
        <p:spPr bwMode="auto">
          <a:xfrm>
            <a:off x="2085975" y="4886325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85" name="Line 53"/>
          <p:cNvSpPr>
            <a:spLocks noChangeShapeType="1"/>
          </p:cNvSpPr>
          <p:nvPr/>
        </p:nvSpPr>
        <p:spPr bwMode="auto">
          <a:xfrm>
            <a:off x="2085975" y="5114925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86" name="Line 54"/>
          <p:cNvSpPr>
            <a:spLocks noChangeShapeType="1"/>
          </p:cNvSpPr>
          <p:nvPr/>
        </p:nvSpPr>
        <p:spPr bwMode="auto">
          <a:xfrm>
            <a:off x="2085975" y="5267325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87" name="Line 55"/>
          <p:cNvSpPr>
            <a:spLocks noChangeShapeType="1"/>
          </p:cNvSpPr>
          <p:nvPr/>
        </p:nvSpPr>
        <p:spPr bwMode="auto">
          <a:xfrm>
            <a:off x="2085975" y="5419725"/>
            <a:ext cx="1295400" cy="1524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88" name="Line 56"/>
          <p:cNvSpPr>
            <a:spLocks noChangeShapeType="1"/>
          </p:cNvSpPr>
          <p:nvPr/>
        </p:nvSpPr>
        <p:spPr bwMode="auto">
          <a:xfrm>
            <a:off x="2085975" y="5572125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89" name="Line 57"/>
          <p:cNvSpPr>
            <a:spLocks noChangeShapeType="1"/>
          </p:cNvSpPr>
          <p:nvPr/>
        </p:nvSpPr>
        <p:spPr bwMode="auto">
          <a:xfrm>
            <a:off x="2085975" y="5724525"/>
            <a:ext cx="1295400" cy="3048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90" name="Line 58"/>
          <p:cNvSpPr>
            <a:spLocks noChangeShapeType="1"/>
          </p:cNvSpPr>
          <p:nvPr/>
        </p:nvSpPr>
        <p:spPr bwMode="auto">
          <a:xfrm>
            <a:off x="2085975" y="5876925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91" name="Line 59"/>
          <p:cNvSpPr>
            <a:spLocks noChangeShapeType="1"/>
          </p:cNvSpPr>
          <p:nvPr/>
        </p:nvSpPr>
        <p:spPr bwMode="auto">
          <a:xfrm>
            <a:off x="2085975" y="6029325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92" name="Line 60"/>
          <p:cNvSpPr>
            <a:spLocks noChangeShapeType="1"/>
          </p:cNvSpPr>
          <p:nvPr/>
        </p:nvSpPr>
        <p:spPr bwMode="auto">
          <a:xfrm flipV="1">
            <a:off x="2085975" y="2981325"/>
            <a:ext cx="1295400" cy="1588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93" name="Rectangle 61"/>
          <p:cNvSpPr>
            <a:spLocks noChangeArrowheads="1"/>
          </p:cNvSpPr>
          <p:nvPr/>
        </p:nvSpPr>
        <p:spPr bwMode="auto">
          <a:xfrm>
            <a:off x="3429000" y="2867025"/>
            <a:ext cx="600075" cy="314325"/>
          </a:xfrm>
          <a:prstGeom prst="rect">
            <a:avLst/>
          </a:prstGeom>
          <a:noFill/>
          <a:ln w="1905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94" name="Rectangle 62"/>
          <p:cNvSpPr>
            <a:spLocks noChangeArrowheads="1"/>
          </p:cNvSpPr>
          <p:nvPr/>
        </p:nvSpPr>
        <p:spPr bwMode="auto">
          <a:xfrm>
            <a:off x="3438525" y="5934075"/>
            <a:ext cx="600075" cy="314325"/>
          </a:xfrm>
          <a:prstGeom prst="rect">
            <a:avLst/>
          </a:prstGeom>
          <a:noFill/>
          <a:ln w="1905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95" name="Rectangle 63"/>
          <p:cNvSpPr>
            <a:spLocks noChangeArrowheads="1"/>
          </p:cNvSpPr>
          <p:nvPr/>
        </p:nvSpPr>
        <p:spPr bwMode="auto">
          <a:xfrm>
            <a:off x="3438525" y="5457825"/>
            <a:ext cx="600075" cy="314325"/>
          </a:xfrm>
          <a:prstGeom prst="rect">
            <a:avLst/>
          </a:prstGeom>
          <a:noFill/>
          <a:ln w="1905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3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Text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</a:t>
            </a:r>
            <a:r>
              <a:rPr lang="en-US" i="1" dirty="0"/>
              <a:t>Text mining, also referred to as </a:t>
            </a:r>
            <a:r>
              <a:rPr lang="en-US" b="1" i="1" dirty="0"/>
              <a:t>text data mining</a:t>
            </a:r>
            <a:r>
              <a:rPr lang="en-US" i="1" dirty="0"/>
              <a:t>, roughly equivalent to text analytics, refers to the process of deriving high-quality information from text.</a:t>
            </a:r>
            <a:r>
              <a:rPr lang="en-US" dirty="0"/>
              <a:t>”  - </a:t>
            </a:r>
            <a:r>
              <a:rPr lang="en-US" dirty="0" err="1"/>
              <a:t>wikipedia</a:t>
            </a:r>
            <a:endParaRPr lang="en-US" dirty="0"/>
          </a:p>
          <a:p>
            <a:r>
              <a:rPr lang="en-US" i="1" dirty="0"/>
              <a:t>“Another way to view text data mining is as a process of </a:t>
            </a:r>
            <a:r>
              <a:rPr lang="en-US" b="1" i="1" dirty="0"/>
              <a:t>exploratory</a:t>
            </a:r>
            <a:r>
              <a:rPr lang="en-US" i="1" dirty="0"/>
              <a:t> data analysis that leads to </a:t>
            </a:r>
            <a:r>
              <a:rPr lang="en-US" b="1" i="1" dirty="0"/>
              <a:t>heretofore unknown </a:t>
            </a:r>
            <a:r>
              <a:rPr lang="en-US" i="1" dirty="0"/>
              <a:t>information, or to answers for questions for which the answer is not currently known.” </a:t>
            </a:r>
            <a:r>
              <a:rPr lang="en-US" dirty="0"/>
              <a:t>- Hearst, </a:t>
            </a:r>
            <a:r>
              <a:rPr lang="en-US" dirty="0" smtClean="0"/>
              <a:t>1999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2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represent a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admin\Pictures\v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18" y="1674254"/>
            <a:ext cx="8062175" cy="466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83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represent a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by a string?</a:t>
            </a:r>
          </a:p>
          <a:p>
            <a:pPr lvl="1"/>
            <a:r>
              <a:rPr lang="en-US" dirty="0"/>
              <a:t>No semantic meaning</a:t>
            </a:r>
          </a:p>
          <a:p>
            <a:r>
              <a:rPr lang="en-US" dirty="0"/>
              <a:t>Represent by a list of sentences?</a:t>
            </a:r>
          </a:p>
          <a:p>
            <a:pPr lvl="1"/>
            <a:r>
              <a:rPr lang="en-US" dirty="0"/>
              <a:t>Sentence is just like a short document (recursive definition)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83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Space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 model  was  proposed  by  Salton  and  it  incorporates  the  local  as  well  as </a:t>
            </a:r>
            <a:r>
              <a:rPr lang="en-US" dirty="0" smtClean="0"/>
              <a:t> global </a:t>
            </a:r>
            <a:r>
              <a:rPr lang="en-US" dirty="0"/>
              <a:t>information about terms in a document and </a:t>
            </a:r>
            <a:r>
              <a:rPr lang="en-US" dirty="0" smtClean="0"/>
              <a:t>corpus.</a:t>
            </a:r>
          </a:p>
          <a:p>
            <a:r>
              <a:rPr lang="en-US" dirty="0"/>
              <a:t>It  is  an  algebraic  model  for  representing  text  documents  as  vectors  of </a:t>
            </a:r>
            <a:r>
              <a:rPr lang="en-US" dirty="0" smtClean="0"/>
              <a:t> identifiers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8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Space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 angle  between  the </a:t>
            </a:r>
            <a:r>
              <a:rPr lang="en-US" dirty="0" smtClean="0"/>
              <a:t>documents  </a:t>
            </a:r>
            <a:r>
              <a:rPr lang="en-US" dirty="0"/>
              <a:t>or  the  query  and  documents  determines </a:t>
            </a:r>
            <a:r>
              <a:rPr lang="en-US" dirty="0" smtClean="0"/>
              <a:t>the </a:t>
            </a:r>
            <a:r>
              <a:rPr lang="en-US" dirty="0"/>
              <a:t>similarity between them</a:t>
            </a:r>
          </a:p>
        </p:txBody>
      </p:sp>
      <p:pic>
        <p:nvPicPr>
          <p:cNvPr id="8194" name="Picture 2" descr="C:\Users\admin\Pictures\v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794" y="2678806"/>
            <a:ext cx="3437988" cy="349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73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Space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Represent documents by </a:t>
            </a:r>
            <a:r>
              <a:rPr lang="en-US" altLang="en-US" u="sng" dirty="0"/>
              <a:t>concept</a:t>
            </a:r>
            <a:r>
              <a:rPr lang="en-US" altLang="en-US" dirty="0"/>
              <a:t> vectors</a:t>
            </a:r>
          </a:p>
          <a:p>
            <a:pPr lvl="1"/>
            <a:r>
              <a:rPr lang="en-US" altLang="en-US" dirty="0"/>
              <a:t>Each concept defines one dimension</a:t>
            </a:r>
          </a:p>
          <a:p>
            <a:pPr lvl="1"/>
            <a:r>
              <a:rPr lang="en-US" altLang="en-US" i="1" dirty="0"/>
              <a:t>k</a:t>
            </a:r>
            <a:r>
              <a:rPr lang="en-US" altLang="en-US" dirty="0"/>
              <a:t> concepts define a high-dimensional space</a:t>
            </a:r>
          </a:p>
          <a:p>
            <a:pPr lvl="1"/>
            <a:r>
              <a:rPr lang="en-US" altLang="en-US" dirty="0"/>
              <a:t>Element of vector corresponds to concept weight</a:t>
            </a:r>
          </a:p>
          <a:p>
            <a:pPr lvl="2"/>
            <a:r>
              <a:rPr lang="en-US" altLang="en-US" dirty="0"/>
              <a:t>E.g., d=(x</a:t>
            </a:r>
            <a:r>
              <a:rPr lang="en-US" altLang="en-US" baseline="-25000" dirty="0"/>
              <a:t>1</a:t>
            </a:r>
            <a:r>
              <a:rPr lang="en-US" altLang="en-US" dirty="0"/>
              <a:t>,…,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k</a:t>
            </a:r>
            <a:r>
              <a:rPr lang="en-US" altLang="en-US" dirty="0"/>
              <a:t>), x</a:t>
            </a:r>
            <a:r>
              <a:rPr lang="en-US" altLang="en-US" baseline="-25000" dirty="0"/>
              <a:t>i</a:t>
            </a:r>
            <a:r>
              <a:rPr lang="en-US" altLang="en-US" dirty="0"/>
              <a:t> is “importance” of concept </a:t>
            </a:r>
            <a:r>
              <a:rPr lang="en-US" altLang="en-US" dirty="0" err="1"/>
              <a:t>i</a:t>
            </a:r>
            <a:r>
              <a:rPr lang="en-US" altLang="en-US" dirty="0"/>
              <a:t> in d</a:t>
            </a:r>
          </a:p>
          <a:p>
            <a:r>
              <a:rPr lang="en-US" altLang="en-US" dirty="0"/>
              <a:t>Distance between the vectors in this concept space</a:t>
            </a:r>
          </a:p>
          <a:p>
            <a:pPr lvl="1"/>
            <a:r>
              <a:rPr lang="en-US" altLang="en-US" dirty="0"/>
              <a:t>Relationship among documents  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3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An illustration of VS model 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documents are projected into this concept space</a:t>
            </a:r>
            <a:endParaRPr lang="en-US" dirty="0"/>
          </a:p>
        </p:txBody>
      </p:sp>
      <p:grpSp>
        <p:nvGrpSpPr>
          <p:cNvPr id="315422" name="Group 30"/>
          <p:cNvGrpSpPr>
            <a:grpSpLocks/>
          </p:cNvGrpSpPr>
          <p:nvPr/>
        </p:nvGrpSpPr>
        <p:grpSpPr bwMode="auto">
          <a:xfrm>
            <a:off x="1395413" y="2286000"/>
            <a:ext cx="6289676" cy="4259263"/>
            <a:chOff x="879" y="1152"/>
            <a:chExt cx="3962" cy="2683"/>
          </a:xfrm>
        </p:grpSpPr>
        <p:sp>
          <p:nvSpPr>
            <p:cNvPr id="315395" name="AutoShape 3"/>
            <p:cNvSpPr>
              <a:spLocks noChangeArrowheads="1"/>
            </p:cNvSpPr>
            <p:nvPr/>
          </p:nvSpPr>
          <p:spPr bwMode="auto">
            <a:xfrm>
              <a:off x="1632" y="1488"/>
              <a:ext cx="2448" cy="1872"/>
            </a:xfrm>
            <a:prstGeom prst="cube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5421" name="Group 29"/>
            <p:cNvGrpSpPr>
              <a:grpSpLocks/>
            </p:cNvGrpSpPr>
            <p:nvPr/>
          </p:nvGrpSpPr>
          <p:grpSpPr bwMode="auto">
            <a:xfrm>
              <a:off x="879" y="1152"/>
              <a:ext cx="3962" cy="2683"/>
              <a:chOff x="879" y="1152"/>
              <a:chExt cx="3962" cy="2683"/>
            </a:xfrm>
          </p:grpSpPr>
          <p:sp>
            <p:nvSpPr>
              <p:cNvPr id="315396" name="Line 4"/>
              <p:cNvSpPr>
                <a:spLocks noChangeShapeType="1"/>
              </p:cNvSpPr>
              <p:nvPr/>
            </p:nvSpPr>
            <p:spPr bwMode="auto">
              <a:xfrm flipH="1">
                <a:off x="1440" y="2880"/>
                <a:ext cx="672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397" name="Line 5"/>
              <p:cNvSpPr>
                <a:spLocks noChangeShapeType="1"/>
              </p:cNvSpPr>
              <p:nvPr/>
            </p:nvSpPr>
            <p:spPr bwMode="auto">
              <a:xfrm>
                <a:off x="2112" y="288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398" name="Line 6"/>
              <p:cNvSpPr>
                <a:spLocks noChangeShapeType="1"/>
              </p:cNvSpPr>
              <p:nvPr/>
            </p:nvSpPr>
            <p:spPr bwMode="auto">
              <a:xfrm flipV="1">
                <a:off x="2112" y="1344"/>
                <a:ext cx="0" cy="15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403" name="Text Box 11"/>
              <p:cNvSpPr txBox="1">
                <a:spLocks noChangeArrowheads="1"/>
              </p:cNvSpPr>
              <p:nvPr/>
            </p:nvSpPr>
            <p:spPr bwMode="auto">
              <a:xfrm>
                <a:off x="4224" y="2733"/>
                <a:ext cx="617" cy="291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3333FF"/>
                    </a:solidFill>
                  </a:rPr>
                  <a:t>Sports</a:t>
                </a:r>
                <a:endParaRPr lang="en-US" altLang="en-US" sz="24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315404" name="Text Box 12"/>
              <p:cNvSpPr txBox="1">
                <a:spLocks noChangeArrowheads="1"/>
              </p:cNvSpPr>
              <p:nvPr/>
            </p:nvSpPr>
            <p:spPr bwMode="auto">
              <a:xfrm>
                <a:off x="879" y="3544"/>
                <a:ext cx="897" cy="291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00B050"/>
                    </a:solidFill>
                  </a:rPr>
                  <a:t>Education</a:t>
                </a:r>
                <a:endParaRPr lang="en-US" altLang="en-US" sz="2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15405" name="Text Box 13"/>
              <p:cNvSpPr txBox="1">
                <a:spLocks noChangeArrowheads="1"/>
              </p:cNvSpPr>
              <p:nvPr/>
            </p:nvSpPr>
            <p:spPr bwMode="auto">
              <a:xfrm>
                <a:off x="2208" y="1152"/>
                <a:ext cx="625" cy="25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dirty="0" smtClean="0">
                    <a:solidFill>
                      <a:srgbClr val="CC0000"/>
                    </a:solidFill>
                  </a:rPr>
                  <a:t>Finance</a:t>
                </a:r>
                <a:endParaRPr lang="en-US" altLang="en-US" sz="2400" dirty="0">
                  <a:solidFill>
                    <a:srgbClr val="CC0000"/>
                  </a:solidFill>
                </a:endParaRPr>
              </a:p>
            </p:txBody>
          </p:sp>
        </p:grpSp>
      </p:grpSp>
      <p:grpSp>
        <p:nvGrpSpPr>
          <p:cNvPr id="315428" name="Group 36"/>
          <p:cNvGrpSpPr>
            <a:grpSpLocks/>
          </p:cNvGrpSpPr>
          <p:nvPr/>
        </p:nvGrpSpPr>
        <p:grpSpPr bwMode="auto">
          <a:xfrm>
            <a:off x="3124201" y="3146425"/>
            <a:ext cx="2738438" cy="2873375"/>
            <a:chOff x="1968" y="1694"/>
            <a:chExt cx="1725" cy="1810"/>
          </a:xfrm>
        </p:grpSpPr>
        <p:sp>
          <p:nvSpPr>
            <p:cNvPr id="315402" name="Line 10"/>
            <p:cNvSpPr>
              <a:spLocks noChangeShapeType="1"/>
            </p:cNvSpPr>
            <p:nvPr/>
          </p:nvSpPr>
          <p:spPr bwMode="auto">
            <a:xfrm flipV="1">
              <a:off x="2112" y="1949"/>
              <a:ext cx="1440" cy="9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14" name="Text Box 22"/>
            <p:cNvSpPr txBox="1">
              <a:spLocks noChangeArrowheads="1"/>
            </p:cNvSpPr>
            <p:nvPr/>
          </p:nvSpPr>
          <p:spPr bwMode="auto">
            <a:xfrm>
              <a:off x="3435" y="1694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4</a:t>
              </a:r>
              <a:endParaRPr lang="en-US" altLang="en-US" sz="2400" dirty="0"/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1968" y="2880"/>
              <a:ext cx="144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5423" name="Group 31"/>
          <p:cNvGrpSpPr>
            <a:grpSpLocks/>
          </p:cNvGrpSpPr>
          <p:nvPr/>
        </p:nvGrpSpPr>
        <p:grpSpPr bwMode="auto">
          <a:xfrm>
            <a:off x="3352801" y="2433638"/>
            <a:ext cx="2036763" cy="2595563"/>
            <a:chOff x="2112" y="1245"/>
            <a:chExt cx="1283" cy="1635"/>
          </a:xfrm>
        </p:grpSpPr>
        <p:sp>
          <p:nvSpPr>
            <p:cNvPr id="315399" name="Line 7"/>
            <p:cNvSpPr>
              <a:spLocks noChangeShapeType="1"/>
            </p:cNvSpPr>
            <p:nvPr/>
          </p:nvSpPr>
          <p:spPr bwMode="auto">
            <a:xfrm flipV="1">
              <a:off x="2112" y="1488"/>
              <a:ext cx="1032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06" name="Text Box 14"/>
            <p:cNvSpPr txBox="1">
              <a:spLocks noChangeArrowheads="1"/>
            </p:cNvSpPr>
            <p:nvPr/>
          </p:nvSpPr>
          <p:spPr bwMode="auto">
            <a:xfrm>
              <a:off x="3127" y="124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2</a:t>
              </a:r>
              <a:endParaRPr lang="en-US" altLang="en-US" sz="2400" dirty="0"/>
            </a:p>
          </p:txBody>
        </p:sp>
      </p:grpSp>
      <p:grpSp>
        <p:nvGrpSpPr>
          <p:cNvPr id="315427" name="Group 35"/>
          <p:cNvGrpSpPr>
            <a:grpSpLocks/>
          </p:cNvGrpSpPr>
          <p:nvPr/>
        </p:nvGrpSpPr>
        <p:grpSpPr bwMode="auto">
          <a:xfrm>
            <a:off x="3124201" y="5029202"/>
            <a:ext cx="3182938" cy="1327151"/>
            <a:chOff x="1968" y="2880"/>
            <a:chExt cx="2005" cy="836"/>
          </a:xfrm>
        </p:grpSpPr>
        <p:sp>
          <p:nvSpPr>
            <p:cNvPr id="315401" name="Line 9"/>
            <p:cNvSpPr>
              <a:spLocks noChangeShapeType="1"/>
            </p:cNvSpPr>
            <p:nvPr/>
          </p:nvSpPr>
          <p:spPr bwMode="auto">
            <a:xfrm>
              <a:off x="2112" y="2880"/>
              <a:ext cx="1512" cy="6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16" name="Text Box 24"/>
            <p:cNvSpPr txBox="1">
              <a:spLocks noChangeArrowheads="1"/>
            </p:cNvSpPr>
            <p:nvPr/>
          </p:nvSpPr>
          <p:spPr bwMode="auto">
            <a:xfrm>
              <a:off x="3705" y="348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1</a:t>
              </a:r>
              <a:endParaRPr lang="en-US" altLang="en-US" sz="2400" dirty="0"/>
            </a:p>
          </p:txBody>
        </p:sp>
        <p:sp>
          <p:nvSpPr>
            <p:cNvPr id="40" name="Text Box 24"/>
            <p:cNvSpPr txBox="1">
              <a:spLocks noChangeArrowheads="1"/>
            </p:cNvSpPr>
            <p:nvPr/>
          </p:nvSpPr>
          <p:spPr bwMode="auto">
            <a:xfrm>
              <a:off x="1968" y="3456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5</a:t>
              </a:r>
              <a:endParaRPr lang="en-US" altLang="en-US" sz="2400" dirty="0"/>
            </a:p>
          </p:txBody>
        </p:sp>
      </p:grpSp>
      <p:grpSp>
        <p:nvGrpSpPr>
          <p:cNvPr id="315425" name="Group 33"/>
          <p:cNvGrpSpPr>
            <a:grpSpLocks/>
          </p:cNvGrpSpPr>
          <p:nvPr/>
        </p:nvGrpSpPr>
        <p:grpSpPr bwMode="auto">
          <a:xfrm>
            <a:off x="2073278" y="3741739"/>
            <a:ext cx="1279527" cy="1287463"/>
            <a:chOff x="1306" y="2069"/>
            <a:chExt cx="806" cy="811"/>
          </a:xfrm>
        </p:grpSpPr>
        <p:sp>
          <p:nvSpPr>
            <p:cNvPr id="315400" name="Line 8"/>
            <p:cNvSpPr>
              <a:spLocks noChangeShapeType="1"/>
            </p:cNvSpPr>
            <p:nvPr/>
          </p:nvSpPr>
          <p:spPr bwMode="auto">
            <a:xfrm flipH="1" flipV="1">
              <a:off x="1440" y="2300"/>
              <a:ext cx="672" cy="5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09" name="Text Box 17"/>
            <p:cNvSpPr txBox="1">
              <a:spLocks noChangeArrowheads="1"/>
            </p:cNvSpPr>
            <p:nvPr/>
          </p:nvSpPr>
          <p:spPr bwMode="auto">
            <a:xfrm>
              <a:off x="1306" y="2069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3</a:t>
              </a:r>
              <a:endParaRPr lang="en-US" altLang="en-US" sz="2400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65</a:t>
            </a:fld>
            <a:endParaRPr lang="en-US"/>
          </a:p>
        </p:txBody>
      </p:sp>
      <p:cxnSp>
        <p:nvCxnSpPr>
          <p:cNvPr id="7" name="Straight Arrow Connector 6"/>
          <p:cNvCxnSpPr>
            <a:endCxn id="315402" idx="1"/>
          </p:cNvCxnSpPr>
          <p:nvPr/>
        </p:nvCxnSpPr>
        <p:spPr>
          <a:xfrm>
            <a:off x="4991101" y="2819400"/>
            <a:ext cx="647700" cy="7318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5350672" y="2355850"/>
            <a:ext cx="1278730" cy="755650"/>
            <a:chOff x="5350672" y="2355850"/>
            <a:chExt cx="1278730" cy="755650"/>
          </a:xfrm>
        </p:grpSpPr>
        <p:sp>
          <p:nvSpPr>
            <p:cNvPr id="8" name="TextBox 7"/>
            <p:cNvSpPr txBox="1"/>
            <p:nvPr/>
          </p:nvSpPr>
          <p:spPr>
            <a:xfrm>
              <a:off x="5715002" y="2355850"/>
              <a:ext cx="914400" cy="366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|D</a:t>
              </a:r>
              <a:r>
                <a:rPr lang="en-US" baseline="-25000" dirty="0" smtClean="0"/>
                <a:t>2</a:t>
              </a:r>
              <a:r>
                <a:rPr lang="en-US" dirty="0" smtClean="0"/>
                <a:t>-D</a:t>
              </a:r>
              <a:r>
                <a:rPr lang="en-US" baseline="-25000" dirty="0" smtClean="0"/>
                <a:t>4</a:t>
              </a:r>
              <a:r>
                <a:rPr lang="en-US" dirty="0" smtClean="0"/>
                <a:t>|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5350672" y="2597147"/>
              <a:ext cx="403222" cy="514353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309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the VS model </a:t>
            </a:r>
            <a:r>
              <a:rPr lang="en-US" altLang="en-US" dirty="0" smtClean="0"/>
              <a:t>doesn’t say</a:t>
            </a:r>
            <a:endParaRPr lang="en-US" altLang="en-US" dirty="0"/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to define/select the “basic concept”</a:t>
            </a:r>
          </a:p>
          <a:p>
            <a:pPr lvl="1"/>
            <a:r>
              <a:rPr lang="en-US" altLang="en-US" dirty="0"/>
              <a:t>Concepts are assumed to be </a:t>
            </a:r>
            <a:r>
              <a:rPr lang="en-US" altLang="en-US" u="sng" dirty="0"/>
              <a:t>orthogonal</a:t>
            </a:r>
          </a:p>
          <a:p>
            <a:r>
              <a:rPr lang="en-US" altLang="en-US" dirty="0"/>
              <a:t>How to assign weights</a:t>
            </a:r>
          </a:p>
          <a:p>
            <a:pPr lvl="1"/>
            <a:r>
              <a:rPr lang="en-US" altLang="en-US" dirty="0" smtClean="0"/>
              <a:t>Weights indicate </a:t>
            </a:r>
            <a:r>
              <a:rPr lang="en-US" altLang="en-US" dirty="0"/>
              <a:t>how well the </a:t>
            </a:r>
            <a:r>
              <a:rPr lang="en-US" altLang="en-US" dirty="0" smtClean="0"/>
              <a:t>concept characterizes </a:t>
            </a:r>
            <a:r>
              <a:rPr lang="en-US" altLang="en-US" dirty="0"/>
              <a:t>the </a:t>
            </a:r>
            <a:r>
              <a:rPr lang="en-US" altLang="en-US" dirty="0" smtClean="0"/>
              <a:t>document</a:t>
            </a:r>
            <a:endParaRPr lang="en-US" altLang="en-US" dirty="0"/>
          </a:p>
          <a:p>
            <a:r>
              <a:rPr lang="en-US" altLang="en-US" dirty="0"/>
              <a:t>How to define the </a:t>
            </a:r>
            <a:r>
              <a:rPr lang="en-US" altLang="en-US" dirty="0" smtClean="0"/>
              <a:t>distance metric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0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is a good “Basic Concept</a:t>
            </a:r>
            <a:r>
              <a:rPr lang="en-US" altLang="en-US" dirty="0"/>
              <a:t>”?</a:t>
            </a:r>
          </a:p>
        </p:txBody>
      </p:sp>
      <p:sp>
        <p:nvSpPr>
          <p:cNvPr id="32051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altLang="en-US" dirty="0"/>
              <a:t>Orthogonal</a:t>
            </a:r>
          </a:p>
          <a:p>
            <a:pPr lvl="1"/>
            <a:r>
              <a:rPr lang="en-US" altLang="en-US" dirty="0"/>
              <a:t>Linearly independent basis vectors</a:t>
            </a:r>
          </a:p>
          <a:p>
            <a:pPr lvl="2"/>
            <a:r>
              <a:rPr lang="en-US" altLang="en-US" dirty="0"/>
              <a:t>“Non-overlapping” in meaning</a:t>
            </a:r>
          </a:p>
          <a:p>
            <a:pPr lvl="1"/>
            <a:r>
              <a:rPr lang="en-US" altLang="en-US" dirty="0"/>
              <a:t>No ambiguity</a:t>
            </a:r>
          </a:p>
          <a:p>
            <a:r>
              <a:rPr lang="en-US" altLang="en-US" dirty="0"/>
              <a:t>Weights can be assigned automatically and </a:t>
            </a:r>
            <a:r>
              <a:rPr lang="en-US" altLang="en-US" dirty="0" smtClean="0"/>
              <a:t>accurately</a:t>
            </a:r>
            <a:endParaRPr lang="en-US" altLang="en-US" dirty="0"/>
          </a:p>
          <a:p>
            <a:r>
              <a:rPr lang="en-US" altLang="en-US" dirty="0" smtClean="0"/>
              <a:t>Few Existing </a:t>
            </a:r>
            <a:r>
              <a:rPr lang="en-US" altLang="en-US" dirty="0" smtClean="0"/>
              <a:t>solutions</a:t>
            </a:r>
          </a:p>
          <a:p>
            <a:pPr lvl="1"/>
            <a:r>
              <a:rPr lang="en-US" altLang="en-US" dirty="0" smtClean="0"/>
              <a:t>Terms or N-grams, a.k.a., </a:t>
            </a:r>
            <a:r>
              <a:rPr lang="en-US" altLang="en-US" dirty="0" smtClean="0"/>
              <a:t>Bag-of-Words</a:t>
            </a: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3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Bag-of-Words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 as the basis for vector space</a:t>
            </a:r>
          </a:p>
          <a:p>
            <a:pPr lvl="1"/>
            <a:r>
              <a:rPr lang="en-US" dirty="0" smtClean="0"/>
              <a:t>Doc1: Text mining is to identify useful information.</a:t>
            </a:r>
          </a:p>
          <a:p>
            <a:pPr lvl="1"/>
            <a:r>
              <a:rPr lang="en-US" dirty="0" smtClean="0"/>
              <a:t>Doc2: Useful information is mined from text.</a:t>
            </a:r>
          </a:p>
          <a:p>
            <a:pPr lvl="1"/>
            <a:r>
              <a:rPr lang="en-US" dirty="0" smtClean="0"/>
              <a:t>Doc3: Apple is delicious.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64587"/>
              </p:ext>
            </p:extLst>
          </p:nvPr>
        </p:nvGraphicFramePr>
        <p:xfrm>
          <a:off x="419099" y="3989148"/>
          <a:ext cx="8458202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948"/>
                <a:gridCol w="557252"/>
                <a:gridCol w="1219200"/>
                <a:gridCol w="838200"/>
                <a:gridCol w="762000"/>
                <a:gridCol w="762000"/>
                <a:gridCol w="381000"/>
                <a:gridCol w="685800"/>
                <a:gridCol w="381000"/>
                <a:gridCol w="609600"/>
                <a:gridCol w="685800"/>
                <a:gridCol w="914402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identify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delicious</a:t>
                      </a:r>
                      <a:endParaRPr lang="en-US" sz="1600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8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</a:t>
            </a:r>
            <a:r>
              <a:rPr lang="en-US" dirty="0"/>
              <a:t>a stream of text </a:t>
            </a:r>
            <a:r>
              <a:rPr lang="en-US" dirty="0" smtClean="0"/>
              <a:t>into meaningful units</a:t>
            </a:r>
          </a:p>
          <a:p>
            <a:pPr lvl="1"/>
            <a:r>
              <a:rPr lang="en-US" dirty="0" smtClean="0"/>
              <a:t>Tokens: </a:t>
            </a:r>
            <a:r>
              <a:rPr lang="en-US" dirty="0"/>
              <a:t>words, phrases, </a:t>
            </a:r>
            <a:r>
              <a:rPr lang="en-US" dirty="0" smtClean="0"/>
              <a:t>symbols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Definition depends on language, corpus, or even context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667000"/>
            <a:ext cx="556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Input:</a:t>
            </a:r>
            <a:r>
              <a:rPr lang="en-US" dirty="0" smtClean="0"/>
              <a:t> It’s not straight-forward to perform so-called “tokenization.”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Output(1):</a:t>
            </a:r>
            <a:r>
              <a:rPr lang="en-US" dirty="0"/>
              <a:t> 'It’s', 'not', 'straight-forward', 'to', 'perform', 'so-called', '“tokenization.”'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Output(2):</a:t>
            </a:r>
            <a:r>
              <a:rPr lang="en-US" dirty="0" smtClean="0"/>
              <a:t> </a:t>
            </a:r>
            <a:r>
              <a:rPr lang="en-US" dirty="0"/>
              <a:t>'It', '’', 's', 'not', 'straight', '-', 'forward, 'to', 'perform', 'so', '-', 'called', ‘“', 'tokenization', '.', </a:t>
            </a:r>
            <a:r>
              <a:rPr lang="en-US" dirty="0" smtClean="0"/>
              <a:t>'”‘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7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Text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0766"/>
            <a:ext cx="8229600" cy="48253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Text Mining ~ Text Analytics</a:t>
            </a:r>
          </a:p>
          <a:p>
            <a:pPr lvl="1"/>
            <a:r>
              <a:rPr lang="en-US" dirty="0" smtClean="0"/>
              <a:t>Mining </a:t>
            </a:r>
            <a:r>
              <a:rPr lang="en-US" dirty="0" smtClean="0">
                <a:sym typeface="Wingdings" panose="05000000000000000000" pitchFamily="2" charset="2"/>
              </a:rPr>
              <a:t> more on process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Analytics  more on results</a:t>
            </a:r>
          </a:p>
          <a:p>
            <a:r>
              <a:rPr lang="en-US" dirty="0" smtClean="0"/>
              <a:t>Turns text data into high-quality information or actionable knowledge.</a:t>
            </a:r>
          </a:p>
          <a:p>
            <a:pPr lvl="1"/>
            <a:r>
              <a:rPr lang="en-US" dirty="0" smtClean="0"/>
              <a:t>Minimize human effort.</a:t>
            </a:r>
          </a:p>
          <a:p>
            <a:pPr lvl="1"/>
            <a:r>
              <a:rPr lang="en-US" dirty="0" smtClean="0"/>
              <a:t>Supplies knowledge for optimal decision making</a:t>
            </a:r>
          </a:p>
          <a:p>
            <a:r>
              <a:rPr lang="en-US" dirty="0" smtClean="0"/>
              <a:t>Related to text retrieval, which is an essential component in any text mining system</a:t>
            </a:r>
          </a:p>
          <a:p>
            <a:pPr lvl="1"/>
            <a:r>
              <a:rPr lang="en-US" dirty="0" smtClean="0"/>
              <a:t>Text retrieval can be a preprocessor for text mining</a:t>
            </a:r>
          </a:p>
          <a:p>
            <a:pPr lvl="1"/>
            <a:r>
              <a:rPr lang="en-US" dirty="0" smtClean="0"/>
              <a:t>Text retrieval is needed for knowledge provenance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2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Bag-of-Words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94037"/>
            <a:ext cx="8229600" cy="30781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Assumption</a:t>
            </a:r>
          </a:p>
          <a:p>
            <a:pPr lvl="1"/>
            <a:r>
              <a:rPr lang="en-US" dirty="0" smtClean="0"/>
              <a:t>Words are independent from each other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altLang="en-US" dirty="0" smtClean="0"/>
              <a:t>Basis vectors are clearly not linearly independent!</a:t>
            </a:r>
            <a:endParaRPr lang="en-US" dirty="0" smtClean="0"/>
          </a:p>
          <a:p>
            <a:pPr lvl="1"/>
            <a:r>
              <a:rPr lang="en-US" dirty="0" smtClean="0"/>
              <a:t>Grammar and order are missing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The most frequently used document </a:t>
            </a:r>
            <a:r>
              <a:rPr lang="en-US" b="1" i="1" dirty="0" smtClean="0">
                <a:solidFill>
                  <a:srgbClr val="FF0000"/>
                </a:solidFill>
              </a:rPr>
              <a:t>representation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Image, speech, gene sequence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70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449363"/>
              </p:ext>
            </p:extLst>
          </p:nvPr>
        </p:nvGraphicFramePr>
        <p:xfrm>
          <a:off x="381000" y="1521354"/>
          <a:ext cx="8458202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948"/>
                <a:gridCol w="557252"/>
                <a:gridCol w="1219200"/>
                <a:gridCol w="838200"/>
                <a:gridCol w="762000"/>
                <a:gridCol w="762000"/>
                <a:gridCol w="381000"/>
                <a:gridCol w="685800"/>
                <a:gridCol w="381000"/>
                <a:gridCol w="609600"/>
                <a:gridCol w="685800"/>
                <a:gridCol w="914402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identify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delicious</a:t>
                      </a:r>
                      <a:endParaRPr lang="en-US" sz="1600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94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Space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the vector space model theory, the weight of a term </a:t>
            </a:r>
            <a:r>
              <a:rPr lang="en-US" dirty="0" err="1"/>
              <a:t>i</a:t>
            </a:r>
            <a:r>
              <a:rPr lang="en-US" dirty="0"/>
              <a:t> in a document j is commonly defined </a:t>
            </a:r>
            <a:r>
              <a:rPr lang="en-US" dirty="0" smtClean="0"/>
              <a:t>as  W </a:t>
            </a:r>
            <a:r>
              <a:rPr lang="en-US" baseline="-25000" dirty="0" err="1"/>
              <a:t>i</a:t>
            </a:r>
            <a:r>
              <a:rPr lang="en-US" baseline="-25000" dirty="0" err="1" smtClean="0"/>
              <a:t>,j</a:t>
            </a:r>
            <a:r>
              <a:rPr lang="en-US" dirty="0" smtClean="0"/>
              <a:t> = f </a:t>
            </a:r>
            <a:r>
              <a:rPr lang="en-US" baseline="-25000" dirty="0" err="1" smtClean="0"/>
              <a:t>i,j</a:t>
            </a:r>
            <a:r>
              <a:rPr lang="en-US" dirty="0"/>
              <a:t> </a:t>
            </a:r>
            <a:r>
              <a:rPr lang="en-US" dirty="0" smtClean="0"/>
              <a:t>log(D/d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f</a:t>
            </a:r>
            <a:r>
              <a:rPr lang="en-US" baseline="-25000" dirty="0" err="1"/>
              <a:t>i,j</a:t>
            </a:r>
            <a:r>
              <a:rPr lang="en-US" baseline="-25000" dirty="0"/>
              <a:t> </a:t>
            </a:r>
            <a:r>
              <a:rPr lang="en-US" dirty="0"/>
              <a:t>is a local term weight and </a:t>
            </a:r>
            <a:r>
              <a:rPr lang="en-US" dirty="0" smtClean="0"/>
              <a:t>where</a:t>
            </a:r>
          </a:p>
          <a:p>
            <a:pPr lvl="2"/>
            <a:r>
              <a:rPr lang="en-US" dirty="0" err="1"/>
              <a:t>f</a:t>
            </a:r>
            <a:r>
              <a:rPr lang="en-US" baseline="-25000" dirty="0" err="1"/>
              <a:t>i,j</a:t>
            </a:r>
            <a:r>
              <a:rPr lang="en-US" dirty="0"/>
              <a:t> = frequency or number of times that </a:t>
            </a:r>
            <a:r>
              <a:rPr lang="en-US" dirty="0" smtClean="0"/>
              <a:t>term-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occurs in </a:t>
            </a:r>
            <a:r>
              <a:rPr lang="en-US" dirty="0" smtClean="0"/>
              <a:t>document- </a:t>
            </a:r>
            <a:r>
              <a:rPr lang="en-US" dirty="0"/>
              <a:t>j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d</a:t>
            </a:r>
            <a:r>
              <a:rPr lang="en-US" baseline="-25000" dirty="0"/>
              <a:t>i</a:t>
            </a:r>
            <a:r>
              <a:rPr lang="en-US" dirty="0"/>
              <a:t>= document frequency or number of documents that mention </a:t>
            </a:r>
            <a:r>
              <a:rPr lang="en-US" dirty="0" smtClean="0"/>
              <a:t>term-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D = number of documents in a database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above formula is used to construct a vector of term </a:t>
            </a:r>
            <a:r>
              <a:rPr lang="en-US" dirty="0"/>
              <a:t>weights </a:t>
            </a:r>
            <a:r>
              <a:rPr lang="en-US" dirty="0" smtClean="0"/>
              <a:t>representing document-j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6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Space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weight:</a:t>
            </a:r>
          </a:p>
          <a:p>
            <a:pPr lvl="1"/>
            <a:r>
              <a:rPr lang="en-US" dirty="0" smtClean="0"/>
              <a:t>In the vector space model formula, </a:t>
            </a:r>
            <a:r>
              <a:rPr lang="en-US" i="1" dirty="0" err="1"/>
              <a:t>w</a:t>
            </a:r>
            <a:r>
              <a:rPr lang="en-US" i="1" baseline="-25000" dirty="0" err="1"/>
              <a:t>i,j</a:t>
            </a:r>
            <a:r>
              <a:rPr lang="en-US" i="1" dirty="0"/>
              <a:t> </a:t>
            </a:r>
            <a:r>
              <a:rPr lang="en-US" dirty="0"/>
              <a:t>increases with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i,j</a:t>
            </a:r>
            <a:r>
              <a:rPr lang="en-US" i="1" dirty="0" smtClean="0"/>
              <a:t> </a:t>
            </a:r>
            <a:r>
              <a:rPr lang="en-US" i="1" dirty="0" smtClean="0">
                <a:sym typeface="Wingdings" panose="05000000000000000000" pitchFamily="2" charset="2"/>
              </a:rPr>
              <a:t> This makes the model </a:t>
            </a:r>
            <a:r>
              <a:rPr lang="en-US" dirty="0"/>
              <a:t>vulnerable to term </a:t>
            </a:r>
            <a:r>
              <a:rPr lang="en-US" dirty="0" smtClean="0"/>
              <a:t>repetition.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/>
              <a:t>spamming or </a:t>
            </a:r>
            <a:r>
              <a:rPr lang="en-US" i="1" dirty="0" smtClean="0"/>
              <a:t>spamdexing</a:t>
            </a:r>
          </a:p>
          <a:p>
            <a:pPr lvl="2"/>
            <a:r>
              <a:rPr lang="en-US" dirty="0"/>
              <a:t>documents of equal lengths and with more instances of q are favored during </a:t>
            </a:r>
            <a:r>
              <a:rPr lang="en-US" dirty="0" smtClean="0"/>
              <a:t>retrieval</a:t>
            </a:r>
          </a:p>
          <a:p>
            <a:pPr lvl="2"/>
            <a:r>
              <a:rPr lang="en-US" dirty="0"/>
              <a:t>longer documents mentioning q tend to consist of words somehow relevant to 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8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Space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Global weight:</a:t>
            </a:r>
          </a:p>
          <a:p>
            <a:pPr lvl="1"/>
            <a:r>
              <a:rPr lang="en-US" dirty="0"/>
              <a:t>the log(D/d</a:t>
            </a:r>
            <a:r>
              <a:rPr lang="en-US" baseline="-25000" dirty="0"/>
              <a:t>i</a:t>
            </a:r>
            <a:r>
              <a:rPr lang="en-US" dirty="0"/>
              <a:t>) term </a:t>
            </a:r>
            <a:r>
              <a:rPr lang="en-US" dirty="0" smtClean="0"/>
              <a:t>in vector space model formula is </a:t>
            </a:r>
            <a:r>
              <a:rPr lang="en-US" dirty="0"/>
              <a:t>known as the inverse document frequency (</a:t>
            </a:r>
            <a:r>
              <a:rPr lang="en-US" dirty="0" err="1"/>
              <a:t>IDF</a:t>
            </a:r>
            <a:r>
              <a:rPr lang="en-US" baseline="-25000" dirty="0" err="1"/>
              <a:t>i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IDF is a measure of specificity; i.e., of the discriminatory power of a </a:t>
            </a:r>
            <a:r>
              <a:rPr lang="en-US" dirty="0" smtClean="0"/>
              <a:t>term.</a:t>
            </a:r>
          </a:p>
          <a:p>
            <a:r>
              <a:rPr lang="en-US" dirty="0"/>
              <a:t>it is evident that keyword weights are affected </a:t>
            </a:r>
            <a:r>
              <a:rPr lang="en-US" dirty="0" smtClean="0"/>
              <a:t>by</a:t>
            </a:r>
          </a:p>
          <a:p>
            <a:pPr lvl="1"/>
            <a:r>
              <a:rPr lang="en-US" dirty="0"/>
              <a:t>local term counts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number of documents in a database.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7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Space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Simply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i,j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i,j</a:t>
            </a:r>
            <a:r>
              <a:rPr lang="en-US" dirty="0" smtClean="0"/>
              <a:t>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i</a:t>
            </a:r>
            <a:endParaRPr lang="en-US" baseline="-25000" dirty="0" smtClean="0"/>
          </a:p>
          <a:p>
            <a:pPr lvl="1"/>
            <a:r>
              <a:rPr lang="en-US" dirty="0"/>
              <a:t>where </a:t>
            </a:r>
            <a:r>
              <a:rPr lang="en-US" dirty="0" err="1"/>
              <a:t>L</a:t>
            </a:r>
            <a:r>
              <a:rPr lang="en-US" baseline="-25000" dirty="0" err="1"/>
              <a:t>i,j</a:t>
            </a:r>
            <a:r>
              <a:rPr lang="en-US" dirty="0"/>
              <a:t> accounts for the presence of a term in a </a:t>
            </a:r>
            <a:r>
              <a:rPr lang="en-US" dirty="0" smtClean="0"/>
              <a:t>document</a:t>
            </a:r>
          </a:p>
          <a:p>
            <a:pPr lvl="1"/>
            <a:r>
              <a:rPr lang="en-US" dirty="0" err="1"/>
              <a:t>G</a:t>
            </a:r>
            <a:r>
              <a:rPr lang="en-US" baseline="-25000" dirty="0" err="1"/>
              <a:t>i</a:t>
            </a:r>
            <a:r>
              <a:rPr lang="en-US" dirty="0"/>
              <a:t> across the collection</a:t>
            </a:r>
            <a:r>
              <a:rPr lang="en-US" dirty="0" smtClean="0"/>
              <a:t>.</a:t>
            </a:r>
          </a:p>
          <a:p>
            <a:r>
              <a:rPr lang="en-US" dirty="0"/>
              <a:t>The difference between the several models </a:t>
            </a:r>
            <a:r>
              <a:rPr lang="en-US" dirty="0" smtClean="0"/>
              <a:t>depends </a:t>
            </a:r>
            <a:r>
              <a:rPr lang="en-US" dirty="0"/>
              <a:t>on how </a:t>
            </a:r>
            <a:r>
              <a:rPr lang="en-US" dirty="0" err="1"/>
              <a:t>L</a:t>
            </a:r>
            <a:r>
              <a:rPr lang="en-US" baseline="-25000" dirty="0" err="1"/>
              <a:t>i,j</a:t>
            </a:r>
            <a:r>
              <a:rPr lang="en-US" dirty="0"/>
              <a:t> and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i</a:t>
            </a:r>
            <a:endParaRPr lang="en-US" baseline="-25000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Space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Model (BNRY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Simplest Model</a:t>
            </a:r>
          </a:p>
          <a:p>
            <a:pPr lvl="1"/>
            <a:r>
              <a:rPr lang="en-US" dirty="0" smtClean="0"/>
              <a:t> local </a:t>
            </a:r>
            <a:r>
              <a:rPr lang="en-US" dirty="0"/>
              <a:t>weights are </a:t>
            </a:r>
            <a:r>
              <a:rPr lang="en-US" dirty="0" smtClean="0"/>
              <a:t>considered independent </a:t>
            </a:r>
            <a:r>
              <a:rPr lang="en-US" dirty="0"/>
              <a:t>of term </a:t>
            </a:r>
            <a:r>
              <a:rPr lang="en-US" dirty="0" smtClean="0"/>
              <a:t>frequencies.</a:t>
            </a:r>
          </a:p>
          <a:p>
            <a:pPr lvl="1"/>
            <a:r>
              <a:rPr lang="en-US" dirty="0"/>
              <a:t>global weights are </a:t>
            </a:r>
            <a:r>
              <a:rPr lang="en-US" dirty="0" smtClean="0"/>
              <a:t>ignored.</a:t>
            </a:r>
          </a:p>
          <a:p>
            <a:pPr lvl="1"/>
            <a:r>
              <a:rPr lang="en-US" dirty="0" err="1"/>
              <a:t>w</a:t>
            </a:r>
            <a:r>
              <a:rPr lang="en-US" baseline="-25000" dirty="0" err="1"/>
              <a:t>i,j</a:t>
            </a:r>
            <a:r>
              <a:rPr lang="en-US" dirty="0"/>
              <a:t> = </a:t>
            </a:r>
            <a:r>
              <a:rPr lang="en-US" dirty="0" err="1"/>
              <a:t>L</a:t>
            </a:r>
            <a:r>
              <a:rPr lang="en-US" baseline="-25000" dirty="0" err="1"/>
              <a:t>i,j</a:t>
            </a:r>
            <a:r>
              <a:rPr lang="en-US" dirty="0"/>
              <a:t> = 1 if the term is in the document; otherwise, </a:t>
            </a:r>
            <a:r>
              <a:rPr lang="en-US" dirty="0" err="1"/>
              <a:t>w</a:t>
            </a:r>
            <a:r>
              <a:rPr lang="en-US" baseline="-25000" dirty="0" err="1"/>
              <a:t>i,j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dirty="0" err="1"/>
              <a:t>L</a:t>
            </a:r>
            <a:r>
              <a:rPr lang="en-US" baseline="-25000" dirty="0" err="1"/>
              <a:t>i,j</a:t>
            </a:r>
            <a:r>
              <a:rPr lang="en-US" dirty="0"/>
              <a:t> = 0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75</a:t>
            </a:fld>
            <a:endParaRPr lang="en-US"/>
          </a:p>
        </p:txBody>
      </p:sp>
      <p:pic>
        <p:nvPicPr>
          <p:cNvPr id="9218" name="Picture 2" descr="C:\Users\admin\Pictures\B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299" y="1464301"/>
            <a:ext cx="2976361" cy="130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27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Space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9252"/>
            <a:ext cx="8229600" cy="48769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Binary Model (BNRY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It is </a:t>
            </a:r>
            <a:r>
              <a:rPr lang="en-US" dirty="0"/>
              <a:t>recommended for pre-weighting or quickly scanning a small </a:t>
            </a:r>
            <a:r>
              <a:rPr lang="en-US" dirty="0" smtClean="0"/>
              <a:t>index.</a:t>
            </a:r>
          </a:p>
          <a:p>
            <a:pPr lvl="1"/>
            <a:r>
              <a:rPr lang="en-US" dirty="0"/>
              <a:t>for </a:t>
            </a:r>
            <a:r>
              <a:rPr lang="en-US" dirty="0" smtClean="0"/>
              <a:t>scoring small </a:t>
            </a:r>
            <a:r>
              <a:rPr lang="en-US" dirty="0"/>
              <a:t>collections of short titles, abstracts, and </a:t>
            </a:r>
            <a:r>
              <a:rPr lang="en-US" dirty="0" smtClean="0"/>
              <a:t>documents.</a:t>
            </a:r>
          </a:p>
          <a:p>
            <a:r>
              <a:rPr lang="en-US" dirty="0"/>
              <a:t>As documents of different lengths </a:t>
            </a:r>
            <a:r>
              <a:rPr lang="en-US" dirty="0" smtClean="0"/>
              <a:t>are equally </a:t>
            </a:r>
            <a:r>
              <a:rPr lang="en-US" dirty="0"/>
              <a:t>weighted, it is a low precision </a:t>
            </a:r>
            <a:r>
              <a:rPr lang="en-US" dirty="0" smtClean="0"/>
              <a:t>model </a:t>
            </a:r>
            <a:r>
              <a:rPr lang="en-US" dirty="0"/>
              <a:t>in the sense that it </a:t>
            </a:r>
            <a:r>
              <a:rPr lang="en-US" dirty="0" smtClean="0"/>
              <a:t>cannot discriminate </a:t>
            </a:r>
            <a:r>
              <a:rPr lang="en-US" dirty="0"/>
              <a:t>between relevant and non-relevant results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improve </a:t>
            </a:r>
            <a:r>
              <a:rPr lang="en-US" dirty="0"/>
              <a:t>the model by making local weights a linear function of term frequencies</a:t>
            </a:r>
            <a:r>
              <a:rPr lang="en-US" dirty="0" smtClean="0"/>
              <a:t>.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/>
              <a:t>Term Count Model.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1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Space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9252"/>
            <a:ext cx="8229600" cy="48769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Term Count </a:t>
            </a:r>
            <a:r>
              <a:rPr lang="en-US" dirty="0" smtClean="0"/>
              <a:t>Model:</a:t>
            </a:r>
          </a:p>
          <a:p>
            <a:pPr lvl="1"/>
            <a:r>
              <a:rPr lang="en-US" dirty="0"/>
              <a:t>The main assumption </a:t>
            </a:r>
            <a:r>
              <a:rPr lang="en-US" dirty="0" smtClean="0"/>
              <a:t>in </a:t>
            </a:r>
            <a:r>
              <a:rPr lang="en-US" dirty="0"/>
              <a:t>this model is that a </a:t>
            </a:r>
            <a:r>
              <a:rPr lang="en-US" b="1" dirty="0"/>
              <a:t>document repeating a term several times</a:t>
            </a:r>
            <a:r>
              <a:rPr lang="en-US" dirty="0"/>
              <a:t> is </a:t>
            </a:r>
            <a:r>
              <a:rPr lang="en-US" b="1" dirty="0" smtClean="0"/>
              <a:t>likely to </a:t>
            </a:r>
            <a:r>
              <a:rPr lang="en-US" b="1" dirty="0"/>
              <a:t>be relevant </a:t>
            </a:r>
            <a:r>
              <a:rPr lang="en-US" dirty="0"/>
              <a:t>to said term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This idea was first proposed by </a:t>
            </a:r>
            <a:r>
              <a:rPr lang="en-US" dirty="0" err="1"/>
              <a:t>Luhn</a:t>
            </a:r>
            <a:r>
              <a:rPr lang="en-US" dirty="0"/>
              <a:t> and investigated by Salton </a:t>
            </a:r>
            <a:r>
              <a:rPr lang="en-US" dirty="0" smtClean="0"/>
              <a:t>and Yang.</a:t>
            </a:r>
          </a:p>
          <a:p>
            <a:pPr lvl="1"/>
            <a:r>
              <a:rPr lang="en-US" dirty="0"/>
              <a:t>local weights a linear function of term </a:t>
            </a:r>
            <a:r>
              <a:rPr lang="en-US" dirty="0" smtClean="0"/>
              <a:t>frequencies</a:t>
            </a:r>
          </a:p>
          <a:p>
            <a:pPr lvl="2"/>
            <a:r>
              <a:rPr lang="en-US" dirty="0" err="1" smtClean="0"/>
              <a:t>W</a:t>
            </a:r>
            <a:r>
              <a:rPr lang="en-US" baseline="-25000" dirty="0" err="1" smtClean="0"/>
              <a:t>i,j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i,j</a:t>
            </a:r>
            <a:r>
              <a:rPr lang="en-US" dirty="0" smtClean="0"/>
              <a:t> = f </a:t>
            </a:r>
            <a:r>
              <a:rPr lang="en-US" baseline="-25000" dirty="0" err="1" smtClean="0"/>
              <a:t>i,j</a:t>
            </a:r>
            <a:endParaRPr lang="en-US" baseline="-25000" dirty="0" smtClean="0"/>
          </a:p>
          <a:p>
            <a:pPr lvl="1"/>
            <a:r>
              <a:rPr lang="en-US" dirty="0"/>
              <a:t>a linear relationship function between local weights and </a:t>
            </a:r>
            <a:r>
              <a:rPr lang="en-US" dirty="0" smtClean="0"/>
              <a:t>term frequencies </a:t>
            </a:r>
            <a:r>
              <a:rPr lang="en-US" dirty="0" smtClean="0">
                <a:sym typeface="Wingdings" panose="05000000000000000000" pitchFamily="2" charset="2"/>
              </a:rPr>
              <a:t> not a best </a:t>
            </a:r>
            <a:r>
              <a:rPr lang="en-US" dirty="0">
                <a:sym typeface="Wingdings" panose="05000000000000000000" pitchFamily="2" charset="2"/>
              </a:rPr>
              <a:t>approaching method  so </a:t>
            </a:r>
            <a:r>
              <a:rPr lang="en-US" dirty="0" smtClean="0">
                <a:sym typeface="Wingdings" panose="05000000000000000000" pitchFamily="2" charset="2"/>
              </a:rPr>
              <a:t>it can </a:t>
            </a:r>
            <a:r>
              <a:rPr lang="en-US" dirty="0">
                <a:sym typeface="Wingdings" panose="05000000000000000000" pitchFamily="2" charset="2"/>
              </a:rPr>
              <a:t>be exploited by simply repeating </a:t>
            </a:r>
            <a:r>
              <a:rPr lang="en-US" dirty="0" smtClean="0">
                <a:sym typeface="Wingdings" panose="05000000000000000000" pitchFamily="2" charset="2"/>
              </a:rPr>
              <a:t>a term.  Keyword stuffing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6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Space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9252"/>
            <a:ext cx="8229600" cy="4876914"/>
          </a:xfrm>
        </p:spPr>
        <p:txBody>
          <a:bodyPr>
            <a:normAutofit/>
          </a:bodyPr>
          <a:lstStyle/>
          <a:p>
            <a:r>
              <a:rPr lang="en-US" dirty="0"/>
              <a:t>Regardless of the weighting scheme used, documents and queries can be represented as </a:t>
            </a:r>
            <a:r>
              <a:rPr lang="en-US" dirty="0" smtClean="0"/>
              <a:t>objects (</a:t>
            </a:r>
            <a:r>
              <a:rPr lang="en-US" b="1" dirty="0" smtClean="0"/>
              <a:t>vectors</a:t>
            </a:r>
            <a:r>
              <a:rPr lang="en-US" dirty="0"/>
              <a:t>) in an n-dimensional space where each term is a </a:t>
            </a:r>
            <a:r>
              <a:rPr lang="en-US" dirty="0" smtClean="0"/>
              <a:t>dimension</a:t>
            </a:r>
          </a:p>
          <a:p>
            <a:r>
              <a:rPr lang="en-US" dirty="0" smtClean="0"/>
              <a:t>A </a:t>
            </a:r>
            <a:r>
              <a:rPr lang="en-US" dirty="0"/>
              <a:t>document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j</a:t>
            </a:r>
            <a:r>
              <a:rPr lang="en-US" dirty="0" smtClean="0"/>
              <a:t> with </a:t>
            </a:r>
            <a:r>
              <a:rPr lang="en-US" dirty="0"/>
              <a:t>n number of terms can be represented as a point or vector with </a:t>
            </a:r>
            <a:r>
              <a:rPr lang="en-US" dirty="0" smtClean="0"/>
              <a:t>coordinates </a:t>
            </a:r>
            <a:r>
              <a:rPr lang="en-US" dirty="0" err="1"/>
              <a:t>d</a:t>
            </a:r>
            <a:r>
              <a:rPr lang="en-US" baseline="-25000" dirty="0" err="1"/>
              <a:t>j</a:t>
            </a:r>
            <a:r>
              <a:rPr lang="en-US" dirty="0"/>
              <a:t>(w</a:t>
            </a:r>
            <a:r>
              <a:rPr lang="en-US" baseline="-25000" dirty="0"/>
              <a:t>1,j</a:t>
            </a:r>
            <a:r>
              <a:rPr lang="en-US" dirty="0"/>
              <a:t>, w</a:t>
            </a:r>
            <a:r>
              <a:rPr lang="en-US" baseline="-25000" dirty="0"/>
              <a:t>2,j</a:t>
            </a:r>
            <a:r>
              <a:rPr lang="en-US" dirty="0"/>
              <a:t> … </a:t>
            </a:r>
            <a:r>
              <a:rPr lang="en-US" dirty="0" err="1"/>
              <a:t>w</a:t>
            </a:r>
            <a:r>
              <a:rPr lang="en-US" baseline="-25000" dirty="0" err="1"/>
              <a:t>n,j</a:t>
            </a:r>
            <a:r>
              <a:rPr lang="en-US" dirty="0" smtClean="0"/>
              <a:t>).</a:t>
            </a:r>
          </a:p>
          <a:p>
            <a:r>
              <a:rPr lang="en-US" dirty="0"/>
              <a:t>Query can be like q(w</a:t>
            </a:r>
            <a:r>
              <a:rPr lang="en-US" baseline="-25000" dirty="0"/>
              <a:t>1,q</a:t>
            </a:r>
            <a:r>
              <a:rPr lang="en-US" dirty="0"/>
              <a:t>, w</a:t>
            </a:r>
            <a:r>
              <a:rPr lang="en-US" baseline="-25000" dirty="0"/>
              <a:t>2,q</a:t>
            </a:r>
            <a:r>
              <a:rPr lang="en-US" dirty="0"/>
              <a:t> … </a:t>
            </a:r>
            <a:r>
              <a:rPr lang="en-US" dirty="0" err="1"/>
              <a:t>w</a:t>
            </a:r>
            <a:r>
              <a:rPr lang="en-US" baseline="-25000" dirty="0" err="1"/>
              <a:t>n,q</a:t>
            </a:r>
            <a:r>
              <a:rPr lang="en-US" dirty="0"/>
              <a:t>).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4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Space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9252"/>
            <a:ext cx="8229600" cy="4876914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dot product between a document and a query is obtained by multiplying </a:t>
            </a:r>
            <a:r>
              <a:rPr lang="en-US" dirty="0" smtClean="0"/>
              <a:t>the coordinates</a:t>
            </a:r>
          </a:p>
          <a:p>
            <a:endParaRPr lang="en-US" dirty="0"/>
          </a:p>
          <a:p>
            <a:r>
              <a:rPr lang="en-US" dirty="0" smtClean="0"/>
              <a:t>Example: Document Vector d(3,1,3) and query vector q(0,0,1)</a:t>
            </a:r>
          </a:p>
          <a:p>
            <a:pPr lvl="1"/>
            <a:r>
              <a:rPr lang="en-US" dirty="0"/>
              <a:t>document mentioning [auto] and [insurance] </a:t>
            </a:r>
            <a:r>
              <a:rPr lang="en-US" dirty="0" smtClean="0"/>
              <a:t>three times </a:t>
            </a:r>
            <a:r>
              <a:rPr lang="en-US" dirty="0"/>
              <a:t>each and [car] </a:t>
            </a:r>
            <a:r>
              <a:rPr lang="en-US" dirty="0" smtClean="0"/>
              <a:t>once</a:t>
            </a:r>
          </a:p>
          <a:p>
            <a:pPr lvl="1"/>
            <a:r>
              <a:rPr lang="en-US" dirty="0"/>
              <a:t>The query consists of the term [insurance].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79</a:t>
            </a:fld>
            <a:endParaRPr lang="en-US"/>
          </a:p>
        </p:txBody>
      </p:sp>
      <p:pic>
        <p:nvPicPr>
          <p:cNvPr id="11266" name="Picture 2" descr="C:\Users\admin\Pictures\t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167" y="2670220"/>
            <a:ext cx="586898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45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0766"/>
            <a:ext cx="8229600" cy="48253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Information is in unstructured textual </a:t>
            </a:r>
            <a:r>
              <a:rPr lang="en-US" dirty="0" smtClean="0"/>
              <a:t>form</a:t>
            </a:r>
          </a:p>
          <a:p>
            <a:r>
              <a:rPr lang="en-US" dirty="0"/>
              <a:t>Large textual data </a:t>
            </a:r>
            <a:r>
              <a:rPr lang="en-US" dirty="0" smtClean="0"/>
              <a:t>base</a:t>
            </a:r>
          </a:p>
          <a:p>
            <a:pPr lvl="1"/>
            <a:r>
              <a:rPr lang="en-US" dirty="0"/>
              <a:t> almost all publications are also in electronic </a:t>
            </a:r>
            <a:r>
              <a:rPr lang="en-US" dirty="0" smtClean="0"/>
              <a:t>form</a:t>
            </a:r>
          </a:p>
          <a:p>
            <a:r>
              <a:rPr lang="en-US" dirty="0"/>
              <a:t>Very high number of possible “dimensions” (but sparse</a:t>
            </a:r>
            <a:r>
              <a:rPr lang="en-US" dirty="0" smtClean="0"/>
              <a:t>):</a:t>
            </a:r>
          </a:p>
          <a:p>
            <a:pPr lvl="1"/>
            <a:r>
              <a:rPr lang="en-US" dirty="0"/>
              <a:t> all possible word and phrase types in the language</a:t>
            </a:r>
            <a:r>
              <a:rPr lang="en-US" dirty="0" smtClean="0"/>
              <a:t>!!</a:t>
            </a:r>
          </a:p>
          <a:p>
            <a:r>
              <a:rPr lang="en-US" dirty="0"/>
              <a:t>Complex and subtle relationships between concepts in </a:t>
            </a:r>
            <a:r>
              <a:rPr lang="en-US" dirty="0" smtClean="0"/>
              <a:t>text</a:t>
            </a:r>
          </a:p>
          <a:p>
            <a:pPr lvl="1"/>
            <a:r>
              <a:rPr lang="en-US" dirty="0"/>
              <a:t>“AOL merges with Time-Warner” “Time-Warner is bought by AOL</a:t>
            </a:r>
            <a:r>
              <a:rPr lang="en-US" dirty="0" smtClean="0"/>
              <a:t>”</a:t>
            </a:r>
          </a:p>
          <a:p>
            <a:r>
              <a:rPr lang="en-US" dirty="0"/>
              <a:t>Word ambiguity and context </a:t>
            </a:r>
            <a:r>
              <a:rPr lang="en-US" dirty="0" smtClean="0"/>
              <a:t>sensitivity</a:t>
            </a:r>
          </a:p>
          <a:p>
            <a:pPr lvl="1"/>
            <a:r>
              <a:rPr lang="en-US" dirty="0"/>
              <a:t> automobile = car = vehicle = </a:t>
            </a:r>
            <a:r>
              <a:rPr lang="en-US" dirty="0" smtClean="0"/>
              <a:t>Toyota</a:t>
            </a:r>
          </a:p>
          <a:p>
            <a:pPr lvl="1"/>
            <a:r>
              <a:rPr lang="en-US" dirty="0"/>
              <a:t>Apple (the company) or apple (the fruit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Noisy Data</a:t>
            </a:r>
          </a:p>
          <a:p>
            <a:pPr lvl="1"/>
            <a:r>
              <a:rPr lang="en-US" dirty="0"/>
              <a:t>Example: Spelling mistakes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5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Space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9252"/>
            <a:ext cx="8229600" cy="4876914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80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21" y="1378039"/>
            <a:ext cx="7160653" cy="395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49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Space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9252"/>
            <a:ext cx="8229600" cy="4876914"/>
          </a:xfrm>
        </p:spPr>
        <p:txBody>
          <a:bodyPr>
            <a:normAutofit/>
          </a:bodyPr>
          <a:lstStyle/>
          <a:p>
            <a:r>
              <a:rPr lang="en-US" dirty="0"/>
              <a:t>The magnitude of a vector is simply its </a:t>
            </a:r>
            <a:r>
              <a:rPr lang="en-US" b="1" dirty="0"/>
              <a:t>Euclidean length</a:t>
            </a:r>
            <a:r>
              <a:rPr lang="en-US" dirty="0"/>
              <a:t>, L, also known as the </a:t>
            </a:r>
            <a:r>
              <a:rPr lang="en-US" dirty="0" smtClean="0"/>
              <a:t>L2-norm.</a:t>
            </a:r>
          </a:p>
          <a:p>
            <a:r>
              <a:rPr lang="en-US" dirty="0" smtClean="0"/>
              <a:t>Documents and </a:t>
            </a:r>
            <a:r>
              <a:rPr lang="en-US" dirty="0"/>
              <a:t>query vectors, </a:t>
            </a:r>
            <a:r>
              <a:rPr lang="en-US" dirty="0" err="1"/>
              <a:t>dj</a:t>
            </a:r>
            <a:r>
              <a:rPr lang="en-US" dirty="0"/>
              <a:t> and </a:t>
            </a:r>
            <a:r>
              <a:rPr lang="en-US" dirty="0" smtClean="0"/>
              <a:t>q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their absolute magnitudes are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81</a:t>
            </a:fld>
            <a:endParaRPr lang="en-US"/>
          </a:p>
        </p:txBody>
      </p:sp>
      <p:pic>
        <p:nvPicPr>
          <p:cNvPr id="13314" name="Picture 2" descr="C:\Users\admin\Pictures\EC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10" y="4018208"/>
            <a:ext cx="5118279" cy="244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14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Space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9252"/>
            <a:ext cx="8229600" cy="487691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From dot product of query and documents and Euclidean distance of documents and query can be used to calculate the </a:t>
            </a:r>
            <a:r>
              <a:rPr lang="en-US" b="1" dirty="0" smtClean="0"/>
              <a:t>cosine angle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two </a:t>
            </a:r>
            <a:r>
              <a:rPr lang="en-US" dirty="0"/>
              <a:t>vectors approach each other, the angle between them, </a:t>
            </a:r>
            <a:r>
              <a:rPr lang="el-GR" dirty="0" smtClean="0"/>
              <a:t>Θ</a:t>
            </a:r>
            <a:r>
              <a:rPr lang="en-US" dirty="0" smtClean="0"/>
              <a:t>, </a:t>
            </a:r>
            <a:r>
              <a:rPr lang="en-US" dirty="0"/>
              <a:t>decreases </a:t>
            </a:r>
            <a:r>
              <a:rPr lang="en-US" dirty="0" smtClean="0"/>
              <a:t>and the </a:t>
            </a:r>
            <a:r>
              <a:rPr lang="en-US" dirty="0"/>
              <a:t>cosine of the angle, </a:t>
            </a:r>
            <a:r>
              <a:rPr lang="en-US" dirty="0" smtClean="0"/>
              <a:t>cos(</a:t>
            </a:r>
            <a:r>
              <a:rPr lang="el-GR" dirty="0" smtClean="0"/>
              <a:t>Θ</a:t>
            </a:r>
            <a:r>
              <a:rPr lang="en-US" dirty="0" smtClean="0"/>
              <a:t>), increases.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If the two vectors are superimposed, </a:t>
            </a:r>
            <a:r>
              <a:rPr lang="en-US" dirty="0" smtClean="0"/>
              <a:t>cos(</a:t>
            </a:r>
            <a:r>
              <a:rPr lang="el-GR" dirty="0"/>
              <a:t>Θ</a:t>
            </a:r>
            <a:r>
              <a:rPr lang="en-US" dirty="0" smtClean="0"/>
              <a:t>) </a:t>
            </a:r>
            <a:r>
              <a:rPr lang="en-US" dirty="0"/>
              <a:t>= 1, and </a:t>
            </a:r>
            <a:r>
              <a:rPr lang="en-US" dirty="0" smtClean="0"/>
              <a:t>the two </a:t>
            </a:r>
            <a:r>
              <a:rPr lang="en-US" dirty="0"/>
              <a:t>vectors are fully similar to one another.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6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Space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9252"/>
            <a:ext cx="8229600" cy="4876914"/>
          </a:xfrm>
        </p:spPr>
        <p:txBody>
          <a:bodyPr>
            <a:normAutofit/>
          </a:bodyPr>
          <a:lstStyle/>
          <a:p>
            <a:r>
              <a:rPr lang="en-US" dirty="0" smtClean="0"/>
              <a:t>The cosine similarity between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j</a:t>
            </a:r>
            <a:r>
              <a:rPr lang="en-US" dirty="0" smtClean="0"/>
              <a:t> and q, sim(</a:t>
            </a:r>
            <a:r>
              <a:rPr lang="en-US" dirty="0" err="1" smtClean="0"/>
              <a:t>d</a:t>
            </a:r>
            <a:r>
              <a:rPr lang="en-US" baseline="-25000" dirty="0" err="1" smtClean="0"/>
              <a:t>j</a:t>
            </a:r>
            <a:r>
              <a:rPr lang="en-US" dirty="0" err="1" smtClean="0"/>
              <a:t>,q</a:t>
            </a:r>
            <a:r>
              <a:rPr lang="en-US" dirty="0" smtClean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83</a:t>
            </a:fld>
            <a:endParaRPr lang="en-US"/>
          </a:p>
        </p:txBody>
      </p:sp>
      <p:pic>
        <p:nvPicPr>
          <p:cNvPr id="14339" name="Picture 3" descr="C:\Users\admin\Pictures\si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831" y="2517015"/>
            <a:ext cx="4600575" cy="147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78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Space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9252"/>
            <a:ext cx="8229600" cy="4876914"/>
          </a:xfrm>
        </p:spPr>
        <p:txBody>
          <a:bodyPr>
            <a:normAutofit/>
          </a:bodyPr>
          <a:lstStyle/>
          <a:p>
            <a:r>
              <a:rPr lang="en-US" dirty="0"/>
              <a:t>Cosine Similarity Calculations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84</a:t>
            </a:fld>
            <a:endParaRPr lang="en-US"/>
          </a:p>
        </p:txBody>
      </p:sp>
      <p:pic>
        <p:nvPicPr>
          <p:cNvPr id="15362" name="Picture 2" descr="C:\Users\admin\Pictures\t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83" y="1738648"/>
            <a:ext cx="6838682" cy="482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79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Space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9252"/>
            <a:ext cx="8229600" cy="4876914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85</a:t>
            </a:fld>
            <a:endParaRPr lang="en-US"/>
          </a:p>
        </p:txBody>
      </p:sp>
      <p:pic>
        <p:nvPicPr>
          <p:cNvPr id="16386" name="Picture 2" descr="C:\Users\admin\Pictures\t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28" y="1182039"/>
            <a:ext cx="8010659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81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Space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9252"/>
            <a:ext cx="8229600" cy="4876914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linear algebra approach that greatly simplifies vector </a:t>
            </a:r>
            <a:r>
              <a:rPr lang="en-US" dirty="0" smtClean="0"/>
              <a:t>space calculations.</a:t>
            </a:r>
          </a:p>
          <a:p>
            <a:r>
              <a:rPr lang="en-US" b="1" dirty="0" err="1" smtClean="0"/>
              <a:t>q</a:t>
            </a:r>
            <a:r>
              <a:rPr lang="en-US" b="1" baseline="30000" dirty="0" err="1" smtClean="0"/>
              <a:t>T</a:t>
            </a:r>
            <a:r>
              <a:rPr lang="en-US" b="1" dirty="0" err="1" smtClean="0"/>
              <a:t>A</a:t>
            </a:r>
            <a:r>
              <a:rPr lang="en-US" dirty="0" smtClean="0"/>
              <a:t> is computed</a:t>
            </a:r>
          </a:p>
          <a:p>
            <a:pPr lvl="1"/>
            <a:r>
              <a:rPr lang="en-US" b="1" dirty="0" err="1" smtClean="0"/>
              <a:t>q</a:t>
            </a:r>
            <a:r>
              <a:rPr lang="en-US" b="1" baseline="30000" dirty="0" err="1" smtClean="0"/>
              <a:t>T</a:t>
            </a:r>
            <a:r>
              <a:rPr lang="en-US" baseline="30000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the transpose of </a:t>
            </a:r>
            <a:r>
              <a:rPr lang="en-US" b="1" dirty="0" smtClean="0"/>
              <a:t>q</a:t>
            </a:r>
          </a:p>
          <a:p>
            <a:pPr lvl="1"/>
            <a:r>
              <a:rPr lang="en-US" b="1" dirty="0"/>
              <a:t>A</a:t>
            </a:r>
            <a:r>
              <a:rPr lang="en-US" dirty="0"/>
              <a:t> is a matrix </a:t>
            </a:r>
            <a:r>
              <a:rPr lang="en-US" dirty="0" smtClean="0"/>
              <a:t>of unit vectors.</a:t>
            </a:r>
          </a:p>
          <a:p>
            <a:pPr lvl="2"/>
            <a:r>
              <a:rPr lang="en-US" dirty="0"/>
              <a:t>A unit vector, denoted with a hat </a:t>
            </a:r>
            <a:r>
              <a:rPr lang="en-US" dirty="0" smtClean="0"/>
              <a:t>(^), </a:t>
            </a:r>
            <a:r>
              <a:rPr lang="en-US" dirty="0"/>
              <a:t>is obtained by </a:t>
            </a:r>
            <a:r>
              <a:rPr lang="en-US" b="1" dirty="0"/>
              <a:t>dividing a vector elements </a:t>
            </a:r>
            <a:r>
              <a:rPr lang="en-US" b="1" dirty="0" smtClean="0"/>
              <a:t>by its magnitude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Space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87</a:t>
            </a:fld>
            <a:endParaRPr lang="en-US"/>
          </a:p>
        </p:txBody>
      </p:sp>
      <p:pic>
        <p:nvPicPr>
          <p:cNvPr id="17410" name="Picture 2" descr="C:\Users\admin\Pictures\t12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28" y="1635617"/>
            <a:ext cx="8049296" cy="436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40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Space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9252"/>
            <a:ext cx="8229600" cy="4876914"/>
          </a:xfrm>
        </p:spPr>
        <p:txBody>
          <a:bodyPr>
            <a:normAutofit/>
          </a:bodyPr>
          <a:lstStyle/>
          <a:p>
            <a:r>
              <a:rPr lang="en-US" dirty="0" smtClean="0"/>
              <a:t>Computing </a:t>
            </a:r>
            <a:r>
              <a:rPr lang="en-US" dirty="0"/>
              <a:t>the A</a:t>
            </a:r>
            <a:r>
              <a:rPr lang="en-US" baseline="30000" dirty="0"/>
              <a:t>T</a:t>
            </a:r>
            <a:r>
              <a:rPr lang="en-US" dirty="0"/>
              <a:t>A similarity </a:t>
            </a:r>
            <a:r>
              <a:rPr lang="en-US" dirty="0" smtClean="0"/>
              <a:t>matrix.</a:t>
            </a:r>
          </a:p>
          <a:p>
            <a:pPr lvl="1"/>
            <a:r>
              <a:rPr lang="en-US" dirty="0"/>
              <a:t>The query vector can be placed as the </a:t>
            </a:r>
            <a:r>
              <a:rPr lang="en-US" dirty="0" smtClean="0"/>
              <a:t>first column </a:t>
            </a:r>
            <a:r>
              <a:rPr lang="en-US" dirty="0"/>
              <a:t>vector, like this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88</a:t>
            </a:fld>
            <a:endParaRPr lang="en-US"/>
          </a:p>
        </p:txBody>
      </p:sp>
      <p:pic>
        <p:nvPicPr>
          <p:cNvPr id="18434" name="Picture 2" descr="C:\Users\admin\Pictures\t1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170" y="2732132"/>
            <a:ext cx="5525036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30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Space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9252"/>
            <a:ext cx="8229600" cy="48769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</a:t>
            </a:r>
            <a:r>
              <a:rPr lang="en-US" dirty="0" smtClean="0"/>
              <a:t>ocument </a:t>
            </a:r>
            <a:r>
              <a:rPr lang="en-US" dirty="0"/>
              <a:t>vector </a:t>
            </a:r>
            <a:r>
              <a:rPr lang="en-US" dirty="0" smtClean="0"/>
              <a:t>similarities:</a:t>
            </a:r>
          </a:p>
          <a:p>
            <a:pPr lvl="1"/>
            <a:r>
              <a:rPr lang="en-US" dirty="0"/>
              <a:t>sim(d1, d2) = </a:t>
            </a:r>
            <a:r>
              <a:rPr lang="en-US" dirty="0" smtClean="0"/>
              <a:t>0.85</a:t>
            </a:r>
          </a:p>
          <a:p>
            <a:pPr lvl="1"/>
            <a:r>
              <a:rPr lang="en-US" dirty="0"/>
              <a:t>sim(d1, d3) = </a:t>
            </a:r>
            <a:r>
              <a:rPr lang="en-US" dirty="0" smtClean="0"/>
              <a:t>0.57</a:t>
            </a:r>
          </a:p>
          <a:p>
            <a:pPr lvl="1"/>
            <a:r>
              <a:rPr lang="en-US" dirty="0"/>
              <a:t>sim(d2, d3) = </a:t>
            </a:r>
            <a:r>
              <a:rPr lang="en-US" dirty="0" smtClean="0"/>
              <a:t>0.48</a:t>
            </a:r>
          </a:p>
          <a:p>
            <a:r>
              <a:rPr lang="en-US" dirty="0" smtClean="0"/>
              <a:t>That </a:t>
            </a:r>
            <a:r>
              <a:rPr lang="en-US" dirty="0"/>
              <a:t>is, </a:t>
            </a:r>
            <a:r>
              <a:rPr lang="en-US" i="1" dirty="0"/>
              <a:t>d1 </a:t>
            </a:r>
            <a:r>
              <a:rPr lang="en-US" dirty="0"/>
              <a:t>and </a:t>
            </a:r>
            <a:r>
              <a:rPr lang="en-US" i="1" dirty="0"/>
              <a:t>d2 </a:t>
            </a:r>
            <a:r>
              <a:rPr lang="en-US" dirty="0"/>
              <a:t>are the most similar documents</a:t>
            </a:r>
            <a:r>
              <a:rPr lang="en-US" dirty="0" smtClean="0"/>
              <a:t>.</a:t>
            </a:r>
          </a:p>
          <a:p>
            <a:r>
              <a:rPr lang="en-US" dirty="0"/>
              <a:t>Binary </a:t>
            </a:r>
            <a:r>
              <a:rPr lang="en-US" dirty="0" smtClean="0"/>
              <a:t> </a:t>
            </a:r>
            <a:r>
              <a:rPr lang="en-US" dirty="0"/>
              <a:t>and Term Count </a:t>
            </a:r>
            <a:r>
              <a:rPr lang="en-US" dirty="0" smtClean="0"/>
              <a:t>models are based on computing </a:t>
            </a:r>
            <a:r>
              <a:rPr lang="en-US" dirty="0"/>
              <a:t>local weights, ignoring global </a:t>
            </a:r>
            <a:r>
              <a:rPr lang="en-US" dirty="0" smtClean="0"/>
              <a:t>information</a:t>
            </a:r>
          </a:p>
          <a:p>
            <a:r>
              <a:rPr lang="en-US" dirty="0" smtClean="0"/>
              <a:t>Binary Model ignores </a:t>
            </a:r>
            <a:r>
              <a:rPr lang="en-US" dirty="0"/>
              <a:t>term </a:t>
            </a:r>
            <a:r>
              <a:rPr lang="en-US" dirty="0" smtClean="0"/>
              <a:t>frequencies, but Term count Model does not.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4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4308"/>
          </a:xfrm>
        </p:spPr>
        <p:txBody>
          <a:bodyPr/>
          <a:lstStyle/>
          <a:p>
            <a:r>
              <a:rPr lang="en-US" dirty="0" smtClean="0"/>
              <a:t>Semi – Structured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0766"/>
            <a:ext cx="8229600" cy="48253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Text Databases are, in general , semi-structured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Author</a:t>
            </a:r>
          </a:p>
          <a:p>
            <a:pPr lvl="1"/>
            <a:r>
              <a:rPr lang="en-US" dirty="0" smtClean="0"/>
              <a:t>Publication Date</a:t>
            </a:r>
          </a:p>
          <a:p>
            <a:pPr lvl="1"/>
            <a:r>
              <a:rPr lang="en-US" dirty="0" smtClean="0"/>
              <a:t>Length</a:t>
            </a:r>
          </a:p>
          <a:p>
            <a:pPr lvl="1"/>
            <a:r>
              <a:rPr lang="en-US" dirty="0" smtClean="0"/>
              <a:t>Category</a:t>
            </a:r>
          </a:p>
          <a:p>
            <a:pPr lvl="1"/>
            <a:r>
              <a:rPr lang="en-US" dirty="0" smtClean="0"/>
              <a:t>Abstract</a:t>
            </a:r>
          </a:p>
          <a:p>
            <a:pPr lvl="1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9</a:t>
            </a:fld>
            <a:endParaRPr lang="en-US"/>
          </a:p>
        </p:txBody>
      </p:sp>
      <p:sp>
        <p:nvSpPr>
          <p:cNvPr id="4" name="Right Brace 3"/>
          <p:cNvSpPr/>
          <p:nvPr/>
        </p:nvSpPr>
        <p:spPr>
          <a:xfrm>
            <a:off x="3593206" y="2884868"/>
            <a:ext cx="669701" cy="20992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803042" y="37735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67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1634</TotalTime>
  <Words>4234</Words>
  <Application>Microsoft Office PowerPoint</Application>
  <PresentationFormat>On-screen Show (4:3)</PresentationFormat>
  <Paragraphs>741</Paragraphs>
  <Slides>89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89</vt:i4>
      </vt:variant>
    </vt:vector>
  </HeadingPairs>
  <TitlesOfParts>
    <vt:vector size="92" baseType="lpstr">
      <vt:lpstr>simple slides template</vt:lpstr>
      <vt:lpstr>Clip</vt:lpstr>
      <vt:lpstr>Microsoft Excel Worksheet</vt:lpstr>
      <vt:lpstr>Introduction to Text Mining</vt:lpstr>
      <vt:lpstr>Motivation for Text Mining</vt:lpstr>
      <vt:lpstr>Application of Text Mining</vt:lpstr>
      <vt:lpstr>Application of Text Mining</vt:lpstr>
      <vt:lpstr>Application of Text Mining</vt:lpstr>
      <vt:lpstr>What is Text Mining</vt:lpstr>
      <vt:lpstr>Introduction to Text Mining</vt:lpstr>
      <vt:lpstr>Challenges</vt:lpstr>
      <vt:lpstr>Semi – Structured Data</vt:lpstr>
      <vt:lpstr> </vt:lpstr>
      <vt:lpstr>General Problem of Data Mining</vt:lpstr>
      <vt:lpstr>General Problem of Data Mining</vt:lpstr>
      <vt:lpstr>Introduction to Text Mining</vt:lpstr>
      <vt:lpstr>Handling Text Data</vt:lpstr>
      <vt:lpstr>Text Mining Process</vt:lpstr>
      <vt:lpstr>PowerPoint Presentation</vt:lpstr>
      <vt:lpstr>Preprocessing</vt:lpstr>
      <vt:lpstr>Tokenization</vt:lpstr>
      <vt:lpstr>Tokenization</vt:lpstr>
      <vt:lpstr>Tokenization</vt:lpstr>
      <vt:lpstr>Tokenization</vt:lpstr>
      <vt:lpstr>Tokenization</vt:lpstr>
      <vt:lpstr>Tokenization</vt:lpstr>
      <vt:lpstr>Tokenization</vt:lpstr>
      <vt:lpstr>Tokenization</vt:lpstr>
      <vt:lpstr>Tokenization</vt:lpstr>
      <vt:lpstr>Tokenization</vt:lpstr>
      <vt:lpstr>Tokenization</vt:lpstr>
      <vt:lpstr>Tokenization</vt:lpstr>
      <vt:lpstr>Tokenization</vt:lpstr>
      <vt:lpstr>Tokenization</vt:lpstr>
      <vt:lpstr>Morphological Analysis</vt:lpstr>
      <vt:lpstr>Stemming</vt:lpstr>
      <vt:lpstr>Lemmatization</vt:lpstr>
      <vt:lpstr>Lemmatization</vt:lpstr>
      <vt:lpstr>Stemming</vt:lpstr>
      <vt:lpstr>Stemming</vt:lpstr>
      <vt:lpstr>Stemming</vt:lpstr>
      <vt:lpstr>Stemming</vt:lpstr>
      <vt:lpstr>Stemming</vt:lpstr>
      <vt:lpstr>Stemming</vt:lpstr>
      <vt:lpstr>Stemming</vt:lpstr>
      <vt:lpstr>Stemming</vt:lpstr>
      <vt:lpstr>Stemming</vt:lpstr>
      <vt:lpstr>Stemming</vt:lpstr>
      <vt:lpstr>Stop-words</vt:lpstr>
      <vt:lpstr>Stop Words</vt:lpstr>
      <vt:lpstr>Stop Words</vt:lpstr>
      <vt:lpstr> Feature Extraction: Task</vt:lpstr>
      <vt:lpstr> Feature Extraction: Task</vt:lpstr>
      <vt:lpstr> Feature Extraction: preprocessing and Indexing</vt:lpstr>
      <vt:lpstr>Inverted Index</vt:lpstr>
      <vt:lpstr>How Are Inverted Files Created</vt:lpstr>
      <vt:lpstr>How Inverted  Files are Created</vt:lpstr>
      <vt:lpstr>How Inverted Files are Created</vt:lpstr>
      <vt:lpstr>How Inverted Files are Created</vt:lpstr>
      <vt:lpstr>How Inverted Files are Created</vt:lpstr>
      <vt:lpstr>Inverted Indexes</vt:lpstr>
      <vt:lpstr>How Inverted Files are Used</vt:lpstr>
      <vt:lpstr>How to represent a document</vt:lpstr>
      <vt:lpstr>How to represent a document</vt:lpstr>
      <vt:lpstr>Vector Space Model</vt:lpstr>
      <vt:lpstr>Vector Space Model</vt:lpstr>
      <vt:lpstr>Vector Space Model</vt:lpstr>
      <vt:lpstr>An illustration of VS model </vt:lpstr>
      <vt:lpstr>What the VS model doesn’t say</vt:lpstr>
      <vt:lpstr>What is a good “Basic Concept”?</vt:lpstr>
      <vt:lpstr>Bag-of-Words representation</vt:lpstr>
      <vt:lpstr>Tokenization</vt:lpstr>
      <vt:lpstr>Bag-of-Words representation</vt:lpstr>
      <vt:lpstr>Vector Space Model</vt:lpstr>
      <vt:lpstr>Vector Space Model</vt:lpstr>
      <vt:lpstr>Vector Space Model</vt:lpstr>
      <vt:lpstr>Vector Space Model</vt:lpstr>
      <vt:lpstr>Vector Space Model</vt:lpstr>
      <vt:lpstr>Vector Space Model</vt:lpstr>
      <vt:lpstr>Vector Space Model</vt:lpstr>
      <vt:lpstr>Vector Space Model</vt:lpstr>
      <vt:lpstr>Vector Space Model</vt:lpstr>
      <vt:lpstr>Vector Space Model</vt:lpstr>
      <vt:lpstr>Vector Space Model</vt:lpstr>
      <vt:lpstr>Vector Space Model</vt:lpstr>
      <vt:lpstr>Vector Space Model</vt:lpstr>
      <vt:lpstr>Vector Space Model</vt:lpstr>
      <vt:lpstr>Vector Space Model</vt:lpstr>
      <vt:lpstr>Vector Space Model</vt:lpstr>
      <vt:lpstr>Vector Space Model</vt:lpstr>
      <vt:lpstr>Vector Space Model</vt:lpstr>
      <vt:lpstr>Vector Space Model</vt:lpstr>
    </vt:vector>
  </TitlesOfParts>
  <Company>CS@UIUC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</dc:title>
  <dc:creator>hongning wang</dc:creator>
  <cp:lastModifiedBy>Windows User</cp:lastModifiedBy>
  <cp:revision>184</cp:revision>
  <dcterms:created xsi:type="dcterms:W3CDTF">2014-12-27T17:25:32Z</dcterms:created>
  <dcterms:modified xsi:type="dcterms:W3CDTF">2018-06-06T06:25:43Z</dcterms:modified>
</cp:coreProperties>
</file>