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5" r:id="rId17"/>
    <p:sldId id="384" r:id="rId18"/>
    <p:sldId id="386" r:id="rId19"/>
    <p:sldId id="3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E8EE-47E5-47CD-960F-A3DDD26A6F74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FEC-8F53-4A00-803D-8420EC16E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 and Boolean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Ragala</a:t>
            </a:r>
          </a:p>
          <a:p>
            <a:r>
              <a:rPr lang="en-US" dirty="0" smtClean="0"/>
              <a:t>Assistant Professor (Senior)</a:t>
            </a:r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term-document incidence matrix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Query:</a:t>
            </a:r>
          </a:p>
          <a:p>
            <a:pPr lvl="1"/>
            <a:r>
              <a:rPr lang="en-US" dirty="0"/>
              <a:t>“Brutus AND Caesar AND NOT </a:t>
            </a:r>
            <a:r>
              <a:rPr lang="en-US" dirty="0" err="1"/>
              <a:t>Calpunia</a:t>
            </a:r>
            <a:r>
              <a:rPr lang="en-US" dirty="0"/>
              <a:t>”</a:t>
            </a:r>
            <a:endParaRPr lang="en-US" dirty="0" smtClean="0"/>
          </a:p>
        </p:txBody>
      </p:sp>
      <p:pic>
        <p:nvPicPr>
          <p:cNvPr id="9218" name="Picture 2" descr="C:\Users\admin\Pictures\Bo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268021"/>
            <a:ext cx="7402513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term-document incidence matrix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Query:</a:t>
            </a:r>
          </a:p>
          <a:p>
            <a:pPr lvl="1"/>
            <a:r>
              <a:rPr lang="en-US" dirty="0"/>
              <a:t>“Brutus AND Caesar AND NOT </a:t>
            </a:r>
            <a:r>
              <a:rPr lang="en-US" dirty="0" err="1"/>
              <a:t>Calpunia</a:t>
            </a:r>
            <a:r>
              <a:rPr lang="en-US" dirty="0"/>
              <a:t>”</a:t>
            </a:r>
            <a:endParaRPr lang="en-US" dirty="0" smtClean="0"/>
          </a:p>
        </p:txBody>
      </p:sp>
      <p:pic>
        <p:nvPicPr>
          <p:cNvPr id="10242" name="Picture 2" descr="C:\Users\admin\Pictures\Bo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4" y="2260241"/>
            <a:ext cx="757396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term-document incidence matrix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Query:</a:t>
            </a:r>
          </a:p>
          <a:p>
            <a:pPr lvl="1"/>
            <a:r>
              <a:rPr lang="en-US" dirty="0"/>
              <a:t>“Brutus AND Caesar AND NOT </a:t>
            </a:r>
            <a:r>
              <a:rPr lang="en-US" dirty="0" err="1"/>
              <a:t>Calpunia</a:t>
            </a:r>
            <a:r>
              <a:rPr lang="en-US" dirty="0"/>
              <a:t>”</a:t>
            </a:r>
            <a:endParaRPr lang="en-US" dirty="0" smtClean="0"/>
          </a:p>
        </p:txBody>
      </p:sp>
      <p:pic>
        <p:nvPicPr>
          <p:cNvPr id="11266" name="Picture 2" descr="C:\Users\admin\Pictures\Bo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" y="2352675"/>
            <a:ext cx="7843234" cy="420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Bigger Collection:</a:t>
            </a:r>
          </a:p>
          <a:p>
            <a:pPr lvl="1"/>
            <a:r>
              <a:rPr lang="en-US" dirty="0"/>
              <a:t>Consider N=10</a:t>
            </a:r>
            <a:r>
              <a:rPr lang="en-US" baseline="30000" dirty="0"/>
              <a:t>6</a:t>
            </a:r>
            <a:r>
              <a:rPr lang="en-US" dirty="0"/>
              <a:t> documents, each with about 1000 </a:t>
            </a:r>
            <a:r>
              <a:rPr lang="en-US" dirty="0" smtClean="0"/>
              <a:t>tokens.</a:t>
            </a:r>
          </a:p>
          <a:p>
            <a:pPr lvl="1"/>
            <a:r>
              <a:rPr lang="nb-NO" dirty="0"/>
              <a:t>10</a:t>
            </a:r>
            <a:r>
              <a:rPr lang="nb-NO" baseline="30000" dirty="0"/>
              <a:t>9</a:t>
            </a:r>
            <a:r>
              <a:rPr lang="nb-NO" dirty="0"/>
              <a:t> tokens at avg 6 Bytes per token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smtClean="0"/>
              <a:t>6GB</a:t>
            </a:r>
          </a:p>
          <a:p>
            <a:pPr lvl="1"/>
            <a:r>
              <a:rPr lang="en-US" dirty="0"/>
              <a:t>Assume there are M=500,000 distinct terms in the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/>
              <a:t>Size of incidence matrix is then 500,000 ×</a:t>
            </a:r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Half a trillion 0s and </a:t>
            </a:r>
            <a:r>
              <a:rPr lang="en-US" dirty="0" smtClean="0"/>
              <a:t>1s</a:t>
            </a:r>
          </a:p>
          <a:p>
            <a:r>
              <a:rPr lang="en-US" dirty="0" smtClean="0"/>
              <a:t>Build Term-Document incidence Matrix is difficult: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very </a:t>
            </a:r>
            <a:r>
              <a:rPr lang="en-US" dirty="0" smtClean="0"/>
              <a:t>sparse</a:t>
            </a:r>
          </a:p>
          <a:p>
            <a:pPr lvl="1"/>
            <a:r>
              <a:rPr lang="en-US" dirty="0"/>
              <a:t>Contains no more than one billion 1s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/>
              <a:t>only represent the things that do </a:t>
            </a:r>
            <a:r>
              <a:rPr lang="en-US" dirty="0" smtClean="0"/>
              <a:t>occur</a:t>
            </a:r>
          </a:p>
          <a:p>
            <a:r>
              <a:rPr lang="en-US" dirty="0"/>
              <a:t>Term-document matrix has other disadvantages, such as </a:t>
            </a:r>
            <a:r>
              <a:rPr lang="en-US" dirty="0" smtClean="0"/>
              <a:t>lack of </a:t>
            </a:r>
            <a:r>
              <a:rPr lang="en-US" dirty="0"/>
              <a:t>support for more complex query </a:t>
            </a:r>
            <a:r>
              <a:rPr lang="en-US" dirty="0" smtClean="0"/>
              <a:t>operators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4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/>
              <a:t>The inverted index consists </a:t>
            </a:r>
            <a:r>
              <a:rPr lang="en-US" dirty="0" smtClean="0"/>
              <a:t>of</a:t>
            </a:r>
          </a:p>
          <a:p>
            <a:pPr lvl="1"/>
            <a:r>
              <a:rPr lang="en-US" dirty="0"/>
              <a:t>a dictionary of terms (also: lexicon, vocabulary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and a postings list for each term, i.e., a list that </a:t>
            </a:r>
            <a:r>
              <a:rPr lang="en-US" dirty="0" smtClean="0"/>
              <a:t>records which documents </a:t>
            </a:r>
            <a:r>
              <a:rPr lang="en-US" dirty="0"/>
              <a:t>the term occurs in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pic>
        <p:nvPicPr>
          <p:cNvPr id="12290" name="Picture 2" descr="C:\Users\admin\Pictures\Bo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8" y="3292699"/>
            <a:ext cx="733583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Boolean Queries:</a:t>
            </a:r>
          </a:p>
          <a:p>
            <a:pPr lvl="1"/>
            <a:r>
              <a:rPr lang="en-US" dirty="0" smtClean="0"/>
              <a:t>Boolean Query: </a:t>
            </a:r>
            <a:r>
              <a:rPr lang="en-US" b="1" dirty="0"/>
              <a:t>Brutus AND </a:t>
            </a:r>
            <a:r>
              <a:rPr lang="en-US" b="1" dirty="0" smtClean="0"/>
              <a:t>Calpurnia</a:t>
            </a:r>
            <a:endParaRPr lang="en-US" dirty="0"/>
          </a:p>
          <a:p>
            <a:pPr lvl="2"/>
            <a:r>
              <a:rPr lang="en-US" dirty="0" smtClean="0"/>
              <a:t>Locate </a:t>
            </a:r>
            <a:r>
              <a:rPr lang="en-US" b="1" dirty="0" smtClean="0"/>
              <a:t>Brutus</a:t>
            </a:r>
            <a:r>
              <a:rPr lang="en-US" dirty="0" smtClean="0"/>
              <a:t> in the Dictionary </a:t>
            </a:r>
          </a:p>
          <a:p>
            <a:pPr lvl="2"/>
            <a:r>
              <a:rPr lang="en-US" dirty="0" smtClean="0"/>
              <a:t>Retrieve its posting</a:t>
            </a:r>
          </a:p>
          <a:p>
            <a:pPr lvl="2"/>
            <a:r>
              <a:rPr lang="en-US" dirty="0" smtClean="0"/>
              <a:t>Locate </a:t>
            </a:r>
            <a:r>
              <a:rPr lang="en-US" b="1" dirty="0" smtClean="0"/>
              <a:t>Calpurnia</a:t>
            </a:r>
            <a:r>
              <a:rPr lang="en-US" dirty="0" smtClean="0"/>
              <a:t> in the Dictionary</a:t>
            </a:r>
          </a:p>
          <a:p>
            <a:pPr lvl="2"/>
            <a:r>
              <a:rPr lang="en-US" dirty="0" smtClean="0"/>
              <a:t>Retrieve its posting</a:t>
            </a:r>
          </a:p>
          <a:p>
            <a:pPr lvl="2"/>
            <a:r>
              <a:rPr lang="en-US" dirty="0" smtClean="0"/>
              <a:t>Intersect the two postings list.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Boolean Queries:</a:t>
            </a:r>
          </a:p>
          <a:p>
            <a:pPr lvl="1"/>
            <a:r>
              <a:rPr lang="en-US" dirty="0" smtClean="0"/>
              <a:t>Boolean Query: </a:t>
            </a:r>
            <a:r>
              <a:rPr lang="en-US" b="1" dirty="0"/>
              <a:t>Brutus AND </a:t>
            </a:r>
            <a:r>
              <a:rPr lang="en-US" b="1" dirty="0" smtClean="0"/>
              <a:t>Calpurnia</a:t>
            </a:r>
            <a:endParaRPr lang="en-US" dirty="0"/>
          </a:p>
          <a:p>
            <a:pPr lvl="1"/>
            <a:r>
              <a:rPr lang="en-US" dirty="0"/>
              <a:t>Locate the postings lists of both query terms and intersect them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Note: this only works if postings lists are sorted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3314" name="Picture 2" descr="C:\Users\admin\Pictures\Bo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74" y="3218712"/>
            <a:ext cx="6599192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Algorithm for Intersection of two postings:</a:t>
            </a:r>
          </a:p>
          <a:p>
            <a:endParaRPr lang="en-US" dirty="0" smtClean="0"/>
          </a:p>
        </p:txBody>
      </p:sp>
      <p:pic>
        <p:nvPicPr>
          <p:cNvPr id="14338" name="Picture 2" descr="C:\Users\admin\Pictures\Bo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31" y="1698805"/>
            <a:ext cx="6684134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Query Optimization:</a:t>
            </a:r>
            <a:endParaRPr lang="en-US" dirty="0" smtClean="0"/>
          </a:p>
          <a:p>
            <a:pPr lvl="1"/>
            <a:r>
              <a:rPr lang="en-US" dirty="0" smtClean="0"/>
              <a:t>Many queries are complex in nature. </a:t>
            </a:r>
            <a:r>
              <a:rPr lang="en-US" dirty="0" err="1" smtClean="0"/>
              <a:t>i.e</a:t>
            </a:r>
            <a:r>
              <a:rPr lang="en-US" dirty="0" smtClean="0"/>
              <a:t> more terms and operators.</a:t>
            </a:r>
          </a:p>
          <a:p>
            <a:pPr lvl="1"/>
            <a:r>
              <a:rPr lang="en-US" dirty="0" smtClean="0"/>
              <a:t>Query Optimization is </a:t>
            </a:r>
            <a:r>
              <a:rPr lang="en-US" dirty="0"/>
              <a:t>the process of selecting </a:t>
            </a:r>
            <a:r>
              <a:rPr lang="en-US" b="1" dirty="0"/>
              <a:t>how to </a:t>
            </a:r>
            <a:r>
              <a:rPr lang="en-US" b="1" dirty="0" smtClean="0"/>
              <a:t>organize</a:t>
            </a:r>
            <a:r>
              <a:rPr lang="en-US" dirty="0" smtClean="0"/>
              <a:t> </a:t>
            </a:r>
            <a:r>
              <a:rPr lang="en-US" dirty="0"/>
              <a:t>the work of </a:t>
            </a:r>
            <a:r>
              <a:rPr lang="en-US" dirty="0" smtClean="0"/>
              <a:t>answering a </a:t>
            </a:r>
            <a:r>
              <a:rPr lang="en-US" dirty="0"/>
              <a:t>query so that the </a:t>
            </a:r>
            <a:r>
              <a:rPr lang="en-US" b="1" dirty="0"/>
              <a:t>least total amount</a:t>
            </a:r>
            <a:r>
              <a:rPr lang="en-US" dirty="0"/>
              <a:t> of work needs to be done </a:t>
            </a:r>
            <a:r>
              <a:rPr lang="en-US" dirty="0" smtClean="0"/>
              <a:t>by the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major element of this for Boolean queries is the </a:t>
            </a:r>
            <a:r>
              <a:rPr lang="en-US" b="1" dirty="0"/>
              <a:t>order in </a:t>
            </a:r>
            <a:r>
              <a:rPr lang="en-US" b="1" dirty="0" smtClean="0"/>
              <a:t>which postings </a:t>
            </a:r>
            <a:r>
              <a:rPr lang="en-US" b="1" dirty="0"/>
              <a:t>lists are accessed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is the best order for query processing?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5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Boolean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Query Optimization: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1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/>
              <a:t>Introduction to IR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Due to its convenience and the </a:t>
            </a:r>
            <a:r>
              <a:rPr lang="en-US" dirty="0" smtClean="0"/>
              <a:t>richness of </a:t>
            </a:r>
            <a:r>
              <a:rPr lang="en-US" dirty="0"/>
              <a:t>information on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searching the Web is increasingly </a:t>
            </a:r>
            <a:r>
              <a:rPr lang="en-US" dirty="0" smtClean="0"/>
              <a:t>becoming the </a:t>
            </a:r>
            <a:r>
              <a:rPr lang="en-US" dirty="0"/>
              <a:t>dominant information seeking method</a:t>
            </a:r>
            <a:r>
              <a:rPr lang="en-US" dirty="0" smtClean="0"/>
              <a:t>.</a:t>
            </a:r>
          </a:p>
          <a:p>
            <a:r>
              <a:rPr lang="en-US" dirty="0"/>
              <a:t>Web search has its root in information </a:t>
            </a:r>
            <a:r>
              <a:rPr lang="en-US" dirty="0" smtClean="0"/>
              <a:t>retrieval.</a:t>
            </a:r>
          </a:p>
          <a:p>
            <a:pPr lvl="1"/>
            <a:r>
              <a:rPr lang="en-US" dirty="0" smtClean="0"/>
              <a:t>Information Retrieval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 field </a:t>
            </a:r>
            <a:r>
              <a:rPr lang="en-US" dirty="0">
                <a:sym typeface="Wingdings" panose="05000000000000000000" pitchFamily="2" charset="2"/>
              </a:rPr>
              <a:t>of study that helps the user find needed information from a large </a:t>
            </a:r>
            <a:r>
              <a:rPr lang="en-US" dirty="0" smtClean="0">
                <a:sym typeface="Wingdings" panose="05000000000000000000" pitchFamily="2" charset="2"/>
              </a:rPr>
              <a:t>collection of </a:t>
            </a:r>
            <a:r>
              <a:rPr lang="en-US" dirty="0">
                <a:sym typeface="Wingdings" panose="05000000000000000000" pitchFamily="2" charset="2"/>
              </a:rPr>
              <a:t>text documents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documents are Web </a:t>
            </a:r>
            <a:r>
              <a:rPr lang="en-US" dirty="0" smtClean="0"/>
              <a:t>pages on web.</a:t>
            </a:r>
          </a:p>
          <a:p>
            <a:r>
              <a:rPr lang="en-US" dirty="0"/>
              <a:t>Retrieving </a:t>
            </a:r>
            <a:r>
              <a:rPr lang="en-US" dirty="0" smtClean="0"/>
              <a:t>information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finding a set of documents that </a:t>
            </a:r>
            <a:r>
              <a:rPr lang="en-US" dirty="0" smtClean="0"/>
              <a:t>is relevant </a:t>
            </a:r>
            <a:r>
              <a:rPr lang="en-US" dirty="0"/>
              <a:t>to the user </a:t>
            </a:r>
            <a:r>
              <a:rPr lang="en-US" dirty="0" smtClean="0"/>
              <a:t>query</a:t>
            </a:r>
          </a:p>
          <a:p>
            <a:pPr lvl="1"/>
            <a:r>
              <a:rPr lang="en-US" dirty="0"/>
              <a:t>A ranking of the set of documents  </a:t>
            </a:r>
            <a:r>
              <a:rPr lang="en-US" dirty="0" smtClean="0"/>
              <a:t>according </a:t>
            </a:r>
            <a:r>
              <a:rPr lang="en-US" dirty="0"/>
              <a:t>to their relevance scores to the </a:t>
            </a:r>
            <a:r>
              <a:rPr lang="en-US" dirty="0" smtClean="0"/>
              <a:t>query.</a:t>
            </a:r>
          </a:p>
          <a:p>
            <a:pPr lvl="1"/>
            <a:r>
              <a:rPr lang="en-US" dirty="0" smtClean="0"/>
              <a:t>The query </a:t>
            </a:r>
            <a:r>
              <a:rPr lang="en-US" dirty="0"/>
              <a:t>format </a:t>
            </a:r>
            <a:r>
              <a:rPr lang="en-US" dirty="0" smtClean="0"/>
              <a:t>is a </a:t>
            </a:r>
            <a:r>
              <a:rPr lang="en-US" b="1" dirty="0" smtClean="0"/>
              <a:t>list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 smtClean="0"/>
              <a:t>keywords. </a:t>
            </a:r>
            <a:r>
              <a:rPr lang="en-US" dirty="0" smtClean="0"/>
              <a:t>(terms)</a:t>
            </a:r>
          </a:p>
          <a:p>
            <a:r>
              <a:rPr lang="en-US" dirty="0" smtClean="0"/>
              <a:t>SQL is different than text retrieval query.(unstructured text)</a:t>
            </a:r>
          </a:p>
        </p:txBody>
      </p:sp>
    </p:spTree>
    <p:extLst>
      <p:ext uri="{BB962C8B-B14F-4D97-AF65-F5344CB8AC3E}">
        <p14:creationId xmlns:p14="http://schemas.microsoft.com/office/powerpoint/2010/main" val="15062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/>
              <a:t>Introduction to IR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Web search is single most important application in IR.</a:t>
            </a:r>
          </a:p>
          <a:p>
            <a:r>
              <a:rPr lang="en-US" dirty="0" smtClean="0"/>
              <a:t>Web search also helped IR.</a:t>
            </a:r>
          </a:p>
          <a:p>
            <a:r>
              <a:rPr lang="en-US" dirty="0" smtClean="0"/>
              <a:t>Efficiency is the main issue in web search, but it is only the secondary in traditional IR. </a:t>
            </a:r>
            <a:r>
              <a:rPr lang="en-US" dirty="0" smtClean="0">
                <a:sym typeface="Wingdings" panose="05000000000000000000" pitchFamily="2" charset="2"/>
              </a:rPr>
              <a:t> documents in IR are not very large.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number of pages on web is huge.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Web users also demands very fast responses.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Web pages are different from conventional text documents  hyperlinks, anchor texts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Web page has different fields like title, metadata, body, etc..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Spamming is main concern issue on web.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7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IR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28789" y="1171978"/>
            <a:ext cx="8834907" cy="55894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Information retrieval (IR) is finding material (usually documents) </a:t>
            </a:r>
            <a:r>
              <a:rPr lang="en-US" b="1" dirty="0" smtClean="0"/>
              <a:t>of an </a:t>
            </a:r>
            <a:r>
              <a:rPr lang="en-US" b="1" dirty="0"/>
              <a:t>unstructured nature (usually text) that satisfies an information </a:t>
            </a:r>
            <a:r>
              <a:rPr lang="en-US" b="1" dirty="0" smtClean="0"/>
              <a:t>need from </a:t>
            </a:r>
            <a:r>
              <a:rPr lang="en-US" b="1" dirty="0"/>
              <a:t>within large collections (usually stored on computers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/>
              <a:t>Information retrieval systems can also be distinguished by the scale </a:t>
            </a:r>
            <a:r>
              <a:rPr lang="en-US" dirty="0" smtClean="0"/>
              <a:t>at which </a:t>
            </a:r>
            <a:r>
              <a:rPr lang="en-US" dirty="0"/>
              <a:t>they </a:t>
            </a:r>
            <a:r>
              <a:rPr lang="en-US" dirty="0" smtClean="0"/>
              <a:t>operate</a:t>
            </a:r>
          </a:p>
          <a:p>
            <a:pPr lvl="1"/>
            <a:r>
              <a:rPr lang="en-US" dirty="0" smtClean="0"/>
              <a:t>Web search</a:t>
            </a:r>
          </a:p>
          <a:p>
            <a:pPr lvl="2"/>
            <a:r>
              <a:rPr lang="en-US" dirty="0"/>
              <a:t>Search ground are billions of documents on millions </a:t>
            </a:r>
            <a:r>
              <a:rPr lang="en-US" dirty="0" smtClean="0"/>
              <a:t>of computers</a:t>
            </a:r>
          </a:p>
          <a:p>
            <a:pPr lvl="2"/>
            <a:r>
              <a:rPr lang="en-US" dirty="0"/>
              <a:t>issues: </a:t>
            </a:r>
            <a:r>
              <a:rPr lang="en-US" dirty="0" err="1"/>
              <a:t>spidering</a:t>
            </a:r>
            <a:r>
              <a:rPr lang="en-US" dirty="0"/>
              <a:t>; efficient indexing and search; </a:t>
            </a:r>
            <a:r>
              <a:rPr lang="en-US" dirty="0" smtClean="0"/>
              <a:t>malicious manipulation </a:t>
            </a:r>
            <a:r>
              <a:rPr lang="en-US" dirty="0"/>
              <a:t>to boost search engine </a:t>
            </a:r>
            <a:r>
              <a:rPr lang="en-US" dirty="0" smtClean="0"/>
              <a:t>rankings</a:t>
            </a:r>
          </a:p>
          <a:p>
            <a:pPr lvl="2"/>
            <a:r>
              <a:rPr lang="en-US" dirty="0" smtClean="0"/>
              <a:t>Link analysis</a:t>
            </a:r>
          </a:p>
          <a:p>
            <a:pPr lvl="1"/>
            <a:r>
              <a:rPr lang="en-US" dirty="0" smtClean="0"/>
              <a:t>Personal Information Retrieval</a:t>
            </a:r>
          </a:p>
          <a:p>
            <a:pPr lvl="2"/>
            <a:r>
              <a:rPr lang="en-US" dirty="0"/>
              <a:t>e.g., Mac OS X Spotlight; Windows’ Instant </a:t>
            </a:r>
            <a:r>
              <a:rPr lang="en-US" dirty="0" smtClean="0"/>
              <a:t>Search</a:t>
            </a:r>
          </a:p>
          <a:p>
            <a:pPr lvl="2"/>
            <a:r>
              <a:rPr lang="en-US" dirty="0"/>
              <a:t>Issues: different file types; maintenance-free, lightweight to </a:t>
            </a:r>
            <a:r>
              <a:rPr lang="en-US" dirty="0" smtClean="0"/>
              <a:t>run in </a:t>
            </a:r>
            <a:r>
              <a:rPr lang="en-US" dirty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Enterprise, Institutional and Domain-specific search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company’s documentation, patents, research </a:t>
            </a:r>
            <a:r>
              <a:rPr lang="en-US" dirty="0" smtClean="0"/>
              <a:t>articles</a:t>
            </a:r>
          </a:p>
          <a:p>
            <a:pPr lvl="2"/>
            <a:r>
              <a:rPr lang="en-US" dirty="0"/>
              <a:t>often </a:t>
            </a:r>
            <a:r>
              <a:rPr lang="en-US" dirty="0" smtClean="0"/>
              <a:t>domain-specific</a:t>
            </a:r>
          </a:p>
          <a:p>
            <a:pPr lvl="2"/>
            <a:r>
              <a:rPr lang="en-US" dirty="0" smtClean="0"/>
              <a:t>Centralized </a:t>
            </a:r>
            <a:r>
              <a:rPr lang="en-US" dirty="0"/>
              <a:t>storage; dedicated machines for </a:t>
            </a:r>
            <a:r>
              <a:rPr lang="en-US" dirty="0" smtClean="0"/>
              <a:t>search</a:t>
            </a:r>
          </a:p>
          <a:p>
            <a:pPr lvl="2"/>
            <a:r>
              <a:rPr lang="en-US" dirty="0"/>
              <a:t>Most prevalent IR evaluation scenario: US intelligence </a:t>
            </a:r>
            <a:r>
              <a:rPr lang="en-US" dirty="0" smtClean="0"/>
              <a:t>analyst’s searches</a:t>
            </a:r>
          </a:p>
          <a:p>
            <a:r>
              <a:rPr lang="en-US" dirty="0" smtClean="0"/>
              <a:t> grepping: The simplest </a:t>
            </a:r>
            <a:r>
              <a:rPr lang="en-US" dirty="0"/>
              <a:t>form of document retrieval is for a </a:t>
            </a:r>
            <a:r>
              <a:rPr lang="en-US" dirty="0" smtClean="0"/>
              <a:t>computer to </a:t>
            </a:r>
            <a:r>
              <a:rPr lang="en-US" dirty="0"/>
              <a:t>do this sort of linear scan through documents.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/>
              <a:t>Introduction to IR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C:\Users\admin\Pictures\B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057275"/>
            <a:ext cx="6173787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/>
              <a:t>Introduction to IR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 descr="C:\Users\admin\Pictures\B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1309218"/>
            <a:ext cx="7147774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Boolean Retrieval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Boolean retrieval model we can pose any query in </a:t>
            </a:r>
            <a:r>
              <a:rPr lang="en-US" dirty="0" smtClean="0"/>
              <a:t>the form </a:t>
            </a:r>
            <a:r>
              <a:rPr lang="en-US" dirty="0"/>
              <a:t>of a Boolean expression of </a:t>
            </a:r>
            <a:r>
              <a:rPr lang="en-US" dirty="0" smtClean="0"/>
              <a:t>terms</a:t>
            </a:r>
          </a:p>
          <a:p>
            <a:r>
              <a:rPr lang="en-US" dirty="0"/>
              <a:t>i.e., one in which terms are combined with the operators </a:t>
            </a:r>
            <a:r>
              <a:rPr lang="en-US" b="1" dirty="0"/>
              <a:t>and</a:t>
            </a:r>
            <a:r>
              <a:rPr lang="en-US" dirty="0" smtClean="0"/>
              <a:t>, </a:t>
            </a:r>
            <a:r>
              <a:rPr lang="en-US" b="1" dirty="0" smtClean="0"/>
              <a:t>or</a:t>
            </a:r>
            <a:r>
              <a:rPr lang="en-US" dirty="0"/>
              <a:t>, and </a:t>
            </a:r>
            <a:r>
              <a:rPr lang="en-US" b="1" dirty="0"/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Shakespeare book collection</a:t>
            </a:r>
          </a:p>
          <a:p>
            <a:r>
              <a:rPr lang="en-US" dirty="0"/>
              <a:t>Retrieval: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plays of Shakespeare contain the words Brutus </a:t>
            </a:r>
            <a:r>
              <a:rPr lang="en-US" dirty="0" smtClean="0"/>
              <a:t>and Caesar</a:t>
            </a:r>
            <a:r>
              <a:rPr lang="en-US" dirty="0"/>
              <a:t>, but not Calpurnia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/>
              <a:t>linear scan through all text – “grepping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works fine </a:t>
            </a:r>
            <a:r>
              <a:rPr lang="en-US" dirty="0" smtClean="0">
                <a:sym typeface="Wingdings" panose="05000000000000000000" pitchFamily="2" charset="2"/>
              </a:rPr>
              <a:t> 1M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Boolean Retrieval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/>
              <a:t>But in the general case, with much larger text </a:t>
            </a:r>
            <a:r>
              <a:rPr lang="en-US" dirty="0" smtClean="0"/>
              <a:t>collections</a:t>
            </a:r>
            <a:r>
              <a:rPr lang="en-US" dirty="0"/>
              <a:t>, </a:t>
            </a:r>
            <a:r>
              <a:rPr lang="en-US" dirty="0" smtClean="0"/>
              <a:t>we need </a:t>
            </a:r>
            <a:r>
              <a:rPr lang="en-US" dirty="0"/>
              <a:t>to </a:t>
            </a:r>
            <a:r>
              <a:rPr lang="en-US" b="1" dirty="0"/>
              <a:t>index</a:t>
            </a:r>
            <a:r>
              <a:rPr lang="en-US" dirty="0" smtClean="0"/>
              <a:t>.</a:t>
            </a:r>
          </a:p>
          <a:p>
            <a:r>
              <a:rPr lang="en-US" dirty="0"/>
              <a:t>Indexing is an offline operation that collects data about </a:t>
            </a:r>
            <a:r>
              <a:rPr lang="en-US" dirty="0" smtClean="0"/>
              <a:t>which words </a:t>
            </a:r>
            <a:r>
              <a:rPr lang="en-US" dirty="0"/>
              <a:t>occur in a text, so that at search time you only have </a:t>
            </a:r>
            <a:r>
              <a:rPr lang="en-US" dirty="0" smtClean="0"/>
              <a:t>to access </a:t>
            </a:r>
            <a:r>
              <a:rPr lang="en-US" dirty="0"/>
              <a:t>the precompiled index.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3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term-document incidence matrix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8194" name="Picture 2" descr="C:\Users\admin\Pictures\B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3" y="1133341"/>
            <a:ext cx="8358389" cy="51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7298</TotalTime>
  <Words>5495</Words>
  <Application>Microsoft Office PowerPoint</Application>
  <PresentationFormat>On-screen Show (4:3)</PresentationFormat>
  <Paragraphs>435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slides template</vt:lpstr>
      <vt:lpstr>Inverted Index and Boolean Queries</vt:lpstr>
      <vt:lpstr>Introduction to IR</vt:lpstr>
      <vt:lpstr>Introduction to IR</vt:lpstr>
      <vt:lpstr>Introduction to IR</vt:lpstr>
      <vt:lpstr>Introduction to IR</vt:lpstr>
      <vt:lpstr>Introduction to IR</vt:lpstr>
      <vt:lpstr>Introduction to Boolean Retrieval</vt:lpstr>
      <vt:lpstr>Introduction to Boolean Retrieval</vt:lpstr>
      <vt:lpstr>The term-document incidence matrix</vt:lpstr>
      <vt:lpstr>The term-document incidence matrix</vt:lpstr>
      <vt:lpstr>The term-document incidence matrix</vt:lpstr>
      <vt:lpstr>The term-document incidence matrix</vt:lpstr>
      <vt:lpstr>Introduction to Boolean Model</vt:lpstr>
      <vt:lpstr>Introduction to Boolean Model</vt:lpstr>
      <vt:lpstr>Introduction to Boolean Model</vt:lpstr>
      <vt:lpstr>Introduction to Boolean Model</vt:lpstr>
      <vt:lpstr>Introduction to Boolean Model</vt:lpstr>
      <vt:lpstr>Introduction to Boolean Model</vt:lpstr>
      <vt:lpstr>Introduction to Boolean Model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439</cp:revision>
  <dcterms:created xsi:type="dcterms:W3CDTF">2014-12-27T17:25:32Z</dcterms:created>
  <dcterms:modified xsi:type="dcterms:W3CDTF">2018-06-20T01:32:43Z</dcterms:modified>
</cp:coreProperties>
</file>