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6"/>
  </p:notesMasterIdLst>
  <p:sldIdLst>
    <p:sldId id="256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B03A836-3BDF-43E5-883F-32927C285176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4882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CS@UVa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CS6501: Text Mining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9080D38-34EA-4A34-90A2-16AC33EC3D3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CS@UVa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CS6501: Text Mining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73E228B-D014-4A89-8AA8-4DD8B1C14207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Introduction to Text Mining</a:t>
            </a:r>
          </a:p>
        </p:txBody>
      </p:sp>
      <p:sp>
        <p:nvSpPr>
          <p:cNvPr id="13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IN" sz="3200" b="0" strike="noStrike" spc="-1">
                <a:solidFill>
                  <a:srgbClr val="8B8B8B"/>
                </a:solidFill>
                <a:latin typeface="Calibri"/>
              </a:rPr>
              <a:t>Ramesh Ragala</a:t>
            </a:r>
            <a:endParaRPr lang="en-IN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IN" sz="3200" b="0" strike="noStrike" spc="-1">
                <a:solidFill>
                  <a:srgbClr val="8B8B8B"/>
                </a:solidFill>
                <a:latin typeface="Calibri"/>
              </a:rPr>
              <a:t>Assistant Professor (Senior)</a:t>
            </a:r>
            <a:endParaRPr lang="en-IN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IN" sz="3200" b="0" strike="noStrike" spc="-1">
                <a:solidFill>
                  <a:srgbClr val="8B8B8B"/>
                </a:solidFill>
                <a:latin typeface="Calibri"/>
              </a:rPr>
              <a:t>VIT Chennai</a:t>
            </a: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Page Ranking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en-US" sz="2800" b="1" strike="noStrike" spc="-1" dirty="0" smtClean="0">
                <a:solidFill>
                  <a:srgbClr val="000000"/>
                </a:solidFill>
                <a:latin typeface="Calibri"/>
              </a:rPr>
              <a:t>probability distribution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for the location of a </a:t>
            </a:r>
            <a:r>
              <a:rPr lang="en-US" sz="2800" b="1" strike="noStrike" spc="-1" dirty="0" smtClean="0">
                <a:solidFill>
                  <a:srgbClr val="000000"/>
                </a:solidFill>
                <a:latin typeface="Calibri"/>
              </a:rPr>
              <a:t>random surfer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can be described by a </a:t>
            </a:r>
            <a:r>
              <a:rPr lang="en-US" sz="2800" b="1" strike="noStrike" spc="-1" dirty="0" smtClean="0">
                <a:solidFill>
                  <a:srgbClr val="000000"/>
                </a:solidFill>
                <a:latin typeface="Calibri"/>
              </a:rPr>
              <a:t>column vector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whose </a:t>
            </a:r>
            <a:r>
              <a:rPr lang="en-US" sz="2800" b="0" strike="noStrike" spc="-1" dirty="0" err="1" smtClean="0">
                <a:solidFill>
                  <a:srgbClr val="000000"/>
                </a:solidFill>
                <a:latin typeface="Calibri"/>
              </a:rPr>
              <a:t>j</a:t>
            </a:r>
            <a:r>
              <a:rPr lang="en-US" sz="2800" b="0" strike="noStrike" spc="-1" baseline="30000" dirty="0" err="1" smtClean="0">
                <a:solidFill>
                  <a:srgbClr val="000000"/>
                </a:solidFill>
                <a:latin typeface="Calibri"/>
              </a:rPr>
              <a:t>th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component is the probability that the surfer is at page-j. 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This probability is the </a:t>
            </a:r>
            <a:r>
              <a:rPr lang="en-US" sz="2800" b="1" strike="noStrike" spc="-1" dirty="0" smtClean="0">
                <a:solidFill>
                  <a:srgbClr val="000000"/>
                </a:solidFill>
                <a:latin typeface="Calibri"/>
              </a:rPr>
              <a:t>idealized PageRank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function.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en-IN" sz="1200" b="0" strike="noStrike" spc="-1">
              <a:latin typeface="Times New Roman"/>
            </a:endParaRPr>
          </a:p>
        </p:txBody>
      </p:sp>
      <p:pic>
        <p:nvPicPr>
          <p:cNvPr id="2050" name="Picture 2" descr="C:\Users\admin\Pictures\P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9605"/>
            <a:ext cx="296227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8895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Page Ranking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Suppose we start a </a:t>
            </a:r>
            <a:r>
              <a:rPr lang="en-US" sz="2800" b="1" strike="noStrike" spc="-1" dirty="0" smtClean="0">
                <a:solidFill>
                  <a:srgbClr val="000000"/>
                </a:solidFill>
                <a:latin typeface="Calibri"/>
              </a:rPr>
              <a:t>random surfer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at any of the n-pages of the Web with equal probability. </a:t>
            </a: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Then the initial vector </a:t>
            </a:r>
            <a:r>
              <a:rPr lang="en-US" sz="2800" b="1" strike="noStrike" spc="-1" dirty="0" smtClean="0">
                <a:solidFill>
                  <a:srgbClr val="000000"/>
                </a:solidFill>
                <a:latin typeface="Calibri"/>
              </a:rPr>
              <a:t>v</a:t>
            </a:r>
            <a:r>
              <a:rPr lang="en-US" sz="2800" b="1" strike="noStrike" spc="-1" baseline="-25000" dirty="0" smtClean="0">
                <a:solidFill>
                  <a:srgbClr val="000000"/>
                </a:solidFill>
                <a:latin typeface="Calibri"/>
              </a:rPr>
              <a:t>0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will have </a:t>
            </a:r>
            <a:r>
              <a:rPr lang="en-US" sz="2800" b="1" strike="noStrike" spc="-1" dirty="0" smtClean="0">
                <a:solidFill>
                  <a:srgbClr val="000000"/>
                </a:solidFill>
                <a:latin typeface="Calibri"/>
              </a:rPr>
              <a:t>1/n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for each component.</a:t>
            </a: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If M is the transition matrix of the Web, then after one step, the distribution of the surfer will be </a:t>
            </a:r>
            <a:r>
              <a:rPr lang="en-US" sz="2800" b="1" strike="noStrike" spc="-1" dirty="0" smtClean="0">
                <a:solidFill>
                  <a:srgbClr val="000000"/>
                </a:solidFill>
                <a:latin typeface="Calibri"/>
              </a:rPr>
              <a:t>Mv</a:t>
            </a:r>
            <a:r>
              <a:rPr lang="en-US" sz="2800" b="1" strike="noStrike" spc="-1" baseline="-25000" dirty="0" smtClean="0">
                <a:solidFill>
                  <a:srgbClr val="000000"/>
                </a:solidFill>
                <a:latin typeface="Calibri"/>
              </a:rPr>
              <a:t>0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A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fter two steps it will be </a:t>
            </a:r>
            <a:r>
              <a:rPr lang="en-US" sz="2800" b="1" strike="noStrike" spc="-1" dirty="0" smtClean="0">
                <a:solidFill>
                  <a:srgbClr val="000000"/>
                </a:solidFill>
                <a:latin typeface="Calibri"/>
              </a:rPr>
              <a:t>M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800" b="1" strike="noStrike" spc="-1" dirty="0" smtClean="0">
                <a:solidFill>
                  <a:srgbClr val="000000"/>
                </a:solidFill>
                <a:latin typeface="Calibri"/>
              </a:rPr>
              <a:t>Mv</a:t>
            </a:r>
            <a:r>
              <a:rPr lang="en-US" sz="2800" b="1" strike="noStrike" spc="-1" baseline="-25000" dirty="0" smtClean="0">
                <a:solidFill>
                  <a:srgbClr val="000000"/>
                </a:solidFill>
                <a:latin typeface="Calibri"/>
              </a:rPr>
              <a:t>0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) = </a:t>
            </a:r>
            <a:r>
              <a:rPr lang="en-US" sz="2800" b="1" strike="noStrike" spc="-1" dirty="0" smtClean="0">
                <a:solidFill>
                  <a:srgbClr val="000000"/>
                </a:solidFill>
                <a:latin typeface="Calibri"/>
              </a:rPr>
              <a:t>M</a:t>
            </a:r>
            <a:r>
              <a:rPr lang="en-US" sz="2800" b="1" strike="noStrike" spc="-1" baseline="30000" dirty="0" smtClean="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2800" b="1" strike="noStrike" spc="-1" dirty="0" smtClean="0">
                <a:solidFill>
                  <a:srgbClr val="000000"/>
                </a:solidFill>
                <a:latin typeface="Calibri"/>
              </a:rPr>
              <a:t>v</a:t>
            </a:r>
            <a:r>
              <a:rPr lang="en-US" sz="2800" b="1" strike="noStrike" spc="-1" baseline="-25000" dirty="0" smtClean="0">
                <a:solidFill>
                  <a:srgbClr val="000000"/>
                </a:solidFill>
                <a:latin typeface="Calibri"/>
              </a:rPr>
              <a:t>0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, and so on.</a:t>
            </a: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In general, multiplying the initial vector </a:t>
            </a:r>
            <a:r>
              <a:rPr lang="en-US" sz="2800" b="1" strike="noStrike" spc="-1" dirty="0" smtClean="0">
                <a:solidFill>
                  <a:srgbClr val="000000"/>
                </a:solidFill>
                <a:latin typeface="Calibri"/>
              </a:rPr>
              <a:t>v</a:t>
            </a:r>
            <a:r>
              <a:rPr lang="en-US" sz="2800" b="1" strike="noStrike" spc="-1" baseline="-25000" dirty="0" smtClean="0">
                <a:solidFill>
                  <a:srgbClr val="000000"/>
                </a:solidFill>
                <a:latin typeface="Calibri"/>
              </a:rPr>
              <a:t>0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by </a:t>
            </a:r>
            <a:r>
              <a:rPr lang="en-US" sz="2800" b="1" strike="noStrike" spc="-1" dirty="0" smtClean="0">
                <a:solidFill>
                  <a:srgbClr val="000000"/>
                </a:solidFill>
                <a:latin typeface="Calibri"/>
              </a:rPr>
              <a:t>M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a total of </a:t>
            </a:r>
            <a:r>
              <a:rPr lang="en-US" sz="2800" b="0" strike="noStrike" spc="-1" dirty="0" err="1" smtClean="0">
                <a:solidFill>
                  <a:srgbClr val="000000"/>
                </a:solidFill>
                <a:latin typeface="Calibri"/>
              </a:rPr>
              <a:t>i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-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times will give us the distribution of the surfer after </a:t>
            </a:r>
            <a:r>
              <a:rPr lang="en-US" sz="2800" b="0" strike="noStrike" spc="-1" dirty="0" err="1" smtClean="0">
                <a:solidFill>
                  <a:srgbClr val="000000"/>
                </a:solidFill>
                <a:latin typeface="Calibri"/>
              </a:rPr>
              <a:t>i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-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steps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08534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868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Page Ranking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Shape 2"/>
              <p:cNvSpPr txBox="1"/>
              <p:nvPr/>
            </p:nvSpPr>
            <p:spPr>
              <a:xfrm>
                <a:off x="457200" y="1143000"/>
                <a:ext cx="8229240" cy="4982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 marL="343080" indent="-342720" algn="just">
                  <a:spcBef>
                    <a:spcPts val="64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800" b="0" strike="noStrike" spc="-1" dirty="0" smtClean="0">
                    <a:solidFill>
                      <a:srgbClr val="000000"/>
                    </a:solidFill>
                    <a:latin typeface="Calibri"/>
                  </a:rPr>
                  <a:t>Reason behind multiplying a distribution vector-v by M gives the distribution x = M v at next step.</a:t>
                </a:r>
              </a:p>
              <a:p>
                <a:pPr marL="800280" lvl="1" indent="-342720" algn="just">
                  <a:spcBef>
                    <a:spcPts val="64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800" b="0" strike="noStrike" spc="-1" dirty="0" smtClean="0">
                    <a:solidFill>
                      <a:srgbClr val="000000"/>
                    </a:solidFill>
                    <a:latin typeface="Calibri"/>
                  </a:rPr>
                  <a:t>The probability x</a:t>
                </a:r>
                <a:r>
                  <a:rPr lang="en-US" sz="2800" b="0" strike="noStrike" spc="-1" baseline="-25000" dirty="0" smtClean="0">
                    <a:solidFill>
                      <a:srgbClr val="000000"/>
                    </a:solidFill>
                    <a:latin typeface="Calibri"/>
                  </a:rPr>
                  <a:t>i</a:t>
                </a:r>
                <a:r>
                  <a:rPr lang="en-US" sz="2800" b="0" strike="noStrike" spc="-1" dirty="0" smtClean="0">
                    <a:solidFill>
                      <a:srgbClr val="000000"/>
                    </a:solidFill>
                    <a:latin typeface="Calibri"/>
                  </a:rPr>
                  <a:t> that a random surfer will be at node-</a:t>
                </a:r>
                <a:r>
                  <a:rPr lang="en-US" sz="2800" b="0" strike="noStrike" spc="-1" dirty="0" err="1" smtClean="0">
                    <a:solidFill>
                      <a:srgbClr val="000000"/>
                    </a:solidFill>
                    <a:latin typeface="Calibri"/>
                  </a:rPr>
                  <a:t>i</a:t>
                </a:r>
                <a:r>
                  <a:rPr lang="en-US" sz="2800" b="0" strike="noStrike" spc="-1" dirty="0" smtClean="0">
                    <a:solidFill>
                      <a:srgbClr val="000000"/>
                    </a:solidFill>
                    <a:latin typeface="Calibri"/>
                  </a:rPr>
                  <a:t> at the next step, is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800" b="0" i="1" strike="noStrike" spc="-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trike="noStrike" spc="-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2800" b="0" i="1" strike="noStrike" spc="-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 </m:t>
                        </m:r>
                      </m:sup>
                      <m:e>
                        <m:sSup>
                          <m:sSupPr>
                            <m:ctrlPr>
                              <a:rPr lang="pt-BR" sz="2800" b="0" i="1" strike="noStrike" spc="-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trike="noStrike" spc="-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𝑀</m:t>
                            </m:r>
                            <m:r>
                              <a:rPr lang="en-US" sz="2800" b="0" i="1" strike="noStrike" spc="-1" baseline="-2500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𝑖𝑗</m:t>
                            </m:r>
                          </m:e>
                          <m:sup>
                            <m:r>
                              <a:rPr lang="en-US" sz="2800" b="0" i="1" strike="noStrike" spc="-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 </m:t>
                            </m:r>
                          </m:sup>
                        </m:sSup>
                        <m:r>
                          <a:rPr lang="en-US" sz="2800" b="0" i="1" strike="noStrike" spc="-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800" b="0" i="1" strike="noStrike" spc="-1" baseline="-2500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𝑗</m:t>
                        </m:r>
                      </m:e>
                    </m:nary>
                    <m:r>
                      <a:rPr lang="en-US" sz="2800" b="0" i="1" strike="noStrike" spc="-1" smtClean="0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b="0" strike="noStrike" spc="-1" dirty="0" smtClean="0">
                    <a:solidFill>
                      <a:srgbClr val="000000"/>
                    </a:solidFill>
                    <a:latin typeface="Calibri"/>
                  </a:rPr>
                  <a:t>.</a:t>
                </a:r>
              </a:p>
              <a:p>
                <a:pPr marL="1257480" lvl="2" indent="-342720" algn="just">
                  <a:spcBef>
                    <a:spcPts val="64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800" spc="-1" dirty="0" err="1" smtClean="0">
                    <a:solidFill>
                      <a:srgbClr val="000000"/>
                    </a:solidFill>
                    <a:latin typeface="Calibri"/>
                  </a:rPr>
                  <a:t>M</a:t>
                </a:r>
                <a:r>
                  <a:rPr lang="en-US" sz="2800" spc="-1" baseline="-25000" dirty="0" err="1" smtClean="0">
                    <a:solidFill>
                      <a:srgbClr val="000000"/>
                    </a:solidFill>
                    <a:latin typeface="Calibri"/>
                  </a:rPr>
                  <a:t>ij</a:t>
                </a:r>
                <a:r>
                  <a:rPr lang="en-US" sz="2800" spc="-1" dirty="0" smtClean="0">
                    <a:solidFill>
                      <a:srgbClr val="000000"/>
                    </a:solidFill>
                    <a:latin typeface="Calibri"/>
                  </a:rPr>
                  <a:t> is the probability that a surfer at node-j will move to node-</a:t>
                </a:r>
                <a:r>
                  <a:rPr lang="en-US" sz="2800" spc="-1" dirty="0" err="1" smtClean="0">
                    <a:solidFill>
                      <a:srgbClr val="000000"/>
                    </a:solidFill>
                    <a:latin typeface="Calibri"/>
                  </a:rPr>
                  <a:t>i</a:t>
                </a:r>
                <a:r>
                  <a:rPr lang="en-US" sz="2800" spc="-1" dirty="0" smtClean="0">
                    <a:solidFill>
                      <a:srgbClr val="000000"/>
                    </a:solidFill>
                    <a:latin typeface="Calibri"/>
                  </a:rPr>
                  <a:t> at the next step.</a:t>
                </a:r>
              </a:p>
              <a:p>
                <a:pPr marL="1257480" lvl="2" indent="-342720" algn="just">
                  <a:spcBef>
                    <a:spcPts val="64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800" b="0" strike="noStrike" spc="-1" dirty="0" err="1" smtClean="0">
                    <a:solidFill>
                      <a:srgbClr val="000000"/>
                    </a:solidFill>
                    <a:latin typeface="Calibri"/>
                  </a:rPr>
                  <a:t>V</a:t>
                </a:r>
                <a:r>
                  <a:rPr lang="en-US" sz="2800" b="0" strike="noStrike" spc="-1" baseline="-25000" dirty="0" err="1" smtClean="0">
                    <a:solidFill>
                      <a:srgbClr val="000000"/>
                    </a:solidFill>
                    <a:latin typeface="Calibri"/>
                  </a:rPr>
                  <a:t>j</a:t>
                </a:r>
                <a:r>
                  <a:rPr lang="en-US" sz="2800" b="0" strike="noStrike" spc="-1" dirty="0" smtClean="0">
                    <a:solidFill>
                      <a:srgbClr val="000000"/>
                    </a:solidFill>
                    <a:latin typeface="Calibri"/>
                  </a:rPr>
                  <a:t> is the probability that the surfer was at node- j at the previous step.</a:t>
                </a:r>
              </a:p>
              <a:p>
                <a:pPr marL="800280" lvl="1" indent="-342720" algn="just">
                  <a:spcBef>
                    <a:spcPts val="64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800" b="0" strike="noStrike" spc="-1" dirty="0" smtClean="0">
                    <a:solidFill>
                      <a:srgbClr val="000000"/>
                    </a:solidFill>
                    <a:latin typeface="Calibri"/>
                  </a:rPr>
                  <a:t>This sort of behavior is an example of </a:t>
                </a:r>
                <a:r>
                  <a:rPr lang="en-US" sz="2800" b="1" strike="noStrike" spc="-1" dirty="0" smtClean="0">
                    <a:solidFill>
                      <a:srgbClr val="000000"/>
                    </a:solidFill>
                    <a:latin typeface="Calibri"/>
                  </a:rPr>
                  <a:t>Markov Processes</a:t>
                </a:r>
                <a:r>
                  <a:rPr lang="en-US" sz="2800" b="0" strike="noStrike" spc="-1" dirty="0" smtClean="0">
                    <a:solidFill>
                      <a:srgbClr val="000000"/>
                    </a:solidFill>
                    <a:latin typeface="Calibri"/>
                  </a:rPr>
                  <a:t>.</a:t>
                </a:r>
              </a:p>
            </p:txBody>
          </p:sp>
        </mc:Choice>
        <mc:Fallback xmlns="">
          <p:sp>
            <p:nvSpPr>
              <p:cNvPr id="140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43000"/>
                <a:ext cx="8229240" cy="4982760"/>
              </a:xfrm>
              <a:prstGeom prst="rect">
                <a:avLst/>
              </a:prstGeom>
              <a:blipFill rotWithShape="1">
                <a:blip r:embed="rId2"/>
                <a:stretch>
                  <a:fillRect l="-1259" t="-1102" r="-14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26264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868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Page Ranking score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13</a:t>
            </a:fld>
            <a:endParaRPr lang="en-IN" sz="1200" b="0" strike="noStrike" spc="-1">
              <a:latin typeface="Times New Roman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03619" y="2209800"/>
            <a:ext cx="1066800" cy="152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731327" y="2819400"/>
            <a:ext cx="990600" cy="762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4" idx="1"/>
            <a:endCxn id="22" idx="5"/>
          </p:cNvCxnSpPr>
          <p:nvPr/>
        </p:nvCxnSpPr>
        <p:spPr>
          <a:xfrm flipH="1" flipV="1">
            <a:off x="4333827" y="3571827"/>
            <a:ext cx="627466" cy="77986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837054" y="3578754"/>
            <a:ext cx="597065" cy="73969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1127760" y="2731174"/>
            <a:ext cx="243840" cy="148060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8" idx="0"/>
          </p:cNvCxnSpPr>
          <p:nvPr/>
        </p:nvCxnSpPr>
        <p:spPr>
          <a:xfrm flipV="1">
            <a:off x="2788920" y="3962400"/>
            <a:ext cx="274320" cy="160025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8" idx="7"/>
          </p:cNvCxnSpPr>
          <p:nvPr/>
        </p:nvCxnSpPr>
        <p:spPr>
          <a:xfrm flipV="1">
            <a:off x="2982894" y="4953000"/>
            <a:ext cx="1817706" cy="69000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999136" y="4602480"/>
            <a:ext cx="2829172" cy="13716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390900" y="3990108"/>
            <a:ext cx="236220" cy="187457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800313" y="5134514"/>
            <a:ext cx="1140199" cy="78973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0" idx="7"/>
          </p:cNvCxnSpPr>
          <p:nvPr/>
        </p:nvCxnSpPr>
        <p:spPr>
          <a:xfrm flipV="1">
            <a:off x="4720254" y="5288280"/>
            <a:ext cx="461346" cy="72042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962400" y="3858489"/>
            <a:ext cx="563880" cy="211836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749967" y="5195198"/>
            <a:ext cx="299522" cy="73079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2" idx="1"/>
          </p:cNvCxnSpPr>
          <p:nvPr/>
        </p:nvCxnSpPr>
        <p:spPr>
          <a:xfrm flipH="1" flipV="1">
            <a:off x="7315200" y="5182971"/>
            <a:ext cx="369906" cy="68857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5" idx="1"/>
          </p:cNvCxnSpPr>
          <p:nvPr/>
        </p:nvCxnSpPr>
        <p:spPr>
          <a:xfrm flipH="1" flipV="1">
            <a:off x="4647560" y="3200400"/>
            <a:ext cx="2229282" cy="128013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897880" y="4899689"/>
            <a:ext cx="872868" cy="5331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877099" y="4602480"/>
            <a:ext cx="872868" cy="6858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057400" y="1295400"/>
            <a:ext cx="2667000" cy="2667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B</a:t>
            </a: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38.4</a:t>
            </a:r>
          </a:p>
          <a:p>
            <a:pPr algn="ctr"/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715000" y="1295400"/>
            <a:ext cx="2667000" cy="266700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C</a:t>
            </a: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34.3</a:t>
            </a:r>
          </a:p>
        </p:txBody>
      </p:sp>
      <p:sp>
        <p:nvSpPr>
          <p:cNvPr id="24" name="Oval 23"/>
          <p:cNvSpPr/>
          <p:nvPr/>
        </p:nvSpPr>
        <p:spPr>
          <a:xfrm>
            <a:off x="4800600" y="4191000"/>
            <a:ext cx="1097280" cy="1097280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E</a:t>
            </a: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8.1</a:t>
            </a:r>
          </a:p>
        </p:txBody>
      </p:sp>
      <p:sp>
        <p:nvSpPr>
          <p:cNvPr id="25" name="Oval 24"/>
          <p:cNvSpPr/>
          <p:nvPr/>
        </p:nvSpPr>
        <p:spPr>
          <a:xfrm>
            <a:off x="6756322" y="4360011"/>
            <a:ext cx="822960" cy="822960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F</a:t>
            </a: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3.9</a:t>
            </a:r>
          </a:p>
        </p:txBody>
      </p:sp>
      <p:sp>
        <p:nvSpPr>
          <p:cNvPr id="26" name="Oval 25"/>
          <p:cNvSpPr/>
          <p:nvPr/>
        </p:nvSpPr>
        <p:spPr>
          <a:xfrm>
            <a:off x="1148468" y="4191000"/>
            <a:ext cx="822960" cy="822960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D</a:t>
            </a: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3.9</a:t>
            </a:r>
          </a:p>
        </p:txBody>
      </p:sp>
      <p:sp>
        <p:nvSpPr>
          <p:cNvPr id="27" name="Oval 26"/>
          <p:cNvSpPr/>
          <p:nvPr/>
        </p:nvSpPr>
        <p:spPr>
          <a:xfrm>
            <a:off x="762000" y="1978873"/>
            <a:ext cx="731520" cy="731520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A</a:t>
            </a: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3.3</a:t>
            </a:r>
          </a:p>
        </p:txBody>
      </p:sp>
      <p:sp>
        <p:nvSpPr>
          <p:cNvPr id="28" name="Oval 27"/>
          <p:cNvSpPr/>
          <p:nvPr/>
        </p:nvSpPr>
        <p:spPr>
          <a:xfrm>
            <a:off x="2514600" y="5562658"/>
            <a:ext cx="548640" cy="548640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1.6</a:t>
            </a:r>
          </a:p>
        </p:txBody>
      </p:sp>
      <p:sp>
        <p:nvSpPr>
          <p:cNvPr id="29" name="Oval 28"/>
          <p:cNvSpPr/>
          <p:nvPr/>
        </p:nvSpPr>
        <p:spPr>
          <a:xfrm>
            <a:off x="3352800" y="5836978"/>
            <a:ext cx="548640" cy="548640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1.6</a:t>
            </a:r>
          </a:p>
        </p:txBody>
      </p:sp>
      <p:sp>
        <p:nvSpPr>
          <p:cNvPr id="30" name="Oval 29"/>
          <p:cNvSpPr/>
          <p:nvPr/>
        </p:nvSpPr>
        <p:spPr>
          <a:xfrm>
            <a:off x="4251960" y="5928360"/>
            <a:ext cx="548640" cy="548640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1.6</a:t>
            </a:r>
          </a:p>
        </p:txBody>
      </p:sp>
      <p:sp>
        <p:nvSpPr>
          <p:cNvPr id="31" name="Oval 30"/>
          <p:cNvSpPr/>
          <p:nvPr/>
        </p:nvSpPr>
        <p:spPr>
          <a:xfrm>
            <a:off x="6385560" y="5879107"/>
            <a:ext cx="548640" cy="548640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1.6</a:t>
            </a:r>
          </a:p>
        </p:txBody>
      </p:sp>
      <p:sp>
        <p:nvSpPr>
          <p:cNvPr id="32" name="Oval 31"/>
          <p:cNvSpPr/>
          <p:nvPr/>
        </p:nvSpPr>
        <p:spPr>
          <a:xfrm>
            <a:off x="7604760" y="5791200"/>
            <a:ext cx="548640" cy="548640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1.6</a:t>
            </a:r>
          </a:p>
        </p:txBody>
      </p:sp>
    </p:spTree>
    <p:extLst>
      <p:ext uri="{BB962C8B-B14F-4D97-AF65-F5344CB8AC3E}">
        <p14:creationId xmlns:p14="http://schemas.microsoft.com/office/powerpoint/2010/main" val="35907422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868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Page Ranking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The distribution of the surfer approaches a limiting distribution v that satisfies v = </a:t>
            </a:r>
            <a:r>
              <a:rPr lang="en-US" sz="2800" b="0" strike="noStrike" spc="-1" dirty="0" err="1" smtClean="0">
                <a:solidFill>
                  <a:srgbClr val="000000"/>
                </a:solidFill>
                <a:latin typeface="Calibri"/>
              </a:rPr>
              <a:t>Mv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, provided two conditions are met: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The graph is strongly connected.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There are no dead ends.</a:t>
            </a: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The limiting v is a Eigen vector of M.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A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n eigenvector of a matrix M is a vector v that satisfies v = </a:t>
            </a:r>
            <a:r>
              <a:rPr lang="en-US" sz="2800" b="0" strike="noStrike" spc="-1" dirty="0" err="1" smtClean="0">
                <a:solidFill>
                  <a:srgbClr val="000000"/>
                </a:solidFill>
                <a:latin typeface="Calibri"/>
              </a:rPr>
              <a:t>λMv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for some constant eigenvalue λ.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14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24169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868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Page Ranking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Example: (Previous example)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There are four nodes, the initial vector v</a:t>
            </a:r>
            <a:r>
              <a:rPr lang="en-US" sz="2800" b="0" strike="noStrike" spc="-1" baseline="-25000" dirty="0" smtClean="0">
                <a:solidFill>
                  <a:srgbClr val="000000"/>
                </a:solidFill>
                <a:latin typeface="Calibri"/>
              </a:rPr>
              <a:t>0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has four components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each 1/4.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The sequence of approximations to the limit that we get by multiplying at each step by M is: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15</a:t>
            </a:fld>
            <a:endParaRPr lang="en-IN" sz="1200" b="0" strike="noStrike" spc="-1">
              <a:latin typeface="Times New Roman"/>
            </a:endParaRPr>
          </a:p>
        </p:txBody>
      </p:sp>
      <p:pic>
        <p:nvPicPr>
          <p:cNvPr id="3074" name="Picture 2" descr="C:\Users\admin\Pictures\PG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0"/>
            <a:ext cx="6934199" cy="231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1931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868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Page Ranking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Problems need to avoid: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Dead end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 a page that has no links out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Spider Traps  groups of pages that all have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outlinks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but they never link to any other pages.</a:t>
            </a: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These two problems can be solved using “Taxation”.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we assume a random surfer has a </a:t>
            </a:r>
            <a:r>
              <a:rPr lang="en-US" sz="2800" b="1" spc="-1" dirty="0" smtClean="0">
                <a:solidFill>
                  <a:srgbClr val="000000"/>
                </a:solidFill>
                <a:latin typeface="Calibri"/>
              </a:rPr>
              <a:t>finite probability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of leaving the Web at any step, and new surfers are started at each page.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16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04631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868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Page Ranking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Avoiding Dead ends: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If we allow dead ends, the transition matrix of the Web is no longer stochastic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 sum of columns will be zero not one.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A matrix whose column sums are at most 1 is called </a:t>
            </a:r>
            <a:r>
              <a:rPr lang="en-US" sz="2800" b="1" strike="noStrike" spc="-1" dirty="0" err="1" smtClean="0">
                <a:solidFill>
                  <a:srgbClr val="000000"/>
                </a:solidFill>
                <a:latin typeface="Calibri"/>
              </a:rPr>
              <a:t>substochastic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17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62785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868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Page Ranking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Avoiding Dead ends:</a:t>
            </a: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Example: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18</a:t>
            </a:fld>
            <a:endParaRPr lang="en-IN" sz="1200" b="0" strike="noStrike" spc="-1">
              <a:latin typeface="Times New Roman"/>
            </a:endParaRPr>
          </a:p>
        </p:txBody>
      </p:sp>
      <p:pic>
        <p:nvPicPr>
          <p:cNvPr id="4098" name="Picture 2" descr="C:\Users\admin\Pictures\PG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600200"/>
            <a:ext cx="24384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admin\Pictures\PG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315" y="1828801"/>
            <a:ext cx="2905125" cy="152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dmin\Pictures\PG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6705600" cy="212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8570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868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Page Ranking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Avoiding Dead ends:</a:t>
            </a: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Two approaches:</a:t>
            </a: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First approach:</a:t>
            </a: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D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rop the dead ends from the graph, and also drop their incoming arcs.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Doing so may create more dead ends, which also have to be dropped, recursively.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Finally, we will end up with strongly connected component</a:t>
            </a: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Second approach: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Taxation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19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65542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Page Ranking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Web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as a Directed Graph: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IN" sz="1200" b="0" strike="noStrike" spc="-1">
              <a:latin typeface="Times New Roman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7860" y="2362200"/>
            <a:ext cx="662828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868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Page Ranking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Avoiding Dead ends:</a:t>
            </a: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First Approach: example</a:t>
            </a: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60" algn="just">
              <a:spcBef>
                <a:spcPts val="641"/>
              </a:spcBef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20</a:t>
            </a:fld>
            <a:endParaRPr lang="en-IN" sz="1200" b="0" strike="noStrike" spc="-1">
              <a:latin typeface="Times New Roman"/>
            </a:endParaRPr>
          </a:p>
        </p:txBody>
      </p:sp>
      <p:pic>
        <p:nvPicPr>
          <p:cNvPr id="6146" name="Picture 2" descr="C:\Users\admin\Pictures\PG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82" y="2286000"/>
            <a:ext cx="3332018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dmin\Pictures\PG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955" y="2343150"/>
            <a:ext cx="35242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38200" y="5791200"/>
            <a:ext cx="2743200" cy="565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Original Graph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1820" y="5198170"/>
            <a:ext cx="4343579" cy="745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After removing dead ends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8906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868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Page Ranking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Avoiding Dead ends:</a:t>
            </a: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First Approach: example</a:t>
            </a: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60" algn="just">
              <a:spcBef>
                <a:spcPts val="641"/>
              </a:spcBef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21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6779" y="4281054"/>
            <a:ext cx="2743200" cy="1289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Matrix after removing dead ends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57965" y="4602425"/>
            <a:ext cx="4343579" cy="745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Sequence of Vectors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7170" name="Picture 2" descr="C:\Users\admin\Pictures\PG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52" y="2590800"/>
            <a:ext cx="26860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admin\Pictures\PG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49" y="2362200"/>
            <a:ext cx="539115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4115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868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Page Ranking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Avoiding Dead ends:</a:t>
            </a: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First Approach: example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In this example: 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The PageRank of A is 2/9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The PageRank of B is 4/9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The PageRank of D is 3/9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What about PageRank of C and E????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Computation of PageRank of deleted nodes will done in the order opposite to that in which they were deleted.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 was the node deleted at end.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 computation of C has to be done first.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60" algn="just">
              <a:spcBef>
                <a:spcPts val="641"/>
              </a:spcBef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22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91088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868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Page Ranking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Avoiding Dead ends:</a:t>
            </a: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First Approach: example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 was the node deleted at end.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 computation of C has to be done first.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 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predecessors are A and D.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 has three successors, so it contributes 1/3 of its PageRank to C.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Page D has two successors, so it contributes half its PageRank to C.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PageRank of C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= 1/3 * 2/9 + ½*3/9 = 13/54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PageRank of E = PageRank of C (since only one predecessors  and that to from C only)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60" algn="just">
              <a:spcBef>
                <a:spcPts val="641"/>
              </a:spcBef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23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28327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868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Page Ranking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Avoiding Dead ends:</a:t>
            </a: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First Approach: example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 was the node deleted at end.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 computation of C has to be done first.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 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predecessors are A and D.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 has three successors, so it contributes 1/3 of its PageRank to C.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Page D has two successors, so it contributes half its PageRank to C.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PageRank of C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= 1/3 * 2/9 + ½*3/9 = 13/54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PageRank of E = PageRank of C (since only one predecessors  and that to from C only)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60" algn="just">
              <a:spcBef>
                <a:spcPts val="641"/>
              </a:spcBef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24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51857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868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Page Ranking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Avoiding Dead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ends and Spider traps in graph:</a:t>
            </a: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Second Approach:  Taxation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a spider trap is a set of nodes with no dead ends but no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arcs out.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These structures can appear intentionally or unintentionally on the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Web.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60" algn="just">
              <a:spcBef>
                <a:spcPts val="641"/>
              </a:spcBef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25</a:t>
            </a:fld>
            <a:endParaRPr lang="en-IN" sz="1200" b="0" strike="noStrike" spc="-1">
              <a:latin typeface="Times New Roman"/>
            </a:endParaRPr>
          </a:p>
        </p:txBody>
      </p:sp>
      <p:pic>
        <p:nvPicPr>
          <p:cNvPr id="1026" name="Picture 2" descr="C:\Users\admin\Pictures\PG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206525"/>
            <a:ext cx="3557588" cy="189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Pictures\PG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269030"/>
            <a:ext cx="337185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66800" y="6125760"/>
            <a:ext cx="7086600" cy="59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 graph with one node spider trap and its transition matrix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8081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868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Page Ranking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Avoiding Dead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ends and Spider traps in graph:</a:t>
            </a: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Second Approach:  Taxation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60" algn="just">
              <a:spcBef>
                <a:spcPts val="64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	Page rank at C, since once there a random surfer can never leave.</a:t>
            </a: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26</a:t>
            </a:fld>
            <a:endParaRPr lang="en-IN" sz="1200" b="0" strike="noStrike" spc="-1">
              <a:latin typeface="Times New Roman"/>
            </a:endParaRPr>
          </a:p>
        </p:txBody>
      </p:sp>
      <p:pic>
        <p:nvPicPr>
          <p:cNvPr id="2050" name="Picture 2" descr="C:\Users\admin\Pictures\PG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6019800" cy="157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43000" y="3886200"/>
            <a:ext cx="647676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Page Rank Computation 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5840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868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Page Ranking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Avoiding Dead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ends and Spider traps in graph:</a:t>
            </a: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Second Approach:  Taxation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Modify the calculation of PageRank by allowing each random surfer a small probability of </a:t>
            </a:r>
            <a:r>
              <a:rPr lang="en-US" sz="2800" b="1" spc="-1" dirty="0" smtClean="0">
                <a:solidFill>
                  <a:srgbClr val="000000"/>
                </a:solidFill>
                <a:latin typeface="Calibri"/>
              </a:rPr>
              <a:t>teleporting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to a random page, rather than following an out-link from their current page.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The iterative step, where we compute a new vector estimate of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PageRanks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v’ from the current PageRank estimate  v and the transition matrix M is 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β  is a chosen constant, range from 0.8 to 0.9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 is a vector of all 1’s with appropriate number of components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n is the number of nodes in the web graph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60" algn="just">
              <a:spcBef>
                <a:spcPts val="641"/>
              </a:spcBef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27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33600" y="4038600"/>
            <a:ext cx="5638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V’ = </a:t>
            </a:r>
            <a:r>
              <a:rPr lang="el-GR" sz="3200" b="1" dirty="0" smtClean="0">
                <a:solidFill>
                  <a:schemeClr val="tx1"/>
                </a:solidFill>
              </a:rPr>
              <a:t>β</a:t>
            </a:r>
            <a:r>
              <a:rPr lang="en-US" sz="3200" b="1" dirty="0" err="1" smtClean="0">
                <a:solidFill>
                  <a:schemeClr val="tx1"/>
                </a:solidFill>
              </a:rPr>
              <a:t>Mv</a:t>
            </a:r>
            <a:r>
              <a:rPr lang="en-US" sz="3200" b="1" dirty="0" smtClean="0">
                <a:solidFill>
                  <a:schemeClr val="tx1"/>
                </a:solidFill>
              </a:rPr>
              <a:t> + (1-</a:t>
            </a:r>
            <a:r>
              <a:rPr lang="el-GR" sz="3200" b="1" dirty="0" smtClean="0">
                <a:solidFill>
                  <a:schemeClr val="tx1"/>
                </a:solidFill>
              </a:rPr>
              <a:t>β</a:t>
            </a:r>
            <a:r>
              <a:rPr lang="en-US" sz="3200" b="1" dirty="0" smtClean="0">
                <a:solidFill>
                  <a:schemeClr val="tx1"/>
                </a:solidFill>
              </a:rPr>
              <a:t>)e/n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0043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868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Page Ranking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Avoiding Dead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ends and Spider traps in graph:</a:t>
            </a: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Second Approach:  Taxation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If the graph does not have dead ends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Surfer as deciding either to follow a link or teleport to a random page.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If the graph does have dead ends</a:t>
            </a:r>
          </a:p>
          <a:p>
            <a:pPr marL="1257480" lvl="2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There is a third possibility, which is that the surfer goes nowhere.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60" algn="just">
              <a:spcBef>
                <a:spcPts val="641"/>
              </a:spcBef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28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78587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868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Page Ranking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Avoiding Dead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ends and Spider traps in graph:</a:t>
            </a: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Second Approach: 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assume </a:t>
            </a:r>
            <a:r>
              <a:rPr lang="el-GR" sz="2800" spc="-1" dirty="0" smtClean="0">
                <a:solidFill>
                  <a:srgbClr val="000000"/>
                </a:solidFill>
                <a:latin typeface="Calibri"/>
              </a:rPr>
              <a:t>β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= 0.8 in this example</a:t>
            </a: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60" algn="just">
              <a:spcBef>
                <a:spcPts val="641"/>
              </a:spcBef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29</a:t>
            </a:fld>
            <a:endParaRPr lang="en-IN" sz="1200" b="0" strike="noStrike" spc="-1">
              <a:latin typeface="Times New Roman"/>
            </a:endParaRPr>
          </a:p>
        </p:txBody>
      </p:sp>
      <p:pic>
        <p:nvPicPr>
          <p:cNvPr id="5" name="Picture 2" descr="C:\Users\admin\Pictures\PG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5" y="2315865"/>
            <a:ext cx="3557588" cy="189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admin\Pictures\PG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091" y="2438400"/>
            <a:ext cx="337185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admin\Pictures\PG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962400"/>
            <a:ext cx="6629400" cy="239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5912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Page Ranking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Page Ranking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 google innovation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Page Ranking was the essential technique for a search engine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Many search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engines before google.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They worked by crawling the WEB and listing the terms found in the page.  inverted Index is used.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presence of a term in a header of the page made the page more relevant than would the presence of the term in ordinary text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large numbers of occurrences of the term would add to the assumed relevance of the page.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0836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868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Page Ranking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Avoiding Dead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ends and Spider traps in graph:</a:t>
            </a: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Second Approach: 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assume </a:t>
            </a:r>
            <a:r>
              <a:rPr lang="el-GR" sz="2800" spc="-1" dirty="0" smtClean="0">
                <a:solidFill>
                  <a:srgbClr val="000000"/>
                </a:solidFill>
                <a:latin typeface="Calibri"/>
              </a:rPr>
              <a:t>β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= 0.8 in this example</a:t>
            </a: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60" algn="just">
              <a:spcBef>
                <a:spcPts val="641"/>
              </a:spcBef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30</a:t>
            </a:fld>
            <a:endParaRPr lang="en-IN" sz="1200" b="0" strike="noStrike" spc="-1">
              <a:latin typeface="Times New Roman"/>
            </a:endParaRPr>
          </a:p>
        </p:txBody>
      </p:sp>
      <p:pic>
        <p:nvPicPr>
          <p:cNvPr id="4098" name="Picture 2" descr="C:\Users\admin\Pictures\PG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7620000" cy="236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19400" y="5139011"/>
            <a:ext cx="4419600" cy="639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Few Iterations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1689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868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Page Ranking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PageRank in Search Engine: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Each search engine has a </a:t>
            </a:r>
            <a:r>
              <a:rPr lang="en-US" sz="2800" b="1" spc="-1" dirty="0">
                <a:solidFill>
                  <a:srgbClr val="000000"/>
                </a:solidFill>
                <a:latin typeface="Calibri"/>
              </a:rPr>
              <a:t>secret formula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that </a:t>
            </a:r>
            <a:r>
              <a:rPr lang="en-US" sz="2800" b="1" spc="-1" dirty="0">
                <a:solidFill>
                  <a:srgbClr val="000000"/>
                </a:solidFill>
                <a:latin typeface="Calibri"/>
              </a:rPr>
              <a:t>decides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the </a:t>
            </a:r>
            <a:r>
              <a:rPr lang="en-US" sz="2800" b="1" spc="-1" dirty="0">
                <a:solidFill>
                  <a:srgbClr val="000000"/>
                </a:solidFill>
                <a:latin typeface="Calibri"/>
              </a:rPr>
              <a:t>order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in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which to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show pages to the user in response to a search query consisting of one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or more </a:t>
            </a:r>
            <a:r>
              <a:rPr lang="en-US" sz="2800" b="1" spc="-1" dirty="0">
                <a:solidFill>
                  <a:srgbClr val="000000"/>
                </a:solidFill>
                <a:latin typeface="Calibri"/>
              </a:rPr>
              <a:t>search </a:t>
            </a:r>
            <a:r>
              <a:rPr lang="en-US" sz="2800" b="1" spc="-1" dirty="0" smtClean="0">
                <a:solidFill>
                  <a:srgbClr val="000000"/>
                </a:solidFill>
                <a:latin typeface="Calibri"/>
              </a:rPr>
              <a:t>terms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Google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uses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over 250 different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properties of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pages, from which a linear order of pages is decided.</a:t>
            </a: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60" algn="just">
              <a:spcBef>
                <a:spcPts val="641"/>
              </a:spcBef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31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39911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868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Page Ranking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Efficient Computation of PageRank: Representation of Transition Matrix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The transition matrix of the Web M is very sparse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Thus,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representing it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by all its elements is highly inefficient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Rather, we want to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represent the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matrix by its nonzero elements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The proper way to represent any sparse matrix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is to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list the locations of the nonzero entries and their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values.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60" algn="just">
              <a:spcBef>
                <a:spcPts val="641"/>
              </a:spcBef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32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99413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868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Page Ranking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Efficient Computation of PageRank: Representation of Transition Matrix </a:t>
            </a: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Example: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60" algn="just">
              <a:spcBef>
                <a:spcPts val="641"/>
              </a:spcBef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33</a:t>
            </a:fld>
            <a:endParaRPr lang="en-IN" sz="1200" b="0" strike="noStrike" spc="-1">
              <a:latin typeface="Times New Roman"/>
            </a:endParaRPr>
          </a:p>
        </p:txBody>
      </p:sp>
      <p:pic>
        <p:nvPicPr>
          <p:cNvPr id="5" name="Picture 3" descr="C:\Users\admin\Pictures\PG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00200"/>
            <a:ext cx="388596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admin\Pictures\PG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634380"/>
            <a:ext cx="5791200" cy="261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4443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Page Ranking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Example: (unethical people to fool search engines)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If you were selling shirts on web, all you  care about was that people would see your webpage, regardless of what they are looking for.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Trick: add term “movie” in your page more than 1000 times.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When the user issued a search query with a term “movie” , the search engine would list your page first.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Problem: prevention of occurring of term “movie”</a:t>
            </a:r>
          </a:p>
          <a:p>
            <a:pPr marL="1257480" lvl="2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Use background color  to characters font color 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11066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Page Ranking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Term Spam: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Techniques for fooling search engines into believing your page is about something it is not.</a:t>
            </a:r>
          </a:p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The ability of term spammers to operate so easily rendered early search engines almost </a:t>
            </a:r>
            <a:r>
              <a:rPr lang="en-US" sz="2800" b="1" spc="-1" dirty="0" smtClean="0">
                <a:solidFill>
                  <a:srgbClr val="000000"/>
                </a:solidFill>
                <a:latin typeface="Calibri"/>
              </a:rPr>
              <a:t>useless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Basic Idea: </a:t>
            </a:r>
            <a:r>
              <a:rPr lang="en-US" sz="2800" i="1" dirty="0" smtClean="0">
                <a:solidFill>
                  <a:srgbClr val="FF0000"/>
                </a:solidFill>
              </a:rPr>
              <a:t>Search engine believes what other pages say about you instead of what you say about yourself.</a:t>
            </a: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Google introduced two techniques to overcome that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1. Page Rank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2. The </a:t>
            </a:r>
            <a:r>
              <a:rPr lang="en-US" sz="2800" b="1" spc="-1" dirty="0" smtClean="0">
                <a:solidFill>
                  <a:srgbClr val="000000"/>
                </a:solidFill>
                <a:latin typeface="Calibri"/>
              </a:rPr>
              <a:t>content of a page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was judged </a:t>
            </a:r>
            <a:r>
              <a:rPr lang="en-US" sz="2800" b="1" spc="-1" dirty="0" smtClean="0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only by the </a:t>
            </a:r>
            <a:r>
              <a:rPr lang="en-US" sz="2800" b="1" spc="-1" dirty="0" smtClean="0">
                <a:solidFill>
                  <a:srgbClr val="000000"/>
                </a:solidFill>
                <a:latin typeface="Calibri"/>
              </a:rPr>
              <a:t>terms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appearing on that page, but by the </a:t>
            </a:r>
            <a:r>
              <a:rPr lang="en-US" sz="2800" b="1" spc="-1" dirty="0" smtClean="0">
                <a:solidFill>
                  <a:srgbClr val="000000"/>
                </a:solidFill>
                <a:latin typeface="Calibri"/>
              </a:rPr>
              <a:t>terms used in or near the links to that page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695275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Page Ranking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PageRank was used to simulate where Web surfers, starting at a random page, would tend to congregate if they followed randomly chosen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outlinks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from the page at which they were currently located, and this process were allowed to iterate many times. </a:t>
            </a: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Pages that would have a large number of surfers were considered more “important” than pages that would rarely be visited. </a:t>
            </a: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Google prefers important pages to unimportant pages when deciding which pages to show first in response to a search query.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45408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Page Ranking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PageRank is a </a:t>
            </a:r>
            <a:r>
              <a:rPr lang="en-US" sz="2800" b="1" strike="noStrike" spc="-1" dirty="0" smtClean="0">
                <a:solidFill>
                  <a:srgbClr val="000000"/>
                </a:solidFill>
                <a:latin typeface="Calibri"/>
              </a:rPr>
              <a:t>function that assigns a real number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to </a:t>
            </a:r>
            <a:r>
              <a:rPr lang="en-US" sz="2800" b="1" strike="noStrike" spc="-1" dirty="0" smtClean="0">
                <a:solidFill>
                  <a:srgbClr val="000000"/>
                </a:solidFill>
                <a:latin typeface="Calibri"/>
              </a:rPr>
              <a:t>each page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in the Web.</a:t>
            </a: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Higher the PageRank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 more important</a:t>
            </a: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There is not one fixed algorithm for assignment of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PageRank.</a:t>
            </a: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Basic PageRank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 Idealized PageRank.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Suppose Random surfer starts at A.</a:t>
            </a:r>
          </a:p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There are links to B,C and D.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n-IN" sz="1200" b="0" strike="noStrike" spc="-1">
              <a:latin typeface="Times New Roman"/>
            </a:endParaRPr>
          </a:p>
        </p:txBody>
      </p:sp>
      <p:pic>
        <p:nvPicPr>
          <p:cNvPr id="1026" name="Picture 2" descr="C:\Users\admin\Pictures\P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101" y="4495800"/>
            <a:ext cx="2432924" cy="195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3737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Page Ranking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Transition Matrix: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T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o describe what happens to random surfers after one step.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This matrix-M has n-rows and columns, if there are n-pages.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The element </a:t>
            </a:r>
            <a:r>
              <a:rPr lang="en-US" sz="2800" b="0" strike="noStrike" spc="-1" dirty="0" err="1" smtClean="0">
                <a:solidFill>
                  <a:srgbClr val="000000"/>
                </a:solidFill>
                <a:latin typeface="Calibri"/>
              </a:rPr>
              <a:t>m</a:t>
            </a:r>
            <a:r>
              <a:rPr lang="en-US" sz="2800" b="0" strike="noStrike" spc="-1" baseline="-25000" dirty="0" err="1" smtClean="0">
                <a:solidFill>
                  <a:srgbClr val="000000"/>
                </a:solidFill>
                <a:latin typeface="Calibri"/>
              </a:rPr>
              <a:t>ij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in row-</a:t>
            </a:r>
            <a:r>
              <a:rPr lang="en-US" sz="2800" b="0" strike="noStrike" spc="-1" dirty="0" err="1" smtClean="0">
                <a:solidFill>
                  <a:srgbClr val="000000"/>
                </a:solidFill>
                <a:latin typeface="Calibri"/>
              </a:rPr>
              <a:t>i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and column-j has value </a:t>
            </a:r>
            <a:r>
              <a:rPr lang="en-US" sz="2800" b="1" strike="noStrike" spc="-1" dirty="0" smtClean="0">
                <a:solidFill>
                  <a:srgbClr val="000000"/>
                </a:solidFill>
                <a:latin typeface="Calibri"/>
              </a:rPr>
              <a:t>1/k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if page-j has </a:t>
            </a:r>
            <a:r>
              <a:rPr lang="en-US" sz="2800" b="1" strike="noStrike" spc="-1" dirty="0" smtClean="0">
                <a:solidFill>
                  <a:srgbClr val="000000"/>
                </a:solidFill>
                <a:latin typeface="Calibri"/>
              </a:rPr>
              <a:t>k-arcs out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, and one of them is to page-</a:t>
            </a:r>
            <a:r>
              <a:rPr lang="en-US" sz="2800" b="0" strike="noStrike" spc="-1" dirty="0" err="1" smtClean="0">
                <a:solidFill>
                  <a:srgbClr val="000000"/>
                </a:solidFill>
                <a:latin typeface="Calibri"/>
              </a:rPr>
              <a:t>i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. Otherwise, </a:t>
            </a:r>
            <a:r>
              <a:rPr lang="en-US" sz="2800" b="0" strike="noStrike" spc="-1" dirty="0" err="1" smtClean="0">
                <a:solidFill>
                  <a:srgbClr val="000000"/>
                </a:solidFill>
                <a:latin typeface="Calibri"/>
              </a:rPr>
              <a:t>m</a:t>
            </a:r>
            <a:r>
              <a:rPr lang="en-US" sz="2800" b="0" strike="noStrike" spc="-1" baseline="-25000" dirty="0" err="1" smtClean="0">
                <a:solidFill>
                  <a:srgbClr val="000000"/>
                </a:solidFill>
                <a:latin typeface="Calibri"/>
              </a:rPr>
              <a:t>ij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= 0.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en-IN" sz="1200" b="0" strike="noStrike" spc="-1">
              <a:latin typeface="Times New Roman"/>
            </a:endParaRPr>
          </a:p>
        </p:txBody>
      </p:sp>
      <p:pic>
        <p:nvPicPr>
          <p:cNvPr id="1026" name="Picture 2" descr="C:\Users\admin\Pictures\P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0297"/>
            <a:ext cx="1999004" cy="150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dmin\Pictures\P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510" y="4811310"/>
            <a:ext cx="326707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3546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Page Ranking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/>
          </a:bodyPr>
          <a:lstStyle/>
          <a:p>
            <a:pPr marL="343080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Transition Matrix: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The first column express that, a surfer has at A has 1/3 probability of next being at each other pages.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The second column expresses the fact that a surfer at B has a 1/2 probability of being next at A and the same of being at D.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The third column says a surfer at C is certain to be at A next.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The last column says a surfer at D has a 1/2 probability of being next at B and the same at C.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5DCBE5-DA16-4E10-8416-3F08E0D0D1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en-IN" sz="1200" b="0" strike="noStrike" spc="-1">
              <a:latin typeface="Times New Roman"/>
            </a:endParaRPr>
          </a:p>
        </p:txBody>
      </p:sp>
      <p:pic>
        <p:nvPicPr>
          <p:cNvPr id="2050" name="Picture 2" descr="C:\Users\admin\Pictures\P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9605"/>
            <a:ext cx="296227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5987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4439</TotalTime>
  <Words>1914</Words>
  <Application>Microsoft Office PowerPoint</Application>
  <PresentationFormat>On-screen Show (4:3)</PresentationFormat>
  <Paragraphs>320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CS@UIUC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</dc:title>
  <dc:subject/>
  <dc:creator>hongning wang</dc:creator>
  <dc:description/>
  <cp:lastModifiedBy>Windows User</cp:lastModifiedBy>
  <cp:revision>311</cp:revision>
  <dcterms:created xsi:type="dcterms:W3CDTF">2014-12-27T17:25:32Z</dcterms:created>
  <dcterms:modified xsi:type="dcterms:W3CDTF">2018-06-19T23:41:18Z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CS@UIUC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9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111</vt:i4>
  </property>
</Properties>
</file>