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366" r:id="rId3"/>
    <p:sldId id="367" r:id="rId4"/>
    <p:sldId id="369" r:id="rId5"/>
    <p:sldId id="368" r:id="rId6"/>
    <p:sldId id="370" r:id="rId7"/>
    <p:sldId id="371" r:id="rId8"/>
    <p:sldId id="372" r:id="rId9"/>
    <p:sldId id="373" r:id="rId10"/>
    <p:sldId id="374" r:id="rId11"/>
    <p:sldId id="375" r:id="rId12"/>
    <p:sldId id="377" r:id="rId13"/>
    <p:sldId id="37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3E8EE-47E5-47CD-960F-A3DDD26A6F74}" type="datetimeFigureOut">
              <a:rPr lang="en-US" smtClean="0"/>
              <a:t>6/21/2018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73FEC-8F53-4A00-803D-8420EC16E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97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11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3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4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5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9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First, let's define NER!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go through pages, recognize the names of things: "Bill MacCartney", "Stanford University"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the people who came up with this task had a rather precise, philosophically motivated meaning in mind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entity: a discrete, actual thing: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Bill MacCartney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, but not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calcium carbonate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Tuesday 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1000" i="1" dirty="0">
                <a:latin typeface="Arial" charset="0"/>
                <a:ea typeface="ＭＳ Ｐゴシック" charset="0"/>
                <a:cs typeface="ＭＳ Ｐゴシック" charset="0"/>
              </a:rPr>
              <a:t>Viagra</a:t>
            </a: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000" i="1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named entity: an entity with a name, in a philosophical, Kripke-like sense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(this water bottle is an entity, but not a NAMED entity)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in practice the definition has been expanded quite a bit in later work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we routinely include dates &amp; times, proteins, drug names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still, loosely, things that have a name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but NOT references to entities which are not names: "this university", "it</a:t>
            </a:r>
            <a:r>
              <a:rPr lang="ja-JP" altLang="en-US" sz="10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1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first task in NER: identifying occurrences of named entities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looking for capital letters is a really good clue! at least in English!  but not so much in Hebrew, Chinese, ... non-Latinate alphabets also doesn't really work in German -- all nouns are capitalized!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so that's a pretty useful base-level task -- widely deployed and used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you've probably seen web pages that do this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e.g. financial web sites often mark up stock symbols, names of companies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Microsoft has done work with this, smart tags, entities tagged with metadata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Arial" charset="0"/>
                <a:ea typeface="ＭＳ Ｐゴシック" charset="0"/>
                <a:cs typeface="ＭＳ Ｐゴシック" charset="0"/>
              </a:rPr>
              <a:t>Reuters has web service OpenCalais, you send them docs, they send back NER markup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31904" indent="-2815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26007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76408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26811" indent="-225201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477214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27616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378019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28422" indent="-2252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4CD18FA-34FA-F744-A8BB-4CDE6A4606DD}" type="slidenum">
              <a:rPr lang="en-US" sz="1200"/>
              <a:pPr eaLnBrk="1" hangingPunct="1"/>
              <a:t>10</a:t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27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1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05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0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CS6501: 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38BB7-E41F-4A0D-BDB3-6F27B6A9F5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0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Text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Ramesh Ragala</a:t>
            </a:r>
          </a:p>
          <a:p>
            <a:r>
              <a:rPr lang="en-US" dirty="0" smtClean="0"/>
              <a:t>Assistant Professor (Senior)</a:t>
            </a:r>
          </a:p>
          <a:p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1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Text Classification Problem: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313644"/>
            <a:ext cx="8229600" cy="4812521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14339" name="Picture 3" descr="C:\Users\admin\Pictures\CLA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114424"/>
            <a:ext cx="8374063" cy="50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6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313644"/>
            <a:ext cx="8229600" cy="48125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Formal Definition of Text Classification: Training</a:t>
            </a:r>
          </a:p>
          <a:p>
            <a:pPr lvl="1"/>
            <a:r>
              <a:rPr lang="en-US" dirty="0" smtClean="0"/>
              <a:t>Given:</a:t>
            </a:r>
          </a:p>
          <a:p>
            <a:pPr lvl="2"/>
            <a:r>
              <a:rPr lang="en-US" dirty="0" smtClean="0"/>
              <a:t>A document Space  </a:t>
            </a:r>
            <a:r>
              <a:rPr lang="el-GR" dirty="0" smtClean="0"/>
              <a:t>χ</a:t>
            </a:r>
            <a:r>
              <a:rPr lang="en-US" dirty="0" smtClean="0"/>
              <a:t> </a:t>
            </a:r>
          </a:p>
          <a:p>
            <a:pPr lvl="3"/>
            <a:r>
              <a:rPr lang="en-US" dirty="0" smtClean="0"/>
              <a:t>Documents are represented in this space – typically some type of high-dimensional space</a:t>
            </a:r>
          </a:p>
          <a:p>
            <a:pPr lvl="2"/>
            <a:r>
              <a:rPr lang="en-US" dirty="0" smtClean="0"/>
              <a:t>A fixed set of classes C = {c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,c</a:t>
            </a:r>
            <a:r>
              <a:rPr lang="en-US" baseline="-25000" dirty="0" smtClean="0"/>
              <a:t>3</a:t>
            </a:r>
            <a:r>
              <a:rPr lang="en-US" dirty="0" smtClean="0"/>
              <a:t>,….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}</a:t>
            </a:r>
          </a:p>
          <a:p>
            <a:pPr lvl="3"/>
            <a:r>
              <a:rPr lang="en-US" dirty="0" smtClean="0"/>
              <a:t>The classes are human defined for the need of an application</a:t>
            </a:r>
          </a:p>
          <a:p>
            <a:pPr lvl="2"/>
            <a:r>
              <a:rPr lang="en-US" dirty="0" smtClean="0"/>
              <a:t>A Training set </a:t>
            </a:r>
            <a:r>
              <a:rPr lang="en-US" b="1" dirty="0" smtClean="0"/>
              <a:t>D </a:t>
            </a:r>
            <a:r>
              <a:rPr lang="en-US" dirty="0" smtClean="0"/>
              <a:t>of labelled documents. Each labelled document (</a:t>
            </a:r>
            <a:r>
              <a:rPr lang="en-US" dirty="0" err="1" smtClean="0"/>
              <a:t>d,c</a:t>
            </a:r>
            <a:r>
              <a:rPr lang="en-US" dirty="0" smtClean="0"/>
              <a:t>) </a:t>
            </a:r>
            <a:r>
              <a:rPr lang="el-GR" dirty="0" smtClean="0"/>
              <a:t>ϵ</a:t>
            </a:r>
            <a:r>
              <a:rPr lang="en-US" dirty="0" smtClean="0"/>
              <a:t> X </a:t>
            </a:r>
            <a:r>
              <a:rPr lang="en-US" dirty="0" err="1" smtClean="0"/>
              <a:t>x</a:t>
            </a:r>
            <a:r>
              <a:rPr lang="en-US" dirty="0" smtClean="0"/>
              <a:t> C</a:t>
            </a:r>
          </a:p>
          <a:p>
            <a:pPr lvl="2"/>
            <a:r>
              <a:rPr lang="en-US" dirty="0"/>
              <a:t>Using a learning method or learning algorithm, we then wish to learn a </a:t>
            </a:r>
            <a:r>
              <a:rPr lang="en-US" dirty="0" smtClean="0"/>
              <a:t>classifier </a:t>
            </a:r>
            <a:r>
              <a:rPr lang="en-US" dirty="0"/>
              <a:t>Ɏ</a:t>
            </a:r>
            <a:r>
              <a:rPr lang="en-US" dirty="0" smtClean="0"/>
              <a:t>   </a:t>
            </a:r>
            <a:r>
              <a:rPr lang="en-US" dirty="0"/>
              <a:t>that maps documents to classes</a:t>
            </a:r>
            <a:r>
              <a:rPr lang="en-US" dirty="0" smtClean="0"/>
              <a:t>: 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smtClean="0"/>
              <a:t>Ɏ </a:t>
            </a:r>
            <a:r>
              <a:rPr lang="en-US" dirty="0"/>
              <a:t>: d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endParaRPr lang="en-US" dirty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26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313644"/>
            <a:ext cx="8229600" cy="4812521"/>
          </a:xfrm>
        </p:spPr>
        <p:txBody>
          <a:bodyPr>
            <a:normAutofit/>
          </a:bodyPr>
          <a:lstStyle/>
          <a:p>
            <a:r>
              <a:rPr lang="en-US" dirty="0" smtClean="0"/>
              <a:t>Formal Definition of Text Classification: Training Example:</a:t>
            </a:r>
          </a:p>
          <a:p>
            <a:pPr lvl="1"/>
            <a:r>
              <a:rPr lang="en-US" dirty="0" smtClean="0"/>
              <a:t>China and documents that talk about multicore computer chips in previous example.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d,c</a:t>
            </a:r>
            <a:r>
              <a:rPr lang="en-US" dirty="0" smtClean="0"/>
              <a:t>) =(</a:t>
            </a:r>
            <a:r>
              <a:rPr lang="en-US" dirty="0"/>
              <a:t>Beijing joins the World Trade Organization, </a:t>
            </a:r>
            <a:r>
              <a:rPr lang="en-US" i="1" dirty="0" smtClean="0"/>
              <a:t>China</a:t>
            </a:r>
            <a:r>
              <a:rPr lang="en-US" dirty="0" smtClean="0"/>
              <a:t>)  </a:t>
            </a:r>
          </a:p>
          <a:p>
            <a:pPr lvl="2"/>
            <a:r>
              <a:rPr lang="en-US" dirty="0" smtClean="0"/>
              <a:t>For one-sentence  document </a:t>
            </a:r>
            <a:r>
              <a:rPr lang="en-US" b="1" i="1" dirty="0"/>
              <a:t>Beijing joins the World Trade Organization</a:t>
            </a:r>
            <a:r>
              <a:rPr lang="en-US" i="1" dirty="0"/>
              <a:t> </a:t>
            </a:r>
            <a:r>
              <a:rPr lang="en-US" dirty="0" smtClean="0"/>
              <a:t>and the </a:t>
            </a:r>
            <a:r>
              <a:rPr lang="en-US" dirty="0"/>
              <a:t>class (or label) </a:t>
            </a:r>
            <a:r>
              <a:rPr lang="en-US" b="1" i="1" dirty="0"/>
              <a:t>China</a:t>
            </a:r>
            <a:endParaRPr lang="en-US" b="1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921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Text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313644"/>
            <a:ext cx="8229600" cy="48125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Formal Definition of Text Classification: Application / Testing</a:t>
            </a:r>
          </a:p>
          <a:p>
            <a:pPr lvl="1"/>
            <a:r>
              <a:rPr lang="en-US" dirty="0" smtClean="0"/>
              <a:t>Given:</a:t>
            </a:r>
          </a:p>
          <a:p>
            <a:pPr lvl="2"/>
            <a:r>
              <a:rPr lang="en-US" dirty="0" smtClean="0"/>
              <a:t>A descriptor d </a:t>
            </a:r>
            <a:r>
              <a:rPr lang="el-GR" dirty="0" smtClean="0"/>
              <a:t>ϵ</a:t>
            </a:r>
            <a:r>
              <a:rPr lang="en-US" dirty="0" smtClean="0"/>
              <a:t> X of a document</a:t>
            </a:r>
          </a:p>
          <a:p>
            <a:pPr lvl="1"/>
            <a:r>
              <a:rPr lang="en-US" dirty="0" smtClean="0"/>
              <a:t>Determine:</a:t>
            </a:r>
          </a:p>
          <a:p>
            <a:pPr lvl="2"/>
            <a:r>
              <a:rPr lang="en-US" dirty="0" smtClean="0"/>
              <a:t>Ɏ(d) </a:t>
            </a:r>
            <a:r>
              <a:rPr lang="el-GR" dirty="0" smtClean="0"/>
              <a:t>ϵ</a:t>
            </a:r>
            <a:r>
              <a:rPr lang="en-US" dirty="0" smtClean="0"/>
              <a:t> C, that is, the class most appropriate for d.</a:t>
            </a:r>
          </a:p>
          <a:p>
            <a:r>
              <a:rPr lang="en-US" dirty="0" smtClean="0"/>
              <a:t>The </a:t>
            </a:r>
            <a:r>
              <a:rPr lang="en-US" dirty="0"/>
              <a:t>supervised </a:t>
            </a:r>
            <a:r>
              <a:rPr lang="en-US" dirty="0" smtClean="0"/>
              <a:t>learning method by </a:t>
            </a:r>
            <a:r>
              <a:rPr lang="az-Cyrl-AZ" dirty="0" smtClean="0"/>
              <a:t>Ѓ</a:t>
            </a:r>
            <a:r>
              <a:rPr lang="en-US" dirty="0" smtClean="0"/>
              <a:t> and write </a:t>
            </a:r>
            <a:r>
              <a:rPr lang="az-Cyrl-AZ" dirty="0" smtClean="0"/>
              <a:t>Ѓ</a:t>
            </a:r>
            <a:r>
              <a:rPr lang="en-US" dirty="0" smtClean="0"/>
              <a:t>(D) = Ɏ</a:t>
            </a:r>
          </a:p>
          <a:p>
            <a:pPr lvl="1"/>
            <a:r>
              <a:rPr lang="en-US" dirty="0"/>
              <a:t>The learning </a:t>
            </a:r>
            <a:r>
              <a:rPr lang="en-US" dirty="0" smtClean="0"/>
              <a:t>method </a:t>
            </a:r>
            <a:r>
              <a:rPr lang="az-Cyrl-AZ" dirty="0" smtClean="0"/>
              <a:t>Ѓ</a:t>
            </a:r>
            <a:r>
              <a:rPr lang="en-US" dirty="0" smtClean="0"/>
              <a:t> </a:t>
            </a:r>
            <a:r>
              <a:rPr lang="en-US" dirty="0"/>
              <a:t>takes the </a:t>
            </a:r>
            <a:r>
              <a:rPr lang="en-US" dirty="0" smtClean="0"/>
              <a:t>training set D as </a:t>
            </a:r>
            <a:r>
              <a:rPr lang="en-US" dirty="0"/>
              <a:t>input and returns the learned classification </a:t>
            </a:r>
            <a:r>
              <a:rPr lang="en-US" dirty="0" smtClean="0"/>
              <a:t>function  </a:t>
            </a:r>
            <a:r>
              <a:rPr lang="en-US" dirty="0"/>
              <a:t>Ɏ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4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290" name="Picture 2" descr="C:\Users\admin\Pictures\CL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" y="1552574"/>
            <a:ext cx="8538693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392" y="1064585"/>
            <a:ext cx="23954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Is This Spam</a:t>
            </a:r>
            <a:r>
              <a:rPr lang="en-US" sz="44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608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Positive or Negative Movie Reviews?</a:t>
            </a:r>
          </a:p>
          <a:p>
            <a:pPr lvl="1"/>
            <a:r>
              <a:rPr lang="en-US" dirty="0" smtClean="0"/>
              <a:t>Unbelievably disappointing</a:t>
            </a:r>
          </a:p>
          <a:p>
            <a:pPr lvl="1"/>
            <a:r>
              <a:rPr lang="en-US" dirty="0" smtClean="0"/>
              <a:t>Full of zany characters and richly applied satire and some great plot twists</a:t>
            </a:r>
          </a:p>
          <a:p>
            <a:pPr lvl="1"/>
            <a:r>
              <a:rPr lang="en-US" dirty="0" smtClean="0"/>
              <a:t>This is the greatest screwball comedy ever filmed</a:t>
            </a:r>
          </a:p>
          <a:p>
            <a:pPr lvl="1"/>
            <a:r>
              <a:rPr lang="en-US" dirty="0" smtClean="0"/>
              <a:t>It was pathetic. The worst part about it was the boxing scenes.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857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What is the subject of this article?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3314" name="Picture 2" descr="C:\Users\admin\Pictures\CL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99" y="1873541"/>
            <a:ext cx="8718997" cy="472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text classification:</a:t>
            </a:r>
          </a:p>
          <a:p>
            <a:pPr lvl="1"/>
            <a:r>
              <a:rPr lang="en-US" dirty="0" smtClean="0"/>
              <a:t>Assigning subject categories, topics, genes,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Authorship Identification</a:t>
            </a:r>
          </a:p>
          <a:p>
            <a:pPr lvl="1"/>
            <a:r>
              <a:rPr lang="en-US" dirty="0" smtClean="0"/>
              <a:t>Age/gender Identification</a:t>
            </a:r>
          </a:p>
          <a:p>
            <a:pPr lvl="1"/>
            <a:r>
              <a:rPr lang="en-US" dirty="0" smtClean="0"/>
              <a:t>Language Identification</a:t>
            </a:r>
          </a:p>
          <a:p>
            <a:pPr lvl="1"/>
            <a:r>
              <a:rPr lang="en-US" dirty="0" smtClean="0"/>
              <a:t>Sentiment Analysis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4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/>
          </a:bodyPr>
          <a:lstStyle/>
          <a:p>
            <a:r>
              <a:rPr lang="en-US" dirty="0" smtClean="0"/>
              <a:t>Text Classification: definition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 smtClean="0"/>
              <a:t>A Document , d</a:t>
            </a:r>
          </a:p>
          <a:p>
            <a:pPr lvl="2"/>
            <a:r>
              <a:rPr lang="en-US" dirty="0" smtClean="0"/>
              <a:t>A Fixed set of classes, C = {c</a:t>
            </a:r>
            <a:r>
              <a:rPr lang="en-US" baseline="-25000" dirty="0" smtClean="0"/>
              <a:t>1</a:t>
            </a:r>
            <a:r>
              <a:rPr lang="en-US" dirty="0" smtClean="0"/>
              <a:t>, c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3</a:t>
            </a:r>
            <a:r>
              <a:rPr lang="en-US" dirty="0" smtClean="0"/>
              <a:t>,…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Output: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predicted class  c ∈ </a:t>
            </a:r>
            <a:r>
              <a:rPr lang="en-US" dirty="0" smtClean="0"/>
              <a:t>C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62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/>
          <a:lstStyle/>
          <a:p>
            <a:r>
              <a:rPr lang="en-US" dirty="0" smtClean="0"/>
              <a:t>Introduction to Classification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171978"/>
            <a:ext cx="8229600" cy="495418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Classification Methods</a:t>
            </a:r>
          </a:p>
          <a:p>
            <a:pPr lvl="1"/>
            <a:r>
              <a:rPr lang="en-US" dirty="0"/>
              <a:t>Many classification </a:t>
            </a:r>
            <a:r>
              <a:rPr lang="en-US" dirty="0" smtClean="0"/>
              <a:t>tasks have </a:t>
            </a:r>
            <a:r>
              <a:rPr lang="en-US" dirty="0"/>
              <a:t>traditionally been solved </a:t>
            </a:r>
            <a:r>
              <a:rPr lang="en-US" dirty="0" smtClean="0"/>
              <a:t>manually</a:t>
            </a:r>
          </a:p>
          <a:p>
            <a:pPr lvl="2"/>
            <a:r>
              <a:rPr lang="en-US" dirty="0" smtClean="0"/>
              <a:t>Expensive to scale</a:t>
            </a:r>
          </a:p>
          <a:p>
            <a:pPr lvl="1"/>
            <a:r>
              <a:rPr lang="en-US" dirty="0" smtClean="0"/>
              <a:t>Hand-coded rules</a:t>
            </a:r>
          </a:p>
          <a:p>
            <a:pPr lvl="2"/>
            <a:r>
              <a:rPr lang="en-US" dirty="0" smtClean="0"/>
              <a:t>Rules based on combinations of words and other features</a:t>
            </a:r>
          </a:p>
          <a:p>
            <a:pPr lvl="2"/>
            <a:r>
              <a:rPr lang="en-US" dirty="0" smtClean="0"/>
              <a:t>Have good scaling property, creating and maintaining is expensive </a:t>
            </a:r>
          </a:p>
          <a:p>
            <a:pPr lvl="2"/>
            <a:r>
              <a:rPr lang="en-US" dirty="0" smtClean="0"/>
              <a:t>Example: spam </a:t>
            </a:r>
            <a:r>
              <a:rPr lang="en-US" dirty="0" smtClean="0">
                <a:sym typeface="Wingdings" panose="05000000000000000000" pitchFamily="2" charset="2"/>
              </a:rPr>
              <a:t> black-list-address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Accuracy is very high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If rules are defined carefully</a:t>
            </a:r>
          </a:p>
          <a:p>
            <a:pPr lvl="2"/>
            <a:r>
              <a:rPr lang="en-US" dirty="0" smtClean="0"/>
              <a:t>Building maintaining these rules are expensive</a:t>
            </a:r>
          </a:p>
          <a:p>
            <a:pPr lvl="1"/>
            <a:r>
              <a:rPr lang="en-US" dirty="0" smtClean="0"/>
              <a:t>Supervise  Machine Learning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set of rules or, more generally, the decision criterion </a:t>
            </a:r>
            <a:r>
              <a:rPr lang="en-US" dirty="0" smtClean="0"/>
              <a:t>of the </a:t>
            </a:r>
            <a:r>
              <a:rPr lang="en-US" dirty="0"/>
              <a:t>text classifier, is learned automatically from training data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statistical text classification</a:t>
            </a:r>
            <a:r>
              <a:rPr lang="en-US" dirty="0" smtClean="0">
                <a:sym typeface="Wingdings" panose="05000000000000000000" pitchFamily="2" charset="2"/>
              </a:rPr>
              <a:t>.   it uses labelling  the process of annotating each document with its class.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06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Methods: Supervised Machine Learning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313644"/>
            <a:ext cx="8229600" cy="4812521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document d</a:t>
            </a:r>
          </a:p>
          <a:p>
            <a:pPr lvl="1"/>
            <a:r>
              <a:rPr lang="en-US" dirty="0" smtClean="0"/>
              <a:t>A fixed set of classes C = {c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,c</a:t>
            </a:r>
            <a:r>
              <a:rPr lang="en-US" baseline="-25000" dirty="0" smtClean="0"/>
              <a:t>3</a:t>
            </a:r>
            <a:r>
              <a:rPr lang="en-US" dirty="0" smtClean="0"/>
              <a:t>,…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 training set of m- hand-labelled documents (d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1</a:t>
            </a:r>
            <a:r>
              <a:rPr lang="en-US" dirty="0" smtClean="0"/>
              <a:t>), (d</a:t>
            </a:r>
            <a:r>
              <a:rPr lang="en-US" baseline="-25000" dirty="0" smtClean="0"/>
              <a:t>2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),…..(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 learned classifier: Ɏ : d </a:t>
            </a:r>
            <a:r>
              <a:rPr lang="en-US" dirty="0" smtClean="0">
                <a:sym typeface="Wingdings" panose="05000000000000000000" pitchFamily="2" charset="2"/>
              </a:rPr>
              <a:t> 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59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040"/>
          </a:xfrm>
        </p:spPr>
        <p:txBody>
          <a:bodyPr>
            <a:normAutofit/>
          </a:bodyPr>
          <a:lstStyle/>
          <a:p>
            <a:r>
              <a:rPr lang="en-US" dirty="0" smtClean="0"/>
              <a:t>Text Classification Problem: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1313644"/>
            <a:ext cx="8229600" cy="4812521"/>
          </a:xfrm>
        </p:spPr>
        <p:txBody>
          <a:bodyPr>
            <a:normAutofit/>
          </a:bodyPr>
          <a:lstStyle/>
          <a:p>
            <a:r>
              <a:rPr lang="en-US" dirty="0" smtClean="0"/>
              <a:t>Input:</a:t>
            </a:r>
          </a:p>
          <a:p>
            <a:pPr lvl="1"/>
            <a:r>
              <a:rPr lang="en-US" dirty="0" smtClean="0"/>
              <a:t>A document d</a:t>
            </a:r>
          </a:p>
          <a:p>
            <a:pPr lvl="1"/>
            <a:r>
              <a:rPr lang="en-US" dirty="0" smtClean="0"/>
              <a:t>A fixed set of classes C = {c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,c</a:t>
            </a:r>
            <a:r>
              <a:rPr lang="en-US" baseline="-25000" dirty="0" smtClean="0"/>
              <a:t>3</a:t>
            </a:r>
            <a:r>
              <a:rPr lang="en-US" dirty="0" smtClean="0"/>
              <a:t>,…</a:t>
            </a:r>
            <a:r>
              <a:rPr lang="en-US" dirty="0" err="1" smtClean="0"/>
              <a:t>c</a:t>
            </a:r>
            <a:r>
              <a:rPr lang="en-US" baseline="-25000" dirty="0" err="1" smtClean="0"/>
              <a:t>J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 training set of m- hand-labelled documents (d</a:t>
            </a:r>
            <a:r>
              <a:rPr lang="en-US" baseline="-25000" dirty="0" smtClean="0"/>
              <a:t>1</a:t>
            </a:r>
            <a:r>
              <a:rPr lang="en-US" dirty="0" smtClean="0"/>
              <a:t>,c</a:t>
            </a:r>
            <a:r>
              <a:rPr lang="en-US" baseline="-25000" dirty="0" smtClean="0"/>
              <a:t>1</a:t>
            </a:r>
            <a:r>
              <a:rPr lang="en-US" dirty="0" smtClean="0"/>
              <a:t>), (d</a:t>
            </a:r>
            <a:r>
              <a:rPr lang="en-US" baseline="-25000" dirty="0" smtClean="0"/>
              <a:t>2</a:t>
            </a:r>
            <a:r>
              <a:rPr lang="en-US" dirty="0" smtClean="0"/>
              <a:t>,c</a:t>
            </a:r>
            <a:r>
              <a:rPr lang="en-US" baseline="-25000" dirty="0" smtClean="0"/>
              <a:t>2</a:t>
            </a:r>
            <a:r>
              <a:rPr lang="en-US" dirty="0" smtClean="0"/>
              <a:t>),…..(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</a:t>
            </a:r>
            <a:r>
              <a:rPr lang="en-US" dirty="0" err="1" smtClean="0"/>
              <a:t>,c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 learned classifier: Ɏ : d </a:t>
            </a:r>
            <a:r>
              <a:rPr lang="en-US" dirty="0" smtClean="0">
                <a:sym typeface="Wingdings" panose="05000000000000000000" pitchFamily="2" charset="2"/>
              </a:rPr>
              <a:t> 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4254</TotalTime>
  <Words>3631</Words>
  <Application>Microsoft Office PowerPoint</Application>
  <PresentationFormat>On-screen Show (4:3)</PresentationFormat>
  <Paragraphs>299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slides template</vt:lpstr>
      <vt:lpstr>Introduction to Text Classification</vt:lpstr>
      <vt:lpstr>Introduction to Classification</vt:lpstr>
      <vt:lpstr>Introduction to Classification</vt:lpstr>
      <vt:lpstr>Introduction to Classification</vt:lpstr>
      <vt:lpstr>Introduction to Classification</vt:lpstr>
      <vt:lpstr>Introduction to Classification</vt:lpstr>
      <vt:lpstr>Introduction to Classification</vt:lpstr>
      <vt:lpstr>Classification Methods: Supervised Machine Learning</vt:lpstr>
      <vt:lpstr>Text Classification Problem:</vt:lpstr>
      <vt:lpstr>Text Classification Problem:</vt:lpstr>
      <vt:lpstr>Text Classification</vt:lpstr>
      <vt:lpstr>Text Classification</vt:lpstr>
      <vt:lpstr>Text Classification</vt:lpstr>
    </vt:vector>
  </TitlesOfParts>
  <Company>CS@UIUC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</dc:title>
  <dc:creator>hongning wang</dc:creator>
  <cp:lastModifiedBy>Windows User</cp:lastModifiedBy>
  <cp:revision>297</cp:revision>
  <dcterms:created xsi:type="dcterms:W3CDTF">2014-12-27T17:25:32Z</dcterms:created>
  <dcterms:modified xsi:type="dcterms:W3CDTF">2018-06-21T14:17:38Z</dcterms:modified>
</cp:coreProperties>
</file>