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4" r:id="rId24"/>
    <p:sldId id="393" r:id="rId25"/>
    <p:sldId id="395" r:id="rId26"/>
    <p:sldId id="380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381" r:id="rId35"/>
    <p:sldId id="408" r:id="rId36"/>
    <p:sldId id="409" r:id="rId37"/>
    <p:sldId id="410" r:id="rId38"/>
    <p:sldId id="407" r:id="rId39"/>
    <p:sldId id="404" r:id="rId40"/>
    <p:sldId id="405" r:id="rId41"/>
    <p:sldId id="411" r:id="rId42"/>
    <p:sldId id="40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E8EE-47E5-47CD-960F-A3DDD26A6F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3FEC-8F53-4A00-803D-8420EC16E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678F-CC56-4FB3-8798-A0575928AF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3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41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16642E-8C0A-4C3B-ACF4-3B8625C0D6AB}" type="slidenum">
              <a:rPr lang="en-US" altLang="en-US" sz="1200" b="0" i="0"/>
              <a:pPr/>
              <a:t>42</a:t>
            </a:fld>
            <a:endParaRPr lang="en-US" altLang="en-US" sz="1200" b="0" i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49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0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Ramesh Ragala</a:t>
            </a:r>
          </a:p>
          <a:p>
            <a:r>
              <a:rPr lang="en-US" dirty="0" smtClean="0"/>
              <a:t>Assistant Professor (Senior)</a:t>
            </a:r>
          </a:p>
          <a:p>
            <a:r>
              <a:rPr lang="en-US" dirty="0" smtClean="0"/>
              <a:t>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 “Term as Topic”: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Lack of expressive power:   </a:t>
            </a:r>
            <a:r>
              <a:rPr lang="en-US" sz="2000" b="1" dirty="0" smtClean="0">
                <a:sym typeface="Wingdings" panose="05000000000000000000" pitchFamily="2" charset="2"/>
              </a:rPr>
              <a:t> topic = {multiple words}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Can only represent simple/general topics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Can not represent complicated topics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Incompleteness in vocabulary coverage: </a:t>
            </a:r>
            <a:r>
              <a:rPr lang="en-US" sz="1400" b="1" dirty="0" smtClean="0">
                <a:sym typeface="Wingdings" panose="05000000000000000000" pitchFamily="2" charset="2"/>
              </a:rPr>
              <a:t>+ weights on word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Can not capture variations of vocabulary (related words)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Word Sense Ambiguity: </a:t>
            </a:r>
            <a:r>
              <a:rPr lang="en-US" sz="2000" b="1" dirty="0" smtClean="0">
                <a:sym typeface="Wingdings" panose="05000000000000000000" pitchFamily="2" charset="2"/>
              </a:rPr>
              <a:t> split an ambiguous word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 topical term or related term can be ambiguous ( basketball, star vs stars in the sky)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5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Second Idea: Topic = Word Distribution</a:t>
            </a:r>
          </a:p>
          <a:p>
            <a:pPr lvl="1"/>
            <a:r>
              <a:rPr lang="en-US" dirty="0" smtClean="0"/>
              <a:t>More words to describe the topic.</a:t>
            </a:r>
          </a:p>
          <a:p>
            <a:r>
              <a:rPr lang="en-US" dirty="0" smtClean="0"/>
              <a:t>Probability Distribution over words (</a:t>
            </a:r>
            <a:r>
              <a:rPr lang="pt-BR" dirty="0"/>
              <a:t>i.e., a </a:t>
            </a:r>
            <a:r>
              <a:rPr lang="pt-BR" b="1" dirty="0"/>
              <a:t>unigram language model</a:t>
            </a:r>
            <a:r>
              <a:rPr lang="en-US" dirty="0" smtClean="0"/>
              <a:t>) to denote a topic.</a:t>
            </a:r>
          </a:p>
          <a:p>
            <a:r>
              <a:rPr lang="en-US" dirty="0" smtClean="0"/>
              <a:t>Every topic has set of a word distribution over all the words in the </a:t>
            </a:r>
            <a:r>
              <a:rPr lang="en-US" b="1" dirty="0" smtClean="0"/>
              <a:t>vocabulary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high probability words for the topic “</a:t>
            </a:r>
            <a:r>
              <a:rPr lang="en-US" b="1" dirty="0"/>
              <a:t>sports</a:t>
            </a:r>
            <a:r>
              <a:rPr lang="en-US" dirty="0"/>
              <a:t>” are sports, game</a:t>
            </a:r>
            <a:r>
              <a:rPr lang="en-US" dirty="0" smtClean="0"/>
              <a:t>, basketball</a:t>
            </a:r>
            <a:r>
              <a:rPr lang="en-US" dirty="0"/>
              <a:t>, football, play, and star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occurrences should contribute to the likelihood of covering the </a:t>
            </a:r>
            <a:r>
              <a:rPr lang="en-US" dirty="0" smtClean="0"/>
              <a:t>topic “</a:t>
            </a:r>
            <a:r>
              <a:rPr lang="en-US" b="1" dirty="0"/>
              <a:t>sports</a:t>
            </a:r>
            <a:r>
              <a:rPr lang="en-US" dirty="0"/>
              <a:t>” in an article</a:t>
            </a:r>
          </a:p>
        </p:txBody>
      </p:sp>
    </p:spTree>
    <p:extLst>
      <p:ext uri="{BB962C8B-B14F-4D97-AF65-F5344CB8AC3E}">
        <p14:creationId xmlns:p14="http://schemas.microsoft.com/office/powerpoint/2010/main" val="3717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C:\Users\admin\Pictures\topicm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2" y="1223493"/>
            <a:ext cx="8075053" cy="484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4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r>
              <a:rPr lang="en-US" dirty="0"/>
              <a:t>Next, we examine the task of discovering topics represented in this way</a:t>
            </a:r>
            <a:r>
              <a:rPr lang="en-US" dirty="0" smtClean="0"/>
              <a:t>.</a:t>
            </a:r>
          </a:p>
          <a:p>
            <a:r>
              <a:rPr lang="en-US" dirty="0"/>
              <a:t>Since </a:t>
            </a:r>
            <a:r>
              <a:rPr lang="en-US" dirty="0" smtClean="0"/>
              <a:t>the representation </a:t>
            </a:r>
            <a:r>
              <a:rPr lang="en-US" dirty="0"/>
              <a:t>is a probability distribution, it is natural to use probabilistic </a:t>
            </a:r>
            <a:r>
              <a:rPr lang="en-US" dirty="0" smtClean="0"/>
              <a:t>models for </a:t>
            </a:r>
            <a:r>
              <a:rPr lang="en-US" dirty="0"/>
              <a:t>discovering such word </a:t>
            </a:r>
            <a:r>
              <a:rPr lang="en-US" dirty="0" smtClean="0"/>
              <a:t>distributions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Probabilistic Topic Modeling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 Definition of Topic Mining and Analysis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 Collection of </a:t>
            </a:r>
            <a:r>
              <a:rPr lang="en-US" b="1" dirty="0" smtClean="0"/>
              <a:t>N</a:t>
            </a:r>
            <a:r>
              <a:rPr lang="en-US" dirty="0" smtClean="0"/>
              <a:t> text documents </a:t>
            </a:r>
            <a:r>
              <a:rPr lang="en-US" b="1" dirty="0" smtClean="0"/>
              <a:t>C</a:t>
            </a:r>
            <a:r>
              <a:rPr lang="en-US" dirty="0" smtClean="0"/>
              <a:t>={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,</a:t>
            </a:r>
            <a:r>
              <a:rPr lang="en-US" b="1" dirty="0" smtClean="0"/>
              <a:t>d</a:t>
            </a:r>
            <a:r>
              <a:rPr lang="en-US" b="1" baseline="-25000" dirty="0" smtClean="0"/>
              <a:t>2</a:t>
            </a:r>
            <a:r>
              <a:rPr lang="en-US" dirty="0" smtClean="0"/>
              <a:t>,</a:t>
            </a:r>
            <a:r>
              <a:rPr lang="en-US" b="1" dirty="0" smtClean="0"/>
              <a:t>d</a:t>
            </a:r>
            <a:r>
              <a:rPr lang="en-US" b="1" baseline="-25000" dirty="0" smtClean="0"/>
              <a:t>3</a:t>
            </a:r>
            <a:r>
              <a:rPr lang="en-US" dirty="0" smtClean="0"/>
              <a:t>…..</a:t>
            </a:r>
            <a:r>
              <a:rPr lang="en-US" b="1" dirty="0" err="1" smtClean="0"/>
              <a:t>d</a:t>
            </a:r>
            <a:r>
              <a:rPr lang="en-US" b="1" baseline="-25000" dirty="0" err="1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Vocabulary Set </a:t>
            </a:r>
            <a:r>
              <a:rPr lang="en-US" b="1" dirty="0" smtClean="0"/>
              <a:t>V</a:t>
            </a:r>
            <a:r>
              <a:rPr lang="en-US" dirty="0" smtClean="0"/>
              <a:t> = {</a:t>
            </a:r>
            <a:r>
              <a:rPr lang="en-US" b="1" dirty="0" smtClean="0"/>
              <a:t>w</a:t>
            </a:r>
            <a:r>
              <a:rPr lang="en-US" b="1" baseline="-25000" dirty="0" smtClean="0"/>
              <a:t>1</a:t>
            </a:r>
            <a:r>
              <a:rPr lang="en-US" b="1" dirty="0" smtClean="0"/>
              <a:t>,w</a:t>
            </a:r>
            <a:r>
              <a:rPr lang="en-US" b="1" baseline="-25000" dirty="0" smtClean="0"/>
              <a:t>2</a:t>
            </a:r>
            <a:r>
              <a:rPr lang="en-US" b="1" dirty="0" smtClean="0"/>
              <a:t>,w</a:t>
            </a:r>
            <a:r>
              <a:rPr lang="en-US" b="1" baseline="-25000" dirty="0" smtClean="0"/>
              <a:t>3</a:t>
            </a:r>
            <a:r>
              <a:rPr lang="en-US" b="1" dirty="0" smtClean="0"/>
              <a:t>,….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m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Number of Topics: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K topics, each word distribution:{</a:t>
            </a:r>
            <a:r>
              <a:rPr lang="el-GR" b="1" dirty="0" smtClean="0"/>
              <a:t>Θ</a:t>
            </a:r>
            <a:r>
              <a:rPr lang="en-US" b="1" baseline="-25000" dirty="0" smtClean="0"/>
              <a:t>1</a:t>
            </a:r>
            <a:r>
              <a:rPr lang="en-US" b="1" dirty="0" smtClean="0"/>
              <a:t>,</a:t>
            </a:r>
            <a:r>
              <a:rPr lang="el-GR" b="1" dirty="0"/>
              <a:t> </a:t>
            </a:r>
            <a:r>
              <a:rPr lang="el-GR" b="1" dirty="0" smtClean="0"/>
              <a:t>Θ</a:t>
            </a:r>
            <a:r>
              <a:rPr lang="en-US" b="1" baseline="-25000" dirty="0"/>
              <a:t>2</a:t>
            </a:r>
            <a:r>
              <a:rPr lang="en-US" b="1" dirty="0" smtClean="0"/>
              <a:t>,….</a:t>
            </a:r>
            <a:r>
              <a:rPr lang="el-GR" b="1" dirty="0" smtClean="0"/>
              <a:t> Θ</a:t>
            </a:r>
            <a:r>
              <a:rPr lang="en-US" b="1" baseline="-25000" dirty="0" smtClean="0"/>
              <a:t>k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Coverage of topics in each </a:t>
            </a:r>
            <a:r>
              <a:rPr lang="en-US" b="1" dirty="0" smtClean="0"/>
              <a:t>d</a:t>
            </a:r>
            <a:r>
              <a:rPr lang="en-US" b="1" baseline="-25000" dirty="0" smtClean="0"/>
              <a:t>i</a:t>
            </a:r>
            <a:r>
              <a:rPr lang="en-US" dirty="0" smtClean="0"/>
              <a:t>:{</a:t>
            </a:r>
            <a:r>
              <a:rPr lang="el-GR" b="1" dirty="0" smtClean="0"/>
              <a:t>π</a:t>
            </a:r>
            <a:r>
              <a:rPr lang="en-US" b="1" baseline="-25000" dirty="0" smtClean="0"/>
              <a:t>i1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l-GR" b="1" dirty="0"/>
              <a:t>π</a:t>
            </a:r>
            <a:r>
              <a:rPr lang="en-US" b="1" baseline="-25000" dirty="0" smtClean="0"/>
              <a:t>i2</a:t>
            </a:r>
            <a:r>
              <a:rPr lang="en-US" dirty="0" smtClean="0"/>
              <a:t>,…</a:t>
            </a:r>
            <a:r>
              <a:rPr lang="el-GR" dirty="0" smtClean="0"/>
              <a:t> </a:t>
            </a:r>
            <a:r>
              <a:rPr lang="el-GR" b="1" dirty="0"/>
              <a:t>π</a:t>
            </a:r>
            <a:r>
              <a:rPr lang="en-US" b="1" baseline="-25000" dirty="0" err="1" smtClean="0"/>
              <a:t>ik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Where </a:t>
            </a:r>
            <a:r>
              <a:rPr lang="el-GR" b="1" dirty="0"/>
              <a:t>π</a:t>
            </a:r>
            <a:r>
              <a:rPr lang="en-US" b="1" baseline="-25000" dirty="0" err="1" smtClean="0"/>
              <a:t>ij</a:t>
            </a:r>
            <a:r>
              <a:rPr lang="en-US" dirty="0" smtClean="0"/>
              <a:t> is probability of </a:t>
            </a:r>
            <a:r>
              <a:rPr lang="en-US" b="1" dirty="0" smtClean="0"/>
              <a:t>d</a:t>
            </a:r>
            <a:r>
              <a:rPr lang="en-US" b="1" baseline="-25000" dirty="0" smtClean="0"/>
              <a:t>i</a:t>
            </a:r>
            <a:r>
              <a:rPr lang="en-US" dirty="0" smtClean="0"/>
              <a:t> covering topic </a:t>
            </a:r>
            <a:r>
              <a:rPr lang="el-GR" b="1" dirty="0" smtClean="0"/>
              <a:t>Θ</a:t>
            </a:r>
            <a:r>
              <a:rPr lang="en-US" b="1" baseline="-25000" dirty="0" smtClean="0"/>
              <a:t>j</a:t>
            </a:r>
          </a:p>
          <a:p>
            <a:pPr lvl="2"/>
            <a:endParaRPr lang="en-US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56855" y="2846231"/>
                <a:ext cx="3129568" cy="824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  <m:r>
                          <m:rPr>
                            <m:sty m:val="p"/>
                          </m:rPr>
                          <a:rPr lang="el-GR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ϵ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𝑽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l-GR" sz="32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3200" b="1" i="0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=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1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55" y="2846231"/>
                <a:ext cx="3129568" cy="824248"/>
              </a:xfrm>
              <a:prstGeom prst="rect">
                <a:avLst/>
              </a:prstGeom>
              <a:blipFill rotWithShape="1">
                <a:blip r:embed="rId3"/>
                <a:stretch>
                  <a:fillRect r="-2896" b="-8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18336" y="5394101"/>
                <a:ext cx="3129568" cy="824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3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3600" b="1" dirty="0">
                            <a:solidFill>
                              <a:schemeClr val="tx1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3600" b="1" baseline="-25000" dirty="0">
                            <a:solidFill>
                              <a:schemeClr val="tx1"/>
                            </a:solidFill>
                          </a:rPr>
                          <m:t>ij</m:t>
                        </m:r>
                      </m:e>
                    </m:nary>
                  </m:oMath>
                </a14:m>
                <a:r>
                  <a:rPr lang="en-US" sz="3600" b="1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36" y="5394101"/>
                <a:ext cx="3129568" cy="824248"/>
              </a:xfrm>
              <a:prstGeom prst="rect">
                <a:avLst/>
              </a:prstGeom>
              <a:blipFill rotWithShape="1">
                <a:blip r:embed="rId4"/>
                <a:stretch>
                  <a:fillRect b="-1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9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 Definition of Topic Mining and Analysis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output consists of two families of probability distributions.</a:t>
            </a:r>
          </a:p>
          <a:p>
            <a:pPr lvl="1"/>
            <a:r>
              <a:rPr lang="en-US" dirty="0" smtClean="0"/>
              <a:t>Set of topics represented by a set of </a:t>
            </a:r>
            <a:r>
              <a:rPr lang="el-GR" b="1" dirty="0" smtClean="0"/>
              <a:t>Θ</a:t>
            </a:r>
            <a:r>
              <a:rPr lang="en-US" b="1" baseline="-25000" dirty="0" err="1"/>
              <a:t>i</a:t>
            </a:r>
            <a:r>
              <a:rPr lang="en-US" dirty="0" smtClean="0"/>
              <a:t> ‘s.  </a:t>
            </a:r>
            <a:r>
              <a:rPr lang="en-US" dirty="0" smtClean="0">
                <a:sym typeface="Wingdings" panose="05000000000000000000" pitchFamily="2" charset="2"/>
              </a:rPr>
              <a:t> each of which is a word distribution 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coverage distribution for each </a:t>
            </a:r>
            <a:r>
              <a:rPr lang="en-US" dirty="0" smtClean="0"/>
              <a:t>document </a:t>
            </a:r>
            <a:r>
              <a:rPr lang="en-US" b="1" dirty="0"/>
              <a:t>d</a:t>
            </a:r>
            <a:r>
              <a:rPr lang="en-US" b="1" baseline="-25000" dirty="0"/>
              <a:t>i</a:t>
            </a:r>
            <a:r>
              <a:rPr lang="en-US" dirty="0"/>
              <a:t>:{</a:t>
            </a:r>
            <a:r>
              <a:rPr lang="el-GR" b="1" dirty="0"/>
              <a:t>π</a:t>
            </a:r>
            <a:r>
              <a:rPr lang="en-US" b="1" baseline="-25000" dirty="0"/>
              <a:t>i1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l-GR" b="1" dirty="0"/>
              <a:t>π</a:t>
            </a:r>
            <a:r>
              <a:rPr lang="en-US" b="1" baseline="-25000" dirty="0"/>
              <a:t>i2</a:t>
            </a:r>
            <a:r>
              <a:rPr lang="en-US" dirty="0"/>
              <a:t>,…</a:t>
            </a:r>
            <a:r>
              <a:rPr lang="el-GR" dirty="0"/>
              <a:t> </a:t>
            </a:r>
            <a:r>
              <a:rPr lang="el-GR" b="1" dirty="0"/>
              <a:t>π</a:t>
            </a:r>
            <a:r>
              <a:rPr lang="en-US" b="1" baseline="-25000" dirty="0" err="1"/>
              <a:t>ik</a:t>
            </a:r>
            <a:r>
              <a:rPr lang="en-US" dirty="0"/>
              <a:t>}</a:t>
            </a:r>
          </a:p>
          <a:p>
            <a:r>
              <a:rPr lang="en-US" dirty="0" smtClean="0"/>
              <a:t>Question  is how to generate output from such input.</a:t>
            </a:r>
          </a:p>
          <a:p>
            <a:pPr lvl="1"/>
            <a:r>
              <a:rPr lang="en-US" dirty="0" smtClean="0"/>
              <a:t>General way to solve this problem is called generative model. </a:t>
            </a:r>
            <a:r>
              <a:rPr lang="en-US" dirty="0" smtClean="0">
                <a:sym typeface="Wingdings" panose="05000000000000000000" pitchFamily="2" charset="2"/>
              </a:rPr>
              <a:t> uses principled way of using statistical modeling.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4346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Generative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basic idea of this approach is to first design generative model for data, 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probabilistic model to model how data are generated or </a:t>
            </a:r>
          </a:p>
          <a:p>
            <a:pPr lvl="1"/>
            <a:r>
              <a:rPr lang="en-US" dirty="0"/>
              <a:t>a model that </a:t>
            </a:r>
            <a:r>
              <a:rPr lang="en-US" dirty="0" smtClean="0"/>
              <a:t>can allow </a:t>
            </a:r>
            <a:r>
              <a:rPr lang="en-US" dirty="0"/>
              <a:t>us to compute the probability of how likely we will observe the data we have</a:t>
            </a:r>
            <a:endParaRPr lang="en-US" dirty="0" smtClean="0"/>
          </a:p>
          <a:p>
            <a:r>
              <a:rPr lang="en-US" dirty="0" smtClean="0"/>
              <a:t>In general, model will have some parameters </a:t>
            </a:r>
          </a:p>
          <a:p>
            <a:pPr lvl="1"/>
            <a:r>
              <a:rPr lang="en-US" dirty="0" smtClean="0"/>
              <a:t>These parameters controls the behavior of model by controlling the what kind of data would have high or low probabilities.</a:t>
            </a:r>
          </a:p>
          <a:p>
            <a:r>
              <a:rPr lang="en-US" dirty="0" smtClean="0"/>
              <a:t>Design a model in such a way that its parameters would encode the knowledge, which the user want to discover.</a:t>
            </a:r>
          </a:p>
          <a:p>
            <a:r>
              <a:rPr lang="en-US" dirty="0"/>
              <a:t>Then</a:t>
            </a:r>
            <a:r>
              <a:rPr lang="en-US" dirty="0" smtClean="0"/>
              <a:t>, we attempt </a:t>
            </a:r>
            <a:r>
              <a:rPr lang="en-US" dirty="0"/>
              <a:t>to </a:t>
            </a:r>
            <a:r>
              <a:rPr lang="en-US" b="1" dirty="0"/>
              <a:t>estimate</a:t>
            </a:r>
            <a:r>
              <a:rPr lang="en-US" dirty="0"/>
              <a:t> these </a:t>
            </a:r>
            <a:r>
              <a:rPr lang="en-US" b="1" dirty="0" smtClean="0"/>
              <a:t>parameters</a:t>
            </a:r>
            <a:r>
              <a:rPr lang="en-US" dirty="0" smtClean="0"/>
              <a:t> </a:t>
            </a:r>
            <a:r>
              <a:rPr lang="en-US" b="1" dirty="0" smtClean="0"/>
              <a:t>based </a:t>
            </a:r>
            <a:r>
              <a:rPr lang="en-US" b="1" dirty="0"/>
              <a:t>on the data </a:t>
            </a:r>
            <a:r>
              <a:rPr lang="en-US" dirty="0" smtClean="0"/>
              <a:t>so as </a:t>
            </a:r>
            <a:r>
              <a:rPr lang="en-US" dirty="0"/>
              <a:t>to generate the desired output in the form of parameter values, which </a:t>
            </a:r>
            <a:r>
              <a:rPr lang="en-US" dirty="0" smtClean="0"/>
              <a:t>we have </a:t>
            </a:r>
            <a:r>
              <a:rPr lang="en-US" dirty="0"/>
              <a:t>designed to denote the knowledge we would like to discover</a:t>
            </a:r>
            <a:r>
              <a:rPr lang="en-US" dirty="0" smtClean="0"/>
              <a:t>.</a:t>
            </a:r>
          </a:p>
          <a:p>
            <a:r>
              <a:rPr lang="en-US" dirty="0"/>
              <a:t>How exactly we </a:t>
            </a:r>
            <a:r>
              <a:rPr lang="en-US" dirty="0" smtClean="0"/>
              <a:t>should </a:t>
            </a:r>
            <a:r>
              <a:rPr lang="en-US" b="1" dirty="0" smtClean="0"/>
              <a:t>fit </a:t>
            </a:r>
            <a:r>
              <a:rPr lang="en-US" b="1" dirty="0"/>
              <a:t>the model to the data </a:t>
            </a:r>
            <a:r>
              <a:rPr lang="en-US" dirty="0"/>
              <a:t>or infer the </a:t>
            </a:r>
            <a:r>
              <a:rPr lang="en-US" dirty="0" smtClean="0"/>
              <a:t>parameter </a:t>
            </a:r>
            <a:r>
              <a:rPr lang="en-US" dirty="0"/>
              <a:t>values based on the data is often </a:t>
            </a:r>
            <a:r>
              <a:rPr lang="en-US" dirty="0" smtClean="0"/>
              <a:t>a </a:t>
            </a:r>
            <a:r>
              <a:rPr lang="en-US" b="1" dirty="0" smtClean="0"/>
              <a:t>standard </a:t>
            </a:r>
            <a:r>
              <a:rPr lang="en-US" b="1" dirty="0"/>
              <a:t>problem </a:t>
            </a:r>
            <a:r>
              <a:rPr lang="en-US" dirty="0"/>
              <a:t>in </a:t>
            </a:r>
            <a:r>
              <a:rPr lang="en-US" b="1" dirty="0" smtClean="0"/>
              <a:t>statistics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3102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Generative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idea of using generative model to solve specific problem of discovering topics and topic coverage from text data.</a:t>
            </a:r>
          </a:p>
          <a:p>
            <a:pPr lvl="1"/>
            <a:r>
              <a:rPr lang="en-US" dirty="0" smtClean="0"/>
              <a:t>Generative model </a:t>
            </a:r>
            <a:r>
              <a:rPr lang="en-US" dirty="0"/>
              <a:t>needs to </a:t>
            </a:r>
            <a:endParaRPr lang="en-US" dirty="0" smtClean="0"/>
          </a:p>
          <a:p>
            <a:pPr lvl="2"/>
            <a:r>
              <a:rPr lang="en-US" dirty="0" smtClean="0"/>
              <a:t>contain </a:t>
            </a:r>
            <a:r>
              <a:rPr lang="en-US" dirty="0"/>
              <a:t>all </a:t>
            </a:r>
            <a:r>
              <a:rPr lang="en-US" dirty="0" smtClean="0"/>
              <a:t>the k-word distribution representing topics.</a:t>
            </a:r>
          </a:p>
          <a:p>
            <a:pPr lvl="2"/>
            <a:r>
              <a:rPr lang="en-US" dirty="0"/>
              <a:t>the topic coverage distributions for all the </a:t>
            </a:r>
            <a:r>
              <a:rPr lang="en-US" dirty="0" smtClean="0"/>
              <a:t>documents.</a:t>
            </a:r>
          </a:p>
          <a:p>
            <a:pPr lvl="1"/>
            <a:r>
              <a:rPr lang="en-US" dirty="0" smtClean="0"/>
              <a:t>Many parameters are available in generative model.</a:t>
            </a:r>
          </a:p>
          <a:p>
            <a:pPr lvl="1"/>
            <a:r>
              <a:rPr lang="en-US" dirty="0" smtClean="0"/>
              <a:t>Parameters:</a:t>
            </a:r>
          </a:p>
          <a:p>
            <a:pPr lvl="2"/>
            <a:r>
              <a:rPr lang="en-US" dirty="0" smtClean="0"/>
              <a:t>|V| k word probability parameters</a:t>
            </a:r>
          </a:p>
          <a:p>
            <a:pPr lvl="2"/>
            <a:r>
              <a:rPr lang="en-US" dirty="0" smtClean="0"/>
              <a:t>N k topic coverage probability parameters</a:t>
            </a:r>
          </a:p>
          <a:p>
            <a:pPr lvl="2"/>
            <a:r>
              <a:rPr lang="en-US" dirty="0" smtClean="0"/>
              <a:t>Total </a:t>
            </a:r>
            <a:r>
              <a:rPr lang="en-US" dirty="0" smtClean="0">
                <a:sym typeface="Wingdings" panose="05000000000000000000" pitchFamily="2" charset="2"/>
              </a:rPr>
              <a:t> |</a:t>
            </a:r>
            <a:r>
              <a:rPr lang="en-US" dirty="0" err="1" smtClean="0">
                <a:sym typeface="Wingdings" panose="05000000000000000000" pitchFamily="2" charset="2"/>
              </a:rPr>
              <a:t>V|k+Nk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0291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Generative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/>
          </a:bodyPr>
          <a:lstStyle/>
          <a:p>
            <a:r>
              <a:rPr lang="en-US" sz="2400" dirty="0"/>
              <a:t>Once we set up the model, we can fit its parameters to our </a:t>
            </a:r>
            <a:r>
              <a:rPr lang="en-US" sz="2400" dirty="0" smtClean="0"/>
              <a:t>data.</a:t>
            </a:r>
          </a:p>
          <a:p>
            <a:r>
              <a:rPr lang="en-US" sz="2400" dirty="0" err="1" smtClean="0"/>
              <a:t>i.e</a:t>
            </a:r>
            <a:r>
              <a:rPr lang="en-US" sz="2400" dirty="0" smtClean="0"/>
              <a:t> we can </a:t>
            </a:r>
            <a:r>
              <a:rPr lang="en-US" sz="2400" dirty="0"/>
              <a:t>estimate the parameters or infer the parameters based on the </a:t>
            </a:r>
            <a:r>
              <a:rPr lang="en-US" sz="2400" dirty="0" smtClean="0"/>
              <a:t>data.</a:t>
            </a:r>
          </a:p>
          <a:p>
            <a:r>
              <a:rPr lang="en-US" sz="2400" dirty="0"/>
              <a:t>In </a:t>
            </a:r>
            <a:r>
              <a:rPr lang="en-US" sz="2400" dirty="0" smtClean="0"/>
              <a:t>other words</a:t>
            </a:r>
            <a:r>
              <a:rPr lang="en-US" sz="2400" dirty="0"/>
              <a:t>, we would like to </a:t>
            </a:r>
            <a:r>
              <a:rPr lang="en-US" sz="2400" b="1" dirty="0"/>
              <a:t>adjust</a:t>
            </a:r>
            <a:r>
              <a:rPr lang="en-US" sz="2400" dirty="0"/>
              <a:t> these </a:t>
            </a:r>
            <a:r>
              <a:rPr lang="en-US" sz="2400" b="1" dirty="0"/>
              <a:t>parameter values</a:t>
            </a:r>
            <a:r>
              <a:rPr lang="en-US" sz="2400" dirty="0"/>
              <a:t> until we give our data </a:t>
            </a:r>
            <a:r>
              <a:rPr lang="en-US" sz="2400" dirty="0" smtClean="0"/>
              <a:t>set maximum probability.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b="1" baseline="-25000" dirty="0"/>
          </a:p>
        </p:txBody>
      </p:sp>
      <p:pic>
        <p:nvPicPr>
          <p:cNvPr id="2050" name="Picture 2" descr="C:\Users\admin\Pictures\topicm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84" y="3651027"/>
            <a:ext cx="5926137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Generative Model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/>
          </a:bodyPr>
          <a:lstStyle/>
          <a:p>
            <a:r>
              <a:rPr lang="en-US" dirty="0" smtClean="0"/>
              <a:t>Generative Model for topic modeling:</a:t>
            </a:r>
          </a:p>
          <a:p>
            <a:pPr lvl="1"/>
            <a:r>
              <a:rPr lang="en-US" dirty="0" smtClean="0"/>
              <a:t>We design a </a:t>
            </a:r>
            <a:r>
              <a:rPr lang="en-US" dirty="0"/>
              <a:t>model with some parameter values to describe the data as well as we can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After, we </a:t>
            </a:r>
            <a:r>
              <a:rPr lang="en-US" dirty="0"/>
              <a:t>have fit the data, we learn parameter </a:t>
            </a:r>
            <a:r>
              <a:rPr lang="en-US" dirty="0" smtClean="0"/>
              <a:t>values.</a:t>
            </a:r>
          </a:p>
          <a:p>
            <a:pPr lvl="1"/>
            <a:r>
              <a:rPr lang="en-US" dirty="0"/>
              <a:t>We treat the learned parameters </a:t>
            </a:r>
            <a:r>
              <a:rPr lang="en-US" dirty="0" smtClean="0"/>
              <a:t>as the </a:t>
            </a:r>
            <a:r>
              <a:rPr lang="en-US" dirty="0"/>
              <a:t>discovered knowledge from text data.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14644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Automatically extract topics from text documents</a:t>
            </a:r>
            <a:endParaRPr lang="en-US" dirty="0" smtClean="0"/>
          </a:p>
          <a:p>
            <a:r>
              <a:rPr lang="en-US" dirty="0" smtClean="0"/>
              <a:t>Topic ~ main idea discussed in text data</a:t>
            </a:r>
          </a:p>
          <a:p>
            <a:pPr lvl="1"/>
            <a:r>
              <a:rPr lang="en-US" dirty="0" smtClean="0"/>
              <a:t>Theme/subject of a discussion or conversation</a:t>
            </a:r>
          </a:p>
          <a:p>
            <a:pPr lvl="1"/>
            <a:r>
              <a:rPr lang="en-US" dirty="0" smtClean="0"/>
              <a:t>Different granularities (</a:t>
            </a:r>
            <a:r>
              <a:rPr lang="en-US" dirty="0" err="1" smtClean="0"/>
              <a:t>e.g</a:t>
            </a:r>
            <a:r>
              <a:rPr lang="en-US" dirty="0" smtClean="0"/>
              <a:t>: topic of a sentence, an article,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applications requires discovery of topics in text</a:t>
            </a:r>
          </a:p>
          <a:p>
            <a:pPr lvl="1"/>
            <a:r>
              <a:rPr lang="en-US" dirty="0" smtClean="0"/>
              <a:t>What are the tweets users talking about today?</a:t>
            </a:r>
          </a:p>
          <a:p>
            <a:pPr lvl="1"/>
            <a:r>
              <a:rPr lang="en-US" dirty="0" smtClean="0"/>
              <a:t>What are the current research topics in data mining? How are they different from those 5 years ago?</a:t>
            </a:r>
          </a:p>
          <a:p>
            <a:pPr lvl="1"/>
            <a:r>
              <a:rPr lang="en-US" dirty="0" smtClean="0"/>
              <a:t>What do people like about the iPhone?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62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Probabilistic Latent Semantic Analysis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basic topic model.</a:t>
            </a:r>
          </a:p>
          <a:p>
            <a:r>
              <a:rPr lang="en-US" dirty="0" smtClean="0"/>
              <a:t>It is a generalization of </a:t>
            </a:r>
            <a:r>
              <a:rPr lang="en-US" dirty="0"/>
              <a:t>the two-component mixture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Task:</a:t>
            </a:r>
          </a:p>
          <a:p>
            <a:pPr lvl="1"/>
            <a:r>
              <a:rPr lang="en-US" dirty="0"/>
              <a:t>mine </a:t>
            </a:r>
            <a:r>
              <a:rPr lang="en-US" dirty="0" smtClean="0"/>
              <a:t>multiple topics </a:t>
            </a:r>
            <a:r>
              <a:rPr lang="en-US" dirty="0"/>
              <a:t>from text </a:t>
            </a:r>
            <a:r>
              <a:rPr lang="en-US" dirty="0" smtClean="0"/>
              <a:t>documents.</a:t>
            </a:r>
          </a:p>
          <a:p>
            <a:pPr lvl="1"/>
            <a:r>
              <a:rPr lang="en-US" dirty="0"/>
              <a:t>compute the coverage of each topic in each document.</a:t>
            </a:r>
            <a:endParaRPr lang="en-US" dirty="0" smtClean="0"/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topic can be represented </a:t>
            </a:r>
            <a:r>
              <a:rPr lang="en-US" dirty="0" smtClean="0"/>
              <a:t>as a </a:t>
            </a:r>
            <a:r>
              <a:rPr lang="en-US" dirty="0"/>
              <a:t>word </a:t>
            </a:r>
            <a:r>
              <a:rPr lang="en-US" dirty="0" smtClean="0"/>
              <a:t>distribution (more generally term distribution)</a:t>
            </a:r>
          </a:p>
          <a:p>
            <a:pPr lvl="1"/>
            <a:r>
              <a:rPr lang="en-US" dirty="0" smtClean="0"/>
              <a:t>text </a:t>
            </a:r>
            <a:r>
              <a:rPr lang="en-US" dirty="0"/>
              <a:t>document is a sample of words drawn from a probabilistic </a:t>
            </a:r>
            <a:r>
              <a:rPr lang="en-US" dirty="0" smtClean="0"/>
              <a:t>model.</a:t>
            </a:r>
          </a:p>
          <a:p>
            <a:endParaRPr lang="en-US" dirty="0" smtClean="0"/>
          </a:p>
          <a:p>
            <a:pPr lvl="2"/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7802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Probabilistic Latent Semantic Analysis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b="1" baseline="-25000" dirty="0"/>
          </a:p>
        </p:txBody>
      </p:sp>
      <p:pic>
        <p:nvPicPr>
          <p:cNvPr id="3074" name="Picture 2" descr="C:\Users\admin\Pictures\topicm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2" y="1119188"/>
            <a:ext cx="8268236" cy="50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5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Probabilistic Latent Semantic Analysis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b="1" baseline="-25000" dirty="0"/>
          </a:p>
        </p:txBody>
      </p:sp>
      <p:pic>
        <p:nvPicPr>
          <p:cNvPr id="4098" name="Picture 2" descr="C:\Users\admin\Pictures\topicm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014078"/>
            <a:ext cx="7431087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Probabilistic Latent Semantic Analysis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b="1" baseline="-25000" dirty="0"/>
          </a:p>
        </p:txBody>
      </p:sp>
      <p:pic>
        <p:nvPicPr>
          <p:cNvPr id="5122" name="Picture 2" descr="C:\Users\admin\Pictures\topicm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4" y="1049896"/>
            <a:ext cx="7269163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Probabilistic Latent Semantic Analysis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has k-component models, </a:t>
            </a:r>
            <a:r>
              <a:rPr lang="en-US" dirty="0"/>
              <a:t>each of which represents a </a:t>
            </a:r>
            <a:r>
              <a:rPr lang="en-US" dirty="0" smtClean="0"/>
              <a:t>distinct topic </a:t>
            </a:r>
            <a:r>
              <a:rPr lang="en-US" dirty="0"/>
              <a:t>and can be used to generate a word in the observed text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One background model (</a:t>
            </a:r>
            <a:r>
              <a:rPr lang="el-GR" b="1" dirty="0" smtClean="0"/>
              <a:t>Θ</a:t>
            </a:r>
            <a:r>
              <a:rPr lang="en-US" b="1" baseline="-25000" dirty="0" smtClean="0"/>
              <a:t>B</a:t>
            </a:r>
            <a:r>
              <a:rPr lang="en-US" dirty="0" smtClean="0"/>
              <a:t>)used </a:t>
            </a:r>
            <a:r>
              <a:rPr lang="en-US" dirty="0"/>
              <a:t>in the two-component mixture </a:t>
            </a:r>
            <a:r>
              <a:rPr lang="en-US" dirty="0" smtClean="0"/>
              <a:t>model.</a:t>
            </a:r>
          </a:p>
          <a:p>
            <a:r>
              <a:rPr lang="en-US" dirty="0"/>
              <a:t>As in the case of the simple mixture model, the process of generating a </a:t>
            </a:r>
            <a:r>
              <a:rPr lang="en-US" dirty="0" smtClean="0"/>
              <a:t>word still </a:t>
            </a:r>
            <a:r>
              <a:rPr lang="en-US" dirty="0"/>
              <a:t>consists of two steps.</a:t>
            </a:r>
            <a:endParaRPr lang="en-US" dirty="0" smtClean="0"/>
          </a:p>
          <a:p>
            <a:pPr lvl="1"/>
            <a:r>
              <a:rPr lang="en-US" dirty="0"/>
              <a:t>choose a component model to </a:t>
            </a:r>
            <a:r>
              <a:rPr lang="en-US" dirty="0" smtClean="0"/>
              <a:t>use. This </a:t>
            </a:r>
            <a:r>
              <a:rPr lang="en-US" dirty="0"/>
              <a:t>decision is controlled by both a </a:t>
            </a:r>
            <a:r>
              <a:rPr lang="en-US" dirty="0" smtClean="0"/>
              <a:t>parameter (</a:t>
            </a:r>
            <a:r>
              <a:rPr lang="en-US" dirty="0"/>
              <a:t>the probability of </a:t>
            </a:r>
            <a:r>
              <a:rPr lang="en-US" dirty="0" smtClean="0"/>
              <a:t>choosing the </a:t>
            </a:r>
            <a:r>
              <a:rPr lang="en-US" dirty="0"/>
              <a:t>background model</a:t>
            </a:r>
            <a:r>
              <a:rPr lang="en-US" dirty="0" smtClean="0"/>
              <a:t>) and </a:t>
            </a:r>
            <a:r>
              <a:rPr lang="en-US" dirty="0"/>
              <a:t>the probability of </a:t>
            </a:r>
            <a:r>
              <a:rPr lang="en-US" dirty="0" smtClean="0"/>
              <a:t>choosing topic</a:t>
            </a:r>
          </a:p>
          <a:p>
            <a:pPr lvl="1"/>
            <a:r>
              <a:rPr lang="en-US" dirty="0"/>
              <a:t>the generation process is simply to draw a word from the selected distribution</a:t>
            </a:r>
            <a:r>
              <a:rPr lang="en-US" dirty="0" smtClean="0"/>
              <a:t>, exactly </a:t>
            </a:r>
            <a:r>
              <a:rPr lang="en-US" dirty="0"/>
              <a:t>the same as in the simple mixture model.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43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Probabilistic Latent Semantic Analysis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26745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b="1" baseline="-25000" dirty="0"/>
          </a:p>
        </p:txBody>
      </p:sp>
      <p:pic>
        <p:nvPicPr>
          <p:cNvPr id="6146" name="Picture 2" descr="C:\Users\admin\Pictures\topicm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7" y="1290638"/>
            <a:ext cx="7817475" cy="52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8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Extension to PLSA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PLSA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completely </a:t>
            </a:r>
            <a:r>
              <a:rPr lang="en-US" dirty="0"/>
              <a:t>unsupervised method for analyzing topics in </a:t>
            </a:r>
            <a:r>
              <a:rPr lang="en-US" dirty="0" smtClean="0"/>
              <a:t>text data </a:t>
            </a:r>
            <a:r>
              <a:rPr lang="en-US" dirty="0" smtClean="0">
                <a:sym typeface="Wingdings" panose="05000000000000000000" pitchFamily="2" charset="2"/>
              </a:rPr>
              <a:t> no manual effort.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Topics are discovered by driven the data characteristics </a:t>
            </a:r>
            <a:r>
              <a:rPr lang="en-US" b="1" dirty="0" smtClean="0">
                <a:sym typeface="Wingdings" panose="05000000000000000000" pitchFamily="2" charset="2"/>
              </a:rPr>
              <a:t>with out</a:t>
            </a:r>
            <a:r>
              <a:rPr lang="en-US" dirty="0" smtClean="0">
                <a:sym typeface="Wingdings" panose="05000000000000000000" pitchFamily="2" charset="2"/>
              </a:rPr>
              <a:t> any consideration of </a:t>
            </a:r>
            <a:r>
              <a:rPr lang="en-US" b="1" dirty="0" smtClean="0">
                <a:sym typeface="Wingdings" panose="05000000000000000000" pitchFamily="2" charset="2"/>
              </a:rPr>
              <a:t>extra knowledge</a:t>
            </a:r>
            <a:r>
              <a:rPr lang="en-US" dirty="0" smtClean="0">
                <a:sym typeface="Wingdings" panose="05000000000000000000" pitchFamily="2" charset="2"/>
              </a:rPr>
              <a:t> about topics and their coverage in the dataset.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we have </a:t>
            </a:r>
            <a:r>
              <a:rPr lang="en-US" b="1" dirty="0" smtClean="0">
                <a:sym typeface="Wingdings" panose="05000000000000000000" pitchFamily="2" charset="2"/>
              </a:rPr>
              <a:t>such extra knowledge </a:t>
            </a:r>
            <a:r>
              <a:rPr lang="en-US" dirty="0" smtClean="0">
                <a:sym typeface="Wingdings" panose="05000000000000000000" pitchFamily="2" charset="2"/>
              </a:rPr>
              <a:t>or application imposes a particular preferences for the topics  </a:t>
            </a:r>
            <a:r>
              <a:rPr lang="en-US" dirty="0"/>
              <a:t>impose some </a:t>
            </a:r>
            <a:r>
              <a:rPr lang="en-US" b="1" dirty="0"/>
              <a:t>prior knowledge </a:t>
            </a:r>
            <a:r>
              <a:rPr lang="en-US" dirty="0"/>
              <a:t>about the </a:t>
            </a:r>
            <a:r>
              <a:rPr lang="en-US" dirty="0" smtClean="0"/>
              <a:t>parameters to </a:t>
            </a:r>
            <a:r>
              <a:rPr lang="en-US" dirty="0"/>
              <a:t>be </a:t>
            </a:r>
            <a:r>
              <a:rPr lang="en-US" dirty="0" smtClean="0"/>
              <a:t>estimated.</a:t>
            </a:r>
          </a:p>
          <a:p>
            <a:r>
              <a:rPr lang="en-US" dirty="0"/>
              <a:t>Prior knowledge </a:t>
            </a:r>
            <a:r>
              <a:rPr lang="en-US" dirty="0" smtClean="0"/>
              <a:t>or preferences </a:t>
            </a:r>
            <a:r>
              <a:rPr lang="en-US" dirty="0"/>
              <a:t>may be available for all the parameters.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1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/>
              <a:t>Extension to PLSA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user may have some expectations about which topics to analyze in the text data, and such knowledge can be used to define a prior on the topic </a:t>
            </a:r>
            <a:r>
              <a:rPr lang="en-US" dirty="0" smtClean="0"/>
              <a:t>word distributions.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may be interested in analyzing review data about a laptop with </a:t>
            </a:r>
            <a:r>
              <a:rPr lang="en-US" dirty="0" smtClean="0"/>
              <a:t>a focus </a:t>
            </a:r>
            <a:r>
              <a:rPr lang="en-US" dirty="0"/>
              <a:t>on specific aspects such as battery life and screen size</a:t>
            </a:r>
            <a:r>
              <a:rPr lang="en-US" dirty="0" smtClean="0"/>
              <a:t>,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thus we again </a:t>
            </a:r>
            <a:r>
              <a:rPr lang="en-US" dirty="0" smtClean="0"/>
              <a:t>want the </a:t>
            </a:r>
            <a:r>
              <a:rPr lang="en-US" dirty="0"/>
              <a:t>model to allocate two topics for battery life and screen size, respectively.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/>
              <a:t>Extension to PLSA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Users </a:t>
            </a:r>
            <a:r>
              <a:rPr lang="en-US" dirty="0"/>
              <a:t>may have knowledge about what topics are (or are </a:t>
            </a:r>
            <a:r>
              <a:rPr lang="en-US" i="1" dirty="0"/>
              <a:t>not</a:t>
            </a:r>
            <a:r>
              <a:rPr lang="en-US" dirty="0"/>
              <a:t>) covered </a:t>
            </a:r>
            <a:r>
              <a:rPr lang="en-US" dirty="0" smtClean="0"/>
              <a:t>in a </a:t>
            </a:r>
            <a:r>
              <a:rPr lang="en-US" dirty="0"/>
              <a:t>document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tags assigned to documents by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prior </a:t>
            </a:r>
            <a:r>
              <a:rPr lang="en-US" b="1" dirty="0"/>
              <a:t>knowledge</a:t>
            </a:r>
            <a:r>
              <a:rPr lang="en-US" dirty="0"/>
              <a:t> can be incorporated into PLSA by using </a:t>
            </a:r>
            <a:r>
              <a:rPr lang="en-US" b="1" dirty="0"/>
              <a:t>Maximum </a:t>
            </a:r>
            <a:r>
              <a:rPr lang="en-US" b="1" dirty="0" smtClean="0"/>
              <a:t>A Posteriori </a:t>
            </a:r>
            <a:r>
              <a:rPr lang="en-US" b="1" dirty="0"/>
              <a:t>Estimation</a:t>
            </a:r>
            <a:r>
              <a:rPr lang="en-US" dirty="0"/>
              <a:t> (MAP) instead of </a:t>
            </a:r>
            <a:r>
              <a:rPr lang="en-US" b="1" dirty="0"/>
              <a:t>Maximum Likelihood </a:t>
            </a:r>
            <a:r>
              <a:rPr lang="en-US" b="1" dirty="0" smtClean="0"/>
              <a:t>estimation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prior distribution can be helpful</a:t>
            </a:r>
          </a:p>
          <a:p>
            <a:pPr lvl="1"/>
            <a:r>
              <a:rPr lang="en-US" dirty="0" smtClean="0"/>
              <a:t>Topic characterization</a:t>
            </a:r>
          </a:p>
          <a:p>
            <a:pPr lvl="1"/>
            <a:r>
              <a:rPr lang="en-US" dirty="0" smtClean="0"/>
              <a:t>Topic coverage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/>
              <a:t>Extension to PLSA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r>
              <a:rPr lang="en-US" dirty="0" smtClean="0"/>
              <a:t>With such prior, we can estimate parameters by using MAP as follows:</a:t>
            </a:r>
          </a:p>
          <a:p>
            <a:r>
              <a:rPr lang="en-US" dirty="0" smtClean="0"/>
              <a:t>There are many different ways to define p(</a:t>
            </a:r>
            <a:r>
              <a:rPr lang="el-GR" b="1" dirty="0"/>
              <a:t>Λ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is convenient to use conjugative prior distribution.</a:t>
            </a:r>
          </a:p>
          <a:p>
            <a:pPr lvl="1"/>
            <a:r>
              <a:rPr lang="en-US" dirty="0"/>
              <a:t>posterior distribution is written as a function of the parameter, so the </a:t>
            </a:r>
            <a:r>
              <a:rPr lang="en-US" dirty="0" smtClean="0"/>
              <a:t>maximization of </a:t>
            </a:r>
            <a:r>
              <a:rPr lang="en-US" dirty="0"/>
              <a:t>the posterior probability would be similar to the maximization of </a:t>
            </a:r>
            <a:r>
              <a:rPr lang="en-US" dirty="0" smtClean="0"/>
              <a:t>the likelihood </a:t>
            </a:r>
            <a:r>
              <a:rPr lang="en-US" dirty="0"/>
              <a:t>function.</a:t>
            </a:r>
            <a:endParaRPr lang="en-US" dirty="0" smtClean="0"/>
          </a:p>
        </p:txBody>
      </p:sp>
      <p:pic>
        <p:nvPicPr>
          <p:cNvPr id="1026" name="Picture 2" descr="C:\Users\admin\Pictures\LD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55" y="1689345"/>
            <a:ext cx="31522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What is a Topic?</a:t>
            </a:r>
            <a:endParaRPr lang="en-US" altLang="en-US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3303A-8FAA-472B-9FE1-7F364DBDCE92}" type="slidenum"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3838"/>
            <a:ext cx="2209800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381000" y="1809750"/>
            <a:ext cx="1806575" cy="933450"/>
          </a:xfrm>
          <a:custGeom>
            <a:avLst/>
            <a:gdLst>
              <a:gd name="connsiteX0" fmla="*/ 63042 w 1929942"/>
              <a:gd name="connsiteY0" fmla="*/ 56752 h 933052"/>
              <a:gd name="connsiteX1" fmla="*/ 405942 w 1929942"/>
              <a:gd name="connsiteY1" fmla="*/ 47227 h 933052"/>
              <a:gd name="connsiteX2" fmla="*/ 910767 w 1929942"/>
              <a:gd name="connsiteY2" fmla="*/ 18652 h 933052"/>
              <a:gd name="connsiteX3" fmla="*/ 1853742 w 1929942"/>
              <a:gd name="connsiteY3" fmla="*/ 28177 h 933052"/>
              <a:gd name="connsiteX4" fmla="*/ 1863267 w 1929942"/>
              <a:gd name="connsiteY4" fmla="*/ 104377 h 933052"/>
              <a:gd name="connsiteX5" fmla="*/ 1882317 w 1929942"/>
              <a:gd name="connsiteY5" fmla="*/ 199627 h 933052"/>
              <a:gd name="connsiteX6" fmla="*/ 1910892 w 1929942"/>
              <a:gd name="connsiteY6" fmla="*/ 285352 h 933052"/>
              <a:gd name="connsiteX7" fmla="*/ 1920417 w 1929942"/>
              <a:gd name="connsiteY7" fmla="*/ 323452 h 933052"/>
              <a:gd name="connsiteX8" fmla="*/ 1929942 w 1929942"/>
              <a:gd name="connsiteY8" fmla="*/ 352027 h 933052"/>
              <a:gd name="connsiteX9" fmla="*/ 1910892 w 1929942"/>
              <a:gd name="connsiteY9" fmla="*/ 504427 h 933052"/>
              <a:gd name="connsiteX10" fmla="*/ 1891842 w 1929942"/>
              <a:gd name="connsiteY10" fmla="*/ 542527 h 933052"/>
              <a:gd name="connsiteX11" fmla="*/ 1863267 w 1929942"/>
              <a:gd name="connsiteY11" fmla="*/ 609202 h 933052"/>
              <a:gd name="connsiteX12" fmla="*/ 1834692 w 1929942"/>
              <a:gd name="connsiteY12" fmla="*/ 685402 h 933052"/>
              <a:gd name="connsiteX13" fmla="*/ 1815642 w 1929942"/>
              <a:gd name="connsiteY13" fmla="*/ 713977 h 933052"/>
              <a:gd name="connsiteX14" fmla="*/ 1758492 w 1929942"/>
              <a:gd name="connsiteY14" fmla="*/ 733027 h 933052"/>
              <a:gd name="connsiteX15" fmla="*/ 1729917 w 1929942"/>
              <a:gd name="connsiteY15" fmla="*/ 761602 h 933052"/>
              <a:gd name="connsiteX16" fmla="*/ 1634667 w 1929942"/>
              <a:gd name="connsiteY16" fmla="*/ 799702 h 933052"/>
              <a:gd name="connsiteX17" fmla="*/ 1587042 w 1929942"/>
              <a:gd name="connsiteY17" fmla="*/ 809227 h 933052"/>
              <a:gd name="connsiteX18" fmla="*/ 1529892 w 1929942"/>
              <a:gd name="connsiteY18" fmla="*/ 828277 h 933052"/>
              <a:gd name="connsiteX19" fmla="*/ 1491792 w 1929942"/>
              <a:gd name="connsiteY19" fmla="*/ 847327 h 933052"/>
              <a:gd name="connsiteX20" fmla="*/ 1444167 w 1929942"/>
              <a:gd name="connsiteY20" fmla="*/ 856852 h 933052"/>
              <a:gd name="connsiteX21" fmla="*/ 1415592 w 1929942"/>
              <a:gd name="connsiteY21" fmla="*/ 875902 h 933052"/>
              <a:gd name="connsiteX22" fmla="*/ 1387017 w 1929942"/>
              <a:gd name="connsiteY22" fmla="*/ 885427 h 933052"/>
              <a:gd name="connsiteX23" fmla="*/ 1310817 w 1929942"/>
              <a:gd name="connsiteY23" fmla="*/ 904477 h 933052"/>
              <a:gd name="connsiteX24" fmla="*/ 1253667 w 1929942"/>
              <a:gd name="connsiteY24" fmla="*/ 923527 h 933052"/>
              <a:gd name="connsiteX25" fmla="*/ 1225092 w 1929942"/>
              <a:gd name="connsiteY25" fmla="*/ 933052 h 933052"/>
              <a:gd name="connsiteX26" fmla="*/ 224967 w 1929942"/>
              <a:gd name="connsiteY26" fmla="*/ 923527 h 933052"/>
              <a:gd name="connsiteX27" fmla="*/ 196392 w 1929942"/>
              <a:gd name="connsiteY27" fmla="*/ 904477 h 933052"/>
              <a:gd name="connsiteX28" fmla="*/ 139242 w 1929942"/>
              <a:gd name="connsiteY28" fmla="*/ 856852 h 933052"/>
              <a:gd name="connsiteX29" fmla="*/ 120192 w 1929942"/>
              <a:gd name="connsiteY29" fmla="*/ 828277 h 933052"/>
              <a:gd name="connsiteX30" fmla="*/ 53517 w 1929942"/>
              <a:gd name="connsiteY30" fmla="*/ 752077 h 933052"/>
              <a:gd name="connsiteX31" fmla="*/ 34467 w 1929942"/>
              <a:gd name="connsiteY31" fmla="*/ 694927 h 933052"/>
              <a:gd name="connsiteX32" fmla="*/ 24942 w 1929942"/>
              <a:gd name="connsiteY32" fmla="*/ 361552 h 933052"/>
              <a:gd name="connsiteX33" fmla="*/ 24942 w 1929942"/>
              <a:gd name="connsiteY33" fmla="*/ 85327 h 933052"/>
              <a:gd name="connsiteX34" fmla="*/ 53517 w 1929942"/>
              <a:gd name="connsiteY34" fmla="*/ 66277 h 933052"/>
              <a:gd name="connsiteX35" fmla="*/ 63042 w 1929942"/>
              <a:gd name="connsiteY35" fmla="*/ 56752 h 93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29942" h="933052">
                <a:moveTo>
                  <a:pt x="63042" y="56752"/>
                </a:moveTo>
                <a:cubicBezTo>
                  <a:pt x="121780" y="53577"/>
                  <a:pt x="291694" y="51922"/>
                  <a:pt x="405942" y="47227"/>
                </a:cubicBezTo>
                <a:cubicBezTo>
                  <a:pt x="565062" y="40688"/>
                  <a:pt x="746571" y="28914"/>
                  <a:pt x="910767" y="18652"/>
                </a:cubicBezTo>
                <a:cubicBezTo>
                  <a:pt x="1225092" y="21827"/>
                  <a:pt x="1540666" y="0"/>
                  <a:pt x="1853742" y="28177"/>
                </a:cubicBezTo>
                <a:cubicBezTo>
                  <a:pt x="1879237" y="30472"/>
                  <a:pt x="1859647" y="79037"/>
                  <a:pt x="1863267" y="104377"/>
                </a:cubicBezTo>
                <a:cubicBezTo>
                  <a:pt x="1879587" y="218615"/>
                  <a:pt x="1864961" y="112847"/>
                  <a:pt x="1882317" y="199627"/>
                </a:cubicBezTo>
                <a:cubicBezTo>
                  <a:pt x="1896983" y="272958"/>
                  <a:pt x="1879197" y="237810"/>
                  <a:pt x="1910892" y="285352"/>
                </a:cubicBezTo>
                <a:cubicBezTo>
                  <a:pt x="1914067" y="298052"/>
                  <a:pt x="1916821" y="310865"/>
                  <a:pt x="1920417" y="323452"/>
                </a:cubicBezTo>
                <a:cubicBezTo>
                  <a:pt x="1923175" y="333106"/>
                  <a:pt x="1929942" y="341987"/>
                  <a:pt x="1929942" y="352027"/>
                </a:cubicBezTo>
                <a:cubicBezTo>
                  <a:pt x="1929942" y="363261"/>
                  <a:pt x="1918735" y="478285"/>
                  <a:pt x="1910892" y="504427"/>
                </a:cubicBezTo>
                <a:cubicBezTo>
                  <a:pt x="1906812" y="518027"/>
                  <a:pt x="1896828" y="529232"/>
                  <a:pt x="1891842" y="542527"/>
                </a:cubicBezTo>
                <a:cubicBezTo>
                  <a:pt x="1865482" y="612821"/>
                  <a:pt x="1901873" y="551294"/>
                  <a:pt x="1863267" y="609202"/>
                </a:cubicBezTo>
                <a:cubicBezTo>
                  <a:pt x="1852849" y="650872"/>
                  <a:pt x="1856829" y="646662"/>
                  <a:pt x="1834692" y="685402"/>
                </a:cubicBezTo>
                <a:cubicBezTo>
                  <a:pt x="1829012" y="695341"/>
                  <a:pt x="1825350" y="707910"/>
                  <a:pt x="1815642" y="713977"/>
                </a:cubicBezTo>
                <a:cubicBezTo>
                  <a:pt x="1798614" y="724620"/>
                  <a:pt x="1758492" y="733027"/>
                  <a:pt x="1758492" y="733027"/>
                </a:cubicBezTo>
                <a:cubicBezTo>
                  <a:pt x="1748967" y="742552"/>
                  <a:pt x="1740878" y="753772"/>
                  <a:pt x="1729917" y="761602"/>
                </a:cubicBezTo>
                <a:cubicBezTo>
                  <a:pt x="1710161" y="775713"/>
                  <a:pt x="1653944" y="795847"/>
                  <a:pt x="1634667" y="799702"/>
                </a:cubicBezTo>
                <a:cubicBezTo>
                  <a:pt x="1618792" y="802877"/>
                  <a:pt x="1602661" y="804967"/>
                  <a:pt x="1587042" y="809227"/>
                </a:cubicBezTo>
                <a:cubicBezTo>
                  <a:pt x="1567669" y="814511"/>
                  <a:pt x="1547853" y="819297"/>
                  <a:pt x="1529892" y="828277"/>
                </a:cubicBezTo>
                <a:cubicBezTo>
                  <a:pt x="1517192" y="834627"/>
                  <a:pt x="1505262" y="842837"/>
                  <a:pt x="1491792" y="847327"/>
                </a:cubicBezTo>
                <a:cubicBezTo>
                  <a:pt x="1476433" y="852447"/>
                  <a:pt x="1460042" y="853677"/>
                  <a:pt x="1444167" y="856852"/>
                </a:cubicBezTo>
                <a:cubicBezTo>
                  <a:pt x="1434642" y="863202"/>
                  <a:pt x="1425831" y="870782"/>
                  <a:pt x="1415592" y="875902"/>
                </a:cubicBezTo>
                <a:cubicBezTo>
                  <a:pt x="1406612" y="880392"/>
                  <a:pt x="1396703" y="882785"/>
                  <a:pt x="1387017" y="885427"/>
                </a:cubicBezTo>
                <a:cubicBezTo>
                  <a:pt x="1361758" y="892316"/>
                  <a:pt x="1335655" y="896198"/>
                  <a:pt x="1310817" y="904477"/>
                </a:cubicBezTo>
                <a:lnTo>
                  <a:pt x="1253667" y="923527"/>
                </a:lnTo>
                <a:lnTo>
                  <a:pt x="1225092" y="933052"/>
                </a:lnTo>
                <a:lnTo>
                  <a:pt x="224967" y="923527"/>
                </a:lnTo>
                <a:cubicBezTo>
                  <a:pt x="213524" y="923209"/>
                  <a:pt x="205186" y="911806"/>
                  <a:pt x="196392" y="904477"/>
                </a:cubicBezTo>
                <a:cubicBezTo>
                  <a:pt x="123053" y="843361"/>
                  <a:pt x="210188" y="904150"/>
                  <a:pt x="139242" y="856852"/>
                </a:cubicBezTo>
                <a:cubicBezTo>
                  <a:pt x="132892" y="847327"/>
                  <a:pt x="128287" y="836372"/>
                  <a:pt x="120192" y="828277"/>
                </a:cubicBezTo>
                <a:cubicBezTo>
                  <a:pt x="81298" y="789383"/>
                  <a:pt x="80504" y="833039"/>
                  <a:pt x="53517" y="752077"/>
                </a:cubicBezTo>
                <a:lnTo>
                  <a:pt x="34467" y="694927"/>
                </a:lnTo>
                <a:cubicBezTo>
                  <a:pt x="31292" y="583802"/>
                  <a:pt x="29668" y="472622"/>
                  <a:pt x="24942" y="361552"/>
                </a:cubicBezTo>
                <a:cubicBezTo>
                  <a:pt x="20241" y="251081"/>
                  <a:pt x="0" y="203803"/>
                  <a:pt x="24942" y="85327"/>
                </a:cubicBezTo>
                <a:cubicBezTo>
                  <a:pt x="27300" y="74125"/>
                  <a:pt x="45422" y="74372"/>
                  <a:pt x="53517" y="66277"/>
                </a:cubicBezTo>
                <a:cubicBezTo>
                  <a:pt x="58537" y="61257"/>
                  <a:pt x="4305" y="59927"/>
                  <a:pt x="63042" y="5675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47675" y="2566988"/>
            <a:ext cx="1706563" cy="725487"/>
          </a:xfrm>
          <a:custGeom>
            <a:avLst/>
            <a:gdLst>
              <a:gd name="connsiteX0" fmla="*/ 1323975 w 1707108"/>
              <a:gd name="connsiteY0" fmla="*/ 176751 h 726525"/>
              <a:gd name="connsiteX1" fmla="*/ 1362075 w 1707108"/>
              <a:gd name="connsiteY1" fmla="*/ 167226 h 726525"/>
              <a:gd name="connsiteX2" fmla="*/ 1457325 w 1707108"/>
              <a:gd name="connsiteY2" fmla="*/ 110076 h 726525"/>
              <a:gd name="connsiteX3" fmla="*/ 1533525 w 1707108"/>
              <a:gd name="connsiteY3" fmla="*/ 91026 h 726525"/>
              <a:gd name="connsiteX4" fmla="*/ 1619250 w 1707108"/>
              <a:gd name="connsiteY4" fmla="*/ 62451 h 726525"/>
              <a:gd name="connsiteX5" fmla="*/ 1647825 w 1707108"/>
              <a:gd name="connsiteY5" fmla="*/ 52926 h 726525"/>
              <a:gd name="connsiteX6" fmla="*/ 1666875 w 1707108"/>
              <a:gd name="connsiteY6" fmla="*/ 119601 h 726525"/>
              <a:gd name="connsiteX7" fmla="*/ 1685925 w 1707108"/>
              <a:gd name="connsiteY7" fmla="*/ 176751 h 726525"/>
              <a:gd name="connsiteX8" fmla="*/ 1695450 w 1707108"/>
              <a:gd name="connsiteY8" fmla="*/ 205326 h 726525"/>
              <a:gd name="connsiteX9" fmla="*/ 1704975 w 1707108"/>
              <a:gd name="connsiteY9" fmla="*/ 367251 h 726525"/>
              <a:gd name="connsiteX10" fmla="*/ 1695450 w 1707108"/>
              <a:gd name="connsiteY10" fmla="*/ 519651 h 726525"/>
              <a:gd name="connsiteX11" fmla="*/ 1666875 w 1707108"/>
              <a:gd name="connsiteY11" fmla="*/ 529176 h 726525"/>
              <a:gd name="connsiteX12" fmla="*/ 1476375 w 1707108"/>
              <a:gd name="connsiteY12" fmla="*/ 538701 h 726525"/>
              <a:gd name="connsiteX13" fmla="*/ 1447800 w 1707108"/>
              <a:gd name="connsiteY13" fmla="*/ 548226 h 726525"/>
              <a:gd name="connsiteX14" fmla="*/ 1209675 w 1707108"/>
              <a:gd name="connsiteY14" fmla="*/ 567276 h 726525"/>
              <a:gd name="connsiteX15" fmla="*/ 1200150 w 1707108"/>
              <a:gd name="connsiteY15" fmla="*/ 653001 h 726525"/>
              <a:gd name="connsiteX16" fmla="*/ 990600 w 1707108"/>
              <a:gd name="connsiteY16" fmla="*/ 662526 h 726525"/>
              <a:gd name="connsiteX17" fmla="*/ 923925 w 1707108"/>
              <a:gd name="connsiteY17" fmla="*/ 672051 h 726525"/>
              <a:gd name="connsiteX18" fmla="*/ 838200 w 1707108"/>
              <a:gd name="connsiteY18" fmla="*/ 691101 h 726525"/>
              <a:gd name="connsiteX19" fmla="*/ 742950 w 1707108"/>
              <a:gd name="connsiteY19" fmla="*/ 710151 h 726525"/>
              <a:gd name="connsiteX20" fmla="*/ 533400 w 1707108"/>
              <a:gd name="connsiteY20" fmla="*/ 700626 h 726525"/>
              <a:gd name="connsiteX21" fmla="*/ 276225 w 1707108"/>
              <a:gd name="connsiteY21" fmla="*/ 719676 h 726525"/>
              <a:gd name="connsiteX22" fmla="*/ 76200 w 1707108"/>
              <a:gd name="connsiteY22" fmla="*/ 700626 h 726525"/>
              <a:gd name="connsiteX23" fmla="*/ 47625 w 1707108"/>
              <a:gd name="connsiteY23" fmla="*/ 681576 h 726525"/>
              <a:gd name="connsiteX24" fmla="*/ 28575 w 1707108"/>
              <a:gd name="connsiteY24" fmla="*/ 653001 h 726525"/>
              <a:gd name="connsiteX25" fmla="*/ 19050 w 1707108"/>
              <a:gd name="connsiteY25" fmla="*/ 624426 h 726525"/>
              <a:gd name="connsiteX26" fmla="*/ 9525 w 1707108"/>
              <a:gd name="connsiteY26" fmla="*/ 414876 h 726525"/>
              <a:gd name="connsiteX27" fmla="*/ 0 w 1707108"/>
              <a:gd name="connsiteY27" fmla="*/ 357726 h 726525"/>
              <a:gd name="connsiteX28" fmla="*/ 9525 w 1707108"/>
              <a:gd name="connsiteY28" fmla="*/ 252951 h 726525"/>
              <a:gd name="connsiteX29" fmla="*/ 19050 w 1707108"/>
              <a:gd name="connsiteY29" fmla="*/ 214851 h 726525"/>
              <a:gd name="connsiteX30" fmla="*/ 1266825 w 1707108"/>
              <a:gd name="connsiteY30" fmla="*/ 205326 h 726525"/>
              <a:gd name="connsiteX31" fmla="*/ 1323975 w 1707108"/>
              <a:gd name="connsiteY31" fmla="*/ 186276 h 726525"/>
              <a:gd name="connsiteX32" fmla="*/ 1323975 w 1707108"/>
              <a:gd name="connsiteY32" fmla="*/ 176751 h 7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07108" h="726525">
                <a:moveTo>
                  <a:pt x="1323975" y="176751"/>
                </a:moveTo>
                <a:cubicBezTo>
                  <a:pt x="1336675" y="173576"/>
                  <a:pt x="1350366" y="173080"/>
                  <a:pt x="1362075" y="167226"/>
                </a:cubicBezTo>
                <a:cubicBezTo>
                  <a:pt x="1497502" y="99513"/>
                  <a:pt x="1357529" y="152846"/>
                  <a:pt x="1457325" y="110076"/>
                </a:cubicBezTo>
                <a:cubicBezTo>
                  <a:pt x="1491043" y="95625"/>
                  <a:pt x="1492527" y="102207"/>
                  <a:pt x="1533525" y="91026"/>
                </a:cubicBezTo>
                <a:lnTo>
                  <a:pt x="1619250" y="62451"/>
                </a:lnTo>
                <a:lnTo>
                  <a:pt x="1647825" y="52926"/>
                </a:lnTo>
                <a:cubicBezTo>
                  <a:pt x="1679836" y="148958"/>
                  <a:pt x="1630995" y="0"/>
                  <a:pt x="1666875" y="119601"/>
                </a:cubicBezTo>
                <a:cubicBezTo>
                  <a:pt x="1672645" y="138835"/>
                  <a:pt x="1679575" y="157701"/>
                  <a:pt x="1685925" y="176751"/>
                </a:cubicBezTo>
                <a:lnTo>
                  <a:pt x="1695450" y="205326"/>
                </a:lnTo>
                <a:cubicBezTo>
                  <a:pt x="1698625" y="259301"/>
                  <a:pt x="1704975" y="313183"/>
                  <a:pt x="1704975" y="367251"/>
                </a:cubicBezTo>
                <a:cubicBezTo>
                  <a:pt x="1704975" y="418150"/>
                  <a:pt x="1707108" y="470105"/>
                  <a:pt x="1695450" y="519651"/>
                </a:cubicBezTo>
                <a:cubicBezTo>
                  <a:pt x="1693150" y="529424"/>
                  <a:pt x="1676877" y="528306"/>
                  <a:pt x="1666875" y="529176"/>
                </a:cubicBezTo>
                <a:cubicBezTo>
                  <a:pt x="1603535" y="534684"/>
                  <a:pt x="1539875" y="535526"/>
                  <a:pt x="1476375" y="538701"/>
                </a:cubicBezTo>
                <a:cubicBezTo>
                  <a:pt x="1466850" y="541876"/>
                  <a:pt x="1457601" y="546048"/>
                  <a:pt x="1447800" y="548226"/>
                </a:cubicBezTo>
                <a:cubicBezTo>
                  <a:pt x="1369305" y="565669"/>
                  <a:pt x="1290321" y="563031"/>
                  <a:pt x="1209675" y="567276"/>
                </a:cubicBezTo>
                <a:cubicBezTo>
                  <a:pt x="1206500" y="595851"/>
                  <a:pt x="1226517" y="641537"/>
                  <a:pt x="1200150" y="653001"/>
                </a:cubicBezTo>
                <a:cubicBezTo>
                  <a:pt x="1136027" y="680881"/>
                  <a:pt x="1060356" y="657715"/>
                  <a:pt x="990600" y="662526"/>
                </a:cubicBezTo>
                <a:cubicBezTo>
                  <a:pt x="968203" y="664071"/>
                  <a:pt x="946150" y="668876"/>
                  <a:pt x="923925" y="672051"/>
                </a:cubicBezTo>
                <a:cubicBezTo>
                  <a:pt x="872048" y="689343"/>
                  <a:pt x="914833" y="676732"/>
                  <a:pt x="838200" y="691101"/>
                </a:cubicBezTo>
                <a:cubicBezTo>
                  <a:pt x="806376" y="697068"/>
                  <a:pt x="742950" y="710151"/>
                  <a:pt x="742950" y="710151"/>
                </a:cubicBezTo>
                <a:cubicBezTo>
                  <a:pt x="673100" y="706976"/>
                  <a:pt x="603322" y="700626"/>
                  <a:pt x="533400" y="700626"/>
                </a:cubicBezTo>
                <a:cubicBezTo>
                  <a:pt x="413826" y="700626"/>
                  <a:pt x="375517" y="707264"/>
                  <a:pt x="276225" y="719676"/>
                </a:cubicBezTo>
                <a:cubicBezTo>
                  <a:pt x="271925" y="719437"/>
                  <a:pt x="127997" y="726525"/>
                  <a:pt x="76200" y="700626"/>
                </a:cubicBezTo>
                <a:cubicBezTo>
                  <a:pt x="65961" y="695506"/>
                  <a:pt x="57150" y="687926"/>
                  <a:pt x="47625" y="681576"/>
                </a:cubicBezTo>
                <a:cubicBezTo>
                  <a:pt x="41275" y="672051"/>
                  <a:pt x="33695" y="663240"/>
                  <a:pt x="28575" y="653001"/>
                </a:cubicBezTo>
                <a:cubicBezTo>
                  <a:pt x="24085" y="644021"/>
                  <a:pt x="19851" y="634434"/>
                  <a:pt x="19050" y="624426"/>
                </a:cubicBezTo>
                <a:cubicBezTo>
                  <a:pt x="13474" y="554727"/>
                  <a:pt x="14507" y="484620"/>
                  <a:pt x="9525" y="414876"/>
                </a:cubicBezTo>
                <a:cubicBezTo>
                  <a:pt x="8149" y="395612"/>
                  <a:pt x="3175" y="376776"/>
                  <a:pt x="0" y="357726"/>
                </a:cubicBezTo>
                <a:cubicBezTo>
                  <a:pt x="3175" y="322801"/>
                  <a:pt x="4890" y="287712"/>
                  <a:pt x="9525" y="252951"/>
                </a:cubicBezTo>
                <a:cubicBezTo>
                  <a:pt x="11255" y="239975"/>
                  <a:pt x="5969" y="215347"/>
                  <a:pt x="19050" y="214851"/>
                </a:cubicBezTo>
                <a:cubicBezTo>
                  <a:pt x="434689" y="199107"/>
                  <a:pt x="850900" y="208501"/>
                  <a:pt x="1266825" y="205326"/>
                </a:cubicBezTo>
                <a:lnTo>
                  <a:pt x="1323975" y="186276"/>
                </a:lnTo>
                <a:lnTo>
                  <a:pt x="1323975" y="17675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8150" y="3081338"/>
            <a:ext cx="1735138" cy="685800"/>
          </a:xfrm>
          <a:custGeom>
            <a:avLst/>
            <a:gdLst>
              <a:gd name="connsiteX0" fmla="*/ 1257300 w 1735235"/>
              <a:gd name="connsiteY0" fmla="*/ 167362 h 686279"/>
              <a:gd name="connsiteX1" fmla="*/ 1266825 w 1735235"/>
              <a:gd name="connsiteY1" fmla="*/ 129262 h 686279"/>
              <a:gd name="connsiteX2" fmla="*/ 1295400 w 1735235"/>
              <a:gd name="connsiteY2" fmla="*/ 110212 h 686279"/>
              <a:gd name="connsiteX3" fmla="*/ 1400175 w 1735235"/>
              <a:gd name="connsiteY3" fmla="*/ 81637 h 686279"/>
              <a:gd name="connsiteX4" fmla="*/ 1685925 w 1735235"/>
              <a:gd name="connsiteY4" fmla="*/ 148312 h 686279"/>
              <a:gd name="connsiteX5" fmla="*/ 1695450 w 1735235"/>
              <a:gd name="connsiteY5" fmla="*/ 176887 h 686279"/>
              <a:gd name="connsiteX6" fmla="*/ 1685925 w 1735235"/>
              <a:gd name="connsiteY6" fmla="*/ 214987 h 686279"/>
              <a:gd name="connsiteX7" fmla="*/ 1676400 w 1735235"/>
              <a:gd name="connsiteY7" fmla="*/ 243562 h 686279"/>
              <a:gd name="connsiteX8" fmla="*/ 1695450 w 1735235"/>
              <a:gd name="connsiteY8" fmla="*/ 348337 h 686279"/>
              <a:gd name="connsiteX9" fmla="*/ 1695450 w 1735235"/>
              <a:gd name="connsiteY9" fmla="*/ 481687 h 686279"/>
              <a:gd name="connsiteX10" fmla="*/ 1666875 w 1735235"/>
              <a:gd name="connsiteY10" fmla="*/ 491212 h 686279"/>
              <a:gd name="connsiteX11" fmla="*/ 1638300 w 1735235"/>
              <a:gd name="connsiteY11" fmla="*/ 510262 h 686279"/>
              <a:gd name="connsiteX12" fmla="*/ 1609725 w 1735235"/>
              <a:gd name="connsiteY12" fmla="*/ 519787 h 686279"/>
              <a:gd name="connsiteX13" fmla="*/ 1581150 w 1735235"/>
              <a:gd name="connsiteY13" fmla="*/ 538837 h 686279"/>
              <a:gd name="connsiteX14" fmla="*/ 1190625 w 1735235"/>
              <a:gd name="connsiteY14" fmla="*/ 548362 h 686279"/>
              <a:gd name="connsiteX15" fmla="*/ 1181100 w 1735235"/>
              <a:gd name="connsiteY15" fmla="*/ 576937 h 686279"/>
              <a:gd name="connsiteX16" fmla="*/ 1171575 w 1735235"/>
              <a:gd name="connsiteY16" fmla="*/ 634087 h 686279"/>
              <a:gd name="connsiteX17" fmla="*/ 1143000 w 1735235"/>
              <a:gd name="connsiteY17" fmla="*/ 643612 h 686279"/>
              <a:gd name="connsiteX18" fmla="*/ 266700 w 1735235"/>
              <a:gd name="connsiteY18" fmla="*/ 653137 h 686279"/>
              <a:gd name="connsiteX19" fmla="*/ 76200 w 1735235"/>
              <a:gd name="connsiteY19" fmla="*/ 662662 h 686279"/>
              <a:gd name="connsiteX20" fmla="*/ 19050 w 1735235"/>
              <a:gd name="connsiteY20" fmla="*/ 634087 h 686279"/>
              <a:gd name="connsiteX21" fmla="*/ 0 w 1735235"/>
              <a:gd name="connsiteY21" fmla="*/ 605512 h 686279"/>
              <a:gd name="connsiteX22" fmla="*/ 19050 w 1735235"/>
              <a:gd name="connsiteY22" fmla="*/ 510262 h 686279"/>
              <a:gd name="connsiteX23" fmla="*/ 28575 w 1735235"/>
              <a:gd name="connsiteY23" fmla="*/ 481687 h 686279"/>
              <a:gd name="connsiteX24" fmla="*/ 47625 w 1735235"/>
              <a:gd name="connsiteY24" fmla="*/ 443587 h 686279"/>
              <a:gd name="connsiteX25" fmla="*/ 57150 w 1735235"/>
              <a:gd name="connsiteY25" fmla="*/ 405487 h 686279"/>
              <a:gd name="connsiteX26" fmla="*/ 57150 w 1735235"/>
              <a:gd name="connsiteY26" fmla="*/ 272137 h 686279"/>
              <a:gd name="connsiteX27" fmla="*/ 133350 w 1735235"/>
              <a:gd name="connsiteY27" fmla="*/ 243562 h 686279"/>
              <a:gd name="connsiteX28" fmla="*/ 971550 w 1735235"/>
              <a:gd name="connsiteY28" fmla="*/ 234037 h 686279"/>
              <a:gd name="connsiteX29" fmla="*/ 1009650 w 1735235"/>
              <a:gd name="connsiteY29" fmla="*/ 214987 h 686279"/>
              <a:gd name="connsiteX30" fmla="*/ 1209675 w 1735235"/>
              <a:gd name="connsiteY30" fmla="*/ 195937 h 686279"/>
              <a:gd name="connsiteX31" fmla="*/ 1257300 w 1735235"/>
              <a:gd name="connsiteY31" fmla="*/ 186412 h 686279"/>
              <a:gd name="connsiteX32" fmla="*/ 1257300 w 1735235"/>
              <a:gd name="connsiteY32" fmla="*/ 167362 h 68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35235" h="686279">
                <a:moveTo>
                  <a:pt x="1257300" y="167362"/>
                </a:moveTo>
                <a:cubicBezTo>
                  <a:pt x="1258888" y="157837"/>
                  <a:pt x="1259563" y="140154"/>
                  <a:pt x="1266825" y="129262"/>
                </a:cubicBezTo>
                <a:cubicBezTo>
                  <a:pt x="1273175" y="119737"/>
                  <a:pt x="1285461" y="115892"/>
                  <a:pt x="1295400" y="110212"/>
                </a:cubicBezTo>
                <a:cubicBezTo>
                  <a:pt x="1343884" y="82507"/>
                  <a:pt x="1334776" y="90980"/>
                  <a:pt x="1400175" y="81637"/>
                </a:cubicBezTo>
                <a:cubicBezTo>
                  <a:pt x="1735235" y="93191"/>
                  <a:pt x="1652967" y="0"/>
                  <a:pt x="1685925" y="148312"/>
                </a:cubicBezTo>
                <a:cubicBezTo>
                  <a:pt x="1688103" y="158113"/>
                  <a:pt x="1692275" y="167362"/>
                  <a:pt x="1695450" y="176887"/>
                </a:cubicBezTo>
                <a:cubicBezTo>
                  <a:pt x="1692275" y="189587"/>
                  <a:pt x="1689521" y="202400"/>
                  <a:pt x="1685925" y="214987"/>
                </a:cubicBezTo>
                <a:cubicBezTo>
                  <a:pt x="1683167" y="224641"/>
                  <a:pt x="1676400" y="233522"/>
                  <a:pt x="1676400" y="243562"/>
                </a:cubicBezTo>
                <a:cubicBezTo>
                  <a:pt x="1676400" y="277691"/>
                  <a:pt x="1687113" y="314991"/>
                  <a:pt x="1695450" y="348337"/>
                </a:cubicBezTo>
                <a:cubicBezTo>
                  <a:pt x="1695991" y="353751"/>
                  <a:pt x="1716934" y="454832"/>
                  <a:pt x="1695450" y="481687"/>
                </a:cubicBezTo>
                <a:cubicBezTo>
                  <a:pt x="1689178" y="489527"/>
                  <a:pt x="1675855" y="486722"/>
                  <a:pt x="1666875" y="491212"/>
                </a:cubicBezTo>
                <a:cubicBezTo>
                  <a:pt x="1656636" y="496332"/>
                  <a:pt x="1648539" y="505142"/>
                  <a:pt x="1638300" y="510262"/>
                </a:cubicBezTo>
                <a:cubicBezTo>
                  <a:pt x="1629320" y="514752"/>
                  <a:pt x="1618705" y="515297"/>
                  <a:pt x="1609725" y="519787"/>
                </a:cubicBezTo>
                <a:cubicBezTo>
                  <a:pt x="1599486" y="524907"/>
                  <a:pt x="1592571" y="538058"/>
                  <a:pt x="1581150" y="538837"/>
                </a:cubicBezTo>
                <a:cubicBezTo>
                  <a:pt x="1451238" y="547695"/>
                  <a:pt x="1320800" y="545187"/>
                  <a:pt x="1190625" y="548362"/>
                </a:cubicBezTo>
                <a:cubicBezTo>
                  <a:pt x="1187450" y="557887"/>
                  <a:pt x="1183278" y="567136"/>
                  <a:pt x="1181100" y="576937"/>
                </a:cubicBezTo>
                <a:cubicBezTo>
                  <a:pt x="1176910" y="595790"/>
                  <a:pt x="1181157" y="617319"/>
                  <a:pt x="1171575" y="634087"/>
                </a:cubicBezTo>
                <a:cubicBezTo>
                  <a:pt x="1166594" y="642804"/>
                  <a:pt x="1153038" y="643401"/>
                  <a:pt x="1143000" y="643612"/>
                </a:cubicBezTo>
                <a:cubicBezTo>
                  <a:pt x="850947" y="649760"/>
                  <a:pt x="558800" y="649962"/>
                  <a:pt x="266700" y="653137"/>
                </a:cubicBezTo>
                <a:cubicBezTo>
                  <a:pt x="167274" y="686279"/>
                  <a:pt x="229579" y="673618"/>
                  <a:pt x="76200" y="662662"/>
                </a:cubicBezTo>
                <a:cubicBezTo>
                  <a:pt x="52959" y="654915"/>
                  <a:pt x="37514" y="652551"/>
                  <a:pt x="19050" y="634087"/>
                </a:cubicBezTo>
                <a:cubicBezTo>
                  <a:pt x="10955" y="625992"/>
                  <a:pt x="6350" y="615037"/>
                  <a:pt x="0" y="605512"/>
                </a:cubicBezTo>
                <a:cubicBezTo>
                  <a:pt x="6350" y="573762"/>
                  <a:pt x="8811" y="540979"/>
                  <a:pt x="19050" y="510262"/>
                </a:cubicBezTo>
                <a:cubicBezTo>
                  <a:pt x="22225" y="500737"/>
                  <a:pt x="24620" y="490915"/>
                  <a:pt x="28575" y="481687"/>
                </a:cubicBezTo>
                <a:cubicBezTo>
                  <a:pt x="34168" y="468636"/>
                  <a:pt x="42639" y="456882"/>
                  <a:pt x="47625" y="443587"/>
                </a:cubicBezTo>
                <a:cubicBezTo>
                  <a:pt x="52222" y="431330"/>
                  <a:pt x="53975" y="418187"/>
                  <a:pt x="57150" y="405487"/>
                </a:cubicBezTo>
                <a:cubicBezTo>
                  <a:pt x="50972" y="362238"/>
                  <a:pt x="37928" y="315386"/>
                  <a:pt x="57150" y="272137"/>
                </a:cubicBezTo>
                <a:cubicBezTo>
                  <a:pt x="65989" y="252249"/>
                  <a:pt x="121460" y="243818"/>
                  <a:pt x="133350" y="243562"/>
                </a:cubicBezTo>
                <a:cubicBezTo>
                  <a:pt x="412703" y="237554"/>
                  <a:pt x="692150" y="237212"/>
                  <a:pt x="971550" y="234037"/>
                </a:cubicBezTo>
                <a:cubicBezTo>
                  <a:pt x="984250" y="227687"/>
                  <a:pt x="995815" y="218180"/>
                  <a:pt x="1009650" y="214987"/>
                </a:cubicBezTo>
                <a:cubicBezTo>
                  <a:pt x="1032960" y="209608"/>
                  <a:pt x="1200250" y="196722"/>
                  <a:pt x="1209675" y="195937"/>
                </a:cubicBezTo>
                <a:cubicBezTo>
                  <a:pt x="1225550" y="192762"/>
                  <a:pt x="1243830" y="195392"/>
                  <a:pt x="1257300" y="186412"/>
                </a:cubicBezTo>
                <a:cubicBezTo>
                  <a:pt x="1265654" y="180843"/>
                  <a:pt x="1255713" y="176887"/>
                  <a:pt x="1257300" y="167362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54025" y="3621088"/>
            <a:ext cx="1714500" cy="722312"/>
          </a:xfrm>
          <a:custGeom>
            <a:avLst/>
            <a:gdLst>
              <a:gd name="connsiteX0" fmla="*/ 1193419 w 1713735"/>
              <a:gd name="connsiteY0" fmla="*/ 103529 h 722654"/>
              <a:gd name="connsiteX1" fmla="*/ 1202944 w 1713735"/>
              <a:gd name="connsiteY1" fmla="*/ 74954 h 722654"/>
              <a:gd name="connsiteX2" fmla="*/ 1241044 w 1713735"/>
              <a:gd name="connsiteY2" fmla="*/ 55904 h 722654"/>
              <a:gd name="connsiteX3" fmla="*/ 1498219 w 1713735"/>
              <a:gd name="connsiteY3" fmla="*/ 46379 h 722654"/>
              <a:gd name="connsiteX4" fmla="*/ 1583944 w 1713735"/>
              <a:gd name="connsiteY4" fmla="*/ 27329 h 722654"/>
              <a:gd name="connsiteX5" fmla="*/ 1650619 w 1713735"/>
              <a:gd name="connsiteY5" fmla="*/ 8279 h 722654"/>
              <a:gd name="connsiteX6" fmla="*/ 1679194 w 1713735"/>
              <a:gd name="connsiteY6" fmla="*/ 17804 h 722654"/>
              <a:gd name="connsiteX7" fmla="*/ 1707769 w 1713735"/>
              <a:gd name="connsiteY7" fmla="*/ 46379 h 722654"/>
              <a:gd name="connsiteX8" fmla="*/ 1698244 w 1713735"/>
              <a:gd name="connsiteY8" fmla="*/ 494054 h 722654"/>
              <a:gd name="connsiteX9" fmla="*/ 1669669 w 1713735"/>
              <a:gd name="connsiteY9" fmla="*/ 579779 h 722654"/>
              <a:gd name="connsiteX10" fmla="*/ 1631569 w 1713735"/>
              <a:gd name="connsiteY10" fmla="*/ 598829 h 722654"/>
              <a:gd name="connsiteX11" fmla="*/ 1602994 w 1713735"/>
              <a:gd name="connsiteY11" fmla="*/ 627404 h 722654"/>
              <a:gd name="connsiteX12" fmla="*/ 1507744 w 1713735"/>
              <a:gd name="connsiteY12" fmla="*/ 665504 h 722654"/>
              <a:gd name="connsiteX13" fmla="*/ 1364869 w 1713735"/>
              <a:gd name="connsiteY13" fmla="*/ 694079 h 722654"/>
              <a:gd name="connsiteX14" fmla="*/ 507619 w 1713735"/>
              <a:gd name="connsiteY14" fmla="*/ 703604 h 722654"/>
              <a:gd name="connsiteX15" fmla="*/ 383794 w 1713735"/>
              <a:gd name="connsiteY15" fmla="*/ 722654 h 722654"/>
              <a:gd name="connsiteX16" fmla="*/ 221869 w 1713735"/>
              <a:gd name="connsiteY16" fmla="*/ 713129 h 722654"/>
              <a:gd name="connsiteX17" fmla="*/ 145669 w 1713735"/>
              <a:gd name="connsiteY17" fmla="*/ 675029 h 722654"/>
              <a:gd name="connsiteX18" fmla="*/ 117094 w 1713735"/>
              <a:gd name="connsiteY18" fmla="*/ 617879 h 722654"/>
              <a:gd name="connsiteX19" fmla="*/ 88519 w 1713735"/>
              <a:gd name="connsiteY19" fmla="*/ 589304 h 722654"/>
              <a:gd name="connsiteX20" fmla="*/ 21844 w 1713735"/>
              <a:gd name="connsiteY20" fmla="*/ 494054 h 722654"/>
              <a:gd name="connsiteX21" fmla="*/ 2794 w 1713735"/>
              <a:gd name="connsiteY21" fmla="*/ 465479 h 722654"/>
              <a:gd name="connsiteX22" fmla="*/ 21844 w 1713735"/>
              <a:gd name="connsiteY22" fmla="*/ 379754 h 722654"/>
              <a:gd name="connsiteX23" fmla="*/ 31369 w 1713735"/>
              <a:gd name="connsiteY23" fmla="*/ 236879 h 722654"/>
              <a:gd name="connsiteX24" fmla="*/ 40894 w 1713735"/>
              <a:gd name="connsiteY24" fmla="*/ 189254 h 722654"/>
              <a:gd name="connsiteX25" fmla="*/ 345694 w 1713735"/>
              <a:gd name="connsiteY25" fmla="*/ 151154 h 722654"/>
              <a:gd name="connsiteX26" fmla="*/ 1021969 w 1713735"/>
              <a:gd name="connsiteY26" fmla="*/ 141629 h 722654"/>
              <a:gd name="connsiteX27" fmla="*/ 1126744 w 1713735"/>
              <a:gd name="connsiteY27" fmla="*/ 122579 h 722654"/>
              <a:gd name="connsiteX28" fmla="*/ 1155319 w 1713735"/>
              <a:gd name="connsiteY28" fmla="*/ 103529 h 722654"/>
              <a:gd name="connsiteX29" fmla="*/ 1193419 w 1713735"/>
              <a:gd name="connsiteY29" fmla="*/ 103529 h 72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13735" h="722654">
                <a:moveTo>
                  <a:pt x="1193419" y="103529"/>
                </a:moveTo>
                <a:cubicBezTo>
                  <a:pt x="1201357" y="98767"/>
                  <a:pt x="1195844" y="82054"/>
                  <a:pt x="1202944" y="74954"/>
                </a:cubicBezTo>
                <a:cubicBezTo>
                  <a:pt x="1212984" y="64914"/>
                  <a:pt x="1226911" y="57272"/>
                  <a:pt x="1241044" y="55904"/>
                </a:cubicBezTo>
                <a:cubicBezTo>
                  <a:pt x="1326429" y="47641"/>
                  <a:pt x="1412494" y="49554"/>
                  <a:pt x="1498219" y="46379"/>
                </a:cubicBezTo>
                <a:cubicBezTo>
                  <a:pt x="1530955" y="39832"/>
                  <a:pt x="1552557" y="36297"/>
                  <a:pt x="1583944" y="27329"/>
                </a:cubicBezTo>
                <a:cubicBezTo>
                  <a:pt x="1679597" y="0"/>
                  <a:pt x="1531512" y="38056"/>
                  <a:pt x="1650619" y="8279"/>
                </a:cubicBezTo>
                <a:cubicBezTo>
                  <a:pt x="1660144" y="11454"/>
                  <a:pt x="1670840" y="12235"/>
                  <a:pt x="1679194" y="17804"/>
                </a:cubicBezTo>
                <a:cubicBezTo>
                  <a:pt x="1690402" y="25276"/>
                  <a:pt x="1707231" y="32919"/>
                  <a:pt x="1707769" y="46379"/>
                </a:cubicBezTo>
                <a:cubicBezTo>
                  <a:pt x="1713735" y="195519"/>
                  <a:pt x="1703872" y="344901"/>
                  <a:pt x="1698244" y="494054"/>
                </a:cubicBezTo>
                <a:cubicBezTo>
                  <a:pt x="1697252" y="520342"/>
                  <a:pt x="1693258" y="560121"/>
                  <a:pt x="1669669" y="579779"/>
                </a:cubicBezTo>
                <a:cubicBezTo>
                  <a:pt x="1658761" y="588869"/>
                  <a:pt x="1643123" y="590576"/>
                  <a:pt x="1631569" y="598829"/>
                </a:cubicBezTo>
                <a:cubicBezTo>
                  <a:pt x="1620608" y="606659"/>
                  <a:pt x="1613955" y="619574"/>
                  <a:pt x="1602994" y="627404"/>
                </a:cubicBezTo>
                <a:cubicBezTo>
                  <a:pt x="1581770" y="642564"/>
                  <a:pt x="1529097" y="660166"/>
                  <a:pt x="1507744" y="665504"/>
                </a:cubicBezTo>
                <a:cubicBezTo>
                  <a:pt x="1467308" y="675613"/>
                  <a:pt x="1408119" y="693187"/>
                  <a:pt x="1364869" y="694079"/>
                </a:cubicBezTo>
                <a:lnTo>
                  <a:pt x="507619" y="703604"/>
                </a:lnTo>
                <a:cubicBezTo>
                  <a:pt x="461607" y="715107"/>
                  <a:pt x="438647" y="722654"/>
                  <a:pt x="383794" y="722654"/>
                </a:cubicBezTo>
                <a:cubicBezTo>
                  <a:pt x="329726" y="722654"/>
                  <a:pt x="275844" y="716304"/>
                  <a:pt x="221869" y="713129"/>
                </a:cubicBezTo>
                <a:cubicBezTo>
                  <a:pt x="189086" y="704933"/>
                  <a:pt x="169118" y="705178"/>
                  <a:pt x="145669" y="675029"/>
                </a:cubicBezTo>
                <a:cubicBezTo>
                  <a:pt x="132593" y="658217"/>
                  <a:pt x="128908" y="635600"/>
                  <a:pt x="117094" y="617879"/>
                </a:cubicBezTo>
                <a:cubicBezTo>
                  <a:pt x="109622" y="606671"/>
                  <a:pt x="95751" y="600668"/>
                  <a:pt x="88519" y="589304"/>
                </a:cubicBezTo>
                <a:cubicBezTo>
                  <a:pt x="24827" y="489217"/>
                  <a:pt x="82300" y="534358"/>
                  <a:pt x="21844" y="494054"/>
                </a:cubicBezTo>
                <a:cubicBezTo>
                  <a:pt x="15494" y="484529"/>
                  <a:pt x="4058" y="476857"/>
                  <a:pt x="2794" y="465479"/>
                </a:cubicBezTo>
                <a:cubicBezTo>
                  <a:pt x="0" y="440334"/>
                  <a:pt x="13474" y="404864"/>
                  <a:pt x="21844" y="379754"/>
                </a:cubicBezTo>
                <a:cubicBezTo>
                  <a:pt x="25019" y="332129"/>
                  <a:pt x="26620" y="284373"/>
                  <a:pt x="31369" y="236879"/>
                </a:cubicBezTo>
                <a:cubicBezTo>
                  <a:pt x="32980" y="220770"/>
                  <a:pt x="36967" y="204960"/>
                  <a:pt x="40894" y="189254"/>
                </a:cubicBezTo>
                <a:cubicBezTo>
                  <a:pt x="71244" y="67852"/>
                  <a:pt x="141560" y="155157"/>
                  <a:pt x="345694" y="151154"/>
                </a:cubicBezTo>
                <a:lnTo>
                  <a:pt x="1021969" y="141629"/>
                </a:lnTo>
                <a:cubicBezTo>
                  <a:pt x="1048236" y="138346"/>
                  <a:pt x="1097378" y="137262"/>
                  <a:pt x="1126744" y="122579"/>
                </a:cubicBezTo>
                <a:cubicBezTo>
                  <a:pt x="1136983" y="117459"/>
                  <a:pt x="1145080" y="108649"/>
                  <a:pt x="1155319" y="103529"/>
                </a:cubicBezTo>
                <a:cubicBezTo>
                  <a:pt x="1180393" y="90992"/>
                  <a:pt x="1185482" y="108292"/>
                  <a:pt x="1193419" y="10352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143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15240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65638"/>
            <a:ext cx="2743200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15"/>
          <p:cNvSpPr/>
          <p:nvPr/>
        </p:nvSpPr>
        <p:spPr>
          <a:xfrm>
            <a:off x="7070725" y="2238375"/>
            <a:ext cx="1122363" cy="933450"/>
          </a:xfrm>
          <a:custGeom>
            <a:avLst/>
            <a:gdLst>
              <a:gd name="connsiteX0" fmla="*/ 453544 w 1121908"/>
              <a:gd name="connsiteY0" fmla="*/ 190500 h 933450"/>
              <a:gd name="connsiteX1" fmla="*/ 463069 w 1121908"/>
              <a:gd name="connsiteY1" fmla="*/ 114300 h 933450"/>
              <a:gd name="connsiteX2" fmla="*/ 472594 w 1121908"/>
              <a:gd name="connsiteY2" fmla="*/ 57150 h 933450"/>
              <a:gd name="connsiteX3" fmla="*/ 482119 w 1121908"/>
              <a:gd name="connsiteY3" fmla="*/ 28575 h 933450"/>
              <a:gd name="connsiteX4" fmla="*/ 520219 w 1121908"/>
              <a:gd name="connsiteY4" fmla="*/ 9525 h 933450"/>
              <a:gd name="connsiteX5" fmla="*/ 624994 w 1121908"/>
              <a:gd name="connsiteY5" fmla="*/ 0 h 933450"/>
              <a:gd name="connsiteX6" fmla="*/ 1005994 w 1121908"/>
              <a:gd name="connsiteY6" fmla="*/ 9525 h 933450"/>
              <a:gd name="connsiteX7" fmla="*/ 1034569 w 1121908"/>
              <a:gd name="connsiteY7" fmla="*/ 19050 h 933450"/>
              <a:gd name="connsiteX8" fmla="*/ 1063144 w 1121908"/>
              <a:gd name="connsiteY8" fmla="*/ 400050 h 933450"/>
              <a:gd name="connsiteX9" fmla="*/ 1082194 w 1121908"/>
              <a:gd name="connsiteY9" fmla="*/ 438150 h 933450"/>
              <a:gd name="connsiteX10" fmla="*/ 1120294 w 1121908"/>
              <a:gd name="connsiteY10" fmla="*/ 495300 h 933450"/>
              <a:gd name="connsiteX11" fmla="*/ 1110769 w 1121908"/>
              <a:gd name="connsiteY11" fmla="*/ 657225 h 933450"/>
              <a:gd name="connsiteX12" fmla="*/ 1044094 w 1121908"/>
              <a:gd name="connsiteY12" fmla="*/ 695325 h 933450"/>
              <a:gd name="connsiteX13" fmla="*/ 958369 w 1121908"/>
              <a:gd name="connsiteY13" fmla="*/ 714375 h 933450"/>
              <a:gd name="connsiteX14" fmla="*/ 805969 w 1121908"/>
              <a:gd name="connsiteY14" fmla="*/ 723900 h 933450"/>
              <a:gd name="connsiteX15" fmla="*/ 758344 w 1121908"/>
              <a:gd name="connsiteY15" fmla="*/ 733425 h 933450"/>
              <a:gd name="connsiteX16" fmla="*/ 701194 w 1121908"/>
              <a:gd name="connsiteY16" fmla="*/ 752475 h 933450"/>
              <a:gd name="connsiteX17" fmla="*/ 672619 w 1121908"/>
              <a:gd name="connsiteY17" fmla="*/ 762000 h 933450"/>
              <a:gd name="connsiteX18" fmla="*/ 615469 w 1121908"/>
              <a:gd name="connsiteY18" fmla="*/ 771525 h 933450"/>
              <a:gd name="connsiteX19" fmla="*/ 586894 w 1121908"/>
              <a:gd name="connsiteY19" fmla="*/ 790575 h 933450"/>
              <a:gd name="connsiteX20" fmla="*/ 558319 w 1121908"/>
              <a:gd name="connsiteY20" fmla="*/ 895350 h 933450"/>
              <a:gd name="connsiteX21" fmla="*/ 501169 w 1121908"/>
              <a:gd name="connsiteY21" fmla="*/ 914400 h 933450"/>
              <a:gd name="connsiteX22" fmla="*/ 434494 w 1121908"/>
              <a:gd name="connsiteY22" fmla="*/ 933450 h 933450"/>
              <a:gd name="connsiteX23" fmla="*/ 282094 w 1121908"/>
              <a:gd name="connsiteY23" fmla="*/ 923925 h 933450"/>
              <a:gd name="connsiteX24" fmla="*/ 234469 w 1121908"/>
              <a:gd name="connsiteY24" fmla="*/ 914400 h 933450"/>
              <a:gd name="connsiteX25" fmla="*/ 177319 w 1121908"/>
              <a:gd name="connsiteY25" fmla="*/ 876300 h 933450"/>
              <a:gd name="connsiteX26" fmla="*/ 110644 w 1121908"/>
              <a:gd name="connsiteY26" fmla="*/ 838200 h 933450"/>
              <a:gd name="connsiteX27" fmla="*/ 53494 w 1121908"/>
              <a:gd name="connsiteY27" fmla="*/ 819150 h 933450"/>
              <a:gd name="connsiteX28" fmla="*/ 24919 w 1121908"/>
              <a:gd name="connsiteY28" fmla="*/ 790575 h 933450"/>
              <a:gd name="connsiteX29" fmla="*/ 15394 w 1121908"/>
              <a:gd name="connsiteY29" fmla="*/ 762000 h 933450"/>
              <a:gd name="connsiteX30" fmla="*/ 34444 w 1121908"/>
              <a:gd name="connsiteY30" fmla="*/ 485775 h 933450"/>
              <a:gd name="connsiteX31" fmla="*/ 43969 w 1121908"/>
              <a:gd name="connsiteY31" fmla="*/ 257175 h 933450"/>
              <a:gd name="connsiteX32" fmla="*/ 53494 w 1121908"/>
              <a:gd name="connsiteY32" fmla="*/ 228600 h 933450"/>
              <a:gd name="connsiteX33" fmla="*/ 82069 w 1121908"/>
              <a:gd name="connsiteY33" fmla="*/ 133350 h 933450"/>
              <a:gd name="connsiteX34" fmla="*/ 110644 w 1121908"/>
              <a:gd name="connsiteY34" fmla="*/ 123825 h 933450"/>
              <a:gd name="connsiteX35" fmla="*/ 358294 w 1121908"/>
              <a:gd name="connsiteY35" fmla="*/ 133350 h 933450"/>
              <a:gd name="connsiteX36" fmla="*/ 415444 w 1121908"/>
              <a:gd name="connsiteY36" fmla="*/ 152400 h 933450"/>
              <a:gd name="connsiteX37" fmla="*/ 453544 w 1121908"/>
              <a:gd name="connsiteY37" fmla="*/ 19050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21908" h="933450">
                <a:moveTo>
                  <a:pt x="453544" y="190500"/>
                </a:moveTo>
                <a:cubicBezTo>
                  <a:pt x="461481" y="184150"/>
                  <a:pt x="459449" y="139640"/>
                  <a:pt x="463069" y="114300"/>
                </a:cubicBezTo>
                <a:cubicBezTo>
                  <a:pt x="465800" y="95181"/>
                  <a:pt x="468404" y="76003"/>
                  <a:pt x="472594" y="57150"/>
                </a:cubicBezTo>
                <a:cubicBezTo>
                  <a:pt x="474772" y="47349"/>
                  <a:pt x="475019" y="35675"/>
                  <a:pt x="482119" y="28575"/>
                </a:cubicBezTo>
                <a:cubicBezTo>
                  <a:pt x="492159" y="18535"/>
                  <a:pt x="506296" y="12310"/>
                  <a:pt x="520219" y="9525"/>
                </a:cubicBezTo>
                <a:cubicBezTo>
                  <a:pt x="554607" y="2647"/>
                  <a:pt x="590069" y="3175"/>
                  <a:pt x="624994" y="0"/>
                </a:cubicBezTo>
                <a:cubicBezTo>
                  <a:pt x="751994" y="3175"/>
                  <a:pt x="879092" y="3623"/>
                  <a:pt x="1005994" y="9525"/>
                </a:cubicBezTo>
                <a:cubicBezTo>
                  <a:pt x="1016023" y="9991"/>
                  <a:pt x="1033042" y="9127"/>
                  <a:pt x="1034569" y="19050"/>
                </a:cubicBezTo>
                <a:cubicBezTo>
                  <a:pt x="1090235" y="380881"/>
                  <a:pt x="1006849" y="132649"/>
                  <a:pt x="1063144" y="400050"/>
                </a:cubicBezTo>
                <a:cubicBezTo>
                  <a:pt x="1066069" y="413944"/>
                  <a:pt x="1074889" y="425974"/>
                  <a:pt x="1082194" y="438150"/>
                </a:cubicBezTo>
                <a:cubicBezTo>
                  <a:pt x="1093974" y="457783"/>
                  <a:pt x="1120294" y="495300"/>
                  <a:pt x="1120294" y="495300"/>
                </a:cubicBezTo>
                <a:cubicBezTo>
                  <a:pt x="1117119" y="549275"/>
                  <a:pt x="1121908" y="604316"/>
                  <a:pt x="1110769" y="657225"/>
                </a:cubicBezTo>
                <a:cubicBezTo>
                  <a:pt x="1109188" y="664735"/>
                  <a:pt x="1044297" y="695238"/>
                  <a:pt x="1044094" y="695325"/>
                </a:cubicBezTo>
                <a:cubicBezTo>
                  <a:pt x="1018246" y="706403"/>
                  <a:pt x="984935" y="711960"/>
                  <a:pt x="958369" y="714375"/>
                </a:cubicBezTo>
                <a:cubicBezTo>
                  <a:pt x="907679" y="718983"/>
                  <a:pt x="856769" y="720725"/>
                  <a:pt x="805969" y="723900"/>
                </a:cubicBezTo>
                <a:cubicBezTo>
                  <a:pt x="790094" y="727075"/>
                  <a:pt x="773963" y="729165"/>
                  <a:pt x="758344" y="733425"/>
                </a:cubicBezTo>
                <a:cubicBezTo>
                  <a:pt x="738971" y="738709"/>
                  <a:pt x="720244" y="746125"/>
                  <a:pt x="701194" y="752475"/>
                </a:cubicBezTo>
                <a:cubicBezTo>
                  <a:pt x="691669" y="755650"/>
                  <a:pt x="682523" y="760349"/>
                  <a:pt x="672619" y="762000"/>
                </a:cubicBezTo>
                <a:lnTo>
                  <a:pt x="615469" y="771525"/>
                </a:lnTo>
                <a:cubicBezTo>
                  <a:pt x="605944" y="777875"/>
                  <a:pt x="591146" y="779946"/>
                  <a:pt x="586894" y="790575"/>
                </a:cubicBezTo>
                <a:cubicBezTo>
                  <a:pt x="578539" y="811462"/>
                  <a:pt x="590410" y="875293"/>
                  <a:pt x="558319" y="895350"/>
                </a:cubicBezTo>
                <a:cubicBezTo>
                  <a:pt x="541291" y="905993"/>
                  <a:pt x="520219" y="908050"/>
                  <a:pt x="501169" y="914400"/>
                </a:cubicBezTo>
                <a:cubicBezTo>
                  <a:pt x="460175" y="928065"/>
                  <a:pt x="482334" y="921490"/>
                  <a:pt x="434494" y="933450"/>
                </a:cubicBezTo>
                <a:cubicBezTo>
                  <a:pt x="383694" y="930275"/>
                  <a:pt x="332764" y="928751"/>
                  <a:pt x="282094" y="923925"/>
                </a:cubicBezTo>
                <a:cubicBezTo>
                  <a:pt x="265978" y="922390"/>
                  <a:pt x="249207" y="921099"/>
                  <a:pt x="234469" y="914400"/>
                </a:cubicBezTo>
                <a:cubicBezTo>
                  <a:pt x="213626" y="904926"/>
                  <a:pt x="196369" y="889000"/>
                  <a:pt x="177319" y="876300"/>
                </a:cubicBezTo>
                <a:cubicBezTo>
                  <a:pt x="151544" y="859117"/>
                  <a:pt x="140856" y="850285"/>
                  <a:pt x="110644" y="838200"/>
                </a:cubicBezTo>
                <a:cubicBezTo>
                  <a:pt x="92000" y="830742"/>
                  <a:pt x="53494" y="819150"/>
                  <a:pt x="53494" y="819150"/>
                </a:cubicBezTo>
                <a:cubicBezTo>
                  <a:pt x="43969" y="809625"/>
                  <a:pt x="32391" y="801783"/>
                  <a:pt x="24919" y="790575"/>
                </a:cubicBezTo>
                <a:cubicBezTo>
                  <a:pt x="19350" y="782221"/>
                  <a:pt x="15394" y="772040"/>
                  <a:pt x="15394" y="762000"/>
                </a:cubicBezTo>
                <a:cubicBezTo>
                  <a:pt x="15394" y="534050"/>
                  <a:pt x="0" y="589108"/>
                  <a:pt x="34444" y="485775"/>
                </a:cubicBezTo>
                <a:cubicBezTo>
                  <a:pt x="37619" y="409575"/>
                  <a:pt x="38335" y="333233"/>
                  <a:pt x="43969" y="257175"/>
                </a:cubicBezTo>
                <a:cubicBezTo>
                  <a:pt x="44711" y="247162"/>
                  <a:pt x="50736" y="238254"/>
                  <a:pt x="53494" y="228600"/>
                </a:cubicBezTo>
                <a:cubicBezTo>
                  <a:pt x="57431" y="214819"/>
                  <a:pt x="74921" y="135733"/>
                  <a:pt x="82069" y="133350"/>
                </a:cubicBezTo>
                <a:lnTo>
                  <a:pt x="110644" y="123825"/>
                </a:lnTo>
                <a:cubicBezTo>
                  <a:pt x="193194" y="127000"/>
                  <a:pt x="276044" y="125639"/>
                  <a:pt x="358294" y="133350"/>
                </a:cubicBezTo>
                <a:cubicBezTo>
                  <a:pt x="378287" y="135224"/>
                  <a:pt x="415444" y="152400"/>
                  <a:pt x="415444" y="152400"/>
                </a:cubicBezTo>
                <a:cubicBezTo>
                  <a:pt x="447031" y="141871"/>
                  <a:pt x="445607" y="196850"/>
                  <a:pt x="453544" y="1905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975475" y="4730750"/>
            <a:ext cx="882650" cy="420688"/>
          </a:xfrm>
          <a:custGeom>
            <a:avLst/>
            <a:gdLst>
              <a:gd name="connsiteX0" fmla="*/ 35201 w 882926"/>
              <a:gd name="connsiteY0" fmla="*/ 192065 h 420665"/>
              <a:gd name="connsiteX1" fmla="*/ 63776 w 882926"/>
              <a:gd name="connsiteY1" fmla="*/ 173015 h 420665"/>
              <a:gd name="connsiteX2" fmla="*/ 54251 w 882926"/>
              <a:gd name="connsiteY2" fmla="*/ 144440 h 420665"/>
              <a:gd name="connsiteX3" fmla="*/ 63776 w 882926"/>
              <a:gd name="connsiteY3" fmla="*/ 87290 h 420665"/>
              <a:gd name="connsiteX4" fmla="*/ 82826 w 882926"/>
              <a:gd name="connsiteY4" fmla="*/ 58715 h 420665"/>
              <a:gd name="connsiteX5" fmla="*/ 435251 w 882926"/>
              <a:gd name="connsiteY5" fmla="*/ 49190 h 420665"/>
              <a:gd name="connsiteX6" fmla="*/ 501926 w 882926"/>
              <a:gd name="connsiteY6" fmla="*/ 39665 h 420665"/>
              <a:gd name="connsiteX7" fmla="*/ 768626 w 882926"/>
              <a:gd name="connsiteY7" fmla="*/ 1565 h 420665"/>
              <a:gd name="connsiteX8" fmla="*/ 873401 w 882926"/>
              <a:gd name="connsiteY8" fmla="*/ 11090 h 420665"/>
              <a:gd name="connsiteX9" fmla="*/ 882926 w 882926"/>
              <a:gd name="connsiteY9" fmla="*/ 39665 h 420665"/>
              <a:gd name="connsiteX10" fmla="*/ 873401 w 882926"/>
              <a:gd name="connsiteY10" fmla="*/ 306365 h 420665"/>
              <a:gd name="connsiteX11" fmla="*/ 863876 w 882926"/>
              <a:gd name="connsiteY11" fmla="*/ 334940 h 420665"/>
              <a:gd name="connsiteX12" fmla="*/ 806726 w 882926"/>
              <a:gd name="connsiteY12" fmla="*/ 353990 h 420665"/>
              <a:gd name="connsiteX13" fmla="*/ 559076 w 882926"/>
              <a:gd name="connsiteY13" fmla="*/ 363515 h 420665"/>
              <a:gd name="connsiteX14" fmla="*/ 587651 w 882926"/>
              <a:gd name="connsiteY14" fmla="*/ 373040 h 420665"/>
              <a:gd name="connsiteX15" fmla="*/ 530501 w 882926"/>
              <a:gd name="connsiteY15" fmla="*/ 401615 h 420665"/>
              <a:gd name="connsiteX16" fmla="*/ 368576 w 882926"/>
              <a:gd name="connsiteY16" fmla="*/ 411140 h 420665"/>
              <a:gd name="connsiteX17" fmla="*/ 82826 w 882926"/>
              <a:gd name="connsiteY17" fmla="*/ 420665 h 420665"/>
              <a:gd name="connsiteX18" fmla="*/ 35201 w 882926"/>
              <a:gd name="connsiteY18" fmla="*/ 411140 h 420665"/>
              <a:gd name="connsiteX19" fmla="*/ 6626 w 882926"/>
              <a:gd name="connsiteY19" fmla="*/ 344465 h 420665"/>
              <a:gd name="connsiteX20" fmla="*/ 16151 w 882926"/>
              <a:gd name="connsiteY20" fmla="*/ 173015 h 420665"/>
              <a:gd name="connsiteX21" fmla="*/ 35201 w 882926"/>
              <a:gd name="connsiteY21" fmla="*/ 192065 h 42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82926" h="420665">
                <a:moveTo>
                  <a:pt x="35201" y="192065"/>
                </a:moveTo>
                <a:cubicBezTo>
                  <a:pt x="43138" y="192065"/>
                  <a:pt x="59524" y="183644"/>
                  <a:pt x="63776" y="173015"/>
                </a:cubicBezTo>
                <a:cubicBezTo>
                  <a:pt x="67505" y="163693"/>
                  <a:pt x="54251" y="154480"/>
                  <a:pt x="54251" y="144440"/>
                </a:cubicBezTo>
                <a:cubicBezTo>
                  <a:pt x="54251" y="125127"/>
                  <a:pt x="57669" y="105612"/>
                  <a:pt x="63776" y="87290"/>
                </a:cubicBezTo>
                <a:cubicBezTo>
                  <a:pt x="67396" y="76430"/>
                  <a:pt x="71438" y="59883"/>
                  <a:pt x="82826" y="58715"/>
                </a:cubicBezTo>
                <a:cubicBezTo>
                  <a:pt x="199731" y="46725"/>
                  <a:pt x="317776" y="52365"/>
                  <a:pt x="435251" y="49190"/>
                </a:cubicBezTo>
                <a:cubicBezTo>
                  <a:pt x="457476" y="46015"/>
                  <a:pt x="479514" y="40983"/>
                  <a:pt x="501926" y="39665"/>
                </a:cubicBezTo>
                <a:cubicBezTo>
                  <a:pt x="771114" y="23830"/>
                  <a:pt x="731742" y="112217"/>
                  <a:pt x="768626" y="1565"/>
                </a:cubicBezTo>
                <a:cubicBezTo>
                  <a:pt x="803551" y="4740"/>
                  <a:pt x="840132" y="0"/>
                  <a:pt x="873401" y="11090"/>
                </a:cubicBezTo>
                <a:cubicBezTo>
                  <a:pt x="882926" y="14265"/>
                  <a:pt x="882926" y="29625"/>
                  <a:pt x="882926" y="39665"/>
                </a:cubicBezTo>
                <a:cubicBezTo>
                  <a:pt x="882926" y="128622"/>
                  <a:pt x="879128" y="217593"/>
                  <a:pt x="873401" y="306365"/>
                </a:cubicBezTo>
                <a:cubicBezTo>
                  <a:pt x="872755" y="316384"/>
                  <a:pt x="872046" y="329104"/>
                  <a:pt x="863876" y="334940"/>
                </a:cubicBezTo>
                <a:cubicBezTo>
                  <a:pt x="847536" y="346612"/>
                  <a:pt x="826792" y="353218"/>
                  <a:pt x="806726" y="353990"/>
                </a:cubicBezTo>
                <a:lnTo>
                  <a:pt x="559076" y="363515"/>
                </a:lnTo>
                <a:cubicBezTo>
                  <a:pt x="568601" y="366690"/>
                  <a:pt x="587651" y="363000"/>
                  <a:pt x="587651" y="373040"/>
                </a:cubicBezTo>
                <a:cubicBezTo>
                  <a:pt x="587651" y="383475"/>
                  <a:pt x="537547" y="400910"/>
                  <a:pt x="530501" y="401615"/>
                </a:cubicBezTo>
                <a:cubicBezTo>
                  <a:pt x="476701" y="406995"/>
                  <a:pt x="422595" y="408841"/>
                  <a:pt x="368576" y="411140"/>
                </a:cubicBezTo>
                <a:lnTo>
                  <a:pt x="82826" y="420665"/>
                </a:lnTo>
                <a:cubicBezTo>
                  <a:pt x="66951" y="417490"/>
                  <a:pt x="49257" y="419172"/>
                  <a:pt x="35201" y="411140"/>
                </a:cubicBezTo>
                <a:cubicBezTo>
                  <a:pt x="16016" y="400177"/>
                  <a:pt x="10779" y="361075"/>
                  <a:pt x="6626" y="344465"/>
                </a:cubicBezTo>
                <a:cubicBezTo>
                  <a:pt x="9801" y="287315"/>
                  <a:pt x="0" y="227927"/>
                  <a:pt x="16151" y="173015"/>
                </a:cubicBezTo>
                <a:cubicBezTo>
                  <a:pt x="19845" y="160456"/>
                  <a:pt x="27264" y="192065"/>
                  <a:pt x="35201" y="19206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4495800"/>
            <a:ext cx="464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Topic: A broad concept/theme, semantically coherent, which is </a:t>
            </a:r>
            <a:r>
              <a:rPr lang="en-US" altLang="zh-CN" i="1" dirty="0">
                <a:ea typeface="宋体" panose="02010600030101010101" pitchFamily="2" charset="-122"/>
              </a:rPr>
              <a:t>hidden</a:t>
            </a:r>
            <a:r>
              <a:rPr lang="en-US" altLang="zh-CN" dirty="0">
                <a:ea typeface="宋体" panose="02010600030101010101" pitchFamily="2" charset="-122"/>
              </a:rPr>
              <a:t> in documents</a:t>
            </a:r>
            <a:endParaRPr lang="en-US" alt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982686" y="1589772"/>
            <a:ext cx="365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ea typeface="宋体" panose="02010600030101010101" pitchFamily="2" charset="-122"/>
              </a:rPr>
              <a:t>Representation: a </a:t>
            </a:r>
            <a:r>
              <a:rPr lang="en-US" altLang="zh-CN" sz="1800" dirty="0" smtClean="0">
                <a:ea typeface="宋体" panose="02010600030101010101" pitchFamily="2" charset="-122"/>
              </a:rPr>
              <a:t>probabilistic distribution over words.</a:t>
            </a:r>
            <a:endParaRPr lang="en-US" altLang="en-US" sz="1800" dirty="0"/>
          </a:p>
        </p:txBody>
      </p:sp>
      <p:sp>
        <p:nvSpPr>
          <p:cNvPr id="21" name="Freeform 20"/>
          <p:cNvSpPr/>
          <p:nvPr/>
        </p:nvSpPr>
        <p:spPr>
          <a:xfrm>
            <a:off x="7058025" y="3171825"/>
            <a:ext cx="1085850" cy="533400"/>
          </a:xfrm>
          <a:custGeom>
            <a:avLst/>
            <a:gdLst>
              <a:gd name="connsiteX0" fmla="*/ 47625 w 1085850"/>
              <a:gd name="connsiteY0" fmla="*/ 66675 h 533400"/>
              <a:gd name="connsiteX1" fmla="*/ 114300 w 1085850"/>
              <a:gd name="connsiteY1" fmla="*/ 104775 h 533400"/>
              <a:gd name="connsiteX2" fmla="*/ 171450 w 1085850"/>
              <a:gd name="connsiteY2" fmla="*/ 123825 h 533400"/>
              <a:gd name="connsiteX3" fmla="*/ 219075 w 1085850"/>
              <a:gd name="connsiteY3" fmla="*/ 152400 h 533400"/>
              <a:gd name="connsiteX4" fmla="*/ 247650 w 1085850"/>
              <a:gd name="connsiteY4" fmla="*/ 171450 h 533400"/>
              <a:gd name="connsiteX5" fmla="*/ 285750 w 1085850"/>
              <a:gd name="connsiteY5" fmla="*/ 180975 h 533400"/>
              <a:gd name="connsiteX6" fmla="*/ 314325 w 1085850"/>
              <a:gd name="connsiteY6" fmla="*/ 171450 h 533400"/>
              <a:gd name="connsiteX7" fmla="*/ 381000 w 1085850"/>
              <a:gd name="connsiteY7" fmla="*/ 152400 h 533400"/>
              <a:gd name="connsiteX8" fmla="*/ 409575 w 1085850"/>
              <a:gd name="connsiteY8" fmla="*/ 133350 h 533400"/>
              <a:gd name="connsiteX9" fmla="*/ 438150 w 1085850"/>
              <a:gd name="connsiteY9" fmla="*/ 123825 h 533400"/>
              <a:gd name="connsiteX10" fmla="*/ 514350 w 1085850"/>
              <a:gd name="connsiteY10" fmla="*/ 95250 h 533400"/>
              <a:gd name="connsiteX11" fmla="*/ 542925 w 1085850"/>
              <a:gd name="connsiteY11" fmla="*/ 76200 h 533400"/>
              <a:gd name="connsiteX12" fmla="*/ 571500 w 1085850"/>
              <a:gd name="connsiteY12" fmla="*/ 47625 h 533400"/>
              <a:gd name="connsiteX13" fmla="*/ 619125 w 1085850"/>
              <a:gd name="connsiteY13" fmla="*/ 28575 h 533400"/>
              <a:gd name="connsiteX14" fmla="*/ 723900 w 1085850"/>
              <a:gd name="connsiteY14" fmla="*/ 9525 h 533400"/>
              <a:gd name="connsiteX15" fmla="*/ 762000 w 1085850"/>
              <a:gd name="connsiteY15" fmla="*/ 0 h 533400"/>
              <a:gd name="connsiteX16" fmla="*/ 895350 w 1085850"/>
              <a:gd name="connsiteY16" fmla="*/ 9525 h 533400"/>
              <a:gd name="connsiteX17" fmla="*/ 923925 w 1085850"/>
              <a:gd name="connsiteY17" fmla="*/ 19050 h 533400"/>
              <a:gd name="connsiteX18" fmla="*/ 962025 w 1085850"/>
              <a:gd name="connsiteY18" fmla="*/ 28575 h 533400"/>
              <a:gd name="connsiteX19" fmla="*/ 990600 w 1085850"/>
              <a:gd name="connsiteY19" fmla="*/ 38100 h 533400"/>
              <a:gd name="connsiteX20" fmla="*/ 1047750 w 1085850"/>
              <a:gd name="connsiteY20" fmla="*/ 47625 h 533400"/>
              <a:gd name="connsiteX21" fmla="*/ 1057275 w 1085850"/>
              <a:gd name="connsiteY21" fmla="*/ 295275 h 533400"/>
              <a:gd name="connsiteX22" fmla="*/ 1076325 w 1085850"/>
              <a:gd name="connsiteY22" fmla="*/ 333375 h 533400"/>
              <a:gd name="connsiteX23" fmla="*/ 1085850 w 1085850"/>
              <a:gd name="connsiteY23" fmla="*/ 361950 h 533400"/>
              <a:gd name="connsiteX24" fmla="*/ 1076325 w 1085850"/>
              <a:gd name="connsiteY24" fmla="*/ 400050 h 533400"/>
              <a:gd name="connsiteX25" fmla="*/ 1038225 w 1085850"/>
              <a:gd name="connsiteY25" fmla="*/ 419100 h 533400"/>
              <a:gd name="connsiteX26" fmla="*/ 876300 w 1085850"/>
              <a:gd name="connsiteY26" fmla="*/ 438150 h 533400"/>
              <a:gd name="connsiteX27" fmla="*/ 733425 w 1085850"/>
              <a:gd name="connsiteY27" fmla="*/ 466725 h 533400"/>
              <a:gd name="connsiteX28" fmla="*/ 695325 w 1085850"/>
              <a:gd name="connsiteY28" fmla="*/ 476250 h 533400"/>
              <a:gd name="connsiteX29" fmla="*/ 266700 w 1085850"/>
              <a:gd name="connsiteY29" fmla="*/ 495300 h 533400"/>
              <a:gd name="connsiteX30" fmla="*/ 161925 w 1085850"/>
              <a:gd name="connsiteY30" fmla="*/ 533400 h 533400"/>
              <a:gd name="connsiteX31" fmla="*/ 85725 w 1085850"/>
              <a:gd name="connsiteY31" fmla="*/ 523875 h 533400"/>
              <a:gd name="connsiteX32" fmla="*/ 57150 w 1085850"/>
              <a:gd name="connsiteY32" fmla="*/ 457200 h 533400"/>
              <a:gd name="connsiteX33" fmla="*/ 38100 w 1085850"/>
              <a:gd name="connsiteY33" fmla="*/ 428625 h 533400"/>
              <a:gd name="connsiteX34" fmla="*/ 9525 w 1085850"/>
              <a:gd name="connsiteY34" fmla="*/ 304800 h 533400"/>
              <a:gd name="connsiteX35" fmla="*/ 0 w 1085850"/>
              <a:gd name="connsiteY35" fmla="*/ 228600 h 533400"/>
              <a:gd name="connsiteX36" fmla="*/ 9525 w 1085850"/>
              <a:gd name="connsiteY36" fmla="*/ 142875 h 533400"/>
              <a:gd name="connsiteX37" fmla="*/ 66675 w 1085850"/>
              <a:gd name="connsiteY37" fmla="*/ 95250 h 533400"/>
              <a:gd name="connsiteX38" fmla="*/ 47625 w 1085850"/>
              <a:gd name="connsiteY38" fmla="*/ 6667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85850" h="533400">
                <a:moveTo>
                  <a:pt x="47625" y="66675"/>
                </a:moveTo>
                <a:cubicBezTo>
                  <a:pt x="55563" y="68263"/>
                  <a:pt x="84088" y="92690"/>
                  <a:pt x="114300" y="104775"/>
                </a:cubicBezTo>
                <a:cubicBezTo>
                  <a:pt x="132944" y="112233"/>
                  <a:pt x="153169" y="115516"/>
                  <a:pt x="171450" y="123825"/>
                </a:cubicBezTo>
                <a:cubicBezTo>
                  <a:pt x="188304" y="131486"/>
                  <a:pt x="203376" y="142588"/>
                  <a:pt x="219075" y="152400"/>
                </a:cubicBezTo>
                <a:cubicBezTo>
                  <a:pt x="228783" y="158467"/>
                  <a:pt x="237128" y="166941"/>
                  <a:pt x="247650" y="171450"/>
                </a:cubicBezTo>
                <a:cubicBezTo>
                  <a:pt x="259682" y="176607"/>
                  <a:pt x="273050" y="177800"/>
                  <a:pt x="285750" y="180975"/>
                </a:cubicBezTo>
                <a:cubicBezTo>
                  <a:pt x="295275" y="177800"/>
                  <a:pt x="304671" y="174208"/>
                  <a:pt x="314325" y="171450"/>
                </a:cubicBezTo>
                <a:cubicBezTo>
                  <a:pt x="328567" y="167381"/>
                  <a:pt x="365775" y="160013"/>
                  <a:pt x="381000" y="152400"/>
                </a:cubicBezTo>
                <a:cubicBezTo>
                  <a:pt x="391239" y="147280"/>
                  <a:pt x="399336" y="138470"/>
                  <a:pt x="409575" y="133350"/>
                </a:cubicBezTo>
                <a:cubicBezTo>
                  <a:pt x="418555" y="128860"/>
                  <a:pt x="428922" y="127780"/>
                  <a:pt x="438150" y="123825"/>
                </a:cubicBezTo>
                <a:cubicBezTo>
                  <a:pt x="507882" y="93940"/>
                  <a:pt x="444106" y="112811"/>
                  <a:pt x="514350" y="95250"/>
                </a:cubicBezTo>
                <a:cubicBezTo>
                  <a:pt x="523875" y="88900"/>
                  <a:pt x="534131" y="83529"/>
                  <a:pt x="542925" y="76200"/>
                </a:cubicBezTo>
                <a:cubicBezTo>
                  <a:pt x="553273" y="67576"/>
                  <a:pt x="560077" y="54764"/>
                  <a:pt x="571500" y="47625"/>
                </a:cubicBezTo>
                <a:cubicBezTo>
                  <a:pt x="585999" y="38563"/>
                  <a:pt x="602905" y="33982"/>
                  <a:pt x="619125" y="28575"/>
                </a:cubicBezTo>
                <a:cubicBezTo>
                  <a:pt x="658011" y="15613"/>
                  <a:pt x="680270" y="17458"/>
                  <a:pt x="723900" y="9525"/>
                </a:cubicBezTo>
                <a:cubicBezTo>
                  <a:pt x="736780" y="7183"/>
                  <a:pt x="749300" y="3175"/>
                  <a:pt x="762000" y="0"/>
                </a:cubicBezTo>
                <a:cubicBezTo>
                  <a:pt x="806450" y="3175"/>
                  <a:pt x="851092" y="4318"/>
                  <a:pt x="895350" y="9525"/>
                </a:cubicBezTo>
                <a:cubicBezTo>
                  <a:pt x="905321" y="10698"/>
                  <a:pt x="914271" y="16292"/>
                  <a:pt x="923925" y="19050"/>
                </a:cubicBezTo>
                <a:cubicBezTo>
                  <a:pt x="936512" y="22646"/>
                  <a:pt x="949438" y="24979"/>
                  <a:pt x="962025" y="28575"/>
                </a:cubicBezTo>
                <a:cubicBezTo>
                  <a:pt x="971679" y="31333"/>
                  <a:pt x="980799" y="35922"/>
                  <a:pt x="990600" y="38100"/>
                </a:cubicBezTo>
                <a:cubicBezTo>
                  <a:pt x="1009453" y="42290"/>
                  <a:pt x="1028700" y="44450"/>
                  <a:pt x="1047750" y="47625"/>
                </a:cubicBezTo>
                <a:cubicBezTo>
                  <a:pt x="1050925" y="130175"/>
                  <a:pt x="1049055" y="213074"/>
                  <a:pt x="1057275" y="295275"/>
                </a:cubicBezTo>
                <a:cubicBezTo>
                  <a:pt x="1058688" y="309404"/>
                  <a:pt x="1070732" y="320324"/>
                  <a:pt x="1076325" y="333375"/>
                </a:cubicBezTo>
                <a:cubicBezTo>
                  <a:pt x="1080280" y="342603"/>
                  <a:pt x="1082675" y="352425"/>
                  <a:pt x="1085850" y="361950"/>
                </a:cubicBezTo>
                <a:cubicBezTo>
                  <a:pt x="1082675" y="374650"/>
                  <a:pt x="1084706" y="389993"/>
                  <a:pt x="1076325" y="400050"/>
                </a:cubicBezTo>
                <a:cubicBezTo>
                  <a:pt x="1067235" y="410958"/>
                  <a:pt x="1051276" y="413507"/>
                  <a:pt x="1038225" y="419100"/>
                </a:cubicBezTo>
                <a:cubicBezTo>
                  <a:pt x="985310" y="441778"/>
                  <a:pt x="940056" y="432078"/>
                  <a:pt x="876300" y="438150"/>
                </a:cubicBezTo>
                <a:cubicBezTo>
                  <a:pt x="812197" y="444255"/>
                  <a:pt x="798180" y="450536"/>
                  <a:pt x="733425" y="466725"/>
                </a:cubicBezTo>
                <a:cubicBezTo>
                  <a:pt x="720725" y="469900"/>
                  <a:pt x="708351" y="474947"/>
                  <a:pt x="695325" y="476250"/>
                </a:cubicBezTo>
                <a:cubicBezTo>
                  <a:pt x="489456" y="496837"/>
                  <a:pt x="631970" y="484864"/>
                  <a:pt x="266700" y="495300"/>
                </a:cubicBezTo>
                <a:cubicBezTo>
                  <a:pt x="179394" y="517126"/>
                  <a:pt x="212285" y="499827"/>
                  <a:pt x="161925" y="533400"/>
                </a:cubicBezTo>
                <a:cubicBezTo>
                  <a:pt x="136525" y="530225"/>
                  <a:pt x="109492" y="533382"/>
                  <a:pt x="85725" y="523875"/>
                </a:cubicBezTo>
                <a:cubicBezTo>
                  <a:pt x="65110" y="515629"/>
                  <a:pt x="62937" y="470703"/>
                  <a:pt x="57150" y="457200"/>
                </a:cubicBezTo>
                <a:cubicBezTo>
                  <a:pt x="52641" y="446678"/>
                  <a:pt x="44450" y="438150"/>
                  <a:pt x="38100" y="428625"/>
                </a:cubicBezTo>
                <a:cubicBezTo>
                  <a:pt x="29348" y="393618"/>
                  <a:pt x="15389" y="342915"/>
                  <a:pt x="9525" y="304800"/>
                </a:cubicBezTo>
                <a:cubicBezTo>
                  <a:pt x="5633" y="279500"/>
                  <a:pt x="3175" y="254000"/>
                  <a:pt x="0" y="228600"/>
                </a:cubicBezTo>
                <a:cubicBezTo>
                  <a:pt x="3175" y="200025"/>
                  <a:pt x="433" y="170150"/>
                  <a:pt x="9525" y="142875"/>
                </a:cubicBezTo>
                <a:cubicBezTo>
                  <a:pt x="26300" y="92551"/>
                  <a:pt x="43800" y="133376"/>
                  <a:pt x="66675" y="95250"/>
                </a:cubicBezTo>
                <a:cubicBezTo>
                  <a:pt x="71576" y="87082"/>
                  <a:pt x="39687" y="65087"/>
                  <a:pt x="47625" y="66675"/>
                </a:cubicBezTo>
                <a:close/>
              </a:path>
            </a:pathLst>
          </a:cu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23" name="Straight Connector 22"/>
          <p:cNvCxnSpPr>
            <a:stCxn id="7" idx="8"/>
            <a:endCxn id="30" idx="1"/>
          </p:cNvCxnSpPr>
          <p:nvPr/>
        </p:nvCxnSpPr>
        <p:spPr>
          <a:xfrm>
            <a:off x="2187575" y="2161927"/>
            <a:ext cx="1292225" cy="1257657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30" idx="1"/>
          </p:cNvCxnSpPr>
          <p:nvPr/>
        </p:nvCxnSpPr>
        <p:spPr>
          <a:xfrm flipV="1">
            <a:off x="2184400" y="3420378"/>
            <a:ext cx="1295400" cy="492125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30"/>
            <a:endCxn id="30" idx="3"/>
          </p:cNvCxnSpPr>
          <p:nvPr/>
        </p:nvCxnSpPr>
        <p:spPr>
          <a:xfrm flipH="1">
            <a:off x="5689600" y="2724150"/>
            <a:ext cx="1415583" cy="695434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30" idx="3"/>
          </p:cNvCxnSpPr>
          <p:nvPr/>
        </p:nvCxnSpPr>
        <p:spPr>
          <a:xfrm flipH="1" flipV="1">
            <a:off x="5689600" y="3419584"/>
            <a:ext cx="1349631" cy="1398461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479800" y="2388503"/>
            <a:ext cx="22098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latin typeface="Segoe Script" panose="020B0504020000000003" pitchFamily="34" charset="0"/>
              </a:rPr>
              <a:t>retrieval       0.2</a:t>
            </a:r>
          </a:p>
          <a:p>
            <a:r>
              <a:rPr lang="en-US" altLang="en-US" sz="1600" dirty="0">
                <a:latin typeface="Segoe Script" panose="020B0504020000000003" pitchFamily="34" charset="0"/>
              </a:rPr>
              <a:t>information  0.15</a:t>
            </a:r>
          </a:p>
          <a:p>
            <a:r>
              <a:rPr lang="en-US" altLang="en-US" sz="1600" dirty="0">
                <a:latin typeface="Segoe Script" panose="020B0504020000000003" pitchFamily="34" charset="0"/>
              </a:rPr>
              <a:t>model          0.08</a:t>
            </a:r>
          </a:p>
          <a:p>
            <a:r>
              <a:rPr lang="en-US" altLang="en-US" sz="1600" dirty="0">
                <a:latin typeface="Segoe Script" panose="020B0504020000000003" pitchFamily="34" charset="0"/>
              </a:rPr>
              <a:t>query           0.07</a:t>
            </a:r>
          </a:p>
          <a:p>
            <a:r>
              <a:rPr lang="en-US" altLang="en-US" sz="1600" dirty="0">
                <a:latin typeface="Segoe Script" panose="020B0504020000000003" pitchFamily="34" charset="0"/>
              </a:rPr>
              <a:t>language      0.06</a:t>
            </a:r>
          </a:p>
          <a:p>
            <a:r>
              <a:rPr lang="en-US" altLang="en-US" sz="1600" dirty="0">
                <a:latin typeface="Segoe Script" panose="020B0504020000000003" pitchFamily="34" charset="0"/>
              </a:rPr>
              <a:t>feedback      0.03</a:t>
            </a:r>
          </a:p>
          <a:p>
            <a:r>
              <a:rPr lang="en-US" altLang="en-US" sz="1600" dirty="0">
                <a:latin typeface="Segoe Script" panose="020B0504020000000003" pitchFamily="34" charset="0"/>
              </a:rPr>
              <a:t>……</a:t>
            </a:r>
          </a:p>
          <a:p>
            <a:endParaRPr lang="en-US" altLang="en-US" sz="1600" dirty="0">
              <a:latin typeface="Segoe Script" panose="020B0504020000000003" pitchFamily="34" charset="0"/>
            </a:endParaRPr>
          </a:p>
        </p:txBody>
      </p:sp>
      <p:cxnSp>
        <p:nvCxnSpPr>
          <p:cNvPr id="69" name="Straight Arrow Connector 68"/>
          <p:cNvCxnSpPr>
            <a:stCxn id="9" idx="9"/>
          </p:cNvCxnSpPr>
          <p:nvPr/>
        </p:nvCxnSpPr>
        <p:spPr>
          <a:xfrm>
            <a:off x="2133600" y="3562350"/>
            <a:ext cx="990600" cy="552450"/>
          </a:xfrm>
          <a:prstGeom prst="straightConnector1">
            <a:avLst/>
          </a:prstGeom>
          <a:ln w="254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10"/>
          </p:cNvCxnSpPr>
          <p:nvPr/>
        </p:nvCxnSpPr>
        <p:spPr>
          <a:xfrm>
            <a:off x="2143125" y="3086100"/>
            <a:ext cx="676275" cy="1333500"/>
          </a:xfrm>
          <a:prstGeom prst="straightConnector1">
            <a:avLst/>
          </a:prstGeom>
          <a:ln w="25400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1" idx="27"/>
          </p:cNvCxnSpPr>
          <p:nvPr/>
        </p:nvCxnSpPr>
        <p:spPr>
          <a:xfrm flipH="1">
            <a:off x="5689600" y="3638550"/>
            <a:ext cx="2101850" cy="628650"/>
          </a:xfrm>
          <a:prstGeom prst="straightConnector1">
            <a:avLst/>
          </a:prstGeom>
          <a:ln w="25400">
            <a:solidFill>
              <a:srgbClr val="0099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04800" y="5562600"/>
            <a:ext cx="495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e.g., </a:t>
            </a:r>
            <a:r>
              <a:rPr lang="en-US" altLang="zh-CN" dirty="0" smtClean="0">
                <a:ea typeface="宋体" panose="02010600030101010101" pitchFamily="2" charset="-122"/>
              </a:rPr>
              <a:t>politics; sports; technology; entertainment; education </a:t>
            </a:r>
            <a:r>
              <a:rPr lang="en-US" altLang="zh-CN" dirty="0">
                <a:ea typeface="宋体" panose="02010600030101010101" pitchFamily="2" charset="-122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606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6" grpId="0" animBg="1"/>
      <p:bldP spid="18" grpId="0" animBg="1"/>
      <p:bldP spid="19" grpId="0"/>
      <p:bldP spid="20" grpId="0"/>
      <p:bldP spid="21" grpId="0" animBg="1"/>
      <p:bldP spid="30" grpId="0"/>
      <p:bldP spid="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/>
              <a:t>Extension to PLSA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r>
              <a:rPr lang="en-US" dirty="0"/>
              <a:t>When using such a conjugate prior, the computation of MAP can be done </a:t>
            </a:r>
            <a:r>
              <a:rPr lang="en-US" dirty="0" smtClean="0"/>
              <a:t>by using </a:t>
            </a:r>
            <a:r>
              <a:rPr lang="en-US" dirty="0"/>
              <a:t>a slightly modified version of the EM </a:t>
            </a:r>
            <a:r>
              <a:rPr lang="en-US" dirty="0" smtClean="0"/>
              <a:t>algorithm</a:t>
            </a:r>
          </a:p>
          <a:p>
            <a:endParaRPr lang="en-US" dirty="0" smtClean="0"/>
          </a:p>
        </p:txBody>
      </p:sp>
      <p:pic>
        <p:nvPicPr>
          <p:cNvPr id="2050" name="Picture 2" descr="C:\Users\admin\Pictures\LD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7" y="2678806"/>
            <a:ext cx="7392472" cy="3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/>
              <a:t>Extension to PLSA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difference is pseudo count for a word for word w in M-step which is propositional to the probability of word in the prior.</a:t>
            </a:r>
          </a:p>
          <a:p>
            <a:r>
              <a:rPr lang="en-US" dirty="0" smtClean="0"/>
              <a:t> </a:t>
            </a:r>
            <a:r>
              <a:rPr lang="el-GR" dirty="0" smtClean="0"/>
              <a:t>μ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[0,+ꝏ)</a:t>
            </a:r>
          </a:p>
          <a:p>
            <a:pPr lvl="1"/>
            <a:r>
              <a:rPr lang="el-GR" dirty="0"/>
              <a:t>μ</a:t>
            </a:r>
            <a:r>
              <a:rPr lang="en-US" dirty="0" smtClean="0"/>
              <a:t> =0 </a:t>
            </a:r>
            <a:r>
              <a:rPr lang="en-US" dirty="0" smtClean="0">
                <a:sym typeface="Wingdings" panose="05000000000000000000" pitchFamily="2" charset="2"/>
              </a:rPr>
              <a:t> original EM algorithm in PLSA  no prior influence</a:t>
            </a:r>
          </a:p>
          <a:p>
            <a:pPr lvl="1"/>
            <a:r>
              <a:rPr lang="el-GR" dirty="0"/>
              <a:t>μ</a:t>
            </a:r>
            <a:r>
              <a:rPr lang="en-US" dirty="0" smtClean="0"/>
              <a:t> = + ꝏ </a:t>
            </a:r>
            <a:r>
              <a:rPr lang="en-US" dirty="0" smtClean="0">
                <a:sym typeface="Wingdings" panose="05000000000000000000" pitchFamily="2" charset="2"/>
              </a:rPr>
              <a:t> strong prior influence  word distribution is fixed to prior.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</a:t>
            </a:r>
            <a:r>
              <a:rPr lang="en-US" dirty="0" err="1" smtClean="0">
                <a:sym typeface="Wingdings" panose="05000000000000000000" pitchFamily="2" charset="2"/>
              </a:rPr>
              <a:t>bayesian</a:t>
            </a:r>
            <a:r>
              <a:rPr lang="en-US" dirty="0" smtClean="0">
                <a:sym typeface="Wingdings" panose="05000000000000000000" pitchFamily="2" charset="2"/>
              </a:rPr>
              <a:t> inference, </a:t>
            </a:r>
            <a:r>
              <a:rPr lang="en-US" dirty="0" smtClean="0"/>
              <a:t>if </a:t>
            </a:r>
            <a:r>
              <a:rPr lang="en-US" dirty="0"/>
              <a:t>the prior is infinitely strong, then no </a:t>
            </a:r>
            <a:r>
              <a:rPr lang="en-US" dirty="0" smtClean="0"/>
              <a:t>matter how much data </a:t>
            </a:r>
            <a:r>
              <a:rPr lang="en-US" dirty="0"/>
              <a:t>we collect</a:t>
            </a:r>
            <a:r>
              <a:rPr lang="en-US" dirty="0" smtClean="0"/>
              <a:t>, we </a:t>
            </a:r>
            <a:r>
              <a:rPr lang="en-US" dirty="0"/>
              <a:t>will not be able to override the prior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/>
              <a:t>Extension to PLSA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general, as data increases, then data dominates the estimate. </a:t>
            </a:r>
            <a:r>
              <a:rPr lang="en-US" dirty="0" smtClean="0">
                <a:sym typeface="Wingdings" panose="05000000000000000000" pitchFamily="2" charset="2"/>
              </a:rPr>
              <a:t> override the prior completely, if we have infinite data.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Similar kind of effect will be taking place on topic coverage distribution in documents also.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PLSA is a generative model for modeling word in a documents.</a:t>
            </a:r>
          </a:p>
          <a:p>
            <a:r>
              <a:rPr lang="en-US" dirty="0" smtClean="0"/>
              <a:t>But, PLSA is </a:t>
            </a:r>
            <a:r>
              <a:rPr lang="en-US" b="1" dirty="0"/>
              <a:t>not</a:t>
            </a:r>
            <a:r>
              <a:rPr lang="en-US" dirty="0"/>
              <a:t> a </a:t>
            </a:r>
            <a:r>
              <a:rPr lang="en-US" dirty="0" smtClean="0"/>
              <a:t>generative </a:t>
            </a:r>
            <a:r>
              <a:rPr lang="en-US" dirty="0"/>
              <a:t>model for </a:t>
            </a:r>
            <a:r>
              <a:rPr lang="en-US" dirty="0" smtClean="0"/>
              <a:t>documents.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it cannot give a probability of a </a:t>
            </a:r>
            <a:r>
              <a:rPr lang="en-US" dirty="0" smtClean="0"/>
              <a:t>new unseen document.</a:t>
            </a:r>
          </a:p>
          <a:p>
            <a:pPr lvl="1"/>
            <a:r>
              <a:rPr lang="en-US" dirty="0"/>
              <a:t>it cannot give a distribution over all the possible documents.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/>
              <a:t>Extension to PLSA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Difficulty in Extension of PLSA:</a:t>
            </a:r>
          </a:p>
          <a:p>
            <a:pPr lvl="1"/>
            <a:r>
              <a:rPr lang="en-US" dirty="0" smtClean="0"/>
              <a:t>This PLSA will be working on observed documents.</a:t>
            </a:r>
          </a:p>
          <a:p>
            <a:pPr lvl="1"/>
            <a:r>
              <a:rPr lang="en-US" dirty="0" smtClean="0"/>
              <a:t>Topic coverage is difficult in unseen document, if we are using Extension of PLSA.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not have </a:t>
            </a:r>
            <a:r>
              <a:rPr lang="en-US" dirty="0" smtClean="0"/>
              <a:t>a model that </a:t>
            </a:r>
            <a:r>
              <a:rPr lang="en-US" dirty="0"/>
              <a:t>coverage of </a:t>
            </a:r>
            <a:r>
              <a:rPr lang="en-US" dirty="0" smtClean="0"/>
              <a:t>topics in </a:t>
            </a:r>
            <a:r>
              <a:rPr lang="en-US" dirty="0"/>
              <a:t>a new unseen </a:t>
            </a:r>
            <a:r>
              <a:rPr lang="en-US" dirty="0" smtClean="0"/>
              <a:t>document. </a:t>
            </a:r>
            <a:r>
              <a:rPr lang="en-US" dirty="0" smtClean="0">
                <a:sym typeface="Wingdings" panose="05000000000000000000" pitchFamily="2" charset="2"/>
              </a:rPr>
              <a:t> inorder to generate words in a new documents.</a:t>
            </a:r>
            <a:endParaRPr lang="en-US" dirty="0" smtClean="0"/>
          </a:p>
          <a:p>
            <a:r>
              <a:rPr lang="en-US" dirty="0" smtClean="0"/>
              <a:t>Many heuristic approaches are available to estimate the topic coverage in unseen documents.</a:t>
            </a:r>
          </a:p>
          <a:p>
            <a:pPr lvl="1"/>
            <a:r>
              <a:rPr lang="en-US" dirty="0" smtClean="0"/>
              <a:t>One solution is, add prior on parameters of PLSA and make a </a:t>
            </a:r>
            <a:r>
              <a:rPr lang="en-US" dirty="0" err="1" smtClean="0"/>
              <a:t>bayesian</a:t>
            </a:r>
            <a:r>
              <a:rPr lang="en-US" dirty="0" smtClean="0"/>
              <a:t>  version of the model. </a:t>
            </a:r>
            <a:r>
              <a:rPr lang="en-US" dirty="0" smtClean="0">
                <a:sym typeface="Wingdings" panose="05000000000000000000" pitchFamily="2" charset="2"/>
              </a:rPr>
              <a:t> LDA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7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/>
              <a:t>G</a:t>
            </a:r>
            <a:r>
              <a:rPr lang="en-US" b="1" dirty="0" smtClean="0"/>
              <a:t>enerative </a:t>
            </a:r>
            <a:r>
              <a:rPr lang="en-US" b="1" dirty="0"/>
              <a:t>probabilistic model </a:t>
            </a:r>
            <a:r>
              <a:rPr lang="en-US" dirty="0"/>
              <a:t>for </a:t>
            </a:r>
            <a:r>
              <a:rPr lang="en-US" dirty="0" smtClean="0"/>
              <a:t>collections of </a:t>
            </a:r>
            <a:r>
              <a:rPr lang="en-US" b="1" dirty="0" smtClean="0"/>
              <a:t>discrete </a:t>
            </a:r>
            <a:r>
              <a:rPr lang="en-US" b="1" dirty="0"/>
              <a:t>data</a:t>
            </a:r>
            <a:r>
              <a:rPr lang="en-US" dirty="0"/>
              <a:t> such as text </a:t>
            </a:r>
            <a:r>
              <a:rPr lang="en-US" dirty="0" smtClean="0"/>
              <a:t>corpora.</a:t>
            </a:r>
          </a:p>
          <a:p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b="1" dirty="0"/>
              <a:t>three-level </a:t>
            </a:r>
            <a:r>
              <a:rPr lang="en-US" dirty="0"/>
              <a:t>hierarchical Bayesian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The </a:t>
            </a:r>
            <a:r>
              <a:rPr lang="en-US" b="1" dirty="0"/>
              <a:t>topic coverage distribution</a:t>
            </a:r>
            <a:r>
              <a:rPr lang="en-US" dirty="0"/>
              <a:t> (a multinomial distribution</a:t>
            </a:r>
            <a:r>
              <a:rPr lang="en-US" dirty="0" smtClean="0"/>
              <a:t>) for </a:t>
            </a:r>
            <a:r>
              <a:rPr lang="en-US" dirty="0"/>
              <a:t>each document is assumed to be drawn from a </a:t>
            </a:r>
            <a:r>
              <a:rPr lang="en-US" b="1" dirty="0"/>
              <a:t>prior </a:t>
            </a:r>
            <a:r>
              <a:rPr lang="en-US" b="1" dirty="0" err="1"/>
              <a:t>Dirichlet</a:t>
            </a:r>
            <a:r>
              <a:rPr lang="en-US" b="1" dirty="0"/>
              <a:t> </a:t>
            </a:r>
            <a:r>
              <a:rPr lang="en-US" b="1" dirty="0" smtClean="0"/>
              <a:t>distribution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distribution over the entire space of the parameters of a </a:t>
            </a:r>
            <a:r>
              <a:rPr lang="en-US" dirty="0" smtClean="0"/>
              <a:t>multinomial distribution. </a:t>
            </a:r>
            <a:r>
              <a:rPr lang="en-US" dirty="0" smtClean="0">
                <a:sym typeface="Wingdings" panose="05000000000000000000" pitchFamily="2" charset="2"/>
              </a:rPr>
              <a:t> vector probabilities of topics.</a:t>
            </a:r>
          </a:p>
          <a:p>
            <a:r>
              <a:rPr lang="en-US" b="1" dirty="0" smtClean="0"/>
              <a:t>Word Distribution </a:t>
            </a:r>
            <a:r>
              <a:rPr lang="en-US" dirty="0" smtClean="0"/>
              <a:t>representing the latent topics in a collection of text, it is also drawn from </a:t>
            </a:r>
            <a:r>
              <a:rPr lang="en-US" dirty="0" err="1" smtClean="0"/>
              <a:t>dirichlet</a:t>
            </a:r>
            <a:r>
              <a:rPr lang="en-US" dirty="0" smtClean="0"/>
              <a:t> distribution.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9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r>
              <a:rPr lang="en-US" dirty="0" smtClean="0"/>
              <a:t>LDA has parameters to characterize the </a:t>
            </a:r>
            <a:r>
              <a:rPr lang="en-US" dirty="0" err="1" smtClean="0"/>
              <a:t>Dirichlet</a:t>
            </a:r>
            <a:r>
              <a:rPr lang="en-US" dirty="0" smtClean="0"/>
              <a:t> distribution for topic coverage and word distribution.</a:t>
            </a:r>
          </a:p>
          <a:p>
            <a:r>
              <a:rPr lang="en-US" dirty="0" smtClean="0"/>
              <a:t>Once parameters are fixed </a:t>
            </a:r>
            <a:r>
              <a:rPr lang="en-US" dirty="0" smtClean="0">
                <a:sym typeface="Wingdings" panose="05000000000000000000" pitchFamily="2" charset="2"/>
              </a:rPr>
              <a:t> behavior of </a:t>
            </a:r>
            <a:r>
              <a:rPr lang="en-US" dirty="0" err="1" smtClean="0">
                <a:sym typeface="Wingdings" panose="05000000000000000000" pitchFamily="2" charset="2"/>
              </a:rPr>
              <a:t>dirichlet</a:t>
            </a:r>
            <a:r>
              <a:rPr lang="en-US" dirty="0" smtClean="0">
                <a:sym typeface="Wingdings" panose="05000000000000000000" pitchFamily="2" charset="2"/>
              </a:rPr>
              <a:t> distributions are fixed  behavior of entire generative model is also fixed.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5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 descr="C:\Users\admin\Pictures\LD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1251332"/>
            <a:ext cx="7791717" cy="496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r>
              <a:rPr lang="en-US" dirty="0" smtClean="0"/>
              <a:t>Topic coverage has k-parameters, 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l-GR" dirty="0" smtClean="0"/>
              <a:t>α</a:t>
            </a:r>
            <a:r>
              <a:rPr lang="en-US" baseline="-25000" dirty="0"/>
              <a:t>2</a:t>
            </a:r>
            <a:r>
              <a:rPr lang="en-US" dirty="0" smtClean="0"/>
              <a:t>,..</a:t>
            </a:r>
            <a:r>
              <a:rPr lang="el-GR" dirty="0" smtClean="0"/>
              <a:t> α</a:t>
            </a:r>
            <a:r>
              <a:rPr lang="en-US" baseline="-25000" dirty="0" smtClean="0"/>
              <a:t>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Each α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interpreted as the pseudo count of the corresponding topic </a:t>
            </a:r>
            <a:r>
              <a:rPr lang="en-US" dirty="0" err="1"/>
              <a:t>θ</a:t>
            </a:r>
            <a:r>
              <a:rPr lang="en-US" baseline="-25000" dirty="0" err="1"/>
              <a:t>i</a:t>
            </a:r>
            <a:r>
              <a:rPr lang="en-US" dirty="0"/>
              <a:t> according to </a:t>
            </a:r>
            <a:r>
              <a:rPr lang="en-US" dirty="0" smtClean="0"/>
              <a:t>our prior</a:t>
            </a:r>
          </a:p>
          <a:p>
            <a:r>
              <a:rPr lang="en-US" dirty="0" smtClean="0"/>
              <a:t>Topic word distribution has M-parameters,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en-US" baseline="-25000" dirty="0"/>
              <a:t>2</a:t>
            </a:r>
            <a:r>
              <a:rPr lang="en-US" dirty="0" smtClean="0"/>
              <a:t>,…</a:t>
            </a:r>
            <a:r>
              <a:rPr lang="el-GR" dirty="0" smtClean="0"/>
              <a:t> β</a:t>
            </a:r>
            <a:r>
              <a:rPr lang="en-US" baseline="-25000" dirty="0"/>
              <a:t>M</a:t>
            </a:r>
            <a:r>
              <a:rPr lang="en-US" dirty="0" smtClean="0"/>
              <a:t>.  </a:t>
            </a:r>
          </a:p>
          <a:p>
            <a:pPr lvl="1"/>
            <a:r>
              <a:rPr lang="en-US" dirty="0"/>
              <a:t> each β</a:t>
            </a:r>
            <a:r>
              <a:rPr lang="en-US" baseline="-25000" dirty="0" err="1"/>
              <a:t>i</a:t>
            </a:r>
            <a:r>
              <a:rPr lang="en-US" dirty="0"/>
              <a:t> can be interpreted as the pseudo count of the </a:t>
            </a:r>
            <a:r>
              <a:rPr lang="en-US" dirty="0" smtClean="0"/>
              <a:t>corresponding word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according to our prior.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66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Latent </a:t>
            </a:r>
            <a:r>
              <a:rPr lang="en-US" altLang="en-US" sz="4000" dirty="0" err="1"/>
              <a:t>Dirichlet</a:t>
            </a:r>
            <a:r>
              <a:rPr lang="en-US" altLang="en-US" sz="4000" dirty="0"/>
              <a:t> Allocation </a:t>
            </a:r>
            <a:r>
              <a:rPr lang="en-US" altLang="en-US" sz="4000" baseline="30000" dirty="0"/>
              <a:t>[</a:t>
            </a:r>
            <a:r>
              <a:rPr lang="en-US" altLang="en-US" sz="4000" baseline="30000" dirty="0" err="1"/>
              <a:t>Blei</a:t>
            </a:r>
            <a:r>
              <a:rPr lang="en-US" altLang="en-US" sz="4000" baseline="30000" dirty="0"/>
              <a:t> et al. 02]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Make </a:t>
            </a:r>
            <a:r>
              <a:rPr lang="en-US" altLang="en-US" dirty="0" err="1" smtClean="0"/>
              <a:t>pLSA</a:t>
            </a:r>
            <a:r>
              <a:rPr lang="en-US" altLang="en-US" dirty="0" smtClean="0"/>
              <a:t> a fully generative model by imposing </a:t>
            </a:r>
            <a:r>
              <a:rPr lang="en-US" altLang="en-US" dirty="0" err="1" smtClean="0"/>
              <a:t>Dirichlet</a:t>
            </a:r>
            <a:r>
              <a:rPr lang="en-US" altLang="en-US" dirty="0" smtClean="0"/>
              <a:t> priors </a:t>
            </a:r>
          </a:p>
          <a:p>
            <a:pPr lvl="1"/>
            <a:r>
              <a:rPr lang="en-US" altLang="en-US" dirty="0" err="1" smtClean="0">
                <a:sym typeface="Wingdings" panose="05000000000000000000" pitchFamily="2" charset="2"/>
              </a:rPr>
              <a:t>Dirichlet</a:t>
            </a:r>
            <a:r>
              <a:rPr lang="en-US" altLang="en-US" dirty="0" smtClean="0">
                <a:sym typeface="Wingdings" panose="05000000000000000000" pitchFamily="2" charset="2"/>
              </a:rPr>
              <a:t> priors over p(</a:t>
            </a:r>
            <a:r>
              <a:rPr lang="el-GR" altLang="en-US" dirty="0" smtClean="0">
                <a:sym typeface="Wingdings" panose="05000000000000000000" pitchFamily="2" charset="2"/>
              </a:rPr>
              <a:t>π</a:t>
            </a:r>
            <a:r>
              <a:rPr lang="en-US" altLang="en-US" dirty="0" smtClean="0">
                <a:sym typeface="Wingdings" panose="05000000000000000000" pitchFamily="2" charset="2"/>
              </a:rPr>
              <a:t>|d)</a:t>
            </a:r>
          </a:p>
          <a:p>
            <a:pPr lvl="1"/>
            <a:r>
              <a:rPr lang="en-US" altLang="en-US" dirty="0" err="1" smtClean="0">
                <a:sym typeface="Wingdings" panose="05000000000000000000" pitchFamily="2" charset="2"/>
              </a:rPr>
              <a:t>Dirichlet</a:t>
            </a:r>
            <a:r>
              <a:rPr lang="en-US" altLang="en-US" dirty="0" smtClean="0">
                <a:sym typeface="Wingdings" panose="05000000000000000000" pitchFamily="2" charset="2"/>
              </a:rPr>
              <a:t> priors over p(w|</a:t>
            </a:r>
            <a:r>
              <a:rPr lang="el-GR" altLang="en-US" dirty="0">
                <a:sym typeface="Wingdings" panose="05000000000000000000" pitchFamily="2" charset="2"/>
              </a:rPr>
              <a:t>θ</a:t>
            </a:r>
            <a:r>
              <a:rPr lang="en-US" alt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A Bayesian version of </a:t>
            </a:r>
            <a:r>
              <a:rPr lang="en-US" altLang="en-US" dirty="0" err="1" smtClean="0">
                <a:sym typeface="Wingdings" panose="05000000000000000000" pitchFamily="2" charset="2"/>
              </a:rPr>
              <a:t>pLSA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/>
              <a:t>Provide mechanism to deal with new documents</a:t>
            </a:r>
          </a:p>
          <a:p>
            <a:pPr lvl="1"/>
            <a:r>
              <a:rPr lang="en-US" altLang="en-US" dirty="0" smtClean="0"/>
              <a:t>Flexible to model many other observations in a document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168-60E4-40A6-A093-DBE8FE4443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066800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LDA = Imposing Prior on PLSA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049713" y="1143000"/>
            <a:ext cx="1727200" cy="3048000"/>
          </a:xfrm>
          <a:prstGeom prst="rect">
            <a:avLst/>
          </a:prstGeom>
          <a:solidFill>
            <a:srgbClr val="CCFFFF">
              <a:alpha val="6313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Text Box 12"/>
          <p:cNvSpPr txBox="1">
            <a:spLocks noChangeArrowheads="1"/>
          </p:cNvSpPr>
          <p:nvPr/>
        </p:nvSpPr>
        <p:spPr bwMode="auto">
          <a:xfrm>
            <a:off x="4165600" y="1219200"/>
            <a:ext cx="151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Topic coverage in document d</a:t>
            </a:r>
          </a:p>
        </p:txBody>
      </p:sp>
      <p:sp>
        <p:nvSpPr>
          <p:cNvPr id="43014" name="Freeform 19"/>
          <p:cNvSpPr>
            <a:spLocks/>
          </p:cNvSpPr>
          <p:nvPr/>
        </p:nvSpPr>
        <p:spPr bwMode="auto">
          <a:xfrm>
            <a:off x="4138613" y="1809750"/>
            <a:ext cx="863600" cy="901700"/>
          </a:xfrm>
          <a:custGeom>
            <a:avLst/>
            <a:gdLst>
              <a:gd name="T0" fmla="*/ 2147483647 w 544"/>
              <a:gd name="T1" fmla="*/ 0 h 568"/>
              <a:gd name="T2" fmla="*/ 2147483647 w 544"/>
              <a:gd name="T3" fmla="*/ 2147483647 h 568"/>
              <a:gd name="T4" fmla="*/ 2147483647 w 544"/>
              <a:gd name="T5" fmla="*/ 2147483647 h 568"/>
              <a:gd name="T6" fmla="*/ 2147483647 w 544"/>
              <a:gd name="T7" fmla="*/ 2147483647 h 568"/>
              <a:gd name="T8" fmla="*/ 2147483647 w 544"/>
              <a:gd name="T9" fmla="*/ 2147483647 h 568"/>
              <a:gd name="T10" fmla="*/ 2147483647 w 544"/>
              <a:gd name="T11" fmla="*/ 2147483647 h 568"/>
              <a:gd name="T12" fmla="*/ 2147483647 w 544"/>
              <a:gd name="T13" fmla="*/ 2147483647 h 568"/>
              <a:gd name="T14" fmla="*/ 2147483647 w 544"/>
              <a:gd name="T15" fmla="*/ 2147483647 h 568"/>
              <a:gd name="T16" fmla="*/ 2147483647 w 544"/>
              <a:gd name="T17" fmla="*/ 2147483647 h 568"/>
              <a:gd name="T18" fmla="*/ 2147483647 w 544"/>
              <a:gd name="T19" fmla="*/ 2147483647 h 568"/>
              <a:gd name="T20" fmla="*/ 2147483647 w 544"/>
              <a:gd name="T21" fmla="*/ 2147483647 h 568"/>
              <a:gd name="T22" fmla="*/ 2147483647 w 544"/>
              <a:gd name="T23" fmla="*/ 2147483647 h 568"/>
              <a:gd name="T24" fmla="*/ 2147483647 w 544"/>
              <a:gd name="T25" fmla="*/ 2147483647 h 568"/>
              <a:gd name="T26" fmla="*/ 2147483647 w 544"/>
              <a:gd name="T27" fmla="*/ 2147483647 h 568"/>
              <a:gd name="T28" fmla="*/ 0 w 544"/>
              <a:gd name="T29" fmla="*/ 2147483647 h 568"/>
              <a:gd name="T30" fmla="*/ 2147483647 w 544"/>
              <a:gd name="T31" fmla="*/ 2147483647 h 568"/>
              <a:gd name="T32" fmla="*/ 2147483647 w 544"/>
              <a:gd name="T33" fmla="*/ 2147483647 h 568"/>
              <a:gd name="T34" fmla="*/ 2147483647 w 544"/>
              <a:gd name="T35" fmla="*/ 2147483647 h 568"/>
              <a:gd name="T36" fmla="*/ 2147483647 w 544"/>
              <a:gd name="T37" fmla="*/ 2147483647 h 568"/>
              <a:gd name="T38" fmla="*/ 2147483647 w 544"/>
              <a:gd name="T39" fmla="*/ 0 h 5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44"/>
              <a:gd name="T61" fmla="*/ 0 h 568"/>
              <a:gd name="T62" fmla="*/ 544 w 544"/>
              <a:gd name="T63" fmla="*/ 568 h 5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44" h="568">
                <a:moveTo>
                  <a:pt x="104" y="0"/>
                </a:moveTo>
                <a:cubicBezTo>
                  <a:pt x="147" y="9"/>
                  <a:pt x="185" y="12"/>
                  <a:pt x="224" y="32"/>
                </a:cubicBezTo>
                <a:cubicBezTo>
                  <a:pt x="292" y="18"/>
                  <a:pt x="358" y="31"/>
                  <a:pt x="424" y="48"/>
                </a:cubicBezTo>
                <a:cubicBezTo>
                  <a:pt x="449" y="123"/>
                  <a:pt x="509" y="177"/>
                  <a:pt x="544" y="248"/>
                </a:cubicBezTo>
                <a:cubicBezTo>
                  <a:pt x="535" y="310"/>
                  <a:pt x="519" y="359"/>
                  <a:pt x="496" y="416"/>
                </a:cubicBezTo>
                <a:cubicBezTo>
                  <a:pt x="484" y="446"/>
                  <a:pt x="476" y="496"/>
                  <a:pt x="440" y="512"/>
                </a:cubicBezTo>
                <a:cubicBezTo>
                  <a:pt x="420" y="521"/>
                  <a:pt x="397" y="521"/>
                  <a:pt x="376" y="528"/>
                </a:cubicBezTo>
                <a:cubicBezTo>
                  <a:pt x="357" y="534"/>
                  <a:pt x="339" y="546"/>
                  <a:pt x="320" y="552"/>
                </a:cubicBezTo>
                <a:cubicBezTo>
                  <a:pt x="304" y="557"/>
                  <a:pt x="288" y="556"/>
                  <a:pt x="272" y="560"/>
                </a:cubicBezTo>
                <a:cubicBezTo>
                  <a:pt x="264" y="562"/>
                  <a:pt x="256" y="565"/>
                  <a:pt x="248" y="568"/>
                </a:cubicBezTo>
                <a:cubicBezTo>
                  <a:pt x="229" y="563"/>
                  <a:pt x="210" y="559"/>
                  <a:pt x="192" y="552"/>
                </a:cubicBezTo>
                <a:cubicBezTo>
                  <a:pt x="168" y="543"/>
                  <a:pt x="143" y="509"/>
                  <a:pt x="128" y="496"/>
                </a:cubicBezTo>
                <a:cubicBezTo>
                  <a:pt x="102" y="473"/>
                  <a:pt x="72" y="457"/>
                  <a:pt x="56" y="424"/>
                </a:cubicBezTo>
                <a:cubicBezTo>
                  <a:pt x="27" y="366"/>
                  <a:pt x="77" y="442"/>
                  <a:pt x="40" y="360"/>
                </a:cubicBezTo>
                <a:cubicBezTo>
                  <a:pt x="30" y="337"/>
                  <a:pt x="11" y="319"/>
                  <a:pt x="0" y="296"/>
                </a:cubicBezTo>
                <a:cubicBezTo>
                  <a:pt x="13" y="258"/>
                  <a:pt x="22" y="204"/>
                  <a:pt x="40" y="168"/>
                </a:cubicBezTo>
                <a:cubicBezTo>
                  <a:pt x="44" y="159"/>
                  <a:pt x="52" y="153"/>
                  <a:pt x="56" y="144"/>
                </a:cubicBezTo>
                <a:cubicBezTo>
                  <a:pt x="63" y="129"/>
                  <a:pt x="67" y="112"/>
                  <a:pt x="72" y="96"/>
                </a:cubicBezTo>
                <a:cubicBezTo>
                  <a:pt x="75" y="88"/>
                  <a:pt x="80" y="72"/>
                  <a:pt x="80" y="72"/>
                </a:cubicBezTo>
                <a:cubicBezTo>
                  <a:pt x="67" y="34"/>
                  <a:pt x="83" y="32"/>
                  <a:pt x="104" y="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Freeform 20"/>
          <p:cNvSpPr>
            <a:spLocks/>
          </p:cNvSpPr>
          <p:nvPr/>
        </p:nvSpPr>
        <p:spPr bwMode="auto">
          <a:xfrm>
            <a:off x="4570413" y="1858963"/>
            <a:ext cx="1193800" cy="1635125"/>
          </a:xfrm>
          <a:custGeom>
            <a:avLst/>
            <a:gdLst>
              <a:gd name="T0" fmla="*/ 2147483647 w 752"/>
              <a:gd name="T1" fmla="*/ 2147483647 h 1030"/>
              <a:gd name="T2" fmla="*/ 2147483647 w 752"/>
              <a:gd name="T3" fmla="*/ 2147483647 h 1030"/>
              <a:gd name="T4" fmla="*/ 2147483647 w 752"/>
              <a:gd name="T5" fmla="*/ 2147483647 h 1030"/>
              <a:gd name="T6" fmla="*/ 2147483647 w 752"/>
              <a:gd name="T7" fmla="*/ 2147483647 h 1030"/>
              <a:gd name="T8" fmla="*/ 2147483647 w 752"/>
              <a:gd name="T9" fmla="*/ 2147483647 h 1030"/>
              <a:gd name="T10" fmla="*/ 2147483647 w 752"/>
              <a:gd name="T11" fmla="*/ 2147483647 h 1030"/>
              <a:gd name="T12" fmla="*/ 2147483647 w 752"/>
              <a:gd name="T13" fmla="*/ 2147483647 h 1030"/>
              <a:gd name="T14" fmla="*/ 2147483647 w 752"/>
              <a:gd name="T15" fmla="*/ 2147483647 h 1030"/>
              <a:gd name="T16" fmla="*/ 2147483647 w 752"/>
              <a:gd name="T17" fmla="*/ 2147483647 h 1030"/>
              <a:gd name="T18" fmla="*/ 2147483647 w 752"/>
              <a:gd name="T19" fmla="*/ 2147483647 h 1030"/>
              <a:gd name="T20" fmla="*/ 2147483647 w 752"/>
              <a:gd name="T21" fmla="*/ 2147483647 h 1030"/>
              <a:gd name="T22" fmla="*/ 2147483647 w 752"/>
              <a:gd name="T23" fmla="*/ 2147483647 h 1030"/>
              <a:gd name="T24" fmla="*/ 2147483647 w 752"/>
              <a:gd name="T25" fmla="*/ 2147483647 h 1030"/>
              <a:gd name="T26" fmla="*/ 0 w 752"/>
              <a:gd name="T27" fmla="*/ 2147483647 h 1030"/>
              <a:gd name="T28" fmla="*/ 2147483647 w 752"/>
              <a:gd name="T29" fmla="*/ 2147483647 h 1030"/>
              <a:gd name="T30" fmla="*/ 2147483647 w 752"/>
              <a:gd name="T31" fmla="*/ 2147483647 h 1030"/>
              <a:gd name="T32" fmla="*/ 2147483647 w 752"/>
              <a:gd name="T33" fmla="*/ 2147483647 h 1030"/>
              <a:gd name="T34" fmla="*/ 2147483647 w 752"/>
              <a:gd name="T35" fmla="*/ 2147483647 h 1030"/>
              <a:gd name="T36" fmla="*/ 2147483647 w 752"/>
              <a:gd name="T37" fmla="*/ 2147483647 h 1030"/>
              <a:gd name="T38" fmla="*/ 2147483647 w 752"/>
              <a:gd name="T39" fmla="*/ 2147483647 h 1030"/>
              <a:gd name="T40" fmla="*/ 2147483647 w 752"/>
              <a:gd name="T41" fmla="*/ 2147483647 h 1030"/>
              <a:gd name="T42" fmla="*/ 2147483647 w 752"/>
              <a:gd name="T43" fmla="*/ 2147483647 h 1030"/>
              <a:gd name="T44" fmla="*/ 2147483647 w 752"/>
              <a:gd name="T45" fmla="*/ 2147483647 h 1030"/>
              <a:gd name="T46" fmla="*/ 2147483647 w 752"/>
              <a:gd name="T47" fmla="*/ 2147483647 h 1030"/>
              <a:gd name="T48" fmla="*/ 2147483647 w 752"/>
              <a:gd name="T49" fmla="*/ 2147483647 h 1030"/>
              <a:gd name="T50" fmla="*/ 2147483647 w 752"/>
              <a:gd name="T51" fmla="*/ 2147483647 h 1030"/>
              <a:gd name="T52" fmla="*/ 2147483647 w 752"/>
              <a:gd name="T53" fmla="*/ 2147483647 h 1030"/>
              <a:gd name="T54" fmla="*/ 2147483647 w 752"/>
              <a:gd name="T55" fmla="*/ 2147483647 h 1030"/>
              <a:gd name="T56" fmla="*/ 2147483647 w 752"/>
              <a:gd name="T57" fmla="*/ 2147483647 h 1030"/>
              <a:gd name="T58" fmla="*/ 2147483647 w 752"/>
              <a:gd name="T59" fmla="*/ 2147483647 h 1030"/>
              <a:gd name="T60" fmla="*/ 2147483647 w 752"/>
              <a:gd name="T61" fmla="*/ 2147483647 h 1030"/>
              <a:gd name="T62" fmla="*/ 2147483647 w 752"/>
              <a:gd name="T63" fmla="*/ 2147483647 h 103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52"/>
              <a:gd name="T97" fmla="*/ 0 h 1030"/>
              <a:gd name="T98" fmla="*/ 752 w 752"/>
              <a:gd name="T99" fmla="*/ 1030 h 103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52" h="1030">
                <a:moveTo>
                  <a:pt x="664" y="1"/>
                </a:moveTo>
                <a:cubicBezTo>
                  <a:pt x="576" y="30"/>
                  <a:pt x="464" y="0"/>
                  <a:pt x="368" y="9"/>
                </a:cubicBezTo>
                <a:cubicBezTo>
                  <a:pt x="326" y="17"/>
                  <a:pt x="291" y="26"/>
                  <a:pt x="256" y="49"/>
                </a:cubicBezTo>
                <a:cubicBezTo>
                  <a:pt x="253" y="57"/>
                  <a:pt x="247" y="65"/>
                  <a:pt x="248" y="73"/>
                </a:cubicBezTo>
                <a:cubicBezTo>
                  <a:pt x="250" y="82"/>
                  <a:pt x="260" y="88"/>
                  <a:pt x="264" y="97"/>
                </a:cubicBezTo>
                <a:cubicBezTo>
                  <a:pt x="282" y="134"/>
                  <a:pt x="299" y="164"/>
                  <a:pt x="328" y="193"/>
                </a:cubicBezTo>
                <a:cubicBezTo>
                  <a:pt x="331" y="204"/>
                  <a:pt x="333" y="214"/>
                  <a:pt x="336" y="225"/>
                </a:cubicBezTo>
                <a:cubicBezTo>
                  <a:pt x="341" y="241"/>
                  <a:pt x="352" y="273"/>
                  <a:pt x="352" y="273"/>
                </a:cubicBezTo>
                <a:cubicBezTo>
                  <a:pt x="343" y="324"/>
                  <a:pt x="340" y="355"/>
                  <a:pt x="296" y="385"/>
                </a:cubicBezTo>
                <a:cubicBezTo>
                  <a:pt x="293" y="425"/>
                  <a:pt x="297" y="466"/>
                  <a:pt x="288" y="505"/>
                </a:cubicBezTo>
                <a:cubicBezTo>
                  <a:pt x="282" y="530"/>
                  <a:pt x="213" y="554"/>
                  <a:pt x="192" y="561"/>
                </a:cubicBezTo>
                <a:cubicBezTo>
                  <a:pt x="170" y="595"/>
                  <a:pt x="120" y="620"/>
                  <a:pt x="80" y="633"/>
                </a:cubicBezTo>
                <a:cubicBezTo>
                  <a:pt x="37" y="697"/>
                  <a:pt x="93" y="620"/>
                  <a:pt x="40" y="673"/>
                </a:cubicBezTo>
                <a:cubicBezTo>
                  <a:pt x="30" y="683"/>
                  <a:pt x="9" y="715"/>
                  <a:pt x="0" y="729"/>
                </a:cubicBezTo>
                <a:cubicBezTo>
                  <a:pt x="9" y="776"/>
                  <a:pt x="0" y="809"/>
                  <a:pt x="48" y="825"/>
                </a:cubicBezTo>
                <a:cubicBezTo>
                  <a:pt x="87" y="854"/>
                  <a:pt x="73" y="848"/>
                  <a:pt x="120" y="865"/>
                </a:cubicBezTo>
                <a:cubicBezTo>
                  <a:pt x="136" y="871"/>
                  <a:pt x="168" y="881"/>
                  <a:pt x="168" y="881"/>
                </a:cubicBezTo>
                <a:cubicBezTo>
                  <a:pt x="205" y="937"/>
                  <a:pt x="184" y="918"/>
                  <a:pt x="224" y="945"/>
                </a:cubicBezTo>
                <a:cubicBezTo>
                  <a:pt x="249" y="983"/>
                  <a:pt x="286" y="985"/>
                  <a:pt x="328" y="993"/>
                </a:cubicBezTo>
                <a:cubicBezTo>
                  <a:pt x="365" y="1030"/>
                  <a:pt x="360" y="1013"/>
                  <a:pt x="408" y="1001"/>
                </a:cubicBezTo>
                <a:cubicBezTo>
                  <a:pt x="479" y="895"/>
                  <a:pt x="403" y="1025"/>
                  <a:pt x="448" y="857"/>
                </a:cubicBezTo>
                <a:cubicBezTo>
                  <a:pt x="458" y="820"/>
                  <a:pt x="549" y="805"/>
                  <a:pt x="576" y="801"/>
                </a:cubicBezTo>
                <a:cubicBezTo>
                  <a:pt x="608" y="779"/>
                  <a:pt x="619" y="742"/>
                  <a:pt x="648" y="713"/>
                </a:cubicBezTo>
                <a:cubicBezTo>
                  <a:pt x="668" y="653"/>
                  <a:pt x="641" y="727"/>
                  <a:pt x="672" y="665"/>
                </a:cubicBezTo>
                <a:cubicBezTo>
                  <a:pt x="689" y="632"/>
                  <a:pt x="691" y="600"/>
                  <a:pt x="712" y="569"/>
                </a:cubicBezTo>
                <a:cubicBezTo>
                  <a:pt x="724" y="519"/>
                  <a:pt x="733" y="472"/>
                  <a:pt x="752" y="425"/>
                </a:cubicBezTo>
                <a:cubicBezTo>
                  <a:pt x="749" y="385"/>
                  <a:pt x="750" y="345"/>
                  <a:pt x="744" y="305"/>
                </a:cubicBezTo>
                <a:cubicBezTo>
                  <a:pt x="739" y="271"/>
                  <a:pt x="706" y="250"/>
                  <a:pt x="688" y="225"/>
                </a:cubicBezTo>
                <a:cubicBezTo>
                  <a:pt x="660" y="185"/>
                  <a:pt x="651" y="137"/>
                  <a:pt x="624" y="97"/>
                </a:cubicBezTo>
                <a:cubicBezTo>
                  <a:pt x="627" y="86"/>
                  <a:pt x="626" y="74"/>
                  <a:pt x="632" y="65"/>
                </a:cubicBezTo>
                <a:cubicBezTo>
                  <a:pt x="637" y="57"/>
                  <a:pt x="650" y="57"/>
                  <a:pt x="656" y="49"/>
                </a:cubicBezTo>
                <a:cubicBezTo>
                  <a:pt x="667" y="36"/>
                  <a:pt x="664" y="16"/>
                  <a:pt x="664" y="1"/>
                </a:cubicBez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Freeform 21"/>
          <p:cNvSpPr>
            <a:spLocks/>
          </p:cNvSpPr>
          <p:nvPr/>
        </p:nvSpPr>
        <p:spPr bwMode="auto">
          <a:xfrm>
            <a:off x="4176713" y="2686050"/>
            <a:ext cx="1308100" cy="1447800"/>
          </a:xfrm>
          <a:custGeom>
            <a:avLst/>
            <a:gdLst>
              <a:gd name="T0" fmla="*/ 2147483647 w 824"/>
              <a:gd name="T1" fmla="*/ 0 h 912"/>
              <a:gd name="T2" fmla="*/ 2147483647 w 824"/>
              <a:gd name="T3" fmla="*/ 2147483647 h 912"/>
              <a:gd name="T4" fmla="*/ 2147483647 w 824"/>
              <a:gd name="T5" fmla="*/ 2147483647 h 912"/>
              <a:gd name="T6" fmla="*/ 2147483647 w 824"/>
              <a:gd name="T7" fmla="*/ 2147483647 h 912"/>
              <a:gd name="T8" fmla="*/ 2147483647 w 824"/>
              <a:gd name="T9" fmla="*/ 2147483647 h 912"/>
              <a:gd name="T10" fmla="*/ 2147483647 w 824"/>
              <a:gd name="T11" fmla="*/ 2147483647 h 912"/>
              <a:gd name="T12" fmla="*/ 2147483647 w 824"/>
              <a:gd name="T13" fmla="*/ 2147483647 h 912"/>
              <a:gd name="T14" fmla="*/ 2147483647 w 824"/>
              <a:gd name="T15" fmla="*/ 2147483647 h 912"/>
              <a:gd name="T16" fmla="*/ 2147483647 w 824"/>
              <a:gd name="T17" fmla="*/ 2147483647 h 912"/>
              <a:gd name="T18" fmla="*/ 2147483647 w 824"/>
              <a:gd name="T19" fmla="*/ 2147483647 h 912"/>
              <a:gd name="T20" fmla="*/ 2147483647 w 824"/>
              <a:gd name="T21" fmla="*/ 2147483647 h 912"/>
              <a:gd name="T22" fmla="*/ 2147483647 w 824"/>
              <a:gd name="T23" fmla="*/ 2147483647 h 912"/>
              <a:gd name="T24" fmla="*/ 2147483647 w 824"/>
              <a:gd name="T25" fmla="*/ 2147483647 h 912"/>
              <a:gd name="T26" fmla="*/ 2147483647 w 824"/>
              <a:gd name="T27" fmla="*/ 2147483647 h 912"/>
              <a:gd name="T28" fmla="*/ 2147483647 w 824"/>
              <a:gd name="T29" fmla="*/ 2147483647 h 912"/>
              <a:gd name="T30" fmla="*/ 2147483647 w 824"/>
              <a:gd name="T31" fmla="*/ 2147483647 h 912"/>
              <a:gd name="T32" fmla="*/ 2147483647 w 824"/>
              <a:gd name="T33" fmla="*/ 2147483647 h 912"/>
              <a:gd name="T34" fmla="*/ 2147483647 w 824"/>
              <a:gd name="T35" fmla="*/ 2147483647 h 912"/>
              <a:gd name="T36" fmla="*/ 2147483647 w 824"/>
              <a:gd name="T37" fmla="*/ 2147483647 h 912"/>
              <a:gd name="T38" fmla="*/ 2147483647 w 824"/>
              <a:gd name="T39" fmla="*/ 2147483647 h 912"/>
              <a:gd name="T40" fmla="*/ 2147483647 w 824"/>
              <a:gd name="T41" fmla="*/ 2147483647 h 912"/>
              <a:gd name="T42" fmla="*/ 2147483647 w 824"/>
              <a:gd name="T43" fmla="*/ 2147483647 h 912"/>
              <a:gd name="T44" fmla="*/ 2147483647 w 824"/>
              <a:gd name="T45" fmla="*/ 2147483647 h 912"/>
              <a:gd name="T46" fmla="*/ 2147483647 w 824"/>
              <a:gd name="T47" fmla="*/ 2147483647 h 912"/>
              <a:gd name="T48" fmla="*/ 2147483647 w 824"/>
              <a:gd name="T49" fmla="*/ 2147483647 h 912"/>
              <a:gd name="T50" fmla="*/ 2147483647 w 824"/>
              <a:gd name="T51" fmla="*/ 2147483647 h 912"/>
              <a:gd name="T52" fmla="*/ 2147483647 w 824"/>
              <a:gd name="T53" fmla="*/ 2147483647 h 912"/>
              <a:gd name="T54" fmla="*/ 2147483647 w 824"/>
              <a:gd name="T55" fmla="*/ 2147483647 h 912"/>
              <a:gd name="T56" fmla="*/ 2147483647 w 824"/>
              <a:gd name="T57" fmla="*/ 2147483647 h 912"/>
              <a:gd name="T58" fmla="*/ 2147483647 w 824"/>
              <a:gd name="T59" fmla="*/ 2147483647 h 912"/>
              <a:gd name="T60" fmla="*/ 2147483647 w 824"/>
              <a:gd name="T61" fmla="*/ 2147483647 h 912"/>
              <a:gd name="T62" fmla="*/ 0 w 824"/>
              <a:gd name="T63" fmla="*/ 2147483647 h 912"/>
              <a:gd name="T64" fmla="*/ 2147483647 w 824"/>
              <a:gd name="T65" fmla="*/ 2147483647 h 912"/>
              <a:gd name="T66" fmla="*/ 2147483647 w 824"/>
              <a:gd name="T67" fmla="*/ 2147483647 h 912"/>
              <a:gd name="T68" fmla="*/ 2147483647 w 824"/>
              <a:gd name="T69" fmla="*/ 2147483647 h 912"/>
              <a:gd name="T70" fmla="*/ 2147483647 w 824"/>
              <a:gd name="T71" fmla="*/ 2147483647 h 912"/>
              <a:gd name="T72" fmla="*/ 2147483647 w 824"/>
              <a:gd name="T73" fmla="*/ 0 h 91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24"/>
              <a:gd name="T112" fmla="*/ 0 h 912"/>
              <a:gd name="T113" fmla="*/ 824 w 824"/>
              <a:gd name="T114" fmla="*/ 912 h 91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24" h="912">
                <a:moveTo>
                  <a:pt x="40" y="0"/>
                </a:moveTo>
                <a:cubicBezTo>
                  <a:pt x="48" y="5"/>
                  <a:pt x="55" y="12"/>
                  <a:pt x="64" y="16"/>
                </a:cubicBezTo>
                <a:cubicBezTo>
                  <a:pt x="74" y="20"/>
                  <a:pt x="86" y="19"/>
                  <a:pt x="96" y="24"/>
                </a:cubicBezTo>
                <a:cubicBezTo>
                  <a:pt x="119" y="37"/>
                  <a:pt x="149" y="69"/>
                  <a:pt x="168" y="88"/>
                </a:cubicBezTo>
                <a:cubicBezTo>
                  <a:pt x="193" y="164"/>
                  <a:pt x="167" y="78"/>
                  <a:pt x="184" y="264"/>
                </a:cubicBezTo>
                <a:cubicBezTo>
                  <a:pt x="188" y="309"/>
                  <a:pt x="241" y="320"/>
                  <a:pt x="264" y="352"/>
                </a:cubicBezTo>
                <a:cubicBezTo>
                  <a:pt x="293" y="392"/>
                  <a:pt x="270" y="374"/>
                  <a:pt x="288" y="416"/>
                </a:cubicBezTo>
                <a:cubicBezTo>
                  <a:pt x="307" y="460"/>
                  <a:pt x="356" y="489"/>
                  <a:pt x="400" y="504"/>
                </a:cubicBezTo>
                <a:cubicBezTo>
                  <a:pt x="443" y="568"/>
                  <a:pt x="387" y="491"/>
                  <a:pt x="440" y="544"/>
                </a:cubicBezTo>
                <a:cubicBezTo>
                  <a:pt x="447" y="551"/>
                  <a:pt x="448" y="562"/>
                  <a:pt x="456" y="568"/>
                </a:cubicBezTo>
                <a:cubicBezTo>
                  <a:pt x="463" y="573"/>
                  <a:pt x="473" y="572"/>
                  <a:pt x="480" y="576"/>
                </a:cubicBezTo>
                <a:cubicBezTo>
                  <a:pt x="497" y="585"/>
                  <a:pt x="514" y="594"/>
                  <a:pt x="528" y="608"/>
                </a:cubicBezTo>
                <a:cubicBezTo>
                  <a:pt x="536" y="616"/>
                  <a:pt x="542" y="626"/>
                  <a:pt x="552" y="632"/>
                </a:cubicBezTo>
                <a:cubicBezTo>
                  <a:pt x="575" y="645"/>
                  <a:pt x="623" y="651"/>
                  <a:pt x="648" y="656"/>
                </a:cubicBezTo>
                <a:cubicBezTo>
                  <a:pt x="683" y="652"/>
                  <a:pt x="719" y="638"/>
                  <a:pt x="752" y="656"/>
                </a:cubicBezTo>
                <a:cubicBezTo>
                  <a:pt x="769" y="665"/>
                  <a:pt x="800" y="688"/>
                  <a:pt x="800" y="688"/>
                </a:cubicBezTo>
                <a:cubicBezTo>
                  <a:pt x="808" y="700"/>
                  <a:pt x="824" y="719"/>
                  <a:pt x="824" y="736"/>
                </a:cubicBezTo>
                <a:cubicBezTo>
                  <a:pt x="824" y="803"/>
                  <a:pt x="722" y="838"/>
                  <a:pt x="672" y="848"/>
                </a:cubicBezTo>
                <a:cubicBezTo>
                  <a:pt x="607" y="826"/>
                  <a:pt x="539" y="842"/>
                  <a:pt x="480" y="872"/>
                </a:cubicBezTo>
                <a:cubicBezTo>
                  <a:pt x="404" y="910"/>
                  <a:pt x="532" y="863"/>
                  <a:pt x="408" y="904"/>
                </a:cubicBezTo>
                <a:cubicBezTo>
                  <a:pt x="400" y="907"/>
                  <a:pt x="384" y="912"/>
                  <a:pt x="384" y="912"/>
                </a:cubicBezTo>
                <a:cubicBezTo>
                  <a:pt x="328" y="875"/>
                  <a:pt x="347" y="896"/>
                  <a:pt x="320" y="856"/>
                </a:cubicBezTo>
                <a:cubicBezTo>
                  <a:pt x="310" y="815"/>
                  <a:pt x="292" y="777"/>
                  <a:pt x="280" y="736"/>
                </a:cubicBezTo>
                <a:cubicBezTo>
                  <a:pt x="280" y="736"/>
                  <a:pt x="268" y="684"/>
                  <a:pt x="264" y="680"/>
                </a:cubicBezTo>
                <a:cubicBezTo>
                  <a:pt x="264" y="680"/>
                  <a:pt x="204" y="640"/>
                  <a:pt x="192" y="632"/>
                </a:cubicBezTo>
                <a:cubicBezTo>
                  <a:pt x="184" y="627"/>
                  <a:pt x="168" y="616"/>
                  <a:pt x="168" y="616"/>
                </a:cubicBezTo>
                <a:cubicBezTo>
                  <a:pt x="163" y="608"/>
                  <a:pt x="160" y="597"/>
                  <a:pt x="152" y="592"/>
                </a:cubicBezTo>
                <a:cubicBezTo>
                  <a:pt x="138" y="583"/>
                  <a:pt x="104" y="576"/>
                  <a:pt x="104" y="576"/>
                </a:cubicBezTo>
                <a:cubicBezTo>
                  <a:pt x="85" y="547"/>
                  <a:pt x="68" y="547"/>
                  <a:pt x="40" y="528"/>
                </a:cubicBezTo>
                <a:cubicBezTo>
                  <a:pt x="37" y="520"/>
                  <a:pt x="36" y="512"/>
                  <a:pt x="32" y="504"/>
                </a:cubicBezTo>
                <a:cubicBezTo>
                  <a:pt x="28" y="495"/>
                  <a:pt x="20" y="489"/>
                  <a:pt x="16" y="480"/>
                </a:cubicBezTo>
                <a:cubicBezTo>
                  <a:pt x="9" y="465"/>
                  <a:pt x="0" y="432"/>
                  <a:pt x="0" y="432"/>
                </a:cubicBezTo>
                <a:cubicBezTo>
                  <a:pt x="8" y="365"/>
                  <a:pt x="19" y="296"/>
                  <a:pt x="40" y="232"/>
                </a:cubicBezTo>
                <a:cubicBezTo>
                  <a:pt x="37" y="213"/>
                  <a:pt x="36" y="194"/>
                  <a:pt x="32" y="176"/>
                </a:cubicBezTo>
                <a:cubicBezTo>
                  <a:pt x="28" y="160"/>
                  <a:pt x="16" y="128"/>
                  <a:pt x="16" y="128"/>
                </a:cubicBezTo>
                <a:cubicBezTo>
                  <a:pt x="19" y="107"/>
                  <a:pt x="18" y="85"/>
                  <a:pt x="24" y="64"/>
                </a:cubicBezTo>
                <a:cubicBezTo>
                  <a:pt x="32" y="35"/>
                  <a:pt x="56" y="32"/>
                  <a:pt x="40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Text Box 22"/>
          <p:cNvSpPr txBox="1">
            <a:spLocks noChangeArrowheads="1"/>
          </p:cNvSpPr>
          <p:nvPr/>
        </p:nvSpPr>
        <p:spPr bwMode="auto">
          <a:xfrm>
            <a:off x="4337050" y="3317875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</a:p>
        </p:txBody>
      </p:sp>
      <p:sp>
        <p:nvSpPr>
          <p:cNvPr id="43018" name="Text Box 23"/>
          <p:cNvSpPr txBox="1">
            <a:spLocks noChangeArrowheads="1"/>
          </p:cNvSpPr>
          <p:nvPr/>
        </p:nvSpPr>
        <p:spPr bwMode="auto">
          <a:xfrm>
            <a:off x="4337050" y="209391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18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1800" b="0" baseline="-25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3019" name="Text Box 24"/>
          <p:cNvSpPr txBox="1">
            <a:spLocks noChangeArrowheads="1"/>
          </p:cNvSpPr>
          <p:nvPr/>
        </p:nvSpPr>
        <p:spPr bwMode="auto">
          <a:xfrm>
            <a:off x="5127625" y="25193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18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1800" b="0" baseline="-25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3020" name="AutoShape 29"/>
          <p:cNvSpPr>
            <a:spLocks noChangeArrowheads="1"/>
          </p:cNvSpPr>
          <p:nvPr/>
        </p:nvSpPr>
        <p:spPr bwMode="auto">
          <a:xfrm>
            <a:off x="6885216" y="2628900"/>
            <a:ext cx="1066800" cy="257175"/>
          </a:xfrm>
          <a:prstGeom prst="rightArrow">
            <a:avLst>
              <a:gd name="adj1" fmla="val 50000"/>
              <a:gd name="adj2" fmla="val 103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21" name="Text Box 30"/>
          <p:cNvSpPr txBox="1">
            <a:spLocks noChangeArrowheads="1"/>
          </p:cNvSpPr>
          <p:nvPr/>
        </p:nvSpPr>
        <p:spPr bwMode="auto">
          <a:xfrm>
            <a:off x="8116888" y="259715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43022" name="Line 31"/>
          <p:cNvSpPr>
            <a:spLocks noChangeShapeType="1"/>
          </p:cNvSpPr>
          <p:nvPr/>
        </p:nvSpPr>
        <p:spPr bwMode="auto">
          <a:xfrm>
            <a:off x="4768850" y="2093913"/>
            <a:ext cx="15128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32"/>
          <p:cNvSpPr>
            <a:spLocks noChangeShapeType="1"/>
          </p:cNvSpPr>
          <p:nvPr/>
        </p:nvSpPr>
        <p:spPr bwMode="auto">
          <a:xfrm flipV="1">
            <a:off x="4984750" y="2957513"/>
            <a:ext cx="13684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AutoShape 33"/>
          <p:cNvSpPr>
            <a:spLocks noChangeArrowheads="1"/>
          </p:cNvSpPr>
          <p:nvPr/>
        </p:nvSpPr>
        <p:spPr bwMode="auto">
          <a:xfrm>
            <a:off x="6424613" y="2638880"/>
            <a:ext cx="304800" cy="228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25" name="Text Box 34"/>
          <p:cNvSpPr txBox="1">
            <a:spLocks noChangeArrowheads="1"/>
          </p:cNvSpPr>
          <p:nvPr/>
        </p:nvSpPr>
        <p:spPr bwMode="auto">
          <a:xfrm>
            <a:off x="5776913" y="2020888"/>
            <a:ext cx="52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d,1</a:t>
            </a:r>
          </a:p>
        </p:txBody>
      </p:sp>
      <p:sp>
        <p:nvSpPr>
          <p:cNvPr id="43026" name="Text Box 35"/>
          <p:cNvSpPr txBox="1">
            <a:spLocks noChangeArrowheads="1"/>
          </p:cNvSpPr>
          <p:nvPr/>
        </p:nvSpPr>
        <p:spPr bwMode="auto">
          <a:xfrm>
            <a:off x="5768975" y="3173413"/>
            <a:ext cx="55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d, k</a:t>
            </a:r>
          </a:p>
        </p:txBody>
      </p:sp>
      <p:sp>
        <p:nvSpPr>
          <p:cNvPr id="43027" name="Line 38"/>
          <p:cNvSpPr>
            <a:spLocks noChangeShapeType="1"/>
          </p:cNvSpPr>
          <p:nvPr/>
        </p:nvSpPr>
        <p:spPr bwMode="auto">
          <a:xfrm flipV="1">
            <a:off x="5057775" y="2741613"/>
            <a:ext cx="12239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Text Box 39"/>
          <p:cNvSpPr txBox="1">
            <a:spLocks noChangeArrowheads="1"/>
          </p:cNvSpPr>
          <p:nvPr/>
        </p:nvSpPr>
        <p:spPr bwMode="auto">
          <a:xfrm>
            <a:off x="5705475" y="2735263"/>
            <a:ext cx="52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d,2</a:t>
            </a:r>
          </a:p>
        </p:txBody>
      </p:sp>
      <p:sp>
        <p:nvSpPr>
          <p:cNvPr id="43029" name="Text Box 40"/>
          <p:cNvSpPr txBox="1">
            <a:spLocks noChangeArrowheads="1"/>
          </p:cNvSpPr>
          <p:nvPr/>
        </p:nvSpPr>
        <p:spPr bwMode="auto">
          <a:xfrm>
            <a:off x="6345238" y="1938338"/>
            <a:ext cx="25701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“Generating” word w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 doc d in the collection</a:t>
            </a:r>
            <a:endParaRPr lang="en-US" altLang="zh-CN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079500"/>
            <a:ext cx="3700463" cy="12311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 smtClean="0">
                <a:latin typeface="+mn-lt"/>
              </a:rPr>
              <a:t>pLSA</a:t>
            </a:r>
            <a:r>
              <a:rPr lang="en-US" sz="2000" dirty="0">
                <a:latin typeface="+mn-lt"/>
              </a:rPr>
              <a:t>: </a:t>
            </a:r>
          </a:p>
          <a:p>
            <a:pPr algn="l">
              <a:defRPr/>
            </a:pPr>
            <a:r>
              <a:rPr lang="en-US" sz="1800" dirty="0">
                <a:latin typeface="+mn-lt"/>
              </a:rPr>
              <a:t>Topic coverage </a:t>
            </a:r>
            <a:r>
              <a:rPr lang="en-US" altLang="zh-CN" sz="1800" b="0" dirty="0">
                <a:latin typeface="+mn-lt"/>
                <a:ea typeface="SimSun" pitchFamily="2" charset="-122"/>
                <a:sym typeface="Symbol" pitchFamily="18" charset="2"/>
              </a:rPr>
              <a:t></a:t>
            </a:r>
            <a:r>
              <a:rPr lang="en-US" altLang="zh-CN" sz="1800" b="0" baseline="-25000" dirty="0">
                <a:latin typeface="+mn-lt"/>
                <a:ea typeface="SimSun" pitchFamily="2" charset="-122"/>
                <a:sym typeface="Symbol" pitchFamily="18" charset="2"/>
              </a:rPr>
              <a:t>d,j  </a:t>
            </a:r>
            <a:r>
              <a:rPr lang="en-US" sz="1800" dirty="0">
                <a:latin typeface="+mn-lt"/>
              </a:rPr>
              <a:t>is specific to </a:t>
            </a:r>
            <a:r>
              <a:rPr lang="en-US" sz="1800" dirty="0" smtClean="0">
                <a:latin typeface="+mn-lt"/>
              </a:rPr>
              <a:t>each “training document”, </a:t>
            </a:r>
            <a:r>
              <a:rPr lang="en-US" sz="1800" dirty="0">
                <a:latin typeface="+mn-lt"/>
              </a:rPr>
              <a:t>thus can’t be used to generate a new document</a:t>
            </a:r>
          </a:p>
        </p:txBody>
      </p:sp>
      <p:sp>
        <p:nvSpPr>
          <p:cNvPr id="43031" name="Freeform 10"/>
          <p:cNvSpPr>
            <a:spLocks/>
          </p:cNvSpPr>
          <p:nvPr/>
        </p:nvSpPr>
        <p:spPr bwMode="auto">
          <a:xfrm>
            <a:off x="1955800" y="779463"/>
            <a:ext cx="4338638" cy="1176337"/>
          </a:xfrm>
          <a:custGeom>
            <a:avLst/>
            <a:gdLst>
              <a:gd name="T0" fmla="*/ 0 w 4338915"/>
              <a:gd name="T1" fmla="*/ 591416 h 1177049"/>
              <a:gd name="T2" fmla="*/ 1942604 w 4338915"/>
              <a:gd name="T3" fmla="*/ 21297 h 1177049"/>
              <a:gd name="T4" fmla="*/ 4075660 w 4338915"/>
              <a:gd name="T5" fmla="*/ 224005 h 1177049"/>
              <a:gd name="T6" fmla="*/ 4228020 w 4338915"/>
              <a:gd name="T7" fmla="*/ 1174203 h 11770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38915" h="1177049">
                <a:moveTo>
                  <a:pt x="0" y="592849"/>
                </a:moveTo>
                <a:cubicBezTo>
                  <a:pt x="631825" y="337790"/>
                  <a:pt x="1263650" y="82732"/>
                  <a:pt x="1943100" y="21349"/>
                </a:cubicBezTo>
                <a:cubicBezTo>
                  <a:pt x="2622550" y="-40034"/>
                  <a:pt x="3695700" y="31932"/>
                  <a:pt x="4076700" y="224549"/>
                </a:cubicBezTo>
                <a:cubicBezTo>
                  <a:pt x="4457700" y="417166"/>
                  <a:pt x="4343400" y="797107"/>
                  <a:pt x="4229100" y="117704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52400" y="2971800"/>
            <a:ext cx="5991225" cy="3257550"/>
            <a:chOff x="152400" y="2971800"/>
            <a:chExt cx="5990891" cy="3257550"/>
          </a:xfrm>
        </p:grpSpPr>
        <p:graphicFrame>
          <p:nvGraphicFramePr>
            <p:cNvPr id="43040" name="Object 5"/>
            <p:cNvGraphicFramePr>
              <a:graphicFrameLocks noChangeAspect="1"/>
            </p:cNvGraphicFramePr>
            <p:nvPr/>
          </p:nvGraphicFramePr>
          <p:xfrm>
            <a:off x="3699209" y="5778500"/>
            <a:ext cx="2444082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Equation" r:id="rId3" imgW="1308100" imgH="241300" progId="Equation.3">
                    <p:embed/>
                  </p:oleObj>
                </mc:Choice>
                <mc:Fallback>
                  <p:oleObj name="Equation" r:id="rId3" imgW="13081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9209" y="5778500"/>
                          <a:ext cx="2444082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TextBox 67"/>
            <p:cNvSpPr txBox="1"/>
            <p:nvPr/>
          </p:nvSpPr>
          <p:spPr>
            <a:xfrm>
              <a:off x="152400" y="5181600"/>
              <a:ext cx="3885983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800" dirty="0">
                  <a:latin typeface="+mn-lt"/>
                </a:rPr>
                <a:t>In addition, the topic word distributions </a:t>
              </a:r>
              <a:r>
                <a:rPr lang="en-US" sz="1800" dirty="0"/>
                <a:t>{</a:t>
              </a:r>
              <a:r>
                <a:rPr lang="en-US" altLang="zh-CN" sz="1800" b="0" dirty="0">
                  <a:ea typeface="SimSun" pitchFamily="2" charset="-122"/>
                  <a:sym typeface="Symbol" pitchFamily="18" charset="2"/>
                </a:rPr>
                <a:t></a:t>
              </a:r>
              <a:r>
                <a:rPr lang="en-US" altLang="zh-CN" sz="1800" b="0" baseline="-25000" dirty="0">
                  <a:ea typeface="SimSun" pitchFamily="2" charset="-122"/>
                  <a:sym typeface="Symbol" pitchFamily="18" charset="2"/>
                </a:rPr>
                <a:t>j </a:t>
              </a:r>
              <a:r>
                <a:rPr lang="en-US" sz="1800" dirty="0"/>
                <a:t>} </a:t>
              </a:r>
              <a:r>
                <a:rPr lang="en-US" sz="1800" dirty="0">
                  <a:latin typeface="+mn-lt"/>
                </a:rPr>
                <a:t>are also drawn from another  </a:t>
              </a:r>
              <a:r>
                <a:rPr lang="en-US" sz="1800" dirty="0" err="1">
                  <a:latin typeface="+mn-lt"/>
                </a:rPr>
                <a:t>Dirichlet</a:t>
              </a:r>
              <a:r>
                <a:rPr lang="en-US" sz="1800" dirty="0">
                  <a:latin typeface="+mn-lt"/>
                </a:rPr>
                <a:t> prior  </a:t>
              </a:r>
            </a:p>
          </p:txBody>
        </p:sp>
        <p:sp>
          <p:nvSpPr>
            <p:cNvPr id="43042" name="Freeform 12"/>
            <p:cNvSpPr>
              <a:spLocks/>
            </p:cNvSpPr>
            <p:nvPr/>
          </p:nvSpPr>
          <p:spPr bwMode="auto">
            <a:xfrm>
              <a:off x="4570705" y="3784600"/>
              <a:ext cx="166395" cy="1790700"/>
            </a:xfrm>
            <a:custGeom>
              <a:avLst/>
              <a:gdLst>
                <a:gd name="T0" fmla="*/ 166395 w 166395"/>
                <a:gd name="T1" fmla="*/ 1790700 h 1790700"/>
                <a:gd name="T2" fmla="*/ 1295 w 166395"/>
                <a:gd name="T3" fmla="*/ 939800 h 1790700"/>
                <a:gd name="T4" fmla="*/ 102895 w 166395"/>
                <a:gd name="T5" fmla="*/ 0 h 1790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6395" h="1790700">
                  <a:moveTo>
                    <a:pt x="166395" y="1790700"/>
                  </a:moveTo>
                  <a:cubicBezTo>
                    <a:pt x="89136" y="1514475"/>
                    <a:pt x="11878" y="1238250"/>
                    <a:pt x="1295" y="939800"/>
                  </a:cubicBezTo>
                  <a:cubicBezTo>
                    <a:pt x="-9288" y="641350"/>
                    <a:pt x="46803" y="320675"/>
                    <a:pt x="102895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Freeform 13"/>
            <p:cNvSpPr>
              <a:spLocks/>
            </p:cNvSpPr>
            <p:nvPr/>
          </p:nvSpPr>
          <p:spPr bwMode="auto">
            <a:xfrm>
              <a:off x="5245100" y="2971800"/>
              <a:ext cx="419742" cy="2806700"/>
            </a:xfrm>
            <a:custGeom>
              <a:avLst/>
              <a:gdLst>
                <a:gd name="T0" fmla="*/ 0 w 419742"/>
                <a:gd name="T1" fmla="*/ 2806700 h 2806700"/>
                <a:gd name="T2" fmla="*/ 419100 w 419742"/>
                <a:gd name="T3" fmla="*/ 1016000 h 2806700"/>
                <a:gd name="T4" fmla="*/ 76200 w 419742"/>
                <a:gd name="T5" fmla="*/ 0 h 280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9742" h="2806700">
                  <a:moveTo>
                    <a:pt x="0" y="2806700"/>
                  </a:moveTo>
                  <a:cubicBezTo>
                    <a:pt x="203200" y="2145241"/>
                    <a:pt x="406400" y="1483783"/>
                    <a:pt x="419100" y="1016000"/>
                  </a:cubicBezTo>
                  <a:cubicBezTo>
                    <a:pt x="431800" y="548217"/>
                    <a:pt x="254000" y="274108"/>
                    <a:pt x="76200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0" y="3063875"/>
            <a:ext cx="8382000" cy="2143125"/>
            <a:chOff x="0" y="3063895"/>
            <a:chExt cx="8382000" cy="2143105"/>
          </a:xfrm>
        </p:grpSpPr>
        <p:graphicFrame>
          <p:nvGraphicFramePr>
            <p:cNvPr id="43036" name="Object 7"/>
            <p:cNvGraphicFramePr>
              <a:graphicFrameLocks noChangeAspect="1"/>
            </p:cNvGraphicFramePr>
            <p:nvPr/>
          </p:nvGraphicFramePr>
          <p:xfrm>
            <a:off x="483226" y="4597400"/>
            <a:ext cx="3591886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Equation" r:id="rId5" imgW="1346200" imgH="228600" progId="Equation.3">
                    <p:embed/>
                  </p:oleObj>
                </mc:Choice>
                <mc:Fallback>
                  <p:oleObj name="Equation" r:id="rId5" imgW="1346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26" y="4597400"/>
                          <a:ext cx="3591886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TextBox 66"/>
            <p:cNvSpPr txBox="1"/>
            <p:nvPr/>
          </p:nvSpPr>
          <p:spPr>
            <a:xfrm>
              <a:off x="0" y="3063895"/>
              <a:ext cx="3886200" cy="1508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2000" dirty="0">
                  <a:latin typeface="+mn-lt"/>
                </a:rPr>
                <a:t>LDA: </a:t>
              </a:r>
            </a:p>
            <a:p>
              <a:pPr algn="l">
                <a:defRPr/>
              </a:pPr>
              <a:r>
                <a:rPr lang="en-US" sz="1800" dirty="0">
                  <a:latin typeface="+mn-lt"/>
                </a:rPr>
                <a:t>Topic coverage distribution {</a:t>
              </a:r>
              <a:r>
                <a:rPr lang="en-US" altLang="zh-CN" sz="1800" b="0" dirty="0">
                  <a:latin typeface="+mn-lt"/>
                  <a:ea typeface="SimSun" pitchFamily="2" charset="-122"/>
                  <a:sym typeface="Symbol" pitchFamily="18" charset="2"/>
                </a:rPr>
                <a:t></a:t>
              </a:r>
              <a:r>
                <a:rPr lang="en-US" altLang="zh-CN" sz="1800" b="0" baseline="-25000" dirty="0">
                  <a:latin typeface="+mn-lt"/>
                  <a:ea typeface="SimSun" pitchFamily="2" charset="-122"/>
                  <a:sym typeface="Symbol" pitchFamily="18" charset="2"/>
                </a:rPr>
                <a:t>d,j </a:t>
              </a:r>
              <a:r>
                <a:rPr lang="en-US" sz="1800" dirty="0">
                  <a:latin typeface="+mn-lt"/>
                </a:rPr>
                <a:t>} for any document is sampled from a </a:t>
              </a:r>
              <a:r>
                <a:rPr lang="en-US" sz="1800" dirty="0" err="1">
                  <a:latin typeface="+mn-lt"/>
                </a:rPr>
                <a:t>Dirichlet</a:t>
              </a:r>
              <a:r>
                <a:rPr lang="en-US" sz="1800" dirty="0">
                  <a:latin typeface="+mn-lt"/>
                </a:rPr>
                <a:t> distribution, allowing for generating a new doc</a:t>
              </a:r>
            </a:p>
          </p:txBody>
        </p:sp>
        <p:sp>
          <p:nvSpPr>
            <p:cNvPr id="43038" name="Freeform 11"/>
            <p:cNvSpPr>
              <a:spLocks/>
            </p:cNvSpPr>
            <p:nvPr/>
          </p:nvSpPr>
          <p:spPr bwMode="auto">
            <a:xfrm>
              <a:off x="4318000" y="3644900"/>
              <a:ext cx="2036816" cy="1295400"/>
            </a:xfrm>
            <a:custGeom>
              <a:avLst/>
              <a:gdLst>
                <a:gd name="T0" fmla="*/ 0 w 2036816"/>
                <a:gd name="T1" fmla="*/ 1295400 h 1295400"/>
                <a:gd name="T2" fmla="*/ 1854200 w 2036816"/>
                <a:gd name="T3" fmla="*/ 711200 h 1295400"/>
                <a:gd name="T4" fmla="*/ 1866900 w 2036816"/>
                <a:gd name="T5" fmla="*/ 0 h 1295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6816" h="1295400">
                  <a:moveTo>
                    <a:pt x="0" y="1295400"/>
                  </a:moveTo>
                  <a:cubicBezTo>
                    <a:pt x="771525" y="1111250"/>
                    <a:pt x="1543050" y="927100"/>
                    <a:pt x="1854200" y="711200"/>
                  </a:cubicBezTo>
                  <a:cubicBezTo>
                    <a:pt x="2165350" y="495300"/>
                    <a:pt x="2016125" y="247650"/>
                    <a:pt x="186690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Rectangle 14"/>
            <p:cNvSpPr>
              <a:spLocks noChangeArrowheads="1"/>
            </p:cNvSpPr>
            <p:nvPr/>
          </p:nvSpPr>
          <p:spPr bwMode="auto">
            <a:xfrm>
              <a:off x="6377925" y="3928646"/>
              <a:ext cx="2004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{</a:t>
              </a:r>
              <a:r>
                <a:rPr lang="en-US" altLang="zh-CN" b="0"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r>
                <a:rPr lang="en-US" altLang="zh-CN" b="0" baseline="-25000">
                  <a:ea typeface="宋体" panose="02010600030101010101" pitchFamily="2" charset="-122"/>
                  <a:sym typeface="Symbol" panose="05050102010706020507" pitchFamily="18" charset="2"/>
                </a:rPr>
                <a:t>d,j </a:t>
              </a:r>
              <a:r>
                <a:rPr lang="en-US" altLang="en-US"/>
                <a:t>} are regularized </a:t>
              </a:r>
            </a:p>
          </p:txBody>
        </p:sp>
      </p:grpSp>
      <p:sp>
        <p:nvSpPr>
          <p:cNvPr id="43034" name="Rectangle 71"/>
          <p:cNvSpPr>
            <a:spLocks noChangeArrowheads="1"/>
          </p:cNvSpPr>
          <p:nvPr/>
        </p:nvSpPr>
        <p:spPr bwMode="auto">
          <a:xfrm>
            <a:off x="6321425" y="1219200"/>
            <a:ext cx="2289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{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="0" baseline="-25000">
                <a:ea typeface="宋体" panose="02010600030101010101" pitchFamily="2" charset="-122"/>
                <a:sym typeface="Symbol" panose="05050102010706020507" pitchFamily="18" charset="2"/>
              </a:rPr>
              <a:t>d,j </a:t>
            </a:r>
            <a:r>
              <a:rPr lang="en-US" altLang="en-US"/>
              <a:t>} are free for tuning 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789613" y="4695825"/>
            <a:ext cx="32591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Magnitudes of </a:t>
            </a:r>
            <a:r>
              <a:rPr lang="en-US" altLang="en-US" dirty="0">
                <a:sym typeface="Symbol" panose="05050102010706020507" pitchFamily="18" charset="2"/>
              </a:rPr>
              <a:t> and 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determine the variances of the prior,</a:t>
            </a:r>
          </a:p>
          <a:p>
            <a:r>
              <a:rPr lang="en-US" altLang="en-US" dirty="0"/>
              <a:t>thus also the </a:t>
            </a:r>
            <a:r>
              <a:rPr lang="en-US" altLang="en-US" dirty="0" smtClean="0"/>
              <a:t>concentration of </a:t>
            </a:r>
            <a:r>
              <a:rPr lang="en-US" altLang="en-US" dirty="0"/>
              <a:t>prior</a:t>
            </a:r>
          </a:p>
          <a:p>
            <a:r>
              <a:rPr lang="en-US" altLang="en-US" dirty="0"/>
              <a:t>(larger </a:t>
            </a:r>
            <a:r>
              <a:rPr lang="en-US" altLang="en-US" dirty="0">
                <a:sym typeface="Symbol" panose="05050102010706020507" pitchFamily="18" charset="2"/>
              </a:rPr>
              <a:t> and </a:t>
            </a:r>
            <a:r>
              <a:rPr lang="en-US" altLang="en-US" dirty="0"/>
              <a:t>  </a:t>
            </a:r>
            <a:r>
              <a:rPr lang="en-US" altLang="en-US" dirty="0">
                <a:sym typeface="Wingdings" panose="05000000000000000000" pitchFamily="2" charset="2"/>
              </a:rPr>
              <a:t> stronger prior)</a:t>
            </a:r>
            <a:endParaRPr lang="en-US" altLang="en-US" dirty="0"/>
          </a:p>
          <a:p>
            <a:r>
              <a:rPr lang="en-US" alt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168-60E4-40A6-A093-DBE8FE4443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of Topic mining and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C:\Users\admin\Pictures\topic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635616"/>
            <a:ext cx="9028090" cy="5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559899"/>
              </p:ext>
            </p:extLst>
          </p:nvPr>
        </p:nvGraphicFramePr>
        <p:xfrm>
          <a:off x="1125383" y="1950654"/>
          <a:ext cx="5079474" cy="697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3" imgW="3327120" imgH="457200" progId="Equation.3">
                  <p:embed/>
                </p:oleObj>
              </mc:Choice>
              <mc:Fallback>
                <p:oleObj name="Equation" r:id="rId3" imgW="33271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5383" y="1950654"/>
                        <a:ext cx="5079474" cy="697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256371"/>
              </p:ext>
            </p:extLst>
          </p:nvPr>
        </p:nvGraphicFramePr>
        <p:xfrm>
          <a:off x="1021620" y="4451767"/>
          <a:ext cx="6442097" cy="74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5" imgW="3974760" imgH="457200" progId="Equation.3">
                  <p:embed/>
                </p:oleObj>
              </mc:Choice>
              <mc:Fallback>
                <p:oleObj name="Equation" r:id="rId5" imgW="39747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1620" y="4451767"/>
                        <a:ext cx="6442097" cy="740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50109"/>
              </p:ext>
            </p:extLst>
          </p:nvPr>
        </p:nvGraphicFramePr>
        <p:xfrm>
          <a:off x="1047563" y="5276721"/>
          <a:ext cx="5962838" cy="750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7" imgW="3632040" imgH="457200" progId="Equation.3">
                  <p:embed/>
                </p:oleObj>
              </mc:Choice>
              <mc:Fallback>
                <p:oleObj name="Equation" r:id="rId7" imgW="36320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563" y="5276721"/>
                        <a:ext cx="5962838" cy="750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pLSA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LDA</a:t>
            </a:r>
          </a:p>
        </p:txBody>
      </p:sp>
      <p:graphicFrame>
        <p:nvGraphicFramePr>
          <p:cNvPr id="440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21630"/>
              </p:ext>
            </p:extLst>
          </p:nvPr>
        </p:nvGraphicFramePr>
        <p:xfrm>
          <a:off x="1047563" y="3649193"/>
          <a:ext cx="4083236" cy="79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9" imgW="2273040" imgH="444240" progId="Equation.3">
                  <p:embed/>
                </p:oleObj>
              </mc:Choice>
              <mc:Fallback>
                <p:oleObj name="Equation" r:id="rId9" imgW="2273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563" y="3649193"/>
                        <a:ext cx="4083236" cy="798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97347"/>
              </p:ext>
            </p:extLst>
          </p:nvPr>
        </p:nvGraphicFramePr>
        <p:xfrm>
          <a:off x="1250366" y="1293812"/>
          <a:ext cx="3661720" cy="71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11" imgW="2273040" imgH="444240" progId="Equation.3">
                  <p:embed/>
                </p:oleObj>
              </mc:Choice>
              <mc:Fallback>
                <p:oleObj name="Equation" r:id="rId11" imgW="2273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366" y="1293812"/>
                        <a:ext cx="3661720" cy="714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7713" y="1099254"/>
            <a:ext cx="7931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0" dirty="0" err="1" smtClean="0">
                <a:latin typeface="+mn-lt"/>
              </a:rPr>
              <a:t>pLSA</a:t>
            </a:r>
            <a:endParaRPr lang="en-US" sz="2400" b="0" i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530" y="3541916"/>
            <a:ext cx="6771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0" dirty="0">
                <a:latin typeface="+mn-lt"/>
              </a:rPr>
              <a:t>LDA</a:t>
            </a:r>
          </a:p>
        </p:txBody>
      </p:sp>
      <p:cxnSp>
        <p:nvCxnSpPr>
          <p:cNvPr id="44040" name="Straight Connector 10"/>
          <p:cNvCxnSpPr>
            <a:cxnSpLocks noChangeShapeType="1"/>
          </p:cNvCxnSpPr>
          <p:nvPr/>
        </p:nvCxnSpPr>
        <p:spPr bwMode="auto">
          <a:xfrm>
            <a:off x="3390900" y="1990271"/>
            <a:ext cx="1447800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1" name="Straight Connector 11"/>
          <p:cNvCxnSpPr>
            <a:cxnSpLocks noChangeShapeType="1"/>
          </p:cNvCxnSpPr>
          <p:nvPr/>
        </p:nvCxnSpPr>
        <p:spPr bwMode="auto">
          <a:xfrm flipV="1">
            <a:off x="3390900" y="4408714"/>
            <a:ext cx="1741714" cy="10886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5064651" y="1304747"/>
            <a:ext cx="4281488" cy="2892425"/>
            <a:chOff x="4343400" y="1260475"/>
            <a:chExt cx="4281488" cy="2892425"/>
          </a:xfrm>
        </p:grpSpPr>
        <p:sp>
          <p:nvSpPr>
            <p:cNvPr id="13" name="TextBox 12"/>
            <p:cNvSpPr txBox="1"/>
            <p:nvPr/>
          </p:nvSpPr>
          <p:spPr>
            <a:xfrm>
              <a:off x="6400800" y="1260475"/>
              <a:ext cx="2224088" cy="708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i="0" dirty="0">
                  <a:solidFill>
                    <a:srgbClr val="FF0000"/>
                  </a:solidFill>
                  <a:latin typeface="+mn-lt"/>
                </a:rPr>
                <a:t>Core assumption </a:t>
              </a:r>
            </a:p>
            <a:p>
              <a:pPr>
                <a:defRPr/>
              </a:pPr>
              <a:r>
                <a:rPr lang="en-US" sz="2000" b="0" i="0" dirty="0">
                  <a:solidFill>
                    <a:srgbClr val="FF0000"/>
                  </a:solidFill>
                  <a:latin typeface="+mn-lt"/>
                </a:rPr>
                <a:t>in all topic models</a:t>
              </a:r>
            </a:p>
          </p:txBody>
        </p:sp>
        <p:cxnSp>
          <p:nvCxnSpPr>
            <p:cNvPr id="44043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4343400" y="1614488"/>
              <a:ext cx="1981200" cy="0"/>
            </a:xfrm>
            <a:prstGeom prst="straightConnector1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4" name="Freeform 16"/>
            <p:cNvSpPr>
              <a:spLocks/>
            </p:cNvSpPr>
            <p:nvPr/>
          </p:nvSpPr>
          <p:spPr bwMode="auto">
            <a:xfrm>
              <a:off x="4394200" y="2019300"/>
              <a:ext cx="2095500" cy="2133600"/>
            </a:xfrm>
            <a:custGeom>
              <a:avLst/>
              <a:gdLst>
                <a:gd name="T0" fmla="*/ 2095500 w 2095500"/>
                <a:gd name="T1" fmla="*/ 0 h 2133600"/>
                <a:gd name="T2" fmla="*/ 1562100 w 2095500"/>
                <a:gd name="T3" fmla="*/ 1524000 h 2133600"/>
                <a:gd name="T4" fmla="*/ 0 w 2095500"/>
                <a:gd name="T5" fmla="*/ 2133600 h 2133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5500" h="2133600">
                  <a:moveTo>
                    <a:pt x="2095500" y="0"/>
                  </a:moveTo>
                  <a:cubicBezTo>
                    <a:pt x="2003425" y="584200"/>
                    <a:pt x="1911350" y="1168400"/>
                    <a:pt x="1562100" y="1524000"/>
                  </a:cubicBezTo>
                  <a:cubicBezTo>
                    <a:pt x="1212850" y="1879600"/>
                    <a:pt x="606425" y="2006600"/>
                    <a:pt x="0" y="2133600"/>
                  </a:cubicBez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2895600" y="4530233"/>
            <a:ext cx="3201946" cy="6096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2429557"/>
            <a:ext cx="3124200" cy="1990043"/>
            <a:chOff x="5562600" y="2429557"/>
            <a:chExt cx="3124200" cy="1990043"/>
          </a:xfrm>
        </p:grpSpPr>
        <p:sp>
          <p:nvSpPr>
            <p:cNvPr id="19" name="TextBox 18"/>
            <p:cNvSpPr txBox="1"/>
            <p:nvPr/>
          </p:nvSpPr>
          <p:spPr>
            <a:xfrm>
              <a:off x="6738766" y="2900655"/>
              <a:ext cx="19480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i="0" dirty="0" err="1" smtClean="0">
                  <a:solidFill>
                    <a:srgbClr val="0070C0"/>
                  </a:solidFill>
                  <a:latin typeface="+mn-lt"/>
                </a:rPr>
                <a:t>pLSA</a:t>
              </a:r>
              <a:r>
                <a:rPr lang="en-US" sz="2000" b="0" i="0" dirty="0" smtClean="0">
                  <a:solidFill>
                    <a:srgbClr val="0070C0"/>
                  </a:solidFill>
                  <a:latin typeface="+mn-lt"/>
                </a:rPr>
                <a:t> </a:t>
              </a:r>
              <a:r>
                <a:rPr lang="en-US" sz="2000" b="0" i="0" dirty="0">
                  <a:solidFill>
                    <a:srgbClr val="0070C0"/>
                  </a:solidFill>
                  <a:latin typeface="+mn-lt"/>
                </a:rPr>
                <a:t>component</a:t>
              </a:r>
            </a:p>
          </p:txBody>
        </p:sp>
        <p:cxnSp>
          <p:nvCxnSpPr>
            <p:cNvPr id="44047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5784056" y="2429557"/>
              <a:ext cx="1073944" cy="471600"/>
            </a:xfrm>
            <a:prstGeom prst="straightConnector1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8" name="Straight Arrow Connector 22"/>
            <p:cNvCxnSpPr>
              <a:cxnSpLocks noChangeShapeType="1"/>
            </p:cNvCxnSpPr>
            <p:nvPr/>
          </p:nvCxnSpPr>
          <p:spPr bwMode="auto">
            <a:xfrm flipH="1">
              <a:off x="5562600" y="3333750"/>
              <a:ext cx="1295400" cy="1085850"/>
            </a:xfrm>
            <a:prstGeom prst="straightConnector1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49" name="Straight Connector 25"/>
          <p:cNvCxnSpPr>
            <a:cxnSpLocks noChangeShapeType="1"/>
          </p:cNvCxnSpPr>
          <p:nvPr/>
        </p:nvCxnSpPr>
        <p:spPr bwMode="auto">
          <a:xfrm flipV="1">
            <a:off x="6097546" y="5029200"/>
            <a:ext cx="1268186" cy="0"/>
          </a:xfrm>
          <a:prstGeom prst="line">
            <a:avLst/>
          </a:prstGeom>
          <a:noFill/>
          <a:ln w="254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Straight Connector 27"/>
          <p:cNvCxnSpPr>
            <a:cxnSpLocks noChangeShapeType="1"/>
          </p:cNvCxnSpPr>
          <p:nvPr/>
        </p:nvCxnSpPr>
        <p:spPr bwMode="auto">
          <a:xfrm flipV="1">
            <a:off x="4912086" y="6027288"/>
            <a:ext cx="1945914" cy="0"/>
          </a:xfrm>
          <a:prstGeom prst="line">
            <a:avLst/>
          </a:prstGeom>
          <a:noFill/>
          <a:ln w="254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6883922" y="5169165"/>
            <a:ext cx="2260078" cy="1257424"/>
            <a:chOff x="6083821" y="5105401"/>
            <a:chExt cx="2260078" cy="1257424"/>
          </a:xfrm>
        </p:grpSpPr>
        <p:sp>
          <p:nvSpPr>
            <p:cNvPr id="30" name="TextBox 29"/>
            <p:cNvSpPr txBox="1"/>
            <p:nvPr/>
          </p:nvSpPr>
          <p:spPr>
            <a:xfrm>
              <a:off x="6618619" y="5654939"/>
              <a:ext cx="1725280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solidFill>
                    <a:srgbClr val="0000CC"/>
                  </a:solidFill>
                </a:rPr>
                <a:t>Regularization </a:t>
              </a:r>
            </a:p>
            <a:p>
              <a:pPr>
                <a:defRPr/>
              </a:pPr>
              <a:r>
                <a:rPr lang="en-US" sz="2000" b="0" i="0" dirty="0" smtClean="0">
                  <a:solidFill>
                    <a:srgbClr val="0000CC"/>
                  </a:solidFill>
                  <a:latin typeface="+mn-lt"/>
                </a:rPr>
                <a:t>added </a:t>
              </a:r>
              <a:r>
                <a:rPr lang="en-US" sz="2000" b="0" i="0" dirty="0">
                  <a:solidFill>
                    <a:srgbClr val="0000CC"/>
                  </a:solidFill>
                  <a:latin typeface="+mn-lt"/>
                </a:rPr>
                <a:t>by LDA</a:t>
              </a:r>
            </a:p>
          </p:txBody>
        </p:sp>
        <p:cxnSp>
          <p:nvCxnSpPr>
            <p:cNvPr id="44052" name="Straight Arrow Connector 31"/>
            <p:cNvCxnSpPr>
              <a:cxnSpLocks noChangeShapeType="1"/>
            </p:cNvCxnSpPr>
            <p:nvPr/>
          </p:nvCxnSpPr>
          <p:spPr bwMode="auto">
            <a:xfrm flipH="1" flipV="1">
              <a:off x="6489700" y="5105401"/>
              <a:ext cx="247274" cy="549538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6083821" y="5794904"/>
              <a:ext cx="579796" cy="122451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9332"/>
              </p:ext>
            </p:extLst>
          </p:nvPr>
        </p:nvGraphicFramePr>
        <p:xfrm>
          <a:off x="1080567" y="2690622"/>
          <a:ext cx="4482033" cy="52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13" imgW="2933640" imgH="342720" progId="Equation.3">
                  <p:embed/>
                </p:oleObj>
              </mc:Choice>
              <mc:Fallback>
                <p:oleObj name="Equation" r:id="rId13" imgW="293364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0567" y="2690622"/>
                        <a:ext cx="4482033" cy="523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3287754" y="2008636"/>
            <a:ext cx="2917103" cy="659911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168-60E4-40A6-A093-DBE8FE44431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MLE to estimate its parameters</a:t>
            </a:r>
          </a:p>
          <a:p>
            <a:r>
              <a:rPr lang="en-US" dirty="0" smtClean="0"/>
              <a:t>We need to use </a:t>
            </a:r>
            <a:r>
              <a:rPr lang="en-US" dirty="0" err="1" smtClean="0"/>
              <a:t>bayesian</a:t>
            </a:r>
            <a:r>
              <a:rPr lang="en-US" dirty="0" smtClean="0"/>
              <a:t> inference, to obtain values of latent variables in LDA. </a:t>
            </a:r>
          </a:p>
          <a:p>
            <a:r>
              <a:rPr lang="en-US" dirty="0" smtClean="0"/>
              <a:t>Compute   p</a:t>
            </a:r>
            <a:r>
              <a:rPr lang="en-US" dirty="0"/>
              <a:t>({</a:t>
            </a:r>
            <a:r>
              <a:rPr lang="el-GR" dirty="0"/>
              <a:t>θ</a:t>
            </a:r>
            <a:r>
              <a:rPr lang="en-US" baseline="-25000" dirty="0" err="1" smtClean="0"/>
              <a:t>i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l-GR" dirty="0"/>
              <a:t>π</a:t>
            </a:r>
            <a:r>
              <a:rPr lang="en-US" baseline="-25000" dirty="0"/>
              <a:t>d</a:t>
            </a:r>
            <a:r>
              <a:rPr lang="en-US" dirty="0"/>
              <a:t> , </a:t>
            </a:r>
            <a:r>
              <a:rPr lang="en-US" dirty="0" smtClean="0"/>
              <a:t>j} </a:t>
            </a:r>
            <a:r>
              <a:rPr lang="en-US" dirty="0"/>
              <a:t>| C, </a:t>
            </a:r>
            <a:r>
              <a:rPr lang="el-GR" dirty="0"/>
              <a:t>α, β</a:t>
            </a:r>
            <a:r>
              <a:rPr lang="el-GR" dirty="0" smtClean="0"/>
              <a:t>)</a:t>
            </a:r>
            <a:r>
              <a:rPr lang="en-US" dirty="0" smtClean="0"/>
              <a:t> using </a:t>
            </a:r>
            <a:r>
              <a:rPr lang="en-US" dirty="0" err="1" smtClean="0"/>
              <a:t>bayes</a:t>
            </a:r>
            <a:r>
              <a:rPr lang="en-US" dirty="0" smtClean="0"/>
              <a:t> rule</a:t>
            </a:r>
          </a:p>
          <a:p>
            <a:endParaRPr lang="en-US" dirty="0"/>
          </a:p>
          <a:p>
            <a:r>
              <a:rPr lang="en-US" dirty="0" smtClean="0"/>
              <a:t>This gives posterior distribution over all possible values of the interesting variables,  from which </a:t>
            </a:r>
            <a:r>
              <a:rPr lang="en-US" dirty="0"/>
              <a:t>we can then further obtain a point estimate or </a:t>
            </a:r>
            <a:r>
              <a:rPr lang="en-US" dirty="0" smtClean="0"/>
              <a:t>compute other </a:t>
            </a:r>
            <a:r>
              <a:rPr lang="en-US" dirty="0"/>
              <a:t>interesting properties that depend on the distribution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Gibbs sampling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170" name="Picture 2" descr="C:\Users\admin\Pictures\LD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94" y="1043189"/>
            <a:ext cx="2651741" cy="79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\Pictures\LDA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06" y="3246546"/>
            <a:ext cx="52482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ChangeArrowheads="1"/>
          </p:cNvSpPr>
          <p:nvPr/>
        </p:nvSpPr>
        <p:spPr bwMode="auto">
          <a:xfrm>
            <a:off x="4526417" y="3671210"/>
            <a:ext cx="1084262" cy="211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46083" name="AutoShape 16"/>
          <p:cNvCxnSpPr>
            <a:cxnSpLocks noChangeShapeType="1"/>
            <a:stCxn id="46088" idx="4"/>
            <a:endCxn id="46087" idx="0"/>
          </p:cNvCxnSpPr>
          <p:nvPr/>
        </p:nvCxnSpPr>
        <p:spPr bwMode="auto">
          <a:xfrm>
            <a:off x="4864554" y="3079073"/>
            <a:ext cx="635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4" name="Rectangle 13"/>
          <p:cNvSpPr>
            <a:spLocks noChangeArrowheads="1"/>
          </p:cNvSpPr>
          <p:nvPr/>
        </p:nvSpPr>
        <p:spPr bwMode="auto">
          <a:xfrm>
            <a:off x="4475617" y="2413910"/>
            <a:ext cx="1633537" cy="343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LDA as a graphical </a:t>
            </a:r>
            <a:r>
              <a:rPr lang="en-US" altLang="en-US" dirty="0"/>
              <a:t>model </a:t>
            </a:r>
            <a:r>
              <a:rPr lang="en-US" altLang="en-US" baseline="30000" dirty="0"/>
              <a:t>[</a:t>
            </a:r>
            <a:r>
              <a:rPr lang="en-US" altLang="en-US" baseline="30000" dirty="0" err="1"/>
              <a:t>Blei</a:t>
            </a:r>
            <a:r>
              <a:rPr lang="en-US" altLang="en-US" baseline="30000" dirty="0"/>
              <a:t> et al. 03a]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4583567" y="4876123"/>
            <a:ext cx="560387" cy="5746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596267" y="3748998"/>
            <a:ext cx="549275" cy="560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4583567" y="2504398"/>
            <a:ext cx="561975" cy="574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4608967" y="1410610"/>
            <a:ext cx="530225" cy="542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3523117" y="3798210"/>
            <a:ext cx="563562" cy="560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5055054" y="526188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</a:t>
            </a:r>
            <a:r>
              <a:rPr lang="en-US" altLang="en-US" baseline="-25000"/>
              <a:t>d</a:t>
            </a:r>
          </a:p>
        </p:txBody>
      </p:sp>
      <p:sp>
        <p:nvSpPr>
          <p:cNvPr id="46092" name="Text Box 14"/>
          <p:cNvSpPr txBox="1">
            <a:spLocks noChangeArrowheads="1"/>
          </p:cNvSpPr>
          <p:nvPr/>
        </p:nvSpPr>
        <p:spPr bwMode="auto">
          <a:xfrm>
            <a:off x="5639254" y="532697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</a:t>
            </a:r>
            <a:endParaRPr lang="en-US" altLang="en-US" baseline="-25000"/>
          </a:p>
        </p:txBody>
      </p:sp>
      <p:cxnSp>
        <p:nvCxnSpPr>
          <p:cNvPr id="46093" name="AutoShape 15"/>
          <p:cNvCxnSpPr>
            <a:cxnSpLocks noChangeShapeType="1"/>
            <a:stCxn id="46089" idx="4"/>
            <a:endCxn id="46088" idx="0"/>
          </p:cNvCxnSpPr>
          <p:nvPr/>
        </p:nvCxnSpPr>
        <p:spPr bwMode="auto">
          <a:xfrm flipH="1">
            <a:off x="4864554" y="1953535"/>
            <a:ext cx="9525" cy="550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4" name="AutoShape 17"/>
          <p:cNvCxnSpPr>
            <a:cxnSpLocks noChangeShapeType="1"/>
            <a:stCxn id="46087" idx="4"/>
            <a:endCxn id="46086" idx="0"/>
          </p:cNvCxnSpPr>
          <p:nvPr/>
        </p:nvCxnSpPr>
        <p:spPr bwMode="auto">
          <a:xfrm flipH="1">
            <a:off x="4864554" y="4309385"/>
            <a:ext cx="635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5" name="AutoShape 18"/>
          <p:cNvCxnSpPr>
            <a:cxnSpLocks noChangeShapeType="1"/>
            <a:stCxn id="46090" idx="5"/>
            <a:endCxn id="46086" idx="1"/>
          </p:cNvCxnSpPr>
          <p:nvPr/>
        </p:nvCxnSpPr>
        <p:spPr bwMode="auto">
          <a:xfrm>
            <a:off x="4004129" y="4276048"/>
            <a:ext cx="661988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4716917" y="3836429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err="1"/>
              <a:t>z</a:t>
            </a:r>
            <a:r>
              <a:rPr lang="en-US" altLang="en-US" baseline="-25000" dirty="0" err="1"/>
              <a:t>i</a:t>
            </a:r>
            <a:endParaRPr lang="en-US" altLang="en-US" baseline="-25000" dirty="0"/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4704217" y="4998022"/>
            <a:ext cx="45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endParaRPr lang="en-US" altLang="en-US" baseline="-25000" dirty="0"/>
          </a:p>
        </p:txBody>
      </p: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4659767" y="2639335"/>
            <a:ext cx="65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 </a:t>
            </a:r>
            <a:r>
              <a:rPr lang="en-US" altLang="en-US" baseline="30000" dirty="0">
                <a:sym typeface="Symbol" panose="05050102010706020507" pitchFamily="18" charset="2"/>
              </a:rPr>
              <a:t>(d)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3555678" y="3894591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 </a:t>
            </a:r>
            <a:r>
              <a:rPr lang="en-US" altLang="en-US" baseline="30000" dirty="0">
                <a:sym typeface="Symbol" panose="05050102010706020507" pitchFamily="18" charset="2"/>
              </a:rPr>
              <a:t>(j)</a:t>
            </a:r>
          </a:p>
        </p:txBody>
      </p:sp>
      <p:sp>
        <p:nvSpPr>
          <p:cNvPr id="46100" name="Oval 23"/>
          <p:cNvSpPr>
            <a:spLocks noChangeArrowheads="1"/>
          </p:cNvSpPr>
          <p:nvPr/>
        </p:nvSpPr>
        <p:spPr bwMode="auto">
          <a:xfrm>
            <a:off x="3526292" y="2752048"/>
            <a:ext cx="546100" cy="557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46101" name="AutoShape 24"/>
          <p:cNvCxnSpPr>
            <a:cxnSpLocks noChangeShapeType="1"/>
            <a:stCxn id="46100" idx="4"/>
            <a:endCxn id="46090" idx="0"/>
          </p:cNvCxnSpPr>
          <p:nvPr/>
        </p:nvCxnSpPr>
        <p:spPr bwMode="auto">
          <a:xfrm>
            <a:off x="3799342" y="3309260"/>
            <a:ext cx="5556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2" name="Text Box 25"/>
          <p:cNvSpPr txBox="1">
            <a:spLocks noChangeArrowheads="1"/>
          </p:cNvSpPr>
          <p:nvPr/>
        </p:nvSpPr>
        <p:spPr bwMode="auto">
          <a:xfrm>
            <a:off x="4682785" y="1491911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3642973" y="2850473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17104" y="263933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 </a:t>
            </a:r>
            <a:r>
              <a:rPr lang="en-US" altLang="en-US" baseline="30000" dirty="0">
                <a:sym typeface="Symbol" panose="05050102010706020507" pitchFamily="18" charset="2"/>
              </a:rPr>
              <a:t>(d)</a:t>
            </a:r>
            <a:r>
              <a:rPr lang="en-US" altLang="en-US" dirty="0">
                <a:sym typeface="Symbol" panose="05050102010706020507" pitchFamily="18" charset="2"/>
              </a:rPr>
              <a:t>  </a:t>
            </a:r>
            <a:r>
              <a:rPr lang="en-US" altLang="en-US" dirty="0" err="1">
                <a:sym typeface="Symbol" panose="05050102010706020507" pitchFamily="18" charset="2"/>
              </a:rPr>
              <a:t>Dirichlet</a:t>
            </a:r>
            <a:r>
              <a:rPr lang="en-US" altLang="en-US" dirty="0">
                <a:sym typeface="Symbol" panose="05050102010706020507" pitchFamily="18" charset="2"/>
              </a:rPr>
              <a:t>()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482217" y="3731535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z</a:t>
            </a:r>
            <a:r>
              <a:rPr lang="en-US" altLang="en-US" baseline="-25000"/>
              <a:t>i</a:t>
            </a:r>
            <a:r>
              <a:rPr lang="en-US" altLang="en-US">
                <a:sym typeface="Symbol" panose="05050102010706020507" pitchFamily="18" charset="2"/>
              </a:rPr>
              <a:t>  Discrete( </a:t>
            </a:r>
            <a:r>
              <a:rPr lang="en-US" altLang="en-US" baseline="30000">
                <a:sym typeface="Symbol" panose="05050102010706020507" pitchFamily="18" charset="2"/>
              </a:rPr>
              <a:t>(d) 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6106" name="Text Box 29"/>
          <p:cNvSpPr txBox="1">
            <a:spLocks noChangeArrowheads="1"/>
          </p:cNvSpPr>
          <p:nvPr/>
        </p:nvSpPr>
        <p:spPr bwMode="auto">
          <a:xfrm>
            <a:off x="597354" y="4222073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</a:t>
            </a:r>
            <a:r>
              <a:rPr lang="en-US" altLang="en-US" sz="800">
                <a:sym typeface="Symbol" panose="05050102010706020507" pitchFamily="18" charset="2"/>
              </a:rPr>
              <a:t> </a:t>
            </a:r>
            <a:r>
              <a:rPr lang="en-US" altLang="en-US" baseline="30000">
                <a:sym typeface="Symbol" panose="05050102010706020507" pitchFamily="18" charset="2"/>
              </a:rPr>
              <a:t>(j)</a:t>
            </a:r>
            <a:r>
              <a:rPr lang="en-US" altLang="en-US">
                <a:sym typeface="Symbol" panose="05050102010706020507" pitchFamily="18" charset="2"/>
              </a:rPr>
              <a:t>  Dirichlet()</a:t>
            </a:r>
          </a:p>
        </p:txBody>
      </p:sp>
      <p:sp>
        <p:nvSpPr>
          <p:cNvPr id="46107" name="Text Box 30"/>
          <p:cNvSpPr txBox="1">
            <a:spLocks noChangeArrowheads="1"/>
          </p:cNvSpPr>
          <p:nvPr/>
        </p:nvSpPr>
        <p:spPr bwMode="auto">
          <a:xfrm>
            <a:off x="6450467" y="489041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</a:t>
            </a:r>
            <a:r>
              <a:rPr lang="en-US" altLang="en-US" baseline="-25000"/>
              <a:t>i</a:t>
            </a:r>
            <a:r>
              <a:rPr lang="en-US" altLang="en-US">
                <a:sym typeface="Symbol" panose="05050102010706020507" pitchFamily="18" charset="2"/>
              </a:rPr>
              <a:t>  Discrete(</a:t>
            </a:r>
            <a:r>
              <a:rPr lang="en-US" altLang="en-US" sz="800">
                <a:sym typeface="Symbol" panose="05050102010706020507" pitchFamily="18" charset="2"/>
              </a:rPr>
              <a:t> </a:t>
            </a:r>
            <a:r>
              <a:rPr lang="en-US" altLang="en-US" baseline="30000">
                <a:sym typeface="Symbol" panose="05050102010706020507" pitchFamily="18" charset="2"/>
              </a:rPr>
              <a:t>(zi) 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6108" name="Rectangle 31"/>
          <p:cNvSpPr>
            <a:spLocks noChangeArrowheads="1"/>
          </p:cNvSpPr>
          <p:nvPr/>
        </p:nvSpPr>
        <p:spPr bwMode="auto">
          <a:xfrm>
            <a:off x="3126242" y="3641048"/>
            <a:ext cx="1033462" cy="100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109" name="Text Box 32"/>
          <p:cNvSpPr txBox="1">
            <a:spLocks noChangeArrowheads="1"/>
          </p:cNvSpPr>
          <p:nvPr/>
        </p:nvSpPr>
        <p:spPr bwMode="auto">
          <a:xfrm>
            <a:off x="3184979" y="412999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</a:t>
            </a:r>
            <a:endParaRPr lang="en-US" altLang="en-US" baseline="-25000"/>
          </a:p>
        </p:txBody>
      </p:sp>
      <p:grpSp>
        <p:nvGrpSpPr>
          <p:cNvPr id="179235" name="Group 35"/>
          <p:cNvGrpSpPr>
            <a:grpSpLocks/>
          </p:cNvGrpSpPr>
          <p:nvPr/>
        </p:nvGrpSpPr>
        <p:grpSpPr bwMode="auto">
          <a:xfrm>
            <a:off x="5163004" y="1711296"/>
            <a:ext cx="4198620" cy="1010590"/>
            <a:chOff x="3187" y="1350"/>
            <a:chExt cx="2468" cy="676"/>
          </a:xfrm>
        </p:grpSpPr>
        <p:sp>
          <p:nvSpPr>
            <p:cNvPr id="46128" name="Line 33"/>
            <p:cNvSpPr>
              <a:spLocks noChangeShapeType="1"/>
            </p:cNvSpPr>
            <p:nvPr/>
          </p:nvSpPr>
          <p:spPr bwMode="auto">
            <a:xfrm flipH="1">
              <a:off x="3187" y="1586"/>
              <a:ext cx="556" cy="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Text Box 34"/>
            <p:cNvSpPr txBox="1">
              <a:spLocks noChangeArrowheads="1"/>
            </p:cNvSpPr>
            <p:nvPr/>
          </p:nvSpPr>
          <p:spPr bwMode="auto">
            <a:xfrm>
              <a:off x="3760" y="1350"/>
              <a:ext cx="1895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FF0000"/>
                  </a:solidFill>
                </a:rPr>
                <a:t>distribution over topics</a:t>
              </a:r>
            </a:p>
            <a:p>
              <a:r>
                <a:rPr lang="en-US" altLang="en-US" dirty="0">
                  <a:solidFill>
                    <a:srgbClr val="FF0000"/>
                  </a:solidFill>
                </a:rPr>
                <a:t>for each document</a:t>
              </a:r>
            </a:p>
            <a:p>
              <a:r>
                <a:rPr lang="en-US" altLang="en-US" dirty="0"/>
                <a:t>(same as </a:t>
              </a:r>
              <a:r>
                <a:rPr lang="en-US" altLang="en-US" dirty="0">
                  <a:sym typeface="Symbol" panose="05050102010706020507" pitchFamily="18" charset="2"/>
                </a:rPr>
                <a:t></a:t>
              </a:r>
              <a:r>
                <a:rPr lang="en-US" altLang="en-US" baseline="-25000" dirty="0">
                  <a:sym typeface="Symbol" panose="05050102010706020507" pitchFamily="18" charset="2"/>
                </a:rPr>
                <a:t>d</a:t>
              </a:r>
              <a:r>
                <a:rPr lang="en-US" altLang="en-US" dirty="0">
                  <a:sym typeface="Symbol" panose="05050102010706020507" pitchFamily="18" charset="2"/>
                </a:rPr>
                <a:t> on the previous slides)</a:t>
              </a:r>
              <a:endParaRPr lang="en-US" altLang="en-US" dirty="0"/>
            </a:p>
          </p:txBody>
        </p:sp>
      </p:grpSp>
      <p:grpSp>
        <p:nvGrpSpPr>
          <p:cNvPr id="179239" name="Group 39"/>
          <p:cNvGrpSpPr>
            <a:grpSpLocks/>
          </p:cNvGrpSpPr>
          <p:nvPr/>
        </p:nvGrpSpPr>
        <p:grpSpPr bwMode="auto">
          <a:xfrm>
            <a:off x="5201104" y="2979059"/>
            <a:ext cx="3629193" cy="1092199"/>
            <a:chOff x="3168" y="2215"/>
            <a:chExt cx="2218" cy="688"/>
          </a:xfrm>
        </p:grpSpPr>
        <p:sp>
          <p:nvSpPr>
            <p:cNvPr id="46126" name="Line 37"/>
            <p:cNvSpPr>
              <a:spLocks noChangeShapeType="1"/>
            </p:cNvSpPr>
            <p:nvPr/>
          </p:nvSpPr>
          <p:spPr bwMode="auto">
            <a:xfrm flipH="1">
              <a:off x="3168" y="2578"/>
              <a:ext cx="816" cy="3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Text Box 38"/>
            <p:cNvSpPr txBox="1">
              <a:spLocks noChangeArrowheads="1"/>
            </p:cNvSpPr>
            <p:nvPr/>
          </p:nvSpPr>
          <p:spPr bwMode="auto">
            <a:xfrm>
              <a:off x="3969" y="2215"/>
              <a:ext cx="14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FF0000"/>
                  </a:solidFill>
                </a:rPr>
                <a:t>topic assignment </a:t>
              </a:r>
            </a:p>
            <a:p>
              <a:r>
                <a:rPr lang="en-US" altLang="en-US" dirty="0">
                  <a:solidFill>
                    <a:srgbClr val="FF0000"/>
                  </a:solidFill>
                </a:rPr>
                <a:t>for each word</a:t>
              </a:r>
            </a:p>
          </p:txBody>
        </p:sp>
      </p:grpSp>
      <p:grpSp>
        <p:nvGrpSpPr>
          <p:cNvPr id="179246" name="Group 46"/>
          <p:cNvGrpSpPr>
            <a:grpSpLocks/>
          </p:cNvGrpSpPr>
          <p:nvPr/>
        </p:nvGrpSpPr>
        <p:grpSpPr bwMode="auto">
          <a:xfrm>
            <a:off x="117929" y="3083835"/>
            <a:ext cx="3414713" cy="1077913"/>
            <a:chOff x="-21" y="2254"/>
            <a:chExt cx="2151" cy="679"/>
          </a:xfrm>
        </p:grpSpPr>
        <p:sp>
          <p:nvSpPr>
            <p:cNvPr id="46124" name="Line 41"/>
            <p:cNvSpPr>
              <a:spLocks noChangeShapeType="1"/>
            </p:cNvSpPr>
            <p:nvPr/>
          </p:nvSpPr>
          <p:spPr bwMode="auto">
            <a:xfrm>
              <a:off x="1742" y="2495"/>
              <a:ext cx="388" cy="3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Text Box 42"/>
            <p:cNvSpPr txBox="1">
              <a:spLocks noChangeArrowheads="1"/>
            </p:cNvSpPr>
            <p:nvPr/>
          </p:nvSpPr>
          <p:spPr bwMode="auto">
            <a:xfrm flipH="1">
              <a:off x="-21" y="2254"/>
              <a:ext cx="1997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 smtClean="0">
                  <a:solidFill>
                    <a:srgbClr val="FF0000"/>
                  </a:solidFill>
                </a:rPr>
                <a:t>              distribution </a:t>
              </a:r>
              <a:r>
                <a:rPr lang="en-US" altLang="en-US" dirty="0">
                  <a:solidFill>
                    <a:srgbClr val="FF0000"/>
                  </a:solidFill>
                </a:rPr>
                <a:t>over words </a:t>
              </a:r>
              <a:r>
                <a:rPr lang="en-US" altLang="en-US" dirty="0" smtClean="0">
                  <a:solidFill>
                    <a:srgbClr val="FF0000"/>
                  </a:solidFill>
                </a:rPr>
                <a:t>for </a:t>
              </a:r>
            </a:p>
            <a:p>
              <a:r>
                <a:rPr lang="en-US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en-US" dirty="0" smtClean="0">
                  <a:solidFill>
                    <a:srgbClr val="FF0000"/>
                  </a:solidFill>
                </a:rPr>
                <a:t>              each </a:t>
              </a:r>
              <a:r>
                <a:rPr lang="en-US" altLang="en-US" dirty="0">
                  <a:solidFill>
                    <a:srgbClr val="FF0000"/>
                  </a:solidFill>
                </a:rPr>
                <a:t>topic</a:t>
              </a:r>
            </a:p>
            <a:p>
              <a:endParaRPr lang="en-US" altLang="en-US" dirty="0">
                <a:solidFill>
                  <a:srgbClr val="FF0000"/>
                </a:solidFill>
              </a:endParaRPr>
            </a:p>
            <a:p>
              <a:r>
                <a:rPr lang="en-US" altLang="en-US" dirty="0"/>
                <a:t>(same as </a:t>
              </a:r>
              <a:r>
                <a:rPr lang="en-US" altLang="en-US" dirty="0">
                  <a:sym typeface="Symbol" panose="05050102010706020507" pitchFamily="18" charset="2"/>
                </a:rPr>
                <a:t> </a:t>
              </a:r>
              <a:r>
                <a:rPr lang="en-US" altLang="en-US" baseline="-25000" dirty="0">
                  <a:sym typeface="Symbol" panose="05050102010706020507" pitchFamily="18" charset="2"/>
                </a:rPr>
                <a:t>j </a:t>
              </a:r>
              <a:r>
                <a:rPr lang="en-US" altLang="en-US" dirty="0">
                  <a:sym typeface="Symbol" panose="05050102010706020507" pitchFamily="18" charset="2"/>
                </a:rPr>
                <a:t>on the previous slides)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9245" name="Group 45"/>
          <p:cNvGrpSpPr>
            <a:grpSpLocks/>
          </p:cNvGrpSpPr>
          <p:nvPr/>
        </p:nvGrpSpPr>
        <p:grpSpPr bwMode="auto">
          <a:xfrm>
            <a:off x="5201104" y="4101420"/>
            <a:ext cx="3535363" cy="1038225"/>
            <a:chOff x="3181" y="2986"/>
            <a:chExt cx="2227" cy="654"/>
          </a:xfrm>
        </p:grpSpPr>
        <p:sp>
          <p:nvSpPr>
            <p:cNvPr id="46122" name="Line 43"/>
            <p:cNvSpPr>
              <a:spLocks noChangeShapeType="1"/>
            </p:cNvSpPr>
            <p:nvPr/>
          </p:nvSpPr>
          <p:spPr bwMode="auto">
            <a:xfrm flipH="1">
              <a:off x="3181" y="3350"/>
              <a:ext cx="848" cy="2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Text Box 44"/>
            <p:cNvSpPr txBox="1">
              <a:spLocks noChangeArrowheads="1"/>
            </p:cNvSpPr>
            <p:nvPr/>
          </p:nvSpPr>
          <p:spPr bwMode="auto">
            <a:xfrm flipH="1">
              <a:off x="3947" y="2986"/>
              <a:ext cx="1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FF0000"/>
                  </a:solidFill>
                </a:rPr>
                <a:t>word generated from </a:t>
              </a:r>
            </a:p>
            <a:p>
              <a:r>
                <a:rPr lang="en-US" altLang="en-US" dirty="0">
                  <a:solidFill>
                    <a:srgbClr val="FF0000"/>
                  </a:solidFill>
                </a:rPr>
                <a:t>assigned topic</a:t>
              </a:r>
            </a:p>
          </p:txBody>
        </p:sp>
      </p:grpSp>
      <p:grpSp>
        <p:nvGrpSpPr>
          <p:cNvPr id="179251" name="Group 51"/>
          <p:cNvGrpSpPr>
            <a:grpSpLocks/>
          </p:cNvGrpSpPr>
          <p:nvPr/>
        </p:nvGrpSpPr>
        <p:grpSpPr bwMode="auto">
          <a:xfrm>
            <a:off x="1562554" y="1656673"/>
            <a:ext cx="2936875" cy="1123950"/>
            <a:chOff x="889" y="1446"/>
            <a:chExt cx="1850" cy="708"/>
          </a:xfrm>
        </p:grpSpPr>
        <p:sp>
          <p:nvSpPr>
            <p:cNvPr id="46119" name="Line 48"/>
            <p:cNvSpPr>
              <a:spLocks noChangeShapeType="1"/>
            </p:cNvSpPr>
            <p:nvPr/>
          </p:nvSpPr>
          <p:spPr bwMode="auto">
            <a:xfrm>
              <a:off x="1921" y="1873"/>
              <a:ext cx="229" cy="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Text Box 49"/>
            <p:cNvSpPr txBox="1">
              <a:spLocks noChangeArrowheads="1"/>
            </p:cNvSpPr>
            <p:nvPr/>
          </p:nvSpPr>
          <p:spPr bwMode="auto">
            <a:xfrm>
              <a:off x="889" y="1690"/>
              <a:ext cx="120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 err="1">
                  <a:solidFill>
                    <a:srgbClr val="FF0000"/>
                  </a:solidFill>
                </a:rPr>
                <a:t>Dirichlet</a:t>
              </a:r>
              <a:r>
                <a:rPr lang="en-US" altLang="en-US" dirty="0">
                  <a:solidFill>
                    <a:srgbClr val="FF0000"/>
                  </a:solidFill>
                </a:rPr>
                <a:t> priors</a:t>
              </a:r>
            </a:p>
          </p:txBody>
        </p:sp>
        <p:sp>
          <p:nvSpPr>
            <p:cNvPr id="46121" name="Line 50"/>
            <p:cNvSpPr>
              <a:spLocks noChangeShapeType="1"/>
            </p:cNvSpPr>
            <p:nvPr/>
          </p:nvSpPr>
          <p:spPr bwMode="auto">
            <a:xfrm flipV="1">
              <a:off x="1911" y="1446"/>
              <a:ext cx="828" cy="32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67229" y="5805827"/>
            <a:ext cx="7264400" cy="760531"/>
            <a:chOff x="404814" y="5586290"/>
            <a:chExt cx="7263799" cy="760396"/>
          </a:xfrm>
        </p:grpSpPr>
        <p:sp>
          <p:nvSpPr>
            <p:cNvPr id="2" name="TextBox 1"/>
            <p:cNvSpPr txBox="1"/>
            <p:nvPr/>
          </p:nvSpPr>
          <p:spPr>
            <a:xfrm>
              <a:off x="404814" y="5638786"/>
              <a:ext cx="7263799" cy="707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b="0" i="0" dirty="0">
                  <a:latin typeface="+mn-lt"/>
                </a:rPr>
                <a:t>Most approximate inference algorithms aim to infer  </a:t>
              </a:r>
            </a:p>
            <a:p>
              <a:pPr>
                <a:defRPr/>
              </a:pPr>
              <a:r>
                <a:rPr lang="en-US" sz="2000" b="0" i="0" dirty="0">
                  <a:latin typeface="+mn-lt"/>
                </a:rPr>
                <a:t>from which other interesting variables can be easily computed </a:t>
              </a:r>
            </a:p>
          </p:txBody>
        </p:sp>
        <p:graphicFrame>
          <p:nvGraphicFramePr>
            <p:cNvPr id="4611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9503192"/>
                </p:ext>
              </p:extLst>
            </p:nvPr>
          </p:nvGraphicFramePr>
          <p:xfrm>
            <a:off x="5862948" y="5586290"/>
            <a:ext cx="1611099" cy="443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Equation" r:id="rId4" imgW="876300" imgH="241300" progId="Equation.3">
                    <p:embed/>
                  </p:oleObj>
                </mc:Choice>
                <mc:Fallback>
                  <p:oleObj name="Equation" r:id="rId4" imgW="8763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2948" y="5586290"/>
                          <a:ext cx="1611099" cy="443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168-60E4-40A6-A093-DBE8FE4443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 Definition of Topic Mining and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978"/>
                <a:ext cx="8229600" cy="49541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Input:</a:t>
                </a:r>
              </a:p>
              <a:p>
                <a:pPr lvl="1"/>
                <a:r>
                  <a:rPr lang="en-US" dirty="0" smtClean="0"/>
                  <a:t>A Collection of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text documents </a:t>
                </a:r>
                <a:r>
                  <a:rPr lang="en-US" b="1" dirty="0" smtClean="0"/>
                  <a:t>C</a:t>
                </a:r>
                <a:r>
                  <a:rPr lang="en-US" dirty="0" smtClean="0"/>
                  <a:t>={</a:t>
                </a:r>
                <a:r>
                  <a:rPr lang="en-US" b="1" dirty="0" smtClean="0"/>
                  <a:t>d</a:t>
                </a:r>
                <a:r>
                  <a:rPr lang="en-US" b="1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en-US" b="1" dirty="0" smtClean="0"/>
                  <a:t>d</a:t>
                </a:r>
                <a:r>
                  <a:rPr lang="en-US" b="1" baseline="-25000" dirty="0" smtClean="0"/>
                  <a:t>2</a:t>
                </a:r>
                <a:r>
                  <a:rPr lang="en-US" dirty="0" smtClean="0"/>
                  <a:t>,</a:t>
                </a:r>
                <a:r>
                  <a:rPr lang="en-US" b="1" dirty="0" smtClean="0"/>
                  <a:t>d</a:t>
                </a:r>
                <a:r>
                  <a:rPr lang="en-US" b="1" baseline="-25000" dirty="0" smtClean="0"/>
                  <a:t>3</a:t>
                </a:r>
                <a:r>
                  <a:rPr lang="en-US" dirty="0" smtClean="0"/>
                  <a:t>…..</a:t>
                </a:r>
                <a:r>
                  <a:rPr lang="en-US" b="1" dirty="0" err="1" smtClean="0"/>
                  <a:t>d</a:t>
                </a:r>
                <a:r>
                  <a:rPr lang="en-US" b="1" baseline="-25000" dirty="0" err="1" smtClean="0"/>
                  <a:t>n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Number of Topics: </a:t>
                </a:r>
                <a:r>
                  <a:rPr lang="en-US" b="1" dirty="0" smtClean="0"/>
                  <a:t>k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Output:</a:t>
                </a:r>
              </a:p>
              <a:p>
                <a:pPr lvl="1"/>
                <a:r>
                  <a:rPr lang="en-US" dirty="0" smtClean="0"/>
                  <a:t>K topics:{</a:t>
                </a:r>
                <a:r>
                  <a:rPr lang="el-GR" b="1" dirty="0" smtClean="0"/>
                  <a:t>Θ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</a:t>
                </a:r>
                <a:r>
                  <a:rPr lang="el-GR" b="1" dirty="0"/>
                  <a:t> </a:t>
                </a:r>
                <a:r>
                  <a:rPr lang="el-GR" b="1" dirty="0" smtClean="0"/>
                  <a:t>Θ</a:t>
                </a:r>
                <a:r>
                  <a:rPr lang="en-US" b="1" baseline="-25000" dirty="0"/>
                  <a:t>2</a:t>
                </a:r>
                <a:r>
                  <a:rPr lang="en-US" b="1" dirty="0" smtClean="0"/>
                  <a:t>,….</a:t>
                </a:r>
                <a:r>
                  <a:rPr lang="el-GR" b="1" dirty="0" smtClean="0"/>
                  <a:t> Θ</a:t>
                </a:r>
                <a:r>
                  <a:rPr lang="en-US" b="1" baseline="-25000" dirty="0" smtClean="0"/>
                  <a:t>k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Coverage of topics in each </a:t>
                </a:r>
                <a:r>
                  <a:rPr lang="en-US" b="1" dirty="0" smtClean="0"/>
                  <a:t>d</a:t>
                </a:r>
                <a:r>
                  <a:rPr lang="en-US" b="1" baseline="-25000" dirty="0" smtClean="0"/>
                  <a:t>i</a:t>
                </a:r>
                <a:r>
                  <a:rPr lang="en-US" dirty="0" smtClean="0"/>
                  <a:t>:{</a:t>
                </a:r>
                <a:r>
                  <a:rPr lang="el-GR" b="1" dirty="0" smtClean="0"/>
                  <a:t>π</a:t>
                </a:r>
                <a:r>
                  <a:rPr lang="en-US" b="1" baseline="-25000" dirty="0" smtClean="0"/>
                  <a:t>i1</a:t>
                </a:r>
                <a:r>
                  <a:rPr lang="en-US" dirty="0" smtClean="0"/>
                  <a:t>,</a:t>
                </a:r>
                <a:r>
                  <a:rPr lang="el-GR" dirty="0" smtClean="0"/>
                  <a:t> </a:t>
                </a:r>
                <a:r>
                  <a:rPr lang="el-GR" b="1" dirty="0"/>
                  <a:t>π</a:t>
                </a:r>
                <a:r>
                  <a:rPr lang="en-US" b="1" baseline="-25000" dirty="0" smtClean="0"/>
                  <a:t>i2</a:t>
                </a:r>
                <a:r>
                  <a:rPr lang="en-US" dirty="0" smtClean="0"/>
                  <a:t>,…</a:t>
                </a:r>
                <a:r>
                  <a:rPr lang="el-GR" dirty="0" smtClean="0"/>
                  <a:t> </a:t>
                </a:r>
                <a:r>
                  <a:rPr lang="el-GR" b="1" dirty="0"/>
                  <a:t>π</a:t>
                </a:r>
                <a:r>
                  <a:rPr lang="en-US" b="1" baseline="-25000" dirty="0" err="1" smtClean="0"/>
                  <a:t>ik</a:t>
                </a:r>
                <a:r>
                  <a:rPr lang="en-US" dirty="0" smtClean="0"/>
                  <a:t>}</a:t>
                </a:r>
              </a:p>
              <a:p>
                <a:pPr lvl="2"/>
                <a:r>
                  <a:rPr lang="en-US" dirty="0" smtClean="0"/>
                  <a:t>Where </a:t>
                </a:r>
                <a:r>
                  <a:rPr lang="el-GR" b="1" dirty="0"/>
                  <a:t>π</a:t>
                </a:r>
                <a:r>
                  <a:rPr lang="en-US" b="1" baseline="-25000" dirty="0" err="1" smtClean="0"/>
                  <a:t>ij</a:t>
                </a:r>
                <a:r>
                  <a:rPr lang="en-US" dirty="0" smtClean="0"/>
                  <a:t> is probability of </a:t>
                </a:r>
                <a:r>
                  <a:rPr lang="en-US" b="1" dirty="0" smtClean="0"/>
                  <a:t>d</a:t>
                </a:r>
                <a:r>
                  <a:rPr lang="en-US" b="1" baseline="-25000" dirty="0" smtClean="0"/>
                  <a:t>i</a:t>
                </a:r>
                <a:r>
                  <a:rPr lang="en-US" dirty="0" smtClean="0"/>
                  <a:t> covering topic </a:t>
                </a:r>
                <a:r>
                  <a:rPr lang="el-GR" b="1" dirty="0" smtClean="0"/>
                  <a:t>Θ</a:t>
                </a:r>
                <a:r>
                  <a:rPr lang="en-US" b="1" baseline="-25000" dirty="0" smtClean="0"/>
                  <a:t>j</a:t>
                </a:r>
              </a:p>
              <a:p>
                <a:pPr lvl="2"/>
                <a:endParaRPr lang="en-US" b="1" baseline="-2500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l-GR" b="1" dirty="0"/>
                          <m:t>π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ij</m:t>
                        </m:r>
                      </m:e>
                    </m:nary>
                  </m:oMath>
                </a14:m>
                <a:r>
                  <a:rPr lang="en-US" dirty="0" smtClean="0"/>
                  <a:t> = 1  </a:t>
                </a:r>
              </a:p>
            </p:txBody>
          </p:sp>
        </mc:Choice>
        <mc:Fallback xmlns="">
          <p:sp>
            <p:nvSpPr>
              <p:cNvPr id="2867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978"/>
                <a:ext cx="8229600" cy="4954188"/>
              </a:xfrm>
              <a:blipFill rotWithShape="1">
                <a:blip r:embed="rId3"/>
                <a:stretch>
                  <a:fillRect l="-1630" t="-159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1" y="5100034"/>
            <a:ext cx="3490174" cy="109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How to define </a:t>
            </a:r>
            <a:r>
              <a:rPr lang="el-GR" sz="3200" b="1" dirty="0" smtClean="0">
                <a:solidFill>
                  <a:schemeClr val="tx1"/>
                </a:solidFill>
              </a:rPr>
              <a:t>Θ</a:t>
            </a:r>
            <a:r>
              <a:rPr lang="en-US" sz="32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3200" b="1" baseline="-25000" dirty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 ?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Initial idea : topic = term </a:t>
            </a:r>
            <a:r>
              <a:rPr lang="en-US" sz="2000" dirty="0" smtClean="0"/>
              <a:t>(a term can be word or phrase)</a:t>
            </a:r>
            <a:endParaRPr lang="en-US" dirty="0" smtClean="0"/>
          </a:p>
        </p:txBody>
      </p:sp>
      <p:pic>
        <p:nvPicPr>
          <p:cNvPr id="2050" name="Picture 2" descr="C:\Users\admin\Pictures\topic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2" y="2021983"/>
            <a:ext cx="8268237" cy="415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Mining K-topical terms from collection – C </a:t>
            </a:r>
            <a:r>
              <a:rPr lang="en-US" dirty="0" smtClean="0">
                <a:sym typeface="Wingdings" panose="05000000000000000000" pitchFamily="2" charset="2"/>
              </a:rPr>
              <a:t> many techniques are available</a:t>
            </a:r>
          </a:p>
          <a:p>
            <a:r>
              <a:rPr lang="en-US" dirty="0" smtClean="0"/>
              <a:t>Parse text in text data to obtain candidate terms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e.g</a:t>
            </a:r>
            <a:r>
              <a:rPr lang="en-US" dirty="0" smtClean="0">
                <a:sym typeface="Wingdings" panose="05000000000000000000" pitchFamily="2" charset="2"/>
              </a:rPr>
              <a:t>: term= word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Design a scoring function to measure how good each term is as a topic.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Favor a representation term (high frequency is favor)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Avoid words that are too frequent (</a:t>
            </a:r>
            <a:r>
              <a:rPr lang="en-US" dirty="0" err="1" smtClean="0">
                <a:sym typeface="Wingdings" panose="05000000000000000000" pitchFamily="2" charset="2"/>
              </a:rPr>
              <a:t>eg</a:t>
            </a:r>
            <a:r>
              <a:rPr lang="en-US" dirty="0" smtClean="0">
                <a:sym typeface="Wingdings" panose="05000000000000000000" pitchFamily="2" charset="2"/>
              </a:rPr>
              <a:t>: a, the)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TF-IDF weighting from retrieval can be very useful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Domain-specific heuristics are possible (</a:t>
            </a:r>
            <a:r>
              <a:rPr lang="en-US" dirty="0" err="1" smtClean="0">
                <a:sym typeface="Wingdings" panose="05000000000000000000" pitchFamily="2" charset="2"/>
              </a:rPr>
              <a:t>eg</a:t>
            </a:r>
            <a:r>
              <a:rPr lang="en-US" dirty="0" smtClean="0">
                <a:sym typeface="Wingdings" panose="05000000000000000000" pitchFamily="2" charset="2"/>
              </a:rPr>
              <a:t>: favor title words, hashtags in tweets)</a:t>
            </a:r>
          </a:p>
          <a:p>
            <a:r>
              <a:rPr lang="en-US" dirty="0" smtClean="0"/>
              <a:t>Pick k-terms with highest scores but try to minimize redundancy</a:t>
            </a:r>
          </a:p>
          <a:p>
            <a:pPr lvl="1"/>
            <a:r>
              <a:rPr lang="en-US" dirty="0" smtClean="0"/>
              <a:t>If multiple terms are very similar or closely related </a:t>
            </a:r>
            <a:r>
              <a:rPr lang="en-US" dirty="0" smtClean="0">
                <a:sym typeface="Wingdings" panose="05000000000000000000" pitchFamily="2" charset="2"/>
              </a:rPr>
              <a:t> pick one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9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r>
              <a:rPr lang="en-US" dirty="0" smtClean="0"/>
              <a:t>Computing Topic Coverage: </a:t>
            </a:r>
            <a:r>
              <a:rPr lang="el-GR" b="1" dirty="0"/>
              <a:t>π</a:t>
            </a:r>
            <a:r>
              <a:rPr lang="en-US" b="1" baseline="-25000" dirty="0" err="1" smtClean="0"/>
              <a:t>ij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3074" name="Picture 2" descr="C:\Users\admin\Pictures\topic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2" y="1795395"/>
            <a:ext cx="9053848" cy="47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Topic Modeling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00033"/>
          </a:xfrm>
        </p:spPr>
        <p:txBody>
          <a:bodyPr>
            <a:normAutofit/>
          </a:bodyPr>
          <a:lstStyle/>
          <a:p>
            <a:r>
              <a:rPr lang="en-US" dirty="0" smtClean="0"/>
              <a:t>Evolution:</a:t>
            </a:r>
          </a:p>
          <a:p>
            <a:endParaRPr lang="en-US" dirty="0" smtClean="0"/>
          </a:p>
        </p:txBody>
      </p:sp>
      <p:pic>
        <p:nvPicPr>
          <p:cNvPr id="4098" name="Picture 2" descr="C:\Users\admin\Pictures\topicm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9" y="1753607"/>
            <a:ext cx="9015211" cy="48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6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6905</TotalTime>
  <Words>11553</Words>
  <Application>Microsoft Office PowerPoint</Application>
  <PresentationFormat>On-screen Show (4:3)</PresentationFormat>
  <Paragraphs>923</Paragraphs>
  <Slides>42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simple slides template</vt:lpstr>
      <vt:lpstr>Equation</vt:lpstr>
      <vt:lpstr>Introduction to Topic Modeling</vt:lpstr>
      <vt:lpstr>Introduction to Topic Modeling</vt:lpstr>
      <vt:lpstr>What is a Topic?</vt:lpstr>
      <vt:lpstr>Tasks of Topic mining and analysis</vt:lpstr>
      <vt:lpstr>Formal Definition of Topic Mining and Analysis</vt:lpstr>
      <vt:lpstr>Introduction to Topic Modeling</vt:lpstr>
      <vt:lpstr>Introduction to Topic Modeling</vt:lpstr>
      <vt:lpstr>Introduction to Topic Modeling</vt:lpstr>
      <vt:lpstr>Introduction to Topic Modeling</vt:lpstr>
      <vt:lpstr>Introduction to Topic Modeling</vt:lpstr>
      <vt:lpstr>Introduction to Topic Modeling</vt:lpstr>
      <vt:lpstr>Introduction to Topic Modeling</vt:lpstr>
      <vt:lpstr>Introduction to Topic Modeling</vt:lpstr>
      <vt:lpstr>Formal Definition of Topic Mining and Analysis</vt:lpstr>
      <vt:lpstr>Formal Definition of Topic Mining and Analysis</vt:lpstr>
      <vt:lpstr>Generative Model</vt:lpstr>
      <vt:lpstr>Generative Model</vt:lpstr>
      <vt:lpstr>Generative Model</vt:lpstr>
      <vt:lpstr>Generative Model</vt:lpstr>
      <vt:lpstr>Probabilistic Latent Semantic Analysis</vt:lpstr>
      <vt:lpstr>Probabilistic Latent Semantic Analysis</vt:lpstr>
      <vt:lpstr>Probabilistic Latent Semantic Analysis</vt:lpstr>
      <vt:lpstr>Probabilistic Latent Semantic Analysis</vt:lpstr>
      <vt:lpstr>Probabilistic Latent Semantic Analysis</vt:lpstr>
      <vt:lpstr>Probabilistic Latent Semantic Analysis</vt:lpstr>
      <vt:lpstr>Extension to PLSA</vt:lpstr>
      <vt:lpstr>Extension to PLSA</vt:lpstr>
      <vt:lpstr>Extension to PLSA</vt:lpstr>
      <vt:lpstr>Extension to PLSA</vt:lpstr>
      <vt:lpstr>Extension to PLSA</vt:lpstr>
      <vt:lpstr>Extension to PLSA</vt:lpstr>
      <vt:lpstr>Extension to PLSA</vt:lpstr>
      <vt:lpstr>Extension to PLSA</vt:lpstr>
      <vt:lpstr>LDA (Latent Dirichlet Allocation)</vt:lpstr>
      <vt:lpstr>LDA (Latent Dirichlet Allocation)</vt:lpstr>
      <vt:lpstr>LDA (Latent Dirichlet Allocation)</vt:lpstr>
      <vt:lpstr>LDA (Latent Dirichlet Allocation)</vt:lpstr>
      <vt:lpstr>Latent Dirichlet Allocation [Blei et al. 02] </vt:lpstr>
      <vt:lpstr>LDA = Imposing Prior on PLSA </vt:lpstr>
      <vt:lpstr>pLSA v.s. LDA</vt:lpstr>
      <vt:lpstr>LDA (Latent Dirichlet Allocation)</vt:lpstr>
      <vt:lpstr>LDA as a graphical model [Blei et al. 03a]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hongning wang</dc:creator>
  <cp:lastModifiedBy>Windows User</cp:lastModifiedBy>
  <cp:revision>396</cp:revision>
  <dcterms:created xsi:type="dcterms:W3CDTF">2014-12-27T17:25:32Z</dcterms:created>
  <dcterms:modified xsi:type="dcterms:W3CDTF">2018-06-21T14:18:55Z</dcterms:modified>
</cp:coreProperties>
</file>