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88" r:id="rId4"/>
    <p:sldId id="290" r:id="rId5"/>
    <p:sldId id="289" r:id="rId6"/>
    <p:sldId id="29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03A836-3BDF-43E5-883F-32927C28517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88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B930F-0876-4314-B196-BB130DA02660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9BEF0-78DB-4F9E-A40A-AED0E1ECA1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454D3-B949-42C1-B918-F54885775F69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080D38-34EA-4A34-90A2-16AC33EC3D3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3E228B-D014-4A89-8AA8-4DD8B1C1420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TECH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Introduction to 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Assistant Professor (Senior)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BasicCrawling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Algorithm: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from a set of seed pages (URLs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uses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links within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those seed pages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fetch other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links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these pages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are, in turn, extracted and the corresponding pages are visited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process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repeats until a sufficient number of pages are visited or some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other objective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is achieved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This simple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basic algorithm hides many delicate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issues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Related to network connections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Spider traps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URL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 Parsing and crawling ethics.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962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762000"/>
          </a:xfrm>
        </p:spPr>
        <p:txBody>
          <a:bodyPr/>
          <a:lstStyle/>
          <a:p>
            <a:pPr 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Crawler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3" name="Picture 7" descr="basic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" y="990600"/>
            <a:ext cx="3898900" cy="5638800"/>
          </a:xfrm>
        </p:spPr>
      </p:pic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26720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Crawler </a:t>
            </a:r>
            <a:r>
              <a:rPr lang="en-US" sz="2400" b="1" dirty="0" smtClean="0"/>
              <a:t>fetches one page at a time</a:t>
            </a:r>
            <a:r>
              <a:rPr lang="en-US" sz="2400" dirty="0" smtClean="0"/>
              <a:t> (limitation)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Crawler maintains </a:t>
            </a:r>
            <a:r>
              <a:rPr lang="en-US" sz="2400" b="1" dirty="0" smtClean="0"/>
              <a:t>unvisited list</a:t>
            </a:r>
            <a:r>
              <a:rPr lang="en-US" sz="2400" dirty="0" smtClean="0"/>
              <a:t> of URLs called </a:t>
            </a:r>
            <a:r>
              <a:rPr lang="en-US" sz="2400" b="1" dirty="0" smtClean="0"/>
              <a:t>Frontier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Seeds can be any list of starting URLs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provided by </a:t>
            </a:r>
            <a:r>
              <a:rPr lang="en-US" sz="2400" b="1" dirty="0" smtClean="0"/>
              <a:t>user</a:t>
            </a:r>
            <a:r>
              <a:rPr lang="en-US" sz="2400" dirty="0" smtClean="0"/>
              <a:t> or </a:t>
            </a:r>
            <a:r>
              <a:rPr lang="en-US" sz="2400" b="1" dirty="0" smtClean="0"/>
              <a:t>another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9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90600"/>
            <a:ext cx="8229240" cy="5365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Basic Sequential Crawling Algorithm: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 each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iteration of its main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loop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 picks the next URL from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frontier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Fetches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page corresponding to the URL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HTTP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Parses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retrieved page to extract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URLs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Adds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newly discovered URLs 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frontier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page (or other extracted information, possibly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index terms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 in a local disk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repository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Stop criterion can be </a:t>
            </a:r>
            <a:r>
              <a:rPr lang="en-US" sz="2400" dirty="0" smtClean="0"/>
              <a:t>anything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 smtClean="0"/>
              <a:t>After certain number of pages have been crawled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 smtClean="0"/>
              <a:t>If the frontier is empty (rarely happens) </a:t>
            </a:r>
            <a:endParaRPr lang="en-US" sz="2400" dirty="0"/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24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 is, in essence, a graph search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algorithm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Web can be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seen as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large graph with pages as its nodes and hyperlinks as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edges.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 crawler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starts from a few of the nodes (seeds) and then follows the edges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reach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other 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process of fetching a page and extracting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links within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it is analogous to expanding a node in graph search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8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frontier is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 data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structure, which contains the URLs of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unvisited pages.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Stores the frontier in main memory for efficiency.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crawler designer must decide which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URLs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have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low priority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and thus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get discarded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when the frontier is filled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up.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 algorithm must specify the order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which new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URLs are extracted from the frontier to be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visited.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These mechanism determine the graph search algorithm implemented by crawler.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447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Breath-First Crawler: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frontier may be implemented as a first-in-first-out (FIFO) queue,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corresponding to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breadth-first crawler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URL to crawl next comes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from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head of the queue and new URLs are added to the tail of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queue.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Once the frontier reaches its maximum size, the breadth-first crawler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add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the queue only one unvisited URL from each new page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crawled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does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not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follows random order of page visiting. (reasons)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an intrinsic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bias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of search engines to index well connected pages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greatly affected by the choice of seed pages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062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Preferential Crawler: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frontier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may be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implemented as a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priority queue.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assign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each unvisited link a priority based on an estimate of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value of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linked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estimate can be based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Topological properties 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indegree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of target page)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content properties (the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similarity between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user query and the source page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Any other combination of measurable features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Best – first Crawler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if pages are visited in the order specified by the priority values in the frontier.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129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Don’t want to fetch same page twice!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Keep lookup table (hash) of visited pages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if not visited but in frontier already?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frontier grows very fast!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May need to prioritize for large crawls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Fetcher must be robust!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Don’t crash if download fails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Timeout mechanism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Determine file type to skip unwanted files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try using extensions, but not reliable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issue ‘HEAD’ HTTP commands to get Content-Type (MIME) headers, but overhead of extra Internet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requests	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5157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Fetching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fetch pages, a crawler acts as a Web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client.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it sends an HTTP request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server hosting the page and reads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response.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Clients needs to time out connection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Slow servers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Reading huge pages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Restrict downloads to only first 10-100KB of data of each page.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parses the response headers for status codes and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redirections.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Hashing techniques is used to avoid duplicate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Age of the document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010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Fetching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Error – Checking and Exception Handling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same code must deal with potentially millions of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remote servers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collect statistics on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timeouts and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status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codes.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to identify problem or adjust timeouts automatically.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Java, Python and Perl has programmatic interfaces for fetching pages from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Web.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289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162800" cy="51054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91200" y="2209800"/>
            <a:ext cx="2743200" cy="4041775"/>
          </a:xfrm>
          <a:prstGeom prst="wedgeRoundRectCallout">
            <a:avLst>
              <a:gd name="adj1" fmla="val -47856"/>
              <a:gd name="adj2" fmla="val -55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Q: How does a search engine know that all these pages contain the query terms? </a:t>
            </a:r>
          </a:p>
          <a:p>
            <a:pPr algn="ctr"/>
            <a:r>
              <a:rPr lang="en-US" dirty="0"/>
              <a:t>A: Because all of those pages have been crawled</a:t>
            </a:r>
          </a:p>
        </p:txBody>
      </p:sp>
    </p:spTree>
    <p:extLst>
      <p:ext uri="{BB962C8B-B14F-4D97-AF65-F5344CB8AC3E}">
        <p14:creationId xmlns:p14="http://schemas.microsoft.com/office/powerpoint/2010/main" val="4159941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Parsing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Once (or while) a page is downloaded,  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crawler parses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content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i.e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HTTP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payload.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extracts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information both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To support crawler’s master application e.g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., indexing the page if the crawler supports a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search engine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allow the crawler to keep running (extracting links 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 added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the frontier).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449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Parsing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5" name="Picture 5" descr="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68200"/>
            <a:ext cx="64659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56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Parsing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HTML has the structure of a DOM (Document Object Model)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tree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Unfortunately actual HTML is often incorrect in a strict syntactic sense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Crawlers, like browsers, must be robust/forgiving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Fortunately there are tools that can help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E.g.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tidy.sourceforge.net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Must pay attention to HTML entities and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unicode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in text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4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Stop-Word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Removal and Stemming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When parsing a web page to extract the content or to score new URLs suggested by the page, it is often helpful to remove stop-words.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Another useful technique is stemming, by which morphological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variants of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terms are conflated into common roots (stems).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8809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Link Extraction and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HTML parsers provide the functionality to identify tags and associated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attribute-value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pairs in a given Web page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 order to extract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hyperlink URLs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from a page, we can use a parser to find anchor (&lt;a&gt;) tags and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grab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values of the associated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</a:rPr>
              <a:t>href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attributes.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However, the URLs thus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obtained need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be further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processed.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Filtering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may be necessary 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exclude certain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 types that are not to be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crawled.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White list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only follow links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text/html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content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pages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Black List  discard links to PDF files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653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Link Extraction and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Another type of filtering has to do with the static or dynamic nature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of pages.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dynamic page may indicate a query interface for a database or some other application in which a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crawler may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not be interested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Now a days,  most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crawlers no longer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make such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distinction between static and dynamic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content.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Before links can be added to the frontier,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relative URLs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must be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converted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absolute URLs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8220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Link Extraction and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Crawler must translate relative URLs into absolute URLs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Need to obtain Base URL from HTTP header, or HTML Meta tag, or else current page path by default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Examples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Base: http://www.cnn.com/linkto/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Relative URL: intl.html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Absolute 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URL: http://www.cnn.com/linkto/intl.html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Relative URL: /US/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Absolute URL: http://www.cnn.com/US/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7935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Link Extraction and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Converting relative URLs is just one of many steps that make up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canonicalization process.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All of these: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hlinkClick r:id="rId2"/>
              </a:rPr>
              <a:t>http://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hlinkClick r:id="rId2"/>
              </a:rPr>
              <a:t>www.cnn.com/TECH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	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http://WWW.CNN.COM/TECH/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http://www.cnn.com:80/TECH/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http://www.cnn.com/bogus/../TECH/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Are really equivalent to this canonical form: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http://www.cnn.com/TECH/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 order to avoid duplication, the crawler must transform all URLs into canonical form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Definition of “canonical” is arbitrary, e.g.: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Could always include port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Or only include port when not default :80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184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spider traps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Misleading sites: indefinite number of pages dynamically generated by CGI scripts 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Paths of arbitrary depth created using soft directory links and path rewriting features in HTTP server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Only heuristic defensive measures: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Check URL length; assume spider trap above some threshold, for example 128 characters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Watch for sites with very large number of URLs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Eliminate URLs with non-textual data types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May disable crawling of dynamic pages, if can detect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016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 Page Repository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Once a page is fetched, it may be stored/indexed for the master application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Naïve: store each page as a separate file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map URL to unique filename using a hashing function, e.g. MD5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This generates a huge number of files, which is inefficient from the storage perspective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Better: combine many pages into a single large file, using some XML markup to separate and identify them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Must map URL to {filename,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page_id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Database options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Any RDBMS -- large overhead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Light-weight, embedded databases such as Berkeley DB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491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Web Crawlers are programs that automatically download web pages.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Many Names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Crawler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Spider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Robot (or bot)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Web agent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Wanderer, worm, …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And famous instances: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googlebot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scooter, slurp,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msnbot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…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225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 Concurrency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crawler incurs several delays: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Resolving the host name in the URL to an IP address using DNS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Connecting a socket to the server and sending the request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Receiving the requested page in response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Solution: Overlap the above delays by fetching many pages concurrently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9146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 Concurrency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5" name="Picture 2" descr="concur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8807"/>
            <a:ext cx="4916487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12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Issues:   Concurrency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use multi-processing or multi-threading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Each process or thread works like a sequential crawler, except they share data structures: frontier and repository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Shared data structures must be synchronized (locked for concurrent writes)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Speedup of factor of 5-10 are easy this way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994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95400"/>
            <a:ext cx="8229240" cy="50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0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56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Use Case on Web Usage Mining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90600"/>
            <a:ext cx="8229240" cy="536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Session and Visitor Analysis: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statistical analysis of pre-processed session data constitutes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most common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form of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analysis.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Data is aggregated by predetermined units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Days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Sessions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Visitors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Domains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Standard Statistical techniques are used on this data to gain knowledge about visitor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behaviour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0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Web Crawlers are programs that automatically download web pages.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crawler can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visit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many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sites to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collect information that can be analyzed and mined in a central location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either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online (as it is downloaded) or off-line (after it is stored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Simply, Crawling is the process by which search engines discover updated content on the web, such as new sites or pages, changes to existing sites and dead links.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912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Applications: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Support universal search engines (Google, Yahoo, MSN/Windows Live, Ask, etc.)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Vertical (specialized) search engines, e.g. news, shopping, papers, recipes, reviews, etc.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Business Intelligence: keep track of potential competitors, partners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Monitor Web pages and give notification to users  or community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Phishing,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spamming,etc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9952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Web Crawlers are used to support search engines.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Crawlers are main consumers of Internet bandwidth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Web crawlers collect pages for search engines to build their indexes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843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pPr algn="ctr"/>
            <a:r>
              <a:rPr lang="en-US" sz="3600" dirty="0"/>
              <a:t>A crawler within a search engine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57200" y="762000"/>
            <a:ext cx="1981200" cy="1066800"/>
          </a:xfrm>
          <a:prstGeom prst="cloudCallout">
            <a:avLst>
              <a:gd name="adj1" fmla="val 722"/>
              <a:gd name="adj2" fmla="val 48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410200" y="4419600"/>
            <a:ext cx="1600200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Text index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7086600" y="4419600"/>
            <a:ext cx="1600200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PageRank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590800" y="1524000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5638800" y="1600200"/>
            <a:ext cx="457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248400" y="838200"/>
            <a:ext cx="2133600" cy="12192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repository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162800" y="2057400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6553200" y="3810000"/>
            <a:ext cx="3048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315200" y="3810000"/>
            <a:ext cx="3810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3276600" y="762000"/>
            <a:ext cx="2209800" cy="1468438"/>
            <a:chOff x="2064" y="1248"/>
            <a:chExt cx="1392" cy="925"/>
          </a:xfrm>
        </p:grpSpPr>
        <p:pic>
          <p:nvPicPr>
            <p:cNvPr id="37901" name="Picture 13" descr="j017890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248"/>
              <a:ext cx="1392" cy="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256" y="1872"/>
              <a:ext cx="9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googlebot</a:t>
              </a:r>
            </a:p>
          </p:txBody>
        </p:sp>
      </p:grp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1295400" y="2590800"/>
            <a:ext cx="76200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6172200" y="2743200"/>
            <a:ext cx="2057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Text &amp; link analysis</a:t>
            </a:r>
          </a:p>
        </p:txBody>
      </p:sp>
      <p:pic>
        <p:nvPicPr>
          <p:cNvPr id="37905" name="Picture 17" descr="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362200" cy="1192213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200400" y="2895600"/>
            <a:ext cx="2286000" cy="1447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191000" y="31242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Query</a:t>
            </a:r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3962400" y="4114800"/>
            <a:ext cx="762000" cy="609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hits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 flipV="1">
            <a:off x="4876800" y="4419600"/>
            <a:ext cx="4572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3657600" y="52578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Ranker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4343400" y="4800600"/>
            <a:ext cx="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5029200" y="5257800"/>
            <a:ext cx="838200" cy="228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5029200" y="5334000"/>
            <a:ext cx="25146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916" name="Picture 28" descr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35375"/>
            <a:ext cx="3276600" cy="211772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5" name="Line 27"/>
          <p:cNvSpPr>
            <a:spLocks noChangeShapeType="1"/>
          </p:cNvSpPr>
          <p:nvPr/>
        </p:nvSpPr>
        <p:spPr bwMode="auto">
          <a:xfrm flipH="1" flipV="1">
            <a:off x="2209800" y="5334000"/>
            <a:ext cx="1371600" cy="228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One taxonomy of crawlers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85800" y="4495800"/>
            <a:ext cx="7772400" cy="1295400"/>
          </a:xfrm>
          <a:prstGeom prst="rect">
            <a:avLst/>
          </a:prstGeom>
        </p:spPr>
        <p:txBody>
          <a:bodyPr/>
          <a:lstStyle/>
          <a:p>
            <a:r>
              <a:rPr lang="en-US" sz="2800"/>
              <a:t>Many other criteria could be used:</a:t>
            </a:r>
          </a:p>
          <a:p>
            <a:pPr lvl="1"/>
            <a:r>
              <a:rPr lang="en-US" sz="2400"/>
              <a:t>Incremental, Interactive, Concurrent, Etc.</a:t>
            </a:r>
          </a:p>
        </p:txBody>
      </p:sp>
      <p:graphicFrame>
        <p:nvGraphicFramePr>
          <p:cNvPr id="8198" name="Object 6"/>
          <p:cNvGraphicFramePr>
            <a:graphicFrameLocks noGrp="1" noChangeAspect="1"/>
          </p:cNvGraphicFramePr>
          <p:nvPr>
            <p:ph type="dgm" idx="4294967295"/>
          </p:nvPr>
        </p:nvGraphicFramePr>
        <p:xfrm>
          <a:off x="0" y="1066800"/>
          <a:ext cx="88503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Microsoft Organization Chart" r:id="rId4" imgW="13804900" imgH="3517900" progId="MSOrgChart.2">
                  <p:embed followColorScheme="full"/>
                </p:oleObj>
              </mc:Choice>
              <mc:Fallback>
                <p:oleObj name="Microsoft Organization Chart" r:id="rId4" imgW="13804900" imgH="3517900" progId="MSOrgChart.2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8850313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4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Crawling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Basic Crawling Algorithm: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from a set of seed pages (URLs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uses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links within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those seed pages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fetch other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links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these pages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are, in turn, extracted and the corresponding pages are visited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process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repeats until a sufficient number of pages are visited or some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other objective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is achieved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This simple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basic algorithm hides many delicate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issues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Related to network connections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Spider traps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URL canonicalization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 Parsing and crawling ethics.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600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4775</TotalTime>
  <Words>2023</Words>
  <Application>Microsoft Office PowerPoint</Application>
  <PresentationFormat>On-screen Show (4:3)</PresentationFormat>
  <Paragraphs>328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Office Theme</vt:lpstr>
      <vt:lpstr>Microsoft Organization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crawler within a search engine</vt:lpstr>
      <vt:lpstr>One taxonomy of crawlers</vt:lpstr>
      <vt:lpstr>PowerPoint Presentation</vt:lpstr>
      <vt:lpstr>PowerPoint Presentation</vt:lpstr>
      <vt:lpstr>Web Crawler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subject/>
  <dc:creator>hongning wang</dc:creator>
  <dc:description/>
  <cp:lastModifiedBy>Windows User</cp:lastModifiedBy>
  <cp:revision>389</cp:revision>
  <dcterms:created xsi:type="dcterms:W3CDTF">2014-12-27T17:25:32Z</dcterms:created>
  <dcterms:modified xsi:type="dcterms:W3CDTF">2018-06-21T14:07:50Z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111</vt:i4>
  </property>
</Properties>
</file>