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366" r:id="rId3"/>
    <p:sldId id="370" r:id="rId4"/>
    <p:sldId id="368" r:id="rId5"/>
    <p:sldId id="369" r:id="rId6"/>
    <p:sldId id="371" r:id="rId7"/>
    <p:sldId id="372" r:id="rId8"/>
    <p:sldId id="378" r:id="rId9"/>
    <p:sldId id="373" r:id="rId10"/>
    <p:sldId id="374" r:id="rId11"/>
    <p:sldId id="375" r:id="rId12"/>
    <p:sldId id="380" r:id="rId13"/>
    <p:sldId id="379" r:id="rId14"/>
    <p:sldId id="376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6" r:id="rId40"/>
    <p:sldId id="405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E8EE-47E5-47CD-960F-A3DDD26A6F74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FEC-8F53-4A00-803D-8420EC16E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</a:t>
            </a:fld>
            <a:endParaRPr lang="en-US" dirty="0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8AC78-64A3-44B4-ADE9-132F7E4CBEAF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416550" cy="4114487"/>
          </a:xfrm>
        </p:spPr>
        <p:txBody>
          <a:bodyPr/>
          <a:lstStyle/>
          <a:p>
            <a:r>
              <a:rPr lang="en-US" altLang="en-US" dirty="0"/>
              <a:t>Final data set:</a:t>
            </a:r>
          </a:p>
          <a:p>
            <a:r>
              <a:rPr lang="en-US" altLang="en-US" dirty="0"/>
              <a:t>Yahoo Science hierarchy, consisting of text of web pages pointed to by Yahoo, gathered summer of 1997.</a:t>
            </a:r>
          </a:p>
          <a:p>
            <a:r>
              <a:rPr lang="en-US" altLang="en-US" dirty="0"/>
              <a:t>	264 classes, only sample shown here.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</a:t>
            </a:r>
            <a:r>
              <a:rPr lang="en-US" dirty="0" smtClean="0"/>
              <a:t>Ragala</a:t>
            </a:r>
            <a:endParaRPr lang="en-US" dirty="0" smtClean="0"/>
          </a:p>
          <a:p>
            <a:r>
              <a:rPr lang="en-US" dirty="0" smtClean="0"/>
              <a:t>Assistant Professor (Senior)</a:t>
            </a:r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Cluster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clustering: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Each </a:t>
            </a:r>
            <a:r>
              <a:rPr lang="en-US" dirty="0"/>
              <a:t>document belongs to </a:t>
            </a:r>
            <a:r>
              <a:rPr lang="en-US" dirty="0">
                <a:solidFill>
                  <a:srgbClr val="0070C0"/>
                </a:solidFill>
              </a:rPr>
              <a:t>exactly one </a:t>
            </a:r>
            <a:r>
              <a:rPr lang="de-DE" dirty="0"/>
              <a:t>cluster</a:t>
            </a:r>
            <a:r>
              <a:rPr lang="de-DE" dirty="0" smtClean="0"/>
              <a:t>.</a:t>
            </a:r>
          </a:p>
          <a:p>
            <a:pPr marL="742950" lvl="2" indent="-342900"/>
            <a:r>
              <a:rPr lang="en-US" dirty="0"/>
              <a:t>More common and easier to </a:t>
            </a:r>
            <a:r>
              <a:rPr lang="en-US" dirty="0" smtClean="0"/>
              <a:t>do</a:t>
            </a:r>
          </a:p>
          <a:p>
            <a:pPr marL="0" indent="-400050"/>
            <a:r>
              <a:rPr lang="en-US" dirty="0"/>
              <a:t>Soft clustering: </a:t>
            </a:r>
            <a:endParaRPr lang="en-US" dirty="0" smtClean="0"/>
          </a:p>
          <a:p>
            <a:pPr marL="800100" lvl="2" indent="-400050"/>
            <a:r>
              <a:rPr lang="en-US" dirty="0" smtClean="0"/>
              <a:t>A </a:t>
            </a:r>
            <a:r>
              <a:rPr lang="en-US" dirty="0"/>
              <a:t>document can belong to more than one cluster</a:t>
            </a:r>
            <a:r>
              <a:rPr lang="en-US" dirty="0" smtClean="0"/>
              <a:t>.</a:t>
            </a:r>
          </a:p>
          <a:p>
            <a:pPr marL="800100" lvl="2" indent="-400050"/>
            <a:r>
              <a:rPr lang="en-US" dirty="0"/>
              <a:t>Makes more sense for applications like creating </a:t>
            </a:r>
            <a:r>
              <a:rPr lang="en-US" dirty="0" err="1"/>
              <a:t>browsable</a:t>
            </a:r>
            <a:r>
              <a:rPr lang="en-US" dirty="0"/>
              <a:t> hierarchies</a:t>
            </a:r>
          </a:p>
          <a:p>
            <a:pPr marL="800100" lvl="2" indent="-400050"/>
            <a:r>
              <a:rPr lang="en-US" dirty="0"/>
              <a:t>You may want to put sneakers in two clusters:</a:t>
            </a:r>
          </a:p>
          <a:p>
            <a:pPr marL="1257300" lvl="3" indent="-400050"/>
            <a:r>
              <a:rPr lang="en-US" dirty="0"/>
              <a:t>sports apparel</a:t>
            </a:r>
          </a:p>
          <a:p>
            <a:pPr marL="1257300" lvl="3" indent="-400050"/>
            <a:r>
              <a:rPr lang="en-US" dirty="0" smtClean="0"/>
              <a:t>shoes</a:t>
            </a:r>
            <a:endParaRPr lang="en-US" dirty="0"/>
          </a:p>
          <a:p>
            <a:pPr marL="0" indent="-400050"/>
            <a:endParaRPr lang="en-US" dirty="0"/>
          </a:p>
          <a:p>
            <a:pPr marL="742950" lvl="2" indent="-342900"/>
            <a:endParaRPr lang="de-DE" dirty="0"/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8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Flat Algorithms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Flat algorithms compute a partition of </a:t>
            </a:r>
            <a:r>
              <a:rPr lang="en-US" dirty="0" smtClean="0"/>
              <a:t>N-documents </a:t>
            </a:r>
            <a:r>
              <a:rPr lang="en-US" dirty="0"/>
              <a:t>into a </a:t>
            </a:r>
            <a:r>
              <a:rPr lang="de-DE" dirty="0"/>
              <a:t>set of </a:t>
            </a:r>
            <a:r>
              <a:rPr lang="de-DE" dirty="0" smtClean="0"/>
              <a:t>K-clusters</a:t>
            </a:r>
            <a:endParaRPr lang="de-DE" dirty="0"/>
          </a:p>
          <a:p>
            <a:r>
              <a:rPr lang="en-US" dirty="0"/>
              <a:t>Given: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 of documents and the </a:t>
            </a:r>
            <a:r>
              <a:rPr lang="en-US" dirty="0" smtClean="0"/>
              <a:t>number-K</a:t>
            </a:r>
            <a:endParaRPr lang="en-US" dirty="0"/>
          </a:p>
          <a:p>
            <a:r>
              <a:rPr lang="en-US" dirty="0"/>
              <a:t>Find: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partition into </a:t>
            </a:r>
            <a:r>
              <a:rPr lang="en-US" dirty="0" smtClean="0"/>
              <a:t>K-clusters </a:t>
            </a:r>
            <a:r>
              <a:rPr lang="en-US" dirty="0"/>
              <a:t>that optimizes the chosen partitioning criterion</a:t>
            </a:r>
          </a:p>
          <a:p>
            <a:r>
              <a:rPr lang="en-US" dirty="0"/>
              <a:t>Global optimization: </a:t>
            </a:r>
            <a:endParaRPr lang="en-US" dirty="0" smtClean="0"/>
          </a:p>
          <a:p>
            <a:pPr lvl="1"/>
            <a:r>
              <a:rPr lang="en-US" dirty="0" smtClean="0"/>
              <a:t>exhaustively </a:t>
            </a:r>
            <a:r>
              <a:rPr lang="en-US" dirty="0"/>
              <a:t>enumerate partitions, pick optimal one</a:t>
            </a:r>
          </a:p>
          <a:p>
            <a:pPr marL="1257300" lvl="4" indent="-342900"/>
            <a:r>
              <a:rPr lang="de-DE" sz="1800" dirty="0"/>
              <a:t>Not tractable</a:t>
            </a:r>
          </a:p>
          <a:p>
            <a:r>
              <a:rPr lang="en-US" dirty="0"/>
              <a:t>Effective heuristic method: </a:t>
            </a:r>
            <a:endParaRPr lang="en-US" dirty="0" smtClean="0"/>
          </a:p>
          <a:p>
            <a:pPr lvl="1"/>
            <a:r>
              <a:rPr lang="en-US" dirty="0" smtClean="0"/>
              <a:t>K-means </a:t>
            </a:r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3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Perhaps </a:t>
            </a:r>
            <a:r>
              <a:rPr lang="en-US" sz="3200" dirty="0"/>
              <a:t>the best known clustering </a:t>
            </a:r>
            <a:r>
              <a:rPr lang="en-US" sz="3200" dirty="0"/>
              <a:t>algorithm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Simple, works well in many cases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Use as default / baseline for clustering documents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cluster in K-means is defined by a </a:t>
            </a:r>
            <a:r>
              <a:rPr lang="en-US" dirty="0" smtClean="0"/>
              <a:t>centroid.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Objective/partitioning </a:t>
            </a:r>
            <a:r>
              <a:rPr lang="en-US" dirty="0" smtClean="0"/>
              <a:t>criterion:</a:t>
            </a:r>
          </a:p>
          <a:p>
            <a:pPr marL="742950" lvl="2" indent="-342900"/>
            <a:r>
              <a:rPr lang="en-US" dirty="0"/>
              <a:t>minimize the average squared difference from the centroid</a:t>
            </a:r>
          </a:p>
          <a:p>
            <a:pPr marL="0" indent="-400050"/>
            <a:r>
              <a:rPr lang="en-US" dirty="0"/>
              <a:t>Recall definition of centroid: </a:t>
            </a:r>
          </a:p>
          <a:p>
            <a:pPr marL="857250" lvl="3" indent="-400050"/>
            <a:r>
              <a:rPr lang="en-US" dirty="0"/>
              <a:t>where we use </a:t>
            </a:r>
            <a:r>
              <a:rPr lang="en-US" i="1" dirty="0"/>
              <a:t>ω</a:t>
            </a:r>
            <a:r>
              <a:rPr lang="en-US" dirty="0"/>
              <a:t> to denote a cluster</a:t>
            </a:r>
            <a:r>
              <a:rPr lang="en-US" dirty="0" smtClean="0"/>
              <a:t>.</a:t>
            </a:r>
          </a:p>
          <a:p>
            <a:pPr marL="0" lvl="1" indent="-800100">
              <a:buFont typeface="Arial" panose="020B0604020202020204" pitchFamily="34" charset="0"/>
              <a:buChar char="•"/>
            </a:pPr>
            <a:r>
              <a:rPr lang="en-US" dirty="0"/>
              <a:t>We try to find the minimum average squared difference by </a:t>
            </a:r>
            <a:r>
              <a:rPr lang="de-DE" dirty="0"/>
              <a:t>iterating two steps</a:t>
            </a:r>
            <a:r>
              <a:rPr lang="de-DE" dirty="0" smtClean="0"/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reassignment</a:t>
            </a:r>
            <a:r>
              <a:rPr lang="en-US" sz="2200" dirty="0"/>
              <a:t>: </a:t>
            </a:r>
            <a:r>
              <a:rPr lang="en-US" sz="2200" dirty="0" smtClean="0"/>
              <a:t> assign </a:t>
            </a:r>
            <a:r>
              <a:rPr lang="en-US" sz="2200" dirty="0"/>
              <a:t>each vector to its closest centroid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>
                <a:solidFill>
                  <a:srgbClr val="0070C0"/>
                </a:solidFill>
              </a:rPr>
              <a:t>recomputation</a:t>
            </a:r>
            <a:r>
              <a:rPr lang="en-US" sz="2200" dirty="0"/>
              <a:t>: </a:t>
            </a:r>
            <a:r>
              <a:rPr lang="en-US" sz="2200" dirty="0" smtClean="0"/>
              <a:t> precompute </a:t>
            </a:r>
            <a:r>
              <a:rPr lang="en-US" sz="2200" dirty="0"/>
              <a:t>each centroid as the average of the vectors that were assigned to it in reassignment</a:t>
            </a:r>
          </a:p>
          <a:p>
            <a:pPr marL="514350" lvl="4" indent="0">
              <a:buNone/>
            </a:pPr>
            <a:endParaRPr lang="de-DE" dirty="0"/>
          </a:p>
          <a:p>
            <a:pPr marL="0" indent="-80010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-40005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1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53" y="2563699"/>
            <a:ext cx="2332560" cy="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299" y="1643050"/>
            <a:ext cx="8213417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6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Worked Example: Set of to be clustered</a:t>
            </a:r>
          </a:p>
        </p:txBody>
      </p:sp>
      <p:pic>
        <p:nvPicPr>
          <p:cNvPr id="4" name="Picture 3" descr="1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00240"/>
            <a:ext cx="4857784" cy="38862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2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Worked Example: Random selection of initial       </a:t>
            </a: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857364"/>
            <a:ext cx="4160688" cy="3286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835217"/>
            <a:ext cx="9724571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Exercise: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Guess what the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optimal clustering into two clusters is in this case; (ii) compute the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clusters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7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center</a:t>
            </a:r>
          </a:p>
        </p:txBody>
      </p:sp>
      <p:pic>
        <p:nvPicPr>
          <p:cNvPr id="5" name="Picture 4" descr="1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357718" cy="34249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5" y="2357430"/>
            <a:ext cx="4330841" cy="3392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91178"/>
            <a:ext cx="4216975" cy="33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Cluster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Clustering:</a:t>
            </a:r>
          </a:p>
          <a:p>
            <a:pPr lvl="1"/>
            <a:r>
              <a:rPr lang="en-US" altLang="en-US" dirty="0"/>
              <a:t>the process of grouping a set of objects into classes of similar objects</a:t>
            </a:r>
            <a:endParaRPr lang="en-US" dirty="0" smtClean="0"/>
          </a:p>
          <a:p>
            <a:r>
              <a:rPr lang="en-US" dirty="0" smtClean="0"/>
              <a:t>Document Clustering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grouping a set of </a:t>
            </a:r>
            <a:r>
              <a:rPr lang="en-US" dirty="0" smtClean="0"/>
              <a:t>documents </a:t>
            </a:r>
            <a:r>
              <a:rPr lang="en-US" dirty="0"/>
              <a:t>into </a:t>
            </a:r>
            <a:r>
              <a:rPr lang="en-US" dirty="0" smtClean="0"/>
              <a:t>subsets or clusters.</a:t>
            </a:r>
          </a:p>
          <a:p>
            <a:pPr lvl="1"/>
            <a:r>
              <a:rPr lang="en-US" dirty="0"/>
              <a:t>Documents within a cluster should be similar.</a:t>
            </a:r>
          </a:p>
          <a:p>
            <a:pPr lvl="1"/>
            <a:r>
              <a:rPr lang="en-US" dirty="0"/>
              <a:t>Documents from different clusters should be dissimilar</a:t>
            </a:r>
            <a:r>
              <a:rPr lang="en-US" dirty="0" smtClean="0"/>
              <a:t>.</a:t>
            </a:r>
          </a:p>
          <a:p>
            <a:pPr lvl="1"/>
            <a:r>
              <a:rPr lang="en-US" altLang="en-US" dirty="0"/>
              <a:t>The commonest form of </a:t>
            </a:r>
            <a:r>
              <a:rPr lang="en-US" altLang="en-US" b="1" i="1" dirty="0"/>
              <a:t>unsupervised </a:t>
            </a:r>
            <a:r>
              <a:rPr lang="en-US" altLang="en-US" b="1" i="1" dirty="0" smtClean="0"/>
              <a:t>learning</a:t>
            </a:r>
          </a:p>
          <a:p>
            <a:pPr lvl="2"/>
            <a:r>
              <a:rPr lang="en-US" altLang="en-US" dirty="0"/>
              <a:t>Unsupervised learning = learning from raw data, as opposed to supervised data where a classification of examples is </a:t>
            </a:r>
            <a:r>
              <a:rPr lang="en-US" altLang="en-US" dirty="0" smtClean="0"/>
              <a:t>given.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4415520" cy="35004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85992"/>
            <a:ext cx="4572032" cy="3713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71678"/>
            <a:ext cx="4643470" cy="37992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608904" cy="3571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7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4653795" cy="3643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4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14554"/>
            <a:ext cx="4714908" cy="3631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6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714908" cy="3731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1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400" dirty="0" smtClean="0"/>
              <a:t>Assignment</a:t>
            </a:r>
          </a:p>
        </p:txBody>
      </p:sp>
      <p:pic>
        <p:nvPicPr>
          <p:cNvPr id="4" name="Picture 3" descr="1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927094"/>
            <a:ext cx="4702247" cy="3787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2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143116"/>
            <a:ext cx="4491724" cy="3646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6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14554"/>
            <a:ext cx="4547180" cy="36377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303212"/>
            <a:ext cx="8228013" cy="1112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err="1" smtClean="0">
                <a:solidFill>
                  <a:schemeClr val="tx1"/>
                </a:solidFill>
              </a:rPr>
              <a:t>Applications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of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200" dirty="0" smtClean="0">
                <a:solidFill>
                  <a:schemeClr val="tx1"/>
                </a:solidFill>
              </a:rPr>
              <a:t> in IR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7" y="1607848"/>
          <a:ext cx="8572560" cy="49406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57520"/>
                <a:gridCol w="2857520"/>
                <a:gridCol w="2857520"/>
              </a:tblGrid>
              <a:tr h="755290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Application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What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is</a:t>
                      </a:r>
                      <a:endParaRPr lang="de-DE" sz="2200" b="0" kern="1200" baseline="0" dirty="0" smtClean="0"/>
                    </a:p>
                    <a:p>
                      <a:r>
                        <a:rPr lang="de-DE" sz="2200" b="0" kern="1200" baseline="0" dirty="0" err="1" smtClean="0"/>
                        <a:t>clustered</a:t>
                      </a:r>
                      <a:r>
                        <a:rPr lang="de-DE" sz="2200" b="0" kern="1200" baseline="0" dirty="0" smtClean="0"/>
                        <a:t>?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Benefit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result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search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results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more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to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user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Scatter-Gather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(</a:t>
                      </a:r>
                      <a:r>
                        <a:rPr lang="de-DE" sz="2200" kern="1200" baseline="0" dirty="0" err="1" smtClean="0"/>
                        <a:t>subsets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) </a:t>
                      </a:r>
                      <a:r>
                        <a:rPr lang="de-DE" sz="2200" kern="1200" baseline="0" dirty="0" err="1" smtClean="0"/>
                        <a:t>collection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alternative </a:t>
                      </a:r>
                      <a:r>
                        <a:rPr lang="de-DE" sz="2200" kern="1200" baseline="0" dirty="0" err="1" smtClean="0"/>
                        <a:t>user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interface</a:t>
                      </a:r>
                      <a:r>
                        <a:rPr lang="de-DE" sz="2200" kern="1200" baseline="0" dirty="0" smtClean="0"/>
                        <a:t>: “</a:t>
                      </a: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without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typing</a:t>
                      </a:r>
                      <a:r>
                        <a:rPr lang="de-DE" sz="2200" kern="1200" baseline="0" dirty="0" smtClean="0"/>
                        <a:t>”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collection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for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exploratory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browsing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270"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Cluster-based retrieval 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 smtClean="0"/>
                        <a:t>collection</a:t>
                      </a:r>
                      <a:endParaRPr lang="de-DE" sz="220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higher efficiency:</a:t>
                      </a:r>
                    </a:p>
                    <a:p>
                      <a:r>
                        <a:rPr lang="de-DE" sz="2200" kern="1200" baseline="0" dirty="0" err="1" smtClean="0"/>
                        <a:t>faster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search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328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5" name="Picture 4" descr="16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512315" cy="3547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5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6" y="2047550"/>
            <a:ext cx="4886201" cy="3810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" y="2387493"/>
            <a:ext cx="4621665" cy="35418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4" name="Picture 3" descr="1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679944" cy="3709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5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71744"/>
            <a:ext cx="4547084" cy="3479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7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657919"/>
            <a:ext cx="4428877" cy="3557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3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540371" cy="3643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013"/>
            <a:ext cx="86852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   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caentroids</a:t>
            </a:r>
            <a:endParaRPr lang="en-US" sz="3200" dirty="0" smtClean="0"/>
          </a:p>
        </p:txBody>
      </p:sp>
      <p:pic>
        <p:nvPicPr>
          <p:cNvPr id="5" name="Picture 4" descr="16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373309" cy="3429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0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Ex.: </a:t>
            </a:r>
            <a:r>
              <a:rPr lang="en-US" sz="3200" dirty="0" err="1" smtClean="0"/>
              <a:t>Centroids</a:t>
            </a:r>
            <a:r>
              <a:rPr lang="en-US" sz="3200" dirty="0" smtClean="0"/>
              <a:t> and assignments after convergence</a:t>
            </a:r>
          </a:p>
        </p:txBody>
      </p:sp>
      <p:pic>
        <p:nvPicPr>
          <p:cNvPr id="4" name="Picture 3" descr="16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" y="2285992"/>
            <a:ext cx="4323876" cy="34539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2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199" y="1171976"/>
            <a:ext cx="8287555" cy="5499279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Initialization of K-Means:	</a:t>
            </a:r>
          </a:p>
          <a:p>
            <a:pPr lvl="1"/>
            <a:r>
              <a:rPr lang="en-US" altLang="en-US" dirty="0"/>
              <a:t>Random seed selection is just one of many ways K-means can be </a:t>
            </a:r>
            <a:r>
              <a:rPr lang="en-US" altLang="en-US" dirty="0" smtClean="0"/>
              <a:t>initialized</a:t>
            </a:r>
          </a:p>
          <a:p>
            <a:pPr lvl="1"/>
            <a:r>
              <a:rPr lang="en-US" altLang="en-US" dirty="0"/>
              <a:t>Random seed selection is not very robust: It’s easy to get a suboptimal clustering.</a:t>
            </a:r>
          </a:p>
          <a:p>
            <a:pPr lvl="1"/>
            <a:r>
              <a:rPr lang="en-US" altLang="en-US" dirty="0"/>
              <a:t>Better ways of computing initial </a:t>
            </a:r>
            <a:r>
              <a:rPr lang="en-US" altLang="en-US" dirty="0" smtClean="0"/>
              <a:t>centroids:</a:t>
            </a:r>
          </a:p>
          <a:p>
            <a:pPr lvl="2"/>
            <a:r>
              <a:rPr lang="en-US" altLang="en-US" dirty="0"/>
              <a:t>Select seeds not randomly, but using some heuristic (e.g., filter out outliers or find a set of seeds that has “good coverage” of the document space)</a:t>
            </a:r>
          </a:p>
          <a:p>
            <a:pPr lvl="2"/>
            <a:r>
              <a:rPr lang="en-US" altLang="en-US" dirty="0"/>
              <a:t>Use hierarchical clustering to find good seeds</a:t>
            </a:r>
          </a:p>
          <a:p>
            <a:pPr lvl="2"/>
            <a:r>
              <a:rPr lang="en-US" altLang="en-US" dirty="0"/>
              <a:t>Select </a:t>
            </a:r>
            <a:r>
              <a:rPr lang="en-US" altLang="en-US" dirty="0" err="1"/>
              <a:t>i</a:t>
            </a:r>
            <a:r>
              <a:rPr lang="en-US" altLang="en-US" dirty="0"/>
              <a:t> (e.g., </a:t>
            </a:r>
            <a:r>
              <a:rPr lang="en-US" altLang="en-US" dirty="0" err="1"/>
              <a:t>i</a:t>
            </a:r>
            <a:r>
              <a:rPr lang="en-US" altLang="en-US" dirty="0"/>
              <a:t> = 10) different random sets of seeds, do a K-means clustering for each, select the clustering with lowest </a:t>
            </a:r>
            <a:r>
              <a:rPr lang="en-US" altLang="en-US" dirty="0" smtClean="0"/>
              <a:t>RSS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025B-51E8-4428-8560-0AA36059808A}" type="slidenum">
              <a:rPr lang="en-US" altLang="en-US"/>
              <a:pPr/>
              <a:t>4</a:t>
            </a:fld>
            <a:endParaRPr lang="en-US" altLang="en-US" dirty="0"/>
          </a:p>
        </p:txBody>
      </p:sp>
      <p:cxnSp>
        <p:nvCxnSpPr>
          <p:cNvPr id="565250" name="AutoShape 2"/>
          <p:cNvCxnSpPr>
            <a:cxnSpLocks noChangeShapeType="1"/>
            <a:stCxn id="565269" idx="2"/>
            <a:endCxn id="565265" idx="0"/>
          </p:cNvCxnSpPr>
          <p:nvPr/>
        </p:nvCxnSpPr>
        <p:spPr bwMode="auto">
          <a:xfrm>
            <a:off x="4740275" y="3095625"/>
            <a:ext cx="539750" cy="141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Yahoo! Hierarchy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228600" y="379571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dairy</a:t>
            </a: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990600" y="40243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crops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1314450" y="43434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agronomy</a:t>
            </a:r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auto">
          <a:xfrm>
            <a:off x="311150" y="4419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forestry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4552950" y="1600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1800" dirty="0">
              <a:latin typeface="Arial" pitchFamily="34" charset="0"/>
            </a:endParaRP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5645150" y="394811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AI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5905500" y="43291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HCI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7461250" y="40243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craft</a:t>
            </a:r>
          </a:p>
        </p:txBody>
      </p:sp>
      <p:sp>
        <p:nvSpPr>
          <p:cNvPr id="565260" name="Text Box 12"/>
          <p:cNvSpPr txBox="1">
            <a:spLocks noChangeArrowheads="1"/>
          </p:cNvSpPr>
          <p:nvPr/>
        </p:nvSpPr>
        <p:spPr bwMode="auto">
          <a:xfrm>
            <a:off x="7689850" y="4329113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missions</a:t>
            </a:r>
          </a:p>
        </p:txBody>
      </p: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2368550" y="39481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botany</a:t>
            </a:r>
          </a:p>
        </p:txBody>
      </p:sp>
      <p:sp>
        <p:nvSpPr>
          <p:cNvPr id="565262" name="Rectangle 14"/>
          <p:cNvSpPr>
            <a:spLocks noChangeArrowheads="1"/>
          </p:cNvSpPr>
          <p:nvPr/>
        </p:nvSpPr>
        <p:spPr bwMode="auto">
          <a:xfrm>
            <a:off x="2914650" y="44053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evolution</a:t>
            </a:r>
          </a:p>
        </p:txBody>
      </p: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3435350" y="39481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cell</a:t>
            </a:r>
          </a:p>
        </p:txBody>
      </p:sp>
      <p:sp>
        <p:nvSpPr>
          <p:cNvPr id="565264" name="Text Box 16"/>
          <p:cNvSpPr txBox="1">
            <a:spLocks noChangeArrowheads="1"/>
          </p:cNvSpPr>
          <p:nvPr/>
        </p:nvSpPr>
        <p:spPr bwMode="auto">
          <a:xfrm>
            <a:off x="3962400" y="420528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magnetism</a:t>
            </a:r>
          </a:p>
        </p:txBody>
      </p:sp>
      <p:sp>
        <p:nvSpPr>
          <p:cNvPr id="565265" name="Text Box 17"/>
          <p:cNvSpPr txBox="1">
            <a:spLocks noChangeArrowheads="1"/>
          </p:cNvSpPr>
          <p:nvPr/>
        </p:nvSpPr>
        <p:spPr bwMode="auto">
          <a:xfrm>
            <a:off x="4768850" y="4510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relativity</a:t>
            </a:r>
          </a:p>
        </p:txBody>
      </p:sp>
      <p:sp>
        <p:nvSpPr>
          <p:cNvPr id="565266" name="Text Box 18"/>
          <p:cNvSpPr txBox="1">
            <a:spLocks noChangeArrowheads="1"/>
          </p:cNvSpPr>
          <p:nvPr/>
        </p:nvSpPr>
        <p:spPr bwMode="auto">
          <a:xfrm>
            <a:off x="6324600" y="39481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courses</a:t>
            </a:r>
          </a:p>
        </p:txBody>
      </p:sp>
      <p:sp>
        <p:nvSpPr>
          <p:cNvPr id="565267" name="Text Box 19"/>
          <p:cNvSpPr txBox="1">
            <a:spLocks noChangeArrowheads="1"/>
          </p:cNvSpPr>
          <p:nvPr/>
        </p:nvSpPr>
        <p:spPr bwMode="auto">
          <a:xfrm>
            <a:off x="685800" y="272891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agriculture</a:t>
            </a:r>
          </a:p>
        </p:txBody>
      </p:sp>
      <p:sp>
        <p:nvSpPr>
          <p:cNvPr id="565268" name="Rectangle 20"/>
          <p:cNvSpPr>
            <a:spLocks noChangeArrowheads="1"/>
          </p:cNvSpPr>
          <p:nvPr/>
        </p:nvSpPr>
        <p:spPr bwMode="auto">
          <a:xfrm>
            <a:off x="2749550" y="2728913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biology</a:t>
            </a:r>
          </a:p>
        </p:txBody>
      </p:sp>
      <p:sp>
        <p:nvSpPr>
          <p:cNvPr id="565269" name="Text Box 21"/>
          <p:cNvSpPr txBox="1">
            <a:spLocks noChangeArrowheads="1"/>
          </p:cNvSpPr>
          <p:nvPr/>
        </p:nvSpPr>
        <p:spPr bwMode="auto">
          <a:xfrm>
            <a:off x="4267200" y="27289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physics</a:t>
            </a:r>
          </a:p>
        </p:txBody>
      </p:sp>
      <p:sp>
        <p:nvSpPr>
          <p:cNvPr id="565270" name="Text Box 22"/>
          <p:cNvSpPr txBox="1">
            <a:spLocks noChangeArrowheads="1"/>
          </p:cNvSpPr>
          <p:nvPr/>
        </p:nvSpPr>
        <p:spPr bwMode="auto">
          <a:xfrm>
            <a:off x="5949950" y="27289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CS</a:t>
            </a:r>
          </a:p>
        </p:txBody>
      </p:sp>
      <p:sp>
        <p:nvSpPr>
          <p:cNvPr id="565271" name="Text Box 23"/>
          <p:cNvSpPr txBox="1">
            <a:spLocks noChangeArrowheads="1"/>
          </p:cNvSpPr>
          <p:nvPr/>
        </p:nvSpPr>
        <p:spPr bwMode="auto">
          <a:xfrm>
            <a:off x="7473950" y="27289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Arial" pitchFamily="34" charset="0"/>
              </a:rPr>
              <a:t>space</a:t>
            </a:r>
          </a:p>
        </p:txBody>
      </p:sp>
      <p:cxnSp>
        <p:nvCxnSpPr>
          <p:cNvPr id="565272" name="AutoShape 24"/>
          <p:cNvCxnSpPr>
            <a:cxnSpLocks noChangeShapeType="1"/>
            <a:stCxn id="565256" idx="3"/>
            <a:endCxn id="565267" idx="0"/>
          </p:cNvCxnSpPr>
          <p:nvPr/>
        </p:nvCxnSpPr>
        <p:spPr bwMode="auto">
          <a:xfrm flipH="1">
            <a:off x="1311275" y="1784350"/>
            <a:ext cx="34258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3" name="AutoShape 25"/>
          <p:cNvCxnSpPr>
            <a:cxnSpLocks noChangeShapeType="1"/>
            <a:stCxn id="565256" idx="3"/>
            <a:endCxn id="565268" idx="0"/>
          </p:cNvCxnSpPr>
          <p:nvPr/>
        </p:nvCxnSpPr>
        <p:spPr bwMode="auto">
          <a:xfrm flipH="1">
            <a:off x="3203575" y="1784350"/>
            <a:ext cx="15335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4" name="AutoShape 26"/>
          <p:cNvCxnSpPr>
            <a:cxnSpLocks noChangeShapeType="1"/>
            <a:stCxn id="565256" idx="3"/>
            <a:endCxn id="565269" idx="0"/>
          </p:cNvCxnSpPr>
          <p:nvPr/>
        </p:nvCxnSpPr>
        <p:spPr bwMode="auto">
          <a:xfrm>
            <a:off x="4737100" y="1784350"/>
            <a:ext cx="31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5" name="AutoShape 27"/>
          <p:cNvCxnSpPr>
            <a:cxnSpLocks noChangeShapeType="1"/>
            <a:stCxn id="565256" idx="3"/>
            <a:endCxn id="565270" idx="0"/>
          </p:cNvCxnSpPr>
          <p:nvPr/>
        </p:nvCxnSpPr>
        <p:spPr bwMode="auto">
          <a:xfrm>
            <a:off x="4737100" y="1784350"/>
            <a:ext cx="14636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6" name="AutoShape 28"/>
          <p:cNvCxnSpPr>
            <a:cxnSpLocks noChangeShapeType="1"/>
            <a:stCxn id="565256" idx="3"/>
            <a:endCxn id="565271" idx="0"/>
          </p:cNvCxnSpPr>
          <p:nvPr/>
        </p:nvCxnSpPr>
        <p:spPr bwMode="auto">
          <a:xfrm>
            <a:off x="4737100" y="1784350"/>
            <a:ext cx="31337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7" name="AutoShape 29"/>
          <p:cNvCxnSpPr>
            <a:cxnSpLocks noChangeShapeType="1"/>
            <a:stCxn id="565267" idx="2"/>
            <a:endCxn id="565252" idx="0"/>
          </p:cNvCxnSpPr>
          <p:nvPr/>
        </p:nvCxnSpPr>
        <p:spPr bwMode="auto">
          <a:xfrm flipH="1">
            <a:off x="568325" y="3095625"/>
            <a:ext cx="742950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8" name="AutoShape 30"/>
          <p:cNvCxnSpPr>
            <a:cxnSpLocks noChangeShapeType="1"/>
            <a:stCxn id="565268" idx="2"/>
            <a:endCxn id="565261" idx="0"/>
          </p:cNvCxnSpPr>
          <p:nvPr/>
        </p:nvCxnSpPr>
        <p:spPr bwMode="auto">
          <a:xfrm flipH="1">
            <a:off x="2803525" y="3095625"/>
            <a:ext cx="4000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9" name="AutoShape 31"/>
          <p:cNvCxnSpPr>
            <a:cxnSpLocks noChangeShapeType="1"/>
            <a:stCxn id="565268" idx="2"/>
            <a:endCxn id="565263" idx="0"/>
          </p:cNvCxnSpPr>
          <p:nvPr/>
        </p:nvCxnSpPr>
        <p:spPr bwMode="auto">
          <a:xfrm>
            <a:off x="3203575" y="3095625"/>
            <a:ext cx="4953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0" name="AutoShape 32"/>
          <p:cNvCxnSpPr>
            <a:cxnSpLocks noChangeShapeType="1"/>
            <a:stCxn id="565269" idx="2"/>
            <a:endCxn id="565264" idx="0"/>
          </p:cNvCxnSpPr>
          <p:nvPr/>
        </p:nvCxnSpPr>
        <p:spPr bwMode="auto">
          <a:xfrm flipH="1">
            <a:off x="4613275" y="3095625"/>
            <a:ext cx="127000" cy="1109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1" name="AutoShape 33"/>
          <p:cNvCxnSpPr>
            <a:cxnSpLocks noChangeShapeType="1"/>
            <a:stCxn id="565270" idx="2"/>
            <a:endCxn id="565257" idx="0"/>
          </p:cNvCxnSpPr>
          <p:nvPr/>
        </p:nvCxnSpPr>
        <p:spPr bwMode="auto">
          <a:xfrm flipH="1">
            <a:off x="5845175" y="3095625"/>
            <a:ext cx="3556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2" name="AutoShape 34"/>
          <p:cNvCxnSpPr>
            <a:cxnSpLocks noChangeShapeType="1"/>
            <a:stCxn id="565270" idx="2"/>
            <a:endCxn id="565266" idx="0"/>
          </p:cNvCxnSpPr>
          <p:nvPr/>
        </p:nvCxnSpPr>
        <p:spPr bwMode="auto">
          <a:xfrm>
            <a:off x="6200775" y="3095625"/>
            <a:ext cx="6159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3" name="AutoShape 35"/>
          <p:cNvCxnSpPr>
            <a:cxnSpLocks noChangeShapeType="1"/>
            <a:stCxn id="565271" idx="2"/>
            <a:endCxn id="565259" idx="0"/>
          </p:cNvCxnSpPr>
          <p:nvPr/>
        </p:nvCxnSpPr>
        <p:spPr bwMode="auto">
          <a:xfrm flipH="1">
            <a:off x="7775575" y="3095625"/>
            <a:ext cx="9525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4" name="AutoShape 36"/>
          <p:cNvCxnSpPr>
            <a:cxnSpLocks noChangeShapeType="1"/>
            <a:stCxn id="565271" idx="2"/>
            <a:endCxn id="565260" idx="0"/>
          </p:cNvCxnSpPr>
          <p:nvPr/>
        </p:nvCxnSpPr>
        <p:spPr bwMode="auto">
          <a:xfrm>
            <a:off x="7870825" y="3095625"/>
            <a:ext cx="35560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5" name="AutoShape 37"/>
          <p:cNvCxnSpPr>
            <a:cxnSpLocks noChangeShapeType="1"/>
            <a:stCxn id="565270" idx="2"/>
            <a:endCxn id="565258" idx="0"/>
          </p:cNvCxnSpPr>
          <p:nvPr/>
        </p:nvCxnSpPr>
        <p:spPr bwMode="auto">
          <a:xfrm flipH="1">
            <a:off x="6194425" y="3095625"/>
            <a:ext cx="635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6" name="AutoShape 38"/>
          <p:cNvCxnSpPr>
            <a:cxnSpLocks noChangeShapeType="1"/>
            <a:stCxn id="565268" idx="2"/>
            <a:endCxn id="565262" idx="0"/>
          </p:cNvCxnSpPr>
          <p:nvPr/>
        </p:nvCxnSpPr>
        <p:spPr bwMode="auto">
          <a:xfrm>
            <a:off x="3203575" y="3095625"/>
            <a:ext cx="260350" cy="130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7" name="AutoShape 39"/>
          <p:cNvCxnSpPr>
            <a:cxnSpLocks noChangeShapeType="1"/>
            <a:stCxn id="565267" idx="2"/>
            <a:endCxn id="565253" idx="0"/>
          </p:cNvCxnSpPr>
          <p:nvPr/>
        </p:nvCxnSpPr>
        <p:spPr bwMode="auto">
          <a:xfrm>
            <a:off x="1311275" y="3095625"/>
            <a:ext cx="5080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8" name="AutoShape 40"/>
          <p:cNvCxnSpPr>
            <a:cxnSpLocks noChangeShapeType="1"/>
            <a:stCxn id="565267" idx="2"/>
            <a:endCxn id="565255" idx="0"/>
          </p:cNvCxnSpPr>
          <p:nvPr/>
        </p:nvCxnSpPr>
        <p:spPr bwMode="auto">
          <a:xfrm flipH="1">
            <a:off x="784225" y="3095625"/>
            <a:ext cx="5270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9" name="AutoShape 41"/>
          <p:cNvCxnSpPr>
            <a:cxnSpLocks noChangeShapeType="1"/>
            <a:stCxn id="565267" idx="2"/>
            <a:endCxn id="565254" idx="0"/>
          </p:cNvCxnSpPr>
          <p:nvPr/>
        </p:nvCxnSpPr>
        <p:spPr bwMode="auto">
          <a:xfrm>
            <a:off x="1311275" y="3095625"/>
            <a:ext cx="60325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91" name="Text Box 43"/>
          <p:cNvSpPr txBox="1">
            <a:spLocks noChangeArrowheads="1"/>
          </p:cNvSpPr>
          <p:nvPr/>
        </p:nvSpPr>
        <p:spPr bwMode="auto">
          <a:xfrm>
            <a:off x="5111750" y="3429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2" name="Text Box 44"/>
          <p:cNvSpPr txBox="1">
            <a:spLocks noChangeArrowheads="1"/>
          </p:cNvSpPr>
          <p:nvPr/>
        </p:nvSpPr>
        <p:spPr bwMode="auto">
          <a:xfrm>
            <a:off x="6781800" y="335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3" name="Text Box 45"/>
          <p:cNvSpPr txBox="1">
            <a:spLocks noChangeArrowheads="1"/>
          </p:cNvSpPr>
          <p:nvPr/>
        </p:nvSpPr>
        <p:spPr bwMode="auto">
          <a:xfrm>
            <a:off x="8077200" y="3352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4" name="Text Box 46"/>
          <p:cNvSpPr txBox="1">
            <a:spLocks noChangeArrowheads="1"/>
          </p:cNvSpPr>
          <p:nvPr/>
        </p:nvSpPr>
        <p:spPr bwMode="auto">
          <a:xfrm>
            <a:off x="6858000" y="19812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… (30)</a:t>
            </a:r>
          </a:p>
        </p:txBody>
      </p:sp>
      <p:sp>
        <p:nvSpPr>
          <p:cNvPr id="565295" name="Text Box 47"/>
          <p:cNvSpPr txBox="1">
            <a:spLocks noChangeArrowheads="1"/>
          </p:cNvSpPr>
          <p:nvPr/>
        </p:nvSpPr>
        <p:spPr bwMode="auto">
          <a:xfrm>
            <a:off x="228600" y="154463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latin typeface="Courier New" pitchFamily="49" charset="0"/>
              </a:rPr>
              <a:t>www.yahoo.com/Science</a:t>
            </a:r>
          </a:p>
        </p:txBody>
      </p:sp>
      <p:sp>
        <p:nvSpPr>
          <p:cNvPr id="565296" name="Text Box 48"/>
          <p:cNvSpPr txBox="1">
            <a:spLocks noChangeArrowheads="1"/>
          </p:cNvSpPr>
          <p:nvPr/>
        </p:nvSpPr>
        <p:spPr bwMode="auto">
          <a:xfrm>
            <a:off x="1524000" y="3276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  <p:sp>
        <p:nvSpPr>
          <p:cNvPr id="565297" name="Text Box 49"/>
          <p:cNvSpPr txBox="1">
            <a:spLocks noChangeArrowheads="1"/>
          </p:cNvSpPr>
          <p:nvPr/>
        </p:nvSpPr>
        <p:spPr bwMode="auto">
          <a:xfrm>
            <a:off x="3505200" y="3276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dirty="0">
                <a:latin typeface="Arial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00163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7730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Termination conditions:</a:t>
            </a:r>
          </a:p>
          <a:p>
            <a:pPr lvl="1"/>
            <a:r>
              <a:rPr lang="en-US" altLang="en-US" dirty="0"/>
              <a:t>A fixed number of </a:t>
            </a:r>
            <a:r>
              <a:rPr lang="en-US" altLang="en-US" dirty="0" smtClean="0"/>
              <a:t>iterations has been applied.</a:t>
            </a:r>
          </a:p>
          <a:p>
            <a:pPr lvl="2"/>
            <a:r>
              <a:rPr lang="en-US" altLang="en-US" dirty="0"/>
              <a:t>This condition </a:t>
            </a:r>
            <a:r>
              <a:rPr lang="en-US" altLang="en-US" dirty="0" smtClean="0"/>
              <a:t>limits the </a:t>
            </a:r>
            <a:r>
              <a:rPr lang="en-US" altLang="en-US" dirty="0"/>
              <a:t>runtime of the clustering </a:t>
            </a:r>
            <a:r>
              <a:rPr lang="en-US" altLang="en-US" dirty="0" smtClean="0"/>
              <a:t>algorithm.</a:t>
            </a:r>
          </a:p>
          <a:p>
            <a:pPr lvl="2"/>
            <a:r>
              <a:rPr lang="en-US" altLang="en-US" dirty="0" smtClean="0"/>
              <a:t>Poor quality of clustering with an insufficient number of iterations.</a:t>
            </a:r>
          </a:p>
          <a:p>
            <a:pPr lvl="1"/>
            <a:r>
              <a:rPr lang="en-US" altLang="en-US" dirty="0"/>
              <a:t>Assignment of documents to clusters </a:t>
            </a:r>
            <a:r>
              <a:rPr lang="en-US" altLang="en-US" dirty="0" smtClean="0"/>
              <a:t>does not </a:t>
            </a:r>
            <a:r>
              <a:rPr lang="en-US" altLang="en-US" dirty="0"/>
              <a:t>change between iterations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 smtClean="0"/>
              <a:t>Except for cases for bad local minima, it produce good clustering but runtime may be unacceptably long.</a:t>
            </a:r>
          </a:p>
          <a:p>
            <a:pPr lvl="1"/>
            <a:r>
              <a:rPr lang="en-US" altLang="en-US" dirty="0" smtClean="0"/>
              <a:t>Centroid do not change between iterations. </a:t>
            </a:r>
          </a:p>
          <a:p>
            <a:pPr lvl="2"/>
            <a:r>
              <a:rPr lang="en-US" altLang="en-US" dirty="0" smtClean="0">
                <a:sym typeface="Wingdings" panose="05000000000000000000" pitchFamily="2" charset="2"/>
              </a:rPr>
              <a:t> this is equivalent to not change in partition function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Terminate when RSS(residual sum of squares) falls below threshold.</a:t>
            </a:r>
          </a:p>
          <a:p>
            <a:pPr lvl="2"/>
            <a:r>
              <a:rPr lang="en-US" altLang="en-US" dirty="0" smtClean="0">
                <a:sym typeface="Wingdings" panose="05000000000000000000" pitchFamily="2" charset="2"/>
              </a:rPr>
              <a:t>It ensures that the </a:t>
            </a:r>
            <a:r>
              <a:rPr lang="en-US" altLang="en-US" dirty="0">
                <a:sym typeface="Wingdings" panose="05000000000000000000" pitchFamily="2" charset="2"/>
              </a:rPr>
              <a:t>clustering is of a desired quality after termination</a:t>
            </a:r>
            <a:r>
              <a:rPr lang="en-US" altLang="en-US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en-US" dirty="0" smtClean="0">
                <a:sym typeface="Wingdings" panose="05000000000000000000" pitchFamily="2" charset="2"/>
              </a:rPr>
              <a:t>In practice we need to combine it </a:t>
            </a:r>
            <a:r>
              <a:rPr lang="en-US" altLang="en-US" dirty="0">
                <a:sym typeface="Wingdings" panose="05000000000000000000" pitchFamily="2" charset="2"/>
              </a:rPr>
              <a:t>with a bound on the number of iterations to </a:t>
            </a:r>
            <a:r>
              <a:rPr lang="en-US" altLang="en-US" dirty="0" smtClean="0">
                <a:sym typeface="Wingdings" panose="05000000000000000000" pitchFamily="2" charset="2"/>
              </a:rPr>
              <a:t>guarantee termination</a:t>
            </a:r>
            <a:r>
              <a:rPr lang="en-US" altLang="en-US" dirty="0">
                <a:sym typeface="Wingdings" panose="05000000000000000000" pitchFamily="2" charset="2"/>
              </a:rPr>
              <a:t>. </a:t>
            </a: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7"/>
            <a:ext cx="8229600" cy="517730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Time Complexity: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Computing one distance of two vectors is O(M).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Reassignment step: O(KNM) (we need to compute KN document-centroid distances)</a:t>
            </a:r>
          </a:p>
          <a:p>
            <a:pPr lvl="1"/>
            <a:r>
              <a:rPr lang="en-US" altLang="en-US" dirty="0" err="1">
                <a:sym typeface="Wingdings" panose="05000000000000000000" pitchFamily="2" charset="2"/>
              </a:rPr>
              <a:t>Recomputation</a:t>
            </a:r>
            <a:r>
              <a:rPr lang="en-US" altLang="en-US" dirty="0">
                <a:sym typeface="Wingdings" panose="05000000000000000000" pitchFamily="2" charset="2"/>
              </a:rPr>
              <a:t> step: O(NM) (we need to add each of the document’s &lt; M values to one of the centroids)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Assume number of iterations bounded by I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Overall complexity: O(IKNM) – linear in all important dimensions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However: This is not a real worst-case analysis.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In pathological cases, complexity can be worse than linear.</a:t>
            </a: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0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i="1" smtClean="0">
                <a:ea typeface="ＭＳ Ｐゴシック" pitchFamily="34" charset="-128"/>
              </a:rPr>
              <a:t>K</a:t>
            </a:r>
            <a:r>
              <a:rPr lang="en-US" altLang="en-US" smtClean="0">
                <a:ea typeface="ＭＳ Ｐゴシック" pitchFamily="34" charset="-128"/>
              </a:rPr>
              <a:t> Means Example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z="3600" smtClean="0">
                <a:ea typeface="ＭＳ Ｐゴシック" pitchFamily="34" charset="-128"/>
              </a:rPr>
              <a:t>(</a:t>
            </a:r>
            <a:r>
              <a:rPr lang="en-US" altLang="en-US" sz="3600" i="1" smtClean="0">
                <a:ea typeface="ＭＳ Ｐゴシック" pitchFamily="34" charset="-128"/>
              </a:rPr>
              <a:t>K</a:t>
            </a:r>
            <a:r>
              <a:rPr lang="en-US" altLang="en-US" sz="3600" smtClean="0">
                <a:ea typeface="ＭＳ Ｐゴシック" pitchFamily="34" charset="-128"/>
              </a:rPr>
              <a:t>=2)</a:t>
            </a:r>
          </a:p>
        </p:txBody>
      </p:sp>
      <p:grpSp>
        <p:nvGrpSpPr>
          <p:cNvPr id="38914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8961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962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8915" name="Oval 6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Oval 7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7" name="Oval 8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Oval 9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Oval 10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Oval 11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Oval 12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Oval 13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Oval 14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4" name="Oval 15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5" name="Oval 16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6" name="Oval 17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474788"/>
            <a:ext cx="3562350" cy="2409825"/>
            <a:chOff x="2784" y="929"/>
            <a:chExt cx="2244" cy="1518"/>
          </a:xfrm>
        </p:grpSpPr>
        <p:sp>
          <p:nvSpPr>
            <p:cNvPr id="38958" name="Text Box 19"/>
            <p:cNvSpPr txBox="1">
              <a:spLocks noChangeArrowheads="1"/>
            </p:cNvSpPr>
            <p:nvPr/>
          </p:nvSpPr>
          <p:spPr bwMode="auto">
            <a:xfrm>
              <a:off x="4109" y="929"/>
              <a:ext cx="9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Pick seeds</a:t>
              </a:r>
            </a:p>
          </p:txBody>
        </p:sp>
        <p:sp>
          <p:nvSpPr>
            <p:cNvPr id="38959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60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931988"/>
            <a:ext cx="7140575" cy="2638425"/>
            <a:chOff x="1008" y="1217"/>
            <a:chExt cx="4498" cy="1662"/>
          </a:xfrm>
        </p:grpSpPr>
        <p:sp>
          <p:nvSpPr>
            <p:cNvPr id="38947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8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9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0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1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2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3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4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5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6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7" name="Text Box 33"/>
            <p:cNvSpPr txBox="1">
              <a:spLocks noChangeArrowheads="1"/>
            </p:cNvSpPr>
            <p:nvPr/>
          </p:nvSpPr>
          <p:spPr bwMode="auto">
            <a:xfrm>
              <a:off x="4065" y="1217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389188"/>
            <a:ext cx="6364288" cy="1589087"/>
            <a:chOff x="1632" y="1505"/>
            <a:chExt cx="4009" cy="1001"/>
          </a:xfrm>
        </p:grpSpPr>
        <p:sp>
          <p:nvSpPr>
            <p:cNvPr id="38944" name="Text Box 35"/>
            <p:cNvSpPr txBox="1">
              <a:spLocks noChangeArrowheads="1"/>
            </p:cNvSpPr>
            <p:nvPr/>
          </p:nvSpPr>
          <p:spPr bwMode="auto">
            <a:xfrm>
              <a:off x="4073" y="1505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Compute centroids</a:t>
              </a:r>
            </a:p>
          </p:txBody>
        </p:sp>
        <p:sp>
          <p:nvSpPr>
            <p:cNvPr id="38945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46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846388"/>
            <a:ext cx="4903788" cy="657225"/>
            <a:chOff x="2448" y="1793"/>
            <a:chExt cx="3089" cy="414"/>
          </a:xfrm>
        </p:grpSpPr>
        <p:sp>
          <p:nvSpPr>
            <p:cNvPr id="38940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1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2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3" name="Text Box 42"/>
            <p:cNvSpPr txBox="1">
              <a:spLocks noChangeArrowheads="1"/>
            </p:cNvSpPr>
            <p:nvPr/>
          </p:nvSpPr>
          <p:spPr bwMode="auto">
            <a:xfrm>
              <a:off x="4096" y="1793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3276600"/>
            <a:ext cx="7050088" cy="701675"/>
            <a:chOff x="1200" y="2064"/>
            <a:chExt cx="4441" cy="442"/>
          </a:xfrm>
        </p:grpSpPr>
        <p:sp>
          <p:nvSpPr>
            <p:cNvPr id="38935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6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7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8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939" name="Text Box 48"/>
            <p:cNvSpPr txBox="1">
              <a:spLocks noChangeArrowheads="1"/>
            </p:cNvSpPr>
            <p:nvPr/>
          </p:nvSpPr>
          <p:spPr bwMode="auto">
            <a:xfrm>
              <a:off x="4073" y="2081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itchFamily="18" charset="0"/>
                </a:rPr>
                <a:t>Compute centroids</a:t>
              </a:r>
            </a:p>
          </p:txBody>
        </p:sp>
      </p:grpSp>
      <p:sp>
        <p:nvSpPr>
          <p:cNvPr id="658481" name="Text Box 49"/>
          <p:cNvSpPr txBox="1">
            <a:spLocks noChangeArrowheads="1"/>
          </p:cNvSpPr>
          <p:nvPr/>
        </p:nvSpPr>
        <p:spPr bwMode="auto">
          <a:xfrm>
            <a:off x="6629400" y="3760788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Reassign clusters</a:t>
            </a:r>
          </a:p>
        </p:txBody>
      </p:sp>
      <p:sp>
        <p:nvSpPr>
          <p:cNvPr id="658482" name="Text Box 50"/>
          <p:cNvSpPr txBox="1">
            <a:spLocks noChangeArrowheads="1"/>
          </p:cNvSpPr>
          <p:nvPr/>
        </p:nvSpPr>
        <p:spPr bwMode="auto">
          <a:xfrm>
            <a:off x="6510338" y="4294188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  <a:latin typeface="Times New Roman" pitchFamily="18" charset="0"/>
              </a:rPr>
              <a:t>Converged!</a:t>
            </a:r>
          </a:p>
        </p:txBody>
      </p:sp>
      <p:sp>
        <p:nvSpPr>
          <p:cNvPr id="38934" name="TextBox 5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6384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Hierarchical Clustering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Build a tree-based hierarchical taxonomy (</a:t>
            </a:r>
            <a:r>
              <a:rPr lang="en-US" altLang="en-US" sz="3000" i="1" smtClean="0">
                <a:ea typeface="ＭＳ Ｐゴシック" pitchFamily="34" charset="-128"/>
              </a:rPr>
              <a:t>dendrogram</a:t>
            </a:r>
            <a:r>
              <a:rPr lang="en-US" altLang="en-US" sz="3000" smtClean="0">
                <a:ea typeface="ＭＳ Ｐゴシック" pitchFamily="34" charset="-128"/>
              </a:rPr>
              <a:t>) from a set of documents.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smtClean="0">
              <a:ea typeface="ＭＳ Ｐゴシック" pitchFamily="34" charset="-128"/>
            </a:endParaRPr>
          </a:p>
          <a:p>
            <a:pPr eaLnBrk="1" hangingPunct="1"/>
            <a:endParaRPr lang="en-US" altLang="en-US" sz="22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One approach: recursive application of a partitional clustering algorithm.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1676400" y="2819400"/>
            <a:ext cx="5867400" cy="1981200"/>
            <a:chOff x="1056" y="1536"/>
            <a:chExt cx="3696" cy="1248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animal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vertebrate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itchFamily="18" charset="0"/>
                </a:rPr>
                <a:t>invertebrate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51218" name="Group 18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51237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8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19" name="Group 21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51235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6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0" name="Group 24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51233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4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1" name="Group 27"/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51231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2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2" name="Group 30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51229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3" name="Group 33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51227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24" name="Group 36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51225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6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204" name="TextBox 38"/>
          <p:cNvSpPr txBox="1">
            <a:spLocks noChangeArrowheads="1"/>
          </p:cNvSpPr>
          <p:nvPr/>
        </p:nvSpPr>
        <p:spPr bwMode="auto">
          <a:xfrm>
            <a:off x="7620000" y="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17</a:t>
            </a:r>
          </a:p>
        </p:txBody>
      </p:sp>
    </p:spTree>
    <p:extLst>
      <p:ext uri="{BB962C8B-B14F-4D97-AF65-F5344CB8AC3E}">
        <p14:creationId xmlns:p14="http://schemas.microsoft.com/office/powerpoint/2010/main" val="26860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  <a:cs typeface="Times New Roman" pitchFamily="18" charset="0"/>
              </a:rPr>
              <a:t>Dendrogram: Hierarchical Clustering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5222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4D3F66E-8BD0-47CF-A659-380577D9E2C5}" type="slidenum">
              <a:rPr lang="en-US" altLang="en-US" sz="120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  <a:latin typeface="Calibri" pitchFamily="34" charset="0"/>
              <a:ea typeface="Arial Unicode MS" pitchFamily="34" charset="-128"/>
            </a:endParaRPr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4876800" y="54102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5334000" y="54102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5791200" y="4572000"/>
            <a:ext cx="0" cy="1219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6248400" y="5181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705600" y="51816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7162800" y="4267200"/>
            <a:ext cx="0" cy="1524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7620000" y="3733800"/>
            <a:ext cx="0" cy="2057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8077200" y="48768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8534400" y="48768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>
            <a:off x="6248400" y="51816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8077200" y="48768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5"/>
          <p:cNvCxnSpPr>
            <a:cxnSpLocks noChangeShapeType="1"/>
          </p:cNvCxnSpPr>
          <p:nvPr/>
        </p:nvCxnSpPr>
        <p:spPr bwMode="auto">
          <a:xfrm>
            <a:off x="5105400" y="4572000"/>
            <a:ext cx="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68"/>
          <p:cNvCxnSpPr>
            <a:cxnSpLocks noChangeShapeType="1"/>
          </p:cNvCxnSpPr>
          <p:nvPr/>
        </p:nvCxnSpPr>
        <p:spPr bwMode="auto">
          <a:xfrm>
            <a:off x="5105400" y="45720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>
            <a:off x="6477000" y="42672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73"/>
          <p:cNvCxnSpPr>
            <a:cxnSpLocks noChangeShapeType="1"/>
          </p:cNvCxnSpPr>
          <p:nvPr/>
        </p:nvCxnSpPr>
        <p:spPr bwMode="auto">
          <a:xfrm>
            <a:off x="6477000" y="42672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</p:cNvCxnSpPr>
          <p:nvPr/>
        </p:nvCxnSpPr>
        <p:spPr bwMode="auto">
          <a:xfrm>
            <a:off x="6781800" y="3733800"/>
            <a:ext cx="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79"/>
          <p:cNvCxnSpPr>
            <a:cxnSpLocks noChangeShapeType="1"/>
          </p:cNvCxnSpPr>
          <p:nvPr/>
        </p:nvCxnSpPr>
        <p:spPr bwMode="auto">
          <a:xfrm>
            <a:off x="6781800" y="37338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305800" y="3200400"/>
            <a:ext cx="0" cy="1676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7162800" y="3200400"/>
            <a:ext cx="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>
            <a:off x="7162800" y="3200400"/>
            <a:ext cx="1143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7696200" y="2590800"/>
            <a:ext cx="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87"/>
          <p:cNvCxnSpPr>
            <a:cxnSpLocks noChangeShapeType="1"/>
          </p:cNvCxnSpPr>
          <p:nvPr/>
        </p:nvCxnSpPr>
        <p:spPr bwMode="auto">
          <a:xfrm>
            <a:off x="5410200" y="2590800"/>
            <a:ext cx="0" cy="1981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>
            <a:off x="5410200" y="2590800"/>
            <a:ext cx="228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6553200" y="2209800"/>
            <a:ext cx="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48006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2578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57150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172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294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70866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75438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80010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845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525">
            <a:solidFill>
              <a:srgbClr val="406E8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262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Clr>
                <a:srgbClr val="437085"/>
              </a:buClr>
            </a:pPr>
            <a:r>
              <a:rPr lang="en-US" altLang="zh-CN" sz="3200" smtClean="0">
                <a:solidFill>
                  <a:srgbClr val="465142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Clustering obtained by cutting the dendrogram at a desired level: each </a:t>
            </a:r>
            <a:r>
              <a:rPr lang="en-US" altLang="zh-CN" sz="3200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connected</a:t>
            </a:r>
            <a:r>
              <a:rPr lang="en-US" altLang="zh-CN" sz="3200" smtClean="0">
                <a:solidFill>
                  <a:srgbClr val="465142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 component forms a cluster.</a:t>
            </a:r>
          </a:p>
        </p:txBody>
      </p:sp>
    </p:spTree>
    <p:extLst>
      <p:ext uri="{BB962C8B-B14F-4D97-AF65-F5344CB8AC3E}">
        <p14:creationId xmlns:p14="http://schemas.microsoft.com/office/powerpoint/2010/main" val="2088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Hierarchical Agglomerative Clustering (HAC)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>
                <a:ea typeface="ＭＳ Ｐゴシック" pitchFamily="34" charset="-128"/>
              </a:rPr>
              <a:t>Starts with each doc in a separate cluster</a:t>
            </a:r>
          </a:p>
          <a:p>
            <a:pPr lvl="1" eaLnBrk="1" hangingPunct="1"/>
            <a:r>
              <a:rPr lang="en-US" altLang="en-US" sz="3200" smtClean="0">
                <a:ea typeface="ＭＳ Ｐゴシック" pitchFamily="34" charset="-128"/>
              </a:rPr>
              <a:t>then repeatedly joins the </a:t>
            </a:r>
            <a:r>
              <a:rPr lang="en-US" altLang="en-US" sz="3200" i="1" u="sng" smtClean="0">
                <a:ea typeface="ＭＳ Ｐゴシック" pitchFamily="34" charset="-128"/>
              </a:rPr>
              <a:t>closest pair</a:t>
            </a:r>
            <a:r>
              <a:rPr lang="en-US" altLang="en-US" sz="3200" smtClean="0">
                <a:ea typeface="ＭＳ Ｐゴシック" pitchFamily="34" charset="-128"/>
              </a:rPr>
              <a:t> of clusters, until there is only one cluster.</a:t>
            </a:r>
          </a:p>
          <a:p>
            <a:pPr eaLnBrk="1" hangingPunct="1"/>
            <a:r>
              <a:rPr lang="en-US" altLang="en-US" sz="3400" smtClean="0">
                <a:ea typeface="ＭＳ Ｐゴシック" pitchFamily="34" charset="-128"/>
              </a:rPr>
              <a:t>The history of merging forms a binary tree or hierarchy.</a:t>
            </a: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17.1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" y="5791200"/>
            <a:ext cx="74326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A50021"/>
                </a:solidFill>
              </a:rPr>
              <a:t>Note: the resulting clusters are still </a:t>
            </a:r>
            <a:r>
              <a:rPr lang="ja-JP" altLang="en-US" sz="1800">
                <a:solidFill>
                  <a:srgbClr val="A50021"/>
                </a:solidFill>
              </a:rPr>
              <a:t>“</a:t>
            </a:r>
            <a:r>
              <a:rPr lang="en-US" altLang="ja-JP" sz="1800">
                <a:solidFill>
                  <a:srgbClr val="A50021"/>
                </a:solidFill>
              </a:rPr>
              <a:t>hard</a:t>
            </a:r>
            <a:r>
              <a:rPr lang="ja-JP" altLang="en-US" sz="1800">
                <a:solidFill>
                  <a:srgbClr val="A50021"/>
                </a:solidFill>
              </a:rPr>
              <a:t>”</a:t>
            </a:r>
            <a:r>
              <a:rPr lang="en-US" altLang="ja-JP" sz="1800">
                <a:solidFill>
                  <a:srgbClr val="A50021"/>
                </a:solidFill>
              </a:rPr>
              <a:t> and induce a partition</a:t>
            </a:r>
            <a:endParaRPr lang="en-US" altLang="en-US" sz="180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ea typeface="ＭＳ Ｐゴシック" pitchFamily="34" charset="-128"/>
              </a:rPr>
              <a:t>Closest pair</a:t>
            </a:r>
            <a:r>
              <a:rPr lang="en-US" altLang="en-US" smtClean="0">
                <a:ea typeface="ＭＳ Ｐゴシック" pitchFamily="34" charset="-128"/>
              </a:rPr>
              <a:t> of clusters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Many variants to defining closest pair of clusters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  <a:sym typeface="Symbol" pitchFamily="18" charset="2"/>
              </a:rPr>
              <a:t>Single-link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Similarity of the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most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cosine-similar (single-link)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  <a:sym typeface="Symbol" pitchFamily="18" charset="2"/>
              </a:rPr>
              <a:t>Complete-link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Similarity of the </a:t>
            </a:r>
            <a:r>
              <a:rPr lang="ja-JP" altLang="en-US" smtClean="0">
                <a:ea typeface="ＭＳ Ｐゴシック" pitchFamily="34" charset="-128"/>
                <a:sym typeface="Symbol" pitchFamily="18" charset="2"/>
              </a:rPr>
              <a:t>“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furthest</a:t>
            </a:r>
            <a:r>
              <a:rPr lang="ja-JP" altLang="en-US" smtClean="0">
                <a:ea typeface="ＭＳ Ｐゴシック" pitchFamily="34" charset="-128"/>
                <a:sym typeface="Symbol" pitchFamily="18" charset="2"/>
              </a:rPr>
              <a:t>”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 points, the </a:t>
            </a:r>
            <a:r>
              <a:rPr lang="en-US" altLang="ja-JP" i="1" smtClean="0">
                <a:ea typeface="ＭＳ Ｐゴシック" pitchFamily="34" charset="-128"/>
                <a:sym typeface="Symbol" pitchFamily="18" charset="2"/>
              </a:rPr>
              <a:t>least</a:t>
            </a:r>
            <a:r>
              <a:rPr lang="en-US" altLang="ja-JP" smtClean="0">
                <a:ea typeface="ＭＳ Ｐゴシック" pitchFamily="34" charset="-128"/>
                <a:sym typeface="Symbol" pitchFamily="18" charset="2"/>
              </a:rPr>
              <a:t> cosine-similar</a:t>
            </a:r>
            <a:endParaRPr lang="en-US" altLang="ja-JP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Centroid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Clusters whose centroids (centers of gravity) are the most cosine-similar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  <a:sym typeface="Symbol" pitchFamily="18" charset="2"/>
              </a:rPr>
              <a:t>Average-link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Average cosine between all pairs of elements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8102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 Link Agglomerative Clustering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Use maximum similarity of pairs:</a:t>
            </a:r>
          </a:p>
          <a:p>
            <a:pPr eaLnBrk="1" hangingPunct="1"/>
            <a:endParaRPr lang="en-US" altLang="en-US" sz="3000" smtClean="0">
              <a:ea typeface="ＭＳ Ｐゴシック" pitchFamily="34" charset="-128"/>
            </a:endParaRPr>
          </a:p>
          <a:p>
            <a:pPr eaLnBrk="1" hangingPunct="1"/>
            <a:endParaRPr lang="en-US" altLang="en-US" sz="30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Can result in </a:t>
            </a:r>
            <a:r>
              <a:rPr lang="ja-JP" altLang="en-US" sz="3000" smtClean="0">
                <a:ea typeface="ＭＳ Ｐゴシック" pitchFamily="34" charset="-128"/>
              </a:rPr>
              <a:t>“</a:t>
            </a:r>
            <a:r>
              <a:rPr lang="en-US" altLang="ja-JP" sz="3000" smtClean="0">
                <a:ea typeface="ＭＳ Ｐゴシック" pitchFamily="34" charset="-128"/>
              </a:rPr>
              <a:t>straggly</a:t>
            </a:r>
            <a:r>
              <a:rPr lang="ja-JP" altLang="en-US" sz="3000" smtClean="0">
                <a:ea typeface="ＭＳ Ｐゴシック" pitchFamily="34" charset="-128"/>
              </a:rPr>
              <a:t>”</a:t>
            </a:r>
            <a:r>
              <a:rPr lang="en-US" altLang="ja-JP" sz="3000" smtClean="0">
                <a:ea typeface="ＭＳ Ｐゴシック" pitchFamily="34" charset="-128"/>
              </a:rPr>
              <a:t> (long and thin) clusters due to chaining effect.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After merging </a:t>
            </a:r>
            <a:r>
              <a:rPr lang="en-US" altLang="en-US" sz="3000" i="1" smtClean="0">
                <a:ea typeface="ＭＳ Ｐゴシック" pitchFamily="34" charset="-128"/>
              </a:rPr>
              <a:t>c</a:t>
            </a:r>
            <a:r>
              <a:rPr lang="en-US" altLang="en-US" sz="3000" i="1" baseline="-25000" smtClean="0">
                <a:ea typeface="ＭＳ Ｐゴシック" pitchFamily="34" charset="-128"/>
              </a:rPr>
              <a:t>i</a:t>
            </a:r>
            <a:r>
              <a:rPr lang="en-US" altLang="en-US" sz="3000" smtClean="0">
                <a:ea typeface="ＭＳ Ｐゴシック" pitchFamily="34" charset="-128"/>
              </a:rPr>
              <a:t> and </a:t>
            </a:r>
            <a:r>
              <a:rPr lang="en-US" altLang="en-US" sz="3000" i="1" smtClean="0">
                <a:ea typeface="ＭＳ Ｐゴシック" pitchFamily="34" charset="-128"/>
              </a:rPr>
              <a:t>c</a:t>
            </a:r>
            <a:r>
              <a:rPr lang="en-US" altLang="en-US" sz="3000" i="1" baseline="-25000" smtClean="0">
                <a:ea typeface="ＭＳ Ｐゴシック" pitchFamily="34" charset="-128"/>
              </a:rPr>
              <a:t>j</a:t>
            </a:r>
            <a:r>
              <a:rPr lang="en-US" altLang="en-US" sz="3000" smtClean="0">
                <a:ea typeface="ＭＳ Ｐゴシック" pitchFamily="34" charset="-128"/>
              </a:rPr>
              <a:t>, the similarity of the resulting cluster to another cluster, </a:t>
            </a:r>
            <a:r>
              <a:rPr lang="en-US" altLang="en-US" sz="3000" i="1" smtClean="0">
                <a:ea typeface="ＭＳ Ｐゴシック" pitchFamily="34" charset="-128"/>
              </a:rPr>
              <a:t>c</a:t>
            </a:r>
            <a:r>
              <a:rPr lang="en-US" altLang="en-US" sz="3000" i="1" baseline="-25000" smtClean="0">
                <a:ea typeface="ＭＳ Ｐゴシック" pitchFamily="34" charset="-128"/>
              </a:rPr>
              <a:t>k</a:t>
            </a:r>
            <a:r>
              <a:rPr lang="en-US" altLang="en-US" sz="3000" smtClean="0">
                <a:ea typeface="ＭＳ Ｐゴシック" pitchFamily="34" charset="-128"/>
              </a:rPr>
              <a:t>, is:</a:t>
            </a:r>
          </a:p>
          <a:p>
            <a:pPr lvl="1" eaLnBrk="1" hangingPunct="1"/>
            <a:endParaRPr lang="en-US" altLang="en-US" sz="2800" smtClean="0">
              <a:ea typeface="ＭＳ Ｐゴシック" pitchFamily="34" charset="-128"/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1600200" y="2438400"/>
          <a:ext cx="61610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751840" imgH="317362" progId="Equation.3">
                  <p:embed/>
                </p:oleObj>
              </mc:Choice>
              <mc:Fallback>
                <p:oleObj name="Equation" r:id="rId3" imgW="175184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61610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3"/>
          <p:cNvGraphicFramePr>
            <a:graphicFrameLocks noChangeAspect="1"/>
          </p:cNvGraphicFramePr>
          <p:nvPr/>
        </p:nvGraphicFramePr>
        <p:xfrm>
          <a:off x="304800" y="5602288"/>
          <a:ext cx="8610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2882900" imgH="241300" progId="Equation.3">
                  <p:embed/>
                </p:oleObj>
              </mc:Choice>
              <mc:Fallback>
                <p:oleObj name="Equation" r:id="rId5" imgW="288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02288"/>
                        <a:ext cx="86106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4060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Single Link Example</a:t>
            </a:r>
          </a:p>
        </p:txBody>
      </p:sp>
      <p:grpSp>
        <p:nvGrpSpPr>
          <p:cNvPr id="56322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56339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6340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6323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4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8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0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2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3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4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5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6" name="Oval 18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7" name="Oval 19"/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7108" name="Oval 20"/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8" name="TextBox 2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36877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2" grpId="0" animBg="1"/>
      <p:bldP spid="857103" grpId="0" animBg="1"/>
      <p:bldP spid="857104" grpId="0" animBg="1"/>
      <p:bldP spid="857105" grpId="0" animBg="1"/>
      <p:bldP spid="857106" grpId="0" animBg="1"/>
      <p:bldP spid="857107" grpId="0" animBg="1"/>
      <p:bldP spid="85710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Complete Link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 minimum similarity of pairs: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Makes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tighter,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spherical clusters that are typically preferable.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After merging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  <a:r>
              <a:rPr lang="en-US" altLang="en-US" i="1" baseline="-25000" smtClean="0">
                <a:ea typeface="ＭＳ Ｐゴシック" pitchFamily="34" charset="-128"/>
              </a:rPr>
              <a:t>j</a:t>
            </a:r>
            <a:r>
              <a:rPr lang="en-US" altLang="en-US" smtClean="0">
                <a:ea typeface="ＭＳ Ｐゴシック" pitchFamily="34" charset="-128"/>
              </a:rPr>
              <a:t>, the similarity of the resulting cluster to another cluster, </a:t>
            </a:r>
            <a:r>
              <a:rPr lang="en-US" altLang="en-US" i="1" smtClean="0">
                <a:ea typeface="ＭＳ Ｐゴシック" pitchFamily="34" charset="-128"/>
              </a:rPr>
              <a:t>c</a:t>
            </a:r>
            <a:r>
              <a:rPr lang="en-US" altLang="en-US" i="1" baseline="-25000" smtClean="0">
                <a:ea typeface="ＭＳ Ｐゴシック" pitchFamily="34" charset="-128"/>
              </a:rPr>
              <a:t>k</a:t>
            </a:r>
            <a:r>
              <a:rPr lang="en-US" altLang="en-US" smtClean="0">
                <a:ea typeface="ＭＳ Ｐゴシック" pitchFamily="34" charset="-128"/>
              </a:rPr>
              <a:t>, is: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1371600" y="2286000"/>
          <a:ext cx="61515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752600" imgH="304800" progId="Equation.3">
                  <p:embed/>
                </p:oleObj>
              </mc:Choice>
              <mc:Fallback>
                <p:oleObj name="Equation" r:id="rId3" imgW="1752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1515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26941"/>
              </p:ext>
            </p:extLst>
          </p:nvPr>
        </p:nvGraphicFramePr>
        <p:xfrm>
          <a:off x="381000" y="5236338"/>
          <a:ext cx="8537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2857500" imgH="241300" progId="Equation.3">
                  <p:embed/>
                </p:oleObj>
              </mc:Choice>
              <mc:Fallback>
                <p:oleObj name="Equation" r:id="rId5" imgW="285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36338"/>
                        <a:ext cx="8537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1371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i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3657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j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324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k</a:t>
            </a:r>
          </a:p>
        </p:txBody>
      </p:sp>
      <p:cxnSp>
        <p:nvCxnSpPr>
          <p:cNvPr id="57352" name="AutoShape 9"/>
          <p:cNvCxnSpPr>
            <a:cxnSpLocks noChangeShapeType="1"/>
            <a:stCxn id="57349" idx="6"/>
            <a:endCxn id="57350" idx="2"/>
          </p:cNvCxnSpPr>
          <p:nvPr/>
        </p:nvCxnSpPr>
        <p:spPr bwMode="auto">
          <a:xfrm>
            <a:off x="3200400" y="6210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50" idx="6"/>
            <a:endCxn id="57351" idx="2"/>
          </p:cNvCxnSpPr>
          <p:nvPr/>
        </p:nvCxnSpPr>
        <p:spPr bwMode="auto">
          <a:xfrm>
            <a:off x="5486400" y="62103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4" name="TextBox 1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2875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75A-2AF7-42DE-8085-B1097704BFBC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Scatter/Gather: </a:t>
            </a:r>
            <a:r>
              <a:rPr lang="en-IE" altLang="en-US" sz="2400" dirty="0"/>
              <a:t>Cutting, Karger, and Pedersen</a:t>
            </a:r>
            <a:endParaRPr lang="en-US" altLang="en-US" dirty="0"/>
          </a:p>
        </p:txBody>
      </p:sp>
      <p:pic>
        <p:nvPicPr>
          <p:cNvPr id="61133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4" t="28873" r="20435" b="10886"/>
          <a:stretch>
            <a:fillRect/>
          </a:stretch>
        </p:blipFill>
        <p:spPr>
          <a:xfrm>
            <a:off x="533400" y="1627188"/>
            <a:ext cx="8077200" cy="5154612"/>
          </a:xfrm>
        </p:spPr>
      </p:pic>
    </p:spTree>
    <p:extLst>
      <p:ext uri="{BB962C8B-B14F-4D97-AF65-F5344CB8AC3E}">
        <p14:creationId xmlns:p14="http://schemas.microsoft.com/office/powerpoint/2010/main" val="32619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Complete Link Example</a:t>
            </a:r>
          </a:p>
        </p:txBody>
      </p:sp>
      <p:grpSp>
        <p:nvGrpSpPr>
          <p:cNvPr id="58370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58387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8388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8371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2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5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6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8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0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1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2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3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4" name="Oval 18"/>
          <p:cNvSpPr>
            <a:spLocks noChangeArrowheads="1"/>
          </p:cNvSpPr>
          <p:nvPr/>
        </p:nvSpPr>
        <p:spPr bwMode="auto">
          <a:xfrm>
            <a:off x="1168400" y="2057400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5" name="Oval 19"/>
          <p:cNvSpPr>
            <a:spLocks noChangeArrowheads="1"/>
          </p:cNvSpPr>
          <p:nvPr/>
        </p:nvSpPr>
        <p:spPr bwMode="auto">
          <a:xfrm>
            <a:off x="3338513" y="2055813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9156" name="Oval 20"/>
          <p:cNvSpPr>
            <a:spLocks noChangeArrowheads="1"/>
          </p:cNvSpPr>
          <p:nvPr/>
        </p:nvSpPr>
        <p:spPr bwMode="auto">
          <a:xfrm>
            <a:off x="838200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6" name="TextBox 2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125237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50" grpId="0" animBg="1"/>
      <p:bldP spid="859151" grpId="0" animBg="1"/>
      <p:bldP spid="859152" grpId="0" animBg="1"/>
      <p:bldP spid="859153" grpId="0" animBg="1"/>
      <p:bldP spid="859154" grpId="0" animBg="1"/>
      <p:bldP spid="859155" grpId="0" animBg="1"/>
      <p:bldP spid="8591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General HAC algorithm and complexity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Compute similarity between all pairs of documents</a:t>
            </a:r>
          </a:p>
          <a:p>
            <a:pPr marL="514350" indent="-514350">
              <a:buFont typeface="Wingdings" pitchFamily="2" charset="2"/>
              <a:buAutoNum type="arabicPeriod"/>
            </a:pPr>
            <a:endParaRPr lang="en-US" altLang="en-US" smtClean="0">
              <a:ea typeface="ＭＳ Ｐゴシック" pitchFamily="34" charset="-128"/>
            </a:endParaRP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Do N – 1 times</a:t>
            </a:r>
          </a:p>
          <a:p>
            <a:pPr marL="914400" lvl="1" indent="-514350">
              <a:buFont typeface="Wingdings" pitchFamily="2" charset="2"/>
              <a:buAutoNum type="arabicPeriod"/>
            </a:pPr>
            <a:r>
              <a:rPr lang="en-US" altLang="en-US" sz="2800" smtClean="0">
                <a:ea typeface="ＭＳ Ｐゴシック" pitchFamily="34" charset="-128"/>
              </a:rPr>
              <a:t>Find closest pair of documents/clusters to merge</a:t>
            </a:r>
          </a:p>
          <a:p>
            <a:pPr marL="914400" lvl="1" indent="-514350">
              <a:buFont typeface="Wingdings" pitchFamily="2" charset="2"/>
              <a:buAutoNum type="arabicPeriod"/>
            </a:pPr>
            <a:endParaRPr lang="en-US" altLang="en-US" sz="2800" smtClean="0">
              <a:ea typeface="ＭＳ Ｐゴシック" pitchFamily="34" charset="-128"/>
            </a:endParaRPr>
          </a:p>
          <a:p>
            <a:pPr marL="914400" lvl="1" indent="-514350">
              <a:buFont typeface="Wingdings" pitchFamily="2" charset="2"/>
              <a:buAutoNum type="arabicPeriod"/>
            </a:pPr>
            <a:endParaRPr lang="en-US" altLang="en-US" sz="2800" smtClean="0">
              <a:ea typeface="ＭＳ Ｐゴシック" pitchFamily="34" charset="-128"/>
            </a:endParaRPr>
          </a:p>
          <a:p>
            <a:pPr marL="914400" lvl="1" indent="-514350">
              <a:buFont typeface="Wingdings" pitchFamily="2" charset="2"/>
              <a:buAutoNum type="arabicPeriod"/>
            </a:pPr>
            <a:r>
              <a:rPr lang="en-US" altLang="en-US" sz="2800" smtClean="0">
                <a:ea typeface="ＭＳ Ｐゴシック" pitchFamily="34" charset="-128"/>
              </a:rPr>
              <a:t>Update similarity of all documents/clusters to new cluster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800600" y="2133600"/>
            <a:ext cx="981075" cy="919163"/>
            <a:chOff x="4800600" y="2133600"/>
            <a:chExt cx="981058" cy="918865"/>
          </a:xfrm>
        </p:grpSpPr>
        <p:sp>
          <p:nvSpPr>
            <p:cNvPr id="5" name="Up Arrow 4"/>
            <p:cNvSpPr>
              <a:spLocks noChangeArrowheads="1"/>
            </p:cNvSpPr>
            <p:nvPr/>
          </p:nvSpPr>
          <p:spPr bwMode="auto">
            <a:xfrm>
              <a:off x="4953000" y="21336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6" name="TextBox 6"/>
            <p:cNvSpPr txBox="1">
              <a:spLocks noChangeArrowheads="1"/>
            </p:cNvSpPr>
            <p:nvPr/>
          </p:nvSpPr>
          <p:spPr bwMode="auto">
            <a:xfrm>
              <a:off x="4800600" y="2590800"/>
              <a:ext cx="9810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O(N</a:t>
              </a:r>
              <a:r>
                <a:rPr lang="en-US" altLang="en-US" baseline="30000"/>
                <a:t>2</a:t>
              </a:r>
              <a:r>
                <a:rPr lang="en-US" altLang="en-US"/>
                <a:t>)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568450" y="5570538"/>
            <a:ext cx="1098550" cy="1287462"/>
            <a:chOff x="1567871" y="5569803"/>
            <a:chExt cx="1099129" cy="1288197"/>
          </a:xfrm>
        </p:grpSpPr>
        <p:sp>
          <p:nvSpPr>
            <p:cNvPr id="10" name="Up Arrow 9"/>
            <p:cNvSpPr>
              <a:spLocks noChangeArrowheads="1"/>
            </p:cNvSpPr>
            <p:nvPr/>
          </p:nvSpPr>
          <p:spPr bwMode="auto">
            <a:xfrm>
              <a:off x="1828800" y="5569803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4" name="TextBox 10"/>
            <p:cNvSpPr txBox="1">
              <a:spLocks noChangeArrowheads="1"/>
            </p:cNvSpPr>
            <p:nvPr/>
          </p:nvSpPr>
          <p:spPr bwMode="auto">
            <a:xfrm>
              <a:off x="1567871" y="6027003"/>
              <a:ext cx="109912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Naïve:</a:t>
              </a:r>
            </a:p>
            <a:p>
              <a:pPr eaLnBrk="1" hangingPunct="1"/>
              <a:r>
                <a:rPr lang="en-US" altLang="en-US"/>
                <a:t> O(N)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62000" y="3729038"/>
            <a:ext cx="2057400" cy="919162"/>
            <a:chOff x="762000" y="3729335"/>
            <a:chExt cx="2057775" cy="918865"/>
          </a:xfrm>
        </p:grpSpPr>
        <p:sp>
          <p:nvSpPr>
            <p:cNvPr id="15" name="Up Arrow 14"/>
            <p:cNvSpPr>
              <a:spLocks noChangeArrowheads="1"/>
            </p:cNvSpPr>
            <p:nvPr/>
          </p:nvSpPr>
          <p:spPr bwMode="auto">
            <a:xfrm>
              <a:off x="1524000" y="3729335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2" name="TextBox 15"/>
            <p:cNvSpPr txBox="1">
              <a:spLocks noChangeArrowheads="1"/>
            </p:cNvSpPr>
            <p:nvPr/>
          </p:nvSpPr>
          <p:spPr bwMode="auto">
            <a:xfrm>
              <a:off x="762000" y="4186535"/>
              <a:ext cx="20577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Naïve: O(N</a:t>
              </a:r>
              <a:r>
                <a:rPr lang="en-US" altLang="en-US" baseline="30000"/>
                <a:t>2</a:t>
              </a:r>
              <a:r>
                <a:rPr lang="en-US" altLang="en-US"/>
                <a:t>)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895600" y="3733800"/>
            <a:ext cx="3171825" cy="919163"/>
            <a:chOff x="2895600" y="3733800"/>
            <a:chExt cx="3172413" cy="918865"/>
          </a:xfrm>
        </p:grpSpPr>
        <p:sp>
          <p:nvSpPr>
            <p:cNvPr id="19" name="Up Arrow 18"/>
            <p:cNvSpPr>
              <a:spLocks noChangeArrowheads="1"/>
            </p:cNvSpPr>
            <p:nvPr/>
          </p:nvSpPr>
          <p:spPr bwMode="auto">
            <a:xfrm>
              <a:off x="4038225" y="37338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70" name="TextBox 19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31724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Priority Queue: O(N)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306763" y="5570538"/>
            <a:ext cx="2408237" cy="1287462"/>
            <a:chOff x="3352800" y="5558135"/>
            <a:chExt cx="2408382" cy="1288197"/>
          </a:xfrm>
        </p:grpSpPr>
        <p:sp>
          <p:nvSpPr>
            <p:cNvPr id="24" name="Up Arrow 23"/>
            <p:cNvSpPr>
              <a:spLocks noChangeArrowheads="1"/>
            </p:cNvSpPr>
            <p:nvPr/>
          </p:nvSpPr>
          <p:spPr bwMode="auto">
            <a:xfrm>
              <a:off x="4190625" y="5558135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68" name="TextBox 24"/>
            <p:cNvSpPr txBox="1">
              <a:spLocks noChangeArrowheads="1"/>
            </p:cNvSpPr>
            <p:nvPr/>
          </p:nvSpPr>
          <p:spPr bwMode="auto">
            <a:xfrm>
              <a:off x="3352800" y="6015335"/>
              <a:ext cx="240838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Priority Queue:</a:t>
              </a:r>
            </a:p>
            <a:p>
              <a:pPr eaLnBrk="1" hangingPunct="1"/>
              <a:r>
                <a:rPr lang="en-US" altLang="en-US"/>
                <a:t>    O(N log N)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715000" y="5570538"/>
            <a:ext cx="1825625" cy="1287462"/>
            <a:chOff x="5867400" y="5257800"/>
            <a:chExt cx="1826341" cy="1288197"/>
          </a:xfrm>
        </p:grpSpPr>
        <p:sp>
          <p:nvSpPr>
            <p:cNvPr id="28" name="Up Arrow 27"/>
            <p:cNvSpPr>
              <a:spLocks noChangeArrowheads="1"/>
            </p:cNvSpPr>
            <p:nvPr/>
          </p:nvSpPr>
          <p:spPr bwMode="auto">
            <a:xfrm>
              <a:off x="6476625" y="52578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66" name="TextBox 28"/>
            <p:cNvSpPr txBox="1">
              <a:spLocks noChangeArrowheads="1"/>
            </p:cNvSpPr>
            <p:nvPr/>
          </p:nvSpPr>
          <p:spPr bwMode="auto">
            <a:xfrm>
              <a:off x="5867400" y="5715000"/>
              <a:ext cx="18263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Single link:</a:t>
              </a:r>
            </a:p>
            <a:p>
              <a:pPr eaLnBrk="1" hangingPunct="1"/>
              <a:r>
                <a:rPr lang="en-US" altLang="en-US"/>
                <a:t>     O(N)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048375" y="3733800"/>
            <a:ext cx="2589213" cy="919163"/>
            <a:chOff x="2895600" y="3733800"/>
            <a:chExt cx="2590372" cy="918865"/>
          </a:xfrm>
        </p:grpSpPr>
        <p:sp>
          <p:nvSpPr>
            <p:cNvPr id="33" name="Up Arrow 32"/>
            <p:cNvSpPr>
              <a:spLocks noChangeArrowheads="1"/>
            </p:cNvSpPr>
            <p:nvPr/>
          </p:nvSpPr>
          <p:spPr bwMode="auto">
            <a:xfrm>
              <a:off x="4038225" y="3733800"/>
              <a:ext cx="533400" cy="45720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FCCDF"/>
                </a:gs>
                <a:gs pos="100000">
                  <a:srgbClr val="39748F"/>
                </a:gs>
              </a:gsLst>
              <a:lin ang="5400000"/>
            </a:gradFill>
            <a:ln w="9525">
              <a:solidFill>
                <a:srgbClr val="406E8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4764" name="TextBox 33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25903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Single link: O(N)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000875" y="5257800"/>
            <a:ext cx="19145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i="1"/>
              <a:t>Best merge</a:t>
            </a:r>
          </a:p>
          <a:p>
            <a:pPr algn="ctr" eaLnBrk="1" hangingPunct="1"/>
            <a:r>
              <a:rPr lang="en-US" altLang="en-US" i="1"/>
              <a:t>persistent!</a:t>
            </a:r>
          </a:p>
        </p:txBody>
      </p:sp>
    </p:spTree>
    <p:extLst>
      <p:ext uri="{BB962C8B-B14F-4D97-AF65-F5344CB8AC3E}">
        <p14:creationId xmlns:p14="http://schemas.microsoft.com/office/powerpoint/2010/main" val="20375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Group Average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700" smtClean="0">
                <a:ea typeface="ＭＳ Ｐゴシック" pitchFamily="34" charset="-128"/>
              </a:rPr>
              <a:t>Similarity of two clusters = average similarity of all pairs within merged cluster.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>
                <a:ea typeface="ＭＳ Ｐゴシック" pitchFamily="34" charset="-128"/>
              </a:rPr>
              <a:t>Compromise between single and complete link.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>
                <a:ea typeface="ＭＳ Ｐゴシック" pitchFamily="34" charset="-128"/>
              </a:rPr>
              <a:t>Two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Averaged across all ordered pairs in the merged cluster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Averaged over all pairs </a:t>
            </a:r>
            <a:r>
              <a:rPr lang="en-US" altLang="en-US" i="1" smtClean="0">
                <a:ea typeface="ＭＳ Ｐゴシック" pitchFamily="34" charset="-128"/>
              </a:rPr>
              <a:t>between</a:t>
            </a:r>
            <a:r>
              <a:rPr lang="en-US" altLang="en-US" smtClean="0">
                <a:ea typeface="ＭＳ Ｐゴシック" pitchFamily="34" charset="-128"/>
              </a:rPr>
              <a:t> the two original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>
                <a:ea typeface="ＭＳ Ｐゴシック" pitchFamily="34" charset="-128"/>
              </a:rPr>
              <a:t>No clear difference in efficacy</a:t>
            </a:r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358775" y="2438400"/>
          <a:ext cx="85566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3403600" imgH="469900" progId="Equation.3">
                  <p:embed/>
                </p:oleObj>
              </mc:Choice>
              <mc:Fallback>
                <p:oleObj name="Equation" r:id="rId3" imgW="3403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438400"/>
                        <a:ext cx="85566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17.3</a:t>
            </a:r>
          </a:p>
        </p:txBody>
      </p:sp>
    </p:spTree>
    <p:extLst>
      <p:ext uri="{BB962C8B-B14F-4D97-AF65-F5344CB8AC3E}">
        <p14:creationId xmlns:p14="http://schemas.microsoft.com/office/powerpoint/2010/main" val="471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Computing Group Average Similarity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Always maintain sum of vectors in each cluster.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Compute similarity of clusters in constant time: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3187700" y="24384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787400" imgH="381000" progId="Equation.3">
                  <p:embed/>
                </p:oleObj>
              </mc:Choice>
              <mc:Fallback>
                <p:oleObj name="Equation" r:id="rId3" imgW="787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4384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3"/>
          <p:cNvGraphicFramePr>
            <a:graphicFrameLocks noChangeAspect="1"/>
          </p:cNvGraphicFramePr>
          <p:nvPr/>
        </p:nvGraphicFramePr>
        <p:xfrm>
          <a:off x="909638" y="4495800"/>
          <a:ext cx="75517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3479800" imgH="469900" progId="Equation.3">
                  <p:embed/>
                </p:oleObj>
              </mc:Choice>
              <mc:Fallback>
                <p:oleObj name="Equation" r:id="rId5" imgW="3479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495800"/>
                        <a:ext cx="75517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17.3</a:t>
            </a:r>
          </a:p>
        </p:txBody>
      </p:sp>
    </p:spTree>
    <p:extLst>
      <p:ext uri="{BB962C8B-B14F-4D97-AF65-F5344CB8AC3E}">
        <p14:creationId xmlns:p14="http://schemas.microsoft.com/office/powerpoint/2010/main" val="33410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Is A Good Clustering?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Internal criterion: A good clustering will produce high quality clusters in which: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the </a:t>
            </a:r>
            <a:r>
              <a:rPr lang="en-US" altLang="en-US" sz="2800" u="sng" smtClean="0">
                <a:ea typeface="ＭＳ Ｐゴシック" pitchFamily="34" charset="-128"/>
              </a:rPr>
              <a:t>intra-class</a:t>
            </a:r>
            <a:r>
              <a:rPr lang="en-US" altLang="en-US" sz="2800" smtClean="0">
                <a:ea typeface="ＭＳ Ｐゴシック" pitchFamily="34" charset="-128"/>
              </a:rPr>
              <a:t> (that is, intra-cluster) similarity is high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the </a:t>
            </a:r>
            <a:r>
              <a:rPr lang="en-US" altLang="en-US" sz="2800" u="sng" smtClean="0">
                <a:ea typeface="ＭＳ Ｐゴシック" pitchFamily="34" charset="-128"/>
              </a:rPr>
              <a:t>inter-class</a:t>
            </a:r>
            <a:r>
              <a:rPr lang="en-US" altLang="en-US" sz="2800" smtClean="0">
                <a:ea typeface="ＭＳ Ｐゴシック" pitchFamily="34" charset="-128"/>
              </a:rPr>
              <a:t> similarity is low</a:t>
            </a:r>
          </a:p>
          <a:p>
            <a:pPr lvl="1" eaLnBrk="1" hangingPunct="1"/>
            <a:r>
              <a:rPr lang="en-US" altLang="en-US" sz="2800" smtClean="0">
                <a:ea typeface="ＭＳ Ｐゴシック" pitchFamily="34" charset="-128"/>
              </a:rPr>
              <a:t>The measured quality of a clustering depends on both the document representation and the similarity measure used</a:t>
            </a: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17874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External criteria for clustering quality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Quality measured by its ability to discover some or all of the hidden patterns or latent classes in gold standard data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  <a:cs typeface="Arial" pitchFamily="34" charset="0"/>
              </a:rPr>
              <a:t>Assesses a clustering with respect to </a:t>
            </a:r>
            <a:r>
              <a:rPr lang="en-US" altLang="en-US" sz="3000" u="sng" smtClean="0">
                <a:ea typeface="ＭＳ Ｐゴシック" pitchFamily="34" charset="-128"/>
                <a:cs typeface="Arial" pitchFamily="34" charset="0"/>
              </a:rPr>
              <a:t>ground truth</a:t>
            </a:r>
            <a:r>
              <a:rPr lang="en-US" altLang="en-US" sz="3000" smtClean="0">
                <a:ea typeface="ＭＳ Ｐゴシック" pitchFamily="34" charset="-128"/>
                <a:cs typeface="Arial" pitchFamily="34" charset="0"/>
              </a:rPr>
              <a:t> … requires </a:t>
            </a:r>
            <a:r>
              <a:rPr lang="en-US" altLang="en-US" sz="3000" i="1" smtClean="0">
                <a:solidFill>
                  <a:srgbClr val="00A000"/>
                </a:solidFill>
                <a:ea typeface="ＭＳ Ｐゴシック" pitchFamily="34" charset="-128"/>
                <a:cs typeface="Arial" pitchFamily="34" charset="0"/>
              </a:rPr>
              <a:t>labeled data</a:t>
            </a:r>
          </a:p>
          <a:p>
            <a:pPr eaLnBrk="1" hangingPunct="1"/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Assume documents with 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C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 gold standard classes, while our clustering algorithms produce 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 clusters, </a:t>
            </a:r>
            <a:r>
              <a:rPr lang="el-GR" altLang="ja-JP" sz="3000" smtClean="0">
                <a:ea typeface="ＭＳ Ｐゴシック" pitchFamily="34" charset="-128"/>
                <a:cs typeface="Arial" pitchFamily="34" charset="0"/>
              </a:rPr>
              <a:t>ω</a:t>
            </a:r>
            <a:r>
              <a:rPr lang="en-US" altLang="ja-JP" sz="3000" baseline="-25000" smtClean="0"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, </a:t>
            </a:r>
            <a:r>
              <a:rPr lang="el-GR" altLang="ja-JP" sz="3000" smtClean="0">
                <a:ea typeface="ＭＳ Ｐゴシック" pitchFamily="34" charset="-128"/>
                <a:cs typeface="Arial" pitchFamily="34" charset="0"/>
              </a:rPr>
              <a:t>ω</a:t>
            </a:r>
            <a:r>
              <a:rPr lang="en-US" altLang="ja-JP" sz="3000" baseline="-25000" smtClean="0"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, …, </a:t>
            </a:r>
            <a:r>
              <a:rPr lang="el-GR" altLang="ja-JP" sz="3000" smtClean="0">
                <a:ea typeface="ＭＳ Ｐゴシック" pitchFamily="34" charset="-128"/>
                <a:cs typeface="Arial" pitchFamily="34" charset="0"/>
              </a:rPr>
              <a:t>ω</a:t>
            </a:r>
            <a:r>
              <a:rPr lang="en-US" altLang="ja-JP" sz="3000" i="1" baseline="-25000" smtClean="0">
                <a:ea typeface="ＭＳ Ｐゴシック" pitchFamily="34" charset="-128"/>
                <a:cs typeface="Arial" pitchFamily="34" charset="0"/>
              </a:rPr>
              <a:t>K </a:t>
            </a:r>
            <a:r>
              <a:rPr lang="en-US" altLang="ja-JP" sz="3000" baseline="-25000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with 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altLang="ja-JP" sz="3000" i="1" baseline="-25000" smtClean="0"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3000" i="1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3000" smtClean="0">
                <a:ea typeface="ＭＳ Ｐゴシック" pitchFamily="34" charset="-128"/>
                <a:cs typeface="Arial" pitchFamily="34" charset="0"/>
              </a:rPr>
              <a:t>members.</a:t>
            </a:r>
            <a:endParaRPr lang="en-US" altLang="en-US" sz="3000" smtClean="0">
              <a:ea typeface="ＭＳ Ｐゴシック" pitchFamily="34" charset="-128"/>
            </a:endParaRP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5281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External Evaluation of Cluster Quality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Simple measure: </a:t>
            </a:r>
            <a:r>
              <a:rPr lang="en-US" altLang="en-US" sz="3200" u="sng" smtClean="0">
                <a:ea typeface="ＭＳ Ｐゴシック" pitchFamily="34" charset="-128"/>
                <a:cs typeface="Arial" pitchFamily="34" charset="0"/>
              </a:rPr>
              <a:t>purity</a:t>
            </a: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altLang="ja-JP" sz="3200" smtClean="0">
                <a:ea typeface="ＭＳ Ｐゴシック" pitchFamily="34" charset="-128"/>
              </a:rPr>
              <a:t>the ratio between the dominant class in the cluster </a:t>
            </a:r>
            <a:r>
              <a:rPr lang="el-GR" altLang="ja-JP" sz="3200" smtClean="0">
                <a:ea typeface="ＭＳ Ｐゴシック" pitchFamily="34" charset="-128"/>
              </a:rPr>
              <a:t>ω</a:t>
            </a:r>
            <a:r>
              <a:rPr lang="en-US" altLang="ja-JP" sz="3200" baseline="-25000" smtClean="0">
                <a:ea typeface="ＭＳ Ｐゴシック" pitchFamily="34" charset="-128"/>
              </a:rPr>
              <a:t>i</a:t>
            </a:r>
            <a:r>
              <a:rPr lang="en-US" altLang="ja-JP" sz="3200" smtClean="0">
                <a:ea typeface="ＭＳ Ｐゴシック" pitchFamily="34" charset="-128"/>
              </a:rPr>
              <a:t> and the size of cluster </a:t>
            </a:r>
            <a:r>
              <a:rPr lang="el-GR" altLang="ja-JP" sz="3200" smtClean="0">
                <a:ea typeface="ＭＳ Ｐゴシック" pitchFamily="34" charset="-128"/>
              </a:rPr>
              <a:t>ω</a:t>
            </a:r>
            <a:r>
              <a:rPr lang="en-US" altLang="ja-JP" sz="3200" baseline="-25000" smtClean="0">
                <a:ea typeface="ＭＳ Ｐゴシック" pitchFamily="34" charset="-128"/>
              </a:rPr>
              <a:t>i</a:t>
            </a:r>
            <a:endParaRPr lang="en-US" altLang="en-US" sz="3200" smtClean="0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 smtClean="0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 smtClean="0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Biased because having </a:t>
            </a:r>
            <a:r>
              <a:rPr lang="en-US" altLang="en-US" sz="3200" i="1" smtClean="0"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 clusters maximizes purity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smtClean="0">
                <a:ea typeface="ＭＳ Ｐゴシック" pitchFamily="34" charset="-128"/>
                <a:cs typeface="Arial" pitchFamily="34" charset="0"/>
              </a:rPr>
              <a:t>Others are entropy of classes in clusters (or mutual information between classes and clusters)</a:t>
            </a: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38400" y="2819400"/>
          <a:ext cx="5181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2070100" imgH="431800" progId="Equation.3">
                  <p:embed/>
                </p:oleObj>
              </mc:Choice>
              <mc:Fallback>
                <p:oleObj name="Equation" r:id="rId3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5181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17962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val 2"/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4" name="Oval 3"/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3399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1373188" y="402431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3887788" y="4024313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6934200" y="4024313"/>
            <a:ext cx="126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III</a:t>
            </a: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1196975" y="4829175"/>
            <a:ext cx="482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I: Purity = 1/6 (max(5, 1, 0)) = 5/6</a:t>
            </a:r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196975" y="5595938"/>
            <a:ext cx="455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II: Purity = 1/6 (max(1, 4, 1)) = 4/6</a:t>
            </a:r>
          </a:p>
        </p:txBody>
      </p:sp>
      <p:sp>
        <p:nvSpPr>
          <p:cNvPr id="64521" name="Rectangle 10"/>
          <p:cNvSpPr>
            <a:spLocks noChangeArrowheads="1"/>
          </p:cNvSpPr>
          <p:nvPr/>
        </p:nvSpPr>
        <p:spPr bwMode="auto">
          <a:xfrm>
            <a:off x="1174750" y="6308725"/>
            <a:ext cx="464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Cluster III: Purity = 1/5 (max(2, 0, 3)) = 3/5</a:t>
            </a:r>
          </a:p>
        </p:txBody>
      </p:sp>
      <p:sp>
        <p:nvSpPr>
          <p:cNvPr id="645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Purity example</a:t>
            </a:r>
          </a:p>
        </p:txBody>
      </p:sp>
      <p:sp>
        <p:nvSpPr>
          <p:cNvPr id="64523" name="TextBox 11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1079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Clustering for improving recall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de-DE" dirty="0"/>
              <a:t>To improve search recall: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de-DE" sz="2600" dirty="0"/>
              <a:t>Cluster docs in collection a priori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When a query matches a </a:t>
            </a:r>
            <a:r>
              <a:rPr lang="en-US" sz="2600" dirty="0" smtClean="0"/>
              <a:t>doc-</a:t>
            </a:r>
            <a:r>
              <a:rPr lang="en-US" sz="2600" i="1" dirty="0" smtClean="0"/>
              <a:t>d</a:t>
            </a:r>
            <a:r>
              <a:rPr lang="en-US" sz="2600" dirty="0"/>
              <a:t>, also return other docs in the </a:t>
            </a:r>
            <a:r>
              <a:rPr lang="de-DE" sz="2600" dirty="0"/>
              <a:t>cluster </a:t>
            </a:r>
            <a:r>
              <a:rPr lang="de-DE" sz="2600" dirty="0" smtClean="0"/>
              <a:t>containing-</a:t>
            </a:r>
            <a:r>
              <a:rPr lang="de-DE" sz="2600" i="1" dirty="0" smtClean="0"/>
              <a:t>d</a:t>
            </a:r>
            <a:endParaRPr lang="de-DE" sz="2600" i="1" dirty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en-US" dirty="0"/>
              <a:t>Hope: if we do this: the query “car” will also return docs </a:t>
            </a:r>
            <a:r>
              <a:rPr lang="de-DE" dirty="0"/>
              <a:t>containing “automobile”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Because the clustering algorithm groups together docs containing “car” with those containing “automobile”.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Both types of documents contain words like “parts”, “dealer”, </a:t>
            </a:r>
            <a:r>
              <a:rPr lang="de-DE" sz="2600" dirty="0"/>
              <a:t>“mercedes”, “road trip</a:t>
            </a:r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1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Issues for Clustering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General goal:</a:t>
            </a:r>
          </a:p>
          <a:p>
            <a:pPr lvl="1"/>
            <a:r>
              <a:rPr lang="en-US" altLang="en-US" dirty="0"/>
              <a:t>put related docs in the same cluster, put unrelated docs in different clusters.</a:t>
            </a:r>
          </a:p>
          <a:p>
            <a:pPr lvl="2"/>
            <a:r>
              <a:rPr lang="en-US" altLang="en-US" dirty="0"/>
              <a:t>How do we formalize this?</a:t>
            </a:r>
          </a:p>
          <a:p>
            <a:r>
              <a:rPr lang="en-US" altLang="en-US" dirty="0"/>
              <a:t>The number of clusters should be appropriate for the data set we are clustering.</a:t>
            </a:r>
          </a:p>
          <a:p>
            <a:pPr lvl="1"/>
            <a:r>
              <a:rPr lang="en-US" altLang="en-US" dirty="0"/>
              <a:t>Initially, we will assume the number of clusters K is given.</a:t>
            </a:r>
          </a:p>
          <a:p>
            <a:pPr lvl="1"/>
            <a:r>
              <a:rPr lang="en-US" altLang="en-US" dirty="0"/>
              <a:t>Later: Semiautomatic methods for determining K</a:t>
            </a:r>
          </a:p>
          <a:p>
            <a:r>
              <a:rPr lang="en-US" altLang="en-US" dirty="0"/>
              <a:t>Secondary goals in clustering</a:t>
            </a:r>
          </a:p>
          <a:p>
            <a:pPr lvl="1"/>
            <a:r>
              <a:rPr lang="en-US" altLang="en-US" dirty="0"/>
              <a:t>Avoid very small and very large clusters</a:t>
            </a:r>
          </a:p>
          <a:p>
            <a:pPr lvl="1"/>
            <a:r>
              <a:rPr lang="en-US" altLang="en-US" dirty="0"/>
              <a:t>Define clusters that are easy to explain to the user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3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Issues for Clustering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Representation of Clustering:</a:t>
            </a:r>
          </a:p>
          <a:p>
            <a:pPr lvl="1"/>
            <a:r>
              <a:rPr lang="en-US" altLang="en-US" dirty="0" smtClean="0"/>
              <a:t>Document representation</a:t>
            </a:r>
          </a:p>
          <a:p>
            <a:pPr lvl="2"/>
            <a:r>
              <a:rPr lang="en-US" altLang="en-US" dirty="0" smtClean="0"/>
              <a:t>Vector Space Model</a:t>
            </a:r>
          </a:p>
          <a:p>
            <a:pPr lvl="1"/>
            <a:r>
              <a:rPr lang="en-US" altLang="en-US" dirty="0" smtClean="0"/>
              <a:t>Need a notion of similarity / distance</a:t>
            </a:r>
          </a:p>
          <a:p>
            <a:r>
              <a:rPr lang="en-US" altLang="en-US" dirty="0" smtClean="0"/>
              <a:t>What makes documents “related”?</a:t>
            </a:r>
          </a:p>
          <a:p>
            <a:pPr lvl="1"/>
            <a:r>
              <a:rPr lang="en-US" altLang="en-US" dirty="0" smtClean="0"/>
              <a:t>Ideal:</a:t>
            </a:r>
          </a:p>
          <a:p>
            <a:pPr lvl="2"/>
            <a:r>
              <a:rPr lang="en-US" altLang="en-US" dirty="0" smtClean="0"/>
              <a:t>Semantic similarity</a:t>
            </a:r>
          </a:p>
          <a:p>
            <a:pPr lvl="1"/>
            <a:r>
              <a:rPr lang="en-US" altLang="en-US" dirty="0" smtClean="0"/>
              <a:t>Practical</a:t>
            </a:r>
          </a:p>
          <a:p>
            <a:pPr lvl="2"/>
            <a:r>
              <a:rPr lang="en-US" altLang="en-US" dirty="0" smtClean="0"/>
              <a:t>Statistical similarity</a:t>
            </a:r>
          </a:p>
          <a:p>
            <a:pPr lvl="2"/>
            <a:r>
              <a:rPr lang="en-US" altLang="en-US" dirty="0" smtClean="0"/>
              <a:t>Euclidian distance</a:t>
            </a:r>
          </a:p>
          <a:p>
            <a:pPr lvl="2"/>
            <a:r>
              <a:rPr lang="en-US" altLang="en-US" b="1" dirty="0" smtClean="0"/>
              <a:t>Cosine similarity</a:t>
            </a:r>
          </a:p>
          <a:p>
            <a:r>
              <a:rPr lang="en-US" altLang="en-US" b="1" dirty="0"/>
              <a:t>centroids are not </a:t>
            </a:r>
            <a:r>
              <a:rPr lang="en-US" altLang="en-US" b="1" dirty="0" smtClean="0"/>
              <a:t>length-normalized (in K-means)</a:t>
            </a:r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Cluster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altLang="en-US" dirty="0"/>
              <a:t>Partitional </a:t>
            </a:r>
            <a:r>
              <a:rPr lang="en-US" altLang="en-US" dirty="0" smtClean="0"/>
              <a:t>algorithms / flat algorithms</a:t>
            </a:r>
            <a:endParaRPr lang="en-US" altLang="en-US" dirty="0"/>
          </a:p>
          <a:p>
            <a:pPr lvl="1"/>
            <a:r>
              <a:rPr lang="en-US" altLang="en-US" dirty="0"/>
              <a:t>Usually start with a random (partial) partition</a:t>
            </a:r>
          </a:p>
          <a:p>
            <a:pPr lvl="1"/>
            <a:r>
              <a:rPr lang="en-US" altLang="en-US" dirty="0"/>
              <a:t>Refine it iteratively</a:t>
            </a:r>
          </a:p>
          <a:p>
            <a:pPr lvl="2"/>
            <a:r>
              <a:rPr lang="en-US" altLang="en-US" dirty="0" smtClean="0"/>
              <a:t>K-means </a:t>
            </a:r>
            <a:r>
              <a:rPr lang="en-US" altLang="en-US" dirty="0"/>
              <a:t>clustering</a:t>
            </a:r>
          </a:p>
          <a:p>
            <a:pPr lvl="2"/>
            <a:r>
              <a:rPr lang="en-US" altLang="en-US" dirty="0"/>
              <a:t>Model based clustering</a:t>
            </a:r>
          </a:p>
          <a:p>
            <a:r>
              <a:rPr lang="en-US" altLang="en-US" dirty="0"/>
              <a:t>Hierarchical </a:t>
            </a:r>
            <a:r>
              <a:rPr lang="en-US" altLang="en-US" dirty="0" smtClean="0"/>
              <a:t>algorithms</a:t>
            </a:r>
          </a:p>
          <a:p>
            <a:pPr lvl="1"/>
            <a:r>
              <a:rPr lang="en-US" altLang="en-US" dirty="0" smtClean="0"/>
              <a:t>Create hierarchy</a:t>
            </a:r>
            <a:endParaRPr lang="en-US" altLang="en-US" dirty="0"/>
          </a:p>
          <a:p>
            <a:pPr lvl="1"/>
            <a:r>
              <a:rPr lang="en-US" altLang="en-US" dirty="0"/>
              <a:t>Bottom-up, agglomerative</a:t>
            </a:r>
          </a:p>
          <a:p>
            <a:pPr lvl="1"/>
            <a:r>
              <a:rPr lang="en-US" altLang="en-US" dirty="0"/>
              <a:t>Top-down, divisive</a:t>
            </a:r>
          </a:p>
          <a:p>
            <a:endParaRPr lang="en-US" alt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0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2914</TotalTime>
  <Words>5172</Words>
  <Application>Microsoft Office PowerPoint</Application>
  <PresentationFormat>On-screen Show (4:3)</PresentationFormat>
  <Paragraphs>680</Paragraphs>
  <Slides>57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simple slides template</vt:lpstr>
      <vt:lpstr>Microsoft Equation 3.0</vt:lpstr>
      <vt:lpstr>Introduction to Text Clustering</vt:lpstr>
      <vt:lpstr>Introduction to Cluster</vt:lpstr>
      <vt:lpstr>PowerPoint Presentation</vt:lpstr>
      <vt:lpstr>Yahoo! Hierarchy</vt:lpstr>
      <vt:lpstr>Scatter/Gather: Cutting, Karger, and Pedersen</vt:lpstr>
      <vt:lpstr>Clustering for improving recall</vt:lpstr>
      <vt:lpstr>Issues for Clustering</vt:lpstr>
      <vt:lpstr>Issues for Clustering</vt:lpstr>
      <vt:lpstr>Introduction to Cluster</vt:lpstr>
      <vt:lpstr>Introduction to Cluster</vt:lpstr>
      <vt:lpstr>Flat Algorithms</vt:lpstr>
      <vt:lpstr>K-means Algorithm</vt:lpstr>
      <vt:lpstr>K-means Algorithm</vt:lpstr>
      <vt:lpstr>K-means Algorithm</vt:lpstr>
      <vt:lpstr>Worked Example: Set of to be clustered</vt:lpstr>
      <vt:lpstr>PowerPoint Presentation</vt:lpstr>
      <vt:lpstr>Worked Example: Assign points to closest center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   Worked Example: Recompute cluster caentroids</vt:lpstr>
      <vt:lpstr>Worked Ex.: Centroids and assignments after convergence</vt:lpstr>
      <vt:lpstr>K-Means Algorithm</vt:lpstr>
      <vt:lpstr>K-Means Algorithm</vt:lpstr>
      <vt:lpstr>K-Means Algorithm</vt:lpstr>
      <vt:lpstr>K Means Example (K=2)</vt:lpstr>
      <vt:lpstr>Hierarchical Clustering</vt:lpstr>
      <vt:lpstr>Dendrogram: Hierarchical Clustering</vt:lpstr>
      <vt:lpstr>Hierarchical Agglomerative Clustering (HAC)</vt:lpstr>
      <vt:lpstr>Closest pair of clusters</vt:lpstr>
      <vt:lpstr>Single Link Agglomerative Clustering</vt:lpstr>
      <vt:lpstr>Single Link Example</vt:lpstr>
      <vt:lpstr>Complete Link</vt:lpstr>
      <vt:lpstr>Complete Link Example</vt:lpstr>
      <vt:lpstr>General HAC algorithm and complexity</vt:lpstr>
      <vt:lpstr>Group Average</vt:lpstr>
      <vt:lpstr>Computing Group Average Similarity</vt:lpstr>
      <vt:lpstr>What Is A Good Clustering?</vt:lpstr>
      <vt:lpstr>External criteria for clustering quality</vt:lpstr>
      <vt:lpstr>External Evaluation of Cluster Quality</vt:lpstr>
      <vt:lpstr>Purity example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255</cp:revision>
  <dcterms:created xsi:type="dcterms:W3CDTF">2014-12-27T17:25:32Z</dcterms:created>
  <dcterms:modified xsi:type="dcterms:W3CDTF">2018-06-08T02:47:07Z</dcterms:modified>
</cp:coreProperties>
</file>