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10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_rels/notesSlide111.xml.rels" ContentType="application/vnd.openxmlformats-package.relationships+xml"/>
  <Override PartName="/ppt/notesSlides/_rels/notesSlide110.xml.rels" ContentType="application/vnd.openxmlformats-package.relationships+xml"/>
  <Override PartName="/ppt/notesSlides/_rels/notesSlide109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08.xml.rels" ContentType="application/vnd.openxmlformats-package.relationships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69.xml" ContentType="application/vnd.openxmlformats-officedocument.presentationml.notesSlide+xml"/>
  <Override PartName="/ppt/media/image50.png" ContentType="image/png"/>
  <Override PartName="/ppt/media/image49.png" ContentType="image/png"/>
  <Override PartName="/ppt/media/image48.png" ContentType="image/png"/>
  <Override PartName="/ppt/media/image47.png" ContentType="image/png"/>
  <Override PartName="/ppt/media/image46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16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2.jpeg" ContentType="image/jpeg"/>
  <Override PartName="/ppt/media/image15.png" ContentType="image/png"/>
  <Override PartName="/ppt/media/image3.jpeg" ContentType="image/jpeg"/>
  <Override PartName="/ppt/media/image39.png" ContentType="image/png"/>
  <Override PartName="/ppt/media/image14.png" ContentType="image/png"/>
  <Override PartName="/ppt/media/image4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.png" ContentType="image/png"/>
  <Override PartName="/ppt/media/image51.png" ContentType="image/png"/>
  <Override PartName="/ppt/media/image21.wmf" ContentType="image/x-wmf"/>
  <Override PartName="/ppt/media/image52.png" ContentType="image/png"/>
  <Override PartName="/ppt/media/image22.wmf" ContentType="image/x-wmf"/>
  <Override PartName="/ppt/media/image53.png" ContentType="image/png"/>
  <Override PartName="/ppt/media/image23.wmf" ContentType="image/x-wmf"/>
  <Override PartName="/ppt/media/image24.wmf" ContentType="image/x-wmf"/>
  <Override PartName="/ppt/media/image25.wmf" ContentType="image/x-wmf"/>
  <Override PartName="/ppt/media/image26.wmf" ContentType="image/x-wmf"/>
  <Override PartName="/ppt/media/image32.png" ContentType="image/png"/>
  <Override PartName="/ppt/media/image27.wmf" ContentType="image/x-wmf"/>
  <Override PartName="/ppt/media/image33.png" ContentType="image/png"/>
  <Override PartName="/ppt/media/image28.wmf" ContentType="image/x-wmf"/>
  <Override PartName="/ppt/media/image34.png" ContentType="image/png"/>
  <Override PartName="/ppt/media/image29.wmf" ContentType="image/x-wmf"/>
  <Override PartName="/ppt/media/image5.png" ContentType="image/png"/>
  <Override PartName="/ppt/media/image30.wmf" ContentType="image/x-wmf"/>
  <Override PartName="/ppt/media/image6.png" ContentType="image/png"/>
  <Override PartName="/ppt/media/image31.wmf" ContentType="image/x-wmf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07.xml" ContentType="application/vnd.openxmlformats-officedocument.presentationml.slide+xml"/>
  <Override PartName="/ppt/slides/slide106.xml" ContentType="application/vnd.openxmlformats-officedocument.presentationml.slide+xml"/>
  <Override PartName="/ppt/slides/slide105.xml" ContentType="application/vnd.openxmlformats-officedocument.presentationml.slide+xml"/>
  <Override PartName="/ppt/slides/slide104.xml" ContentType="application/vnd.openxmlformats-officedocument.presentationml.slide+xml"/>
  <Override PartName="/ppt/slides/slide103.xml" ContentType="application/vnd.openxmlformats-officedocument.presentationml.slide+xml"/>
  <Override PartName="/ppt/slides/slide102.xml" ContentType="application/vnd.openxmlformats-officedocument.presentationml.slide+xml"/>
  <Override PartName="/ppt/slides/slide99.xml" ContentType="application/vnd.openxmlformats-officedocument.presentationml.slide+xml"/>
  <Override PartName="/ppt/slides/slide98.xml" ContentType="application/vnd.openxmlformats-officedocument.presentationml.slide+xml"/>
  <Override PartName="/ppt/slides/slide97.xml" ContentType="application/vnd.openxmlformats-officedocument.presentationml.slide+xml"/>
  <Override PartName="/ppt/slides/slide96.xml" ContentType="application/vnd.openxmlformats-officedocument.presentationml.slide+xml"/>
  <Override PartName="/ppt/slides/slide95.xml" ContentType="application/vnd.openxmlformats-officedocument.presentationml.slide+xml"/>
  <Override PartName="/ppt/slides/slide94.xml" ContentType="application/vnd.openxmlformats-officedocument.presentationml.slide+xml"/>
  <Override PartName="/ppt/slides/slide93.xml" ContentType="application/vnd.openxmlformats-officedocument.presentationml.slide+xml"/>
  <Override PartName="/ppt/slides/slide92.xml" ContentType="application/vnd.openxmlformats-officedocument.presentationml.slide+xml"/>
  <Override PartName="/ppt/slides/slide91.xml" ContentType="application/vnd.openxmlformats-officedocument.presentationml.slide+xml"/>
  <Override PartName="/ppt/slides/slide90.xml" ContentType="application/vnd.openxmlformats-officedocument.presentationml.slide+xml"/>
  <Override PartName="/ppt/slides/slide89.xml" ContentType="application/vnd.openxmlformats-officedocument.presentationml.slide+xml"/>
  <Override PartName="/ppt/slides/slide88.xml" ContentType="application/vnd.openxmlformats-officedocument.presentationml.slide+xml"/>
  <Override PartName="/ppt/slides/slide87.xml" ContentType="application/vnd.openxmlformats-officedocument.presentationml.slide+xml"/>
  <Override PartName="/ppt/slides/slide86.xml" ContentType="application/vnd.openxmlformats-officedocument.presentationml.slide+xml"/>
  <Override PartName="/ppt/slides/slide85.xml" ContentType="application/vnd.openxmlformats-officedocument.presentationml.slide+xml"/>
  <Override PartName="/ppt/slides/slide84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80.xml" ContentType="application/vnd.openxmlformats-officedocument.presentationml.slide+xml"/>
  <Override PartName="/ppt/slides/slide7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6.xml" ContentType="application/vnd.openxmlformats-officedocument.presentationml.slide+xml"/>
  <Override PartName="/ppt/slides/slide108.xml" ContentType="application/vnd.openxmlformats-officedocument.presentationml.slide+xml"/>
  <Override PartName="/ppt/slides/slide1.xml" ContentType="application/vnd.openxmlformats-officedocument.presentationml.slide+xml"/>
  <Override PartName="/ppt/slides/slide39.xml" ContentType="application/vnd.openxmlformats-officedocument.presentationml.slide+xml"/>
  <Override PartName="/ppt/slides/slide109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36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34.xml" ContentType="application/vnd.openxmlformats-officedocument.presentationml.slide+xml"/>
  <Override PartName="/ppt/slides/slide101.xml" ContentType="application/vnd.openxmlformats-officedocument.presentationml.slide+xml"/>
  <Override PartName="/ppt/slides/slide59.xml" ContentType="application/vnd.openxmlformats-officedocument.presentationml.slide+xml"/>
  <Override PartName="/ppt/slides/slide33.xml" ContentType="application/vnd.openxmlformats-officedocument.presentationml.slide+xml"/>
  <Override PartName="/ppt/slides/slide100.xml" ContentType="application/vnd.openxmlformats-officedocument.presentationml.slide+xml"/>
  <Override PartName="/ppt/slides/slide58.xml" ContentType="application/vnd.openxmlformats-officedocument.presentationml.slide+xml"/>
  <Override PartName="/ppt/slides/slide32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56.xml" ContentType="application/vnd.openxmlformats-officedocument.presentationml.slide+xml"/>
  <Override PartName="/ppt/slides/slide30.xml" ContentType="application/vnd.openxmlformats-officedocument.presentationml.slide+xml"/>
  <Override PartName="/ppt/slides/slide5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49.xml" ContentType="application/vnd.openxmlformats-officedocument.presentationml.slide+xml"/>
  <Override PartName="/ppt/slides/slide23.xml" ContentType="application/vnd.openxmlformats-officedocument.presentationml.slide+xml"/>
  <Override PartName="/ppt/slides/slide48.xml" ContentType="application/vnd.openxmlformats-officedocument.presentationml.slide+xml"/>
  <Override PartName="/ppt/slides/slide22.xml" ContentType="application/vnd.openxmlformats-officedocument.presentationml.slide+xml"/>
  <Override PartName="/ppt/slides/slide47.xml" ContentType="application/vnd.openxmlformats-officedocument.presentationml.slide+xml"/>
  <Override PartName="/ppt/slides/slide21.xml" ContentType="application/vnd.openxmlformats-officedocument.presentationml.slide+xml"/>
  <Override PartName="/ppt/slides/_rels/slide109.xml.rels" ContentType="application/vnd.openxmlformats-package.relationships+xml"/>
  <Override PartName="/ppt/slides/_rels/slide108.xml.rels" ContentType="application/vnd.openxmlformats-package.relationships+xml"/>
  <Override PartName="/ppt/slides/_rels/slide107.xml.rels" ContentType="application/vnd.openxmlformats-package.relationships+xml"/>
  <Override PartName="/ppt/slides/_rels/slide106.xml.rels" ContentType="application/vnd.openxmlformats-package.relationships+xml"/>
  <Override PartName="/ppt/slides/_rels/slide99.xml.rels" ContentType="application/vnd.openxmlformats-package.relationships+xml"/>
  <Override PartName="/ppt/slides/_rels/slide95.xml.rels" ContentType="application/vnd.openxmlformats-package.relationships+xml"/>
  <Override PartName="/ppt/slides/_rels/slide89.xml.rels" ContentType="application/vnd.openxmlformats-package.relationships+xml"/>
  <Override PartName="/ppt/slides/_rels/slide82.xml.rels" ContentType="application/vnd.openxmlformats-package.relationships+xml"/>
  <Override PartName="/ppt/slides/_rels/slide79.xml.rels" ContentType="application/vnd.openxmlformats-package.relationships+xml"/>
  <Override PartName="/ppt/slides/_rels/slide10.xml.rels" ContentType="application/vnd.openxmlformats-package.relationships+xml"/>
  <Override PartName="/ppt/slides/_rels/slide81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80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78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77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96.xml.rels" ContentType="application/vnd.openxmlformats-package.relationships+xml"/>
  <Override PartName="/ppt/slides/_rels/slide47.xml.rels" ContentType="application/vnd.openxmlformats-package.relationships+xml"/>
  <Override PartName="/ppt/slides/_rels/slide46.xml.rels" ContentType="application/vnd.openxmlformats-package.relationships+xml"/>
  <Override PartName="/ppt/slides/_rels/slide102.xml.rels" ContentType="application/vnd.openxmlformats-package.relationships+xml"/>
  <Override PartName="/ppt/slides/_rels/slide26.xml.rels" ContentType="application/vnd.openxmlformats-package.relationships+xml"/>
  <Override PartName="/ppt/slides/_rels/slide75.xml.rels" ContentType="application/vnd.openxmlformats-package.relationships+xml"/>
  <Override PartName="/ppt/slides/_rels/slide85.xml.rels" ContentType="application/vnd.openxmlformats-package.relationships+xml"/>
  <Override PartName="/ppt/slides/_rels/slide36.xml.rels" ContentType="application/vnd.openxmlformats-package.relationships+xml"/>
  <Override PartName="/ppt/slides/_rels/slide5.xml.rels" ContentType="application/vnd.openxmlformats-package.relationships+xml"/>
  <Override PartName="/ppt/slides/_rels/slide101.xml.rels" ContentType="application/vnd.openxmlformats-package.relationships+xml"/>
  <Override PartName="/ppt/slides/_rels/slide25.xml.rels" ContentType="application/vnd.openxmlformats-package.relationships+xml"/>
  <Override PartName="/ppt/slides/_rels/slide74.xml.rels" ContentType="application/vnd.openxmlformats-package.relationships+xml"/>
  <Override PartName="/ppt/slides/_rels/slide111.xml.rels" ContentType="application/vnd.openxmlformats-package.relationships+xml"/>
  <Override PartName="/ppt/slides/_rels/slide84.xml.rels" ContentType="application/vnd.openxmlformats-package.relationships+xml"/>
  <Override PartName="/ppt/slides/_rels/slide35.xml.rels" ContentType="application/vnd.openxmlformats-package.relationships+xml"/>
  <Override PartName="/ppt/slides/_rels/slide70.xml.rels" ContentType="application/vnd.openxmlformats-package.relationships+xml"/>
  <Override PartName="/ppt/slides/_rels/slide4.xml.rels" ContentType="application/vnd.openxmlformats-package.relationships+xml"/>
  <Override PartName="/ppt/slides/_rels/slide94.xml.rels" ContentType="application/vnd.openxmlformats-package.relationships+xml"/>
  <Override PartName="/ppt/slides/_rels/slide45.xml.rels" ContentType="application/vnd.openxmlformats-package.relationships+xml"/>
  <Override PartName="/ppt/slides/_rels/slide100.xml.rels" ContentType="application/vnd.openxmlformats-package.relationships+xml"/>
  <Override PartName="/ppt/slides/_rels/slide24.xml.rels" ContentType="application/vnd.openxmlformats-package.relationships+xml"/>
  <Override PartName="/ppt/slides/_rels/slide7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110.xml.rels" ContentType="application/vnd.openxmlformats-package.relationships+xml"/>
  <Override PartName="/ppt/slides/_rels/slide83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03.xml.rels" ContentType="application/vnd.openxmlformats-package.relationships+xml"/>
  <Override PartName="/ppt/slides/_rels/slide76.xml.rels" ContentType="application/vnd.openxmlformats-package.relationships+xml"/>
  <Override PartName="/ppt/slides/_rels/slide8.xml.rels" ContentType="application/vnd.openxmlformats-package.relationships+xml"/>
  <Override PartName="/ppt/slides/_rels/slide60.xml.rels" ContentType="application/vnd.openxmlformats-package.relationships+xml"/>
  <Override PartName="/ppt/slides/_rels/slide11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86.xml.rels" ContentType="application/vnd.openxmlformats-package.relationships+xml"/>
  <Override PartName="/ppt/slides/_rels/slide37.xml.rels" ContentType="application/vnd.openxmlformats-package.relationships+xml"/>
  <Override PartName="/ppt/slides/_rels/slide87.xml.rels" ContentType="application/vnd.openxmlformats-package.relationships+xml"/>
  <Override PartName="/ppt/slides/_rels/slide38.xml.rels" ContentType="application/vnd.openxmlformats-package.relationships+xml"/>
  <Override PartName="/ppt/slides/_rels/slide8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90.xml.rels" ContentType="application/vnd.openxmlformats-package.relationships+xml"/>
  <Override PartName="/ppt/slides/_rels/slide41.xml.rels" ContentType="application/vnd.openxmlformats-package.relationships+xml"/>
  <Override PartName="/ppt/slides/_rels/slide91.xml.rels" ContentType="application/vnd.openxmlformats-package.relationships+xml"/>
  <Override PartName="/ppt/slides/_rels/slide42.xml.rels" ContentType="application/vnd.openxmlformats-package.relationships+xml"/>
  <Override PartName="/ppt/slides/_rels/slide92.xml.rels" ContentType="application/vnd.openxmlformats-package.relationships+xml"/>
  <Override PartName="/ppt/slides/_rels/slide43.xml.rels" ContentType="application/vnd.openxmlformats-package.relationships+xml"/>
  <Override PartName="/ppt/slides/_rels/slide22.xml.rels" ContentType="application/vnd.openxmlformats-package.relationships+xml"/>
  <Override PartName="/ppt/slides/_rels/slide71.xml.rels" ContentType="application/vnd.openxmlformats-package.relationships+xml"/>
  <Override PartName="/ppt/slides/_rels/slide93.xml.rels" ContentType="application/vnd.openxmlformats-package.relationships+xml"/>
  <Override PartName="/ppt/slides/_rels/slide44.xml.rels" ContentType="application/vnd.openxmlformats-package.relationships+xml"/>
  <Override PartName="/ppt/slides/_rels/slide23.xml.rels" ContentType="application/vnd.openxmlformats-package.relationships+xml"/>
  <Override PartName="/ppt/slides/_rels/slide72.xml.rels" ContentType="application/vnd.openxmlformats-package.relationships+xml"/>
  <Override PartName="/ppt/slides/_rels/slide97.xml.rels" ContentType="application/vnd.openxmlformats-package.relationships+xml"/>
  <Override PartName="/ppt/slides/_rels/slide48.xml.rels" ContentType="application/vnd.openxmlformats-package.relationships+xml"/>
  <Override PartName="/ppt/slides/_rels/slide98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69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52.xml.rels" ContentType="application/vnd.openxmlformats-package.relationships+xml"/>
  <Override PartName="/ppt/slides/_rels/slide53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104.xml.rels" ContentType="application/vnd.openxmlformats-package.relationships+xml"/>
  <Override PartName="/ppt/slides/_rels/slide56.xml.rels" ContentType="application/vnd.openxmlformats-package.relationships+xml"/>
  <Override PartName="/ppt/slides/_rels/slide105.xml.rels" ContentType="application/vnd.openxmlformats-package.relationships+xml"/>
  <Override PartName="/ppt/slides/_rels/slide57.xml.rels" ContentType="application/vnd.openxmlformats-package.relationships+xml"/>
  <Override PartName="/ppt/slides/_rels/slide12.xml.rels" ContentType="application/vnd.openxmlformats-package.relationships+xml"/>
  <Override PartName="/ppt/slides/_rels/slide61.xml.rels" ContentType="application/vnd.openxmlformats-package.relationships+xml"/>
  <Override PartName="/ppt/slides/_rels/slide13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16.xml.rels" ContentType="application/vnd.openxmlformats-package.relationships+xml"/>
  <Override PartName="/ppt/slides/_rels/slide65.xml.rels" ContentType="application/vnd.openxmlformats-package.relationships+xml"/>
  <Override PartName="/ppt/slides/_rels/slide17.xml.rels" ContentType="application/vnd.openxmlformats-package.relationships+xml"/>
  <Override PartName="/ppt/slides/_rels/slide66.xml.rels" ContentType="application/vnd.openxmlformats-package.relationships+xml"/>
  <Override PartName="/ppt/slides/_rels/slide18.xml.rels" ContentType="application/vnd.openxmlformats-package.relationships+xml"/>
  <Override PartName="/ppt/slides/_rels/slide67.xml.rels" ContentType="application/vnd.openxmlformats-package.relationships+xml"/>
  <Override PartName="/ppt/slides/_rels/slide19.xml.rels" ContentType="application/vnd.openxmlformats-package.relationships+xml"/>
  <Override PartName="/ppt/slides/_rels/slide68.xml.rels" ContentType="application/vnd.openxmlformats-package.relationships+xml"/>
  <Override PartName="/ppt/slides/slide46.xml" ContentType="application/vnd.openxmlformats-officedocument.presentationml.slide+xml"/>
  <Override PartName="/ppt/slides/slide20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7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65.xml" ContentType="application/vnd.openxmlformats-officedocument.presentationml.slide+xml"/>
  <Override PartName="/ppt/slides/slide41.xml" ContentType="application/vnd.openxmlformats-officedocument.presentationml.slide+xml"/>
  <Override PartName="/ppt/slides/slide66.xml" ContentType="application/vnd.openxmlformats-officedocument.presentationml.slide+xml"/>
  <Override PartName="/ppt/slides/slide42.xml" ContentType="application/vnd.openxmlformats-officedocument.presentationml.slide+xml"/>
  <Override PartName="/ppt/slides/slide67.xml" ContentType="application/vnd.openxmlformats-officedocument.presentationml.slide+xml"/>
  <Override PartName="/ppt/slides/slide43.xml" ContentType="application/vnd.openxmlformats-officedocument.presentationml.slide+xml"/>
  <Override PartName="/ppt/slides/slide110.xml" ContentType="application/vnd.openxmlformats-officedocument.presentationml.slide+xml"/>
  <Override PartName="/ppt/slides/slide68.xml" ContentType="application/vnd.openxmlformats-officedocument.presentationml.slide+xml"/>
  <Override PartName="/ppt/slides/slide44.xml" ContentType="application/vnd.openxmlformats-officedocument.presentationml.slide+xml"/>
  <Override PartName="/ppt/slides/slide111.xml" ContentType="application/vnd.openxmlformats-officedocument.presentationml.slide+xml"/>
  <Override PartName="/ppt/slides/slide69.xml" ContentType="application/vnd.openxmlformats-officedocument.presentationml.slide+xml"/>
  <Override PartName="/ppt/slides/slide50.xml" ContentType="application/vnd.openxmlformats-officedocument.presentationml.slide+xml"/>
  <Override PartName="/ppt/slides/slide75.xml" ContentType="application/vnd.openxmlformats-officedocument.presentationml.slide+xml"/>
  <Override PartName="/ppt/slides/slide51.xml" ContentType="application/vnd.openxmlformats-officedocument.presentationml.slide+xml"/>
  <Override PartName="/ppt/slides/slide76.xml" ContentType="application/vnd.openxmlformats-officedocument.presentationml.slide+xml"/>
  <Override PartName="/ppt/slides/slide52.xml" ContentType="application/vnd.openxmlformats-officedocument.presentationml.slide+xml"/>
  <Override PartName="/ppt/slides/slide77.xml" ContentType="application/vnd.openxmlformats-officedocument.presentationml.slide+xml"/>
  <Override PartName="/ppt/slides/slide53.xml" ContentType="application/vnd.openxmlformats-officedocument.presentationml.slide+xml"/>
  <Override PartName="/ppt/slides/slide78.xml" ContentType="application/vnd.openxmlformats-officedocument.presentationml.slide+xml"/>
  <Override PartName="/ppt/slides/slide54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B03A836-3BDF-43E5-883F-32927C285176}" type="slidenum">
              <a:rPr b="0" lang="en-IN" sz="1400" spc="-1" strike="noStrike"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8.xml.rels><?xml version="1.0" encoding="UTF-8"?>
<Relationships xmlns="http://schemas.openxmlformats.org/package/2006/relationships"><Relationship Id="rId1" Type="http://schemas.openxmlformats.org/officeDocument/2006/relationships/slide" Target="../slides/slide108.xml"/><Relationship Id="rId2" Type="http://schemas.openxmlformats.org/officeDocument/2006/relationships/notesMaster" Target="../notesMasters/notesMaster1.xml"/>
</Relationships>
</file>

<file path=ppt/notesSlides/_rels/notesSlide109.xml.rels><?xml version="1.0" encoding="UTF-8"?>
<Relationships xmlns="http://schemas.openxmlformats.org/package/2006/relationships"><Relationship Id="rId1" Type="http://schemas.openxmlformats.org/officeDocument/2006/relationships/slide" Target="../slides/slide109.xml"/><Relationship Id="rId2" Type="http://schemas.openxmlformats.org/officeDocument/2006/relationships/notesMaster" Target="../notesMasters/notesMaster1.xml"/>
</Relationships>
</file>

<file path=ppt/notesSlides/_rels/notesSlide110.xml.rels><?xml version="1.0" encoding="UTF-8"?>
<Relationships xmlns="http://schemas.openxmlformats.org/package/2006/relationships"><Relationship Id="rId1" Type="http://schemas.openxmlformats.org/officeDocument/2006/relationships/slide" Target="../slides/slide110.xml"/><Relationship Id="rId2" Type="http://schemas.openxmlformats.org/officeDocument/2006/relationships/notesMaster" Target="../notesMasters/notesMaster1.xml"/>
</Relationships>
</file>

<file path=ppt/notesSlides/_rels/notesSlide111.xml.rels><?xml version="1.0" encoding="UTF-8"?>
<Relationships xmlns="http://schemas.openxmlformats.org/package/2006/relationships"><Relationship Id="rId1" Type="http://schemas.openxmlformats.org/officeDocument/2006/relationships/slide" Target="../slides/slide111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notesSlide10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First, let's define NER!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go through pages, recognize the names of things: "Bill MacCartney", "Stanford University"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the people who came up with this task had a rather precise, philosophically motivated meaning in mind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entity: a discrete, actual thing: </a:t>
            </a:r>
            <a:r>
              <a:rPr b="0" i="1" lang="en-IN" sz="1000" spc="-1" strike="noStrike">
                <a:latin typeface="Arial"/>
                <a:ea typeface="ＭＳ Ｐゴシック"/>
              </a:rPr>
              <a:t>Bill MacCartney</a:t>
            </a:r>
            <a:r>
              <a:rPr b="0" lang="en-IN" sz="1000" spc="-1" strike="noStrike">
                <a:latin typeface="Arial"/>
                <a:ea typeface="ＭＳ Ｐゴシック"/>
              </a:rPr>
              <a:t>, but not </a:t>
            </a:r>
            <a:r>
              <a:rPr b="0" i="1" lang="en-IN" sz="1000" spc="-1" strike="noStrike">
                <a:latin typeface="Arial"/>
                <a:ea typeface="ＭＳ Ｐゴシック"/>
              </a:rPr>
              <a:t>calcium carbonate </a:t>
            </a:r>
            <a:r>
              <a:rPr b="0" lang="en-IN" sz="1000" spc="-1" strike="noStrike">
                <a:latin typeface="Arial"/>
                <a:ea typeface="ＭＳ Ｐゴシック"/>
              </a:rPr>
              <a:t>or </a:t>
            </a:r>
            <a:r>
              <a:rPr b="0" i="1" lang="en-IN" sz="1000" spc="-1" strike="noStrike">
                <a:latin typeface="Arial"/>
                <a:ea typeface="ＭＳ Ｐゴシック"/>
              </a:rPr>
              <a:t>Tuesday </a:t>
            </a:r>
            <a:r>
              <a:rPr b="0" lang="en-IN" sz="1000" spc="-1" strike="noStrike">
                <a:latin typeface="Arial"/>
                <a:ea typeface="ＭＳ Ｐゴシック"/>
              </a:rPr>
              <a:t>or </a:t>
            </a:r>
            <a:r>
              <a:rPr b="0" i="1" lang="en-IN" sz="1000" spc="-1" strike="noStrike">
                <a:latin typeface="Arial"/>
                <a:ea typeface="ＭＳ Ｐゴシック"/>
              </a:rPr>
              <a:t>Viagra</a:t>
            </a:r>
            <a:r>
              <a:rPr b="0" lang="en-IN" sz="1000" spc="-1" strike="noStrike">
                <a:latin typeface="Arial"/>
                <a:ea typeface="ＭＳ Ｐゴシック"/>
              </a:rPr>
              <a:t> 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named entity: an entity with a name, in a philosophical, Kripke-like sense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(this water bottle is an entity, but not a NAMED entity)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but in practice the definition has been expanded quite a bit in later work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we routinely include dates &amp; times, proteins, drug names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but still, loosely, things that have a name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but NOT references to entities which are not names: "this university", "it”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first task in NER: identifying occurrences of named entities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so that's a pretty useful base-level task -- widely deployed and used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you've probably seen web pages that do this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e.g. financial web sites often mark up stock symbols, names of companies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Microsoft has done work with this, smart tags, entities tagged with metadata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Reuters has web service OpenCalais, you send them docs, they send back NER markup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68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585CA16-1662-44B2-BDF8-AC99C4ADEF2C}" type="slidenum">
              <a:rPr b="0" lang="en-IN" sz="12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0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First, let's define NER!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go through pages, recognize the names of things: "Bill MacCartney", "Stanford University"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the people who came up with this task had a rather precise, philosophically motivated meaning in mind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entity: a discrete, actual thing: </a:t>
            </a:r>
            <a:r>
              <a:rPr b="0" i="1" lang="en-IN" sz="1000" spc="-1" strike="noStrike">
                <a:latin typeface="Arial"/>
                <a:ea typeface="ＭＳ Ｐゴシック"/>
              </a:rPr>
              <a:t>Bill MacCartney</a:t>
            </a:r>
            <a:r>
              <a:rPr b="0" lang="en-IN" sz="1000" spc="-1" strike="noStrike">
                <a:latin typeface="Arial"/>
                <a:ea typeface="ＭＳ Ｐゴシック"/>
              </a:rPr>
              <a:t>, but not </a:t>
            </a:r>
            <a:r>
              <a:rPr b="0" i="1" lang="en-IN" sz="1000" spc="-1" strike="noStrike">
                <a:latin typeface="Arial"/>
                <a:ea typeface="ＭＳ Ｐゴシック"/>
              </a:rPr>
              <a:t>calcium carbonate </a:t>
            </a:r>
            <a:r>
              <a:rPr b="0" lang="en-IN" sz="1000" spc="-1" strike="noStrike">
                <a:latin typeface="Arial"/>
                <a:ea typeface="ＭＳ Ｐゴシック"/>
              </a:rPr>
              <a:t>or </a:t>
            </a:r>
            <a:r>
              <a:rPr b="0" i="1" lang="en-IN" sz="1000" spc="-1" strike="noStrike">
                <a:latin typeface="Arial"/>
                <a:ea typeface="ＭＳ Ｐゴシック"/>
              </a:rPr>
              <a:t>Tuesday </a:t>
            </a:r>
            <a:r>
              <a:rPr b="0" lang="en-IN" sz="1000" spc="-1" strike="noStrike">
                <a:latin typeface="Arial"/>
                <a:ea typeface="ＭＳ Ｐゴシック"/>
              </a:rPr>
              <a:t>or </a:t>
            </a:r>
            <a:r>
              <a:rPr b="0" i="1" lang="en-IN" sz="1000" spc="-1" strike="noStrike">
                <a:latin typeface="Arial"/>
                <a:ea typeface="ＭＳ Ｐゴシック"/>
              </a:rPr>
              <a:t>Viagra</a:t>
            </a:r>
            <a:r>
              <a:rPr b="0" lang="en-IN" sz="1000" spc="-1" strike="noStrike">
                <a:latin typeface="Arial"/>
                <a:ea typeface="ＭＳ Ｐゴシック"/>
              </a:rPr>
              <a:t> 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named entity: an entity with a name, in a philosophical, Kripke-like sense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(this water bottle is an entity, but not a NAMED entity)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but in practice the definition has been expanded quite a bit in later work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we routinely include dates &amp; times, proteins, drug names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but still, loosely, things that have a name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but NOT references to entities which are not names: "this university", "it”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first task in NER: identifying occurrences of named entities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so that's a pretty useful base-level task -- widely deployed and used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you've probably seen web pages that do this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e.g. financial web sites often mark up stock symbols, names of companies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Microsoft has done work with this, smart tags, entities tagged with metadata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Reuters has web service OpenCalais, you send them docs, they send back NER markup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6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3610792-6AE9-41C9-B9A8-91ACB86D30EF}" type="slidenum">
              <a:rPr b="0" lang="en-IN" sz="12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First, let's define NER!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go through pages, recognize the names of things: "Bill MacCartney", "Stanford University"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the people who came up with this task had a rather precise, philosophically motivated meaning in mind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entity: a discrete, actual thing: </a:t>
            </a:r>
            <a:r>
              <a:rPr b="0" i="1" lang="en-IN" sz="1000" spc="-1" strike="noStrike">
                <a:latin typeface="Arial"/>
                <a:ea typeface="ＭＳ Ｐゴシック"/>
              </a:rPr>
              <a:t>Bill MacCartney</a:t>
            </a:r>
            <a:r>
              <a:rPr b="0" lang="en-IN" sz="1000" spc="-1" strike="noStrike">
                <a:latin typeface="Arial"/>
                <a:ea typeface="ＭＳ Ｐゴシック"/>
              </a:rPr>
              <a:t>, but not </a:t>
            </a:r>
            <a:r>
              <a:rPr b="0" i="1" lang="en-IN" sz="1000" spc="-1" strike="noStrike">
                <a:latin typeface="Arial"/>
                <a:ea typeface="ＭＳ Ｐゴシック"/>
              </a:rPr>
              <a:t>calcium carbonate </a:t>
            </a:r>
            <a:r>
              <a:rPr b="0" lang="en-IN" sz="1000" spc="-1" strike="noStrike">
                <a:latin typeface="Arial"/>
                <a:ea typeface="ＭＳ Ｐゴシック"/>
              </a:rPr>
              <a:t>or </a:t>
            </a:r>
            <a:r>
              <a:rPr b="0" i="1" lang="en-IN" sz="1000" spc="-1" strike="noStrike">
                <a:latin typeface="Arial"/>
                <a:ea typeface="ＭＳ Ｐゴシック"/>
              </a:rPr>
              <a:t>Tuesday </a:t>
            </a:r>
            <a:r>
              <a:rPr b="0" lang="en-IN" sz="1000" spc="-1" strike="noStrike">
                <a:latin typeface="Arial"/>
                <a:ea typeface="ＭＳ Ｐゴシック"/>
              </a:rPr>
              <a:t>or </a:t>
            </a:r>
            <a:r>
              <a:rPr b="0" i="1" lang="en-IN" sz="1000" spc="-1" strike="noStrike">
                <a:latin typeface="Arial"/>
                <a:ea typeface="ＭＳ Ｐゴシック"/>
              </a:rPr>
              <a:t>Viagra</a:t>
            </a:r>
            <a:r>
              <a:rPr b="0" lang="en-IN" sz="1000" spc="-1" strike="noStrike">
                <a:latin typeface="Arial"/>
                <a:ea typeface="ＭＳ Ｐゴシック"/>
              </a:rPr>
              <a:t> 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named entity: an entity with a name, in a philosophical, Kripke-like sense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(this water bottle is an entity, but not a NAMED entity)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but in practice the definition has been expanded quite a bit in later work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we routinely include dates &amp; times, proteins, drug names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but still, loosely, things that have a name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but NOT references to entities which are not names: "this university", "it”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first task in NER: identifying occurrences of named entities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so that's a pretty useful base-level task -- widely deployed and used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you've probably seen web pages that do this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e.g. financial web sites often mark up stock symbols, names of companies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Microsoft has done work with this, smart tags, entities tagged with metadata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Reuters has web service OpenCalais, you send them docs, they send back NER markup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69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705406A-95B8-4F91-ACD2-1298408A15DB}" type="slidenum">
              <a:rPr b="0" lang="en-IN" sz="12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First, let's define NER!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go through pages, recognize the names of things: "Bill MacCartney", "Stanford University"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the people who came up with this task had a rather precise, philosophically motivated meaning in mind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entity: a discrete, actual thing: </a:t>
            </a:r>
            <a:r>
              <a:rPr b="0" i="1" lang="en-IN" sz="1000" spc="-1" strike="noStrike">
                <a:latin typeface="Arial"/>
                <a:ea typeface="ＭＳ Ｐゴシック"/>
              </a:rPr>
              <a:t>Bill MacCartney</a:t>
            </a:r>
            <a:r>
              <a:rPr b="0" lang="en-IN" sz="1000" spc="-1" strike="noStrike">
                <a:latin typeface="Arial"/>
                <a:ea typeface="ＭＳ Ｐゴシック"/>
              </a:rPr>
              <a:t>, but not </a:t>
            </a:r>
            <a:r>
              <a:rPr b="0" i="1" lang="en-IN" sz="1000" spc="-1" strike="noStrike">
                <a:latin typeface="Arial"/>
                <a:ea typeface="ＭＳ Ｐゴシック"/>
              </a:rPr>
              <a:t>calcium carbonate </a:t>
            </a:r>
            <a:r>
              <a:rPr b="0" lang="en-IN" sz="1000" spc="-1" strike="noStrike">
                <a:latin typeface="Arial"/>
                <a:ea typeface="ＭＳ Ｐゴシック"/>
              </a:rPr>
              <a:t>or </a:t>
            </a:r>
            <a:r>
              <a:rPr b="0" i="1" lang="en-IN" sz="1000" spc="-1" strike="noStrike">
                <a:latin typeface="Arial"/>
                <a:ea typeface="ＭＳ Ｐゴシック"/>
              </a:rPr>
              <a:t>Tuesday </a:t>
            </a:r>
            <a:r>
              <a:rPr b="0" lang="en-IN" sz="1000" spc="-1" strike="noStrike">
                <a:latin typeface="Arial"/>
                <a:ea typeface="ＭＳ Ｐゴシック"/>
              </a:rPr>
              <a:t>or </a:t>
            </a:r>
            <a:r>
              <a:rPr b="0" i="1" lang="en-IN" sz="1000" spc="-1" strike="noStrike">
                <a:latin typeface="Arial"/>
                <a:ea typeface="ＭＳ Ｐゴシック"/>
              </a:rPr>
              <a:t>Viagra</a:t>
            </a:r>
            <a:r>
              <a:rPr b="0" lang="en-IN" sz="1000" spc="-1" strike="noStrike">
                <a:latin typeface="Arial"/>
                <a:ea typeface="ＭＳ Ｐゴシック"/>
              </a:rPr>
              <a:t> 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named entity: an entity with a name, in a philosophical, Kripke-like sense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(this water bottle is an entity, but not a NAMED entity)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but in practice the definition has been expanded quite a bit in later work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we routinely include dates &amp; times, proteins, drug names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but still, loosely, things that have a name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but NOT references to entities which are not names: "this university", "it”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first task in NER: identifying occurrences of named entities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so that's a pretty useful base-level task -- widely deployed and used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you've probably seen web pages that do this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e.g. financial web sites often mark up stock symbols, names of companies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Microsoft has done work with this, smart tags, entities tagged with metadata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IN" sz="1000" spc="-1" strike="noStrike">
                <a:latin typeface="Arial"/>
                <a:ea typeface="ＭＳ Ｐゴシック"/>
              </a:rPr>
              <a:t>Reuters has web service OpenCalais, you send them docs, they send back NER markup</a:t>
            </a:r>
            <a:endParaRPr b="0" lang="en-IN" sz="1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69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7F1D0E1-4364-469B-B121-921013E4EBED}" type="slidenum">
              <a:rPr b="0" lang="en-IN" sz="12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C1B24CC-EEA5-496A-94BE-114FF5F44236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670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671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F0248F1-990C-41E5-B84A-CC7DB3846AEE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67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674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D446E07-3DE5-4613-A6CA-91E1B6B15E35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67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677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The naive feature space consists of the unique terms that occur in documents, which can be tens or hundreds of thousands of terms of  even a moderate-size text collection. The current techniques cannot deal with such large set of terms. It is desirable to reduce the native space without information loss.</a:t>
            </a:r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E6F83EC-1B97-47B7-A102-C6953317F226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67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68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6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6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89F142A-DAD1-47C3-B052-1E3F48AB5272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yl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CS@UV</a:t>
            </a: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a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CS6501</a:t>
            </a: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: Text </a:t>
            </a: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Mining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9080D38-34EA-4A34-90A2-16AC33EC3D36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yl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CS@UV</a:t>
            </a: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a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CS6501</a:t>
            </a: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: Text </a:t>
            </a: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Mining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73E228B-D014-4A89-8AA8-4DD8B1C14207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yl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CS@UV</a:t>
            </a: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a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CS6501</a:t>
            </a: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: Text </a:t>
            </a: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Mining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0B33920-FA0E-4DC7-A57B-4AB0A6D9BB7A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3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8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0.xml"/>
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mailto:jblack@mail.yahoo.com" TargetMode="External"/><Relationship Id="rId2" Type="http://schemas.openxmlformats.org/officeDocument/2006/relationships/hyperlink" Target="http://stuff.big.com/new/specials.html" TargetMode="External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Relationship Id="rId3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wmf"/><Relationship Id="rId3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wmf"/><Relationship Id="rId3" Type="http://schemas.openxmlformats.org/officeDocument/2006/relationships/image" Target="../media/image29.wmf"/><Relationship Id="rId4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30.wmf"/><Relationship Id="rId2" Type="http://schemas.openxmlformats.org/officeDocument/2006/relationships/image" Target="../media/image31.wmf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slideLayout" Target="../slideLayouts/slideLayout13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3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3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3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Introduction to Text Mining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8b8b8b"/>
                </a:solidFill>
                <a:latin typeface="Calibri"/>
              </a:rPr>
              <a:t>Ramesh Ragala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8b8b8b"/>
                </a:solidFill>
                <a:latin typeface="Calibri"/>
              </a:rPr>
              <a:t>Assistant Professor (Senior)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8b8b8b"/>
                </a:solidFill>
                <a:latin typeface="Calibri"/>
              </a:rPr>
              <a:t>VIT Chennai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6C0368D-6B69-40FD-98B3-25E6F5F3C71F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171" name="Picture 2" descr=""/>
          <p:cNvPicPr/>
          <p:nvPr/>
        </p:nvPicPr>
        <p:blipFill>
          <a:blip r:embed="rId1"/>
          <a:stretch/>
        </p:blipFill>
        <p:spPr>
          <a:xfrm>
            <a:off x="154440" y="502200"/>
            <a:ext cx="8551080" cy="587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TextShape 1"/>
          <p:cNvSpPr txBox="1"/>
          <p:nvPr/>
        </p:nvSpPr>
        <p:spPr>
          <a:xfrm>
            <a:off x="457200" y="274680"/>
            <a:ext cx="8229240" cy="666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Vector Space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5" name="TextShape 2"/>
          <p:cNvSpPr txBox="1"/>
          <p:nvPr/>
        </p:nvSpPr>
        <p:spPr>
          <a:xfrm>
            <a:off x="457200" y="848160"/>
            <a:ext cx="8328600" cy="5552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TF-IDF based Model: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matrix augmentation technique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CD0D7EF-350B-4DD7-8D86-A260B66E3960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637" name="Picture 2" descr=""/>
          <p:cNvPicPr/>
          <p:nvPr/>
        </p:nvPicPr>
        <p:blipFill>
          <a:blip r:embed="rId1"/>
          <a:stretch/>
        </p:blipFill>
        <p:spPr>
          <a:xfrm>
            <a:off x="1643400" y="1563840"/>
            <a:ext cx="5790960" cy="4659840"/>
          </a:xfrm>
          <a:prstGeom prst="rect">
            <a:avLst/>
          </a:prstGeom>
          <a:ln>
            <a:noFill/>
          </a:ln>
        </p:spPr>
      </p:pic>
    </p:spTree>
  </p:cSld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TextShape 1"/>
          <p:cNvSpPr txBox="1"/>
          <p:nvPr/>
        </p:nvSpPr>
        <p:spPr>
          <a:xfrm>
            <a:off x="457200" y="274680"/>
            <a:ext cx="8229240" cy="666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Vector Space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9" name="TextShape 2"/>
          <p:cNvSpPr txBox="1"/>
          <p:nvPr/>
        </p:nvSpPr>
        <p:spPr>
          <a:xfrm>
            <a:off x="457200" y="848160"/>
            <a:ext cx="8328600" cy="5552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TF-IDF based Model: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matrix augmentation technique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sim(d1,d2) = 0.0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sim(d1,d3) = 0.24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sim(d2,d3) = 0.16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343DE53-985A-4074-B39F-677E9855CE81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641" name="Picture 2" descr=""/>
          <p:cNvPicPr/>
          <p:nvPr/>
        </p:nvPicPr>
        <p:blipFill>
          <a:blip r:embed="rId1"/>
          <a:stretch/>
        </p:blipFill>
        <p:spPr>
          <a:xfrm>
            <a:off x="2504520" y="1577160"/>
            <a:ext cx="4320000" cy="2954880"/>
          </a:xfrm>
          <a:prstGeom prst="rect">
            <a:avLst/>
          </a:prstGeom>
          <a:ln>
            <a:noFill/>
          </a:ln>
        </p:spPr>
      </p:pic>
      <p:sp>
        <p:nvSpPr>
          <p:cNvPr id="642" name="CustomShape 4"/>
          <p:cNvSpPr/>
          <p:nvPr/>
        </p:nvSpPr>
        <p:spPr>
          <a:xfrm>
            <a:off x="4161240" y="4532400"/>
            <a:ext cx="4704120" cy="1801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1" i="1" lang="en-IN" sz="18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1" i="1" lang="en-IN" sz="1800" spc="-1" strike="noStrike" baseline="-25000">
                <a:solidFill>
                  <a:srgbClr val="000000"/>
                </a:solidFill>
                <a:latin typeface="Calibri"/>
              </a:rPr>
              <a:t>3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are more similar to 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</a:rPr>
              <a:t>q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than 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1" i="1" lang="en-IN" sz="18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does not necessarily mean that 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1" i="1" lang="en-IN" sz="1800" spc="-1" strike="noStrike" baseline="-25000">
                <a:solidFill>
                  <a:srgbClr val="000000"/>
                </a:solidFill>
                <a:latin typeface="Calibri"/>
              </a:rPr>
              <a:t>3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is more similar to 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1" i="1" lang="en-IN" sz="18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than to 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1" i="1" lang="en-IN" sz="18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IN" sz="1800" spc="-1" strike="noStrike">
              <a:latin typeface="Arial"/>
            </a:endParaRPr>
          </a:p>
        </p:txBody>
      </p:sp>
    </p:spTree>
  </p:cSld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TextShape 1"/>
          <p:cNvSpPr txBox="1"/>
          <p:nvPr/>
        </p:nvSpPr>
        <p:spPr>
          <a:xfrm>
            <a:off x="457200" y="274680"/>
            <a:ext cx="8229240" cy="666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Vector Space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4" name="TextShape 2"/>
          <p:cNvSpPr txBox="1"/>
          <p:nvPr/>
        </p:nvSpPr>
        <p:spPr>
          <a:xfrm>
            <a:off x="457200" y="848160"/>
            <a:ext cx="8328600" cy="5552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TF-IDF based Model: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Limitations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It can be gamed via L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libri"/>
              </a:rPr>
              <a:t>i,j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weights, i.e., by simply repeating term.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IDF weights are not based on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relevance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information, but on merely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matching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terms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Documents sharing high-order co-occurrence and that might be relevant are ignored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matrix must be recomputed each time a new document is added to a collection.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term independence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assumption made with TF-IDF based models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documents are bags of words where terms occur by chance and where their order does not matter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5891080-4CEB-4326-AE87-FBAA2E5057E5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TextShape 1"/>
          <p:cNvSpPr txBox="1"/>
          <p:nvPr/>
        </p:nvSpPr>
        <p:spPr>
          <a:xfrm>
            <a:off x="457200" y="274680"/>
            <a:ext cx="8229240" cy="666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Vector Space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7" name="TextShape 2"/>
          <p:cNvSpPr txBox="1"/>
          <p:nvPr/>
        </p:nvSpPr>
        <p:spPr>
          <a:xfrm>
            <a:off x="457200" y="848160"/>
            <a:ext cx="8328600" cy="5698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Terms can be dependent due to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Polysemy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 same terms can be used in different contexts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Example: [driving cars] vs. [driving results]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Thus, irrelevant documents can be retrieved because they may share some words from the query. This affects precision.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Synonymity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 different terms can be used in the same contexts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Example: [car insurance] vs. [auto insurance]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So relevant documents might not be retrieved. This affects recall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Ordering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different terms can be used in different positions in different contexts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Example: [junior college] vs. [college junior]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can affect precision and recall.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1A0318A-F203-458A-A4CB-F7A84FD0FFE0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TextShape 1"/>
          <p:cNvSpPr txBox="1"/>
          <p:nvPr/>
        </p:nvSpPr>
        <p:spPr>
          <a:xfrm>
            <a:off x="457200" y="274680"/>
            <a:ext cx="8229240" cy="666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Information Extraction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0" name="TextShape 2"/>
          <p:cNvSpPr txBox="1"/>
          <p:nvPr/>
        </p:nvSpPr>
        <p:spPr>
          <a:xfrm>
            <a:off x="351360" y="861480"/>
            <a:ext cx="8328600" cy="5538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Information Extraction = Text Mining = e-discovery.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ultimate goal is to convert unstructured text into structured information (so information of interest can easily be picked up)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Information Extraction systems: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Find and understand limited relevant parts of texts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Gather information from many pieces of text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Produce a structured representation of relevant information: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Relations (in database sense)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Knowledge base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Goal: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Organize the information so that it is useful to people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Put information in a semantically precise form that allows further inference to be made by computer algorithms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778C680-276D-42F5-ABC2-34338AC9D5A6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TextShape 1"/>
          <p:cNvSpPr txBox="1"/>
          <p:nvPr/>
        </p:nvSpPr>
        <p:spPr>
          <a:xfrm>
            <a:off x="457200" y="274680"/>
            <a:ext cx="8229240" cy="666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Information Extraction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3" name="TextShape 2"/>
          <p:cNvSpPr txBox="1"/>
          <p:nvPr/>
        </p:nvSpPr>
        <p:spPr>
          <a:xfrm>
            <a:off x="351360" y="861480"/>
            <a:ext cx="8328600" cy="5538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Named Entity Recognition  is a sub task of identifying names of people, places, organizations, temporal expression, numerical expressions, etc in text.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Example: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Sundar Pichai is CEO of google and lives in America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People </a:t>
            </a:r>
            <a:r>
              <a:rPr b="0" lang="en-U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sundar pichai, Organization </a:t>
            </a:r>
            <a:r>
              <a:rPr b="0" lang="en-U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google, place </a:t>
            </a:r>
            <a:r>
              <a:rPr b="0" lang="en-U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America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goals of NER is to finding and classify names  in text.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Example: used car ads: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For sale, </a:t>
            </a: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2002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b050"/>
                </a:solidFill>
                <a:latin typeface="Calibri"/>
              </a:rPr>
              <a:t>Toyoto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2060"/>
                </a:solidFill>
                <a:latin typeface="Calibri"/>
              </a:rPr>
              <a:t>Prius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n-US" sz="2400" spc="-1" strike="noStrike">
                <a:solidFill>
                  <a:srgbClr val="c0504d"/>
                </a:solidFill>
                <a:latin typeface="Calibri"/>
              </a:rPr>
              <a:t>20,000 mi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n-US" sz="2400" spc="-1" strike="noStrike">
                <a:solidFill>
                  <a:srgbClr val="8064a2"/>
                </a:solidFill>
                <a:latin typeface="Calibri"/>
              </a:rPr>
              <a:t>$15k 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or best offer. Available starting July 20, 2018.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Year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n-US" sz="2400" spc="-1" strike="noStrike">
                <a:solidFill>
                  <a:srgbClr val="00b050"/>
                </a:solidFill>
                <a:latin typeface="Calibri"/>
              </a:rPr>
              <a:t>Brand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n-US" sz="2400" spc="-1" strike="noStrike">
                <a:solidFill>
                  <a:srgbClr val="002060"/>
                </a:solidFill>
                <a:latin typeface="Calibri"/>
              </a:rPr>
              <a:t>Model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n-US" sz="2400" spc="-1" strike="noStrike">
                <a:solidFill>
                  <a:srgbClr val="8064a2"/>
                </a:solidFill>
                <a:latin typeface="Calibri"/>
              </a:rPr>
              <a:t>Price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n-US" sz="2400" spc="-1" strike="noStrike">
                <a:solidFill>
                  <a:srgbClr val="c0504d"/>
                </a:solidFill>
                <a:latin typeface="Calibri"/>
              </a:rPr>
              <a:t>mileage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NER: Getting simple structured information out of text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69389DC-1309-4FB2-9FFA-6A5D87880AF9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TextShape 1"/>
          <p:cNvSpPr txBox="1"/>
          <p:nvPr/>
        </p:nvSpPr>
        <p:spPr>
          <a:xfrm>
            <a:off x="457200" y="274680"/>
            <a:ext cx="8229240" cy="666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Information Extraction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6" name="TextShape 2"/>
          <p:cNvSpPr txBox="1"/>
          <p:nvPr/>
        </p:nvSpPr>
        <p:spPr>
          <a:xfrm>
            <a:off x="351360" y="861480"/>
            <a:ext cx="8328600" cy="5538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Entity Types: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Identify mentions in text and classify them into a predefined set of categories of interest: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Person Name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Organizations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Locations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Date and Time Expressions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E-mail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Web Address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Name of Drugs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Bibliographic references,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etc,.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5B84D66-BD68-4773-929F-5BDF821C01FA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TextShape 1"/>
          <p:cNvSpPr txBox="1"/>
          <p:nvPr/>
        </p:nvSpPr>
        <p:spPr>
          <a:xfrm>
            <a:off x="457200" y="274680"/>
            <a:ext cx="8229240" cy="666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Information Extraction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9" name="TextShape 2"/>
          <p:cNvSpPr txBox="1"/>
          <p:nvPr/>
        </p:nvSpPr>
        <p:spPr>
          <a:xfrm>
            <a:off x="351360" y="861480"/>
            <a:ext cx="8328600" cy="5538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NER is difficult?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Too numerous to include in dictionaries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Constantly changing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Appearing in variant forms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Subsequent occurrences might be abbreviated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Ambiguity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67718D3-1D4B-4739-BB73-627BC2ACE1EC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TextShape 1"/>
          <p:cNvSpPr txBox="1"/>
          <p:nvPr/>
        </p:nvSpPr>
        <p:spPr>
          <a:xfrm>
            <a:off x="457200" y="274680"/>
            <a:ext cx="8229240" cy="811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Named Entity Recognition (NER)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uses: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Named entities can be indexed, linked off, etc.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Sentiment can be attributed to companies or products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lot of IE relations are associations between named entities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question answering, answers are often named entities.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Concretely: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Many web pages tag various entities, with links to bio or topic pages, etc.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Reuters’ OpenCalais, Evri, AlchemyAPI, Yahoo’s Term Extraction, …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Apple/Google/Microsoft/… smart recognizers for document content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TextShape 1"/>
          <p:cNvSpPr txBox="1"/>
          <p:nvPr/>
        </p:nvSpPr>
        <p:spPr>
          <a:xfrm>
            <a:off x="457200" y="274680"/>
            <a:ext cx="8229240" cy="811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N-Grams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4" name="TextShape 2"/>
          <p:cNvSpPr txBox="1"/>
          <p:nvPr/>
        </p:nvSpPr>
        <p:spPr>
          <a:xfrm>
            <a:off x="457200" y="1171800"/>
            <a:ext cx="8229240" cy="4953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Assign probability to a sentence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Probabilities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are essential in any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task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in which we have to identify words in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noisy,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ambiguous input 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like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speech recognition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handwriting recognition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Spelling corrections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Their  are two midterms in this class 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there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Assigning probabilities to sequences of words is also essential in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machine translation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General Problem of Data Mining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CS@UVa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75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CS6501: Text Mining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76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19E8A8C-CEB3-416A-AF09-2FA203D1E987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177" name="Picture 2" descr=""/>
          <p:cNvPicPr/>
          <p:nvPr/>
        </p:nvPicPr>
        <p:blipFill>
          <a:blip r:embed="rId1"/>
          <a:stretch/>
        </p:blipFill>
        <p:spPr>
          <a:xfrm>
            <a:off x="347760" y="1751040"/>
            <a:ext cx="8371080" cy="425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TextShape 1"/>
          <p:cNvSpPr txBox="1"/>
          <p:nvPr/>
        </p:nvSpPr>
        <p:spPr>
          <a:xfrm>
            <a:off x="457200" y="274680"/>
            <a:ext cx="8229240" cy="811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N-Grams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6" name="TextShape 2"/>
          <p:cNvSpPr txBox="1"/>
          <p:nvPr/>
        </p:nvSpPr>
        <p:spPr>
          <a:xfrm>
            <a:off x="457200" y="1171800"/>
            <a:ext cx="8229240" cy="4953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he introduced reporters to the main contents of the statement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he briefed to reporters the main contents of the statement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he briefed reporters on the main contents of the statement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probabilistic model of word sequences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could suggest that briefed reporters on is a more probable English phrase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457200" y="274680"/>
            <a:ext cx="8229240" cy="811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N-Grams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457200" y="1171800"/>
            <a:ext cx="8229240" cy="4953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Models that assign probabilities to sequences of words are called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language models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or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LM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simplest model that assigns probabilities LM to sentences and sequences of words, the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N-gram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N-gram is a sequence of N-words: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2-grams 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bigrams 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two-word sequence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Example:  Please turn, turn your,  your homework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3-gram 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trigram 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three-word sequence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Example: please turn your, turn your homework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General Problem of Data Mining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B173BA0-6B25-47A9-AEA1-BEE673CE92AA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181" name="Picture 2" descr=""/>
          <p:cNvPicPr/>
          <p:nvPr/>
        </p:nvPicPr>
        <p:blipFill>
          <a:blip r:embed="rId1"/>
          <a:stretch/>
        </p:blipFill>
        <p:spPr>
          <a:xfrm>
            <a:off x="566640" y="1545480"/>
            <a:ext cx="8242200" cy="463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274680"/>
            <a:ext cx="8229240" cy="793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Introduction to Text Mining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57200" y="1300680"/>
            <a:ext cx="8229240" cy="4825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747397C-F43B-4CED-8B15-E9E88181B66B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-1802880" y="377352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6" name="Picture 2" descr=""/>
          <p:cNvPicPr/>
          <p:nvPr/>
        </p:nvPicPr>
        <p:blipFill>
          <a:blip r:embed="rId1"/>
          <a:stretch/>
        </p:blipFill>
        <p:spPr>
          <a:xfrm>
            <a:off x="528120" y="1339560"/>
            <a:ext cx="8087400" cy="481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Handling Text Data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457200" y="1300680"/>
            <a:ext cx="8229240" cy="4825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Modeling semi-structured data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Information Retrieval (IR) from unstructured documents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Locates relevant documents and Ranks documents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Keyword based (Boolean matching)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Similarity based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Text mining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Classify documents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Cluster documents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Find patterns or trends across documents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1EFD529-D6B6-4848-B184-A4F93B40490E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Text Mining Process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457200" y="1300680"/>
            <a:ext cx="8229240" cy="4825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750308B-A1F6-4902-B6E3-03E56E4FC18B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193" name="Picture 2" descr=""/>
          <p:cNvPicPr/>
          <p:nvPr/>
        </p:nvPicPr>
        <p:blipFill>
          <a:blip r:embed="rId1"/>
          <a:stretch/>
        </p:blipFill>
        <p:spPr>
          <a:xfrm>
            <a:off x="592560" y="1326600"/>
            <a:ext cx="8126280" cy="481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B8A370A-F5B4-4C5B-A8E3-E84D2C2FC557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197" name="Picture 2" descr=""/>
          <p:cNvPicPr/>
          <p:nvPr/>
        </p:nvPicPr>
        <p:blipFill>
          <a:blip r:embed="rId1"/>
          <a:stretch/>
        </p:blipFill>
        <p:spPr>
          <a:xfrm>
            <a:off x="431640" y="365040"/>
            <a:ext cx="8278560" cy="612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Preprocessing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Input files usually need some cleanup before processing can start: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Remove “fluff” from web pages (ads, navigation bars, . . .)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Normalize text converted from PDF, Doc, or other binary formats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Deal with errors in OCR’d documents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Deal with tables, figures, captions, formulas, . . 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6A5D8B0-F196-49CE-9488-EABBC52813C0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Tokenization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Text is splitted into basic units called Tokens: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Word tokens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Number tokens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Space tokens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Consistent tokenization is important for all later processing steps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D0F9257-3283-4B2E-93E2-0E80ACE7F295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Tokenization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Given a character sequence and a defined document unit,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tokenization is the task of chopping it up into pieces, called tokens,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perhaps at the same time throwing away certain characters 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such as punctuation.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Example: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773F756-8B62-4599-9938-F3FC18EAE9EE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207" name="Picture 2" descr=""/>
          <p:cNvPicPr/>
          <p:nvPr/>
        </p:nvPicPr>
        <p:blipFill>
          <a:blip r:embed="rId1"/>
          <a:stretch/>
        </p:blipFill>
        <p:spPr>
          <a:xfrm>
            <a:off x="2129040" y="5138640"/>
            <a:ext cx="5880960" cy="114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Motivation for Text Mining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Approximately 90% of the World’s data is held in unstructured formats: (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mostly in text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format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528A808-2871-453B-BFD8-F47EA58C29BD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155520" y="-1897200"/>
            <a:ext cx="3543120" cy="39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Picture 3" descr=""/>
          <p:cNvPicPr/>
          <p:nvPr/>
        </p:nvPicPr>
        <p:blipFill>
          <a:blip r:embed="rId1"/>
          <a:stretch/>
        </p:blipFill>
        <p:spPr>
          <a:xfrm>
            <a:off x="743760" y="2678760"/>
            <a:ext cx="2366280" cy="1764000"/>
          </a:xfrm>
          <a:prstGeom prst="rect">
            <a:avLst/>
          </a:prstGeom>
          <a:ln>
            <a:noFill/>
          </a:ln>
        </p:spPr>
      </p:pic>
      <p:pic>
        <p:nvPicPr>
          <p:cNvPr id="136" name="Picture 4" descr=""/>
          <p:cNvPicPr/>
          <p:nvPr/>
        </p:nvPicPr>
        <p:blipFill>
          <a:blip r:embed="rId2"/>
          <a:stretch/>
        </p:blipFill>
        <p:spPr>
          <a:xfrm>
            <a:off x="3567600" y="2678760"/>
            <a:ext cx="1841400" cy="1523520"/>
          </a:xfrm>
          <a:prstGeom prst="rect">
            <a:avLst/>
          </a:prstGeom>
          <a:ln>
            <a:noFill/>
          </a:ln>
        </p:spPr>
      </p:pic>
      <p:pic>
        <p:nvPicPr>
          <p:cNvPr id="137" name="Picture 5" descr=""/>
          <p:cNvPicPr/>
          <p:nvPr/>
        </p:nvPicPr>
        <p:blipFill>
          <a:blip r:embed="rId3"/>
          <a:stretch/>
        </p:blipFill>
        <p:spPr>
          <a:xfrm>
            <a:off x="5864040" y="2678760"/>
            <a:ext cx="2116080" cy="1482120"/>
          </a:xfrm>
          <a:prstGeom prst="rect">
            <a:avLst/>
          </a:prstGeom>
          <a:ln>
            <a:noFill/>
          </a:ln>
        </p:spPr>
      </p:pic>
      <p:pic>
        <p:nvPicPr>
          <p:cNvPr id="138" name="Picture 6" descr=""/>
          <p:cNvPicPr/>
          <p:nvPr/>
        </p:nvPicPr>
        <p:blipFill>
          <a:blip r:embed="rId4"/>
          <a:stretch/>
        </p:blipFill>
        <p:spPr>
          <a:xfrm>
            <a:off x="393840" y="4443120"/>
            <a:ext cx="2716200" cy="127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Tokenization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These tokens are often loosely referred to as terms or words.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“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token is an instance of a sequence of characters in some particular document that are grouped together as a useful semantic unit for processing”.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major question of the tokenization phase is what are the correct tokens to use?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F726D45-39F6-4D2C-A7EE-8DA7F809F774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Tokenization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Mr. O'Neill thinks that the boys' stories about Chile's capital aren't amusing.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For O'Neill, which of the following is the desired tokenization?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And for </a:t>
            </a:r>
            <a:r>
              <a:rPr b="1" i="1" lang="en-US" sz="3200" spc="-1" strike="noStrike">
                <a:solidFill>
                  <a:srgbClr val="000000"/>
                </a:solidFill>
                <a:latin typeface="Calibri"/>
              </a:rPr>
              <a:t>aren't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, is it: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simple strategy is to just split on all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non-alphanumeric characters </a:t>
            </a:r>
            <a:r>
              <a:rPr b="1" lang="en-US" sz="3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 but aren’t is bad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FE81F08-A077-4ECD-838D-14CFB88CCBC6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214" name="Picture 2" descr=""/>
          <p:cNvPicPr/>
          <p:nvPr/>
        </p:nvPicPr>
        <p:blipFill>
          <a:blip r:embed="rId1"/>
          <a:stretch/>
        </p:blipFill>
        <p:spPr>
          <a:xfrm>
            <a:off x="4924800" y="3199320"/>
            <a:ext cx="1639080" cy="1578600"/>
          </a:xfrm>
          <a:prstGeom prst="rect">
            <a:avLst/>
          </a:prstGeom>
          <a:ln>
            <a:noFill/>
          </a:ln>
        </p:spPr>
      </p:pic>
      <p:pic>
        <p:nvPicPr>
          <p:cNvPr id="215" name="Picture 3" descr=""/>
          <p:cNvPicPr/>
          <p:nvPr/>
        </p:nvPicPr>
        <p:blipFill>
          <a:blip r:embed="rId2"/>
          <a:stretch/>
        </p:blipFill>
        <p:spPr>
          <a:xfrm>
            <a:off x="6928920" y="3482640"/>
            <a:ext cx="1564920" cy="129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Tokenization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choices determine which Boolean queries will match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query of neill AND capital will match in three cases but not the other two.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how many cases would a query of o'neill AND capital match?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Only one 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if no processing of query done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For either Boolean or free text queries </a:t>
            </a:r>
            <a:r>
              <a:rPr b="0" lang="en-US" sz="3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processing queries with the same tokenizer </a:t>
            </a:r>
            <a:r>
              <a:rPr b="0" lang="en-US" sz="3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This guarantees that a sequence of characters in a text will always match the same sequence typed in a query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931EFE3-2CC9-4403-8A04-ACDA6911E4E1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Tokenization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457200" y="1275120"/>
            <a:ext cx="8229240" cy="4850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These issues of tokenization are language-specific.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It thus requires the language of the document to be known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Computer technology has introduced new types of character sequences that a tokenizer should probably tokenize as a single token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email addresses (</a:t>
            </a:r>
            <a:r>
              <a:rPr b="0" lang="en-US" sz="28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jblack@mail.yahoo.com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web URLs (</a:t>
            </a:r>
            <a:r>
              <a:rPr b="0" lang="en-US" sz="280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http://stuff.big.com/new/specials.html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numeric IP addresses (142.32.48.231)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7481A7B-7E68-40E0-BBDB-5B40C5D43662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Tokenization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457200" y="1275120"/>
            <a:ext cx="8229240" cy="4850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English, hyphenation is used for various purposes ranging from splitting up vowels in words to joining nouns as name to a copyediting device to show word grouping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co-education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Hewlett-Packard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the hold-him-back-and-drag-him-away maneuver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Handling hyphens automatically can thus be complex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can either be done as a classification problem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some heuristic rules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EC2A489-AFCA-4F0F-9C47-924DC81A7A3D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Tokenization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457200" y="1275120"/>
            <a:ext cx="8229240" cy="4850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Conceptually, splitting on white space can also split what should be regarded as a single token.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San Francisco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Los Angeles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au fait 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borrowed foreign phrase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et at.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Few compounds that are sometimes written as a single word and sometimes space separated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White Space    vs whitespace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Other cases with internal spaces that we might wish to regard as a single token include phone numbers, dates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June 21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st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2018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E01EDB8-CD82-431D-B5AE-50C7F32572F1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Tokenization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457200" y="1275120"/>
            <a:ext cx="8229240" cy="4850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Splitting tokens on spaces can cause bad retrieval results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search for York University 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it may returns documents containing New York University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problems of hyphens and non-separating whitespace can even interact.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Advertisements for air fares frequently contain items like San Francisco-Los Angeles, where simply doing whitespace splitting would give unfortunate results.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8AFC7A1-75C6-4B5B-B61C-5573A06EEA33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Tokenization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457200" y="1275120"/>
            <a:ext cx="8229240" cy="4850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issues of tokenization interact with handling phrase queries, particularly if we would like queries for all of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lowercase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lower-case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lower case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 return the same results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last two can be handled by splitting on hyphens and using a phrase index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One effective strategy in practice, which is used by some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Boolean retrieval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systems such as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Westlaw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Lexis-Nexis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(westlaw)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8F92318-25E9-4537-ACF9-CADC28B2FF6A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Tokenization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Unfortunately, even tokenization can be difficult: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John’s sick one token or two?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 one </a:t>
            </a:r>
            <a:r>
              <a:rPr b="0" lang="en-U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problems in parsing (where’s the verb?)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 two </a:t>
            </a:r>
            <a:r>
              <a:rPr b="0" lang="en-U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what do we do with John’s house?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to do with hyphens?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Example:   database vs. data-base vs. data base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to do with “C++”, “A/C”, “:-)”, “. . .”?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21FCBD1-BDC5-40A1-B56C-4B09FB9FDB6D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Tokenization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Some languages don’t use whitespace (e.g., Chinese)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need to run a word segmentation first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Heavy compounding e.g. in German, decomposition necessary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Rinderbraten” (roast beef) ! Rind|erbraten?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Rind|erb|raten? Rinder|braten?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B9FFAFC-BC9B-4C4A-A474-E3C3A9238FA4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Application of Text Mining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Social media data analytics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Text analytics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address both by analyzing large volumes of unstructured data, extracting opinions, emotions and sentiment and their relations with brands and products.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Business Intelligence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text mining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really makes the difference, enabling the analyst to quickly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jump at the answer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even when analyzing petabytes of internal and open source data.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Risk Management: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Risk Management Software based on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text mining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technology can dramatically increase the ability to mitigate risk.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Able to access the right information at the right time.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A5DCBE5-DA16-4E10-8416-3F08E0D0D1C4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Tokenization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Tokenization can become even more difficult in specific domains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FCAFE74-4857-4A48-86E0-2C0E71B4B303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243" name="Picture 2" descr=""/>
          <p:cNvPicPr/>
          <p:nvPr/>
        </p:nvPicPr>
        <p:blipFill>
          <a:blip r:embed="rId1"/>
          <a:stretch/>
        </p:blipFill>
        <p:spPr>
          <a:xfrm>
            <a:off x="812160" y="2710440"/>
            <a:ext cx="7440120" cy="378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Tokenization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Tokenization can become even more difficult in specific domains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FD409BA-9AAC-4E8D-842C-FF06A19464CA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247" name="Picture 2" descr=""/>
          <p:cNvPicPr/>
          <p:nvPr/>
        </p:nvPicPr>
        <p:blipFill>
          <a:blip r:embed="rId1"/>
          <a:stretch/>
        </p:blipFill>
        <p:spPr>
          <a:xfrm>
            <a:off x="635760" y="2781720"/>
            <a:ext cx="7619400" cy="332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Morphological Analysis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Words are changed through a morphological process called inflection: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typically indicates changes in case, gender, number,  tense, etc.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Example: car 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cars, give 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gives, gave, given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Goal : “Normalize” words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Two Main Approaches to normalization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Stemming 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Reduce words to base form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Lemmatization 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Reduce words to their lemma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CF0507F-6C54-4F24-8181-A8E13E7A811D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Stemming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457200" y="1416600"/>
            <a:ext cx="8229240" cy="4709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Stemming techniques is used in IR systems: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be achieved with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rule-based algorithms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usually based on suffix-stripping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Standard algorithm for English: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Porter stemmer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Advantages: simple &amp; fast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Disadvantages: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Rules are language-dependent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Can create words that do not exist in the language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Ex: computers  </a:t>
            </a:r>
            <a:r>
              <a:rPr b="0" lang="en-U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comput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Often reduces different words to the same stem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Example: army, arm </a:t>
            </a:r>
            <a:r>
              <a:rPr b="0" lang="en-US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arm ::: stocks, stockings </a:t>
            </a:r>
            <a:r>
              <a:rPr b="0" lang="en-US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stock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BE7CDE1-5AC9-496E-B522-7C511EEA1F52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Lemmatization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457200" y="1416600"/>
            <a:ext cx="8229240" cy="5086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Lemmatization is the process of deriving the base form, or lemma, of a word from one of its inflected forms.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This requires a morphological analysis, which in turn typically requires a lexicon.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Advantages: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identifies the lemma (root form), which is an actual word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less errors than in stemming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Disadvantages: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more complex than stemming, slower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requires additional language-dependent resources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While stemming is good enough for Information Retrieval, Text Mining often requires lemmatization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Semantics is more important (we need to distinguish an army and an arm!)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Errors in low-level components can multiply when running downstream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565019A-AE55-4119-9B15-5F6CC6B88FFB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Lemmatization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457200" y="1416600"/>
            <a:ext cx="8390160" cy="5086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Stemming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Introduction, Introducing, Introduces </a:t>
            </a:r>
            <a:r>
              <a:rPr b="1" lang="en-US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Introduc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gone, going,  goes </a:t>
            </a:r>
            <a:r>
              <a:rPr b="1" lang="en-US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go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Lemmatizing: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Introduction, Introducing, Introduces </a:t>
            </a:r>
            <a:r>
              <a:rPr b="1" lang="en-US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Introduce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gone, going,  goes,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went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go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C9B5F42-40C8-4E69-BAC2-5BEC2A60E9C9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Stemming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Stemming is a pre-processing step in Text Mining.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Word stemming is an important feature supported by  indexing and search systems.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Indexing and searching are used in many applications of Text Mining, NLP and IR.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1" i="1" lang="en-US" sz="3200" spc="-1" strike="noStrike">
                <a:solidFill>
                  <a:srgbClr val="000000"/>
                </a:solidFill>
                <a:latin typeface="Calibri"/>
              </a:rPr>
              <a:t>The purpose of stemming is to reduce different grammatical forms / word forms of a word like its noun, adjective, verb, adverb etc. to its root form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” </a:t>
            </a:r>
            <a:r>
              <a:rPr b="0" lang="en-US" sz="3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derivationally related form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377F0CC-9C88-40C5-AAA9-8BDB2BE3EDA2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Stemming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Stemming is usually done by removing any attached suffixes and prefixes (affixes).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morphological variants of words have similar semantic interpretations.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Since the meaning is same but the word form is different it is necessary to identify each word form with its base form.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Stemming algorithms attempts to convert the morphological variants of a word like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introduction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introducing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introduces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etc. to get mapped to the word ‘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introduce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’. </a:t>
            </a:r>
            <a:r>
              <a:rPr b="0" lang="en-US" sz="3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Some algorithms may map them to just ‘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introduc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’,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key terms of a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query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or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document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are represented by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stems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rather than by the original words.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DC66CA4-95C9-4026-9CF5-482A90D20D0E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Stemming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Errors in Stemming: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Under-Stemming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Over-Stemming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Under-Stemming: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refers to words that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should be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grouped together by stemming, but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aren’t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causes a single concept to be spread over various different stems.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Over-Stemming: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refers to words that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shouldn’t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 grouped together by stemming, but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58A0DA4-088F-4D10-A093-B7261C1E898E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Stemming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Truncate(n) stemmer: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which simply retains first n-letters of the word, where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is a suitable integer like 4,5, or 6.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the word has less than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letters to start with, it is returned unchanged.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797F005-80EA-482E-8EA6-B7965ABC1E4C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Application of Text Mining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Content Enrichment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Text mining techniques enrich content, providing a scalable layer to tag, organize and summarize the available content  that makes it suitable for a variety of purposes.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Fraud detection through claims investigation 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Insurance companies are taking advantage of text mining technologies by combining the results of text analysis with structured data to prevent frauds and swiftly process claims.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CS@UVa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45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CS6501: Text Mining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46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F77BF6F-BA45-4556-8FC3-EE2ADDE58C79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Stemming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Truncate(n) stemmer: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Example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066A8C2-8A83-49B8-A3AE-2A4A9EEE1719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275" name="Picture 2" descr=""/>
          <p:cNvPicPr/>
          <p:nvPr/>
        </p:nvPicPr>
        <p:blipFill>
          <a:blip r:embed="rId1"/>
          <a:stretch/>
        </p:blipFill>
        <p:spPr>
          <a:xfrm>
            <a:off x="631080" y="2238480"/>
            <a:ext cx="7598160" cy="390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Stemming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Under-Stemming using Truncate(5) Example: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7EA9A35-B798-4936-A071-C52F32A32CA7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279" name="Picture 2" descr=""/>
          <p:cNvPicPr/>
          <p:nvPr/>
        </p:nvPicPr>
        <p:blipFill>
          <a:blip r:embed="rId1"/>
          <a:stretch/>
        </p:blipFill>
        <p:spPr>
          <a:xfrm>
            <a:off x="932040" y="2318040"/>
            <a:ext cx="7278480" cy="423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Stemming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457200" y="1416600"/>
            <a:ext cx="8229240" cy="4709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Under-Stemming using Truncate(5) Example: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pair of  group-able words with identical stems.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represents a successful stemming operation.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pair of group-able words with non-identical stems.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represents an Under-stemming error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pair of non-group able words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These pairs are not considered when counting under stemming errors.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UI </a:t>
            </a:r>
            <a:r>
              <a:rPr b="0" lang="en-US" sz="3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Under-Stemming Index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CI </a:t>
            </a:r>
            <a:r>
              <a:rPr b="0" lang="en-US" sz="3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Conflation Index: proportion of equivalent word pairs which were successfully grouped to the same stem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UI = 1 - CI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proportion of word pairs successfully merged is 10 out of 22 </a:t>
            </a:r>
            <a:r>
              <a:rPr b="0" lang="en-US" sz="3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UI = 1 – (10/22) = 0.545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37F1606-92E0-4A15-952B-3F26B9DAA089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Stemming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Over-Stemming using Truncate(4) Example: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53777CC-23FB-43CD-98F7-E1D6DEFAEBF7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286" name="Picture 2" descr=""/>
          <p:cNvPicPr/>
          <p:nvPr/>
        </p:nvPicPr>
        <p:blipFill>
          <a:blip r:embed="rId1"/>
          <a:stretch/>
        </p:blipFill>
        <p:spPr>
          <a:xfrm>
            <a:off x="793800" y="2257560"/>
            <a:ext cx="7554600" cy="376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Stemming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457200" y="1416600"/>
            <a:ext cx="8229240" cy="4709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Over-Stemming using Truncate(4) Example: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0 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pair of group-able words with non-identical stems.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represents an Under-stemming error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X: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pair of non-group able words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These pairs are not considered when counting under stemming errors.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OI </a:t>
            </a:r>
            <a:r>
              <a:rPr b="0" lang="en-US" sz="3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Under-Stemming Index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DI </a:t>
            </a:r>
            <a:r>
              <a:rPr b="0" lang="en-US" sz="3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Distinctness Index: proportion of non-equivalent word pairs which remained distinct after stemming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OI = 1 - DI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proportion of word pairs which were correctly not conflated is 0 out of 20 </a:t>
            </a:r>
            <a:r>
              <a:rPr b="0" lang="en-US" sz="3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OI = 1 – (20/20) = 1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9123064-C03E-4BDA-A413-7571A1B8219B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Stemming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457200" y="1416600"/>
            <a:ext cx="8229240" cy="4709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Broadly, Stemming algorithms are classified into three groups: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Truncating Methods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Statistical Methods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Mixed Methods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FB875A1-F8DE-4402-B7DD-F32A0403AE7C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293" name="Picture 2" descr=""/>
          <p:cNvPicPr/>
          <p:nvPr/>
        </p:nvPicPr>
        <p:blipFill>
          <a:blip r:embed="rId1"/>
          <a:stretch/>
        </p:blipFill>
        <p:spPr>
          <a:xfrm>
            <a:off x="4250160" y="2704680"/>
            <a:ext cx="4893480" cy="374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Stop-words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457200" y="1600200"/>
            <a:ext cx="8229240" cy="471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Stop-word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 are words that from non-linguistic view do not carry information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They have mainly functional role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Usually we remove them to help the methods to perform better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Stop words are language dependent – examples: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479"/>
              </a:spcBef>
              <a:buClr>
                <a:srgbClr val="1f497d"/>
              </a:buClr>
              <a:buFont typeface="Arial"/>
              <a:buChar char="–"/>
            </a:pPr>
            <a:r>
              <a:rPr b="1" lang="en-US" sz="2400" spc="-1" strike="noStrike">
                <a:solidFill>
                  <a:srgbClr val="1f497d"/>
                </a:solidFill>
                <a:latin typeface="Calibri"/>
              </a:rPr>
              <a:t>English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A, ABOUT, ABOVE, ACROSS, AFTER, AGAIN, AGAINST, ALL, ALMOST, ALONE, ALONG, ALREADY, ...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8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479"/>
              </a:spcBef>
              <a:buClr>
                <a:srgbClr val="1f497d"/>
              </a:buClr>
              <a:buFont typeface="Arial"/>
              <a:buChar char="–"/>
            </a:pPr>
            <a:r>
              <a:rPr b="1" lang="en-US" sz="2400" spc="-1" strike="noStrike">
                <a:solidFill>
                  <a:srgbClr val="1f497d"/>
                </a:solidFill>
                <a:latin typeface="Calibri"/>
              </a:rPr>
              <a:t>Dutch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de, en, van, ik, te, dat, die, in, een, hij, het, niet, zijn, is, was, op, aan, met, als, voor, had, er, maar, om, hem, dan, zou, of, wat, mijn, men, dit, zo, ...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Stop Words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Useless words for document analysis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 all words are informative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Remove such words to reduce vocabulary size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 universal definition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Risk: break the original meaning and structure of text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E.g., this is not a good option -&gt; option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34F4D7A-14FE-43DD-971F-F1D4078F71BF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Stop Words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CS@UVa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302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CS6501: Text Mining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303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E38E23D-F07D-4453-B4DE-6F29E8259F19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grpSp>
        <p:nvGrpSpPr>
          <p:cNvPr id="304" name="Group 6"/>
          <p:cNvGrpSpPr/>
          <p:nvPr/>
        </p:nvGrpSpPr>
        <p:grpSpPr>
          <a:xfrm>
            <a:off x="965880" y="1648440"/>
            <a:ext cx="7765560" cy="4604400"/>
            <a:chOff x="965880" y="1648440"/>
            <a:chExt cx="7765560" cy="4604400"/>
          </a:xfrm>
        </p:grpSpPr>
        <p:pic>
          <p:nvPicPr>
            <p:cNvPr id="305" name="Picture 2" descr=""/>
            <p:cNvPicPr/>
            <p:nvPr/>
          </p:nvPicPr>
          <p:blipFill>
            <a:blip r:embed="rId1"/>
            <a:stretch/>
          </p:blipFill>
          <p:spPr>
            <a:xfrm>
              <a:off x="965880" y="1648440"/>
              <a:ext cx="7765560" cy="4279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06" name="CustomShape 7"/>
            <p:cNvSpPr/>
            <p:nvPr/>
          </p:nvSpPr>
          <p:spPr>
            <a:xfrm>
              <a:off x="2914920" y="5888880"/>
              <a:ext cx="46080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The OEC: Facts about the language</a:t>
              </a:r>
              <a:endParaRPr b="0" lang="en-IN" sz="1800" spc="-1" strike="noStrike">
                <a:latin typeface="Arial"/>
              </a:endParaRPr>
            </a:p>
          </p:txBody>
        </p:sp>
      </p:grpSp>
    </p:spTree>
  </p:cSld>
  <p:timing>
    <p:tnLst>
      <p:par>
        <p:cTn id="111" dur="indefinite" restart="never" nodeType="tmRoot">
          <p:childTnLst>
            <p:seq>
              <p:cTn id="112" dur="indefinite" nodeType="mainSeq">
                <p:childTnLst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685800" y="154440"/>
            <a:ext cx="7772040" cy="531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Feature Extraction: Task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2133720" y="914400"/>
            <a:ext cx="290160" cy="52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3"/>
          <p:cNvSpPr/>
          <p:nvPr/>
        </p:nvSpPr>
        <p:spPr>
          <a:xfrm>
            <a:off x="1618200" y="762120"/>
            <a:ext cx="59418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3300"/>
                </a:solidFill>
                <a:latin typeface="Calibri"/>
              </a:rPr>
              <a:t>Task</a:t>
            </a:r>
            <a:r>
              <a:rPr b="0" lang="en-IN" sz="1800" spc="-1" strike="noStrike">
                <a:solidFill>
                  <a:srgbClr val="003300"/>
                </a:solidFill>
                <a:latin typeface="Calibri"/>
              </a:rPr>
              <a:t>: Extract a good subset of words  to represent documents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0" name="CustomShape 4"/>
          <p:cNvSpPr/>
          <p:nvPr/>
        </p:nvSpPr>
        <p:spPr>
          <a:xfrm>
            <a:off x="3429000" y="1295280"/>
            <a:ext cx="2437920" cy="914040"/>
          </a:xfrm>
          <a:prstGeom prst="flowChartMultidocumen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Document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collection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311" name="Group 5"/>
          <p:cNvGrpSpPr/>
          <p:nvPr/>
        </p:nvGrpSpPr>
        <p:grpSpPr>
          <a:xfrm>
            <a:off x="3276360" y="2438280"/>
            <a:ext cx="2438640" cy="1067040"/>
            <a:chOff x="3276360" y="2438280"/>
            <a:chExt cx="2438640" cy="1067040"/>
          </a:xfrm>
        </p:grpSpPr>
        <p:sp>
          <p:nvSpPr>
            <p:cNvPr id="312" name="CustomShape 6"/>
            <p:cNvSpPr/>
            <p:nvPr/>
          </p:nvSpPr>
          <p:spPr>
            <a:xfrm>
              <a:off x="3429000" y="2590920"/>
              <a:ext cx="2133360" cy="914040"/>
            </a:xfrm>
            <a:prstGeom prst="cube">
              <a:avLst>
                <a:gd name="adj" fmla="val 25000"/>
              </a:avLst>
            </a:prstGeom>
            <a:solidFill>
              <a:srgbClr val="ccffcc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All unique </a:t>
              </a:r>
              <a:endParaRPr b="0" lang="en-IN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words/phrases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13" name="Line 7"/>
            <p:cNvSpPr/>
            <p:nvPr/>
          </p:nvSpPr>
          <p:spPr>
            <a:xfrm flipV="1">
              <a:off x="5333760" y="2438280"/>
              <a:ext cx="360" cy="106668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Line 8"/>
            <p:cNvSpPr/>
            <p:nvPr/>
          </p:nvSpPr>
          <p:spPr>
            <a:xfrm flipH="1">
              <a:off x="3276360" y="3504960"/>
              <a:ext cx="205740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Line 9"/>
            <p:cNvSpPr/>
            <p:nvPr/>
          </p:nvSpPr>
          <p:spPr>
            <a:xfrm flipV="1">
              <a:off x="5333760" y="3124080"/>
              <a:ext cx="381240" cy="380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6" name="CustomShape 10"/>
          <p:cNvSpPr/>
          <p:nvPr/>
        </p:nvSpPr>
        <p:spPr>
          <a:xfrm>
            <a:off x="3200400" y="3657600"/>
            <a:ext cx="2514240" cy="1066320"/>
          </a:xfrm>
          <a:prstGeom prst="sun">
            <a:avLst>
              <a:gd name="adj" fmla="val 25000"/>
            </a:avLst>
          </a:prstGeom>
          <a:solidFill>
            <a:srgbClr val="ccffff"/>
          </a:solidFill>
          <a:ln w="9360">
            <a:noFill/>
          </a:ln>
          <a:scene3d>
            <a:camera prst="legacyPerspectiveFront">
              <a:rot lat="20099999" lon="20099999" rev="0"/>
            </a:camera>
            <a:lightRig dir="t" rig="legacyFlat2"/>
          </a:scene3d>
          <a:sp3d extrusionH="430200" prstMaterial="legacyMatte">
            <a:bevelT prst="angle" w="13500" h="13500"/>
            <a:bevelB prst="angle" w="13500" h="13500"/>
            <a:extrusionClr>
              <a:srgbClr val="ccffff"/>
            </a:extrusionClr>
          </a:sp3d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Feature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Extraction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317" name="Group 11"/>
          <p:cNvGrpSpPr/>
          <p:nvPr/>
        </p:nvGrpSpPr>
        <p:grpSpPr>
          <a:xfrm>
            <a:off x="3429000" y="4952880"/>
            <a:ext cx="2438280" cy="1067040"/>
            <a:chOff x="3429000" y="4952880"/>
            <a:chExt cx="2438280" cy="1067040"/>
          </a:xfrm>
        </p:grpSpPr>
        <p:sp>
          <p:nvSpPr>
            <p:cNvPr id="318" name="CustomShape 12"/>
            <p:cNvSpPr/>
            <p:nvPr/>
          </p:nvSpPr>
          <p:spPr>
            <a:xfrm>
              <a:off x="3581280" y="5105520"/>
              <a:ext cx="2133360" cy="9140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All good </a:t>
              </a:r>
              <a:endParaRPr b="0" lang="en-IN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words/phrases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19" name="Line 13"/>
            <p:cNvSpPr/>
            <p:nvPr/>
          </p:nvSpPr>
          <p:spPr>
            <a:xfrm flipV="1">
              <a:off x="5486400" y="4952880"/>
              <a:ext cx="360" cy="106668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Line 14"/>
            <p:cNvSpPr/>
            <p:nvPr/>
          </p:nvSpPr>
          <p:spPr>
            <a:xfrm flipH="1">
              <a:off x="3429000" y="6019560"/>
              <a:ext cx="205740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Line 15"/>
            <p:cNvSpPr/>
            <p:nvPr/>
          </p:nvSpPr>
          <p:spPr>
            <a:xfrm flipV="1">
              <a:off x="5486400" y="5638680"/>
              <a:ext cx="380880" cy="380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2" name="CustomShape 16"/>
          <p:cNvSpPr/>
          <p:nvPr/>
        </p:nvSpPr>
        <p:spPr>
          <a:xfrm>
            <a:off x="6613560" y="3927600"/>
            <a:ext cx="1839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17"/>
          <p:cNvSpPr/>
          <p:nvPr/>
        </p:nvSpPr>
        <p:spPr>
          <a:xfrm>
            <a:off x="4495680" y="2133720"/>
            <a:ext cx="75960" cy="456840"/>
          </a:xfrm>
          <a:prstGeom prst="down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18"/>
          <p:cNvSpPr/>
          <p:nvPr/>
        </p:nvSpPr>
        <p:spPr>
          <a:xfrm>
            <a:off x="4419720" y="3429000"/>
            <a:ext cx="75960" cy="380520"/>
          </a:xfrm>
          <a:prstGeom prst="down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19"/>
          <p:cNvSpPr/>
          <p:nvPr/>
        </p:nvSpPr>
        <p:spPr>
          <a:xfrm>
            <a:off x="4495680" y="4648320"/>
            <a:ext cx="75960" cy="533160"/>
          </a:xfrm>
          <a:prstGeom prst="downArrow">
            <a:avLst>
              <a:gd name="adj1" fmla="val 50000"/>
              <a:gd name="adj2" fmla="val 175000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21" dur="indefinite" restart="never" nodeType="tmRoot">
          <p:childTnLst>
            <p:seq>
              <p:cTn id="1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Application of Text Mining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Classification of news stories, web pages, … , according to their content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Email and news filtering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Organize repositories of document-related meta-information for search and retrieval (search engines)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Clustering documents or web pages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Gain insights about trends, relations between people, places and/or organizations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Find associations among entities…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CS@UVa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50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CS6501: Text Mining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51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3C4F540-207C-4840-92EA-BCFD422A7B01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4495680" y="4683240"/>
            <a:ext cx="75960" cy="533160"/>
          </a:xfrm>
          <a:prstGeom prst="downArrow">
            <a:avLst>
              <a:gd name="adj1" fmla="val 50000"/>
              <a:gd name="adj2" fmla="val 175000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2"/>
          <p:cNvSpPr/>
          <p:nvPr/>
        </p:nvSpPr>
        <p:spPr>
          <a:xfrm>
            <a:off x="4419720" y="3616200"/>
            <a:ext cx="75960" cy="380520"/>
          </a:xfrm>
          <a:prstGeom prst="down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3"/>
          <p:cNvSpPr/>
          <p:nvPr/>
        </p:nvSpPr>
        <p:spPr>
          <a:xfrm>
            <a:off x="4495680" y="2168640"/>
            <a:ext cx="75960" cy="456840"/>
          </a:xfrm>
          <a:prstGeom prst="down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TextShape 4"/>
          <p:cNvSpPr txBox="1"/>
          <p:nvPr/>
        </p:nvSpPr>
        <p:spPr>
          <a:xfrm>
            <a:off x="685800" y="0"/>
            <a:ext cx="77720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Feature Extraction: Task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0" name="CustomShape 5"/>
          <p:cNvSpPr/>
          <p:nvPr/>
        </p:nvSpPr>
        <p:spPr>
          <a:xfrm>
            <a:off x="2133720" y="949320"/>
            <a:ext cx="290160" cy="52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6"/>
          <p:cNvSpPr/>
          <p:nvPr/>
        </p:nvSpPr>
        <p:spPr>
          <a:xfrm>
            <a:off x="1828800" y="797040"/>
            <a:ext cx="5866920" cy="1599840"/>
          </a:xfrm>
          <a:prstGeom prst="flowChartDocumen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While more and more textual information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is available online, effective retrieval is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difficult without good indexing of text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content.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2" name="CustomShape 7"/>
          <p:cNvSpPr/>
          <p:nvPr/>
        </p:nvSpPr>
        <p:spPr>
          <a:xfrm>
            <a:off x="571680" y="2583000"/>
            <a:ext cx="8000640" cy="110916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While-more-and-textual-information-is-available-online-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effective-retrieval-difficult-without-good-indexing-text-content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3" name="Line 8"/>
          <p:cNvSpPr/>
          <p:nvPr/>
        </p:nvSpPr>
        <p:spPr>
          <a:xfrm flipV="1">
            <a:off x="8305560" y="2396880"/>
            <a:ext cx="360" cy="1295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Line 9"/>
          <p:cNvSpPr/>
          <p:nvPr/>
        </p:nvSpPr>
        <p:spPr>
          <a:xfrm flipH="1">
            <a:off x="228600" y="3692520"/>
            <a:ext cx="748656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10"/>
          <p:cNvSpPr/>
          <p:nvPr/>
        </p:nvSpPr>
        <p:spPr>
          <a:xfrm>
            <a:off x="3200400" y="3844800"/>
            <a:ext cx="2514240" cy="1066320"/>
          </a:xfrm>
          <a:prstGeom prst="sun">
            <a:avLst>
              <a:gd name="adj" fmla="val 25000"/>
            </a:avLst>
          </a:prstGeom>
          <a:solidFill>
            <a:srgbClr val="ccffff"/>
          </a:solidFill>
          <a:ln w="9360">
            <a:noFill/>
          </a:ln>
          <a:scene3d>
            <a:camera prst="legacyPerspectiveFront">
              <a:rot lat="20099999" lon="20099999" rev="0"/>
            </a:camera>
            <a:lightRig dir="t" rig="legacyFlat2"/>
          </a:scene3d>
          <a:sp3d extrusionH="430200" prstMaterial="legacyMatte">
            <a:bevelT prst="angle" w="13500" h="13500"/>
            <a:bevelB prst="angle" w="13500" h="13500"/>
            <a:extrusionClr>
              <a:srgbClr val="ccffff"/>
            </a:extrusionClr>
          </a:sp3d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Feature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Extraction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6" name="CustomShape 11"/>
          <p:cNvSpPr/>
          <p:nvPr/>
        </p:nvSpPr>
        <p:spPr>
          <a:xfrm>
            <a:off x="942840" y="5216400"/>
            <a:ext cx="7667280" cy="91404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Text-information-online-retrieval-index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7" name="Line 12"/>
          <p:cNvSpPr/>
          <p:nvPr/>
        </p:nvSpPr>
        <p:spPr>
          <a:xfrm flipV="1">
            <a:off x="8381880" y="4987800"/>
            <a:ext cx="360" cy="10666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Line 13"/>
          <p:cNvSpPr/>
          <p:nvPr/>
        </p:nvSpPr>
        <p:spPr>
          <a:xfrm flipH="1">
            <a:off x="304560" y="6130800"/>
            <a:ext cx="739476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14"/>
          <p:cNvSpPr/>
          <p:nvPr/>
        </p:nvSpPr>
        <p:spPr>
          <a:xfrm>
            <a:off x="6613560" y="3962520"/>
            <a:ext cx="1839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15"/>
          <p:cNvSpPr/>
          <p:nvPr/>
        </p:nvSpPr>
        <p:spPr>
          <a:xfrm>
            <a:off x="799920" y="2473200"/>
            <a:ext cx="4125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3300"/>
                </a:solidFill>
                <a:latin typeface="Calibri"/>
              </a:rPr>
              <a:t>16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1" name="CustomShape 16"/>
          <p:cNvSpPr/>
          <p:nvPr/>
        </p:nvSpPr>
        <p:spPr>
          <a:xfrm>
            <a:off x="1130760" y="5064120"/>
            <a:ext cx="2970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3300"/>
                </a:solidFill>
                <a:latin typeface="Calibri"/>
              </a:rPr>
              <a:t>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2" name="CustomShape 17"/>
          <p:cNvSpPr/>
          <p:nvPr/>
        </p:nvSpPr>
        <p:spPr>
          <a:xfrm>
            <a:off x="2532960" y="6019920"/>
            <a:ext cx="381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3300"/>
                </a:solidFill>
                <a:latin typeface="Calibri"/>
              </a:rPr>
              <a:t>2        1                  1             1         1          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3" name="Line 18"/>
          <p:cNvSpPr/>
          <p:nvPr/>
        </p:nvSpPr>
        <p:spPr>
          <a:xfrm flipV="1">
            <a:off x="8381880" y="582588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Line 19"/>
          <p:cNvSpPr/>
          <p:nvPr/>
        </p:nvSpPr>
        <p:spPr>
          <a:xfrm flipV="1">
            <a:off x="8305560" y="3311280"/>
            <a:ext cx="381240" cy="3812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23" dur="indefinite" restart="never" nodeType="tmRoot">
          <p:childTnLst>
            <p:seq>
              <p:cTn id="1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2819520" y="2666880"/>
            <a:ext cx="75960" cy="380520"/>
          </a:xfrm>
          <a:prstGeom prst="down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TextShape 2"/>
          <p:cNvSpPr txBox="1"/>
          <p:nvPr/>
        </p:nvSpPr>
        <p:spPr>
          <a:xfrm>
            <a:off x="304920" y="102960"/>
            <a:ext cx="8838720" cy="5824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Feature Extraction: preprocessing and Indexing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1600200" y="914400"/>
            <a:ext cx="290160" cy="52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4"/>
          <p:cNvSpPr/>
          <p:nvPr/>
        </p:nvSpPr>
        <p:spPr>
          <a:xfrm>
            <a:off x="2819520" y="5181480"/>
            <a:ext cx="75960" cy="533160"/>
          </a:xfrm>
          <a:prstGeom prst="downArrow">
            <a:avLst>
              <a:gd name="adj1" fmla="val 50000"/>
              <a:gd name="adj2" fmla="val 175000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5"/>
          <p:cNvSpPr/>
          <p:nvPr/>
        </p:nvSpPr>
        <p:spPr>
          <a:xfrm>
            <a:off x="1371600" y="1828800"/>
            <a:ext cx="3066840" cy="914040"/>
          </a:xfrm>
          <a:prstGeom prst="flowChartProcess">
            <a:avLst/>
          </a:prstGeom>
          <a:solidFill>
            <a:srgbClr val="ccffcc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9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Identification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all unique words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0" name="CustomShape 6"/>
          <p:cNvSpPr/>
          <p:nvPr/>
        </p:nvSpPr>
        <p:spPr>
          <a:xfrm>
            <a:off x="1676520" y="3048120"/>
            <a:ext cx="2514240" cy="837720"/>
          </a:xfrm>
          <a:prstGeom prst="flowChartProcess">
            <a:avLst/>
          </a:prstGeom>
          <a:solidFill>
            <a:srgbClr val="ccffff"/>
          </a:solidFill>
          <a:ln w="9360">
            <a:solidFill>
              <a:schemeClr val="tx1"/>
            </a:solidFill>
            <a:miter/>
          </a:ln>
          <a:effectLst>
            <a:outerShdw algn="ctr" dir="2700000" dist="35921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72000" bIns="0" anchor="ctr"/>
          <a:p>
            <a:pPr algn="ctr">
              <a:lnSpc>
                <a:spcPct val="8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Removal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stop words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1" name="CustomShape 7"/>
          <p:cNvSpPr/>
          <p:nvPr/>
        </p:nvSpPr>
        <p:spPr>
          <a:xfrm>
            <a:off x="1828800" y="4419720"/>
            <a:ext cx="2133360" cy="685440"/>
          </a:xfrm>
          <a:prstGeom prst="flowChartProcess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Word Stemming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2" name="CustomShape 8"/>
          <p:cNvSpPr/>
          <p:nvPr/>
        </p:nvSpPr>
        <p:spPr>
          <a:xfrm>
            <a:off x="2819520" y="1295280"/>
            <a:ext cx="75960" cy="609120"/>
          </a:xfrm>
          <a:prstGeom prst="down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9"/>
          <p:cNvSpPr/>
          <p:nvPr/>
        </p:nvSpPr>
        <p:spPr>
          <a:xfrm>
            <a:off x="2819520" y="3886200"/>
            <a:ext cx="75960" cy="533160"/>
          </a:xfrm>
          <a:prstGeom prst="downArrow">
            <a:avLst>
              <a:gd name="adj1" fmla="val 50000"/>
              <a:gd name="adj2" fmla="val 175000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54" name="Group 10"/>
          <p:cNvGrpSpPr/>
          <p:nvPr/>
        </p:nvGrpSpPr>
        <p:grpSpPr>
          <a:xfrm>
            <a:off x="1600200" y="762120"/>
            <a:ext cx="2514240" cy="844920"/>
            <a:chOff x="1600200" y="762120"/>
            <a:chExt cx="2514240" cy="844920"/>
          </a:xfrm>
        </p:grpSpPr>
        <p:sp>
          <p:nvSpPr>
            <p:cNvPr id="355" name="CustomShape 11"/>
            <p:cNvSpPr/>
            <p:nvPr/>
          </p:nvSpPr>
          <p:spPr>
            <a:xfrm>
              <a:off x="1600200" y="762120"/>
              <a:ext cx="2514240" cy="844920"/>
            </a:xfrm>
            <a:prstGeom prst="flowChartMultidocumen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12"/>
            <p:cNvSpPr/>
            <p:nvPr/>
          </p:nvSpPr>
          <p:spPr>
            <a:xfrm>
              <a:off x="1999080" y="833760"/>
              <a:ext cx="1218960" cy="6390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Training 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documents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357" name="CustomShape 13"/>
          <p:cNvSpPr/>
          <p:nvPr/>
        </p:nvSpPr>
        <p:spPr>
          <a:xfrm>
            <a:off x="2086560" y="5943600"/>
            <a:ext cx="167292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3300"/>
                </a:solidFill>
                <a:latin typeface="Calibri"/>
              </a:rPr>
              <a:t>Term Weighting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8" name="CustomShape 14"/>
          <p:cNvSpPr/>
          <p:nvPr/>
        </p:nvSpPr>
        <p:spPr>
          <a:xfrm>
            <a:off x="5105520" y="5867280"/>
            <a:ext cx="3657240" cy="609120"/>
          </a:xfrm>
          <a:prstGeom prst="bracePair">
            <a:avLst>
              <a:gd name="adj" fmla="val 8333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indent="-216000">
              <a:lnSpc>
                <a:spcPct val="80000"/>
              </a:lnSpc>
              <a:buClr>
                <a:srgbClr val="ff5050"/>
              </a:buClr>
              <a:buFont typeface="Symbol" charset="2"/>
              <a:buChar char=""/>
            </a:pPr>
            <a:r>
              <a:rPr b="0" lang="en-IN" sz="1800" spc="-1" strike="noStrike">
                <a:solidFill>
                  <a:srgbClr val="ff5050"/>
                </a:solidFill>
                <a:latin typeface="Calibri"/>
              </a:rPr>
              <a:t>Naive terms</a:t>
            </a: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80000"/>
              </a:lnSpc>
              <a:buClr>
                <a:srgbClr val="ff5050"/>
              </a:buClr>
              <a:buFont typeface="Symbol" charset="2"/>
              <a:buChar char=""/>
            </a:pPr>
            <a:r>
              <a:rPr b="0" lang="en-IN" sz="1800" spc="-1" strike="noStrike">
                <a:solidFill>
                  <a:srgbClr val="ff5050"/>
                </a:solidFill>
                <a:latin typeface="Calibri"/>
              </a:rPr>
              <a:t>Importance of term in Doc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9" name="CustomShape 15"/>
          <p:cNvSpPr/>
          <p:nvPr/>
        </p:nvSpPr>
        <p:spPr>
          <a:xfrm>
            <a:off x="4952880" y="4114800"/>
            <a:ext cx="3885840" cy="1371240"/>
          </a:xfrm>
          <a:prstGeom prst="bracePair">
            <a:avLst>
              <a:gd name="adj" fmla="val 8333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indent="-216000">
              <a:lnSpc>
                <a:spcPct val="80000"/>
              </a:lnSpc>
              <a:buClr>
                <a:srgbClr val="000000"/>
              </a:buClr>
              <a:buSzPct val="80000"/>
              <a:buFont typeface="Symbol"/>
              <a:buChar char="·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Removal of suffix to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generate word stem </a:t>
            </a: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80000"/>
              </a:lnSpc>
              <a:buClr>
                <a:srgbClr val="000000"/>
              </a:buClr>
              <a:buSzPct val="80000"/>
              <a:buFont typeface="Symbol"/>
              <a:buChar char="·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grouping  words </a:t>
            </a: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80000"/>
              </a:lnSpc>
              <a:buClr>
                <a:srgbClr val="000000"/>
              </a:buClr>
              <a:buSzPct val="80000"/>
              <a:buFont typeface="Symbol"/>
              <a:buChar char="·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increasing the relevance</a:t>
            </a: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80000"/>
              </a:lnSpc>
              <a:buClr>
                <a:srgbClr val="000000"/>
              </a:buClr>
              <a:buSzPct val="80000"/>
              <a:buFont typeface="Symbol"/>
              <a:buChar char="·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ex.{</a:t>
            </a:r>
            <a:r>
              <a:rPr b="0" i="1" lang="en-IN" sz="1800" spc="-1" strike="noStrike">
                <a:solidFill>
                  <a:srgbClr val="000000"/>
                </a:solidFill>
                <a:latin typeface="Calibri"/>
              </a:rPr>
              <a:t>walker,walking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}</a:t>
            </a:r>
            <a:r>
              <a:rPr b="0" lang="en-IN" sz="1800" spc="-1" strike="noStrike">
                <a:solidFill>
                  <a:srgbClr val="ff9900"/>
                </a:solidFill>
                <a:latin typeface="Symbol"/>
              </a:rPr>
              <a:t></a:t>
            </a:r>
            <a:r>
              <a:rPr b="0" i="1" lang="en-IN" sz="1800" spc="-1" strike="noStrike">
                <a:solidFill>
                  <a:srgbClr val="ff66ff"/>
                </a:solidFill>
                <a:latin typeface="Calibri"/>
              </a:rPr>
              <a:t>walk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0" name="Line 16"/>
          <p:cNvSpPr/>
          <p:nvPr/>
        </p:nvSpPr>
        <p:spPr>
          <a:xfrm flipH="1">
            <a:off x="4343400" y="4800600"/>
            <a:ext cx="685800" cy="360"/>
          </a:xfrm>
          <a:prstGeom prst="line">
            <a:avLst/>
          </a:prstGeom>
          <a:ln cap="rnd" w="5724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Line 17"/>
          <p:cNvSpPr/>
          <p:nvPr/>
        </p:nvSpPr>
        <p:spPr>
          <a:xfrm flipH="1">
            <a:off x="4419360" y="6172200"/>
            <a:ext cx="609840" cy="360"/>
          </a:xfrm>
          <a:prstGeom prst="line">
            <a:avLst/>
          </a:prstGeom>
          <a:ln cap="rnd" w="5724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18"/>
          <p:cNvSpPr/>
          <p:nvPr/>
        </p:nvSpPr>
        <p:spPr>
          <a:xfrm>
            <a:off x="5029200" y="3048120"/>
            <a:ext cx="3428640" cy="685440"/>
          </a:xfrm>
          <a:prstGeom prst="bracePair">
            <a:avLst>
              <a:gd name="adj" fmla="val 8333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indent="-216000">
              <a:lnSpc>
                <a:spcPct val="80000"/>
              </a:lnSpc>
              <a:buClr>
                <a:srgbClr val="000000"/>
              </a:buClr>
              <a:buSzPct val="80000"/>
              <a:buFont typeface="Symbol"/>
              <a:buChar char="·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non-informative word</a:t>
            </a: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80000"/>
              </a:lnSpc>
              <a:buClr>
                <a:srgbClr val="000000"/>
              </a:buClr>
              <a:buSzPct val="80000"/>
              <a:buFont typeface="Symbol"/>
              <a:buChar char="·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ex.{the,and,when,more}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3" name="Line 19"/>
          <p:cNvSpPr/>
          <p:nvPr/>
        </p:nvSpPr>
        <p:spPr>
          <a:xfrm flipH="1">
            <a:off x="4419360" y="3429000"/>
            <a:ext cx="685800" cy="360"/>
          </a:xfrm>
          <a:prstGeom prst="line">
            <a:avLst/>
          </a:prstGeom>
          <a:ln cap="rnd" w="5724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64" name="" descr=""/>
          <p:cNvPicPr/>
          <p:nvPr/>
        </p:nvPicPr>
        <p:blipFill>
          <a:blip r:embed="rId1"/>
          <a:stretch/>
        </p:blipFill>
        <p:spPr>
          <a:xfrm>
            <a:off x="1676520" y="5715000"/>
            <a:ext cx="2362320" cy="86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5" dur="indefinite" restart="never" nodeType="tmRoot">
          <p:childTnLst>
            <p:seq>
              <p:cTn id="1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704880" y="3430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Inverted Index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6" name="TextShape 2"/>
          <p:cNvSpPr txBox="1"/>
          <p:nvPr/>
        </p:nvSpPr>
        <p:spPr>
          <a:xfrm>
            <a:off x="685800" y="1523880"/>
            <a:ext cx="811512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is the primary data structure for text indexes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Main Idea: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1f497d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1f497d"/>
                </a:solidFill>
                <a:latin typeface="Calibri"/>
              </a:rPr>
              <a:t>Invert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documents into a big index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Basic steps: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Make a “dictionary” of all the tokens in the collection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For each token, list all the docs it occurs in.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Do a few things to reduce redundancy in the data structure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27" dur="indefinite" restart="never" nodeType="tmRoot">
          <p:childTnLst>
            <p:seq>
              <p:cTn id="1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Shape 1"/>
          <p:cNvSpPr txBox="1"/>
          <p:nvPr/>
        </p:nvSpPr>
        <p:spPr>
          <a:xfrm>
            <a:off x="657360" y="247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How Are Inverted Files Created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380880" y="1523880"/>
            <a:ext cx="6781320" cy="1218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Documents are parsed to extract tokens. These are saved with the Document ID.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685800" y="4038480"/>
            <a:ext cx="2209320" cy="2133360"/>
          </a:xfrm>
          <a:prstGeom prst="rect">
            <a:avLst/>
          </a:prstGeom>
          <a:noFill/>
          <a:ln w="936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Now is the time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for all good men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to come to the aid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of their country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70" name="CustomShape 4"/>
          <p:cNvSpPr/>
          <p:nvPr/>
        </p:nvSpPr>
        <p:spPr>
          <a:xfrm>
            <a:off x="1402920" y="3581280"/>
            <a:ext cx="705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Doc 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71" name="CustomShape 5"/>
          <p:cNvSpPr/>
          <p:nvPr/>
        </p:nvSpPr>
        <p:spPr>
          <a:xfrm>
            <a:off x="3124080" y="4038480"/>
            <a:ext cx="2361960" cy="2285640"/>
          </a:xfrm>
          <a:prstGeom prst="rect">
            <a:avLst/>
          </a:prstGeom>
          <a:noFill/>
          <a:ln w="936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It was a dark and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stormy night in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the country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manor. The time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was past midnight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72" name="CustomShape 6"/>
          <p:cNvSpPr/>
          <p:nvPr/>
        </p:nvSpPr>
        <p:spPr>
          <a:xfrm>
            <a:off x="3993840" y="3581280"/>
            <a:ext cx="705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Doc 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73" name="Line 7"/>
          <p:cNvSpPr/>
          <p:nvPr/>
        </p:nvSpPr>
        <p:spPr>
          <a:xfrm>
            <a:off x="5867280" y="4876560"/>
            <a:ext cx="1371600" cy="360"/>
          </a:xfrm>
          <a:prstGeom prst="line">
            <a:avLst/>
          </a:prstGeom>
          <a:ln w="7632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74" name="" descr=""/>
          <p:cNvPicPr/>
          <p:nvPr/>
        </p:nvPicPr>
        <p:blipFill>
          <a:blip r:embed="rId1"/>
          <a:stretch/>
        </p:blipFill>
        <p:spPr>
          <a:xfrm>
            <a:off x="7391520" y="1295280"/>
            <a:ext cx="1219320" cy="534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9" dur="indefinite" restart="never" nodeType="tmRoot">
          <p:childTnLst>
            <p:seq>
              <p:cTn id="1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314280" y="466560"/>
            <a:ext cx="4800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How Inverted 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Files are Created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6" name="TextShape 2"/>
          <p:cNvSpPr txBox="1"/>
          <p:nvPr/>
        </p:nvSpPr>
        <p:spPr>
          <a:xfrm>
            <a:off x="685800" y="1981080"/>
            <a:ext cx="449532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After all documents have been parsed the inverted file is sorted alphabetically.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7" name="Line 3"/>
          <p:cNvSpPr/>
          <p:nvPr/>
        </p:nvSpPr>
        <p:spPr>
          <a:xfrm flipV="1">
            <a:off x="6572160" y="3342960"/>
            <a:ext cx="514440" cy="9720"/>
          </a:xfrm>
          <a:prstGeom prst="line">
            <a:avLst/>
          </a:prstGeom>
          <a:ln w="7632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4"/>
          <p:cNvSpPr/>
          <p:nvPr/>
        </p:nvSpPr>
        <p:spPr>
          <a:xfrm>
            <a:off x="7048440" y="4533840"/>
            <a:ext cx="285480" cy="752040"/>
          </a:xfrm>
          <a:prstGeom prst="leftBrace">
            <a:avLst>
              <a:gd name="adj1" fmla="val 21944"/>
              <a:gd name="adj2" fmla="val 50000"/>
            </a:avLst>
          </a:prstGeom>
          <a:noFill/>
          <a:ln w="22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5"/>
          <p:cNvSpPr/>
          <p:nvPr/>
        </p:nvSpPr>
        <p:spPr>
          <a:xfrm>
            <a:off x="7048440" y="5505480"/>
            <a:ext cx="285480" cy="352080"/>
          </a:xfrm>
          <a:prstGeom prst="leftBrace">
            <a:avLst>
              <a:gd name="adj1" fmla="val 10278"/>
              <a:gd name="adj2" fmla="val 50000"/>
            </a:avLst>
          </a:prstGeom>
          <a:noFill/>
          <a:ln w="22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6"/>
          <p:cNvSpPr/>
          <p:nvPr/>
        </p:nvSpPr>
        <p:spPr>
          <a:xfrm>
            <a:off x="7048440" y="5896080"/>
            <a:ext cx="285480" cy="313920"/>
          </a:xfrm>
          <a:prstGeom prst="leftBrace">
            <a:avLst>
              <a:gd name="adj1" fmla="val 9167"/>
              <a:gd name="adj2" fmla="val 50000"/>
            </a:avLst>
          </a:prstGeom>
          <a:noFill/>
          <a:ln w="22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7"/>
          <p:cNvSpPr/>
          <p:nvPr/>
        </p:nvSpPr>
        <p:spPr>
          <a:xfrm>
            <a:off x="7048440" y="6305400"/>
            <a:ext cx="285480" cy="313920"/>
          </a:xfrm>
          <a:prstGeom prst="leftBrace">
            <a:avLst>
              <a:gd name="adj1" fmla="val 9167"/>
              <a:gd name="adj2" fmla="val 50000"/>
            </a:avLst>
          </a:prstGeom>
          <a:noFill/>
          <a:ln w="22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8"/>
          <p:cNvSpPr/>
          <p:nvPr/>
        </p:nvSpPr>
        <p:spPr>
          <a:xfrm>
            <a:off x="7048440" y="1438200"/>
            <a:ext cx="285480" cy="352080"/>
          </a:xfrm>
          <a:prstGeom prst="leftBrace">
            <a:avLst>
              <a:gd name="adj1" fmla="val 10278"/>
              <a:gd name="adj2" fmla="val 50000"/>
            </a:avLst>
          </a:prstGeom>
          <a:noFill/>
          <a:ln w="22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83" name="" descr=""/>
          <p:cNvPicPr/>
          <p:nvPr/>
        </p:nvPicPr>
        <p:blipFill>
          <a:blip r:embed="rId1"/>
          <a:stretch/>
        </p:blipFill>
        <p:spPr>
          <a:xfrm>
            <a:off x="7365960" y="228600"/>
            <a:ext cx="1460520" cy="6413400"/>
          </a:xfrm>
          <a:prstGeom prst="rect">
            <a:avLst/>
          </a:prstGeom>
          <a:ln>
            <a:noFill/>
          </a:ln>
        </p:spPr>
      </p:pic>
      <p:pic>
        <p:nvPicPr>
          <p:cNvPr id="384" name="" descr=""/>
          <p:cNvPicPr/>
          <p:nvPr/>
        </p:nvPicPr>
        <p:blipFill>
          <a:blip r:embed="rId2"/>
          <a:stretch/>
        </p:blipFill>
        <p:spPr>
          <a:xfrm>
            <a:off x="5041800" y="228600"/>
            <a:ext cx="1460520" cy="641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1" dur="indefinite" restart="never" nodeType="tmRoot">
          <p:childTnLst>
            <p:seq>
              <p:cTn id="1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162000" y="257040"/>
            <a:ext cx="42382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How Inverted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Files are Created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6" name="TextShape 2"/>
          <p:cNvSpPr txBox="1"/>
          <p:nvPr/>
        </p:nvSpPr>
        <p:spPr>
          <a:xfrm>
            <a:off x="685800" y="1981080"/>
            <a:ext cx="38858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Multiple term entries for a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single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document are merged.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Within-document term frequency information is compiled.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7" name="Line 3"/>
          <p:cNvSpPr/>
          <p:nvPr/>
        </p:nvSpPr>
        <p:spPr>
          <a:xfrm>
            <a:off x="6019560" y="3657600"/>
            <a:ext cx="381240" cy="360"/>
          </a:xfrm>
          <a:prstGeom prst="line">
            <a:avLst/>
          </a:prstGeom>
          <a:ln w="7632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4"/>
          <p:cNvSpPr/>
          <p:nvPr/>
        </p:nvSpPr>
        <p:spPr>
          <a:xfrm>
            <a:off x="6105600" y="5562720"/>
            <a:ext cx="285480" cy="352080"/>
          </a:xfrm>
          <a:prstGeom prst="leftBrace">
            <a:avLst>
              <a:gd name="adj1" fmla="val 10278"/>
              <a:gd name="adj2" fmla="val 50000"/>
            </a:avLst>
          </a:prstGeom>
          <a:noFill/>
          <a:ln w="22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5"/>
          <p:cNvSpPr/>
          <p:nvPr/>
        </p:nvSpPr>
        <p:spPr>
          <a:xfrm>
            <a:off x="6105600" y="4933800"/>
            <a:ext cx="285480" cy="352080"/>
          </a:xfrm>
          <a:prstGeom prst="leftBrace">
            <a:avLst>
              <a:gd name="adj1" fmla="val 10278"/>
              <a:gd name="adj2" fmla="val 50000"/>
            </a:avLst>
          </a:prstGeom>
          <a:noFill/>
          <a:ln w="22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6"/>
          <p:cNvSpPr/>
          <p:nvPr/>
        </p:nvSpPr>
        <p:spPr>
          <a:xfrm>
            <a:off x="6105600" y="1590840"/>
            <a:ext cx="285480" cy="352080"/>
          </a:xfrm>
          <a:prstGeom prst="leftBrace">
            <a:avLst>
              <a:gd name="adj1" fmla="val 10278"/>
              <a:gd name="adj2" fmla="val 50000"/>
            </a:avLst>
          </a:prstGeom>
          <a:noFill/>
          <a:ln w="22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91" name="" descr=""/>
          <p:cNvPicPr/>
          <p:nvPr/>
        </p:nvPicPr>
        <p:blipFill>
          <a:blip r:embed="rId1"/>
          <a:stretch/>
        </p:blipFill>
        <p:spPr>
          <a:xfrm>
            <a:off x="6438960" y="304920"/>
            <a:ext cx="2374920" cy="6070680"/>
          </a:xfrm>
          <a:prstGeom prst="rect">
            <a:avLst/>
          </a:prstGeom>
          <a:ln>
            <a:noFill/>
          </a:ln>
        </p:spPr>
      </p:pic>
      <p:pic>
        <p:nvPicPr>
          <p:cNvPr id="392" name="" descr=""/>
          <p:cNvPicPr/>
          <p:nvPr/>
        </p:nvPicPr>
        <p:blipFill>
          <a:blip r:embed="rId2"/>
          <a:stretch/>
        </p:blipFill>
        <p:spPr>
          <a:xfrm>
            <a:off x="4521240" y="304920"/>
            <a:ext cx="1409760" cy="618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3" dur="indefinite" restart="never" nodeType="tmRoot">
          <p:childTnLst>
            <p:seq>
              <p:cTn id="1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638280" y="3240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How Inverted Files are Created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4" name="TextShape 2"/>
          <p:cNvSpPr txBox="1"/>
          <p:nvPr/>
        </p:nvSpPr>
        <p:spPr>
          <a:xfrm>
            <a:off x="457200" y="1752480"/>
            <a:ext cx="8229240" cy="3990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Then the file can be split into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i="1" lang="en-US" sz="3200" spc="-1" strike="noStrike">
                <a:solidFill>
                  <a:srgbClr val="4f81bd"/>
                </a:solidFill>
                <a:latin typeface="Calibri"/>
              </a:rPr>
              <a:t>Dictionary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file 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and   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i="1" lang="en-US" sz="3200" spc="-1" strike="noStrike">
                <a:solidFill>
                  <a:srgbClr val="4f81bd"/>
                </a:solidFill>
                <a:latin typeface="Calibri"/>
              </a:rPr>
              <a:t>Postings</a:t>
            </a:r>
            <a:r>
              <a:rPr b="0" lang="en-US" sz="3200" spc="-1" strike="noStrike">
                <a:solidFill>
                  <a:srgbClr val="4f81bd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file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5" dur="indefinite" restart="never" nodeType="tmRoot">
          <p:childTnLst>
            <p:seq>
              <p:cTn id="1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Shape 1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How Inverted Files are Created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6" name="TextShape 2"/>
          <p:cNvSpPr txBox="1"/>
          <p:nvPr/>
        </p:nvSpPr>
        <p:spPr>
          <a:xfrm>
            <a:off x="3733920" y="1066680"/>
            <a:ext cx="4952520" cy="685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Dictionary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Postings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7" name="Line 3"/>
          <p:cNvSpPr/>
          <p:nvPr/>
        </p:nvSpPr>
        <p:spPr>
          <a:xfrm flipV="1">
            <a:off x="5562360" y="2057400"/>
            <a:ext cx="1295640" cy="14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Line 4"/>
          <p:cNvSpPr/>
          <p:nvPr/>
        </p:nvSpPr>
        <p:spPr>
          <a:xfrm flipV="1">
            <a:off x="5562360" y="2209680"/>
            <a:ext cx="1295640" cy="14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Line 5"/>
          <p:cNvSpPr/>
          <p:nvPr/>
        </p:nvSpPr>
        <p:spPr>
          <a:xfrm flipV="1">
            <a:off x="5562360" y="2361960"/>
            <a:ext cx="1295640" cy="18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Line 6"/>
          <p:cNvSpPr/>
          <p:nvPr/>
        </p:nvSpPr>
        <p:spPr>
          <a:xfrm flipV="1">
            <a:off x="5562360" y="2514600"/>
            <a:ext cx="1295640" cy="14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Line 7"/>
          <p:cNvSpPr/>
          <p:nvPr/>
        </p:nvSpPr>
        <p:spPr>
          <a:xfrm flipV="1">
            <a:off x="5562360" y="2666880"/>
            <a:ext cx="1295640" cy="14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Line 8"/>
          <p:cNvSpPr/>
          <p:nvPr/>
        </p:nvSpPr>
        <p:spPr>
          <a:xfrm>
            <a:off x="5562360" y="3047760"/>
            <a:ext cx="1295640" cy="152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Line 9"/>
          <p:cNvSpPr/>
          <p:nvPr/>
        </p:nvSpPr>
        <p:spPr>
          <a:xfrm>
            <a:off x="5562360" y="3200400"/>
            <a:ext cx="1295640" cy="152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Line 10"/>
          <p:cNvSpPr/>
          <p:nvPr/>
        </p:nvSpPr>
        <p:spPr>
          <a:xfrm>
            <a:off x="5562360" y="3352680"/>
            <a:ext cx="1295640" cy="152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Line 11"/>
          <p:cNvSpPr/>
          <p:nvPr/>
        </p:nvSpPr>
        <p:spPr>
          <a:xfrm>
            <a:off x="5562360" y="3504960"/>
            <a:ext cx="1295640" cy="152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Line 12"/>
          <p:cNvSpPr/>
          <p:nvPr/>
        </p:nvSpPr>
        <p:spPr>
          <a:xfrm>
            <a:off x="5562360" y="3657600"/>
            <a:ext cx="1295640" cy="152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Line 13"/>
          <p:cNvSpPr/>
          <p:nvPr/>
        </p:nvSpPr>
        <p:spPr>
          <a:xfrm>
            <a:off x="5562360" y="3886200"/>
            <a:ext cx="1295640" cy="759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Line 14"/>
          <p:cNvSpPr/>
          <p:nvPr/>
        </p:nvSpPr>
        <p:spPr>
          <a:xfrm>
            <a:off x="5562360" y="4038480"/>
            <a:ext cx="1295640" cy="7632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Line 15"/>
          <p:cNvSpPr/>
          <p:nvPr/>
        </p:nvSpPr>
        <p:spPr>
          <a:xfrm>
            <a:off x="5562360" y="4190760"/>
            <a:ext cx="1295640" cy="152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Line 16"/>
          <p:cNvSpPr/>
          <p:nvPr/>
        </p:nvSpPr>
        <p:spPr>
          <a:xfrm>
            <a:off x="5562360" y="4343400"/>
            <a:ext cx="1295640" cy="152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Line 17"/>
          <p:cNvSpPr/>
          <p:nvPr/>
        </p:nvSpPr>
        <p:spPr>
          <a:xfrm>
            <a:off x="5562360" y="4495680"/>
            <a:ext cx="1295640" cy="152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Line 18"/>
          <p:cNvSpPr/>
          <p:nvPr/>
        </p:nvSpPr>
        <p:spPr>
          <a:xfrm>
            <a:off x="5562360" y="4647960"/>
            <a:ext cx="1295640" cy="152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Line 19"/>
          <p:cNvSpPr/>
          <p:nvPr/>
        </p:nvSpPr>
        <p:spPr>
          <a:xfrm>
            <a:off x="5562360" y="4800600"/>
            <a:ext cx="1295640" cy="152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Line 20"/>
          <p:cNvSpPr/>
          <p:nvPr/>
        </p:nvSpPr>
        <p:spPr>
          <a:xfrm>
            <a:off x="5562360" y="5029200"/>
            <a:ext cx="1295640" cy="759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Line 21"/>
          <p:cNvSpPr/>
          <p:nvPr/>
        </p:nvSpPr>
        <p:spPr>
          <a:xfrm>
            <a:off x="5562360" y="5181480"/>
            <a:ext cx="1295640" cy="152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Line 22"/>
          <p:cNvSpPr/>
          <p:nvPr/>
        </p:nvSpPr>
        <p:spPr>
          <a:xfrm>
            <a:off x="5562360" y="5333760"/>
            <a:ext cx="1295640" cy="152640"/>
          </a:xfrm>
          <a:prstGeom prst="line">
            <a:avLst/>
          </a:prstGeom>
          <a:ln w="9360">
            <a:solidFill>
              <a:srgbClr val="3333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Line 23"/>
          <p:cNvSpPr/>
          <p:nvPr/>
        </p:nvSpPr>
        <p:spPr>
          <a:xfrm>
            <a:off x="5562360" y="5486400"/>
            <a:ext cx="1295640" cy="3045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Line 24"/>
          <p:cNvSpPr/>
          <p:nvPr/>
        </p:nvSpPr>
        <p:spPr>
          <a:xfrm>
            <a:off x="5562360" y="5638680"/>
            <a:ext cx="1295640" cy="304920"/>
          </a:xfrm>
          <a:prstGeom prst="line">
            <a:avLst/>
          </a:prstGeom>
          <a:ln w="9360">
            <a:solidFill>
              <a:srgbClr val="3333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Line 25"/>
          <p:cNvSpPr/>
          <p:nvPr/>
        </p:nvSpPr>
        <p:spPr>
          <a:xfrm>
            <a:off x="5562360" y="5790960"/>
            <a:ext cx="1295640" cy="4572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Line 26"/>
          <p:cNvSpPr/>
          <p:nvPr/>
        </p:nvSpPr>
        <p:spPr>
          <a:xfrm>
            <a:off x="5562360" y="5943600"/>
            <a:ext cx="1295640" cy="4572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Line 27"/>
          <p:cNvSpPr/>
          <p:nvPr/>
        </p:nvSpPr>
        <p:spPr>
          <a:xfrm>
            <a:off x="3047760" y="3733560"/>
            <a:ext cx="533520" cy="360"/>
          </a:xfrm>
          <a:prstGeom prst="line">
            <a:avLst/>
          </a:prstGeom>
          <a:ln w="7632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Line 28"/>
          <p:cNvSpPr/>
          <p:nvPr/>
        </p:nvSpPr>
        <p:spPr>
          <a:xfrm flipV="1">
            <a:off x="5562360" y="2895480"/>
            <a:ext cx="1295640" cy="1440"/>
          </a:xfrm>
          <a:prstGeom prst="line">
            <a:avLst/>
          </a:prstGeom>
          <a:ln w="9360">
            <a:solidFill>
              <a:srgbClr val="3333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29"/>
          <p:cNvSpPr/>
          <p:nvPr/>
        </p:nvSpPr>
        <p:spPr>
          <a:xfrm>
            <a:off x="6905520" y="2781360"/>
            <a:ext cx="599760" cy="313920"/>
          </a:xfrm>
          <a:prstGeom prst="rect">
            <a:avLst/>
          </a:pr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30"/>
          <p:cNvSpPr/>
          <p:nvPr/>
        </p:nvSpPr>
        <p:spPr>
          <a:xfrm>
            <a:off x="6915240" y="5848200"/>
            <a:ext cx="599760" cy="313920"/>
          </a:xfrm>
          <a:prstGeom prst="rect">
            <a:avLst/>
          </a:pr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31"/>
          <p:cNvSpPr/>
          <p:nvPr/>
        </p:nvSpPr>
        <p:spPr>
          <a:xfrm>
            <a:off x="6915240" y="5372280"/>
            <a:ext cx="599760" cy="313920"/>
          </a:xfrm>
          <a:prstGeom prst="rect">
            <a:avLst/>
          </a:pr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32"/>
          <p:cNvSpPr/>
          <p:nvPr/>
        </p:nvSpPr>
        <p:spPr>
          <a:xfrm>
            <a:off x="409680" y="5934240"/>
            <a:ext cx="285480" cy="352080"/>
          </a:xfrm>
          <a:prstGeom prst="leftBrace">
            <a:avLst>
              <a:gd name="adj1" fmla="val 10278"/>
              <a:gd name="adj2" fmla="val 50000"/>
            </a:avLst>
          </a:prstGeom>
          <a:noFill/>
          <a:ln w="22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33"/>
          <p:cNvSpPr/>
          <p:nvPr/>
        </p:nvSpPr>
        <p:spPr>
          <a:xfrm>
            <a:off x="409680" y="5419800"/>
            <a:ext cx="285480" cy="352080"/>
          </a:xfrm>
          <a:prstGeom prst="leftBrace">
            <a:avLst>
              <a:gd name="adj1" fmla="val 10278"/>
              <a:gd name="adj2" fmla="val 50000"/>
            </a:avLst>
          </a:prstGeom>
          <a:noFill/>
          <a:ln w="22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34"/>
          <p:cNvSpPr/>
          <p:nvPr/>
        </p:nvSpPr>
        <p:spPr>
          <a:xfrm>
            <a:off x="409680" y="2476440"/>
            <a:ext cx="285480" cy="352080"/>
          </a:xfrm>
          <a:prstGeom prst="leftBrace">
            <a:avLst>
              <a:gd name="adj1" fmla="val 10278"/>
              <a:gd name="adj2" fmla="val 50000"/>
            </a:avLst>
          </a:prstGeom>
          <a:noFill/>
          <a:ln w="22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29" name="" descr=""/>
          <p:cNvPicPr/>
          <p:nvPr/>
        </p:nvPicPr>
        <p:blipFill>
          <a:blip r:embed="rId1"/>
          <a:stretch/>
        </p:blipFill>
        <p:spPr>
          <a:xfrm>
            <a:off x="749160" y="1371600"/>
            <a:ext cx="2082960" cy="5308560"/>
          </a:xfrm>
          <a:prstGeom prst="rect">
            <a:avLst/>
          </a:prstGeom>
          <a:ln>
            <a:noFill/>
          </a:ln>
        </p:spPr>
      </p:pic>
      <p:pic>
        <p:nvPicPr>
          <p:cNvPr id="430" name="" descr=""/>
          <p:cNvPicPr/>
          <p:nvPr/>
        </p:nvPicPr>
        <p:blipFill>
          <a:blip r:embed="rId2"/>
          <a:stretch/>
        </p:blipFill>
        <p:spPr>
          <a:xfrm>
            <a:off x="6896160" y="1803240"/>
            <a:ext cx="1219320" cy="4699080"/>
          </a:xfrm>
          <a:prstGeom prst="rect">
            <a:avLst/>
          </a:prstGeom>
          <a:ln>
            <a:noFill/>
          </a:ln>
        </p:spPr>
      </p:pic>
      <p:pic>
        <p:nvPicPr>
          <p:cNvPr id="431" name="" descr=""/>
          <p:cNvPicPr/>
          <p:nvPr/>
        </p:nvPicPr>
        <p:blipFill>
          <a:blip r:embed="rId3"/>
          <a:stretch/>
        </p:blipFill>
        <p:spPr>
          <a:xfrm>
            <a:off x="3733920" y="1828800"/>
            <a:ext cx="1841400" cy="421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7" dur="indefinite" restart="never" nodeType="tmRoot">
          <p:childTnLst>
            <p:seq>
              <p:cTn id="1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Shape 1"/>
          <p:cNvSpPr txBox="1"/>
          <p:nvPr/>
        </p:nvSpPr>
        <p:spPr>
          <a:xfrm>
            <a:off x="733320" y="33336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Inverted Indexes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3" name="TextShape 2"/>
          <p:cNvSpPr txBox="1"/>
          <p:nvPr/>
        </p:nvSpPr>
        <p:spPr>
          <a:xfrm>
            <a:off x="685800" y="13716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Permit fast search for individual terms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each term, you get a list consisting of: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document ID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frequency of term in doc (optional)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position of term in doc    (optional)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These lists can be used to solve Boolean queries: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country -&gt; d1, d2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manor -&gt; d2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country AND manor -&gt; d2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Also used for statistical ranking algorithms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9" dur="indefinite" restart="never" nodeType="tmRoot">
          <p:childTnLst>
            <p:seq>
              <p:cTn id="1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extShape 1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How Inverted Files are Used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5" name="CustomShape 2"/>
          <p:cNvSpPr/>
          <p:nvPr/>
        </p:nvSpPr>
        <p:spPr>
          <a:xfrm>
            <a:off x="5181480" y="990720"/>
            <a:ext cx="3657240" cy="6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omic Sans MS"/>
              </a:rPr>
              <a:t>Query on 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omic Sans MS"/>
              </a:rPr>
              <a:t>“</a:t>
            </a:r>
            <a:r>
              <a:rPr b="0" lang="en-IN" sz="2400" spc="-1" strike="noStrike">
                <a:solidFill>
                  <a:srgbClr val="000000"/>
                </a:solidFill>
                <a:latin typeface="Comic Sans MS"/>
              </a:rPr>
              <a:t>time” AND “dark”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omic Sans MS"/>
              </a:rPr>
              <a:t>2 docs with “time” in dictionary -&gt;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omic Sans M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omic Sans MS"/>
              </a:rPr>
              <a:t>IDs 1 and 2 from posting file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omic Sans MS"/>
              </a:rPr>
              <a:t>1 doc with “dark” in dictionary -&gt;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omic Sans M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omic Sans MS"/>
              </a:rPr>
              <a:t>ID 2 from posting file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omic Sans MS"/>
              </a:rPr>
              <a:t>Therefore, only doc 2 satisfied the query.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436" name="TextShape 3"/>
          <p:cNvSpPr txBox="1"/>
          <p:nvPr/>
        </p:nvSpPr>
        <p:spPr>
          <a:xfrm>
            <a:off x="257040" y="1152360"/>
            <a:ext cx="4952520" cy="685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Dictionary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Postings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7" name="Line 4"/>
          <p:cNvSpPr/>
          <p:nvPr/>
        </p:nvSpPr>
        <p:spPr>
          <a:xfrm flipV="1">
            <a:off x="2085840" y="2143080"/>
            <a:ext cx="1295280" cy="14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Line 5"/>
          <p:cNvSpPr/>
          <p:nvPr/>
        </p:nvSpPr>
        <p:spPr>
          <a:xfrm flipV="1">
            <a:off x="2085840" y="2295360"/>
            <a:ext cx="1295280" cy="14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Line 6"/>
          <p:cNvSpPr/>
          <p:nvPr/>
        </p:nvSpPr>
        <p:spPr>
          <a:xfrm flipV="1">
            <a:off x="2085840" y="2447640"/>
            <a:ext cx="1295280" cy="18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Line 7"/>
          <p:cNvSpPr/>
          <p:nvPr/>
        </p:nvSpPr>
        <p:spPr>
          <a:xfrm flipV="1">
            <a:off x="2085840" y="2600280"/>
            <a:ext cx="1295280" cy="14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Line 8"/>
          <p:cNvSpPr/>
          <p:nvPr/>
        </p:nvSpPr>
        <p:spPr>
          <a:xfrm flipV="1">
            <a:off x="2085840" y="2752560"/>
            <a:ext cx="1295280" cy="14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Line 9"/>
          <p:cNvSpPr/>
          <p:nvPr/>
        </p:nvSpPr>
        <p:spPr>
          <a:xfrm>
            <a:off x="2085840" y="3133440"/>
            <a:ext cx="1295280" cy="152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Line 10"/>
          <p:cNvSpPr/>
          <p:nvPr/>
        </p:nvSpPr>
        <p:spPr>
          <a:xfrm>
            <a:off x="2085840" y="3286080"/>
            <a:ext cx="1295280" cy="152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Line 11"/>
          <p:cNvSpPr/>
          <p:nvPr/>
        </p:nvSpPr>
        <p:spPr>
          <a:xfrm>
            <a:off x="2085840" y="3438360"/>
            <a:ext cx="1295280" cy="152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Line 12"/>
          <p:cNvSpPr/>
          <p:nvPr/>
        </p:nvSpPr>
        <p:spPr>
          <a:xfrm>
            <a:off x="2085840" y="3590640"/>
            <a:ext cx="1295280" cy="152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Line 13"/>
          <p:cNvSpPr/>
          <p:nvPr/>
        </p:nvSpPr>
        <p:spPr>
          <a:xfrm>
            <a:off x="2085840" y="3743280"/>
            <a:ext cx="1295280" cy="152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Line 14"/>
          <p:cNvSpPr/>
          <p:nvPr/>
        </p:nvSpPr>
        <p:spPr>
          <a:xfrm>
            <a:off x="2085840" y="3971880"/>
            <a:ext cx="1295280" cy="759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Line 15"/>
          <p:cNvSpPr/>
          <p:nvPr/>
        </p:nvSpPr>
        <p:spPr>
          <a:xfrm>
            <a:off x="2085840" y="4124160"/>
            <a:ext cx="1295280" cy="7632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Line 16"/>
          <p:cNvSpPr/>
          <p:nvPr/>
        </p:nvSpPr>
        <p:spPr>
          <a:xfrm>
            <a:off x="2085840" y="4276440"/>
            <a:ext cx="1295280" cy="152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Line 17"/>
          <p:cNvSpPr/>
          <p:nvPr/>
        </p:nvSpPr>
        <p:spPr>
          <a:xfrm>
            <a:off x="2085840" y="4429080"/>
            <a:ext cx="1295280" cy="152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Line 18"/>
          <p:cNvSpPr/>
          <p:nvPr/>
        </p:nvSpPr>
        <p:spPr>
          <a:xfrm>
            <a:off x="2085840" y="4581360"/>
            <a:ext cx="1295280" cy="152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Line 19"/>
          <p:cNvSpPr/>
          <p:nvPr/>
        </p:nvSpPr>
        <p:spPr>
          <a:xfrm>
            <a:off x="2085840" y="4733640"/>
            <a:ext cx="1295280" cy="152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Line 20"/>
          <p:cNvSpPr/>
          <p:nvPr/>
        </p:nvSpPr>
        <p:spPr>
          <a:xfrm>
            <a:off x="2085840" y="4886280"/>
            <a:ext cx="1295280" cy="152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Line 21"/>
          <p:cNvSpPr/>
          <p:nvPr/>
        </p:nvSpPr>
        <p:spPr>
          <a:xfrm>
            <a:off x="2085840" y="5114880"/>
            <a:ext cx="1295280" cy="759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Line 22"/>
          <p:cNvSpPr/>
          <p:nvPr/>
        </p:nvSpPr>
        <p:spPr>
          <a:xfrm>
            <a:off x="2085840" y="5267160"/>
            <a:ext cx="1295280" cy="152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Line 23"/>
          <p:cNvSpPr/>
          <p:nvPr/>
        </p:nvSpPr>
        <p:spPr>
          <a:xfrm>
            <a:off x="2085840" y="5419440"/>
            <a:ext cx="1295280" cy="152640"/>
          </a:xfrm>
          <a:prstGeom prst="line">
            <a:avLst/>
          </a:prstGeom>
          <a:ln w="9360">
            <a:solidFill>
              <a:srgbClr val="3333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Line 24"/>
          <p:cNvSpPr/>
          <p:nvPr/>
        </p:nvSpPr>
        <p:spPr>
          <a:xfrm>
            <a:off x="2085840" y="5572080"/>
            <a:ext cx="1295280" cy="3045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Line 25"/>
          <p:cNvSpPr/>
          <p:nvPr/>
        </p:nvSpPr>
        <p:spPr>
          <a:xfrm>
            <a:off x="2085840" y="5724360"/>
            <a:ext cx="1295280" cy="304920"/>
          </a:xfrm>
          <a:prstGeom prst="line">
            <a:avLst/>
          </a:prstGeom>
          <a:ln w="9360">
            <a:solidFill>
              <a:srgbClr val="3333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Line 26"/>
          <p:cNvSpPr/>
          <p:nvPr/>
        </p:nvSpPr>
        <p:spPr>
          <a:xfrm>
            <a:off x="2085840" y="5876640"/>
            <a:ext cx="1295280" cy="4572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Line 27"/>
          <p:cNvSpPr/>
          <p:nvPr/>
        </p:nvSpPr>
        <p:spPr>
          <a:xfrm>
            <a:off x="2085840" y="6029280"/>
            <a:ext cx="1295280" cy="4572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Line 28"/>
          <p:cNvSpPr/>
          <p:nvPr/>
        </p:nvSpPr>
        <p:spPr>
          <a:xfrm flipV="1">
            <a:off x="2085840" y="2981160"/>
            <a:ext cx="1295280" cy="1440"/>
          </a:xfrm>
          <a:prstGeom prst="line">
            <a:avLst/>
          </a:prstGeom>
          <a:ln w="9360">
            <a:solidFill>
              <a:srgbClr val="3333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29"/>
          <p:cNvSpPr/>
          <p:nvPr/>
        </p:nvSpPr>
        <p:spPr>
          <a:xfrm>
            <a:off x="3429000" y="2867040"/>
            <a:ext cx="599760" cy="313920"/>
          </a:xfrm>
          <a:prstGeom prst="rect">
            <a:avLst/>
          </a:pr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30"/>
          <p:cNvSpPr/>
          <p:nvPr/>
        </p:nvSpPr>
        <p:spPr>
          <a:xfrm>
            <a:off x="3438360" y="5934240"/>
            <a:ext cx="599760" cy="313920"/>
          </a:xfrm>
          <a:prstGeom prst="rect">
            <a:avLst/>
          </a:pr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31"/>
          <p:cNvSpPr/>
          <p:nvPr/>
        </p:nvSpPr>
        <p:spPr>
          <a:xfrm>
            <a:off x="3438360" y="5457960"/>
            <a:ext cx="599760" cy="313920"/>
          </a:xfrm>
          <a:prstGeom prst="rect">
            <a:avLst/>
          </a:pr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65" name="" descr=""/>
          <p:cNvPicPr/>
          <p:nvPr/>
        </p:nvPicPr>
        <p:blipFill>
          <a:blip r:embed="rId1"/>
          <a:stretch/>
        </p:blipFill>
        <p:spPr>
          <a:xfrm>
            <a:off x="3416400" y="1892160"/>
            <a:ext cx="1219320" cy="4699080"/>
          </a:xfrm>
          <a:prstGeom prst="rect">
            <a:avLst/>
          </a:prstGeom>
          <a:ln>
            <a:noFill/>
          </a:ln>
        </p:spPr>
      </p:pic>
      <p:pic>
        <p:nvPicPr>
          <p:cNvPr id="466" name="" descr=""/>
          <p:cNvPicPr/>
          <p:nvPr/>
        </p:nvPicPr>
        <p:blipFill>
          <a:blip r:embed="rId2"/>
          <a:stretch/>
        </p:blipFill>
        <p:spPr>
          <a:xfrm>
            <a:off x="254160" y="1905120"/>
            <a:ext cx="1841400" cy="421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1" dur="indefinite" restart="never" nodeType="tmRoot">
          <p:childTnLst>
            <p:seq>
              <p:cTn id="1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is Text Mining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Text mining, also referred to as </a:t>
            </a:r>
            <a:r>
              <a:rPr b="1" i="1" lang="en-US" sz="3200" spc="-1" strike="noStrike">
                <a:solidFill>
                  <a:srgbClr val="000000"/>
                </a:solidFill>
                <a:latin typeface="Calibri"/>
              </a:rPr>
              <a:t>text data mining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, roughly equivalent to text analytics, refers to the process of deriving high-quality information from text.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”  - wikipedia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Another way to view text data mining is as a process of </a:t>
            </a:r>
            <a:r>
              <a:rPr b="1" i="1" lang="en-US" sz="3200" spc="-1" strike="noStrike">
                <a:solidFill>
                  <a:srgbClr val="000000"/>
                </a:solidFill>
                <a:latin typeface="Calibri"/>
              </a:rPr>
              <a:t>exploratory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 data analysis that leads to </a:t>
            </a:r>
            <a:r>
              <a:rPr b="1" i="1" lang="en-US" sz="3200" spc="-1" strike="noStrike">
                <a:solidFill>
                  <a:srgbClr val="000000"/>
                </a:solidFill>
                <a:latin typeface="Calibri"/>
              </a:rPr>
              <a:t>heretofore unknown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information, or to answers for questions for which the answer is not currently known.”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Hearst, 1999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CS@UVa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55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CS6501: Text Mining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56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C34DD7E-D645-411F-A445-7869FA2BFA2C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How to represent a document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69" name="Picture 2" descr=""/>
          <p:cNvPicPr/>
          <p:nvPr/>
        </p:nvPicPr>
        <p:blipFill>
          <a:blip r:embed="rId1"/>
          <a:stretch/>
        </p:blipFill>
        <p:spPr>
          <a:xfrm>
            <a:off x="476640" y="1674360"/>
            <a:ext cx="8061840" cy="466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3" dur="indefinite" restart="never" nodeType="tmRoot">
          <p:childTnLst>
            <p:seq>
              <p:cTn id="1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How to represent a document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Represent by a string?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 semantic meaning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Represent by a list of sentences?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Sentence is just like a short document (recursive definition)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45" dur="indefinite" restart="never" nodeType="tmRoot">
          <p:childTnLst>
            <p:seq>
              <p:cTn id="1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Vector Space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This  model  was  proposed  by  Salton  and  it  incorporates  the  local  as  well  as  global information about terms in a document and corpus.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It  is  an  algebraic  model  for  representing  text  documents  as  vectors  of  identifiers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47" dur="indefinite" restart="never" nodeType="tmRoot">
          <p:childTnLst>
            <p:seq>
              <p:cTn id="1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Vector Space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 angle  between  the documents  or  the  query  and  documents  determines the similarity between them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76" name="Picture 2" descr=""/>
          <p:cNvPicPr/>
          <p:nvPr/>
        </p:nvPicPr>
        <p:blipFill>
          <a:blip r:embed="rId1"/>
          <a:stretch/>
        </p:blipFill>
        <p:spPr>
          <a:xfrm>
            <a:off x="5550840" y="2678760"/>
            <a:ext cx="3437640" cy="349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9" dur="indefinite" restart="never" nodeType="tmRoot">
          <p:childTnLst>
            <p:seq>
              <p:cTn id="1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Vector Space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Represent documents by </a:t>
            </a:r>
            <a:r>
              <a:rPr b="0" lang="en-US" sz="3200" spc="-1" strike="noStrike" u="sng">
                <a:solidFill>
                  <a:srgbClr val="000000"/>
                </a:solidFill>
                <a:uFillTx/>
                <a:latin typeface="Calibri"/>
              </a:rPr>
              <a:t>concept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vectors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 concept defines one dimension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concepts define a high-dimensional space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Element of vector corresponds to concept weight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E.g., d=(x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,…,x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), x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is “importance” of concept i in 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Distance between the vectors in this concept space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Relationship among documents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1" dur="indefinite" restart="never" nodeType="tmRoot">
          <p:childTnLst>
            <p:seq>
              <p:cTn id="1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 illustration of VS model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All documents are projected into this concept space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81" name="Group 3"/>
          <p:cNvGrpSpPr/>
          <p:nvPr/>
        </p:nvGrpSpPr>
        <p:grpSpPr>
          <a:xfrm>
            <a:off x="1404720" y="2286000"/>
            <a:ext cx="6275160" cy="4253400"/>
            <a:chOff x="1404720" y="2286000"/>
            <a:chExt cx="6275160" cy="4253400"/>
          </a:xfrm>
        </p:grpSpPr>
        <p:sp>
          <p:nvSpPr>
            <p:cNvPr id="482" name="CustomShape 4"/>
            <p:cNvSpPr/>
            <p:nvPr/>
          </p:nvSpPr>
          <p:spPr>
            <a:xfrm>
              <a:off x="2590920" y="2819520"/>
              <a:ext cx="3885840" cy="2971440"/>
            </a:xfrm>
            <a:prstGeom prst="cube">
              <a:avLst>
                <a:gd name="adj" fmla="val 25000"/>
              </a:avLst>
            </a:prstGeom>
            <a:noFill/>
            <a:ln cap="rnd" w="12600">
              <a:solidFill>
                <a:schemeClr val="tx1"/>
              </a:solidFill>
              <a:custDash>
                <a:ds d="400000" sp="3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83" name="Group 5"/>
            <p:cNvGrpSpPr/>
            <p:nvPr/>
          </p:nvGrpSpPr>
          <p:grpSpPr>
            <a:xfrm>
              <a:off x="1404720" y="2286000"/>
              <a:ext cx="6275160" cy="4253400"/>
              <a:chOff x="1404720" y="2286000"/>
              <a:chExt cx="6275160" cy="4253400"/>
            </a:xfrm>
          </p:grpSpPr>
          <p:sp>
            <p:nvSpPr>
              <p:cNvPr id="484" name="Line 6"/>
              <p:cNvSpPr/>
              <p:nvPr/>
            </p:nvSpPr>
            <p:spPr>
              <a:xfrm flipH="1">
                <a:off x="2286000" y="5029200"/>
                <a:ext cx="1066680" cy="990360"/>
              </a:xfrm>
              <a:prstGeom prst="line">
                <a:avLst/>
              </a:prstGeom>
              <a:ln w="38160">
                <a:solidFill>
                  <a:schemeClr val="tx1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5" name="Line 7"/>
              <p:cNvSpPr/>
              <p:nvPr/>
            </p:nvSpPr>
            <p:spPr>
              <a:xfrm>
                <a:off x="3352680" y="5029200"/>
                <a:ext cx="3276720" cy="360"/>
              </a:xfrm>
              <a:prstGeom prst="line">
                <a:avLst/>
              </a:prstGeom>
              <a:ln w="38160">
                <a:solidFill>
                  <a:schemeClr val="tx1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6" name="Line 8"/>
              <p:cNvSpPr/>
              <p:nvPr/>
            </p:nvSpPr>
            <p:spPr>
              <a:xfrm flipV="1">
                <a:off x="3352680" y="2590560"/>
                <a:ext cx="360" cy="2438640"/>
              </a:xfrm>
              <a:prstGeom prst="line">
                <a:avLst/>
              </a:prstGeom>
              <a:ln w="38160">
                <a:solidFill>
                  <a:schemeClr val="tx1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7" name="CustomShape 9"/>
              <p:cNvSpPr/>
              <p:nvPr/>
            </p:nvSpPr>
            <p:spPr>
              <a:xfrm>
                <a:off x="6710760" y="4795920"/>
                <a:ext cx="969120" cy="456120"/>
              </a:xfrm>
              <a:prstGeom prst="rect">
                <a:avLst/>
              </a:prstGeom>
              <a:solidFill>
                <a:srgbClr val="c0c0c0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2400" spc="-1" strike="noStrike">
                    <a:solidFill>
                      <a:srgbClr val="3333ff"/>
                    </a:solidFill>
                    <a:latin typeface="Calibri"/>
                  </a:rPr>
                  <a:t>Sports</a:t>
                </a:r>
                <a:endParaRPr b="0" lang="en-IN" sz="2400" spc="-1" strike="noStrike">
                  <a:latin typeface="Arial"/>
                </a:endParaRPr>
              </a:p>
            </p:txBody>
          </p:sp>
          <p:sp>
            <p:nvSpPr>
              <p:cNvPr id="488" name="CustomShape 10"/>
              <p:cNvSpPr/>
              <p:nvPr/>
            </p:nvSpPr>
            <p:spPr>
              <a:xfrm>
                <a:off x="1404720" y="6083280"/>
                <a:ext cx="1404720" cy="456120"/>
              </a:xfrm>
              <a:prstGeom prst="rect">
                <a:avLst/>
              </a:prstGeom>
              <a:solidFill>
                <a:srgbClr val="c0c0c0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2400" spc="-1" strike="noStrike">
                    <a:solidFill>
                      <a:srgbClr val="00b050"/>
                    </a:solidFill>
                    <a:latin typeface="Calibri"/>
                  </a:rPr>
                  <a:t>Education</a:t>
                </a:r>
                <a:endParaRPr b="0" lang="en-IN" sz="2400" spc="-1" strike="noStrike">
                  <a:latin typeface="Arial"/>
                </a:endParaRPr>
              </a:p>
            </p:txBody>
          </p:sp>
          <p:sp>
            <p:nvSpPr>
              <p:cNvPr id="489" name="CustomShape 11"/>
              <p:cNvSpPr/>
              <p:nvPr/>
            </p:nvSpPr>
            <p:spPr>
              <a:xfrm>
                <a:off x="3510360" y="2286000"/>
                <a:ext cx="981360" cy="395280"/>
              </a:xfrm>
              <a:prstGeom prst="rect">
                <a:avLst/>
              </a:prstGeom>
              <a:solidFill>
                <a:srgbClr val="c0c0c0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cc0000"/>
                    </a:solidFill>
                    <a:latin typeface="Calibri"/>
                  </a:rPr>
                  <a:t>Finance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</p:grpSp>
      <p:grpSp>
        <p:nvGrpSpPr>
          <p:cNvPr id="490" name="Group 12"/>
          <p:cNvGrpSpPr/>
          <p:nvPr/>
        </p:nvGrpSpPr>
        <p:grpSpPr>
          <a:xfrm>
            <a:off x="3124080" y="3146400"/>
            <a:ext cx="2729880" cy="2873160"/>
            <a:chOff x="3124080" y="3146400"/>
            <a:chExt cx="2729880" cy="2873160"/>
          </a:xfrm>
        </p:grpSpPr>
        <p:sp>
          <p:nvSpPr>
            <p:cNvPr id="491" name="Line 13"/>
            <p:cNvSpPr/>
            <p:nvPr/>
          </p:nvSpPr>
          <p:spPr>
            <a:xfrm flipV="1">
              <a:off x="3352680" y="3551040"/>
              <a:ext cx="2286000" cy="1478160"/>
            </a:xfrm>
            <a:prstGeom prst="line">
              <a:avLst/>
            </a:prstGeom>
            <a:ln cap="rnd" w="38160">
              <a:solidFill>
                <a:schemeClr val="tx1"/>
              </a:solidFill>
              <a:custDash>
                <a:ds d="400000" sp="300000"/>
                <a:ds d="100000" sp="300000"/>
              </a:custDash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CustomShape 14"/>
            <p:cNvSpPr/>
            <p:nvPr/>
          </p:nvSpPr>
          <p:spPr>
            <a:xfrm>
              <a:off x="5461200" y="3146400"/>
              <a:ext cx="392760" cy="401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1800" spc="-1" strike="noStrike">
                  <a:solidFill>
                    <a:srgbClr val="000000"/>
                  </a:solidFill>
                  <a:latin typeface="Calibri"/>
                </a:rPr>
                <a:t>D</a:t>
              </a:r>
              <a:r>
                <a:rPr b="1" lang="en-IN" sz="1800" spc="-1" strike="noStrike" baseline="-25000">
                  <a:solidFill>
                    <a:srgbClr val="000000"/>
                  </a:solidFill>
                  <a:latin typeface="Calibri"/>
                </a:rPr>
                <a:t>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93" name="Line 15"/>
            <p:cNvSpPr/>
            <p:nvPr/>
          </p:nvSpPr>
          <p:spPr>
            <a:xfrm flipH="1">
              <a:off x="3124080" y="5029200"/>
              <a:ext cx="228600" cy="990360"/>
            </a:xfrm>
            <a:prstGeom prst="line">
              <a:avLst/>
            </a:prstGeom>
            <a:ln cap="rnd" w="38160">
              <a:solidFill>
                <a:schemeClr val="tx1"/>
              </a:solidFill>
              <a:custDash>
                <a:ds d="400000" sp="300000"/>
                <a:ds d="100000" sp="300000"/>
              </a:custDash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94" name="Group 16"/>
          <p:cNvGrpSpPr/>
          <p:nvPr/>
        </p:nvGrpSpPr>
        <p:grpSpPr>
          <a:xfrm>
            <a:off x="3352680" y="2433600"/>
            <a:ext cx="2020320" cy="2595600"/>
            <a:chOff x="3352680" y="2433600"/>
            <a:chExt cx="2020320" cy="2595600"/>
          </a:xfrm>
        </p:grpSpPr>
        <p:sp>
          <p:nvSpPr>
            <p:cNvPr id="495" name="Line 17"/>
            <p:cNvSpPr/>
            <p:nvPr/>
          </p:nvSpPr>
          <p:spPr>
            <a:xfrm flipV="1">
              <a:off x="3352680" y="2819160"/>
              <a:ext cx="1638360" cy="2210040"/>
            </a:xfrm>
            <a:prstGeom prst="line">
              <a:avLst/>
            </a:prstGeom>
            <a:ln cap="rnd" w="38160">
              <a:solidFill>
                <a:schemeClr val="tx1"/>
              </a:solidFill>
              <a:custDash>
                <a:ds d="400000" sp="300000"/>
                <a:ds d="100000" sp="300000"/>
              </a:custDash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CustomShape 18"/>
            <p:cNvSpPr/>
            <p:nvPr/>
          </p:nvSpPr>
          <p:spPr>
            <a:xfrm>
              <a:off x="4980240" y="2433600"/>
              <a:ext cx="392760" cy="401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1800" spc="-1" strike="noStrike">
                  <a:solidFill>
                    <a:srgbClr val="000000"/>
                  </a:solidFill>
                  <a:latin typeface="Calibri"/>
                </a:rPr>
                <a:t>D</a:t>
              </a:r>
              <a:r>
                <a:rPr b="1" lang="en-IN" sz="1800" spc="-1" strike="noStrike" baseline="-25000">
                  <a:solidFill>
                    <a:srgbClr val="000000"/>
                  </a:solidFill>
                  <a:latin typeface="Calibri"/>
                </a:rPr>
                <a:t>2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497" name="Group 19"/>
          <p:cNvGrpSpPr/>
          <p:nvPr/>
        </p:nvGrpSpPr>
        <p:grpSpPr>
          <a:xfrm>
            <a:off x="3132360" y="5029200"/>
            <a:ext cx="3158280" cy="1361880"/>
            <a:chOff x="3132360" y="5029200"/>
            <a:chExt cx="3158280" cy="1361880"/>
          </a:xfrm>
        </p:grpSpPr>
        <p:sp>
          <p:nvSpPr>
            <p:cNvPr id="498" name="Line 20"/>
            <p:cNvSpPr/>
            <p:nvPr/>
          </p:nvSpPr>
          <p:spPr>
            <a:xfrm>
              <a:off x="3352680" y="5029200"/>
              <a:ext cx="2400120" cy="1089000"/>
            </a:xfrm>
            <a:prstGeom prst="line">
              <a:avLst/>
            </a:prstGeom>
            <a:ln cap="rnd" w="38160">
              <a:solidFill>
                <a:schemeClr val="tx1"/>
              </a:solidFill>
              <a:custDash>
                <a:ds d="400000" sp="300000"/>
                <a:ds d="100000" sp="300000"/>
              </a:custDash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CustomShape 21"/>
            <p:cNvSpPr/>
            <p:nvPr/>
          </p:nvSpPr>
          <p:spPr>
            <a:xfrm>
              <a:off x="5897880" y="5989680"/>
              <a:ext cx="392760" cy="401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1800" spc="-1" strike="noStrike">
                  <a:solidFill>
                    <a:srgbClr val="000000"/>
                  </a:solidFill>
                  <a:latin typeface="Calibri"/>
                </a:rPr>
                <a:t>D</a:t>
              </a:r>
              <a:r>
                <a:rPr b="1" lang="en-IN" sz="1800" spc="-1" strike="noStrike" baseline="-25000">
                  <a:solidFill>
                    <a:srgbClr val="000000"/>
                  </a:solidFill>
                  <a:latin typeface="Calibri"/>
                </a:rPr>
                <a:t>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500" name="CustomShape 22"/>
            <p:cNvSpPr/>
            <p:nvPr/>
          </p:nvSpPr>
          <p:spPr>
            <a:xfrm>
              <a:off x="3132360" y="5943600"/>
              <a:ext cx="392760" cy="401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1800" spc="-1" strike="noStrike">
                  <a:solidFill>
                    <a:srgbClr val="000000"/>
                  </a:solidFill>
                  <a:latin typeface="Calibri"/>
                </a:rPr>
                <a:t>D</a:t>
              </a:r>
              <a:r>
                <a:rPr b="1" lang="en-IN" sz="1800" spc="-1" strike="noStrike" baseline="-25000">
                  <a:solidFill>
                    <a:srgbClr val="000000"/>
                  </a:solidFill>
                  <a:latin typeface="Calibri"/>
                </a:rPr>
                <a:t>5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501" name="Group 23"/>
          <p:cNvGrpSpPr/>
          <p:nvPr/>
        </p:nvGrpSpPr>
        <p:grpSpPr>
          <a:xfrm>
            <a:off x="2089440" y="3741840"/>
            <a:ext cx="1263240" cy="1287360"/>
            <a:chOff x="2089440" y="3741840"/>
            <a:chExt cx="1263240" cy="1287360"/>
          </a:xfrm>
        </p:grpSpPr>
        <p:sp>
          <p:nvSpPr>
            <p:cNvPr id="502" name="Line 24"/>
            <p:cNvSpPr/>
            <p:nvPr/>
          </p:nvSpPr>
          <p:spPr>
            <a:xfrm flipH="1" flipV="1">
              <a:off x="2286000" y="4108320"/>
              <a:ext cx="1066680" cy="920880"/>
            </a:xfrm>
            <a:prstGeom prst="line">
              <a:avLst/>
            </a:prstGeom>
            <a:ln cap="rnd" w="38160">
              <a:solidFill>
                <a:schemeClr val="tx1"/>
              </a:solidFill>
              <a:custDash>
                <a:ds d="400000" sp="300000"/>
                <a:ds d="100000" sp="300000"/>
              </a:custDash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CustomShape 25"/>
            <p:cNvSpPr/>
            <p:nvPr/>
          </p:nvSpPr>
          <p:spPr>
            <a:xfrm>
              <a:off x="2089440" y="3741840"/>
              <a:ext cx="392760" cy="401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1800" spc="-1" strike="noStrike">
                  <a:solidFill>
                    <a:srgbClr val="000000"/>
                  </a:solidFill>
                  <a:latin typeface="Calibri"/>
                </a:rPr>
                <a:t>D</a:t>
              </a:r>
              <a:r>
                <a:rPr b="1" lang="en-IN" sz="1800" spc="-1" strike="noStrike" baseline="-25000">
                  <a:solidFill>
                    <a:srgbClr val="000000"/>
                  </a:solidFill>
                  <a:latin typeface="Calibri"/>
                </a:rPr>
                <a:t>3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504" name="TextShape 26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643AA31-C74E-401B-93FC-E6F8335610AB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505" name="CustomShape 27"/>
          <p:cNvSpPr/>
          <p:nvPr/>
        </p:nvSpPr>
        <p:spPr>
          <a:xfrm>
            <a:off x="4991040" y="2819520"/>
            <a:ext cx="647280" cy="73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06" name="Group 28"/>
          <p:cNvGrpSpPr/>
          <p:nvPr/>
        </p:nvGrpSpPr>
        <p:grpSpPr>
          <a:xfrm>
            <a:off x="5350320" y="2355840"/>
            <a:ext cx="1278720" cy="755280"/>
            <a:chOff x="5350320" y="2355840"/>
            <a:chExt cx="1278720" cy="755280"/>
          </a:xfrm>
        </p:grpSpPr>
        <p:sp>
          <p:nvSpPr>
            <p:cNvPr id="507" name="CustomShape 29"/>
            <p:cNvSpPr/>
            <p:nvPr/>
          </p:nvSpPr>
          <p:spPr>
            <a:xfrm>
              <a:off x="5715000" y="2355840"/>
              <a:ext cx="914040" cy="401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|D</a:t>
              </a:r>
              <a:r>
                <a:rPr b="0" lang="en-IN" sz="1800" spc="-1" strike="noStrike" baseline="-25000">
                  <a:solidFill>
                    <a:srgbClr val="000000"/>
                  </a:solidFill>
                  <a:latin typeface="Calibri"/>
                </a:rPr>
                <a:t>2</a:t>
              </a: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-D</a:t>
              </a:r>
              <a:r>
                <a:rPr b="0" lang="en-IN" sz="1800" spc="-1" strike="noStrike" baseline="-25000">
                  <a:solidFill>
                    <a:srgbClr val="000000"/>
                  </a:solidFill>
                  <a:latin typeface="Calibri"/>
                </a:rPr>
                <a:t>4</a:t>
              </a: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|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508" name="CustomShape 30"/>
            <p:cNvSpPr/>
            <p:nvPr/>
          </p:nvSpPr>
          <p:spPr>
            <a:xfrm flipH="1">
              <a:off x="5349960" y="2597040"/>
              <a:ext cx="402840" cy="514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ff0000"/>
              </a:solidFill>
              <a:custDash>
                <a:ds d="400000" sp="300000"/>
              </a:custDash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153" dur="indefinite" restart="never" nodeType="tmRoot">
          <p:childTnLst>
            <p:seq>
              <p:cTn id="154" dur="indefinite" nodeType="mainSeq">
                <p:childTnLst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59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the VS model doesn’t say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How to define/select the “basic concept”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Concepts are assumed to be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orthogonal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How to assign weights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Weights indicate how well the concept characterizes the document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How to define the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2AC7BA0-2F52-4B36-9736-A737ED6C9CC0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163" dur="indefinite" restart="never" nodeType="tmRoot">
          <p:childTnLst>
            <p:seq>
              <p:cTn id="164" dur="indefinite" nodeType="mainSeq">
                <p:childTnLst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is a good “Basic Concept”?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3" name="TextShape 2"/>
          <p:cNvSpPr txBox="1"/>
          <p:nvPr/>
        </p:nvSpPr>
        <p:spPr>
          <a:xfrm>
            <a:off x="457200" y="1600200"/>
            <a:ext cx="8229240" cy="4723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Orthogonal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Linearly independent basis vectors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Non-overlapping” in meaning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 ambiguity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Weights can be assigned automatically and accurately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Few Existing solutions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7BD9427-BB5B-4C5D-B266-6F7FB12E4849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175" dur="indefinite" restart="never" nodeType="tmRoot">
          <p:childTnLst>
            <p:seq>
              <p:cTn id="176" dur="indefinite" nodeType="mainSeq">
                <p:childTnLst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Bag-of-Words representation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Term as the basis for vector space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Doc1: Text mining is to identify useful information.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Doc2: Useful information is mined from text.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517" name="Table 3"/>
          <p:cNvGraphicFramePr/>
          <p:nvPr/>
        </p:nvGraphicFramePr>
        <p:xfrm>
          <a:off x="419040" y="3989160"/>
          <a:ext cx="8457840" cy="723600"/>
        </p:xfrm>
        <a:graphic>
          <a:graphicData uri="http://schemas.openxmlformats.org/drawingml/2006/table">
            <a:tbl>
              <a:tblPr/>
              <a:tblGrid>
                <a:gridCol w="661680"/>
                <a:gridCol w="556920"/>
                <a:gridCol w="1218960"/>
                <a:gridCol w="838080"/>
                <a:gridCol w="761760"/>
                <a:gridCol w="761760"/>
                <a:gridCol w="380880"/>
                <a:gridCol w="685800"/>
                <a:gridCol w="380880"/>
                <a:gridCol w="609480"/>
                <a:gridCol w="685800"/>
                <a:gridCol w="915840"/>
              </a:tblGrid>
              <a:tr h="294480">
                <a:tc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information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identify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mining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mined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is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useful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from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apple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delicious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294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Doc1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294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Doc2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294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Doc3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518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CB8844A-4DEE-4009-ADFA-D474E3FE8665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187" dur="indefinite" restart="never" nodeType="tmRoot">
          <p:childTnLst>
            <p:seq>
              <p:cTn id="188" dur="indefinite" nodeType="mainSeq">
                <p:childTnLst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Tokenization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Break a stream of text into meaningful units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Tokens: words, phrases, symbols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1" name="CustomShape 3"/>
          <p:cNvSpPr/>
          <p:nvPr/>
        </p:nvSpPr>
        <p:spPr>
          <a:xfrm>
            <a:off x="1447920" y="2666880"/>
            <a:ext cx="556236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Input: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It’s not straight-forward to perform so-called “tokenization.”  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Output(1):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'It’s', 'not', 'straight-forward', 'to', 'perform', 'so-called', '“tokenization.”' 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Output(2):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'It', '’', 's', 'not', 'straight', '-', 'forward, 'to', 'perform', 'so', '-', 'called', ‘“', 'tokenization', '.', '”‘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2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21427C8-0DB0-411A-9C48-95AEFCC60CD4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201" dur="indefinite" restart="never" nodeType="tmRoot">
          <p:childTnLst>
            <p:seq>
              <p:cTn id="202" dur="indefinite" nodeType="mainSeq">
                <p:childTnLst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Introduction to Text Mining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57200" y="1300680"/>
            <a:ext cx="8229240" cy="4825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Text Mining ~ Text Analytics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Mining 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more on process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Analytics 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more on results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Turns text data into high-quality information or actionable knowledge.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Minimize human effort.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Supplies knowledge for optimal decision making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Related to text retrieval, which is an essential component in any text mining system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Text retrieval can be a preprocessor for text mining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Text retrieval is needed for knowledge provenance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E3A8767-69C8-4A6E-81B0-6A9A71A18485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Bag-of-Words representation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4" name="TextShape 2"/>
          <p:cNvSpPr txBox="1"/>
          <p:nvPr/>
        </p:nvSpPr>
        <p:spPr>
          <a:xfrm>
            <a:off x="457200" y="3094200"/>
            <a:ext cx="8229240" cy="3077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Assumption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Words are independent from each other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Pros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Simple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Basis vectors are clearly not linearly independent!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Grammar and order are missing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Arial"/>
              <a:buChar char="•"/>
            </a:pPr>
            <a:r>
              <a:rPr b="1" i="1" lang="en-US" sz="3200" spc="-1" strike="noStrike">
                <a:solidFill>
                  <a:srgbClr val="ff0000"/>
                </a:solidFill>
                <a:latin typeface="Calibri"/>
              </a:rPr>
              <a:t>The most frequently used document representation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–"/>
            </a:pPr>
            <a:r>
              <a:rPr b="1" i="1" lang="en-US" sz="2800" spc="-1" strike="noStrike">
                <a:solidFill>
                  <a:srgbClr val="ff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847491F-C7D5-41C9-BCA6-40E1FC2113D2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graphicFrame>
        <p:nvGraphicFramePr>
          <p:cNvPr id="526" name="Table 4"/>
          <p:cNvGraphicFramePr/>
          <p:nvPr/>
        </p:nvGraphicFramePr>
        <p:xfrm>
          <a:off x="380880" y="1521360"/>
          <a:ext cx="8457840" cy="723600"/>
        </p:xfrm>
        <a:graphic>
          <a:graphicData uri="http://schemas.openxmlformats.org/drawingml/2006/table">
            <a:tbl>
              <a:tblPr/>
              <a:tblGrid>
                <a:gridCol w="661680"/>
                <a:gridCol w="556920"/>
                <a:gridCol w="1218960"/>
                <a:gridCol w="838080"/>
                <a:gridCol w="761760"/>
                <a:gridCol w="761760"/>
                <a:gridCol w="380880"/>
                <a:gridCol w="685800"/>
                <a:gridCol w="380880"/>
                <a:gridCol w="609480"/>
                <a:gridCol w="685800"/>
                <a:gridCol w="915840"/>
              </a:tblGrid>
              <a:tr h="294480">
                <a:tc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information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identify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mining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mined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is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useful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from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apple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delicious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294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Doc1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294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Doc2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294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Doc3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213" dur="indefinite" restart="never" nodeType="tmRoot">
          <p:childTnLst>
            <p:seq>
              <p:cTn id="214" dur="indefinite" nodeType="mainSeq">
                <p:childTnLst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Vector Space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the vector space model theory, the weight of a term i in a document j is commonly defined as  W 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i,j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= f 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i,j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log(D/d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where f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i,j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a local term weight and where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libri"/>
              </a:rPr>
              <a:t>i,j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= frequency or number of times that term-i occurs in document- j.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= document frequency or number of documents that mention term-i.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 = number of documents in a database.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above formula is used to construct a vector of term weights representing document-j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36C4662-B42A-4C25-9C15-4BE29E8FAF5F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249" dur="indefinite" restart="never" nodeType="tmRoot">
          <p:childTnLst>
            <p:seq>
              <p:cTn id="2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Vector Space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Local weight: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the vector space model formula,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i,j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increases with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i,j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This makes the model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vulnerable to term repetition. 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spamming or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spamdexing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documents of equal lengths and with more instances of q are favored during retrieval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longer documents mentioning q tend to consist of words somehow relevant to q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9CBD2B4-E67C-431D-9B0D-2C79203196A1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251" dur="indefinite" restart="never" nodeType="tmRoot">
          <p:childTnLst>
            <p:seq>
              <p:cTn id="2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Vector Space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Global weight: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log(D/d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term in vector space model formula is known as the inverse document frequency (IDF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IDF is a measure of specificity; i.e., of the discriminatory power of a term.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it is evident that keyword weights are affected by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local term counts.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number of documents in a database.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DBA2E99-7FD0-497B-8F1F-2A4B5B280706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253" dur="indefinite" restart="never" nodeType="tmRoot">
          <p:childTnLst>
            <p:seq>
              <p:cTn id="2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Vector Space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Simply w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i,j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= L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i,j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G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where L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i,j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accounts for the presence of a term in a document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across the collection.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difference between the several models depends on how L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i,j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and G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EB8ED43-4AA7-4D68-9100-54CDA959EB30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255" dur="indefinite" restart="never" nodeType="tmRoot">
          <p:childTnLst>
            <p:seq>
              <p:cTn id="2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Vector Space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Binary Model (BNRY):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Simplest Model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local weights are considered independent of term frequencies.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global weights are ignored.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i,j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= L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i,j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= 1 if the term is in the document; otherwise, w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i,j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L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i,j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= 0.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581AD79-CA68-49C8-808E-9B6CEFEB94BE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542" name="Picture 2" descr=""/>
          <p:cNvPicPr/>
          <p:nvPr/>
        </p:nvPicPr>
        <p:blipFill>
          <a:blip r:embed="rId1"/>
          <a:stretch/>
        </p:blipFill>
        <p:spPr>
          <a:xfrm>
            <a:off x="5459400" y="1464480"/>
            <a:ext cx="2976120" cy="130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7" dur="indefinite" restart="never" nodeType="tmRoot">
          <p:childTnLst>
            <p:seq>
              <p:cTn id="2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Vector Space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4" name="TextShape 2"/>
          <p:cNvSpPr txBox="1"/>
          <p:nvPr/>
        </p:nvSpPr>
        <p:spPr>
          <a:xfrm>
            <a:off x="457200" y="1249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Binary Model (BNRY):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is recommended for pre-weighting or quickly scanning a small index.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scoring small collections of short titles, abstracts, and documents.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As documents of different lengths are equally weighted, it is a low precision model in the sense that it cannot discriminate between relevant and non-relevant results.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It improve the model by making local weights a linear function of term frequencies. </a:t>
            </a:r>
            <a:r>
              <a:rPr b="0" lang="en-US" sz="3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Term Count Model.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86B4708-9981-4372-9124-6C065460434D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259" dur="indefinite" restart="never" nodeType="tmRoot">
          <p:childTnLst>
            <p:seq>
              <p:cTn id="2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Vector Space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7" name="TextShape 2"/>
          <p:cNvSpPr txBox="1"/>
          <p:nvPr/>
        </p:nvSpPr>
        <p:spPr>
          <a:xfrm>
            <a:off x="457200" y="1249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Term Count Model: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main assumption in this model is that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document repeating a term several times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likely to be relevant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said term.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idea was first proposed by Luhn and investigated by Salton and Yang.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local weights a linear function of term frequencies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libri"/>
              </a:rPr>
              <a:t>i,j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= L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libri"/>
              </a:rPr>
              <a:t>i,j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= f 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libri"/>
              </a:rPr>
              <a:t>i,j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linear relationship function between local weights and term frequencies 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not a best approaching method 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so it can be exploited by simply repeating a term. 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Keyword stuffing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A1E1AAC-7642-4DD6-853D-4A24B7A7C05A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261" dur="indefinite" restart="never" nodeType="tmRoot">
          <p:childTnLst>
            <p:seq>
              <p:cTn id="2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Vector Space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0" name="TextShape 2"/>
          <p:cNvSpPr txBox="1"/>
          <p:nvPr/>
        </p:nvSpPr>
        <p:spPr>
          <a:xfrm>
            <a:off x="457200" y="1249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Regardless of the weighting scheme used, documents and queries can be represented as objects (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vectors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) in an n-dimensional space where each term is a dimension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document d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j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with n number of terms can be represented as a point or vector with coordinates d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j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(w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1,j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, w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2,j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… w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n,j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).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Query can be like q(w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1,q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, w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2,q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… w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n,q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).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B9C42FC-560E-48C9-AFD2-0FED28899B13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263" dur="indefinite" restart="never" nodeType="tmRoot">
          <p:childTnLst>
            <p:seq>
              <p:cTn id="2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Vector Space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3" name="TextShape 2"/>
          <p:cNvSpPr txBox="1"/>
          <p:nvPr/>
        </p:nvSpPr>
        <p:spPr>
          <a:xfrm>
            <a:off x="457200" y="1249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dot product between a document and a query is obtained by multiplying the coordinates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Example: Document Vector d(3,1,3) and query vector q(0,0,1)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document mentioning [auto] and [insurance] three times each and [car] once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query consists of the term [insurance].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7F2B9D2-600B-46A3-8B96-D390EF0F3B62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555" name="Picture 2" descr=""/>
          <p:cNvPicPr/>
          <p:nvPr/>
        </p:nvPicPr>
        <p:blipFill>
          <a:blip r:embed="rId1"/>
          <a:stretch/>
        </p:blipFill>
        <p:spPr>
          <a:xfrm>
            <a:off x="1482120" y="2670120"/>
            <a:ext cx="5868720" cy="76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65" dur="indefinite" restart="never" nodeType="tmRoot">
          <p:childTnLst>
            <p:seq>
              <p:cTn id="2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Challenges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57200" y="1300680"/>
            <a:ext cx="8229240" cy="4825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Information is in unstructured textual form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Large textual data base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almost all publications are also in electronic form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Very high number of possible “dimensions” (but sparse):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 possible word and phrase types in the language!!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Complex and subtle relationships between concepts in text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AOL merges with Time-Warner” “Time-Warner is bought by AOL”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Word ambiguity and context sensitivity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automobile = car = vehicle = Toyota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Apple (the company) or apple (the fruit)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Noisy Data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Example: Spelling mistakes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A61BB53-4498-4153-8D65-E4DB47C90166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Vector Space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7" name="TextShape 2"/>
          <p:cNvSpPr txBox="1"/>
          <p:nvPr/>
        </p:nvSpPr>
        <p:spPr>
          <a:xfrm>
            <a:off x="457200" y="1249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C87A451-15F4-48BA-A6CF-C64C95DD7D26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559" name="Picture 2" descr=""/>
          <p:cNvPicPr/>
          <p:nvPr/>
        </p:nvPicPr>
        <p:blipFill>
          <a:blip r:embed="rId1"/>
          <a:stretch/>
        </p:blipFill>
        <p:spPr>
          <a:xfrm>
            <a:off x="901440" y="1378080"/>
            <a:ext cx="7160400" cy="395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67" dur="indefinite" restart="never" nodeType="tmRoot">
          <p:childTnLst>
            <p:seq>
              <p:cTn id="2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Vector Space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1" name="TextShape 2"/>
          <p:cNvSpPr txBox="1"/>
          <p:nvPr/>
        </p:nvSpPr>
        <p:spPr>
          <a:xfrm>
            <a:off x="457200" y="1249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magnitude of a vector is simply its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Euclidean length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, L, also known as the L2-norm.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Documents and query vectors, dj and q </a:t>
            </a:r>
            <a:r>
              <a:rPr b="0" lang="en-US" sz="3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their absolute magnitudes are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F716975-C212-4B6E-8F30-C47B18A032ED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563" name="Picture 2" descr=""/>
          <p:cNvPicPr/>
          <p:nvPr/>
        </p:nvPicPr>
        <p:blipFill>
          <a:blip r:embed="rId1"/>
          <a:stretch/>
        </p:blipFill>
        <p:spPr>
          <a:xfrm>
            <a:off x="1944720" y="4018320"/>
            <a:ext cx="5117760" cy="244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69" dur="indefinite" restart="never" nodeType="tmRoot">
          <p:childTnLst>
            <p:seq>
              <p:cTn id="2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Vector Space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5" name="TextShape 2"/>
          <p:cNvSpPr txBox="1"/>
          <p:nvPr/>
        </p:nvSpPr>
        <p:spPr>
          <a:xfrm>
            <a:off x="457200" y="1249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From dot product of query and documents and Euclidean distance of documents and query can be used to calculate the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cosine angle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If two vectors approach each other, the angle between them, Θ, decreases and the cosine of the angle, cos(Θ), increases.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If the two vectors are superimposed, cos(Θ) = 1, and the two vectors are fully similar to one another.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2F8BEB5-095B-443F-8D41-896095DB61B3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271" dur="indefinite" restart="never" nodeType="tmRoot">
          <p:childTnLst>
            <p:seq>
              <p:cTn id="2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Vector Space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8" name="TextShape 2"/>
          <p:cNvSpPr txBox="1"/>
          <p:nvPr/>
        </p:nvSpPr>
        <p:spPr>
          <a:xfrm>
            <a:off x="457200" y="1249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cosine similarity between d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j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and q, sim(d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j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,q)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BDCDCB3-5533-4015-BBED-30458C1E5A94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570" name="Picture 3" descr=""/>
          <p:cNvPicPr/>
          <p:nvPr/>
        </p:nvPicPr>
        <p:blipFill>
          <a:blip r:embed="rId1"/>
          <a:stretch/>
        </p:blipFill>
        <p:spPr>
          <a:xfrm>
            <a:off x="1833840" y="2517120"/>
            <a:ext cx="4600080" cy="147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3" dur="indefinite" restart="never" nodeType="tmRoot">
          <p:childTnLst>
            <p:seq>
              <p:cTn id="2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Vector Space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2" name="TextShape 2"/>
          <p:cNvSpPr txBox="1"/>
          <p:nvPr/>
        </p:nvSpPr>
        <p:spPr>
          <a:xfrm>
            <a:off x="457200" y="1249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Cosine Similarity Calculations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D8686C1-1797-4ACA-ADC1-59C233CFACAD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574" name="Picture 2" descr=""/>
          <p:cNvPicPr/>
          <p:nvPr/>
        </p:nvPicPr>
        <p:blipFill>
          <a:blip r:embed="rId1"/>
          <a:stretch/>
        </p:blipFill>
        <p:spPr>
          <a:xfrm>
            <a:off x="1107720" y="1738800"/>
            <a:ext cx="6838200" cy="482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5" dur="indefinite" restart="never" nodeType="tmRoot">
          <p:childTnLst>
            <p:seq>
              <p:cTn id="2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Vector Space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6" name="TextShape 2"/>
          <p:cNvSpPr txBox="1"/>
          <p:nvPr/>
        </p:nvSpPr>
        <p:spPr>
          <a:xfrm>
            <a:off x="457200" y="1249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EACA96F-03C3-486B-A391-AEB199E3DFCD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578" name="Picture 2" descr=""/>
          <p:cNvPicPr/>
          <p:nvPr/>
        </p:nvPicPr>
        <p:blipFill>
          <a:blip r:embed="rId1"/>
          <a:stretch/>
        </p:blipFill>
        <p:spPr>
          <a:xfrm>
            <a:off x="592560" y="1181880"/>
            <a:ext cx="8010360" cy="508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7" dur="indefinite" restart="never" nodeType="tmRoot">
          <p:childTnLst>
            <p:seq>
              <p:cTn id="2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Vector Space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0" name="TextShape 2"/>
          <p:cNvSpPr txBox="1"/>
          <p:nvPr/>
        </p:nvSpPr>
        <p:spPr>
          <a:xfrm>
            <a:off x="457200" y="1249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linear algebra approach that greatly simplifies vector space calculations.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q</a:t>
            </a:r>
            <a:r>
              <a:rPr b="1" lang="en-US" sz="3200" spc="-1" strike="noStrike" baseline="30000">
                <a:solidFill>
                  <a:srgbClr val="000000"/>
                </a:solidFill>
                <a:latin typeface="Calibri"/>
              </a:rPr>
              <a:t>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is computed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q</a:t>
            </a:r>
            <a:r>
              <a:rPr b="1" lang="en-US" sz="2800" spc="-1" strike="noStrike" baseline="30000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the transpose of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q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is a matrix of unit vectors.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unit vector, denoted with a hat (^), is obtained by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dividing a vector elements by its magnitude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BB89053-4B77-4A62-B155-7B169632C8A2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279" dur="indefinite" restart="never" nodeType="tmRoot">
          <p:childTnLst>
            <p:seq>
              <p:cTn id="2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Vector Space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1DB7C71-C10F-4F42-A615-2339A9C29498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585" name="Picture 2" descr=""/>
          <p:cNvPicPr/>
          <p:nvPr/>
        </p:nvPicPr>
        <p:blipFill>
          <a:blip r:embed="rId1"/>
          <a:stretch/>
        </p:blipFill>
        <p:spPr>
          <a:xfrm>
            <a:off x="592560" y="1635480"/>
            <a:ext cx="8048880" cy="436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81" dur="indefinite" restart="never" nodeType="tmRoot">
          <p:childTnLst>
            <p:seq>
              <p:cTn id="2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Vector Space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7" name="TextShape 2"/>
          <p:cNvSpPr txBox="1"/>
          <p:nvPr/>
        </p:nvSpPr>
        <p:spPr>
          <a:xfrm>
            <a:off x="457200" y="1249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Computing the A</a:t>
            </a:r>
            <a:r>
              <a:rPr b="0" lang="en-US" sz="3200" spc="-1" strike="noStrike" baseline="30000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similarity matrix.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query vector can be placed as the first column vector, like this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05FE007-EDED-4395-81A8-5A6C99C9544C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589" name="Picture 2" descr=""/>
          <p:cNvPicPr/>
          <p:nvPr/>
        </p:nvPicPr>
        <p:blipFill>
          <a:blip r:embed="rId1"/>
          <a:stretch/>
        </p:blipFill>
        <p:spPr>
          <a:xfrm>
            <a:off x="2640240" y="2732040"/>
            <a:ext cx="5524560" cy="3685680"/>
          </a:xfrm>
          <a:prstGeom prst="rect">
            <a:avLst/>
          </a:prstGeom>
          <a:ln>
            <a:noFill/>
          </a:ln>
        </p:spPr>
      </p:pic>
    </p:spTree>
  </p:cSld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Vector Space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1" name="TextShape 2"/>
          <p:cNvSpPr txBox="1"/>
          <p:nvPr/>
        </p:nvSpPr>
        <p:spPr>
          <a:xfrm>
            <a:off x="457200" y="1249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Document vector similarities: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sim(d1, d2) = 0.85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sim(d1, d3) = 0.57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sim(d2, d3) = 0.48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That is,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d1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d2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are the most similar documents.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Binary  and Term Count models are based on computing local weights, ignoring global information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Binary Model ignores term frequencies, but Term count Model does not.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C7FD5A1-C383-4591-88FB-78DB7E51B889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793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Semi – Structured Data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457200" y="1300680"/>
            <a:ext cx="8229240" cy="4825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Text Databases are, in general , semi-structured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Example: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Title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Author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Publication Date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Length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Category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Abstract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Content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32F0B73-6705-49D6-A9C7-9CC71E0E7E6D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3593160" y="2885040"/>
            <a:ext cx="669240" cy="209880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5"/>
          <p:cNvSpPr/>
          <p:nvPr/>
        </p:nvSpPr>
        <p:spPr>
          <a:xfrm>
            <a:off x="-1802880" y="377352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Vector Space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4" name="TextShape 2"/>
          <p:cNvSpPr txBox="1"/>
          <p:nvPr/>
        </p:nvSpPr>
        <p:spPr>
          <a:xfrm>
            <a:off x="457200" y="1249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the Binary Model and Term Count Model, an index of term is constructed by extracting n-number of unique terms from collection of D – Documents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the Binary model, L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i,j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is defined based on the presence or absence of an index term – i in document –j , regardless of its frequency f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i,j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and global weight.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the Term Count Model, L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i,j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is defined by considering term frequencies.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1E08AAE-7420-42E8-B028-FFAE2B2584F8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TextShape 1"/>
          <p:cNvSpPr txBox="1"/>
          <p:nvPr/>
        </p:nvSpPr>
        <p:spPr>
          <a:xfrm>
            <a:off x="457200" y="274680"/>
            <a:ext cx="8229240" cy="904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Vector Space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7" name="TextShape 2"/>
          <p:cNvSpPr txBox="1"/>
          <p:nvPr/>
        </p:nvSpPr>
        <p:spPr>
          <a:xfrm>
            <a:off x="457200" y="1086840"/>
            <a:ext cx="8540640" cy="5039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Global weights are included in TF-IDF.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global weight of an index term across a collection of documents using probability arguments.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Let d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be the number of documents from D and index term – i.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= d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/D </a:t>
            </a:r>
            <a:r>
              <a:rPr b="0" lang="en-US" sz="3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probability that a document from D contains an index term i.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To smoothly compare very large and small p</a:t>
            </a:r>
            <a:r>
              <a:rPr b="1" lang="en-US" sz="32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 values </a:t>
            </a:r>
            <a:r>
              <a:rPr b="1" lang="en-US" sz="3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 the probability scale is compressed by considering logarithms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i.e  log(p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) = log(d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/D).  Assumption</a:t>
            </a:r>
            <a:r>
              <a:rPr b="0" lang="en-US" sz="3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index terms are independent.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 &gt;&gt; d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log(d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/D) &lt;0 </a:t>
            </a:r>
            <a:r>
              <a:rPr b="0" lang="en-US" sz="3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to avoid negative values the ratio inside the parentheses is inverted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This result can be taken as Global weight. </a:t>
            </a:r>
            <a:r>
              <a:rPr b="0" lang="en-US" sz="3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G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= log(D/d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) </a:t>
            </a:r>
            <a:r>
              <a:rPr b="0" lang="en-US" sz="3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This is called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Inverse Document Frequency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(IDF).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48C4F2F-17D4-48A5-983B-B0113C0B12A2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TextShape 1"/>
          <p:cNvSpPr txBox="1"/>
          <p:nvPr/>
        </p:nvSpPr>
        <p:spPr>
          <a:xfrm>
            <a:off x="457200" y="274680"/>
            <a:ext cx="8229240" cy="666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Vector Space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0" name="TextShape 2"/>
          <p:cNvSpPr txBox="1"/>
          <p:nvPr/>
        </p:nvSpPr>
        <p:spPr>
          <a:xfrm>
            <a:off x="457200" y="848160"/>
            <a:ext cx="8328600" cy="5552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i,j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= L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i,j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G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= f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i,j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log(D/d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) = f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i,j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IDF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Classic Term Frequency-Inverse Document Frequency Model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or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TF-IDF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IDF was initially formulated by Sparck-Jones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is a measure of the specificity or level of detail at which a given concept is represented by an index term.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Later It was reformulated as a Global weight in the absence of relevance information.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IDF provides a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fair estimate of the discriminatory power of a term index over set of documents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Intuitively, an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index term mentioned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many documents should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weigh less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than one which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occurs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in a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few documents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 </a:t>
            </a:r>
            <a:r>
              <a:rPr b="0" lang="en-US" sz="3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a, and, in etc are low –IDF.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These terms are not specific to a document and cannot be used to summarize topics.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Cannot be used to discriminate between topics and documents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Brand Names, Technical terms and scientific nomenclature words are used for discriminate than high-IDF terms.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71F55C2-5A87-4CE8-9F84-07705CCF6997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602" name="CustomShape 4"/>
          <p:cNvSpPr/>
          <p:nvPr/>
        </p:nvSpPr>
        <p:spPr>
          <a:xfrm>
            <a:off x="781920" y="755280"/>
            <a:ext cx="794880" cy="4370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TextShape 1"/>
          <p:cNvSpPr txBox="1"/>
          <p:nvPr/>
        </p:nvSpPr>
        <p:spPr>
          <a:xfrm>
            <a:off x="457200" y="274680"/>
            <a:ext cx="8229240" cy="666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Vector Space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4" name="TextShape 2"/>
          <p:cNvSpPr txBox="1"/>
          <p:nvPr/>
        </p:nvSpPr>
        <p:spPr>
          <a:xfrm>
            <a:off x="457200" y="848160"/>
            <a:ext cx="8328600" cy="5552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TF-IDF based Model: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Some times, L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ij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be written by normalizing and then augmenting term frequencies like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max f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libri"/>
              </a:rPr>
              <a:t>ij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is the maximum frequency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of any index term in document-j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besides equation is called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augmented frequency model(ATF1)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        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5276E9A-C037-46BA-8EEE-0F5E649292F3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606" name="Picture 2" descr=""/>
          <p:cNvPicPr/>
          <p:nvPr/>
        </p:nvPicPr>
        <p:blipFill>
          <a:blip r:embed="rId1"/>
          <a:stretch/>
        </p:blipFill>
        <p:spPr>
          <a:xfrm>
            <a:off x="6188760" y="2331720"/>
            <a:ext cx="2954880" cy="2247480"/>
          </a:xfrm>
          <a:prstGeom prst="rect">
            <a:avLst/>
          </a:prstGeom>
          <a:ln>
            <a:noFill/>
          </a:ln>
        </p:spPr>
      </p:pic>
      <p:sp>
        <p:nvSpPr>
          <p:cNvPr id="607" name="CustomShape 4"/>
          <p:cNvSpPr/>
          <p:nvPr/>
        </p:nvSpPr>
        <p:spPr>
          <a:xfrm>
            <a:off x="781920" y="4579560"/>
            <a:ext cx="794880" cy="4370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8" name="Picture 3" descr=""/>
          <p:cNvPicPr/>
          <p:nvPr/>
        </p:nvPicPr>
        <p:blipFill>
          <a:blip r:embed="rId2"/>
          <a:stretch/>
        </p:blipFill>
        <p:spPr>
          <a:xfrm>
            <a:off x="1788480" y="4452840"/>
            <a:ext cx="5619240" cy="2126520"/>
          </a:xfrm>
          <a:prstGeom prst="rect">
            <a:avLst/>
          </a:prstGeom>
          <a:ln>
            <a:noFill/>
          </a:ln>
        </p:spPr>
      </p:pic>
    </p:spTree>
  </p:cSld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TextShape 1"/>
          <p:cNvSpPr txBox="1"/>
          <p:nvPr/>
        </p:nvSpPr>
        <p:spPr>
          <a:xfrm>
            <a:off x="457200" y="274680"/>
            <a:ext cx="8229240" cy="666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Vector Space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0" name="TextShape 2"/>
          <p:cNvSpPr txBox="1"/>
          <p:nvPr/>
        </p:nvSpPr>
        <p:spPr>
          <a:xfrm>
            <a:off x="457200" y="848160"/>
            <a:ext cx="8328600" cy="5552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TF-IDF based Model: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Dot Product between vectors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cosine similarity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normalization factor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        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2AE55A6-0455-430D-84C4-693ADA96886E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612" name="Picture 2" descr=""/>
          <p:cNvPicPr/>
          <p:nvPr/>
        </p:nvPicPr>
        <p:blipFill>
          <a:blip r:embed="rId1"/>
          <a:stretch/>
        </p:blipFill>
        <p:spPr>
          <a:xfrm>
            <a:off x="1550520" y="1976400"/>
            <a:ext cx="3471840" cy="466200"/>
          </a:xfrm>
          <a:prstGeom prst="rect">
            <a:avLst/>
          </a:prstGeom>
          <a:ln>
            <a:noFill/>
          </a:ln>
        </p:spPr>
      </p:pic>
      <p:pic>
        <p:nvPicPr>
          <p:cNvPr id="613" name="Picture 3" descr=""/>
          <p:cNvPicPr/>
          <p:nvPr/>
        </p:nvPicPr>
        <p:blipFill>
          <a:blip r:embed="rId2"/>
          <a:stretch/>
        </p:blipFill>
        <p:spPr>
          <a:xfrm>
            <a:off x="1669680" y="3059640"/>
            <a:ext cx="4094640" cy="923400"/>
          </a:xfrm>
          <a:prstGeom prst="rect">
            <a:avLst/>
          </a:prstGeom>
          <a:ln>
            <a:noFill/>
          </a:ln>
        </p:spPr>
      </p:pic>
      <p:pic>
        <p:nvPicPr>
          <p:cNvPr id="614" name="Picture 4" descr=""/>
          <p:cNvPicPr/>
          <p:nvPr/>
        </p:nvPicPr>
        <p:blipFill>
          <a:blip r:embed="rId3"/>
          <a:stretch/>
        </p:blipFill>
        <p:spPr>
          <a:xfrm>
            <a:off x="3041280" y="4717800"/>
            <a:ext cx="2428560" cy="1140120"/>
          </a:xfrm>
          <a:prstGeom prst="rect">
            <a:avLst/>
          </a:prstGeom>
          <a:ln>
            <a:noFill/>
          </a:ln>
        </p:spPr>
      </p:pic>
    </p:spTree>
  </p:cSld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TextShape 1"/>
          <p:cNvSpPr txBox="1"/>
          <p:nvPr/>
        </p:nvSpPr>
        <p:spPr>
          <a:xfrm>
            <a:off x="457200" y="274680"/>
            <a:ext cx="8229240" cy="666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Vector Space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6" name="TextShape 2"/>
          <p:cNvSpPr txBox="1"/>
          <p:nvPr/>
        </p:nvSpPr>
        <p:spPr>
          <a:xfrm>
            <a:off x="457200" y="848160"/>
            <a:ext cx="8328600" cy="5552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TF-IDF based Model: Example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Collection consisting of three documents (D=3)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Documents are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d1 = Shipment of gold damaged in a fire.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d2 = Delivery of silver arrived in a silver truck.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d3 = Shipment of gold arrived in a truck.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Query is [gold silver truck]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construct the index of terms, the documents were processed as follows: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Tokenization: Punctuation removed and text lowercased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Filtering: None. Stop-Words were not removed.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Stemming: None. Terms were not reduced to their roots.          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D9DAB57-5231-42F9-9C31-3D250C0F4DF7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TextShape 1"/>
          <p:cNvSpPr txBox="1"/>
          <p:nvPr/>
        </p:nvSpPr>
        <p:spPr>
          <a:xfrm>
            <a:off x="457200" y="274680"/>
            <a:ext cx="8229240" cy="666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Vector Space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9" name="TextShape 2"/>
          <p:cNvSpPr txBox="1"/>
          <p:nvPr/>
        </p:nvSpPr>
        <p:spPr>
          <a:xfrm>
            <a:off x="457200" y="848160"/>
            <a:ext cx="8328600" cy="5552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TF-IDF based Model: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Index terms with raw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C96B89A-7DA9-463C-A3D3-48FB652ECB53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621" name="Picture 2" descr=""/>
          <p:cNvPicPr/>
          <p:nvPr/>
        </p:nvPicPr>
        <p:blipFill>
          <a:blip r:embed="rId1"/>
          <a:stretch/>
        </p:blipFill>
        <p:spPr>
          <a:xfrm>
            <a:off x="2133720" y="1351800"/>
            <a:ext cx="5207760" cy="5168160"/>
          </a:xfrm>
          <a:prstGeom prst="rect">
            <a:avLst/>
          </a:prstGeom>
          <a:ln>
            <a:noFill/>
          </a:ln>
        </p:spPr>
      </p:pic>
    </p:spTree>
  </p:cSld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TextShape 1"/>
          <p:cNvSpPr txBox="1"/>
          <p:nvPr/>
        </p:nvSpPr>
        <p:spPr>
          <a:xfrm>
            <a:off x="457200" y="274680"/>
            <a:ext cx="8229240" cy="666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Vector Space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3" name="TextShape 2"/>
          <p:cNvSpPr txBox="1"/>
          <p:nvPr/>
        </p:nvSpPr>
        <p:spPr>
          <a:xfrm>
            <a:off x="457200" y="848160"/>
            <a:ext cx="8328600" cy="5552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TF-IDF based Model: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Index terms weights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9C7F6F4-078B-4B07-B35F-E6882287859C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625" name="Picture 2" descr=""/>
          <p:cNvPicPr/>
          <p:nvPr/>
        </p:nvPicPr>
        <p:blipFill>
          <a:blip r:embed="rId1"/>
          <a:stretch/>
        </p:blipFill>
        <p:spPr>
          <a:xfrm>
            <a:off x="1643400" y="1457640"/>
            <a:ext cx="5247360" cy="4778280"/>
          </a:xfrm>
          <a:prstGeom prst="rect">
            <a:avLst/>
          </a:prstGeom>
          <a:ln>
            <a:noFill/>
          </a:ln>
        </p:spPr>
      </p:pic>
    </p:spTree>
  </p:cSld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TextShape 1"/>
          <p:cNvSpPr txBox="1"/>
          <p:nvPr/>
        </p:nvSpPr>
        <p:spPr>
          <a:xfrm>
            <a:off x="457200" y="274680"/>
            <a:ext cx="8229240" cy="666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Vector Space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7" name="TextShape 2"/>
          <p:cNvSpPr txBox="1"/>
          <p:nvPr/>
        </p:nvSpPr>
        <p:spPr>
          <a:xfrm>
            <a:off x="457200" y="848160"/>
            <a:ext cx="8328600" cy="5552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TF-IDF based Model: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Document-query similarity results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9EEBAE8-B80E-4FBD-A9AE-9F2336B7BF36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629" name="Picture 2" descr=""/>
          <p:cNvPicPr/>
          <p:nvPr/>
        </p:nvPicPr>
        <p:blipFill>
          <a:blip r:embed="rId1"/>
          <a:stretch/>
        </p:blipFill>
        <p:spPr>
          <a:xfrm>
            <a:off x="848160" y="1662120"/>
            <a:ext cx="7579800" cy="4764960"/>
          </a:xfrm>
          <a:prstGeom prst="rect">
            <a:avLst/>
          </a:prstGeom>
          <a:ln>
            <a:noFill/>
          </a:ln>
        </p:spPr>
      </p:pic>
    </p:spTree>
  </p:cSld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TextShape 1"/>
          <p:cNvSpPr txBox="1"/>
          <p:nvPr/>
        </p:nvSpPr>
        <p:spPr>
          <a:xfrm>
            <a:off x="457200" y="274680"/>
            <a:ext cx="8229240" cy="666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Vector Space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1" name="TextShape 2"/>
          <p:cNvSpPr txBox="1"/>
          <p:nvPr/>
        </p:nvSpPr>
        <p:spPr>
          <a:xfrm>
            <a:off x="457200" y="848160"/>
            <a:ext cx="8328600" cy="5552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TF-IDF based Model: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Linear Algebra approach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DA32C1B-C0E8-4017-A316-8273502D6A19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633" name="Picture 2" descr=""/>
          <p:cNvPicPr/>
          <p:nvPr/>
        </p:nvPicPr>
        <p:blipFill>
          <a:blip r:embed="rId1"/>
          <a:stretch/>
        </p:blipFill>
        <p:spPr>
          <a:xfrm>
            <a:off x="941040" y="1380960"/>
            <a:ext cx="7116120" cy="53506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3787</TotalTime>
  <Application>LibreOffice/6.0.4.2$Linux_X86_64 LibreOffice_project/00$Build-2</Application>
  <Words>6659</Words>
  <Paragraphs>1002</Paragraphs>
  <Company>CS@UIUC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2014-12-27T17:25:32Z</dcterms:created>
  <dc:creator>hongning wang</dc:creator>
  <dc:description/>
  <dc:language>en-IN</dc:language>
  <cp:lastModifiedBy/>
  <dcterms:modified xsi:type="dcterms:W3CDTF">2018-06-08T15:50:54Z</dcterms:modified>
  <cp:revision>234</cp:revision>
  <dc:subject/>
  <dc:title>Text Mining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CS@UIUC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111</vt:i4>
  </property>
</Properties>
</file>